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3" r:id="rId3"/>
    <p:sldId id="260" r:id="rId4"/>
    <p:sldId id="261" r:id="rId5"/>
    <p:sldId id="257" r:id="rId6"/>
    <p:sldId id="259" r:id="rId7"/>
    <p:sldId id="264" r:id="rId8"/>
    <p:sldId id="263" r:id="rId9"/>
    <p:sldId id="265" r:id="rId10"/>
    <p:sldId id="272" r:id="rId11"/>
    <p:sldId id="258" r:id="rId12"/>
    <p:sldId id="267" r:id="rId13"/>
    <p:sldId id="268" r:id="rId14"/>
    <p:sldId id="270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8DCE"/>
    <a:srgbClr val="46AE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1" autoAdjust="0"/>
    <p:restoredTop sz="58916" autoAdjust="0"/>
  </p:normalViewPr>
  <p:slideViewPr>
    <p:cSldViewPr>
      <p:cViewPr varScale="1">
        <p:scale>
          <a:sx n="83" d="100"/>
          <a:sy n="83" d="100"/>
        </p:scale>
        <p:origin x="-2818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41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B3874-9884-4109-8C2E-AF8C291AC70B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7EEF7D-2F05-487B-BABC-A09A22D33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82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Start off with</a:t>
            </a:r>
            <a:r>
              <a:rPr lang="en-US" baseline="0" dirty="0" smtClean="0"/>
              <a:t> a brief introduction to Imaging for midwater autonomous platforms.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7EEF7D-2F05-487B-BABC-A09A22D334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844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 we all are aware, ROV based transects have been conducted and annotated at MBARI for many</a:t>
            </a:r>
            <a:r>
              <a:rPr lang="en-US" baseline="0" dirty="0" smtClean="0"/>
              <a:t> years and the data base of species identifications it contains are a truly unique asset for studying midwater ecology.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most important requirement of the project is that we at least match the quality of the current ROV transects.</a:t>
            </a:r>
          </a:p>
          <a:p>
            <a:endParaRPr lang="en-US" baseline="0" smtClean="0"/>
          </a:p>
          <a:p>
            <a:r>
              <a:rPr lang="en-US" baseline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7EEF7D-2F05-487B-BABC-A09A22D334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39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Describe glass fracture </a:t>
            </a:r>
            <a:r>
              <a:rPr lang="en-US" smtClean="0"/>
              <a:t>mechanics analysis.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- Have established</a:t>
            </a:r>
            <a:r>
              <a:rPr lang="en-US" baseline="0" dirty="0" smtClean="0"/>
              <a:t> a good source for dome and are paying $800 each. Allows testing of multiple articles.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7EEF7D-2F05-487B-BABC-A09A22D334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702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618E-D9A6-407D-BFA7-D0C7427A7AA5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85EB-2CCF-4C07-ADA0-FE947043C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62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618E-D9A6-407D-BFA7-D0C7427A7AA5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85EB-2CCF-4C07-ADA0-FE947043C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719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618E-D9A6-407D-BFA7-D0C7427A7AA5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85EB-2CCF-4C07-ADA0-FE947043C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99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618E-D9A6-407D-BFA7-D0C7427A7AA5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85EB-2CCF-4C07-ADA0-FE947043C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850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618E-D9A6-407D-BFA7-D0C7427A7AA5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85EB-2CCF-4C07-ADA0-FE947043C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22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618E-D9A6-407D-BFA7-D0C7427A7AA5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85EB-2CCF-4C07-ADA0-FE947043C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01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618E-D9A6-407D-BFA7-D0C7427A7AA5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85EB-2CCF-4C07-ADA0-FE947043C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09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618E-D9A6-407D-BFA7-D0C7427A7AA5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85EB-2CCF-4C07-ADA0-FE947043C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656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618E-D9A6-407D-BFA7-D0C7427A7AA5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85EB-2CCF-4C07-ADA0-FE947043C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77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618E-D9A6-407D-BFA7-D0C7427A7AA5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85EB-2CCF-4C07-ADA0-FE947043C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381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618E-D9A6-407D-BFA7-D0C7427A7AA5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85EB-2CCF-4C07-ADA0-FE947043C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14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E618E-D9A6-407D-BFA7-D0C7427A7AA5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985EB-2CCF-4C07-ADA0-FE947043C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96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ROV_V3839_55cm-s.mov" TargetMode="External"/><Relationship Id="rId2" Type="http://schemas.openxmlformats.org/officeDocument/2006/relationships/hyperlink" Target="AUV_300_100cm-s_adj.mov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ROV_V3839slow.mov" TargetMode="External"/><Relationship Id="rId4" Type="http://schemas.openxmlformats.org/officeDocument/2006/relationships/hyperlink" Target="AUV_300_slow_short_adj.mov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752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Investigations of Imaging for Midwater Autonomous Platforms (i2MAP)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Abstract Presentation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 smtClean="0"/>
              <a:t>PI – Bruce Robison</a:t>
            </a:r>
            <a:br>
              <a:rPr lang="en-US" sz="2200" dirty="0" smtClean="0"/>
            </a:br>
            <a:r>
              <a:rPr lang="en-US" sz="2200" dirty="0" smtClean="0"/>
              <a:t>PM &amp; Chief Scientist - Kim Reisenbichler</a:t>
            </a:r>
            <a:br>
              <a:rPr lang="en-US" sz="2200" dirty="0" smtClean="0"/>
            </a:br>
            <a:r>
              <a:rPr lang="en-US" sz="2200" dirty="0" smtClean="0"/>
              <a:t>Lead Engineer – Mark Chaffey</a:t>
            </a:r>
            <a:endParaRPr lang="en-US" sz="2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29200"/>
            <a:ext cx="6400800" cy="609600"/>
          </a:xfrm>
        </p:spPr>
        <p:txBody>
          <a:bodyPr/>
          <a:lstStyle/>
          <a:p>
            <a:r>
              <a:rPr lang="en-US" dirty="0" smtClean="0"/>
              <a:t>11:30 July 7, 2015 mrc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16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Work for 2016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676400"/>
            <a:ext cx="7086600" cy="4525963"/>
          </a:xfrm>
        </p:spPr>
        <p:txBody>
          <a:bodyPr>
            <a:normAutofit/>
          </a:bodyPr>
          <a:lstStyle/>
          <a:p>
            <a:r>
              <a:rPr lang="en-US" sz="2800" i="1" dirty="0" smtClean="0"/>
              <a:t>In priority order</a:t>
            </a:r>
          </a:p>
          <a:p>
            <a:pPr lvl="1"/>
            <a:r>
              <a:rPr lang="en-US" sz="2400" dirty="0" smtClean="0"/>
              <a:t>Increase the dome</a:t>
            </a:r>
            <a:r>
              <a:rPr lang="en-US" sz="2400" baseline="0" dirty="0" smtClean="0"/>
              <a:t> depth rating to 1500 meters.</a:t>
            </a:r>
          </a:p>
          <a:p>
            <a:pPr lvl="1"/>
            <a:r>
              <a:rPr lang="en-US" sz="2400" dirty="0"/>
              <a:t>Conduct comparative transects with the ROV and AUV for data comparison</a:t>
            </a:r>
            <a:r>
              <a:rPr lang="en-US" sz="2400" dirty="0" smtClean="0"/>
              <a:t>.</a:t>
            </a:r>
          </a:p>
          <a:p>
            <a:pPr lvl="1"/>
            <a:r>
              <a:rPr lang="en-US" sz="2400" dirty="0"/>
              <a:t>Refine </a:t>
            </a:r>
            <a:r>
              <a:rPr lang="en-US" sz="2400" dirty="0" smtClean="0"/>
              <a:t>the operational </a:t>
            </a:r>
            <a:r>
              <a:rPr lang="en-US" sz="2400" dirty="0"/>
              <a:t>w</a:t>
            </a:r>
            <a:r>
              <a:rPr lang="en-US" sz="2400" dirty="0" smtClean="0"/>
              <a:t>orkflow </a:t>
            </a:r>
            <a:r>
              <a:rPr lang="en-US" sz="2400" dirty="0"/>
              <a:t>and </a:t>
            </a:r>
            <a:r>
              <a:rPr lang="en-US" sz="2400" dirty="0" smtClean="0"/>
              <a:t>documentation</a:t>
            </a:r>
            <a:r>
              <a:rPr lang="en-US" sz="2400" dirty="0"/>
              <a:t>.</a:t>
            </a:r>
            <a:endParaRPr lang="en-US" sz="2400" baseline="0" dirty="0" smtClean="0"/>
          </a:p>
          <a:p>
            <a:pPr lvl="1"/>
            <a:r>
              <a:rPr lang="en-US" sz="2400" dirty="0"/>
              <a:t>Minor System </a:t>
            </a:r>
            <a:r>
              <a:rPr lang="en-US" sz="2400" dirty="0" smtClean="0"/>
              <a:t>Upgrades</a:t>
            </a:r>
          </a:p>
        </p:txBody>
      </p:sp>
    </p:spTree>
    <p:extLst>
      <p:ext uri="{BB962C8B-B14F-4D97-AF65-F5344CB8AC3E}">
        <p14:creationId xmlns:p14="http://schemas.microsoft.com/office/powerpoint/2010/main" val="296779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Increase the Dome</a:t>
            </a:r>
            <a:r>
              <a:rPr lang="en-US" baseline="0" dirty="0" smtClean="0"/>
              <a:t> Port Depth Rating to 1500 Meters.</a:t>
            </a:r>
            <a:endParaRPr lang="en-US" dirty="0"/>
          </a:p>
        </p:txBody>
      </p:sp>
      <p:pic>
        <p:nvPicPr>
          <p:cNvPr id="4" name="Picture 1" descr="Assembly image 01"/>
          <p:cNvPicPr>
            <a:picLocks noGrp="1" noChangeAspect="1"/>
          </p:cNvPicPr>
          <p:nvPr isPhoto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5265" y="3505200"/>
            <a:ext cx="4495800" cy="3211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7620000" cy="2514600"/>
          </a:xfrm>
        </p:spPr>
        <p:txBody>
          <a:bodyPr>
            <a:noAutofit/>
          </a:bodyPr>
          <a:lstStyle/>
          <a:p>
            <a:pPr lvl="1"/>
            <a:r>
              <a:rPr lang="en-US" sz="2000" baseline="0" dirty="0" smtClean="0"/>
              <a:t>Dome history:</a:t>
            </a:r>
          </a:p>
          <a:p>
            <a:pPr lvl="2"/>
            <a:r>
              <a:rPr lang="en-US" sz="1800" dirty="0" smtClean="0"/>
              <a:t>Tested </a:t>
            </a:r>
            <a:r>
              <a:rPr lang="en-US" sz="1800" dirty="0"/>
              <a:t>to 1896 </a:t>
            </a:r>
            <a:r>
              <a:rPr lang="en-US" sz="1800" dirty="0" smtClean="0"/>
              <a:t>meters, failed during 96 hour soak.</a:t>
            </a:r>
            <a:endParaRPr lang="en-US" sz="1800" dirty="0"/>
          </a:p>
          <a:p>
            <a:pPr lvl="2"/>
            <a:r>
              <a:rPr lang="en-US" sz="1800" baseline="0" dirty="0" smtClean="0"/>
              <a:t>Tested</a:t>
            </a:r>
            <a:r>
              <a:rPr lang="en-US" sz="1800" dirty="0" smtClean="0"/>
              <a:t> to 1275 meters, passed 48 hour + soak.</a:t>
            </a:r>
          </a:p>
          <a:p>
            <a:pPr lvl="2"/>
            <a:r>
              <a:rPr lang="en-US" sz="1800" baseline="0" dirty="0" smtClean="0"/>
              <a:t>De-rated</a:t>
            </a:r>
            <a:r>
              <a:rPr lang="en-US" sz="1800" dirty="0" smtClean="0"/>
              <a:t> to 300 meters (</a:t>
            </a:r>
            <a:r>
              <a:rPr lang="en-US" sz="1800" dirty="0" err="1" smtClean="0"/>
              <a:t>s.f.</a:t>
            </a:r>
            <a:r>
              <a:rPr lang="en-US" sz="1800" dirty="0" smtClean="0"/>
              <a:t> 4.25).</a:t>
            </a:r>
            <a:endParaRPr lang="en-US" sz="1800" baseline="0" dirty="0" smtClean="0"/>
          </a:p>
          <a:p>
            <a:pPr lvl="1"/>
            <a:r>
              <a:rPr lang="en-US" sz="2000" baseline="0" dirty="0" smtClean="0"/>
              <a:t>Need to</a:t>
            </a:r>
            <a:r>
              <a:rPr lang="en-US" sz="2000" dirty="0" smtClean="0"/>
              <a:t> d</a:t>
            </a:r>
            <a:r>
              <a:rPr lang="en-US" sz="2000" baseline="0" dirty="0" smtClean="0"/>
              <a:t>etermine the required proof test value through glass</a:t>
            </a:r>
            <a:r>
              <a:rPr lang="en-US" sz="2000" dirty="0" smtClean="0"/>
              <a:t> </a:t>
            </a:r>
            <a:r>
              <a:rPr lang="en-US" sz="2000" baseline="0" dirty="0" smtClean="0"/>
              <a:t>fracture mechanics analysis.</a:t>
            </a:r>
          </a:p>
          <a:p>
            <a:pPr lvl="2"/>
            <a:r>
              <a:rPr lang="en-US" sz="1800" dirty="0" smtClean="0"/>
              <a:t>Require a proof test to this value.</a:t>
            </a:r>
            <a:endParaRPr lang="en-US" sz="1800" baseline="0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92014" y="3962400"/>
            <a:ext cx="4584785" cy="2438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000" dirty="0" smtClean="0"/>
              <a:t>Plan A:</a:t>
            </a:r>
          </a:p>
          <a:p>
            <a:pPr lvl="2"/>
            <a:r>
              <a:rPr lang="en-US" sz="1800" dirty="0" smtClean="0"/>
              <a:t>Have dome edges modified for small radius.</a:t>
            </a:r>
          </a:p>
          <a:p>
            <a:pPr lvl="2"/>
            <a:r>
              <a:rPr lang="en-US" sz="1800" dirty="0" smtClean="0"/>
              <a:t>Change dome seat material to neoprene.</a:t>
            </a:r>
          </a:p>
          <a:p>
            <a:pPr lvl="2"/>
            <a:r>
              <a:rPr lang="en-US" sz="1800" dirty="0" smtClean="0"/>
              <a:t>Polish dome mating surface.</a:t>
            </a:r>
          </a:p>
          <a:p>
            <a:pPr lvl="1"/>
            <a:r>
              <a:rPr lang="en-US" sz="2000" dirty="0" smtClean="0"/>
              <a:t>Plan B:</a:t>
            </a:r>
          </a:p>
          <a:p>
            <a:pPr lvl="2"/>
            <a:r>
              <a:rPr lang="en-US" sz="1800" dirty="0" smtClean="0"/>
              <a:t>Modify the Titanium dome seat.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24600" y="6385969"/>
            <a:ext cx="1219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-Francois Cazenave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57325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aseline="0" dirty="0" smtClean="0"/>
              <a:t>Conduct </a:t>
            </a:r>
            <a:r>
              <a:rPr lang="en-US" dirty="0"/>
              <a:t>Comparative </a:t>
            </a:r>
            <a:r>
              <a:rPr lang="en-US" dirty="0" smtClean="0"/>
              <a:t>ROV/AUV </a:t>
            </a:r>
            <a:r>
              <a:rPr lang="en-US" dirty="0"/>
              <a:t>Transects </a:t>
            </a:r>
            <a:r>
              <a:rPr lang="en-US" baseline="0" dirty="0" smtClean="0"/>
              <a:t>for Data Comparison.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 lvl="1"/>
            <a:r>
              <a:rPr lang="en-US" baseline="0" dirty="0" smtClean="0"/>
              <a:t>Verifies usefulness of AUV transect data for continuing time series work.</a:t>
            </a:r>
          </a:p>
          <a:p>
            <a:pPr lvl="1"/>
            <a:r>
              <a:rPr lang="en-US" baseline="0" dirty="0" smtClean="0"/>
              <a:t>Investigate possible  sampling bias influenced by:</a:t>
            </a:r>
          </a:p>
          <a:p>
            <a:pPr lvl="2"/>
            <a:r>
              <a:rPr lang="en-US" baseline="0" dirty="0" smtClean="0"/>
              <a:t>vehicle properties.</a:t>
            </a:r>
          </a:p>
          <a:p>
            <a:pPr lvl="3"/>
            <a:r>
              <a:rPr lang="en-US" baseline="0" dirty="0" smtClean="0"/>
              <a:t>ROV slower and noisier.</a:t>
            </a:r>
          </a:p>
          <a:p>
            <a:pPr lvl="3"/>
            <a:r>
              <a:rPr lang="en-US" baseline="0" dirty="0" smtClean="0"/>
              <a:t>AUV quieter and faster.</a:t>
            </a:r>
          </a:p>
          <a:p>
            <a:pPr lvl="2"/>
            <a:r>
              <a:rPr lang="en-US" dirty="0" smtClean="0"/>
              <a:t>Camera properties.</a:t>
            </a: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09694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aseline="0" dirty="0" smtClean="0"/>
              <a:t>Refine Operational Workflow and Complete Documentation.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baseline="0" dirty="0" smtClean="0"/>
              <a:t>Continue to improve procedures for field operations for easy, routine operations.</a:t>
            </a:r>
          </a:p>
          <a:p>
            <a:pPr lvl="2"/>
            <a:r>
              <a:rPr lang="en-US" baseline="0" dirty="0" smtClean="0"/>
              <a:t>Refining the integration of the camera system operation into the Dorado mission scripting.</a:t>
            </a:r>
          </a:p>
          <a:p>
            <a:pPr lvl="2"/>
            <a:r>
              <a:rPr lang="en-US" baseline="0" dirty="0" smtClean="0"/>
              <a:t>Refining the user documentation and field checklist.</a:t>
            </a:r>
          </a:p>
          <a:p>
            <a:pPr lvl="2"/>
            <a:endParaRPr lang="en-US" baseline="0" dirty="0" smtClean="0"/>
          </a:p>
          <a:p>
            <a:pPr lvl="1"/>
            <a:r>
              <a:rPr lang="en-US" baseline="0" dirty="0" smtClean="0"/>
              <a:t>Refine processing steps for importing video records into VARS and annotating.</a:t>
            </a:r>
          </a:p>
          <a:p>
            <a:pPr lvl="2"/>
            <a:r>
              <a:rPr lang="en-US" dirty="0" smtClean="0"/>
              <a:t>Improve scrips for converting native </a:t>
            </a:r>
            <a:r>
              <a:rPr lang="en-US" dirty="0" err="1" smtClean="0"/>
              <a:t>ProRes</a:t>
            </a:r>
            <a:r>
              <a:rPr lang="en-US" dirty="0" smtClean="0"/>
              <a:t> HQ files into proxy files for annotation.</a:t>
            </a: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42876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75906" y="1292897"/>
            <a:ext cx="4348150" cy="18313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Minor System Upgrades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276600"/>
            <a:ext cx="5715000" cy="3048000"/>
          </a:xfrm>
        </p:spPr>
        <p:txBody>
          <a:bodyPr>
            <a:normAutofit/>
          </a:bodyPr>
          <a:lstStyle/>
          <a:p>
            <a:pPr>
              <a:spcBef>
                <a:spcPts val="800"/>
              </a:spcBef>
            </a:pPr>
            <a:r>
              <a:rPr lang="en-US" sz="2000" baseline="0" dirty="0" smtClean="0"/>
              <a:t>Minor revision to the electronics to allow separate camera and recorder power switching.</a:t>
            </a:r>
          </a:p>
          <a:p>
            <a:pPr lvl="1">
              <a:spcBef>
                <a:spcPts val="800"/>
              </a:spcBef>
            </a:pPr>
            <a:r>
              <a:rPr lang="en-US" sz="1800" baseline="0" dirty="0" smtClean="0"/>
              <a:t>Lower heat load during long in-air download time.</a:t>
            </a:r>
          </a:p>
          <a:p>
            <a:pPr lvl="0">
              <a:spcBef>
                <a:spcPts val="800"/>
              </a:spcBef>
            </a:pPr>
            <a:r>
              <a:rPr lang="en-US" sz="2000" baseline="0" dirty="0" smtClean="0"/>
              <a:t>Camera tuning for best picture.</a:t>
            </a:r>
          </a:p>
          <a:p>
            <a:pPr lvl="1">
              <a:spcBef>
                <a:spcPts val="800"/>
              </a:spcBef>
            </a:pPr>
            <a:r>
              <a:rPr lang="en-US" sz="1800" baseline="0" dirty="0" smtClean="0"/>
              <a:t>Re-flash camera firmware to latest revision.</a:t>
            </a:r>
          </a:p>
          <a:p>
            <a:pPr lvl="1">
              <a:spcBef>
                <a:spcPts val="800"/>
              </a:spcBef>
            </a:pPr>
            <a:r>
              <a:rPr lang="en-US" sz="1800" baseline="0" dirty="0" smtClean="0"/>
              <a:t>Develop lens files for in-camera correction of lens flare and color shading.</a:t>
            </a:r>
          </a:p>
          <a:p>
            <a:pPr lvl="1">
              <a:spcBef>
                <a:spcPts val="800"/>
              </a:spcBef>
            </a:pPr>
            <a:endParaRPr lang="en-US" sz="1800" baseline="0" dirty="0" smtClean="0"/>
          </a:p>
          <a:p>
            <a:pPr>
              <a:spcBef>
                <a:spcPts val="800"/>
              </a:spcBef>
            </a:pPr>
            <a:endParaRPr lang="en-US" sz="2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85800" y="1524000"/>
            <a:ext cx="43434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dirty="0" smtClean="0"/>
              <a:t>Develop iris control algorithm.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/>
              <a:t>Increased mission flexibility.</a:t>
            </a:r>
          </a:p>
          <a:p>
            <a:pPr lvl="2">
              <a:spcBef>
                <a:spcPts val="600"/>
              </a:spcBef>
            </a:pPr>
            <a:r>
              <a:rPr lang="en-US" sz="1600" dirty="0" smtClean="0"/>
              <a:t>Would allow operation in near-surface waters &lt;50m) with high ambient light levels.</a:t>
            </a:r>
            <a:endParaRPr lang="en-US" sz="2000" dirty="0"/>
          </a:p>
        </p:txBody>
      </p:sp>
      <p:pic>
        <p:nvPicPr>
          <p:cNvPr id="1026" name="Picture 2" descr="I:\DCIM\106_PANA\P10601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00800" y="3505200"/>
            <a:ext cx="2602230" cy="3061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02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90600"/>
            <a:ext cx="7518400" cy="5638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0000" y="1143000"/>
            <a:ext cx="203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END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504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i2MAP Project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4525963"/>
          </a:xfrm>
        </p:spPr>
        <p:txBody>
          <a:bodyPr>
            <a:normAutofit lnSpcReduction="10000"/>
          </a:bodyPr>
          <a:lstStyle/>
          <a:p>
            <a:r>
              <a:rPr lang="en-US" sz="2400" i="1" dirty="0"/>
              <a:t>R</a:t>
            </a:r>
            <a:r>
              <a:rPr lang="en-US" sz="2400" i="1" dirty="0" smtClean="0"/>
              <a:t>eplicate </a:t>
            </a:r>
            <a:r>
              <a:rPr lang="en-US" sz="2400" i="1" dirty="0"/>
              <a:t>the existing ROV based quantitative mid-water transects such that the results of the transects can be compared in a scientifically valid </a:t>
            </a:r>
            <a:r>
              <a:rPr lang="en-US" sz="2400" i="1" dirty="0" smtClean="0"/>
              <a:t>way..</a:t>
            </a:r>
          </a:p>
          <a:p>
            <a:endParaRPr lang="en-US" sz="2400" i="1" dirty="0" smtClean="0"/>
          </a:p>
          <a:p>
            <a:r>
              <a:rPr lang="en-US" sz="2400" i="1" dirty="0" smtClean="0"/>
              <a:t>Maintain </a:t>
            </a:r>
            <a:r>
              <a:rPr lang="en-US" sz="2400" i="1" dirty="0"/>
              <a:t>the current image data processing and video annotation </a:t>
            </a:r>
            <a:r>
              <a:rPr lang="en-US" sz="2400" i="1" dirty="0" smtClean="0"/>
              <a:t>chain OR </a:t>
            </a:r>
            <a:r>
              <a:rPr lang="en-US" sz="2400" i="1" dirty="0"/>
              <a:t>create a new processing chain that can be executed with a similar degree of complexity and effort </a:t>
            </a:r>
            <a:r>
              <a:rPr lang="en-US" sz="2400" i="1" dirty="0" smtClean="0"/>
              <a:t>.. i.e. must support VARS annotation.</a:t>
            </a:r>
          </a:p>
          <a:p>
            <a:endParaRPr lang="en-US" sz="2400" i="1" dirty="0" smtClean="0"/>
          </a:p>
          <a:p>
            <a:r>
              <a:rPr lang="en-US" sz="2400" i="1" dirty="0" smtClean="0"/>
              <a:t>Be </a:t>
            </a:r>
            <a:r>
              <a:rPr lang="en-US" sz="2400" i="1" dirty="0"/>
              <a:t>installed and removed from the AUV Dorado with a minimum of effort, consistent with similar nose cone </a:t>
            </a:r>
            <a:r>
              <a:rPr lang="en-US" sz="2400" i="1" dirty="0" smtClean="0"/>
              <a:t>payloads..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199955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Imaging is Challenging on the AUV Platform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baseline="0" dirty="0" smtClean="0"/>
              <a:t>Lighting</a:t>
            </a:r>
          </a:p>
          <a:p>
            <a:pPr lvl="1"/>
            <a:r>
              <a:rPr lang="en-US" dirty="0" smtClean="0"/>
              <a:t>Need large amount of lighting due to poor reflectivity of</a:t>
            </a:r>
            <a:r>
              <a:rPr lang="en-US" baseline="0" dirty="0" smtClean="0"/>
              <a:t> targets and water absorption.</a:t>
            </a:r>
          </a:p>
          <a:p>
            <a:pPr lvl="2"/>
            <a:r>
              <a:rPr lang="en-US" baseline="0" dirty="0" smtClean="0"/>
              <a:t>AUV connectors limit the total power available for lighting.</a:t>
            </a:r>
          </a:p>
          <a:p>
            <a:pPr lvl="1"/>
            <a:r>
              <a:rPr lang="en-US" baseline="0" dirty="0" smtClean="0"/>
              <a:t>AUV platform shape limits the camera/lighting separation.</a:t>
            </a:r>
          </a:p>
          <a:p>
            <a:pPr lvl="1"/>
            <a:endParaRPr lang="en-US" baseline="0" dirty="0" smtClean="0"/>
          </a:p>
          <a:p>
            <a:pPr lvl="0"/>
            <a:r>
              <a:rPr lang="en-US" dirty="0" smtClean="0"/>
              <a:t>Camera</a:t>
            </a:r>
          </a:p>
          <a:p>
            <a:pPr lvl="1"/>
            <a:r>
              <a:rPr lang="en-US" dirty="0"/>
              <a:t>H</a:t>
            </a:r>
            <a:r>
              <a:rPr lang="en-US" dirty="0" smtClean="0"/>
              <a:t>igher transit</a:t>
            </a:r>
            <a:r>
              <a:rPr lang="en-US" baseline="0" dirty="0" smtClean="0"/>
              <a:t> speeds requested (100cm/sec) than with ROV (55cm sec).</a:t>
            </a:r>
          </a:p>
          <a:p>
            <a:pPr lvl="2"/>
            <a:r>
              <a:rPr lang="en-US" dirty="0" smtClean="0"/>
              <a:t>AUV operations do</a:t>
            </a:r>
            <a:r>
              <a:rPr lang="en-US" baseline="0" dirty="0" smtClean="0"/>
              <a:t> not want the added complication of stability</a:t>
            </a:r>
            <a:r>
              <a:rPr lang="en-US" dirty="0" smtClean="0"/>
              <a:t> </a:t>
            </a:r>
            <a:r>
              <a:rPr lang="en-US" baseline="0" dirty="0" smtClean="0"/>
              <a:t>wings for</a:t>
            </a:r>
            <a:r>
              <a:rPr lang="en-US" dirty="0" smtClean="0"/>
              <a:t> </a:t>
            </a:r>
            <a:r>
              <a:rPr lang="en-US" baseline="0" dirty="0" smtClean="0"/>
              <a:t>routine missions.</a:t>
            </a:r>
          </a:p>
          <a:p>
            <a:pPr lvl="2"/>
            <a:r>
              <a:rPr lang="en-US" baseline="0" dirty="0" smtClean="0"/>
              <a:t>Science requests higher transit speeds for investigating sampling bias.</a:t>
            </a:r>
          </a:p>
          <a:p>
            <a:endParaRPr lang="en-US" dirty="0" smtClean="0"/>
          </a:p>
          <a:p>
            <a:r>
              <a:rPr lang="en-US" dirty="0" smtClean="0"/>
              <a:t>Combination of limited lighting and high transect speeds challenges the ability</a:t>
            </a:r>
            <a:r>
              <a:rPr lang="en-US" baseline="0" dirty="0" smtClean="0"/>
              <a:t> to produce quality images.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7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i2MAP Project Timeline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762000" y="2971800"/>
            <a:ext cx="6934200" cy="762000"/>
          </a:xfrm>
          <a:prstGeom prst="rightArrow">
            <a:avLst>
              <a:gd name="adj1" fmla="val 50000"/>
              <a:gd name="adj2" fmla="val 725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70183" y="316813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2013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60824" y="316813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2014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30853" y="316813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2015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905000" y="3200400"/>
            <a:ext cx="0" cy="304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722865" y="3193704"/>
            <a:ext cx="0" cy="304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613691" y="3657600"/>
            <a:ext cx="1363417" cy="1118175"/>
            <a:chOff x="613691" y="3657600"/>
            <a:chExt cx="1363417" cy="1118175"/>
          </a:xfrm>
        </p:grpSpPr>
        <p:sp>
          <p:nvSpPr>
            <p:cNvPr id="13" name="TextBox 12"/>
            <p:cNvSpPr txBox="1"/>
            <p:nvPr/>
          </p:nvSpPr>
          <p:spPr>
            <a:xfrm>
              <a:off x="613691" y="4191000"/>
              <a:ext cx="136341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First Draft of Requirements</a:t>
              </a:r>
              <a:endParaRPr lang="en-US" sz="1600" dirty="0"/>
            </a:p>
          </p:txBody>
        </p:sp>
        <p:cxnSp>
          <p:nvCxnSpPr>
            <p:cNvPr id="15" name="Straight Arrow Connector 14"/>
            <p:cNvCxnSpPr>
              <a:stCxn id="13" idx="0"/>
            </p:cNvCxnSpPr>
            <p:nvPr/>
          </p:nvCxnSpPr>
          <p:spPr>
            <a:xfrm flipV="1">
              <a:off x="1295400" y="3657600"/>
              <a:ext cx="0" cy="533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1921365" y="3657600"/>
            <a:ext cx="1363417" cy="1364397"/>
            <a:chOff x="613691" y="3657600"/>
            <a:chExt cx="1363417" cy="1364397"/>
          </a:xfrm>
        </p:grpSpPr>
        <p:sp>
          <p:nvSpPr>
            <p:cNvPr id="20" name="TextBox 19"/>
            <p:cNvSpPr txBox="1"/>
            <p:nvPr/>
          </p:nvSpPr>
          <p:spPr>
            <a:xfrm>
              <a:off x="613691" y="4191000"/>
              <a:ext cx="13634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Concept Design Review</a:t>
              </a:r>
              <a:endParaRPr lang="en-US" sz="1600" dirty="0"/>
            </a:p>
          </p:txBody>
        </p:sp>
        <p:cxnSp>
          <p:nvCxnSpPr>
            <p:cNvPr id="21" name="Straight Arrow Connector 20"/>
            <p:cNvCxnSpPr>
              <a:stCxn id="20" idx="0"/>
            </p:cNvCxnSpPr>
            <p:nvPr/>
          </p:nvCxnSpPr>
          <p:spPr>
            <a:xfrm flipV="1">
              <a:off x="1295400" y="3657600"/>
              <a:ext cx="0" cy="533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3095050" y="3657600"/>
            <a:ext cx="1363417" cy="1364397"/>
            <a:chOff x="613691" y="3657600"/>
            <a:chExt cx="1363417" cy="1364397"/>
          </a:xfrm>
        </p:grpSpPr>
        <p:sp>
          <p:nvSpPr>
            <p:cNvPr id="23" name="TextBox 22"/>
            <p:cNvSpPr txBox="1"/>
            <p:nvPr/>
          </p:nvSpPr>
          <p:spPr>
            <a:xfrm>
              <a:off x="613691" y="4191000"/>
              <a:ext cx="13634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Preliminary Design Review</a:t>
              </a:r>
              <a:endParaRPr lang="en-US" sz="1600" dirty="0"/>
            </a:p>
          </p:txBody>
        </p:sp>
        <p:cxnSp>
          <p:nvCxnSpPr>
            <p:cNvPr id="24" name="Straight Arrow Connector 23"/>
            <p:cNvCxnSpPr>
              <a:stCxn id="23" idx="0"/>
            </p:cNvCxnSpPr>
            <p:nvPr/>
          </p:nvCxnSpPr>
          <p:spPr>
            <a:xfrm flipV="1">
              <a:off x="1295400" y="3657600"/>
              <a:ext cx="0" cy="533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4390450" y="3657600"/>
            <a:ext cx="1363417" cy="1118175"/>
            <a:chOff x="613691" y="3657600"/>
            <a:chExt cx="1363417" cy="1118175"/>
          </a:xfrm>
        </p:grpSpPr>
        <p:sp>
          <p:nvSpPr>
            <p:cNvPr id="26" name="TextBox 25"/>
            <p:cNvSpPr txBox="1"/>
            <p:nvPr/>
          </p:nvSpPr>
          <p:spPr>
            <a:xfrm>
              <a:off x="613691" y="4191000"/>
              <a:ext cx="136341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Final Design Review</a:t>
              </a:r>
              <a:endParaRPr lang="en-US" sz="1600" dirty="0"/>
            </a:p>
          </p:txBody>
        </p:sp>
        <p:cxnSp>
          <p:nvCxnSpPr>
            <p:cNvPr id="27" name="Straight Arrow Connector 26"/>
            <p:cNvCxnSpPr>
              <a:stCxn id="26" idx="0"/>
            </p:cNvCxnSpPr>
            <p:nvPr/>
          </p:nvCxnSpPr>
          <p:spPr>
            <a:xfrm flipV="1">
              <a:off x="1295400" y="3657600"/>
              <a:ext cx="0" cy="533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1475927" y="1752600"/>
            <a:ext cx="1363417" cy="1295400"/>
            <a:chOff x="647955" y="4419600"/>
            <a:chExt cx="1363417" cy="1295400"/>
          </a:xfrm>
        </p:grpSpPr>
        <p:sp>
          <p:nvSpPr>
            <p:cNvPr id="29" name="TextBox 28"/>
            <p:cNvSpPr txBox="1"/>
            <p:nvPr/>
          </p:nvSpPr>
          <p:spPr>
            <a:xfrm>
              <a:off x="647955" y="4419600"/>
              <a:ext cx="136341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Camera Testing Starts</a:t>
              </a:r>
              <a:endParaRPr lang="en-US" sz="1600" dirty="0"/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>
              <a:off x="1329664" y="5105400"/>
              <a:ext cx="1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3751188" y="1752600"/>
            <a:ext cx="1363417" cy="1295400"/>
            <a:chOff x="647955" y="4419600"/>
            <a:chExt cx="1363417" cy="1295400"/>
          </a:xfrm>
        </p:grpSpPr>
        <p:sp>
          <p:nvSpPr>
            <p:cNvPr id="35" name="TextBox 34"/>
            <p:cNvSpPr txBox="1"/>
            <p:nvPr/>
          </p:nvSpPr>
          <p:spPr>
            <a:xfrm>
              <a:off x="647955" y="4419600"/>
              <a:ext cx="13634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Optical Design Completed</a:t>
              </a:r>
              <a:endParaRPr lang="en-US" sz="1600" dirty="0"/>
            </a:p>
          </p:txBody>
        </p:sp>
        <p:cxnSp>
          <p:nvCxnSpPr>
            <p:cNvPr id="36" name="Straight Arrow Connector 35"/>
            <p:cNvCxnSpPr>
              <a:stCxn id="35" idx="2"/>
            </p:cNvCxnSpPr>
            <p:nvPr/>
          </p:nvCxnSpPr>
          <p:spPr>
            <a:xfrm>
              <a:off x="1329664" y="5250597"/>
              <a:ext cx="1" cy="46440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Left Brace 36"/>
          <p:cNvSpPr/>
          <p:nvPr/>
        </p:nvSpPr>
        <p:spPr>
          <a:xfrm rot="5400000">
            <a:off x="5427971" y="2247900"/>
            <a:ext cx="529564" cy="9906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5029200" y="1629488"/>
            <a:ext cx="1363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System Fabrication &amp; Testing</a:t>
            </a:r>
            <a:endParaRPr lang="en-US" sz="1600" dirty="0"/>
          </a:p>
        </p:txBody>
      </p:sp>
      <p:grpSp>
        <p:nvGrpSpPr>
          <p:cNvPr id="39" name="Group 38"/>
          <p:cNvGrpSpPr/>
          <p:nvPr/>
        </p:nvGrpSpPr>
        <p:grpSpPr>
          <a:xfrm>
            <a:off x="6188053" y="1752600"/>
            <a:ext cx="1363417" cy="1290380"/>
            <a:chOff x="560504" y="4419600"/>
            <a:chExt cx="1363417" cy="1290380"/>
          </a:xfrm>
        </p:grpSpPr>
        <p:sp>
          <p:nvSpPr>
            <p:cNvPr id="40" name="TextBox 39"/>
            <p:cNvSpPr txBox="1"/>
            <p:nvPr/>
          </p:nvSpPr>
          <p:spPr>
            <a:xfrm>
              <a:off x="560504" y="4419600"/>
              <a:ext cx="136341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AUV Test Dives</a:t>
              </a:r>
              <a:endParaRPr lang="en-US" sz="1600" dirty="0"/>
            </a:p>
          </p:txBody>
        </p:sp>
        <p:cxnSp>
          <p:nvCxnSpPr>
            <p:cNvPr id="41" name="Straight Arrow Connector 40"/>
            <p:cNvCxnSpPr/>
            <p:nvPr/>
          </p:nvCxnSpPr>
          <p:spPr>
            <a:xfrm>
              <a:off x="1242212" y="5100380"/>
              <a:ext cx="1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/>
          <p:cNvSpPr/>
          <p:nvPr/>
        </p:nvSpPr>
        <p:spPr>
          <a:xfrm>
            <a:off x="7696200" y="3124200"/>
            <a:ext cx="990600" cy="457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7848600" y="3168134"/>
            <a:ext cx="100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2016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7509791" y="3733800"/>
            <a:ext cx="1363417" cy="1364397"/>
            <a:chOff x="613691" y="3657600"/>
            <a:chExt cx="1363417" cy="1364397"/>
          </a:xfrm>
        </p:grpSpPr>
        <p:sp>
          <p:nvSpPr>
            <p:cNvPr id="44" name="TextBox 43"/>
            <p:cNvSpPr txBox="1"/>
            <p:nvPr/>
          </p:nvSpPr>
          <p:spPr>
            <a:xfrm>
              <a:off x="613691" y="4191000"/>
              <a:ext cx="13634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1 Additional Year Proposed</a:t>
              </a:r>
              <a:endParaRPr lang="en-US" sz="1600" dirty="0"/>
            </a:p>
          </p:txBody>
        </p:sp>
        <p:cxnSp>
          <p:nvCxnSpPr>
            <p:cNvPr id="45" name="Straight Arrow Connector 44"/>
            <p:cNvCxnSpPr>
              <a:stCxn id="44" idx="0"/>
            </p:cNvCxnSpPr>
            <p:nvPr/>
          </p:nvCxnSpPr>
          <p:spPr>
            <a:xfrm flipV="1">
              <a:off x="1295400" y="3657600"/>
              <a:ext cx="0" cy="533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428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dirty="0" smtClean="0"/>
              <a:t>i2MAP Project Accomplishments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23220"/>
            <a:ext cx="3581400" cy="5334000"/>
          </a:xfrm>
        </p:spPr>
        <p:txBody>
          <a:bodyPr>
            <a:noAutofit/>
          </a:bodyPr>
          <a:lstStyle/>
          <a:p>
            <a:pPr marL="182880" indent="-182880"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400" dirty="0" smtClean="0">
                <a:solidFill>
                  <a:schemeClr val="bg1"/>
                </a:solidFill>
              </a:rPr>
              <a:t>Defined the science needs and the engineering  requirements necessary for success.</a:t>
            </a:r>
          </a:p>
          <a:p>
            <a:pPr marL="582930" lvl="1" indent="-182880"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200" dirty="0" smtClean="0">
                <a:solidFill>
                  <a:schemeClr val="bg1"/>
                </a:solidFill>
              </a:rPr>
              <a:t>Transect ranges, speeds, etc.</a:t>
            </a:r>
          </a:p>
          <a:p>
            <a:pPr marL="582930" lvl="1" indent="-182880"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200" dirty="0" smtClean="0">
                <a:solidFill>
                  <a:schemeClr val="bg1"/>
                </a:solidFill>
              </a:rPr>
              <a:t>Camera field of view and depth of field.</a:t>
            </a:r>
          </a:p>
          <a:p>
            <a:pPr marL="582930" lvl="1" indent="-182880"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200" dirty="0" smtClean="0">
                <a:solidFill>
                  <a:schemeClr val="bg1"/>
                </a:solidFill>
              </a:rPr>
              <a:t>Tested that the AUV could operate</a:t>
            </a:r>
            <a:r>
              <a:rPr lang="en-US" sz="1200" baseline="0" dirty="0" smtClean="0">
                <a:solidFill>
                  <a:schemeClr val="bg1"/>
                </a:solidFill>
              </a:rPr>
              <a:t> at 0.5 meters per second with wings</a:t>
            </a:r>
            <a:r>
              <a:rPr lang="en-US" sz="1200" dirty="0" smtClean="0">
                <a:solidFill>
                  <a:schemeClr val="bg1"/>
                </a:solidFill>
              </a:rPr>
              <a:t> if required.</a:t>
            </a:r>
            <a:endParaRPr lang="en-US" sz="1200" baseline="0" dirty="0" smtClean="0">
              <a:solidFill>
                <a:schemeClr val="bg1"/>
              </a:solidFill>
            </a:endParaRPr>
          </a:p>
          <a:p>
            <a:pPr marL="182880" indent="-182880"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400" dirty="0" smtClean="0">
                <a:solidFill>
                  <a:schemeClr val="bg1"/>
                </a:solidFill>
              </a:rPr>
              <a:t>Designed and fabricated the camera and optical system.</a:t>
            </a:r>
          </a:p>
          <a:p>
            <a:pPr marL="182880" indent="-182880"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400" dirty="0" smtClean="0">
                <a:solidFill>
                  <a:schemeClr val="bg1"/>
                </a:solidFill>
              </a:rPr>
              <a:t>Field deployed the camera system on Dorado for test &amp; verification dives in June 2015.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4600" y="0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i2MAP Project Accomplishments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51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Video</a:t>
            </a:r>
            <a:r>
              <a:rPr lang="en-US" baseline="0" dirty="0" smtClean="0"/>
              <a:t> Examples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61569" y="1447800"/>
            <a:ext cx="24384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AUV</a:t>
            </a:r>
          </a:p>
          <a:p>
            <a:pPr algn="ctr"/>
            <a:r>
              <a:rPr lang="en-US" dirty="0" smtClean="0"/>
              <a:t>100 cm per second transect </a:t>
            </a:r>
            <a:r>
              <a:rPr lang="en-US" dirty="0" smtClean="0">
                <a:hlinkClick r:id="rId2" action="ppaction://hlinkfile"/>
              </a:rPr>
              <a:t>AUV_300_100cm-s_adj.mov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005675" y="1447800"/>
            <a:ext cx="24384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ROV</a:t>
            </a:r>
          </a:p>
          <a:p>
            <a:pPr algn="ctr"/>
            <a:r>
              <a:rPr lang="en-US" dirty="0" smtClean="0"/>
              <a:t>50 cm per second transect </a:t>
            </a:r>
            <a:r>
              <a:rPr lang="en-US" dirty="0" smtClean="0">
                <a:hlinkClick r:id="rId3" action="ppaction://hlinkfile"/>
              </a:rPr>
              <a:t>ROV_V3839_55cm-s.mov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76400" y="3740547"/>
            <a:ext cx="24384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AUV</a:t>
            </a:r>
          </a:p>
          <a:p>
            <a:pPr algn="ctr"/>
            <a:r>
              <a:rPr lang="en-US" dirty="0" smtClean="0"/>
              <a:t>slowed to annotation speed</a:t>
            </a:r>
          </a:p>
          <a:p>
            <a:pPr algn="ctr"/>
            <a:r>
              <a:rPr lang="en-US" dirty="0" smtClean="0">
                <a:hlinkClick r:id="rId4" action="ppaction://hlinkfile"/>
              </a:rPr>
              <a:t>AUV_300_slow_short_adj.mov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34314" y="3730555"/>
            <a:ext cx="24384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ROV</a:t>
            </a:r>
          </a:p>
          <a:p>
            <a:pPr algn="ctr"/>
            <a:r>
              <a:rPr lang="en-US" dirty="0" smtClean="0"/>
              <a:t>slowed to annotation speed</a:t>
            </a:r>
          </a:p>
          <a:p>
            <a:pPr algn="ctr"/>
            <a:r>
              <a:rPr lang="en-US" dirty="0" smtClean="0">
                <a:hlinkClick r:id="rId5" action="ppaction://hlinkfile"/>
              </a:rPr>
              <a:t>ROV_V3839slow.mov</a:t>
            </a:r>
            <a:endParaRPr lang="en-US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87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AUV Still Frame Example (100cm/sec.)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24200" y="6204466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1920x1080 - 60 FPS Progressive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984"/>
            <a:ext cx="9144000" cy="482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5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ROV Still Frame Example (50cm/sec.)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14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95600" y="64008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1920x1080 - 30 FPS interlaced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43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28600"/>
            <a:ext cx="8458200" cy="8683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AUV Still Frame Example 2 (100cm/sec.)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24200" y="6204466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1920x1080 - 60 FPS Progressive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984"/>
            <a:ext cx="9144000" cy="482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24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7451</TotalTime>
  <Words>806</Words>
  <Application>Microsoft Office PowerPoint</Application>
  <PresentationFormat>On-screen Show (4:3)</PresentationFormat>
  <Paragraphs>115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Investigations of Imaging for Midwater Autonomous Platforms (i2MAP)  Abstract Presentation  PI – Bruce Robison PM &amp; Chief Scientist - Kim Reisenbichler Lead Engineer – Mark Chaffey</vt:lpstr>
      <vt:lpstr>i2MAP Project Goals</vt:lpstr>
      <vt:lpstr>Imaging is Challenging on the AUV Platform</vt:lpstr>
      <vt:lpstr>Current i2MAP Project Timeline</vt:lpstr>
      <vt:lpstr>i2MAP Project Accomplishments</vt:lpstr>
      <vt:lpstr>Video Examples</vt:lpstr>
      <vt:lpstr>AUV Still Frame Example (100cm/sec.)</vt:lpstr>
      <vt:lpstr>ROV Still Frame Example (50cm/sec.)</vt:lpstr>
      <vt:lpstr>AUV Still Frame Example 2 (100cm/sec.)</vt:lpstr>
      <vt:lpstr>Proposed Work for 2016</vt:lpstr>
      <vt:lpstr>Increase the Dome Port Depth Rating to 1500 Meters.</vt:lpstr>
      <vt:lpstr>Conduct Comparative ROV/AUV Transects for Data Comparison.</vt:lpstr>
      <vt:lpstr>Refine Operational Workflow and Complete Documentation.</vt:lpstr>
      <vt:lpstr>Minor System Upgrades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i2MAP Abstract Presentation</dc:title>
  <dc:creator>chma</dc:creator>
  <cp:lastModifiedBy>chma</cp:lastModifiedBy>
  <cp:revision>88</cp:revision>
  <dcterms:created xsi:type="dcterms:W3CDTF">2015-07-01T21:21:40Z</dcterms:created>
  <dcterms:modified xsi:type="dcterms:W3CDTF">2015-07-07T16:18:14Z</dcterms:modified>
</cp:coreProperties>
</file>