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72" r:id="rId3"/>
    <p:sldId id="273" r:id="rId4"/>
    <p:sldId id="275" r:id="rId5"/>
    <p:sldId id="277" r:id="rId6"/>
    <p:sldId id="278" r:id="rId7"/>
    <p:sldId id="27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3" autoAdjust="0"/>
    <p:restoredTop sz="86381" autoAdjust="0"/>
  </p:normalViewPr>
  <p:slideViewPr>
    <p:cSldViewPr>
      <p:cViewPr>
        <p:scale>
          <a:sx n="125" d="100"/>
          <a:sy n="125" d="100"/>
        </p:scale>
        <p:origin x="-6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ACE74-EB93-8B4F-9E07-00B7D96331EE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C3715-B966-3649-A216-1D3B3333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1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7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7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29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1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1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97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49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8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984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ACFF0-C61A-4749-A55D-8C6B6420687B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03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Supervisory Control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Component Power Switching</a:t>
            </a:r>
          </a:p>
          <a:p>
            <a:r>
              <a:rPr lang="en-US" dirty="0" smtClean="0"/>
              <a:t>Data logging</a:t>
            </a:r>
          </a:p>
          <a:p>
            <a:r>
              <a:rPr lang="en-US" dirty="0"/>
              <a:t>Digital Recorder Control</a:t>
            </a:r>
          </a:p>
          <a:p>
            <a:r>
              <a:rPr lang="en-US" dirty="0" smtClean="0"/>
              <a:t>Recorder/AUV Time Synchronization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6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Power Switching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Cycle power </a:t>
            </a:r>
            <a:r>
              <a:rPr lang="en-US" dirty="0" smtClean="0"/>
              <a:t>to lights</a:t>
            </a:r>
            <a:endParaRPr lang="en-US" dirty="0" smtClean="0"/>
          </a:p>
          <a:p>
            <a:r>
              <a:rPr lang="en-US" dirty="0" smtClean="0"/>
              <a:t>Approach</a:t>
            </a:r>
            <a:r>
              <a:rPr lang="en-US" dirty="0" smtClean="0"/>
              <a:t>: COTS Device Server</a:t>
            </a:r>
          </a:p>
          <a:p>
            <a:pPr lvl="1"/>
            <a:r>
              <a:rPr lang="en-US" dirty="0" smtClean="0"/>
              <a:t>Digital I/O switches (lights)</a:t>
            </a:r>
          </a:p>
          <a:p>
            <a:pPr lvl="1"/>
            <a:r>
              <a:rPr lang="en-US" dirty="0" smtClean="0"/>
              <a:t>Ethernet/HTTP interfaces</a:t>
            </a:r>
          </a:p>
          <a:p>
            <a:pPr lvl="1"/>
            <a:r>
              <a:rPr lang="en-US" dirty="0"/>
              <a:t>Serial to Ethernet (CTD, temp &amp; humid, servo</a:t>
            </a:r>
            <a:r>
              <a:rPr lang="en-US" dirty="0" smtClean="0"/>
              <a:t>)</a:t>
            </a:r>
          </a:p>
          <a:p>
            <a:r>
              <a:rPr lang="en-US" dirty="0"/>
              <a:t>C</a:t>
            </a:r>
            <a:r>
              <a:rPr lang="en-US" dirty="0" smtClean="0"/>
              <a:t>andidate: </a:t>
            </a:r>
            <a:r>
              <a:rPr lang="en-US" dirty="0" err="1" smtClean="0"/>
              <a:t>MicroX</a:t>
            </a:r>
            <a:r>
              <a:rPr lang="en-US" dirty="0" smtClean="0"/>
              <a:t> SBC65EC</a:t>
            </a:r>
          </a:p>
          <a:p>
            <a:pPr lvl="1"/>
            <a:r>
              <a:rPr lang="en-US" dirty="0" smtClean="0"/>
              <a:t>HTTP Interface to switches</a:t>
            </a:r>
          </a:p>
          <a:p>
            <a:pPr lvl="1"/>
            <a:r>
              <a:rPr lang="en-US" dirty="0" smtClean="0"/>
              <a:t>C++ API to 2 RS232 ports and 1 I2C port (is this enough?)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495800"/>
            <a:ext cx="1143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698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Digital Recorder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the Ki Pro Quad unit from AJA</a:t>
            </a:r>
          </a:p>
          <a:p>
            <a:r>
              <a:rPr lang="en-US" dirty="0" smtClean="0"/>
              <a:t>HTTP </a:t>
            </a:r>
            <a:r>
              <a:rPr lang="en-US" dirty="0" smtClean="0"/>
              <a:t>command interface</a:t>
            </a:r>
          </a:p>
          <a:p>
            <a:pPr lvl="1"/>
            <a:r>
              <a:rPr lang="en-US" dirty="0" smtClean="0"/>
              <a:t>Change settings (file names, format, etc.)</a:t>
            </a:r>
          </a:p>
          <a:p>
            <a:pPr lvl="1"/>
            <a:r>
              <a:rPr lang="en-US" dirty="0" smtClean="0"/>
              <a:t>Start/Stop recording</a:t>
            </a:r>
          </a:p>
          <a:p>
            <a:r>
              <a:rPr lang="en-US" dirty="0" smtClean="0"/>
              <a:t>Recorder/AUV Time </a:t>
            </a:r>
            <a:r>
              <a:rPr lang="en-US" dirty="0" err="1" smtClean="0"/>
              <a:t>synchro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02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Data Logging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CTD Data</a:t>
            </a:r>
          </a:p>
          <a:p>
            <a:r>
              <a:rPr lang="en-US" dirty="0" smtClean="0"/>
              <a:t>Environmental</a:t>
            </a:r>
          </a:p>
          <a:p>
            <a:pPr lvl="1"/>
            <a:r>
              <a:rPr lang="en-US" dirty="0" smtClean="0"/>
              <a:t>Temperature, humidity</a:t>
            </a:r>
          </a:p>
          <a:p>
            <a:r>
              <a:rPr lang="en-US" dirty="0" smtClean="0"/>
              <a:t>Peak and average light intensity</a:t>
            </a:r>
          </a:p>
          <a:p>
            <a:r>
              <a:rPr lang="en-US" dirty="0" smtClean="0"/>
              <a:t>Log all data originating from serial ports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6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Design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 functionality will reside in MVC software modules</a:t>
            </a:r>
          </a:p>
          <a:p>
            <a:r>
              <a:rPr lang="en-US" dirty="0" smtClean="0"/>
              <a:t>Use familiar Server Interface to expose settings, switches, and data to other MVC modules (standard practice)</a:t>
            </a:r>
          </a:p>
          <a:p>
            <a:r>
              <a:rPr lang="en-US" dirty="0"/>
              <a:t>Functional </a:t>
            </a:r>
            <a:r>
              <a:rPr lang="en-US" dirty="0" smtClean="0"/>
              <a:t>interfaces </a:t>
            </a:r>
            <a:r>
              <a:rPr lang="en-US" dirty="0"/>
              <a:t>to devices implemented in one or more MVC driver modules</a:t>
            </a:r>
          </a:p>
          <a:p>
            <a:r>
              <a:rPr lang="en-US" dirty="0" smtClean="0"/>
              <a:t>Needed control parameters will be available in a mission script behavior</a:t>
            </a:r>
          </a:p>
        </p:txBody>
      </p:sp>
    </p:spTree>
    <p:extLst>
      <p:ext uri="{BB962C8B-B14F-4D97-AF65-F5344CB8AC3E}">
        <p14:creationId xmlns:p14="http://schemas.microsoft.com/office/powerpoint/2010/main" val="39053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010400" y="5105400"/>
            <a:ext cx="1600200" cy="990600"/>
          </a:xfrm>
          <a:prstGeom prst="round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Block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1400" y="5334000"/>
            <a:ext cx="990600" cy="45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MVC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grpSp>
        <p:nvGrpSpPr>
          <p:cNvPr id="5" name="Group 4"/>
          <p:cNvGrpSpPr/>
          <p:nvPr/>
        </p:nvGrpSpPr>
        <p:grpSpPr>
          <a:xfrm>
            <a:off x="4572000" y="2590800"/>
            <a:ext cx="2286000" cy="933450"/>
            <a:chOff x="4572000" y="2590800"/>
            <a:chExt cx="2286000" cy="9334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2667000"/>
              <a:ext cx="114300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Content Placeholder 2"/>
            <p:cNvSpPr txBox="1">
              <a:spLocks/>
            </p:cNvSpPr>
            <p:nvPr/>
          </p:nvSpPr>
          <p:spPr>
            <a:xfrm>
              <a:off x="5638800" y="2590800"/>
              <a:ext cx="1219200" cy="4572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err="1" smtClean="0"/>
                <a:t>MicroX</a:t>
              </a:r>
              <a:endParaRPr lang="en-US" sz="2400" dirty="0" smtClean="0"/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 smtClean="0"/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38200" y="2590800"/>
            <a:ext cx="3505200" cy="1287532"/>
            <a:chOff x="838200" y="2514600"/>
            <a:chExt cx="3505200" cy="1287532"/>
          </a:xfrm>
        </p:grpSpPr>
        <p:pic>
          <p:nvPicPr>
            <p:cNvPr id="2055" name="Picture 7" descr="http://static.aja.com/assets/images/products/1/8-features_cameos_block8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90800"/>
              <a:ext cx="2476500" cy="1211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2667000" y="2514600"/>
              <a:ext cx="1676400" cy="4572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err="1" smtClean="0"/>
                <a:t>KiPro</a:t>
              </a:r>
              <a:r>
                <a:rPr lang="en-US" sz="2400" dirty="0" smtClean="0"/>
                <a:t> Quad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 smtClean="0"/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209800" y="3657600"/>
            <a:ext cx="4800600" cy="1943100"/>
            <a:chOff x="2209800" y="3657600"/>
            <a:chExt cx="4800600" cy="1943100"/>
          </a:xfrm>
        </p:grpSpPr>
        <p:grpSp>
          <p:nvGrpSpPr>
            <p:cNvPr id="27" name="Group 26"/>
            <p:cNvGrpSpPr/>
            <p:nvPr/>
          </p:nvGrpSpPr>
          <p:grpSpPr>
            <a:xfrm>
              <a:off x="2209800" y="3657600"/>
              <a:ext cx="4800600" cy="1943100"/>
              <a:chOff x="2209800" y="3657600"/>
              <a:chExt cx="4800600" cy="1943100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 flipH="1">
                <a:off x="2209800" y="4343400"/>
                <a:ext cx="3048000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>
                <a:off x="5257800" y="5600700"/>
                <a:ext cx="1752600" cy="0"/>
              </a:xfrm>
              <a:prstGeom prst="line">
                <a:avLst/>
              </a:prstGeom>
              <a:ln w="31750">
                <a:head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H="1" flipV="1">
                <a:off x="5257800" y="3657600"/>
                <a:ext cx="7620" cy="1943100"/>
              </a:xfrm>
              <a:prstGeom prst="line">
                <a:avLst/>
              </a:prstGeom>
              <a:ln w="317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H="1" flipV="1">
                <a:off x="2217420" y="3878332"/>
                <a:ext cx="7620" cy="465068"/>
              </a:xfrm>
              <a:prstGeom prst="line">
                <a:avLst/>
              </a:prstGeom>
              <a:ln w="317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4" name="Content Placeholder 2"/>
            <p:cNvSpPr txBox="1">
              <a:spLocks/>
            </p:cNvSpPr>
            <p:nvPr/>
          </p:nvSpPr>
          <p:spPr>
            <a:xfrm>
              <a:off x="5257800" y="3733800"/>
              <a:ext cx="1447800" cy="5334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625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smtClean="0">
                  <a:solidFill>
                    <a:srgbClr val="C00000"/>
                  </a:solidFill>
                </a:rPr>
                <a:t>- HTTP Settings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smtClean="0">
                  <a:solidFill>
                    <a:srgbClr val="C00000"/>
                  </a:solidFill>
                </a:rPr>
                <a:t>- C++ Data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 smtClean="0"/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/>
            </a:p>
          </p:txBody>
        </p:sp>
        <p:sp>
          <p:nvSpPr>
            <p:cNvPr id="35" name="Content Placeholder 2"/>
            <p:cNvSpPr txBox="1">
              <a:spLocks/>
            </p:cNvSpPr>
            <p:nvPr/>
          </p:nvSpPr>
          <p:spPr>
            <a:xfrm>
              <a:off x="2209800" y="4046468"/>
              <a:ext cx="1447800" cy="29693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625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smtClean="0">
                  <a:solidFill>
                    <a:srgbClr val="C00000"/>
                  </a:solidFill>
                </a:rPr>
                <a:t>- HTTP Settings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 smtClean="0"/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4581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47796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Video </a:t>
            </a:r>
            <a:r>
              <a:rPr lang="en-US" dirty="0" err="1" smtClean="0"/>
              <a:t>CAmera</a:t>
            </a:r>
            <a:r>
              <a:rPr lang="en-US" dirty="0" smtClean="0"/>
              <a:t> Recorder and Logging</a:t>
            </a:r>
            <a:br>
              <a:rPr lang="en-US" dirty="0" smtClean="0"/>
            </a:br>
            <a:r>
              <a:rPr lang="en-US" dirty="0" smtClean="0"/>
              <a:t>VCARL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All </a:t>
            </a:r>
            <a:r>
              <a:rPr lang="en-US" dirty="0" smtClean="0"/>
              <a:t>software will </a:t>
            </a:r>
            <a:r>
              <a:rPr lang="en-US" dirty="0" smtClean="0"/>
              <a:t>reside in MVC </a:t>
            </a:r>
            <a:r>
              <a:rPr lang="en-US" dirty="0" smtClean="0"/>
              <a:t>software stack</a:t>
            </a:r>
            <a:endParaRPr lang="en-US" dirty="0" smtClean="0"/>
          </a:p>
        </p:txBody>
      </p:sp>
      <p:grpSp>
        <p:nvGrpSpPr>
          <p:cNvPr id="31" name="Group 30"/>
          <p:cNvGrpSpPr/>
          <p:nvPr/>
        </p:nvGrpSpPr>
        <p:grpSpPr>
          <a:xfrm>
            <a:off x="914400" y="2743200"/>
            <a:ext cx="1981200" cy="914400"/>
            <a:chOff x="914400" y="2743200"/>
            <a:chExt cx="1981200" cy="914400"/>
          </a:xfrm>
        </p:grpSpPr>
        <p:sp>
          <p:nvSpPr>
            <p:cNvPr id="4" name="Oval 3"/>
            <p:cNvSpPr/>
            <p:nvPr/>
          </p:nvSpPr>
          <p:spPr>
            <a:xfrm>
              <a:off x="914400" y="2743200"/>
              <a:ext cx="1981200" cy="914400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1219200" y="2971800"/>
              <a:ext cx="1447800" cy="4572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smtClean="0"/>
                <a:t>Supervisor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 smtClean="0"/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4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33800" y="2743200"/>
            <a:ext cx="1981200" cy="914400"/>
            <a:chOff x="3733800" y="2743200"/>
            <a:chExt cx="1981200" cy="914400"/>
          </a:xfrm>
        </p:grpSpPr>
        <p:sp>
          <p:nvSpPr>
            <p:cNvPr id="6" name="Oval 5"/>
            <p:cNvSpPr/>
            <p:nvPr/>
          </p:nvSpPr>
          <p:spPr>
            <a:xfrm>
              <a:off x="3733800" y="2743200"/>
              <a:ext cx="1981200" cy="9144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3962400" y="2971800"/>
              <a:ext cx="1600200" cy="4572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85000"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smtClean="0"/>
                <a:t>VCARL Server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895600" y="4114800"/>
            <a:ext cx="1600200" cy="762000"/>
            <a:chOff x="2895600" y="4114800"/>
            <a:chExt cx="1600200" cy="762000"/>
          </a:xfrm>
        </p:grpSpPr>
        <p:sp>
          <p:nvSpPr>
            <p:cNvPr id="8" name="Rectangle 7"/>
            <p:cNvSpPr/>
            <p:nvPr/>
          </p:nvSpPr>
          <p:spPr>
            <a:xfrm>
              <a:off x="2895600" y="4114800"/>
              <a:ext cx="1600200" cy="76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ntent Placeholder 2"/>
            <p:cNvSpPr txBox="1">
              <a:spLocks/>
            </p:cNvSpPr>
            <p:nvPr/>
          </p:nvSpPr>
          <p:spPr>
            <a:xfrm>
              <a:off x="2895600" y="4267200"/>
              <a:ext cx="1600200" cy="4572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550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err="1" smtClean="0"/>
                <a:t>KiPro</a:t>
              </a:r>
              <a:r>
                <a:rPr lang="en-US" sz="2400" dirty="0" smtClean="0"/>
                <a:t> Quad</a:t>
              </a: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Interface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410200" y="4038600"/>
            <a:ext cx="1981200" cy="914400"/>
            <a:chOff x="5410200" y="4038600"/>
            <a:chExt cx="1981200" cy="914400"/>
          </a:xfrm>
        </p:grpSpPr>
        <p:sp>
          <p:nvSpPr>
            <p:cNvPr id="10" name="Oval 9"/>
            <p:cNvSpPr/>
            <p:nvPr/>
          </p:nvSpPr>
          <p:spPr>
            <a:xfrm>
              <a:off x="5410200" y="4038600"/>
              <a:ext cx="1981200" cy="9144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ontent Placeholder 2"/>
            <p:cNvSpPr txBox="1">
              <a:spLocks/>
            </p:cNvSpPr>
            <p:nvPr/>
          </p:nvSpPr>
          <p:spPr>
            <a:xfrm>
              <a:off x="5638800" y="4343400"/>
              <a:ext cx="1676400" cy="4572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85000"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err="1" smtClean="0"/>
                <a:t>MicroX</a:t>
              </a:r>
              <a:r>
                <a:rPr lang="en-US" sz="2400" dirty="0"/>
                <a:t> </a:t>
              </a:r>
              <a:r>
                <a:rPr lang="en-US" sz="2400" dirty="0" smtClean="0"/>
                <a:t>Driver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858000" y="5257800"/>
            <a:ext cx="1600200" cy="762000"/>
            <a:chOff x="6858000" y="5257800"/>
            <a:chExt cx="1600200" cy="762000"/>
          </a:xfrm>
        </p:grpSpPr>
        <p:sp>
          <p:nvSpPr>
            <p:cNvPr id="12" name="Rectangle 11"/>
            <p:cNvSpPr/>
            <p:nvPr/>
          </p:nvSpPr>
          <p:spPr>
            <a:xfrm>
              <a:off x="6858000" y="5257800"/>
              <a:ext cx="1600200" cy="76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6858000" y="5410200"/>
              <a:ext cx="1600200" cy="4572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550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err="1" smtClean="0"/>
                <a:t>MicroX</a:t>
              </a:r>
              <a:endParaRPr lang="en-US" sz="2400" dirty="0" smtClean="0"/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Interface</a:t>
              </a:r>
            </a:p>
          </p:txBody>
        </p:sp>
      </p:grpSp>
      <p:cxnSp>
        <p:nvCxnSpPr>
          <p:cNvPr id="15" name="Straight Arrow Connector 14"/>
          <p:cNvCxnSpPr>
            <a:stCxn id="6" idx="2"/>
            <a:endCxn id="4" idx="6"/>
          </p:cNvCxnSpPr>
          <p:nvPr/>
        </p:nvCxnSpPr>
        <p:spPr>
          <a:xfrm flipH="1">
            <a:off x="2895600" y="3200400"/>
            <a:ext cx="8382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5334000" y="3581400"/>
            <a:ext cx="6096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419600" y="3657600"/>
            <a:ext cx="0" cy="457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086600" y="4800600"/>
            <a:ext cx="0" cy="457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/>
          <p:cNvSpPr txBox="1">
            <a:spLocks/>
          </p:cNvSpPr>
          <p:nvPr/>
        </p:nvSpPr>
        <p:spPr>
          <a:xfrm>
            <a:off x="5791200" y="2438400"/>
            <a:ext cx="3276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Server executes only when requested</a:t>
            </a:r>
          </a:p>
          <a:p>
            <a:r>
              <a:rPr lang="en-US" sz="2400" dirty="0" smtClean="0"/>
              <a:t>Not polling state from </a:t>
            </a:r>
            <a:r>
              <a:rPr lang="en-US" sz="2400" dirty="0" err="1" smtClean="0"/>
              <a:t>KiPro</a:t>
            </a:r>
            <a:endParaRPr lang="en-US" sz="2400" dirty="0" smtClean="0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2971800" y="5562600"/>
            <a:ext cx="4572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Driver runs independently</a:t>
            </a:r>
          </a:p>
          <a:p>
            <a:r>
              <a:rPr lang="en-US" sz="2400" dirty="0" smtClean="0"/>
              <a:t>Continuously waits for and logs serial data from </a:t>
            </a:r>
            <a:r>
              <a:rPr lang="en-US" sz="2400" dirty="0" err="1" smtClean="0"/>
              <a:t>MicroX</a:t>
            </a:r>
            <a:endParaRPr lang="en-US" sz="2400" dirty="0" smtClean="0"/>
          </a:p>
        </p:txBody>
      </p:sp>
      <p:grpSp>
        <p:nvGrpSpPr>
          <p:cNvPr id="29" name="Group 28"/>
          <p:cNvGrpSpPr/>
          <p:nvPr/>
        </p:nvGrpSpPr>
        <p:grpSpPr>
          <a:xfrm>
            <a:off x="152400" y="3886200"/>
            <a:ext cx="2590800" cy="457200"/>
            <a:chOff x="152400" y="3886200"/>
            <a:chExt cx="2590800" cy="457200"/>
          </a:xfrm>
        </p:grpSpPr>
        <p:sp>
          <p:nvSpPr>
            <p:cNvPr id="25" name="Oval 24"/>
            <p:cNvSpPr/>
            <p:nvPr/>
          </p:nvSpPr>
          <p:spPr>
            <a:xfrm>
              <a:off x="152400" y="3886200"/>
              <a:ext cx="9906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Content Placeholder 2"/>
            <p:cNvSpPr txBox="1">
              <a:spLocks/>
            </p:cNvSpPr>
            <p:nvPr/>
          </p:nvSpPr>
          <p:spPr>
            <a:xfrm>
              <a:off x="1143000" y="3962400"/>
              <a:ext cx="1600200" cy="3810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00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smtClean="0"/>
                <a:t>= active process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82880" y="4648200"/>
            <a:ext cx="2560320" cy="381000"/>
            <a:chOff x="182880" y="4648200"/>
            <a:chExt cx="2560320" cy="381000"/>
          </a:xfrm>
        </p:grpSpPr>
        <p:sp>
          <p:nvSpPr>
            <p:cNvPr id="26" name="Rectangle 25"/>
            <p:cNvSpPr/>
            <p:nvPr/>
          </p:nvSpPr>
          <p:spPr>
            <a:xfrm>
              <a:off x="182880" y="4648200"/>
              <a:ext cx="960120" cy="381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Content Placeholder 2"/>
            <p:cNvSpPr txBox="1">
              <a:spLocks/>
            </p:cNvSpPr>
            <p:nvPr/>
          </p:nvSpPr>
          <p:spPr>
            <a:xfrm>
              <a:off x="1143000" y="4724400"/>
              <a:ext cx="1600200" cy="304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625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400" dirty="0" smtClean="0"/>
                <a:t>= static interface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91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238</Words>
  <Application>Microsoft Office PowerPoint</Application>
  <PresentationFormat>On-screen Show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Supervisory Control Software</vt:lpstr>
      <vt:lpstr>Power Switching</vt:lpstr>
      <vt:lpstr>Digital Recorder Control</vt:lpstr>
      <vt:lpstr>Data Logging</vt:lpstr>
      <vt:lpstr>Design Approach</vt:lpstr>
      <vt:lpstr>Block Diagram</vt:lpstr>
      <vt:lpstr>Video CAmera Recorder and Logging VCARL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i2MAP Preliminary Design Review</dc:title>
  <dc:creator>chma</dc:creator>
  <cp:lastModifiedBy>Stanley</cp:lastModifiedBy>
  <cp:revision>65</cp:revision>
  <dcterms:created xsi:type="dcterms:W3CDTF">2014-07-10T18:50:13Z</dcterms:created>
  <dcterms:modified xsi:type="dcterms:W3CDTF">2014-09-02T21:00:31Z</dcterms:modified>
</cp:coreProperties>
</file>