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89"/>
  </p:notesMasterIdLst>
  <p:sldIdLst>
    <p:sldId id="294" r:id="rId5"/>
    <p:sldId id="295" r:id="rId6"/>
    <p:sldId id="296" r:id="rId7"/>
    <p:sldId id="297" r:id="rId8"/>
    <p:sldId id="355" r:id="rId9"/>
    <p:sldId id="356" r:id="rId10"/>
    <p:sldId id="431" r:id="rId11"/>
    <p:sldId id="344" r:id="rId12"/>
    <p:sldId id="346" r:id="rId13"/>
    <p:sldId id="343" r:id="rId14"/>
    <p:sldId id="342" r:id="rId15"/>
    <p:sldId id="349" r:id="rId16"/>
    <p:sldId id="350" r:id="rId17"/>
    <p:sldId id="351" r:id="rId18"/>
    <p:sldId id="352" r:id="rId19"/>
    <p:sldId id="353" r:id="rId20"/>
    <p:sldId id="280" r:id="rId21"/>
    <p:sldId id="281" r:id="rId22"/>
    <p:sldId id="282" r:id="rId23"/>
    <p:sldId id="283" r:id="rId24"/>
    <p:sldId id="284" r:id="rId25"/>
    <p:sldId id="354" r:id="rId26"/>
    <p:sldId id="347" r:id="rId27"/>
    <p:sldId id="286" r:id="rId28"/>
    <p:sldId id="287" r:id="rId29"/>
    <p:sldId id="288" r:id="rId30"/>
    <p:sldId id="289" r:id="rId31"/>
    <p:sldId id="348" r:id="rId32"/>
    <p:sldId id="291" r:id="rId33"/>
    <p:sldId id="292" r:id="rId34"/>
    <p:sldId id="394" r:id="rId35"/>
    <p:sldId id="395" r:id="rId36"/>
    <p:sldId id="396" r:id="rId37"/>
    <p:sldId id="397" r:id="rId38"/>
    <p:sldId id="398" r:id="rId39"/>
    <p:sldId id="399" r:id="rId40"/>
    <p:sldId id="400" r:id="rId41"/>
    <p:sldId id="401" r:id="rId42"/>
    <p:sldId id="402" r:id="rId43"/>
    <p:sldId id="403" r:id="rId44"/>
    <p:sldId id="404" r:id="rId45"/>
    <p:sldId id="405" r:id="rId46"/>
    <p:sldId id="406" r:id="rId47"/>
    <p:sldId id="407" r:id="rId48"/>
    <p:sldId id="408" r:id="rId49"/>
    <p:sldId id="409" r:id="rId50"/>
    <p:sldId id="410" r:id="rId51"/>
    <p:sldId id="411" r:id="rId52"/>
    <p:sldId id="412" r:id="rId53"/>
    <p:sldId id="413" r:id="rId54"/>
    <p:sldId id="414" r:id="rId55"/>
    <p:sldId id="415" r:id="rId56"/>
    <p:sldId id="416" r:id="rId57"/>
    <p:sldId id="417" r:id="rId58"/>
    <p:sldId id="418" r:id="rId59"/>
    <p:sldId id="419" r:id="rId60"/>
    <p:sldId id="420" r:id="rId61"/>
    <p:sldId id="421" r:id="rId62"/>
    <p:sldId id="422" r:id="rId63"/>
    <p:sldId id="423" r:id="rId64"/>
    <p:sldId id="424" r:id="rId65"/>
    <p:sldId id="425" r:id="rId66"/>
    <p:sldId id="426" r:id="rId67"/>
    <p:sldId id="427" r:id="rId68"/>
    <p:sldId id="428" r:id="rId69"/>
    <p:sldId id="429" r:id="rId70"/>
    <p:sldId id="430" r:id="rId71"/>
    <p:sldId id="271" r:id="rId72"/>
    <p:sldId id="272" r:id="rId73"/>
    <p:sldId id="273" r:id="rId74"/>
    <p:sldId id="274" r:id="rId75"/>
    <p:sldId id="275" r:id="rId76"/>
    <p:sldId id="276" r:id="rId77"/>
    <p:sldId id="277" r:id="rId78"/>
    <p:sldId id="278" r:id="rId79"/>
    <p:sldId id="279" r:id="rId80"/>
    <p:sldId id="392" r:id="rId81"/>
    <p:sldId id="298" r:id="rId82"/>
    <p:sldId id="393" r:id="rId83"/>
    <p:sldId id="336" r:id="rId84"/>
    <p:sldId id="332" r:id="rId85"/>
    <p:sldId id="333" r:id="rId86"/>
    <p:sldId id="334" r:id="rId87"/>
    <p:sldId id="335" r:id="rId8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73" autoAdjust="0"/>
    <p:restoredTop sz="86381" autoAdjust="0"/>
  </p:normalViewPr>
  <p:slideViewPr>
    <p:cSldViewPr>
      <p:cViewPr>
        <p:scale>
          <a:sx n="125" d="100"/>
          <a:sy n="125" d="100"/>
        </p:scale>
        <p:origin x="-161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tlas.shore.mbari.org\ProjectLibrary\901209%20i2MAP\RequirementsDocs\TransectIdentificationDista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Calculated First I.D. Distance (cm)</c:v>
                </c:pt>
              </c:strCache>
            </c:strRef>
          </c:tx>
          <c:invertIfNegative val="0"/>
          <c:cat>
            <c:strRef>
              <c:f>Sheet1!$A$2:$A$28</c:f>
              <c:strCache>
                <c:ptCount val="27"/>
                <c:pt idx="0">
                  <c:v>Aegina</c:v>
                </c:pt>
                <c:pt idx="1">
                  <c:v>Aegina citrea</c:v>
                </c:pt>
                <c:pt idx="2">
                  <c:v>Apolemia</c:v>
                </c:pt>
                <c:pt idx="3">
                  <c:v>Atolla</c:v>
                </c:pt>
                <c:pt idx="4">
                  <c:v>Atolla wyvillei</c:v>
                </c:pt>
                <c:pt idx="5">
                  <c:v>Bargmannia elongata</c:v>
                </c:pt>
                <c:pt idx="6">
                  <c:v>Beroe</c:v>
                </c:pt>
                <c:pt idx="7">
                  <c:v>Chuniphyes</c:v>
                </c:pt>
                <c:pt idx="8">
                  <c:v>Clione</c:v>
                </c:pt>
                <c:pt idx="9">
                  <c:v>Doliolula</c:v>
                </c:pt>
                <c:pt idx="10">
                  <c:v>Forskalia</c:v>
                </c:pt>
                <c:pt idx="11">
                  <c:v>Gigantocypris</c:v>
                </c:pt>
                <c:pt idx="12">
                  <c:v>Hastigerinella digitata</c:v>
                </c:pt>
                <c:pt idx="13">
                  <c:v>Kephyes ovata</c:v>
                </c:pt>
                <c:pt idx="14">
                  <c:v>Lampocteis cruentiventer</c:v>
                </c:pt>
                <c:pt idx="15">
                  <c:v>Melanostigma pammelas</c:v>
                </c:pt>
                <c:pt idx="16">
                  <c:v>Mysidae</c:v>
                </c:pt>
                <c:pt idx="17">
                  <c:v>Nanomia bijuga</c:v>
                </c:pt>
                <c:pt idx="18">
                  <c:v>Pasiphaeidae</c:v>
                </c:pt>
                <c:pt idx="19">
                  <c:v>Periphylla</c:v>
                </c:pt>
                <c:pt idx="20">
                  <c:v>Periphylla periphylla</c:v>
                </c:pt>
                <c:pt idx="21">
                  <c:v>Poeobius meseres</c:v>
                </c:pt>
                <c:pt idx="22">
                  <c:v>Pseudothecosomata</c:v>
                </c:pt>
                <c:pt idx="23">
                  <c:v>Salpa</c:v>
                </c:pt>
                <c:pt idx="24">
                  <c:v>Salpa fusiformis</c:v>
                </c:pt>
                <c:pt idx="25">
                  <c:v>Solmissus</c:v>
                </c:pt>
                <c:pt idx="26">
                  <c:v>Solmundella bitentaculata</c:v>
                </c:pt>
              </c:strCache>
            </c:strRef>
          </c:cat>
          <c:val>
            <c:numRef>
              <c:f>Sheet1!$C$2:$C$28</c:f>
              <c:numCache>
                <c:formatCode>General</c:formatCode>
                <c:ptCount val="27"/>
                <c:pt idx="0">
                  <c:v>183.3</c:v>
                </c:pt>
                <c:pt idx="1">
                  <c:v>220</c:v>
                </c:pt>
                <c:pt idx="2">
                  <c:v>275</c:v>
                </c:pt>
                <c:pt idx="3">
                  <c:v>110</c:v>
                </c:pt>
                <c:pt idx="4">
                  <c:v>165</c:v>
                </c:pt>
                <c:pt idx="5">
                  <c:v>165</c:v>
                </c:pt>
                <c:pt idx="6">
                  <c:v>165</c:v>
                </c:pt>
                <c:pt idx="7">
                  <c:v>137.5</c:v>
                </c:pt>
                <c:pt idx="8">
                  <c:v>110</c:v>
                </c:pt>
                <c:pt idx="9">
                  <c:v>110</c:v>
                </c:pt>
                <c:pt idx="10">
                  <c:v>165</c:v>
                </c:pt>
                <c:pt idx="11">
                  <c:v>110</c:v>
                </c:pt>
                <c:pt idx="12">
                  <c:v>100.8</c:v>
                </c:pt>
                <c:pt idx="13">
                  <c:v>110</c:v>
                </c:pt>
                <c:pt idx="14">
                  <c:v>110</c:v>
                </c:pt>
                <c:pt idx="15">
                  <c:v>165</c:v>
                </c:pt>
                <c:pt idx="16">
                  <c:v>110</c:v>
                </c:pt>
                <c:pt idx="17">
                  <c:v>187</c:v>
                </c:pt>
                <c:pt idx="18">
                  <c:v>220</c:v>
                </c:pt>
                <c:pt idx="19">
                  <c:v>165</c:v>
                </c:pt>
                <c:pt idx="20">
                  <c:v>165</c:v>
                </c:pt>
                <c:pt idx="21">
                  <c:v>180</c:v>
                </c:pt>
                <c:pt idx="22">
                  <c:v>110</c:v>
                </c:pt>
                <c:pt idx="23">
                  <c:v>220</c:v>
                </c:pt>
                <c:pt idx="24">
                  <c:v>165</c:v>
                </c:pt>
                <c:pt idx="25">
                  <c:v>192.5</c:v>
                </c:pt>
                <c:pt idx="26">
                  <c:v>137.5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304960"/>
        <c:axId val="165310848"/>
      </c:barChart>
      <c:catAx>
        <c:axId val="165304960"/>
        <c:scaling>
          <c:orientation val="minMax"/>
        </c:scaling>
        <c:delete val="0"/>
        <c:axPos val="l"/>
        <c:majorTickMark val="out"/>
        <c:minorTickMark val="none"/>
        <c:tickLblPos val="nextTo"/>
        <c:crossAx val="165310848"/>
        <c:crossesAt val="0"/>
        <c:auto val="1"/>
        <c:lblAlgn val="ctr"/>
        <c:lblOffset val="100"/>
        <c:noMultiLvlLbl val="0"/>
      </c:catAx>
      <c:valAx>
        <c:axId val="165310848"/>
        <c:scaling>
          <c:orientation val="minMax"/>
          <c:max val="300"/>
          <c:min val="-50"/>
        </c:scaling>
        <c:delete val="0"/>
        <c:axPos val="b"/>
        <c:majorGridlines/>
        <c:numFmt formatCode="General" sourceLinked="1"/>
        <c:majorTickMark val="out"/>
        <c:minorTickMark val="out"/>
        <c:tickLblPos val="nextTo"/>
        <c:crossAx val="165304960"/>
        <c:crosses val="autoZero"/>
        <c:crossBetween val="between"/>
        <c:majorUnit val="50"/>
        <c:minorUnit val="10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0.18519</cdr:x>
      <cdr:y>0.9852</cdr:y>
    </cdr:from>
    <cdr:to>
      <cdr:x>0.18519</cdr:x>
      <cdr:y>0.9852</cdr:y>
    </cdr:to>
    <cdr:cxnSp macro="">
      <cdr:nvCxnSpPr>
        <cdr:cNvPr id="2" name="Straight Arrow Connector 1"/>
        <cdr:cNvCxnSpPr>
          <a:stCxn xmlns:a="http://schemas.openxmlformats.org/drawingml/2006/main" id="12" idx="0"/>
        </cdr:cNvCxnSpPr>
      </cdr:nvCxnSpPr>
      <cdr:spPr>
        <a:xfrm xmlns:a="http://schemas.openxmlformats.org/drawingml/2006/main">
          <a:off x="1524000" y="5066910"/>
          <a:ext cx="0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ACE74-EB93-8B4F-9E07-00B7D96331EE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C3715-B966-3649-A216-1D3B33339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1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B65CAA-0417-794D-AD6C-1666B0E49F02}" type="slidenum">
              <a:rPr lang="en-US"/>
              <a:pPr/>
              <a:t>2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B65CAA-0417-794D-AD6C-1666B0E49F02}" type="slidenum">
              <a:rPr lang="en-US"/>
              <a:pPr/>
              <a:t>78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848282-3167-A34E-90EF-898AEDEC71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881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 the total energy</a:t>
            </a:r>
            <a:r>
              <a:rPr lang="en-US" baseline="0" dirty="0" smtClean="0"/>
              <a:t> budget we are completely OK with one or two battery spheres.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F5F16-0372-49B0-8BBB-8529FAFD2A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63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076F0-5AD5-4F54-A3A2-9CB8114435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93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076F0-5AD5-4F54-A3A2-9CB8114435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82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EF75-EDF3-4885-9428-42673D75664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31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848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D3104-5E9D-4D2C-B1BB-B0995B907BBC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6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7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73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FC58A76-8DDF-4123-A11A-D5149DC68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992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979BC-FEEE-4319-BDEC-9EE1DD4D4A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92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470E1-715A-4CEF-853C-6B11C11F3CA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273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5E150-84CB-49B9-8B9A-983E923F4E4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5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6FC3B-E250-4D79-A7AC-66203FDDEDF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785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9A620-2D5B-4136-B845-C14F62952C5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346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3F6EC-4610-46FF-B164-1601F3F0CC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314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C82FB-C653-45C5-B949-2342E0A2D6E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947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29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DAA58-C688-4EC2-9616-9ED339307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302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44654-251B-4BC5-8D43-0C9ED6576E7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951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E592C-5600-4E23-95E7-CF4B71BD47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438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FC43-3D59-4A9F-BEB5-481DB6E614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389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979BC-FEEE-4319-BDEC-9EE1DD4D4A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996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470E1-715A-4CEF-853C-6B11C11F3CA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3152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5E150-84CB-49B9-8B9A-983E923F4E4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7456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6FC3B-E250-4D79-A7AC-66203FDDEDF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5400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9A620-2D5B-4136-B845-C14F62952C5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7822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3F6EC-4610-46FF-B164-1601F3F0CC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9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160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C82FB-C653-45C5-B949-2342E0A2D6E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0655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DAA58-C688-4EC2-9616-9ED339307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115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44654-251B-4BC5-8D43-0C9ED6576E7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7970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E592C-5600-4E23-95E7-CF4B71BD47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78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342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5850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6702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730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41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2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178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604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7346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047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5081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31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97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49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8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984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ACFF0-C61A-4749-A55D-8C6B6420687B}" type="datetimeFigureOut">
              <a:rPr lang="en-US" smtClean="0"/>
              <a:t>8/1/2016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CFF5D-7ED1-4DE5-A913-627A412B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03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RSM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3FFFC43-3D59-4A9F-BEB5-481DB6E61427}" type="slidenum">
              <a:rPr 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4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3FFFC43-3D59-4A9F-BEB5-481DB6E61427}" type="slidenum">
              <a:rPr 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97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ACFF0-C61A-4749-A55D-8C6B642068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CFF5D-7ED1-4DE5-A913-627A412B7D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41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3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3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39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9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9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9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9.xml"/><Relationship Id="rId5" Type="http://schemas.microsoft.com/office/2007/relationships/hdphoto" Target="../media/hdphoto5.wdp"/><Relationship Id="rId4" Type="http://schemas.openxmlformats.org/officeDocument/2006/relationships/image" Target="../media/image4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6" Type="http://schemas.microsoft.com/office/2007/relationships/hdphoto" Target="../media/hdphoto8.wdp"/><Relationship Id="rId5" Type="http://schemas.openxmlformats.org/officeDocument/2006/relationships/image" Target="../media/image56.png"/><Relationship Id="rId4" Type="http://schemas.microsoft.com/office/2007/relationships/hdphoto" Target="../media/hdphoto7.wdp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3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3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jpeg"/><Relationship Id="rId4" Type="http://schemas.microsoft.com/office/2007/relationships/hdphoto" Target="../media/hdphoto9.wdp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1.wdp"/><Relationship Id="rId5" Type="http://schemas.openxmlformats.org/officeDocument/2006/relationships/image" Target="../media/image67.png"/><Relationship Id="rId4" Type="http://schemas.microsoft.com/office/2007/relationships/hdphoto" Target="../media/hdphoto10.wdp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MG_741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600200"/>
            <a:ext cx="8006269" cy="444144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2506" y="6400800"/>
            <a:ext cx="1905000" cy="457200"/>
          </a:xfrm>
        </p:spPr>
        <p:txBody>
          <a:bodyPr/>
          <a:lstStyle/>
          <a:p>
            <a:r>
              <a:rPr lang="en-US" smtClean="0"/>
              <a:t>20 Aug 2014 PDR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64463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i2MAP Dorado Midwater Imaging </a:t>
            </a:r>
            <a:r>
              <a:rPr lang="en-US" dirty="0"/>
              <a:t>AUV </a:t>
            </a:r>
            <a:r>
              <a:rPr lang="en-US" dirty="0" smtClean="0"/>
              <a:t>Preliminary Design Review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819400" y="60960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Rev 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31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Environmental Sensing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Aug 2014 PDR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990600"/>
            <a:ext cx="4305300" cy="561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55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Environmental Sensor Suite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58674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Sea-Bird 25plus in shortened 6800 m housing</a:t>
            </a:r>
          </a:p>
          <a:p>
            <a:pPr lvl="1"/>
            <a:r>
              <a:rPr lang="en-US" dirty="0" smtClean="0"/>
              <a:t>Eight 0-5 volt A/D input channels</a:t>
            </a:r>
          </a:p>
          <a:p>
            <a:pPr lvl="1"/>
            <a:r>
              <a:rPr lang="en-US" dirty="0" smtClean="0"/>
              <a:t>Two RS-232 input channels </a:t>
            </a:r>
          </a:p>
          <a:p>
            <a:pPr lvl="1"/>
            <a:r>
              <a:rPr lang="en-US" dirty="0" smtClean="0"/>
              <a:t>2000 m depth sensor (accuracy = 2 m, resolution = 0.3 m)</a:t>
            </a:r>
          </a:p>
          <a:p>
            <a:pPr lvl="1"/>
            <a:r>
              <a:rPr lang="en-US" dirty="0" smtClean="0"/>
              <a:t>SBE 3F temperature sensor (initial accuracy ± 0.001 </a:t>
            </a:r>
            <a:r>
              <a:rPr lang="en-US" baseline="30000" dirty="0" err="1" smtClean="0"/>
              <a:t>o</a:t>
            </a:r>
            <a:r>
              <a:rPr lang="en-US" dirty="0" err="1" smtClean="0"/>
              <a:t>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SBE 4C conductivity senso</a:t>
            </a:r>
            <a:r>
              <a:rPr lang="en-US" i="1" dirty="0" smtClean="0"/>
              <a:t>r </a:t>
            </a:r>
            <a:r>
              <a:rPr lang="en-US" dirty="0" smtClean="0"/>
              <a:t>(range = 0.0 – 7.0 Siemens/m, initial accuracy ± 0.003 S/m)</a:t>
            </a:r>
          </a:p>
          <a:p>
            <a:pPr lvl="1"/>
            <a:r>
              <a:rPr lang="en-US" dirty="0" smtClean="0"/>
              <a:t>SBE 5 submersible pump</a:t>
            </a:r>
          </a:p>
          <a:p>
            <a:r>
              <a:rPr lang="en-US" dirty="0" smtClean="0"/>
              <a:t>SBE 43 dissolved oxygen sensor (x2) w/ flow duct (initial accuracy ± 2% of saturation)</a:t>
            </a:r>
          </a:p>
          <a:p>
            <a:r>
              <a:rPr lang="en-US" dirty="0" smtClean="0"/>
              <a:t>Wet Labs C-Star 25 cm path length Transmissometer</a:t>
            </a:r>
          </a:p>
          <a:p>
            <a:pPr marL="0" indent="0">
              <a:buNone/>
            </a:pPr>
            <a:r>
              <a:rPr lang="en-US" dirty="0" smtClean="0"/>
              <a:t>Second pump, O2 sensor and </a:t>
            </a:r>
            <a:r>
              <a:rPr lang="en-US" dirty="0" err="1" smtClean="0"/>
              <a:t>transmissometer</a:t>
            </a:r>
            <a:r>
              <a:rPr lang="en-US" dirty="0" smtClean="0"/>
              <a:t> will be integrated into system in 2015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Aug 2014 PDR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FF5D-7ED1-4DE5-A913-627A412B7D70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1" y="1295400"/>
            <a:ext cx="2075888" cy="524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92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Mechanical layout of I2Map section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" t="12977" r="2577" b="15853"/>
          <a:stretch/>
        </p:blipFill>
        <p:spPr>
          <a:xfrm>
            <a:off x="12583" y="1447800"/>
            <a:ext cx="9024187" cy="3653786"/>
          </a:xfrm>
        </p:spPr>
      </p:pic>
      <p:sp>
        <p:nvSpPr>
          <p:cNvPr id="5" name="TextBox 4"/>
          <p:cNvSpPr txBox="1"/>
          <p:nvPr/>
        </p:nvSpPr>
        <p:spPr>
          <a:xfrm>
            <a:off x="1828800" y="5604301"/>
            <a:ext cx="601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Total mass (without </a:t>
            </a:r>
            <a:r>
              <a:rPr lang="en-US" sz="2400" dirty="0" err="1" smtClean="0"/>
              <a:t>bracketry</a:t>
            </a:r>
            <a:r>
              <a:rPr lang="en-US" sz="2400" dirty="0" smtClean="0"/>
              <a:t>) = 160 </a:t>
            </a:r>
            <a:r>
              <a:rPr lang="en-US" sz="2400" dirty="0" err="1" smtClean="0"/>
              <a:t>lbs</a:t>
            </a:r>
            <a:r>
              <a:rPr lang="en-US" sz="2400" dirty="0" smtClean="0"/>
              <a:t>	</a:t>
            </a:r>
          </a:p>
          <a:p>
            <a:r>
              <a:rPr lang="en-US" sz="2400" dirty="0" smtClean="0"/>
              <a:t>Displacement = 2.9cf or 185 </a:t>
            </a:r>
            <a:r>
              <a:rPr lang="en-US" sz="2400" dirty="0" err="1" smtClean="0"/>
              <a:t>lb</a:t>
            </a:r>
            <a:r>
              <a:rPr lang="en-US" sz="2400" dirty="0" smtClean="0"/>
              <a:t> of seawater</a:t>
            </a:r>
          </a:p>
          <a:p>
            <a:r>
              <a:rPr lang="en-US" sz="2400" dirty="0" smtClean="0"/>
              <a:t>Foam density: 24 </a:t>
            </a:r>
            <a:r>
              <a:rPr lang="en-US" sz="2400" dirty="0" err="1" smtClean="0"/>
              <a:t>lb</a:t>
            </a:r>
            <a:r>
              <a:rPr lang="en-US" sz="2400" dirty="0" smtClean="0"/>
              <a:t>/</a:t>
            </a:r>
            <a:r>
              <a:rPr lang="en-US" sz="2400" dirty="0" err="1" smtClean="0"/>
              <a:t>cf</a:t>
            </a:r>
            <a:r>
              <a:rPr lang="en-US" sz="2400" dirty="0" smtClean="0"/>
              <a:t> , less than 1cf needed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9671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295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4 DSPL </a:t>
            </a:r>
            <a:r>
              <a:rPr lang="en-US" sz="2800" dirty="0" err="1" smtClean="0"/>
              <a:t>Sealight</a:t>
            </a:r>
            <a:r>
              <a:rPr lang="en-US" sz="2800" dirty="0" smtClean="0"/>
              <a:t> spheres.</a:t>
            </a:r>
          </a:p>
          <a:p>
            <a:r>
              <a:rPr lang="en-US" sz="2800" dirty="0" smtClean="0"/>
              <a:t>Mounted on rods to reduce backscatter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805" y="2971800"/>
            <a:ext cx="4038600" cy="302895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24 April 2014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806390"/>
            <a:ext cx="4828032" cy="397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7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366725"/>
              </p:ext>
            </p:extLst>
          </p:nvPr>
        </p:nvGraphicFramePr>
        <p:xfrm>
          <a:off x="762000" y="4038599"/>
          <a:ext cx="8077200" cy="2553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5029200"/>
              </a:tblGrid>
              <a:tr h="419925">
                <a:tc>
                  <a:txBody>
                    <a:bodyPr/>
                    <a:lstStyle/>
                    <a:p>
                      <a:r>
                        <a:rPr lang="en-US" dirty="0" smtClean="0"/>
                        <a:t>Problem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Solution</a:t>
                      </a:r>
                      <a:endParaRPr lang="en-US" dirty="0"/>
                    </a:p>
                  </a:txBody>
                  <a:tcPr/>
                </a:tc>
              </a:tr>
              <a:tr h="875476">
                <a:tc>
                  <a:txBody>
                    <a:bodyPr/>
                    <a:lstStyle/>
                    <a:p>
                      <a:r>
                        <a:rPr lang="en-US" dirty="0" smtClean="0"/>
                        <a:t>Lights are vulnerable during deployment and recovery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Rods</a:t>
                      </a:r>
                      <a:r>
                        <a:rPr lang="en-US" baseline="0" dirty="0" smtClean="0"/>
                        <a:t> will bend in case of collision to avoid damage to lights and fairing. Damaged rods can be replaced easily. Light can be protected in a plastic shell.</a:t>
                      </a:r>
                    </a:p>
                  </a:txBody>
                  <a:tcPr/>
                </a:tc>
              </a:tr>
              <a:tr h="799276">
                <a:tc>
                  <a:txBody>
                    <a:bodyPr/>
                    <a:lstStyle/>
                    <a:p>
                      <a:r>
                        <a:rPr lang="en-US" dirty="0" smtClean="0"/>
                        <a:t>Lines</a:t>
                      </a:r>
                      <a:r>
                        <a:rPr lang="en-US" baseline="0" dirty="0" smtClean="0"/>
                        <a:t> or other objects could get caught in the light bars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Risk is minimal according to AUV team. A guard line can be used when operating</a:t>
                      </a:r>
                      <a:r>
                        <a:rPr lang="en-US" baseline="0" dirty="0" smtClean="0"/>
                        <a:t> in high risk areas.</a:t>
                      </a:r>
                      <a:endParaRPr lang="en-US" dirty="0"/>
                    </a:p>
                  </a:txBody>
                  <a:tcPr/>
                </a:tc>
              </a:tr>
              <a:tr h="419925">
                <a:tc>
                  <a:txBody>
                    <a:bodyPr/>
                    <a:lstStyle/>
                    <a:p>
                      <a:r>
                        <a:rPr lang="en-US" dirty="0" smtClean="0"/>
                        <a:t>Drag is</a:t>
                      </a:r>
                      <a:r>
                        <a:rPr lang="en-US" baseline="0" dirty="0" smtClean="0"/>
                        <a:t> increased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See Rob’s analysis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228600"/>
            <a:ext cx="8001000" cy="4308231"/>
          </a:xfrm>
        </p:spPr>
      </p:pic>
    </p:spTree>
    <p:extLst>
      <p:ext uri="{BB962C8B-B14F-4D97-AF65-F5344CB8AC3E}">
        <p14:creationId xmlns:p14="http://schemas.microsoft.com/office/powerpoint/2010/main" val="186197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" t="24980" r="5100" b="25886"/>
          <a:stretch/>
        </p:blipFill>
        <p:spPr>
          <a:xfrm>
            <a:off x="8096" y="1752599"/>
            <a:ext cx="9135903" cy="270308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Camera housing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4572000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/>
              <a:t>Material: 8” OD, ½” wall extruded aluminum tubing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Crush depth: 2200m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Mass: 50 </a:t>
            </a:r>
            <a:r>
              <a:rPr lang="en-US" sz="2400" dirty="0" err="1" smtClean="0"/>
              <a:t>lbs</a:t>
            </a:r>
            <a:endParaRPr lang="en-US" sz="2400" dirty="0" smtClean="0"/>
          </a:p>
          <a:p>
            <a:pPr marL="285750" indent="-285750">
              <a:buFontTx/>
              <a:buChar char="-"/>
            </a:pPr>
            <a:r>
              <a:rPr lang="en-US" sz="2400" dirty="0" smtClean="0"/>
              <a:t>Working on dome and optical elements with optical engineer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Mounting of camera and optical elements still TBD</a:t>
            </a:r>
          </a:p>
        </p:txBody>
      </p:sp>
    </p:spTree>
    <p:extLst>
      <p:ext uri="{BB962C8B-B14F-4D97-AF65-F5344CB8AC3E}">
        <p14:creationId xmlns:p14="http://schemas.microsoft.com/office/powerpoint/2010/main" val="344430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/>
              <a:t>Environmental sensors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3" r="25080" b="13121"/>
          <a:stretch/>
        </p:blipFill>
        <p:spPr>
          <a:xfrm>
            <a:off x="1066800" y="1121097"/>
            <a:ext cx="6858000" cy="574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59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3292" y="1266825"/>
            <a:ext cx="8362462" cy="1143000"/>
          </a:xfrm>
        </p:spPr>
        <p:txBody>
          <a:bodyPr/>
          <a:lstStyle/>
          <a:p>
            <a:r>
              <a:rPr lang="en-US" dirty="0" smtClean="0"/>
              <a:t>Vehicle Control And Stability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26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Speed Raised to 1.0 m/s (2kts)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3"/>
            <a:ext cx="7772400" cy="1801177"/>
          </a:xfrm>
        </p:spPr>
        <p:txBody>
          <a:bodyPr/>
          <a:lstStyle/>
          <a:p>
            <a:r>
              <a:rPr lang="en-US" dirty="0" smtClean="0"/>
              <a:t>May be able to eliminate body wings.</a:t>
            </a:r>
          </a:p>
          <a:p>
            <a:r>
              <a:rPr lang="en-US" dirty="0" smtClean="0"/>
              <a:t>Probably will retain winglets on the duct.</a:t>
            </a:r>
          </a:p>
          <a:p>
            <a:pPr lvl="1"/>
            <a:r>
              <a:rPr lang="en-US" dirty="0" smtClean="0"/>
              <a:t>May add vertical winglets!</a:t>
            </a:r>
          </a:p>
          <a:p>
            <a:r>
              <a:rPr lang="en-US" dirty="0" smtClean="0"/>
              <a:t>The next sea trial will determine the answers.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38823" y="4963479"/>
            <a:ext cx="7772400" cy="59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>
                <a:solidFill>
                  <a:srgbClr val="000000"/>
                </a:solidFill>
              </a:rPr>
              <a:t>Quick review of stability and control situation:</a:t>
            </a:r>
          </a:p>
        </p:txBody>
      </p:sp>
    </p:spTree>
    <p:extLst>
      <p:ext uri="{BB962C8B-B14F-4D97-AF65-F5344CB8AC3E}">
        <p14:creationId xmlns:p14="http://schemas.microsoft.com/office/powerpoint/2010/main" val="318265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Problems: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081" y="1379388"/>
            <a:ext cx="7772400" cy="396985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How to prevent buoyancy from dragging vehicle up at low speed?</a:t>
            </a:r>
          </a:p>
          <a:p>
            <a:pPr marL="857250" lvl="1" indent="-457200"/>
            <a:r>
              <a:rPr lang="en-US" dirty="0" smtClean="0"/>
              <a:t>Add body wings.</a:t>
            </a:r>
          </a:p>
          <a:p>
            <a:pPr marL="857250" lvl="1" indent="-457200"/>
            <a:r>
              <a:rPr lang="en-US" dirty="0" smtClean="0"/>
              <a:t>Ballast low; about 4 </a:t>
            </a:r>
            <a:r>
              <a:rPr lang="en-US" dirty="0" err="1" smtClean="0"/>
              <a:t>lbf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How to control the </a:t>
            </a:r>
            <a:r>
              <a:rPr lang="en-US" dirty="0"/>
              <a:t>vehicle (steering and diving) at </a:t>
            </a:r>
            <a:r>
              <a:rPr lang="en-US" dirty="0" smtClean="0"/>
              <a:t>low speed?</a:t>
            </a:r>
          </a:p>
          <a:p>
            <a:pPr marL="857250" lvl="1" indent="-457200"/>
            <a:r>
              <a:rPr lang="en-US" dirty="0"/>
              <a:t>Add winglets to the duct</a:t>
            </a:r>
            <a:r>
              <a:rPr lang="en-US" dirty="0" smtClean="0"/>
              <a:t>.</a:t>
            </a:r>
          </a:p>
          <a:p>
            <a:pPr marL="857250" lvl="1" indent="-457200"/>
            <a:r>
              <a:rPr lang="en-US" dirty="0" smtClean="0"/>
              <a:t>Increase the control gains.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How to damp oscillations caused by drag at the nose?</a:t>
            </a:r>
          </a:p>
          <a:p>
            <a:pPr marL="857250" lvl="1" indent="-457200"/>
            <a:r>
              <a:rPr lang="en-US" dirty="0" smtClean="0"/>
              <a:t>Add winglets to the duct.</a:t>
            </a:r>
          </a:p>
          <a:p>
            <a:pPr marL="857250" lvl="1" indent="-45720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20 May 2014 </a:t>
            </a:r>
            <a:r>
              <a:rPr lang="en-US" dirty="0" err="1" smtClean="0">
                <a:solidFill>
                  <a:srgbClr val="000000"/>
                </a:solidFill>
              </a:rPr>
              <a:t>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8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44767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>
                <a:ea typeface="+mj-ea"/>
              </a:rPr>
              <a:t>Scientific Requirements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990600"/>
            <a:ext cx="8305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91440" lvl="1">
              <a:lnSpc>
                <a:spcPct val="90000"/>
              </a:lnSpc>
              <a:spcAft>
                <a:spcPts val="1200"/>
              </a:spcAft>
              <a:buClr>
                <a:schemeClr val="hlink"/>
              </a:buClr>
              <a:buSzPct val="65000"/>
            </a:pPr>
            <a:r>
              <a:rPr lang="en-US" sz="2000" dirty="0" smtClean="0"/>
              <a:t>The goal of the i2MAP project is to develop an autonomous imaging system that will allow us to automate the midwater time-series data collection process; to shift from ROVs to AUVs.  </a:t>
            </a:r>
            <a:endParaRPr lang="en-US" sz="2000" dirty="0"/>
          </a:p>
          <a:p>
            <a:pPr marL="91440" lvl="1">
              <a:lnSpc>
                <a:spcPct val="90000"/>
              </a:lnSpc>
              <a:spcAft>
                <a:spcPts val="1200"/>
              </a:spcAft>
              <a:buClr>
                <a:schemeClr val="hlink"/>
              </a:buClr>
              <a:buSzPct val="65000"/>
            </a:pPr>
            <a:r>
              <a:rPr lang="en-US" sz="2000" dirty="0" smtClean="0"/>
              <a:t>Basic scientific requirement: To build a system capable of collecting video transecting imagery and environmental data of the quality of that currently collected with the ROVs, or better.</a:t>
            </a:r>
          </a:p>
          <a:p>
            <a:pPr marL="91440" lvl="1">
              <a:lnSpc>
                <a:spcPct val="90000"/>
              </a:lnSpc>
              <a:spcAft>
                <a:spcPts val="1200"/>
              </a:spcAft>
              <a:buClr>
                <a:schemeClr val="hlink"/>
              </a:buClr>
              <a:buSzPct val="65000"/>
            </a:pPr>
            <a:r>
              <a:rPr lang="en-US" sz="2000" dirty="0" smtClean="0"/>
              <a:t>ROV transecting data is currently collected under the following conditions: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" y="3429000"/>
            <a:ext cx="8763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Video quality = 1080i, 30 fps</a:t>
            </a: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Wide field of view (~85</a:t>
            </a:r>
            <a:r>
              <a:rPr lang="en-US" sz="1900" baseline="30000" dirty="0" smtClean="0">
                <a:effectLst/>
                <a:latin typeface="+mj-lt"/>
              </a:rPr>
              <a:t>o</a:t>
            </a:r>
            <a:r>
              <a:rPr lang="en-US" sz="1900" dirty="0" smtClean="0">
                <a:effectLst/>
                <a:latin typeface="+mj-lt"/>
              </a:rPr>
              <a:t> horizontal</a:t>
            </a:r>
            <a:r>
              <a:rPr lang="en-US" sz="1900" dirty="0" smtClean="0">
                <a:effectLst/>
              </a:rPr>
              <a:t>) </a:t>
            </a:r>
            <a:endParaRPr lang="en-US" sz="1900" dirty="0" smtClean="0">
              <a:effectLst/>
              <a:latin typeface="+mj-lt"/>
            </a:endParaRP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Adequate and even lighting throughout the field of view</a:t>
            </a: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120 minutes of video storage (11 depths x 10 minute transect each + leader/trailer)</a:t>
            </a: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Speed: 1.0 knots (~55 cm/sec)</a:t>
            </a: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Environmental sensors:</a:t>
            </a:r>
          </a:p>
          <a:p>
            <a:pPr marL="765810" lvl="2" indent="-274320" eaLnBrk="1" hangingPunct="1">
              <a:lnSpc>
                <a:spcPct val="90000"/>
              </a:lnSpc>
            </a:pPr>
            <a:r>
              <a:rPr lang="en-US" sz="1500" dirty="0" smtClean="0">
                <a:effectLst/>
                <a:latin typeface="+mj-lt"/>
              </a:rPr>
              <a:t>CTD (salinity, temperature and depth)</a:t>
            </a:r>
          </a:p>
          <a:p>
            <a:pPr marL="765810" lvl="2" indent="-274320" eaLnBrk="1" hangingPunct="1">
              <a:lnSpc>
                <a:spcPct val="90000"/>
              </a:lnSpc>
            </a:pPr>
            <a:r>
              <a:rPr lang="en-US" sz="1500" dirty="0" smtClean="0">
                <a:effectLst/>
                <a:latin typeface="+mj-lt"/>
              </a:rPr>
              <a:t>Oxygen sensors x2 (dissolved O2 concentration)</a:t>
            </a:r>
          </a:p>
          <a:p>
            <a:pPr marL="765810" lvl="2" indent="-274320" eaLnBrk="1" hangingPunct="1">
              <a:lnSpc>
                <a:spcPct val="90000"/>
              </a:lnSpc>
            </a:pPr>
            <a:r>
              <a:rPr lang="en-US" sz="1500" dirty="0" smtClean="0">
                <a:effectLst/>
                <a:latin typeface="+mj-lt"/>
              </a:rPr>
              <a:t>Transmissometer, 25 cm (water clarity/relative concentration of particulates in water)</a:t>
            </a:r>
          </a:p>
          <a:p>
            <a:pPr eaLnBrk="1" hangingPunct="1"/>
            <a:endParaRPr lang="en-US" sz="2400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Aug 2014 PDR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0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052" y="2401813"/>
            <a:ext cx="7764463" cy="898525"/>
          </a:xfrm>
        </p:spPr>
        <p:txBody>
          <a:bodyPr/>
          <a:lstStyle/>
          <a:p>
            <a:r>
              <a:rPr lang="en-US" dirty="0" smtClean="0"/>
              <a:t>First Two Problems:</a:t>
            </a:r>
            <a:br>
              <a:rPr lang="en-US" dirty="0" smtClean="0"/>
            </a:br>
            <a:r>
              <a:rPr lang="en-US" dirty="0" smtClean="0"/>
              <a:t>How to Maintain Depth (Resist Buoyancy) and Change Depths at Low Speed?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69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185738"/>
            <a:ext cx="8281814" cy="898525"/>
          </a:xfrm>
        </p:spPr>
        <p:txBody>
          <a:bodyPr/>
          <a:lstStyle/>
          <a:p>
            <a:r>
              <a:rPr lang="en-US" dirty="0" smtClean="0"/>
              <a:t>Wings 14” Behind Eye Center, With Bars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0" y="1325053"/>
            <a:ext cx="6542616" cy="4906962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36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594" y="185738"/>
            <a:ext cx="8886825" cy="898525"/>
          </a:xfrm>
        </p:spPr>
        <p:txBody>
          <a:bodyPr/>
          <a:lstStyle/>
          <a:p>
            <a:r>
              <a:rPr lang="en-US" dirty="0" smtClean="0"/>
              <a:t>MAUV with Wings, Winglets, Round Bars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86" y="1204913"/>
            <a:ext cx="7330153" cy="4906962"/>
          </a:xfrm>
        </p:spPr>
      </p:pic>
    </p:spTree>
    <p:extLst>
      <p:ext uri="{BB962C8B-B14F-4D97-AF65-F5344CB8AC3E}">
        <p14:creationId xmlns:p14="http://schemas.microsoft.com/office/powerpoint/2010/main" val="16237534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09" y="1011555"/>
            <a:ext cx="8384539" cy="4964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185738"/>
            <a:ext cx="8065770" cy="898525"/>
          </a:xfrm>
        </p:spPr>
        <p:txBody>
          <a:bodyPr/>
          <a:lstStyle/>
          <a:p>
            <a:r>
              <a:rPr lang="en-US" dirty="0" smtClean="0"/>
              <a:t>Improvement in Depth Control at 0.5 m/s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083" y="5658426"/>
            <a:ext cx="6669407" cy="1199574"/>
          </a:xfrm>
        </p:spPr>
        <p:txBody>
          <a:bodyPr/>
          <a:lstStyle/>
          <a:p>
            <a:r>
              <a:rPr lang="en-US" sz="2000" dirty="0" smtClean="0"/>
              <a:t>Controllability will improve at 1.0 m/s.</a:t>
            </a:r>
          </a:p>
          <a:p>
            <a:r>
              <a:rPr lang="en-US" sz="2000" dirty="0" smtClean="0"/>
              <a:t>May be able to eliminate body wings.</a:t>
            </a:r>
          </a:p>
          <a:p>
            <a:r>
              <a:rPr lang="en-US" sz="2000" dirty="0" smtClean="0"/>
              <a:t>If wings are needed, will design/fabricate a swept version.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8746" y="1131570"/>
            <a:ext cx="16257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Ctd</a:t>
            </a:r>
            <a:r>
              <a:rPr lang="en-US" sz="1600" dirty="0" smtClean="0"/>
              <a:t> vehicle.</a:t>
            </a:r>
          </a:p>
          <a:p>
            <a:r>
              <a:rPr lang="en-US" sz="1600" dirty="0" smtClean="0"/>
              <a:t>Streamlined bars.</a:t>
            </a:r>
          </a:p>
          <a:p>
            <a:r>
              <a:rPr lang="en-US" sz="1600" dirty="0" smtClean="0"/>
              <a:t>With lights.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No Wings.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No Winglets.</a:t>
            </a:r>
          </a:p>
          <a:p>
            <a:r>
              <a:rPr lang="en-US" sz="1600" dirty="0" smtClean="0"/>
              <a:t>5.8 </a:t>
            </a:r>
            <a:r>
              <a:rPr lang="en-US" sz="1600" dirty="0" err="1" smtClean="0"/>
              <a:t>lbf</a:t>
            </a:r>
            <a:r>
              <a:rPr lang="en-US" sz="1600" dirty="0" smtClean="0"/>
              <a:t> buoyant.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46" y="4278630"/>
            <a:ext cx="167834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Mapping vehicle.</a:t>
            </a:r>
          </a:p>
          <a:p>
            <a:r>
              <a:rPr lang="en-US" sz="1600" dirty="0" smtClean="0"/>
              <a:t>Round bars.</a:t>
            </a:r>
          </a:p>
          <a:p>
            <a:r>
              <a:rPr lang="en-US" sz="1600" dirty="0" smtClean="0"/>
              <a:t>With lights.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With Wings.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With Winglets.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With Gain Adjust.</a:t>
            </a:r>
          </a:p>
          <a:p>
            <a:r>
              <a:rPr lang="en-US" sz="1600" dirty="0" smtClean="0"/>
              <a:t>5(?) </a:t>
            </a:r>
            <a:r>
              <a:rPr lang="en-US" sz="1600" dirty="0" err="1" smtClean="0"/>
              <a:t>lbf</a:t>
            </a:r>
            <a:r>
              <a:rPr lang="en-US" sz="1600" dirty="0" smtClean="0"/>
              <a:t> buoyant.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105" y="3209985"/>
            <a:ext cx="1216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With Wings.</a:t>
            </a:r>
          </a:p>
        </p:txBody>
      </p:sp>
    </p:spTree>
    <p:extLst>
      <p:ext uri="{BB962C8B-B14F-4D97-AF65-F5344CB8AC3E}">
        <p14:creationId xmlns:p14="http://schemas.microsoft.com/office/powerpoint/2010/main" val="270883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83" y="1838068"/>
            <a:ext cx="7858461" cy="46530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71" y="202883"/>
            <a:ext cx="8843794" cy="898525"/>
          </a:xfrm>
        </p:spPr>
        <p:txBody>
          <a:bodyPr/>
          <a:lstStyle/>
          <a:p>
            <a:r>
              <a:rPr lang="en-US" dirty="0"/>
              <a:t>Third Problem: Oscillations Caused by 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Adding drag or lift or both to the bow is destabilizing.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471" y="1753495"/>
            <a:ext cx="162576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 smtClean="0">
                <a:solidFill>
                  <a:srgbClr val="000000"/>
                </a:solidFill>
              </a:rPr>
              <a:t>Ctd</a:t>
            </a:r>
            <a:r>
              <a:rPr lang="en-US" sz="1600" dirty="0" smtClean="0">
                <a:solidFill>
                  <a:srgbClr val="000000"/>
                </a:solidFill>
              </a:rPr>
              <a:t> vehicle.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Streamlined bars.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With lights.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F0000"/>
                </a:solidFill>
              </a:rPr>
              <a:t>No Wings.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F0000"/>
                </a:solidFill>
              </a:rPr>
              <a:t>No Winglets.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4.5 </a:t>
            </a:r>
            <a:r>
              <a:rPr lang="en-US" sz="1600" dirty="0" err="1" smtClean="0">
                <a:solidFill>
                  <a:srgbClr val="000000"/>
                </a:solidFill>
              </a:rPr>
              <a:t>lbf</a:t>
            </a:r>
            <a:r>
              <a:rPr lang="en-US" sz="1600" dirty="0" smtClean="0">
                <a:solidFill>
                  <a:srgbClr val="000000"/>
                </a:solidFill>
              </a:rPr>
              <a:t> buoyant.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Speed = 0.5 m/s.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2415" y="3474046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</a:rPr>
              <a:t>1.4 m/s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6968" y="3491637"/>
            <a:ext cx="599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</a:rPr>
              <a:t>.45m/s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0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54" y="1235943"/>
            <a:ext cx="8092440" cy="47915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71" y="202883"/>
            <a:ext cx="8843794" cy="898525"/>
          </a:xfrm>
        </p:spPr>
        <p:txBody>
          <a:bodyPr/>
          <a:lstStyle/>
          <a:p>
            <a:r>
              <a:rPr lang="en-US" dirty="0"/>
              <a:t>Third Problem: </a:t>
            </a:r>
            <a:r>
              <a:rPr lang="en-US" dirty="0" smtClean="0"/>
              <a:t>Second Case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471" y="1753495"/>
            <a:ext cx="162576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 smtClean="0">
                <a:solidFill>
                  <a:srgbClr val="000000"/>
                </a:solidFill>
              </a:rPr>
              <a:t>Ctd</a:t>
            </a:r>
            <a:r>
              <a:rPr lang="en-US" sz="1600" dirty="0" smtClean="0">
                <a:solidFill>
                  <a:srgbClr val="000000"/>
                </a:solidFill>
              </a:rPr>
              <a:t> vehicle.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Streamlined bars.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With lights.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F0000"/>
                </a:solidFill>
              </a:rPr>
              <a:t>No Wings.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FF0000"/>
                </a:solidFill>
              </a:rPr>
              <a:t>No Winglets.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5.8 </a:t>
            </a:r>
            <a:r>
              <a:rPr lang="en-US" sz="1600" dirty="0" err="1" smtClean="0">
                <a:solidFill>
                  <a:srgbClr val="000000"/>
                </a:solidFill>
              </a:rPr>
              <a:t>lbf</a:t>
            </a:r>
            <a:r>
              <a:rPr lang="en-US" sz="1600" dirty="0" smtClean="0">
                <a:solidFill>
                  <a:srgbClr val="000000"/>
                </a:solidFill>
              </a:rPr>
              <a:t> buoyant.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</a:rPr>
              <a:t>Speed = 0.5 m/s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01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64" y="1142738"/>
            <a:ext cx="7960995" cy="4853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71" y="202883"/>
            <a:ext cx="8843794" cy="898525"/>
          </a:xfrm>
        </p:spPr>
        <p:txBody>
          <a:bodyPr/>
          <a:lstStyle/>
          <a:p>
            <a:r>
              <a:rPr lang="en-US" dirty="0" smtClean="0"/>
              <a:t>Second Case: Heading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468" y="1142738"/>
            <a:ext cx="18372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err="1" smtClean="0">
                <a:solidFill>
                  <a:srgbClr val="000000"/>
                </a:solidFill>
              </a:rPr>
              <a:t>Ctd</a:t>
            </a:r>
            <a:r>
              <a:rPr lang="en-US" sz="1400" dirty="0" smtClean="0">
                <a:solidFill>
                  <a:srgbClr val="000000"/>
                </a:solidFill>
              </a:rPr>
              <a:t> vehicle.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Streamlined bars.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With lights.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No Wings.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No Winglets.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5.8 </a:t>
            </a:r>
            <a:r>
              <a:rPr lang="en-US" sz="1400" dirty="0" err="1" smtClean="0">
                <a:solidFill>
                  <a:srgbClr val="000000"/>
                </a:solidFill>
              </a:rPr>
              <a:t>lbf</a:t>
            </a:r>
            <a:r>
              <a:rPr lang="en-US" sz="1400" dirty="0" smtClean="0">
                <a:solidFill>
                  <a:srgbClr val="000000"/>
                </a:solidFill>
              </a:rPr>
              <a:t> buoyant.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Speed = 0.5 m/s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92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0" y="1114139"/>
            <a:ext cx="8027415" cy="47530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71" y="202883"/>
            <a:ext cx="8843794" cy="898525"/>
          </a:xfrm>
        </p:spPr>
        <p:txBody>
          <a:bodyPr/>
          <a:lstStyle/>
          <a:p>
            <a:r>
              <a:rPr lang="en-US" dirty="0" smtClean="0"/>
              <a:t>Third Case: Heading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468" y="1142738"/>
            <a:ext cx="18372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Mapping vehicle.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Round bars.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With lights.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With Wings.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With Winglets.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</a:rPr>
              <a:t>5 </a:t>
            </a:r>
            <a:r>
              <a:rPr lang="en-US" sz="1400" dirty="0" err="1" smtClean="0">
                <a:solidFill>
                  <a:srgbClr val="000000"/>
                </a:solidFill>
              </a:rPr>
              <a:t>lbf</a:t>
            </a:r>
            <a:r>
              <a:rPr lang="en-US" sz="1400" dirty="0" smtClean="0">
                <a:solidFill>
                  <a:srgbClr val="000000"/>
                </a:solidFill>
              </a:rPr>
              <a:t> buoyant (?).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Speed = 0.5 m/s</a:t>
            </a:r>
            <a:r>
              <a:rPr lang="en-US" sz="1400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18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Angular Rates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0.5 m/s.</a:t>
            </a:r>
          </a:p>
          <a:p>
            <a:r>
              <a:rPr lang="en-US" dirty="0" smtClean="0"/>
              <a:t>Approximate maximum angular rate of particle:</a:t>
            </a:r>
          </a:p>
          <a:p>
            <a:pPr lvl="1"/>
            <a:r>
              <a:rPr lang="en-US" dirty="0" smtClean="0"/>
              <a:t>Horizontal plane:  0.37 rad/sec (21 </a:t>
            </a:r>
            <a:r>
              <a:rPr lang="en-US" dirty="0" err="1" smtClean="0"/>
              <a:t>deg</a:t>
            </a:r>
            <a:r>
              <a:rPr lang="en-US" dirty="0" smtClean="0"/>
              <a:t>/sec)</a:t>
            </a:r>
          </a:p>
          <a:p>
            <a:pPr lvl="1"/>
            <a:r>
              <a:rPr lang="en-US" dirty="0" smtClean="0"/>
              <a:t>Vertical plane:  .31 rad/sec   (18 </a:t>
            </a:r>
            <a:r>
              <a:rPr lang="en-US" dirty="0" err="1" smtClean="0"/>
              <a:t>deg</a:t>
            </a:r>
            <a:r>
              <a:rPr lang="en-US" dirty="0" smtClean="0"/>
              <a:t>/sec)</a:t>
            </a:r>
          </a:p>
          <a:p>
            <a:r>
              <a:rPr lang="en-US" dirty="0" smtClean="0"/>
              <a:t>2013 CTD Vehicle with horizontal streamlined bars:</a:t>
            </a:r>
          </a:p>
          <a:p>
            <a:pPr lvl="1"/>
            <a:r>
              <a:rPr lang="en-US" dirty="0" smtClean="0"/>
              <a:t>Heading: 30 second period, max yaw rate .04 rad/sec. (178.05)</a:t>
            </a:r>
          </a:p>
          <a:p>
            <a:pPr lvl="1"/>
            <a:r>
              <a:rPr lang="en-US" dirty="0" smtClean="0"/>
              <a:t>Vertical no winglets: 17 sec period, max pitch rate .03 rad/sec. (178.05) </a:t>
            </a:r>
          </a:p>
          <a:p>
            <a:r>
              <a:rPr lang="en-US" dirty="0" smtClean="0"/>
              <a:t>2014 Mapping Vehicle with round bars, wings, winglets:</a:t>
            </a:r>
          </a:p>
          <a:p>
            <a:pPr lvl="1"/>
            <a:r>
              <a:rPr lang="en-US" dirty="0" smtClean="0"/>
              <a:t>Heading: 70 second period, max yaw rate .01 rad/sec.  </a:t>
            </a:r>
          </a:p>
          <a:p>
            <a:pPr lvl="1"/>
            <a:r>
              <a:rPr lang="en-US" dirty="0" smtClean="0"/>
              <a:t>5-10 degrees peak-to-peak</a:t>
            </a:r>
            <a:r>
              <a:rPr lang="en-US" dirty="0"/>
              <a:t> </a:t>
            </a:r>
            <a:r>
              <a:rPr lang="en-US" dirty="0" smtClean="0"/>
              <a:t>(153.05).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6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3"/>
            <a:ext cx="7911782" cy="4906962"/>
          </a:xfrm>
        </p:spPr>
        <p:txBody>
          <a:bodyPr/>
          <a:lstStyle/>
          <a:p>
            <a:r>
              <a:rPr lang="en-US" dirty="0" smtClean="0"/>
              <a:t>Predict steady-state performance at 1.0 m/s with simulation.</a:t>
            </a:r>
          </a:p>
          <a:p>
            <a:pPr lvl="1"/>
            <a:r>
              <a:rPr lang="en-US" dirty="0" smtClean="0"/>
              <a:t>Wings necessary?</a:t>
            </a:r>
          </a:p>
          <a:p>
            <a:pPr lvl="1"/>
            <a:r>
              <a:rPr lang="en-US" dirty="0" smtClean="0"/>
              <a:t>Winglets necessary?</a:t>
            </a:r>
          </a:p>
          <a:p>
            <a:pPr lvl="1"/>
            <a:r>
              <a:rPr lang="en-US" dirty="0" smtClean="0"/>
              <a:t>Angles of attack below stall?</a:t>
            </a:r>
          </a:p>
          <a:p>
            <a:pPr lvl="1"/>
            <a:r>
              <a:rPr lang="en-US" dirty="0" smtClean="0"/>
              <a:t>Duct not railed?</a:t>
            </a:r>
          </a:p>
          <a:p>
            <a:r>
              <a:rPr lang="en-US" dirty="0" smtClean="0"/>
              <a:t>Predict oscillation frequency and amplitude at 1.0 m/s with (another) simulation</a:t>
            </a:r>
          </a:p>
          <a:p>
            <a:pPr lvl="1"/>
            <a:r>
              <a:rPr lang="en-US" dirty="0" smtClean="0"/>
              <a:t>Large enough to smear video frames?</a:t>
            </a:r>
          </a:p>
          <a:p>
            <a:r>
              <a:rPr lang="en-US" dirty="0" smtClean="0"/>
              <a:t>Conduct sea trials at 1.0 m/s</a:t>
            </a:r>
          </a:p>
          <a:p>
            <a:pPr lvl="1"/>
            <a:r>
              <a:rPr lang="en-US" dirty="0" smtClean="0"/>
              <a:t>Try without wings.</a:t>
            </a:r>
          </a:p>
          <a:p>
            <a:r>
              <a:rPr lang="en-US" dirty="0" smtClean="0"/>
              <a:t>Adjust analytic models to match sea-trial results.</a:t>
            </a:r>
          </a:p>
          <a:p>
            <a:pPr lvl="1"/>
            <a:r>
              <a:rPr lang="en-US" dirty="0" smtClean="0"/>
              <a:t>Reliable simulation can quickly answer questions and avoid expensive, risky, and time-consuming sea trials.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32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Functional Requirements </a:t>
            </a:r>
            <a:br>
              <a:rPr lang="en-US" dirty="0" smtClean="0"/>
            </a:br>
            <a:r>
              <a:rPr lang="en-US" sz="2200" dirty="0" smtClean="0"/>
              <a:t>(</a:t>
            </a:r>
            <a:r>
              <a:rPr lang="en-US" sz="2200" i="1" dirty="0" smtClean="0"/>
              <a:t>see full text in 901209 project folder)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The AUV transecting imaging system must replicate the existing ROV based quantitative mid-water transects such that the results of the transects can be compared in a scientifically valid way</a:t>
            </a:r>
            <a:r>
              <a:rPr lang="en-US" dirty="0" smtClean="0"/>
              <a:t>.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Maintain </a:t>
            </a:r>
            <a:r>
              <a:rPr lang="en-US" dirty="0"/>
              <a:t>the current image data processing and video annotation chain OR create a new processing chain that can be executed with a similar degree of complexity and effort</a:t>
            </a:r>
            <a:r>
              <a:rPr lang="en-US" dirty="0" smtClean="0"/>
              <a:t>.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Provide </a:t>
            </a:r>
            <a:r>
              <a:rPr lang="en-US" dirty="0"/>
              <a:t>for simultaneous operation with </a:t>
            </a:r>
            <a:r>
              <a:rPr lang="en-US" dirty="0" smtClean="0"/>
              <a:t>an environmental sensing package (CTD</a:t>
            </a:r>
            <a:r>
              <a:rPr lang="en-US" dirty="0"/>
              <a:t>, </a:t>
            </a:r>
            <a:r>
              <a:rPr lang="en-US" dirty="0" smtClean="0"/>
              <a:t>oxygen X 2, </a:t>
            </a:r>
            <a:r>
              <a:rPr lang="en-US" dirty="0"/>
              <a:t>and </a:t>
            </a:r>
            <a:r>
              <a:rPr lang="en-US" dirty="0" err="1" smtClean="0"/>
              <a:t>transmissometer</a:t>
            </a:r>
            <a:r>
              <a:rPr lang="en-US" dirty="0" smtClean="0"/>
              <a:t> sensors) comparable with that of the ROVs.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Meet </a:t>
            </a:r>
            <a:r>
              <a:rPr lang="en-US" dirty="0"/>
              <a:t>the weight, balance, interface and configuration requirements of a Dorado AUV payload such that extraordinary measures are not required for routine AUV operation</a:t>
            </a:r>
            <a:r>
              <a:rPr lang="en-US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Be </a:t>
            </a:r>
            <a:r>
              <a:rPr lang="en-US" dirty="0"/>
              <a:t>installed and removed from the AUV Dorado with a minimum of effort, consistent with similar nose cone payloads.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Aug 2014 PDR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5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Buoyancy and controllability problems now low risk.</a:t>
            </a:r>
          </a:p>
          <a:p>
            <a:r>
              <a:rPr lang="en-US" dirty="0" smtClean="0"/>
              <a:t>May be able to eliminate body wings.</a:t>
            </a:r>
          </a:p>
          <a:p>
            <a:r>
              <a:rPr lang="en-US" dirty="0" smtClean="0"/>
              <a:t>Winglets damp light-bar-induced oscillations?  Working on this now.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20 May 2014 rsm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744854" y="280701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99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99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99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99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99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99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99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99"/>
                </a:solidFill>
                <a:latin typeface="Times New Roman" pitchFamily="18" charset="0"/>
              </a:defRPr>
            </a:lvl9pPr>
          </a:lstStyle>
          <a:p>
            <a:r>
              <a:rPr lang="en-US" kern="0" dirty="0" smtClean="0"/>
              <a:t>Next</a:t>
            </a:r>
            <a:endParaRPr lang="en-US" kern="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740885" y="3462656"/>
            <a:ext cx="7772400" cy="262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>
                <a:solidFill>
                  <a:srgbClr val="000000"/>
                </a:solidFill>
              </a:rPr>
              <a:t>Use simulators to predict controllability and oscillation parameters at 1.0 m/s.</a:t>
            </a:r>
          </a:p>
          <a:p>
            <a:r>
              <a:rPr lang="en-US" kern="0" dirty="0" smtClean="0">
                <a:solidFill>
                  <a:srgbClr val="000000"/>
                </a:solidFill>
              </a:rPr>
              <a:t>1.0 m/s sea trial to verify.</a:t>
            </a:r>
          </a:p>
          <a:p>
            <a:r>
              <a:rPr lang="en-US" kern="0" dirty="0" smtClean="0">
                <a:solidFill>
                  <a:srgbClr val="000000"/>
                </a:solidFill>
              </a:rPr>
              <a:t>Incorporate recent sea-trial data into simulators to improve accuracy.</a:t>
            </a:r>
          </a:p>
          <a:p>
            <a:r>
              <a:rPr lang="en-US" dirty="0">
                <a:solidFill>
                  <a:srgbClr val="000000"/>
                </a:solidFill>
              </a:rPr>
              <a:t>E</a:t>
            </a:r>
            <a:r>
              <a:rPr lang="en-US" dirty="0" smtClean="0">
                <a:solidFill>
                  <a:srgbClr val="000000"/>
                </a:solidFill>
              </a:rPr>
              <a:t>nd-to-end </a:t>
            </a:r>
            <a:r>
              <a:rPr lang="en-US" dirty="0">
                <a:solidFill>
                  <a:srgbClr val="000000"/>
                </a:solidFill>
              </a:rPr>
              <a:t>test of final system</a:t>
            </a:r>
            <a:endParaRPr lang="en-US" kern="0" dirty="0" smtClean="0">
              <a:solidFill>
                <a:srgbClr val="000000"/>
              </a:solidFill>
            </a:endParaRPr>
          </a:p>
          <a:p>
            <a:endParaRPr lang="en-US" kern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8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Camera</a:t>
            </a:r>
            <a:r>
              <a:rPr lang="en-US" baseline="0" dirty="0" smtClean="0"/>
              <a:t>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Camera and Lens Testing</a:t>
            </a:r>
          </a:p>
          <a:p>
            <a:pPr lvl="1"/>
            <a:r>
              <a:rPr lang="en-US" dirty="0" smtClean="0"/>
              <a:t>Optical Dome and adapter design</a:t>
            </a:r>
          </a:p>
          <a:p>
            <a:pPr lvl="1"/>
            <a:r>
              <a:rPr lang="en-US" dirty="0" smtClean="0"/>
              <a:t>Video Format Selection</a:t>
            </a:r>
          </a:p>
          <a:p>
            <a:pPr lvl="2"/>
            <a:r>
              <a:rPr lang="en-US" dirty="0" smtClean="0"/>
              <a:t>Temporal Resolution</a:t>
            </a:r>
          </a:p>
          <a:p>
            <a:pPr lvl="2"/>
            <a:r>
              <a:rPr lang="en-US" dirty="0" smtClean="0"/>
              <a:t>CODEC Performance</a:t>
            </a:r>
          </a:p>
          <a:p>
            <a:pPr lvl="1"/>
            <a:r>
              <a:rPr lang="en-US" baseline="0" dirty="0" smtClean="0"/>
              <a:t>Recorder</a:t>
            </a:r>
          </a:p>
          <a:p>
            <a:pPr lvl="2"/>
            <a:r>
              <a:rPr lang="en-US" baseline="0" dirty="0" smtClean="0"/>
              <a:t>Recording Capacity</a:t>
            </a:r>
          </a:p>
          <a:p>
            <a:pPr lvl="2"/>
            <a:r>
              <a:rPr lang="en-US" dirty="0" smtClean="0"/>
              <a:t>Post mission workflow</a:t>
            </a:r>
          </a:p>
          <a:p>
            <a:pPr lvl="1"/>
            <a:r>
              <a:rPr lang="en-US" baseline="0" dirty="0" smtClean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89898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469452"/>
              </p:ext>
            </p:extLst>
          </p:nvPr>
        </p:nvGraphicFramePr>
        <p:xfrm>
          <a:off x="304800" y="1676399"/>
          <a:ext cx="8229600" cy="481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2800" dirty="0" smtClean="0"/>
              <a:t>Distance Requirements for the Identification of Representative Organisms in the Camera Field-of View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828800" y="1871192"/>
            <a:ext cx="2286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821873" y="5867400"/>
            <a:ext cx="0" cy="34241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45573" y="6477000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Front of Camera Dome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39000" y="1867382"/>
            <a:ext cx="10668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-5400000">
            <a:off x="1783773" y="6396990"/>
            <a:ext cx="76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3200" y="6384667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Measured First I.D. Distance (cm) </a:t>
            </a:r>
            <a:r>
              <a:rPr lang="en-US" sz="1100" dirty="0" smtClean="0">
                <a:solidFill>
                  <a:prstClr val="black"/>
                </a:solidFill>
              </a:rPr>
              <a:t>(Rob Sherlock)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0" y="1371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Species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9" name="Left Brace 8"/>
          <p:cNvSpPr/>
          <p:nvPr/>
        </p:nvSpPr>
        <p:spPr>
          <a:xfrm rot="5400000">
            <a:off x="4419599" y="-914402"/>
            <a:ext cx="472788" cy="5166015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05200" y="1111311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Required I.D. Distance</a:t>
            </a:r>
            <a:endParaRPr 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30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Close Focus Test (~10cm from dome)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1336931"/>
            <a:ext cx="7391401" cy="537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63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Resolution Testing (~ 0.5 m from dome)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697142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7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Far Focus (~2.5m from dome)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44152"/>
            <a:ext cx="6502400" cy="5613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47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Camera</a:t>
            </a:r>
            <a:r>
              <a:rPr lang="en-US" baseline="0" dirty="0" smtClean="0"/>
              <a:t> Test Setup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43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6038"/>
            <a:ext cx="8229600" cy="1143000"/>
          </a:xfrm>
        </p:spPr>
        <p:txBody>
          <a:bodyPr/>
          <a:lstStyle/>
          <a:p>
            <a:r>
              <a:rPr lang="en-US" dirty="0" smtClean="0"/>
              <a:t>Camera Test Work Flow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370254" y="1412930"/>
            <a:ext cx="1752600" cy="1110220"/>
            <a:chOff x="914400" y="2514600"/>
            <a:chExt cx="1752600" cy="970865"/>
          </a:xfrm>
        </p:grpSpPr>
        <p:sp>
          <p:nvSpPr>
            <p:cNvPr id="4" name="Rectangle 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62773" y="2543460"/>
              <a:ext cx="1455854" cy="94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prstClr val="black"/>
                  </a:solidFill>
                </a:rPr>
                <a:t>AJA Quad Pro </a:t>
              </a:r>
              <a:r>
                <a:rPr lang="en-US" sz="1600" dirty="0" err="1" smtClean="0">
                  <a:solidFill>
                    <a:prstClr val="black"/>
                  </a:solidFill>
                </a:rPr>
                <a:t>ProRes</a:t>
              </a:r>
              <a:r>
                <a:rPr lang="en-US" sz="1600" dirty="0" smtClean="0">
                  <a:solidFill>
                    <a:prstClr val="black"/>
                  </a:solidFill>
                </a:rPr>
                <a:t> 10 bit 422 (HQ)  Recording</a:t>
              </a:r>
              <a:endParaRPr 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370254" y="2624097"/>
            <a:ext cx="1752600" cy="1355550"/>
            <a:chOff x="914400" y="2514600"/>
            <a:chExt cx="1752600" cy="97086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8" name="Rectangle 7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43000" y="2676867"/>
              <a:ext cx="1317192" cy="7549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Sony XAVC Recording (F-5 only)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70254" y="4143343"/>
            <a:ext cx="1777660" cy="2028857"/>
            <a:chOff x="914400" y="2514600"/>
            <a:chExt cx="1752600" cy="97086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43000" y="2727736"/>
              <a:ext cx="1295400" cy="57439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Sony 16 bit Raw Recording (F-5 only)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574" y="717538"/>
            <a:ext cx="1550761" cy="1888942"/>
            <a:chOff x="228599" y="1412930"/>
            <a:chExt cx="1550761" cy="1888942"/>
          </a:xfrm>
        </p:grpSpPr>
        <p:sp>
          <p:nvSpPr>
            <p:cNvPr id="17" name="Isosceles Triangle 16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70644" y="1611846"/>
              <a:ext cx="110871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</a:rPr>
                <a:t>CAMERAS</a:t>
              </a:r>
            </a:p>
            <a:p>
              <a:r>
                <a:rPr lang="en-US" sz="1400" dirty="0" smtClean="0">
                  <a:solidFill>
                    <a:prstClr val="black"/>
                  </a:solidFill>
                </a:rPr>
                <a:t>Ikegami</a:t>
              </a:r>
            </a:p>
            <a:p>
              <a:r>
                <a:rPr lang="en-US" sz="1400" dirty="0" smtClean="0">
                  <a:solidFill>
                    <a:prstClr val="black"/>
                  </a:solidFill>
                </a:rPr>
                <a:t>HDL 50/HS</a:t>
              </a:r>
            </a:p>
            <a:p>
              <a:r>
                <a:rPr lang="en-US" sz="1400" dirty="0" smtClean="0">
                  <a:solidFill>
                    <a:prstClr val="black"/>
                  </a:solidFill>
                </a:rPr>
                <a:t>Sony</a:t>
              </a:r>
            </a:p>
            <a:p>
              <a:r>
                <a:rPr lang="en-US" sz="1400" dirty="0" smtClean="0">
                  <a:solidFill>
                    <a:prstClr val="black"/>
                  </a:solidFill>
                </a:rPr>
                <a:t>HDCP1,</a:t>
              </a:r>
            </a:p>
            <a:p>
              <a:r>
                <a:rPr lang="en-US" sz="1400" dirty="0" smtClean="0">
                  <a:solidFill>
                    <a:prstClr val="black"/>
                  </a:solidFill>
                </a:rPr>
                <a:t>NEX-FS700U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21" name="Straight Arrow Connector 20"/>
          <p:cNvCxnSpPr>
            <a:endCxn id="4" idx="1"/>
          </p:cNvCxnSpPr>
          <p:nvPr/>
        </p:nvCxnSpPr>
        <p:spPr>
          <a:xfrm>
            <a:off x="1989254" y="1968041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989254" y="3419010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989254" y="4633605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989254" y="1968041"/>
            <a:ext cx="0" cy="266556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778335" y="4633605"/>
            <a:ext cx="21091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7461962" y="2921287"/>
            <a:ext cx="1309092" cy="970865"/>
            <a:chOff x="914400" y="2514600"/>
            <a:chExt cx="1752600" cy="970865"/>
          </a:xfrm>
        </p:grpSpPr>
        <p:sp>
          <p:nvSpPr>
            <p:cNvPr id="30" name="Rectangle 29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94271" y="2618261"/>
              <a:ext cx="158117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Capture Still Frame in .tiff Format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573662" y="3128667"/>
            <a:ext cx="1143000" cy="617532"/>
            <a:chOff x="5029200" y="3632355"/>
            <a:chExt cx="1143000" cy="617532"/>
          </a:xfrm>
        </p:grpSpPr>
        <p:sp>
          <p:nvSpPr>
            <p:cNvPr id="32" name="Rectangle 31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69601" y="3649723"/>
              <a:ext cx="106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</a:rPr>
                <a:t>Export to </a:t>
              </a:r>
              <a:r>
                <a:rPr lang="en-US" sz="1100" dirty="0" err="1" smtClean="0">
                  <a:solidFill>
                    <a:prstClr val="black"/>
                  </a:solidFill>
                </a:rPr>
                <a:t>ProRes</a:t>
              </a:r>
              <a:r>
                <a:rPr lang="en-US" sz="1100" dirty="0" smtClean="0">
                  <a:solidFill>
                    <a:prstClr val="black"/>
                  </a:solidFill>
                </a:rPr>
                <a:t> 10 bit 422 HQ</a:t>
              </a:r>
              <a:endParaRPr lang="en-US" sz="11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582355" y="4780333"/>
            <a:ext cx="1143000" cy="588813"/>
            <a:chOff x="5029200" y="3632355"/>
            <a:chExt cx="1143000" cy="588813"/>
          </a:xfrm>
        </p:grpSpPr>
        <p:sp>
          <p:nvSpPr>
            <p:cNvPr id="39" name="Rectangle 3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69601" y="366311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Export to DPX Frames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027854" y="4778291"/>
            <a:ext cx="992901" cy="588813"/>
            <a:chOff x="5029200" y="3632355"/>
            <a:chExt cx="1145655" cy="588813"/>
          </a:xfrm>
        </p:grpSpPr>
        <p:sp>
          <p:nvSpPr>
            <p:cNvPr id="42" name="Rectangle 41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029200" y="3666144"/>
              <a:ext cx="11456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Open in </a:t>
              </a:r>
              <a:r>
                <a:rPr lang="en-US" sz="1400" dirty="0" err="1" smtClean="0">
                  <a:solidFill>
                    <a:prstClr val="black"/>
                  </a:solidFill>
                </a:rPr>
                <a:t>PhotoShop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73662" y="3986790"/>
            <a:ext cx="1143000" cy="617532"/>
            <a:chOff x="5029200" y="3632355"/>
            <a:chExt cx="1143000" cy="617532"/>
          </a:xfrm>
        </p:grpSpPr>
        <p:sp>
          <p:nvSpPr>
            <p:cNvPr id="45" name="Rectangle 44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069601" y="3649723"/>
              <a:ext cx="106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</a:rPr>
                <a:t>Export to </a:t>
              </a:r>
              <a:r>
                <a:rPr lang="en-US" sz="1100" dirty="0" err="1" smtClean="0">
                  <a:solidFill>
                    <a:prstClr val="black"/>
                  </a:solidFill>
                </a:rPr>
                <a:t>ProRes</a:t>
              </a:r>
              <a:r>
                <a:rPr lang="en-US" sz="1100" dirty="0" smtClean="0">
                  <a:solidFill>
                    <a:prstClr val="black"/>
                  </a:solidFill>
                </a:rPr>
                <a:t> 10 bit 4444</a:t>
              </a:r>
              <a:endParaRPr lang="en-US" sz="11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48" name="Straight Arrow Connector 47"/>
          <p:cNvCxnSpPr/>
          <p:nvPr/>
        </p:nvCxnSpPr>
        <p:spPr>
          <a:xfrm>
            <a:off x="4122854" y="3426454"/>
            <a:ext cx="406059" cy="1966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4147913" y="4307034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147913" y="4951940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9" idx="3"/>
          </p:cNvCxnSpPr>
          <p:nvPr/>
        </p:nvCxnSpPr>
        <p:spPr>
          <a:xfrm flipV="1">
            <a:off x="5725355" y="5074739"/>
            <a:ext cx="302499" cy="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4122854" y="2119525"/>
            <a:ext cx="3276600" cy="100914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5725355" y="3447542"/>
            <a:ext cx="1674099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5733409" y="3655055"/>
            <a:ext cx="1666045" cy="649185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7020755" y="3892152"/>
            <a:ext cx="378699" cy="116081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135473" y="3958677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2k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135473" y="4592266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</a:t>
            </a:r>
            <a:r>
              <a:rPr lang="en-US" dirty="0" smtClean="0">
                <a:solidFill>
                  <a:prstClr val="black"/>
                </a:solidFill>
              </a:rPr>
              <a:t>k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048109" y="3001297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1.9k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122854" y="1769532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1.9k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022072" y="1226199"/>
            <a:ext cx="1981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Pixel Resolutions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1.9k = 1920 x 1080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2k = 2048 x 1080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4k = 4096 x 2160</a:t>
            </a:r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4575963" y="5675211"/>
            <a:ext cx="1143000" cy="588813"/>
            <a:chOff x="5029200" y="3632355"/>
            <a:chExt cx="1143000" cy="588813"/>
          </a:xfrm>
        </p:grpSpPr>
        <p:sp>
          <p:nvSpPr>
            <p:cNvPr id="53" name="Rectangle 52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069601" y="3663110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Export to DPX Frames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021462" y="5673169"/>
            <a:ext cx="992901" cy="588813"/>
            <a:chOff x="5029200" y="3632355"/>
            <a:chExt cx="1145655" cy="588813"/>
          </a:xfrm>
        </p:grpSpPr>
        <p:sp>
          <p:nvSpPr>
            <p:cNvPr id="59" name="Rectangle 5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29200" y="3666144"/>
              <a:ext cx="11456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Open in </a:t>
              </a:r>
              <a:r>
                <a:rPr lang="en-US" sz="1400" dirty="0" err="1" smtClean="0">
                  <a:solidFill>
                    <a:prstClr val="black"/>
                  </a:solidFill>
                </a:rPr>
                <a:t>PhotoShop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62" name="Straight Arrow Connector 61"/>
          <p:cNvCxnSpPr/>
          <p:nvPr/>
        </p:nvCxnSpPr>
        <p:spPr>
          <a:xfrm>
            <a:off x="4153155" y="5947504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3" idx="3"/>
          </p:cNvCxnSpPr>
          <p:nvPr/>
        </p:nvCxnSpPr>
        <p:spPr>
          <a:xfrm flipV="1">
            <a:off x="5718963" y="5969617"/>
            <a:ext cx="302499" cy="1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073807" y="5521300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1.9k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7020755" y="3979647"/>
            <a:ext cx="599245" cy="199324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798752" y="1677489"/>
            <a:ext cx="571502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256559" y="3659851"/>
            <a:ext cx="1550761" cy="1888942"/>
            <a:chOff x="228599" y="1412930"/>
            <a:chExt cx="1550761" cy="1888942"/>
          </a:xfrm>
        </p:grpSpPr>
        <p:sp>
          <p:nvSpPr>
            <p:cNvPr id="73" name="Isosceles Triangle 72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9912" y="2047203"/>
              <a:ext cx="10294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</a:rPr>
                <a:t>CAMERA</a:t>
              </a:r>
            </a:p>
            <a:p>
              <a:r>
                <a:rPr lang="en-US" sz="1400" dirty="0" smtClean="0">
                  <a:solidFill>
                    <a:prstClr val="black"/>
                  </a:solidFill>
                </a:rPr>
                <a:t>Sony F-5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24" name="&quot;No&quot; Symbol 23"/>
          <p:cNvSpPr/>
          <p:nvPr/>
        </p:nvSpPr>
        <p:spPr>
          <a:xfrm>
            <a:off x="4703462" y="2928976"/>
            <a:ext cx="921944" cy="930608"/>
          </a:xfrm>
          <a:prstGeom prst="noSmoking">
            <a:avLst>
              <a:gd name="adj" fmla="val 5981"/>
            </a:avLst>
          </a:prstGeom>
          <a:solidFill>
            <a:srgbClr val="FF0000">
              <a:alpha val="50000"/>
            </a:srgbClr>
          </a:solidFill>
          <a:ln w="6350"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99454" y="5548793"/>
            <a:ext cx="1400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CODEC Comparison Reference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" name="Left Brace 26"/>
          <p:cNvSpPr/>
          <p:nvPr/>
        </p:nvSpPr>
        <p:spPr>
          <a:xfrm>
            <a:off x="7210104" y="5548793"/>
            <a:ext cx="299622" cy="92333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1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Camera Detail Resolution Comparison Locations</a:t>
            </a:r>
            <a:br>
              <a:rPr lang="en-US" sz="3600" dirty="0" smtClean="0"/>
            </a:br>
            <a:r>
              <a:rPr lang="en-US" sz="2000" dirty="0" smtClean="0"/>
              <a:t>Target Distance at “Sweet Spot” ~ 0.5 Meters From Dome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7" y="1466723"/>
            <a:ext cx="8780785" cy="4939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6405915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Sony F-5, SCL-P11X15 Lens, 400 lux, 70 IRE, Target 36 inches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137302" y="3474005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696200" y="1638558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36204" y="259126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Areas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934200" y="2286000"/>
            <a:ext cx="6858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953000" y="2960596"/>
            <a:ext cx="1295400" cy="6208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36004" y="4487106"/>
            <a:ext cx="815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Center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88490" y="2591264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Edge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4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HDCP1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7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486399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The B4 Mount Lens Winner Was Used for The Camera Test</a:t>
            </a:r>
          </a:p>
          <a:p>
            <a:pPr algn="ctr"/>
            <a:r>
              <a:rPr lang="en-US" sz="2400" dirty="0">
                <a:solidFill>
                  <a:prstClr val="black"/>
                </a:solidFill>
              </a:rPr>
              <a:t>Zeiss Digi Prime </a:t>
            </a:r>
            <a:r>
              <a:rPr lang="en-US" sz="2400" dirty="0" smtClean="0">
                <a:solidFill>
                  <a:prstClr val="black"/>
                </a:solidFill>
              </a:rPr>
              <a:t>T1,9/5mm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&quot;No&quot; Symbol 5"/>
          <p:cNvSpPr/>
          <p:nvPr/>
        </p:nvSpPr>
        <p:spPr>
          <a:xfrm>
            <a:off x="272220" y="1663861"/>
            <a:ext cx="4064894" cy="3809999"/>
          </a:xfrm>
          <a:prstGeom prst="noSmoking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5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Design Requirements</a:t>
            </a:r>
            <a:br>
              <a:rPr lang="en-US" dirty="0" smtClean="0"/>
            </a:br>
            <a:r>
              <a:rPr lang="en-US" sz="2200" dirty="0" smtClean="0"/>
              <a:t>(</a:t>
            </a:r>
            <a:r>
              <a:rPr lang="en-US" sz="2200" i="1" dirty="0" smtClean="0"/>
              <a:t>see </a:t>
            </a:r>
            <a:r>
              <a:rPr lang="en-US" sz="2200" i="1" dirty="0"/>
              <a:t>full text in </a:t>
            </a:r>
            <a:r>
              <a:rPr lang="en-US" sz="2200" i="1" dirty="0" smtClean="0"/>
              <a:t>901209 project </a:t>
            </a:r>
            <a:r>
              <a:rPr lang="en-US" sz="2200" i="1" dirty="0"/>
              <a:t>folder)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Autofit/>
          </a:bodyPr>
          <a:lstStyle/>
          <a:p>
            <a:r>
              <a:rPr lang="en-US" sz="1400" dirty="0"/>
              <a:t>Capture format. The imaging system must capture in a progressive scan format with a minimum resolution of 1920x1080  4:2:2 format at 10 bits at 60 frames per second or greater ( 1080 60P</a:t>
            </a:r>
            <a:r>
              <a:rPr lang="en-US" sz="1400" dirty="0" smtClean="0"/>
              <a:t>) for 120 minutes.</a:t>
            </a:r>
          </a:p>
          <a:p>
            <a:r>
              <a:rPr lang="en-US" sz="1400" dirty="0"/>
              <a:t>The video records must include SMPTE </a:t>
            </a:r>
            <a:r>
              <a:rPr lang="en-US" sz="1400" dirty="0" err="1"/>
              <a:t>timecode</a:t>
            </a:r>
            <a:r>
              <a:rPr lang="en-US" sz="1400" dirty="0"/>
              <a:t> data that is synchronous with the environmental instrumentation data.</a:t>
            </a:r>
            <a:endParaRPr lang="en-US" sz="1400" dirty="0" smtClean="0"/>
          </a:p>
          <a:p>
            <a:r>
              <a:rPr lang="en-US" sz="1400" kern="1200" dirty="0" smtClean="0">
                <a:solidFill>
                  <a:schemeClr val="tx1"/>
                </a:solidFill>
                <a:effectLst/>
              </a:rPr>
              <a:t>Depth of field. The imaging system shall allow the identification of small plankton at a range from 0.1 to 2.5 meters from the camera dome with the camera lens in a fixed focus position. Note: it is desirable but not required that the camera system be able to image objects further from the camera than 2 meters, ideally out to 10 meters distance.</a:t>
            </a:r>
          </a:p>
          <a:p>
            <a:pPr marL="342900" marR="0" lvl="3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1200" dirty="0" smtClean="0">
                <a:solidFill>
                  <a:schemeClr val="tx1"/>
                </a:solidFill>
                <a:effectLst/>
              </a:rPr>
              <a:t>Width of field. The lens system shall have at least an 80 degree horizontal viewing angle.</a:t>
            </a:r>
          </a:p>
          <a:p>
            <a:pPr marL="342900" marR="0" lvl="3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1200" dirty="0" smtClean="0">
                <a:solidFill>
                  <a:schemeClr val="tx1"/>
                </a:solidFill>
                <a:effectLst/>
              </a:rPr>
              <a:t>The light bars shall hold 4 DSPL </a:t>
            </a:r>
            <a:r>
              <a:rPr lang="en-US" sz="1400" kern="1200" dirty="0" err="1" smtClean="0">
                <a:solidFill>
                  <a:schemeClr val="tx1"/>
                </a:solidFill>
                <a:effectLst/>
              </a:rPr>
              <a:t>Sealights</a:t>
            </a:r>
            <a:r>
              <a:rPr lang="en-US" sz="1400" kern="1200" dirty="0" smtClean="0">
                <a:solidFill>
                  <a:schemeClr val="tx1"/>
                </a:solidFill>
                <a:effectLst/>
              </a:rPr>
              <a:t> in a position that minimizes backscatter and glaring.</a:t>
            </a:r>
          </a:p>
          <a:p>
            <a:r>
              <a:rPr lang="en-US" sz="1400" dirty="0" smtClean="0"/>
              <a:t>The </a:t>
            </a:r>
            <a:r>
              <a:rPr lang="en-US" sz="1400" dirty="0"/>
              <a:t>Dorado camera payload shall provide for simultaneous operation with the standard CTD, oxygen (</a:t>
            </a:r>
            <a:r>
              <a:rPr lang="en-US" sz="1400" dirty="0" smtClean="0"/>
              <a:t>x2) and 25 cm </a:t>
            </a:r>
            <a:r>
              <a:rPr lang="en-US" sz="1400" dirty="0" err="1" smtClean="0"/>
              <a:t>transmissometer</a:t>
            </a:r>
            <a:r>
              <a:rPr lang="en-US" sz="1400" dirty="0" smtClean="0"/>
              <a:t> instruments </a:t>
            </a:r>
            <a:r>
              <a:rPr lang="en-US" sz="1400" dirty="0"/>
              <a:t>of the CTD AUV </a:t>
            </a:r>
            <a:r>
              <a:rPr lang="en-US" sz="1400" u="sng" dirty="0"/>
              <a:t>OR</a:t>
            </a:r>
            <a:r>
              <a:rPr lang="en-US" sz="1400" dirty="0"/>
              <a:t> duplicate these instruments on the camera payload. The data must be available as part of the standard AUV data load path and be accessible to VARS</a:t>
            </a:r>
            <a:r>
              <a:rPr lang="en-US" sz="1400" dirty="0" smtClean="0"/>
              <a:t>.</a:t>
            </a:r>
          </a:p>
          <a:p>
            <a:r>
              <a:rPr lang="en-US" sz="1400" dirty="0"/>
              <a:t>Operate at specific depths from 50 meters to </a:t>
            </a:r>
            <a:r>
              <a:rPr lang="en-US" sz="1400" b="1" dirty="0"/>
              <a:t>1500 meters</a:t>
            </a:r>
            <a:r>
              <a:rPr lang="en-US" sz="1400" dirty="0"/>
              <a:t> performing 11 individual transects of  330 meters length</a:t>
            </a:r>
            <a:r>
              <a:rPr lang="en-US" sz="1400" dirty="0" smtClean="0"/>
              <a:t>.</a:t>
            </a:r>
          </a:p>
          <a:p>
            <a:pPr lvl="1"/>
            <a:r>
              <a:rPr lang="en-US" sz="1200" dirty="0"/>
              <a:t>Dorado shall maintain a constant depth during a commanded transect to within +/- 1 meter.</a:t>
            </a:r>
          </a:p>
          <a:p>
            <a:pPr lvl="1"/>
            <a:r>
              <a:rPr lang="en-US" sz="1200" dirty="0"/>
              <a:t>Dorado shall maintain a constant pitch angle during a commanded transect of +/- 10 degrees.</a:t>
            </a:r>
          </a:p>
          <a:p>
            <a:pPr lvl="1"/>
            <a:r>
              <a:rPr lang="en-US" sz="1200" dirty="0"/>
              <a:t>Dorado shall maintain a constant roll angle during a commanded transect of +/- 20 degrees</a:t>
            </a:r>
            <a:r>
              <a:rPr lang="en-US" sz="1200" dirty="0" smtClean="0"/>
              <a:t>.</a:t>
            </a:r>
          </a:p>
          <a:p>
            <a:r>
              <a:rPr lang="en-US" sz="1400" dirty="0"/>
              <a:t>The electrical interface to the Dorado AUV must be compatible with:</a:t>
            </a:r>
          </a:p>
          <a:p>
            <a:pPr lvl="2"/>
            <a:r>
              <a:rPr lang="en-US" sz="1400" dirty="0"/>
              <a:t>18 to 36 Volts </a:t>
            </a:r>
            <a:r>
              <a:rPr lang="en-US" sz="1400" dirty="0" smtClean="0"/>
              <a:t>DC, 15 </a:t>
            </a:r>
            <a:r>
              <a:rPr lang="en-US" sz="1400" dirty="0"/>
              <a:t>Amperes maximum continuous </a:t>
            </a:r>
            <a:r>
              <a:rPr lang="en-US" sz="1400" dirty="0" smtClean="0"/>
              <a:t>current. </a:t>
            </a:r>
            <a:r>
              <a:rPr lang="en-US" sz="1400" i="1" dirty="0" smtClean="0"/>
              <a:t>Note that </a:t>
            </a:r>
            <a:r>
              <a:rPr lang="en-US" sz="1400" i="1" dirty="0" err="1" smtClean="0"/>
              <a:t>SeaCon</a:t>
            </a:r>
            <a:r>
              <a:rPr lang="en-US" sz="1400" i="1" dirty="0" smtClean="0"/>
              <a:t> reports 16A</a:t>
            </a:r>
            <a:endParaRPr lang="en-US" sz="1400" i="1" dirty="0"/>
          </a:p>
          <a:p>
            <a:pPr lvl="2"/>
            <a:r>
              <a:rPr lang="en-US" sz="1400" dirty="0"/>
              <a:t>The data interface is 10/100BaseT Ethernet.</a:t>
            </a:r>
          </a:p>
          <a:p>
            <a:endParaRPr lang="en-US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Aug 2014 PDR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1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NEX-FS700U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4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The PL and B4 mount Lens Winners Were Used for The Camera Test</a:t>
            </a:r>
          </a:p>
          <a:p>
            <a:pPr algn="ctr"/>
            <a:r>
              <a:rPr lang="en-US" sz="2400" dirty="0">
                <a:solidFill>
                  <a:prstClr val="black"/>
                </a:solidFill>
              </a:rPr>
              <a:t>Sony SCL-P11X15 </a:t>
            </a:r>
            <a:r>
              <a:rPr lang="en-US" sz="2400" dirty="0" smtClean="0">
                <a:solidFill>
                  <a:prstClr val="black"/>
                </a:solidFill>
              </a:rPr>
              <a:t>Lens and Zeiss </a:t>
            </a:r>
            <a:r>
              <a:rPr lang="en-US" sz="2400" dirty="0">
                <a:solidFill>
                  <a:prstClr val="black"/>
                </a:solidFill>
              </a:rPr>
              <a:t>Digi Prime </a:t>
            </a:r>
            <a:r>
              <a:rPr lang="en-US" sz="2400" dirty="0" smtClean="0">
                <a:solidFill>
                  <a:prstClr val="black"/>
                </a:solidFill>
              </a:rPr>
              <a:t>T1,9/5mm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&quot;No&quot; Symbol 5"/>
          <p:cNvSpPr/>
          <p:nvPr/>
        </p:nvSpPr>
        <p:spPr>
          <a:xfrm>
            <a:off x="272220" y="1663861"/>
            <a:ext cx="4064894" cy="3809999"/>
          </a:xfrm>
          <a:prstGeom prst="noSmoking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9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F-5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0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The PL and B4 mount Lens Winners Were Used for The Camera Test</a:t>
            </a:r>
          </a:p>
          <a:p>
            <a:pPr algn="ctr"/>
            <a:r>
              <a:rPr lang="en-US" sz="2400" dirty="0">
                <a:solidFill>
                  <a:prstClr val="black"/>
                </a:solidFill>
              </a:rPr>
              <a:t>Sony SCL-P11X15 </a:t>
            </a:r>
            <a:r>
              <a:rPr lang="en-US" sz="2400" dirty="0" smtClean="0">
                <a:solidFill>
                  <a:prstClr val="black"/>
                </a:solidFill>
              </a:rPr>
              <a:t>Lens and Zeiss </a:t>
            </a:r>
            <a:r>
              <a:rPr lang="en-US" sz="2400" dirty="0">
                <a:solidFill>
                  <a:prstClr val="black"/>
                </a:solidFill>
              </a:rPr>
              <a:t>Digi Prime </a:t>
            </a:r>
            <a:r>
              <a:rPr lang="en-US" sz="2400" dirty="0" smtClean="0">
                <a:solidFill>
                  <a:prstClr val="black"/>
                </a:solidFill>
              </a:rPr>
              <a:t>T1,9/5mm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&quot;No&quot; Symbol 5"/>
          <p:cNvSpPr/>
          <p:nvPr/>
        </p:nvSpPr>
        <p:spPr>
          <a:xfrm>
            <a:off x="4800600" y="1663861"/>
            <a:ext cx="4064894" cy="3809999"/>
          </a:xfrm>
          <a:prstGeom prst="noSmoking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17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Finalist #1 Sony F-5 and Sony SCL-P11X15 Lens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405915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Sony F-5, SCL-P11X15 Lens, 400 lux, 70 IRE, Target 36 inches File: Test_13X.tiff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4699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95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5557"/>
            <a:ext cx="86868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Finalist #2, Ikegami HDL-50/H and Zeiss Digi Prime T1,9/5mm Lens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3246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Ikegami HDL50/HS, 5mm Lens, 140 lux, 80 IRE, Target 39 inches File: Test_77.tiff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57287"/>
            <a:ext cx="8915400" cy="50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6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</a:t>
            </a:r>
            <a:r>
              <a:rPr lang="en-US" dirty="0" smtClean="0"/>
              <a:t>. Ikegami HDL50/HS</a:t>
            </a:r>
            <a:br>
              <a:rPr lang="en-US" dirty="0" smtClean="0"/>
            </a:br>
            <a:r>
              <a:rPr lang="en-US" sz="3600" dirty="0" smtClean="0"/>
              <a:t>Center Resolution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799" y="5867400"/>
            <a:ext cx="4342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</a:t>
            </a:r>
            <a:r>
              <a:rPr lang="en-US" dirty="0" smtClean="0">
                <a:solidFill>
                  <a:prstClr val="black"/>
                </a:solidFill>
              </a:rPr>
              <a:t>F-5, Sony 11mm Lens, 400 lux,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 ISO 800, Target 36 inches, 1920x 1080 P60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Test_13X.tiff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5867400"/>
            <a:ext cx="3733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Ikegami HDL-50/HS, Zeiss 5mm Lens, 140 lux, 80 IRE, Target 38 inches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Test_77.tiff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57617" y="1551111"/>
            <a:ext cx="4557446" cy="420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72" y="1551110"/>
            <a:ext cx="4523122" cy="420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36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vs. Ikegami HDL50/HS</a:t>
            </a:r>
            <a:br>
              <a:rPr lang="en-US" dirty="0"/>
            </a:br>
            <a:r>
              <a:rPr lang="en-US" sz="3600" dirty="0" smtClean="0"/>
              <a:t>Edge </a:t>
            </a:r>
            <a:r>
              <a:rPr lang="en-US" sz="3600" dirty="0"/>
              <a:t>Resolution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5867400"/>
            <a:ext cx="373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Ikegami HDL-50/HS, Zeiss 5mm Lens, 140 lux, 80 IRE, Target 38 inches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Test_77.tiff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1447800"/>
            <a:ext cx="4419600" cy="435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4799" y="5867400"/>
            <a:ext cx="4342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</a:t>
            </a:r>
            <a:r>
              <a:rPr lang="en-US" dirty="0" smtClean="0">
                <a:solidFill>
                  <a:prstClr val="black"/>
                </a:solidFill>
              </a:rPr>
              <a:t>F-5, Sony 11mm Lens, 400 lux,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 ISO 800, Target 36 inches, 1920x 1080 P60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Test_13X.tiff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766" y="1447799"/>
            <a:ext cx="4482013" cy="435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29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Center Resolution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5652700"/>
            <a:ext cx="40902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</a:t>
            </a:r>
            <a:r>
              <a:rPr lang="en-US" dirty="0" smtClean="0">
                <a:solidFill>
                  <a:prstClr val="black"/>
                </a:solidFill>
              </a:rPr>
              <a:t>F-5, </a:t>
            </a:r>
            <a:r>
              <a:rPr lang="en-US" dirty="0">
                <a:solidFill>
                  <a:prstClr val="black"/>
                </a:solidFill>
              </a:rPr>
              <a:t>Zeiss 12mm Lens, </a:t>
            </a:r>
            <a:r>
              <a:rPr lang="en-US" dirty="0" smtClean="0">
                <a:solidFill>
                  <a:prstClr val="black"/>
                </a:solidFill>
              </a:rPr>
              <a:t>400 lux,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IE 800, Target 36 inches, 1920x 1080 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(no color 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Test_54_1920_4444.tiff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5652700"/>
            <a:ext cx="397998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F-5, Zeiss 12mm Lens, </a:t>
            </a:r>
            <a:r>
              <a:rPr lang="en-US" dirty="0" smtClean="0">
                <a:solidFill>
                  <a:prstClr val="black"/>
                </a:solidFill>
              </a:rPr>
              <a:t>800 </a:t>
            </a:r>
            <a:r>
              <a:rPr lang="en-US" dirty="0">
                <a:solidFill>
                  <a:prstClr val="black"/>
                </a:solidFill>
              </a:rPr>
              <a:t>lux</a:t>
            </a:r>
            <a:r>
              <a:rPr lang="en-US" dirty="0" smtClean="0">
                <a:solidFill>
                  <a:prstClr val="black"/>
                </a:solidFill>
              </a:rPr>
              <a:t>,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IE 2000</a:t>
            </a:r>
            <a:r>
              <a:rPr lang="en-US" dirty="0">
                <a:solidFill>
                  <a:prstClr val="black"/>
                </a:solidFill>
              </a:rPr>
              <a:t>, Target </a:t>
            </a:r>
            <a:r>
              <a:rPr lang="en-US" dirty="0" smtClean="0">
                <a:solidFill>
                  <a:prstClr val="black"/>
                </a:solidFill>
              </a:rPr>
              <a:t>34 </a:t>
            </a:r>
            <a:r>
              <a:rPr lang="en-US" dirty="0">
                <a:solidFill>
                  <a:prstClr val="black"/>
                </a:solidFill>
              </a:rPr>
              <a:t>inches, </a:t>
            </a:r>
            <a:r>
              <a:rPr lang="en-US" dirty="0" smtClean="0">
                <a:solidFill>
                  <a:prstClr val="black"/>
                </a:solidFill>
              </a:rPr>
              <a:t>4K </a:t>
            </a:r>
            <a:r>
              <a:rPr lang="en-US" dirty="0">
                <a:solidFill>
                  <a:prstClr val="black"/>
                </a:solidFill>
              </a:rPr>
              <a:t>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(no </a:t>
            </a:r>
            <a:r>
              <a:rPr lang="en-US" dirty="0">
                <a:solidFill>
                  <a:prstClr val="black"/>
                </a:solidFill>
              </a:rPr>
              <a:t>color </a:t>
            </a:r>
            <a:r>
              <a:rPr lang="en-US" dirty="0" smtClean="0">
                <a:solidFill>
                  <a:prstClr val="black"/>
                </a:solidFill>
              </a:rPr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" y="1443270"/>
            <a:ext cx="4242650" cy="411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90274" y="1443271"/>
            <a:ext cx="4309794" cy="411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62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Center Resolution - Detail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95908" y="1836516"/>
            <a:ext cx="3695108" cy="366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6282" y="1849056"/>
            <a:ext cx="3659350" cy="365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61712" y="5652700"/>
            <a:ext cx="38972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</a:t>
            </a:r>
            <a:r>
              <a:rPr lang="en-US" dirty="0" smtClean="0">
                <a:solidFill>
                  <a:prstClr val="black"/>
                </a:solidFill>
              </a:rPr>
              <a:t>F-5, Zeiss 12mm Lens, 400 lux, ISO 800, Target 34 inches, 1920x 1080 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(no color 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Test_54_1920_4444.tiff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69562" y="56527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F-5, Zeiss 12mm Lens, </a:t>
            </a:r>
            <a:r>
              <a:rPr lang="en-US" dirty="0" smtClean="0">
                <a:solidFill>
                  <a:prstClr val="black"/>
                </a:solidFill>
              </a:rPr>
              <a:t>800 </a:t>
            </a:r>
            <a:r>
              <a:rPr lang="en-US" dirty="0">
                <a:solidFill>
                  <a:prstClr val="black"/>
                </a:solidFill>
              </a:rPr>
              <a:t>lux, </a:t>
            </a:r>
            <a:r>
              <a:rPr lang="en-US" dirty="0" smtClean="0">
                <a:solidFill>
                  <a:prstClr val="black"/>
                </a:solidFill>
              </a:rPr>
              <a:t>IE 2000</a:t>
            </a:r>
            <a:r>
              <a:rPr lang="en-US" dirty="0">
                <a:solidFill>
                  <a:prstClr val="black"/>
                </a:solidFill>
              </a:rPr>
              <a:t>, Target </a:t>
            </a:r>
            <a:r>
              <a:rPr lang="en-US" dirty="0" smtClean="0">
                <a:solidFill>
                  <a:prstClr val="black"/>
                </a:solidFill>
              </a:rPr>
              <a:t>34 </a:t>
            </a:r>
            <a:r>
              <a:rPr lang="en-US" dirty="0">
                <a:solidFill>
                  <a:prstClr val="black"/>
                </a:solidFill>
              </a:rPr>
              <a:t>inches, </a:t>
            </a:r>
            <a:r>
              <a:rPr lang="en-US" dirty="0" smtClean="0">
                <a:solidFill>
                  <a:prstClr val="black"/>
                </a:solidFill>
              </a:rPr>
              <a:t>4K </a:t>
            </a:r>
            <a:r>
              <a:rPr lang="en-US" dirty="0">
                <a:solidFill>
                  <a:prstClr val="black"/>
                </a:solidFill>
              </a:rPr>
              <a:t>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(no </a:t>
            </a:r>
            <a:r>
              <a:rPr lang="en-US" dirty="0">
                <a:solidFill>
                  <a:prstClr val="black"/>
                </a:solidFill>
              </a:rPr>
              <a:t>color </a:t>
            </a:r>
            <a:r>
              <a:rPr lang="en-US" dirty="0" smtClean="0">
                <a:solidFill>
                  <a:prstClr val="black"/>
                </a:solidFill>
              </a:rPr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90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Edge Resolution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61712" y="5652700"/>
            <a:ext cx="38972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</a:t>
            </a:r>
            <a:r>
              <a:rPr lang="en-US" dirty="0" smtClean="0">
                <a:solidFill>
                  <a:prstClr val="black"/>
                </a:solidFill>
              </a:rPr>
              <a:t>F-5, Zeiss 12mm Lens, 400 lux, ISO 800, Target 34 inches, 1920x 1080 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(no color 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Test_54_1920_4444.tiff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69562" y="56527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F-5, Zeiss 12mm Lens, </a:t>
            </a:r>
            <a:r>
              <a:rPr lang="en-US" dirty="0" smtClean="0">
                <a:solidFill>
                  <a:prstClr val="black"/>
                </a:solidFill>
              </a:rPr>
              <a:t>800 </a:t>
            </a:r>
            <a:r>
              <a:rPr lang="en-US" dirty="0">
                <a:solidFill>
                  <a:prstClr val="black"/>
                </a:solidFill>
              </a:rPr>
              <a:t>lux, </a:t>
            </a:r>
            <a:r>
              <a:rPr lang="en-US" dirty="0" smtClean="0">
                <a:solidFill>
                  <a:prstClr val="black"/>
                </a:solidFill>
              </a:rPr>
              <a:t>IE 2000</a:t>
            </a:r>
            <a:r>
              <a:rPr lang="en-US" dirty="0">
                <a:solidFill>
                  <a:prstClr val="black"/>
                </a:solidFill>
              </a:rPr>
              <a:t>, Target </a:t>
            </a:r>
            <a:r>
              <a:rPr lang="en-US" dirty="0" smtClean="0">
                <a:solidFill>
                  <a:prstClr val="black"/>
                </a:solidFill>
              </a:rPr>
              <a:t>34 </a:t>
            </a:r>
            <a:r>
              <a:rPr lang="en-US" dirty="0">
                <a:solidFill>
                  <a:prstClr val="black"/>
                </a:solidFill>
              </a:rPr>
              <a:t>inches, </a:t>
            </a:r>
            <a:r>
              <a:rPr lang="en-US" dirty="0" smtClean="0">
                <a:solidFill>
                  <a:prstClr val="black"/>
                </a:solidFill>
              </a:rPr>
              <a:t>4K </a:t>
            </a:r>
            <a:r>
              <a:rPr lang="en-US" dirty="0">
                <a:solidFill>
                  <a:prstClr val="black"/>
                </a:solidFill>
              </a:rPr>
              <a:t>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(no </a:t>
            </a:r>
            <a:r>
              <a:rPr lang="en-US" dirty="0">
                <a:solidFill>
                  <a:prstClr val="black"/>
                </a:solidFill>
              </a:rPr>
              <a:t>color </a:t>
            </a:r>
            <a:r>
              <a:rPr lang="en-US" dirty="0" smtClean="0">
                <a:solidFill>
                  <a:prstClr val="black"/>
                </a:solidFill>
              </a:rPr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7235" y="1447801"/>
            <a:ext cx="4121690" cy="42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4400" y="1447801"/>
            <a:ext cx="4132385" cy="420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77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Sony F-5 vs. Ikegami HDL50/HS</a:t>
            </a:r>
            <a:br>
              <a:rPr lang="en-US" dirty="0"/>
            </a:br>
            <a:r>
              <a:rPr lang="en-US" sz="3600" dirty="0" smtClean="0"/>
              <a:t>Color Reproduction (4:2:2 Format)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7827" y="5806634"/>
            <a:ext cx="3951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F-5, Sony 11mm Lens, 400 lux, ISO 800, Target 36 inches, 1920x 1080 </a:t>
            </a:r>
            <a:r>
              <a:rPr lang="en-US" dirty="0" smtClean="0">
                <a:solidFill>
                  <a:prstClr val="black"/>
                </a:solidFill>
              </a:rPr>
              <a:t>P60 (no color correction)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57912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Ikegami HDL-50/HS, Zeiss 5mm Lens, 140 lux, 80 IRE, Target </a:t>
            </a:r>
            <a:r>
              <a:rPr lang="en-US" dirty="0">
                <a:solidFill>
                  <a:prstClr val="black"/>
                </a:solidFill>
              </a:rPr>
              <a:t>38 </a:t>
            </a:r>
            <a:r>
              <a:rPr lang="en-US" dirty="0" smtClean="0">
                <a:solidFill>
                  <a:prstClr val="black"/>
                </a:solidFill>
              </a:rPr>
              <a:t>inches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no color correction)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1652940"/>
            <a:ext cx="4083165" cy="38653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827" y="1646573"/>
            <a:ext cx="3964958" cy="387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7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Overall</a:t>
            </a:r>
            <a:r>
              <a:rPr lang="en-US" baseline="0" dirty="0" smtClean="0"/>
              <a:t> 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System Layout</a:t>
            </a:r>
          </a:p>
          <a:p>
            <a:pPr lvl="1"/>
            <a:r>
              <a:rPr lang="en-US" dirty="0" smtClean="0"/>
              <a:t>Energy budget</a:t>
            </a:r>
          </a:p>
          <a:p>
            <a:pPr lvl="1"/>
            <a:r>
              <a:rPr lang="en-US" baseline="0" dirty="0" smtClean="0"/>
              <a:t>AUV</a:t>
            </a:r>
            <a:r>
              <a:rPr lang="en-US" dirty="0" smtClean="0"/>
              <a:t> interface</a:t>
            </a:r>
          </a:p>
          <a:p>
            <a:pPr lvl="1"/>
            <a:r>
              <a:rPr lang="en-US" dirty="0" smtClean="0"/>
              <a:t>CTD and other environmental sensors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82419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1371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Test Showing the Sony </a:t>
            </a:r>
            <a:r>
              <a:rPr lang="en-US" sz="3200" dirty="0"/>
              <a:t>F-5 and </a:t>
            </a:r>
            <a:r>
              <a:rPr lang="en-US" sz="3200" dirty="0" smtClean="0"/>
              <a:t>the Sony </a:t>
            </a:r>
            <a:r>
              <a:rPr lang="en-US" sz="3200" dirty="0"/>
              <a:t>SCL-P11X15 Lens </a:t>
            </a:r>
            <a:r>
              <a:rPr lang="en-US" sz="3200" dirty="0" smtClean="0"/>
              <a:t>Meets the i2MAP Depth </a:t>
            </a:r>
            <a:r>
              <a:rPr lang="en-US" sz="3200" dirty="0"/>
              <a:t>of </a:t>
            </a:r>
            <a:r>
              <a:rPr lang="en-US" sz="3200" dirty="0" smtClean="0"/>
              <a:t>Field Requirements (at </a:t>
            </a:r>
            <a:r>
              <a:rPr lang="en-US" sz="3200" i="1" dirty="0" smtClean="0"/>
              <a:t>F</a:t>
            </a:r>
            <a:r>
              <a:rPr lang="en-US" sz="3200" dirty="0" smtClean="0"/>
              <a:t> 5.6)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Sony F-5</a:t>
            </a:r>
            <a:r>
              <a:rPr lang="en-US" dirty="0">
                <a:solidFill>
                  <a:prstClr val="black"/>
                </a:solidFill>
              </a:rPr>
              <a:t>, Sony SCL-P11X15 </a:t>
            </a:r>
            <a:r>
              <a:rPr lang="en-US" dirty="0" smtClean="0">
                <a:solidFill>
                  <a:prstClr val="black"/>
                </a:solidFill>
              </a:rPr>
              <a:t>lens set to 11mm, 560 lux, 75 IRE, Target 18 inches (10cm from dome equiv.), </a:t>
            </a:r>
            <a:r>
              <a:rPr lang="en-US" i="1" dirty="0" smtClean="0">
                <a:solidFill>
                  <a:prstClr val="black"/>
                </a:solidFill>
              </a:rPr>
              <a:t>F</a:t>
            </a:r>
            <a:r>
              <a:rPr lang="en-US" dirty="0" smtClean="0">
                <a:solidFill>
                  <a:prstClr val="black"/>
                </a:solidFill>
              </a:rPr>
              <a:t> 5.6, focus distance 31.5 inches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Test_14.tiff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76799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Sony F-5</a:t>
            </a:r>
            <a:r>
              <a:rPr lang="en-US" dirty="0">
                <a:solidFill>
                  <a:prstClr val="black"/>
                </a:solidFill>
              </a:rPr>
              <a:t>, Sony SCL-P11X15 </a:t>
            </a:r>
            <a:r>
              <a:rPr lang="en-US" dirty="0" smtClean="0">
                <a:solidFill>
                  <a:prstClr val="black"/>
                </a:solidFill>
              </a:rPr>
              <a:t>lens set to 11mm, 560 lux, 75 IRE, Target 113 inches (2.5m from dome equiv.), </a:t>
            </a:r>
            <a:r>
              <a:rPr lang="en-US" i="1" dirty="0" smtClean="0">
                <a:solidFill>
                  <a:prstClr val="black"/>
                </a:solidFill>
              </a:rPr>
              <a:t>F</a:t>
            </a:r>
            <a:r>
              <a:rPr lang="en-US" dirty="0" smtClean="0">
                <a:solidFill>
                  <a:prstClr val="black"/>
                </a:solidFill>
              </a:rPr>
              <a:t> 5.6, focus distance 31.5 inches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Test_45.tiff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5" y="2286000"/>
            <a:ext cx="44704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86000"/>
            <a:ext cx="4470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2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514600" y="5562600"/>
            <a:ext cx="4267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</a:t>
            </a:r>
            <a:r>
              <a:rPr lang="en-US" dirty="0" smtClean="0">
                <a:solidFill>
                  <a:prstClr val="black"/>
                </a:solidFill>
              </a:rPr>
              <a:t>F-5, </a:t>
            </a:r>
            <a:r>
              <a:rPr lang="en-US" dirty="0">
                <a:solidFill>
                  <a:prstClr val="black"/>
                </a:solidFill>
              </a:rPr>
              <a:t>Zeiss 12mm Lens</a:t>
            </a:r>
            <a:r>
              <a:rPr lang="en-US" dirty="0" smtClean="0">
                <a:solidFill>
                  <a:prstClr val="black"/>
                </a:solidFill>
              </a:rPr>
              <a:t>, 500 lux, IE 2000, Target 113 inches, 2K 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(no color 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Test_53_2K.tiff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06" y="1457323"/>
            <a:ext cx="8077200" cy="410527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362200" y="2503396"/>
            <a:ext cx="914400" cy="914400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04611" y="210038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Area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177898" y="2362200"/>
            <a:ext cx="708302" cy="2485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39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2A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6017872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</a:t>
            </a:r>
            <a:r>
              <a:rPr lang="en-US" dirty="0" smtClean="0">
                <a:solidFill>
                  <a:prstClr val="black"/>
                </a:solidFill>
              </a:rPr>
              <a:t>F-5, </a:t>
            </a:r>
            <a:r>
              <a:rPr lang="en-US" dirty="0">
                <a:solidFill>
                  <a:prstClr val="black"/>
                </a:solidFill>
              </a:rPr>
              <a:t>Zeiss 12mm Lens</a:t>
            </a:r>
            <a:r>
              <a:rPr lang="en-US" dirty="0" smtClean="0">
                <a:solidFill>
                  <a:prstClr val="black"/>
                </a:solidFill>
              </a:rPr>
              <a:t>, 500 lux, IE 2000, Target 113 inches, 2K </a:t>
            </a:r>
            <a:r>
              <a:rPr lang="en-US" dirty="0">
                <a:solidFill>
                  <a:prstClr val="black"/>
                </a:solidFill>
              </a:rPr>
              <a:t>P60 </a:t>
            </a:r>
            <a:r>
              <a:rPr lang="en-US" dirty="0" smtClean="0">
                <a:solidFill>
                  <a:prstClr val="black"/>
                </a:solidFill>
              </a:rPr>
              <a:t>(Lightened 10%) </a:t>
            </a:r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Test_53_2K.tiff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10" y="1295401"/>
            <a:ext cx="8892989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434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2B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60960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</a:t>
            </a:r>
            <a:r>
              <a:rPr lang="en-US" dirty="0" smtClean="0">
                <a:solidFill>
                  <a:prstClr val="black"/>
                </a:solidFill>
              </a:rPr>
              <a:t>F-5, </a:t>
            </a:r>
            <a:r>
              <a:rPr lang="en-US" dirty="0">
                <a:solidFill>
                  <a:prstClr val="black"/>
                </a:solidFill>
              </a:rPr>
              <a:t>Zeiss 12mm Lens</a:t>
            </a:r>
            <a:r>
              <a:rPr lang="en-US" dirty="0" smtClean="0">
                <a:solidFill>
                  <a:prstClr val="black"/>
                </a:solidFill>
              </a:rPr>
              <a:t>, 500 lux, IE 2000, Target 113 inches,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4K P60 (Lightened 20%) </a:t>
            </a:r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Test_53_4K444.tiff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48" y="1295400"/>
            <a:ext cx="900278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383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400" dirty="0" smtClean="0"/>
              <a:t>Resolution Example 1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</a:t>
            </a:r>
            <a:r>
              <a:rPr lang="en-US" dirty="0" smtClean="0">
                <a:solidFill>
                  <a:prstClr val="black"/>
                </a:solidFill>
              </a:rPr>
              <a:t>F-5, Zeiss 12mm Lens, 400 lux,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IE 800, 1920x 1080 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(+20% brightness 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Test_53_2K4444.tiff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69562" y="54864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F-5, Zeiss 12mm Lens, </a:t>
            </a:r>
            <a:r>
              <a:rPr lang="en-US" dirty="0" smtClean="0">
                <a:solidFill>
                  <a:prstClr val="black"/>
                </a:solidFill>
              </a:rPr>
              <a:t>800 </a:t>
            </a:r>
            <a:r>
              <a:rPr lang="en-US" dirty="0">
                <a:solidFill>
                  <a:prstClr val="black"/>
                </a:solidFill>
              </a:rPr>
              <a:t>lux</a:t>
            </a:r>
            <a:r>
              <a:rPr lang="en-US" dirty="0" smtClean="0">
                <a:solidFill>
                  <a:prstClr val="black"/>
                </a:solidFill>
              </a:rPr>
              <a:t>,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IE 2000, 4K </a:t>
            </a:r>
            <a:r>
              <a:rPr lang="en-US" dirty="0">
                <a:solidFill>
                  <a:prstClr val="black"/>
                </a:solidFill>
              </a:rPr>
              <a:t>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(+</a:t>
            </a:r>
            <a:r>
              <a:rPr lang="en-US" dirty="0">
                <a:solidFill>
                  <a:prstClr val="black"/>
                </a:solidFill>
              </a:rPr>
              <a:t>20% brightness correction)</a:t>
            </a:r>
            <a:endParaRPr lang="en-US" dirty="0" smtClean="0">
              <a:solidFill>
                <a:prstClr val="black"/>
              </a:solidFill>
            </a:endParaRP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Test_53_4K4444.tiff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400" y="1752599"/>
            <a:ext cx="4406524" cy="348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8" y="1752599"/>
            <a:ext cx="4346982" cy="348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52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Optical Dome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smtClean="0"/>
              <a:t>In the final process of selecting the optical design consultant.</a:t>
            </a:r>
          </a:p>
          <a:p>
            <a:r>
              <a:rPr lang="en-US" dirty="0" err="1" smtClean="0"/>
              <a:t>Aspherical</a:t>
            </a:r>
            <a:r>
              <a:rPr lang="en-US" dirty="0" smtClean="0"/>
              <a:t> front dome design is recommended to support 4k resolution (minimize field curvature).</a:t>
            </a:r>
          </a:p>
          <a:p>
            <a:r>
              <a:rPr lang="en-US" dirty="0" smtClean="0"/>
              <a:t>Mechanical design would be done in house.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50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Resolution Testing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209801"/>
            <a:ext cx="8229600" cy="21336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Rotating Test Target Reproduced Object Angular Velocities Simulating AUV Speeds of 0.55 and 1.0 meters per second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5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" y="1005839"/>
            <a:ext cx="6140360" cy="5416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25" y="132254"/>
            <a:ext cx="8539941" cy="8985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Translation of Vehicle Motion to Focal-Plane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 May 2014 rsm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58522" y="1082712"/>
            <a:ext cx="3352800" cy="2270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32842" y="3329493"/>
            <a:ext cx="25907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x_3p – focal plane to particle</a:t>
            </a:r>
          </a:p>
          <a:p>
            <a:r>
              <a:rPr lang="en-US" sz="1600" dirty="0" smtClean="0">
                <a:solidFill>
                  <a:prstClr val="black"/>
                </a:solidFill>
              </a:rPr>
              <a:t>x_3t – focal plane to disk</a:t>
            </a:r>
          </a:p>
          <a:p>
            <a:r>
              <a:rPr lang="en-US" sz="1600" dirty="0" smtClean="0">
                <a:solidFill>
                  <a:prstClr val="black"/>
                </a:solidFill>
              </a:rPr>
              <a:t>Eqn. 3 =&gt; 4 if they’re equal.</a:t>
            </a:r>
            <a:endParaRPr lang="en-US" sz="1600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104889" y="5029200"/>
            <a:ext cx="0" cy="67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0600" y="5029200"/>
            <a:ext cx="0" cy="67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5-Point Star 7"/>
          <p:cNvSpPr/>
          <p:nvPr/>
        </p:nvSpPr>
        <p:spPr>
          <a:xfrm>
            <a:off x="5066789" y="5519642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5-Point Star 12"/>
          <p:cNvSpPr/>
          <p:nvPr/>
        </p:nvSpPr>
        <p:spPr>
          <a:xfrm>
            <a:off x="4762500" y="5283370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7400" y="467163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2/3” Camera Distance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1200" y="4225354"/>
            <a:ext cx="3220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Super-35 Camera Distance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(adjusted for 0.5 meters from dome front)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4838700" y="4517741"/>
            <a:ext cx="876300" cy="4616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6" idx="1"/>
          </p:cNvCxnSpPr>
          <p:nvPr/>
        </p:nvCxnSpPr>
        <p:spPr>
          <a:xfrm flipH="1">
            <a:off x="5142989" y="4825519"/>
            <a:ext cx="724411" cy="2036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46139" y="5016250"/>
            <a:ext cx="171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1.0 m/sec. = 11 RPM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86814" y="5311497"/>
            <a:ext cx="171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0.55 m/sec. = 6 RPM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276850" y="5465385"/>
            <a:ext cx="669289" cy="54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1"/>
          </p:cNvCxnSpPr>
          <p:nvPr/>
        </p:nvCxnSpPr>
        <p:spPr>
          <a:xfrm flipH="1">
            <a:off x="4876800" y="5170139"/>
            <a:ext cx="1069339" cy="87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51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Temporal Resolution, Can We </a:t>
            </a:r>
            <a:r>
              <a:rPr lang="en-US" sz="2800" dirty="0"/>
              <a:t>G</a:t>
            </a:r>
            <a:r>
              <a:rPr lang="en-US" sz="2800" dirty="0" smtClean="0"/>
              <a:t>et </a:t>
            </a:r>
            <a:r>
              <a:rPr lang="en-US" sz="2800" dirty="0"/>
              <a:t>G</a:t>
            </a:r>
            <a:r>
              <a:rPr lang="en-US" sz="2800" dirty="0" smtClean="0"/>
              <a:t>ood </a:t>
            </a:r>
            <a:r>
              <a:rPr lang="en-US" sz="2800" dirty="0"/>
              <a:t>I</a:t>
            </a:r>
            <a:r>
              <a:rPr lang="en-US" sz="2800" dirty="0" smtClean="0"/>
              <a:t>mage </a:t>
            </a:r>
            <a:r>
              <a:rPr lang="en-US" sz="2800" dirty="0"/>
              <a:t>Q</a:t>
            </a:r>
            <a:r>
              <a:rPr lang="en-US" sz="2800" dirty="0" smtClean="0"/>
              <a:t>uality at 1 Meter </a:t>
            </a:r>
            <a:r>
              <a:rPr lang="en-US" sz="2800" dirty="0"/>
              <a:t>P</a:t>
            </a:r>
            <a:r>
              <a:rPr lang="en-US" sz="2800" dirty="0" smtClean="0"/>
              <a:t>er Second? Enter The Wheel of Death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6004607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Ikegami HDL50/HS, </a:t>
            </a:r>
            <a:r>
              <a:rPr lang="en-US" dirty="0" smtClean="0">
                <a:solidFill>
                  <a:prstClr val="black"/>
                </a:solidFill>
              </a:rPr>
              <a:t>Zeiss 5mm Lens, 100 lux, 1920x 1080i 30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Disk 6 RPM (~0.5 m/sec), </a:t>
            </a:r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Test_73_White.tiff (</a:t>
            </a:r>
            <a:r>
              <a:rPr lang="en-US" sz="1400" dirty="0" err="1" smtClean="0">
                <a:solidFill>
                  <a:prstClr val="black"/>
                </a:solidFill>
              </a:rPr>
              <a:t>DeInterlaced</a:t>
            </a:r>
            <a:r>
              <a:rPr lang="en-US" sz="1400" dirty="0" smtClean="0">
                <a:solidFill>
                  <a:prstClr val="black"/>
                </a:solidFill>
              </a:rPr>
              <a:t>)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22" y="1500186"/>
            <a:ext cx="8001000" cy="450056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477000" y="1720798"/>
            <a:ext cx="1371600" cy="13655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13738" y="281582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Test Area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867400" y="2667000"/>
            <a:ext cx="574313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03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Comparison of Current (0.5 m/sec.) and Planned (1.0 m/sec.) Temporal Resolution at the 0.5 Meter from Dome “Sweet Spot”.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Ikegami HDL50/HS, </a:t>
            </a:r>
            <a:r>
              <a:rPr lang="en-US" dirty="0" smtClean="0">
                <a:solidFill>
                  <a:prstClr val="black"/>
                </a:solidFill>
              </a:rPr>
              <a:t>Zeiss 5mm Lens,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110 lux, 1920x 1080i 30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Disk 6 RPM (~0.5 m/sec)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Test_73_White.tiff (</a:t>
            </a:r>
            <a:r>
              <a:rPr lang="en-US" sz="1400" dirty="0" err="1" smtClean="0">
                <a:solidFill>
                  <a:prstClr val="black"/>
                </a:solidFill>
              </a:rPr>
              <a:t>DeInterlaced</a:t>
            </a:r>
            <a:r>
              <a:rPr lang="en-US" sz="1400" dirty="0" smtClean="0">
                <a:solidFill>
                  <a:prstClr val="black"/>
                </a:solidFill>
              </a:rPr>
              <a:t>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Ikegami HDL50/HS, </a:t>
            </a:r>
            <a:r>
              <a:rPr lang="en-US" dirty="0" smtClean="0">
                <a:solidFill>
                  <a:prstClr val="black"/>
                </a:solidFill>
              </a:rPr>
              <a:t>Zeiss 5mm Lens,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170 lux, 1920x 1080 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Disk 11 RPM (~1 m/sec)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: </a:t>
            </a:r>
            <a:r>
              <a:rPr lang="en-US" sz="1400" dirty="0" smtClean="0">
                <a:solidFill>
                  <a:prstClr val="black"/>
                </a:solidFill>
              </a:rPr>
              <a:t>Test_76_White.tiff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9286" y="1497958"/>
            <a:ext cx="3962400" cy="393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22809" y="1479923"/>
            <a:ext cx="3908843" cy="395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20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7772400" cy="658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79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Effect of Camera Shutter at The Planned (1.0 m/sec.) AUV Velocity tested at the 0.5 Meter from Dome “Sweet Spot”.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49853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HDCP1, Zeiss 5mm Lens,</a:t>
            </a:r>
            <a:endParaRPr lang="en-US" dirty="0" smtClean="0">
              <a:solidFill>
                <a:prstClr val="black"/>
              </a:solidFill>
            </a:endParaRP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800 lux, 1920x 1080 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Disk 11 RPM (~1 m/sec), Shutter 1/250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Test_68_White.tiff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01528" y="1375595"/>
            <a:ext cx="4114800" cy="40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" y="1375595"/>
            <a:ext cx="4013177" cy="40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414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Sony HDCP1, Zeiss 5mm Lens,</a:t>
            </a:r>
            <a:endParaRPr lang="en-US" dirty="0" smtClean="0">
              <a:solidFill>
                <a:prstClr val="black"/>
              </a:solidFill>
            </a:endParaRP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120 lux, 1920x 1080 P60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Disk 11 RPM (~1 m/sec), No Shutter 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File: Test_66_White.tiff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72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"/>
            <a:ext cx="7285038" cy="6564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0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5" y="304800"/>
            <a:ext cx="90678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Post-Mission Work Flow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357708" y="2644620"/>
            <a:ext cx="1299892" cy="2078565"/>
            <a:chOff x="892979" y="2514600"/>
            <a:chExt cx="1774021" cy="1067411"/>
          </a:xfrm>
        </p:grpSpPr>
        <p:sp>
          <p:nvSpPr>
            <p:cNvPr id="4" name="Rectangle 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92979" y="2640006"/>
              <a:ext cx="1706446" cy="94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prstClr val="black"/>
                  </a:solidFill>
                </a:rPr>
                <a:t>AJA Quad Pro </a:t>
              </a:r>
              <a:r>
                <a:rPr lang="en-US" sz="1600" dirty="0" err="1" smtClean="0">
                  <a:solidFill>
                    <a:prstClr val="black"/>
                  </a:solidFill>
                </a:rPr>
                <a:t>ProRes</a:t>
              </a:r>
              <a:r>
                <a:rPr lang="en-US" sz="1600" dirty="0" smtClean="0">
                  <a:solidFill>
                    <a:prstClr val="black"/>
                  </a:solidFill>
                </a:rPr>
                <a:t> 10 bit 422 (HQ)  Recording (.</a:t>
              </a:r>
              <a:r>
                <a:rPr lang="en-US" sz="1600" dirty="0" err="1" smtClean="0">
                  <a:solidFill>
                    <a:prstClr val="black"/>
                  </a:solidFill>
                </a:rPr>
                <a:t>mov</a:t>
              </a:r>
              <a:r>
                <a:rPr lang="en-US" sz="1600" dirty="0" smtClean="0">
                  <a:solidFill>
                    <a:prstClr val="black"/>
                  </a:solidFill>
                </a:rPr>
                <a:t>)</a:t>
              </a:r>
              <a:endParaRPr lang="en-US" sz="16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>
            <a:off x="1994609" y="3619993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121883" y="1735289"/>
            <a:ext cx="1523745" cy="1459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821479" y="1979491"/>
            <a:ext cx="990967" cy="588813"/>
            <a:chOff x="5029200" y="3632355"/>
            <a:chExt cx="1143000" cy="588813"/>
          </a:xfrm>
        </p:grpSpPr>
        <p:sp>
          <p:nvSpPr>
            <p:cNvPr id="39" name="Rectangle 3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29201" y="3663110"/>
              <a:ext cx="1107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</a:rPr>
                <a:t>Export to H.264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51" name="Straight Arrow Connector 50"/>
          <p:cNvCxnSpPr>
            <a:stCxn id="39" idx="3"/>
          </p:cNvCxnSpPr>
          <p:nvPr/>
        </p:nvCxnSpPr>
        <p:spPr>
          <a:xfrm>
            <a:off x="6812446" y="2273898"/>
            <a:ext cx="3025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452415" y="2646239"/>
            <a:ext cx="1521775" cy="1888942"/>
            <a:chOff x="228599" y="1412930"/>
            <a:chExt cx="1550761" cy="1888942"/>
          </a:xfrm>
        </p:grpSpPr>
        <p:sp>
          <p:nvSpPr>
            <p:cNvPr id="73" name="Isosceles Triangle 72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9912" y="2047203"/>
              <a:ext cx="9409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</a:rPr>
                <a:t>CAMERA</a:t>
              </a:r>
            </a:p>
            <a:p>
              <a:r>
                <a:rPr lang="en-US" sz="1400" dirty="0" smtClean="0">
                  <a:solidFill>
                    <a:prstClr val="black"/>
                  </a:solidFill>
                </a:rPr>
                <a:t>Sony F-5 or F-55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7155642" y="1803185"/>
            <a:ext cx="1455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Annotate in VARS using current H.264 file based version</a:t>
            </a:r>
            <a:endParaRPr lang="en-US" sz="1600" dirty="0">
              <a:solidFill>
                <a:prstClr val="black"/>
              </a:solidFill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4038600" y="1735289"/>
            <a:ext cx="1251861" cy="3619751"/>
            <a:chOff x="892977" y="2514600"/>
            <a:chExt cx="1774023" cy="970865"/>
          </a:xfrm>
        </p:grpSpPr>
        <p:sp>
          <p:nvSpPr>
            <p:cNvPr id="80" name="Rectangle 79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892977" y="2741265"/>
              <a:ext cx="1774021" cy="553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prstClr val="black"/>
                  </a:solidFill>
                </a:rPr>
                <a:t>Archive .</a:t>
              </a:r>
              <a:r>
                <a:rPr lang="en-US" sz="1600" dirty="0" err="1" smtClean="0">
                  <a:solidFill>
                    <a:prstClr val="black"/>
                  </a:solidFill>
                </a:rPr>
                <a:t>mov</a:t>
              </a:r>
              <a:r>
                <a:rPr lang="en-US" sz="1600" dirty="0" smtClean="0">
                  <a:solidFill>
                    <a:prstClr val="black"/>
                  </a:solidFill>
                </a:rPr>
                <a:t> files in Atlas Server</a:t>
              </a:r>
            </a:p>
            <a:p>
              <a:pPr algn="ctr"/>
              <a:r>
                <a:rPr lang="en-US" sz="1600" b="1" dirty="0" smtClean="0">
                  <a:solidFill>
                    <a:prstClr val="black"/>
                  </a:solidFill>
                </a:rPr>
                <a:t>6 </a:t>
              </a:r>
              <a:r>
                <a:rPr lang="en-US" sz="1600" b="1" dirty="0" err="1" smtClean="0">
                  <a:solidFill>
                    <a:prstClr val="black"/>
                  </a:solidFill>
                </a:rPr>
                <a:t>TeraBytes</a:t>
              </a:r>
              <a:r>
                <a:rPr lang="en-US" sz="1600" b="1" dirty="0" smtClean="0">
                  <a:solidFill>
                    <a:prstClr val="black"/>
                  </a:solidFill>
                </a:rPr>
                <a:t> </a:t>
              </a:r>
              <a:r>
                <a:rPr lang="en-US" sz="1600" dirty="0" smtClean="0">
                  <a:solidFill>
                    <a:prstClr val="black"/>
                  </a:solidFill>
                </a:rPr>
                <a:t>Maximum thru 2015 </a:t>
              </a:r>
              <a:endParaRPr lang="en-US" sz="16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82" name="Straight Arrow Connector 81"/>
          <p:cNvCxnSpPr/>
          <p:nvPr/>
        </p:nvCxnSpPr>
        <p:spPr>
          <a:xfrm>
            <a:off x="3657600" y="3588946"/>
            <a:ext cx="381000" cy="176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5290461" y="2288902"/>
            <a:ext cx="546676" cy="176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7152748" y="3895854"/>
            <a:ext cx="1523745" cy="1459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186693" y="3962400"/>
            <a:ext cx="1455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prstClr val="black"/>
                </a:solidFill>
              </a:rPr>
              <a:t>Annotate in VARS using updated QuickTime file based version</a:t>
            </a:r>
            <a:endParaRPr lang="en-US" sz="1600" dirty="0">
              <a:solidFill>
                <a:prstClr val="black"/>
              </a:solidFill>
            </a:endParaRPr>
          </a:p>
        </p:txBody>
      </p:sp>
      <p:cxnSp>
        <p:nvCxnSpPr>
          <p:cNvPr id="87" name="Straight Arrow Connector 86"/>
          <p:cNvCxnSpPr>
            <a:endCxn id="85" idx="1"/>
          </p:cNvCxnSpPr>
          <p:nvPr/>
        </p:nvCxnSpPr>
        <p:spPr>
          <a:xfrm>
            <a:off x="5290461" y="4625447"/>
            <a:ext cx="1862287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5486400" y="2433191"/>
            <a:ext cx="335079" cy="691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69030" y="3210926"/>
            <a:ext cx="1551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</a:rPr>
              <a:t>Timecode</a:t>
            </a:r>
            <a:r>
              <a:rPr lang="en-US" sz="1400" dirty="0" smtClean="0">
                <a:solidFill>
                  <a:prstClr val="black"/>
                </a:solidFill>
              </a:rPr>
              <a:t>  must be reconstructed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43314" y="4723185"/>
            <a:ext cx="177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</a:rPr>
              <a:t>Timecode</a:t>
            </a:r>
            <a:r>
              <a:rPr lang="en-US" sz="1400" dirty="0" smtClean="0">
                <a:solidFill>
                  <a:prstClr val="black"/>
                </a:solidFill>
              </a:rPr>
              <a:t>  preserved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91217" y="3126624"/>
            <a:ext cx="98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prstClr val="black"/>
                </a:solidFill>
              </a:rPr>
              <a:t>Timecode</a:t>
            </a:r>
            <a:r>
              <a:rPr lang="en-US" sz="1400" dirty="0" smtClean="0">
                <a:solidFill>
                  <a:prstClr val="black"/>
                </a:solidFill>
              </a:rPr>
              <a:t>  lost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83986" y="1186934"/>
            <a:ext cx="1365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2014-2015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82631" y="5629154"/>
            <a:ext cx="1613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Beyond 2015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Estimated System Cost Comparison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58228" y="4958352"/>
            <a:ext cx="254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Budget was  ~ $57,592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9" y="1676400"/>
            <a:ext cx="8595512" cy="3108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70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and Recorder Testing 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533400" y="1143000"/>
            <a:ext cx="82296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Camera</a:t>
            </a:r>
          </a:p>
          <a:p>
            <a:pPr lvl="1"/>
            <a:r>
              <a:rPr lang="en-US" dirty="0" smtClean="0"/>
              <a:t>The F-5 camera is about 2 stops slower when depth of field control is taken into account.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en-US" sz="2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Shutter speed of 1/250 is needed to completely freeze the motion of 1 meter per second transect.</a:t>
            </a:r>
            <a:endParaRPr lang="en-US" sz="2800" dirty="0" smtClean="0">
              <a:effectLst/>
            </a:endParaRPr>
          </a:p>
          <a:p>
            <a:pPr lvl="1"/>
            <a:r>
              <a:rPr lang="en-US" dirty="0" smtClean="0"/>
              <a:t>Ikegami has black adjustment issues on power-up boot. Suggest putting 100% filter in one position in filter wheel – would require camera control.</a:t>
            </a:r>
          </a:p>
          <a:p>
            <a:pPr lvl="0"/>
            <a:r>
              <a:rPr lang="en-US" dirty="0" smtClean="0"/>
              <a:t>Video Recorder</a:t>
            </a:r>
          </a:p>
          <a:p>
            <a:pPr lvl="1"/>
            <a:r>
              <a:rPr lang="en-US" dirty="0" smtClean="0"/>
              <a:t>The Apple </a:t>
            </a:r>
            <a:r>
              <a:rPr lang="en-US" dirty="0" err="1" smtClean="0"/>
              <a:t>ProRes</a:t>
            </a:r>
            <a:r>
              <a:rPr lang="en-US" dirty="0" smtClean="0"/>
              <a:t> 422(HQ) CODEC is visually lossless.</a:t>
            </a:r>
          </a:p>
          <a:p>
            <a:r>
              <a:rPr lang="en-US" dirty="0" smtClean="0"/>
              <a:t>We should have adequate illumination.</a:t>
            </a:r>
          </a:p>
          <a:p>
            <a:pPr lvl="1"/>
            <a:r>
              <a:rPr lang="en-US" dirty="0" smtClean="0"/>
              <a:t>Need ~ 3200 lux maximum with F-5 at 0dB gain and 1/250</a:t>
            </a:r>
            <a:r>
              <a:rPr lang="en-US" baseline="30000" dirty="0" smtClean="0"/>
              <a:t>th</a:t>
            </a:r>
            <a:r>
              <a:rPr lang="en-US" dirty="0" smtClean="0"/>
              <a:t> shutter.</a:t>
            </a:r>
          </a:p>
          <a:p>
            <a:pPr lvl="1"/>
            <a:r>
              <a:rPr lang="en-US" dirty="0" smtClean="0"/>
              <a:t>4 lights measure at ~ 3500 – 5000 lux at 0.5 meters from dome.</a:t>
            </a:r>
          </a:p>
        </p:txBody>
      </p:sp>
    </p:spTree>
    <p:extLst>
      <p:ext uri="{BB962C8B-B14F-4D97-AF65-F5344CB8AC3E}">
        <p14:creationId xmlns:p14="http://schemas.microsoft.com/office/powerpoint/2010/main" val="426515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is</a:t>
            </a:r>
            <a:r>
              <a:rPr lang="en-US" baseline="0" dirty="0" smtClean="0"/>
              <a:t> the best camera for us?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Ikegami HDL-50/HS 2/3” box camera</a:t>
            </a:r>
          </a:p>
          <a:p>
            <a:pPr lvl="1"/>
            <a:r>
              <a:rPr lang="en-US" sz="2400" dirty="0" smtClean="0"/>
              <a:t>Box camera has a great picture but is limited to 1920 X 1080 60 frames per second.</a:t>
            </a:r>
          </a:p>
          <a:p>
            <a:pPr lvl="1"/>
            <a:r>
              <a:rPr lang="en-US" sz="2400" dirty="0" smtClean="0"/>
              <a:t>Box camera is the smallest and would be slightly easier to integrate – except for auto black balance on boot-up.</a:t>
            </a:r>
          </a:p>
          <a:p>
            <a:r>
              <a:rPr lang="en-US" sz="2800" dirty="0" smtClean="0"/>
              <a:t>Sony </a:t>
            </a:r>
            <a:r>
              <a:rPr lang="en-US" sz="2800" dirty="0"/>
              <a:t>F-5 super 35 format camera.</a:t>
            </a:r>
          </a:p>
          <a:p>
            <a:pPr lvl="1"/>
            <a:r>
              <a:rPr lang="en-US" sz="2400" dirty="0" smtClean="0"/>
              <a:t>F-5 Cine camera has 4K sensor and offers a migration path to higher resolution formats, 2K and 4K.</a:t>
            </a:r>
          </a:p>
          <a:p>
            <a:pPr lvl="2"/>
            <a:r>
              <a:rPr lang="en-US" sz="2000" dirty="0" smtClean="0"/>
              <a:t>Current recording limitation is 2048 X  1080 60 frames per second.</a:t>
            </a:r>
          </a:p>
          <a:p>
            <a:pPr lvl="2"/>
            <a:r>
              <a:rPr lang="en-US" sz="2000" dirty="0" smtClean="0"/>
              <a:t>AJA has recording hardware in development that supports 4K at 60 frames per second that may be available in the future.</a:t>
            </a:r>
          </a:p>
          <a:p>
            <a:pPr lvl="2"/>
            <a:r>
              <a:rPr lang="en-US" sz="2000" dirty="0" smtClean="0"/>
              <a:t>Sony F-5 can be upgraded to 4K output for $12,000.</a:t>
            </a:r>
          </a:p>
          <a:p>
            <a:r>
              <a:rPr lang="en-US" sz="2800" dirty="0" smtClean="0"/>
              <a:t>Cost is very similar – Go with the F-5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375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CAMERA HOUSING BLOCK DIAGRAM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462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70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"/>
            <a:ext cx="745945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82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Supervisory Control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Component Power Switching</a:t>
            </a:r>
          </a:p>
          <a:p>
            <a:r>
              <a:rPr lang="en-US" dirty="0" smtClean="0"/>
              <a:t>Digital Recorder Control</a:t>
            </a:r>
          </a:p>
          <a:p>
            <a:r>
              <a:rPr lang="en-US" dirty="0" smtClean="0"/>
              <a:t>Camera Control</a:t>
            </a:r>
          </a:p>
          <a:p>
            <a:r>
              <a:rPr lang="en-US" dirty="0" smtClean="0"/>
              <a:t>Data logging</a:t>
            </a:r>
          </a:p>
          <a:p>
            <a:r>
              <a:rPr lang="en-US" dirty="0" smtClean="0"/>
              <a:t>Recorder/AUV Time Synchronization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6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Power Switching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Cycle power to: </a:t>
            </a:r>
          </a:p>
          <a:p>
            <a:pPr lvl="1"/>
            <a:r>
              <a:rPr lang="en-US" dirty="0" smtClean="0"/>
              <a:t>Lights</a:t>
            </a:r>
          </a:p>
          <a:p>
            <a:pPr lvl="1"/>
            <a:r>
              <a:rPr lang="en-US" dirty="0" smtClean="0"/>
              <a:t>Camera</a:t>
            </a:r>
          </a:p>
          <a:p>
            <a:pPr lvl="1"/>
            <a:r>
              <a:rPr lang="en-US" dirty="0" smtClean="0"/>
              <a:t>Recorder</a:t>
            </a:r>
          </a:p>
          <a:p>
            <a:r>
              <a:rPr lang="en-US" dirty="0" smtClean="0"/>
              <a:t>Approach: COTS Device Server</a:t>
            </a:r>
          </a:p>
          <a:p>
            <a:pPr lvl="1"/>
            <a:r>
              <a:rPr lang="en-US" dirty="0" smtClean="0"/>
              <a:t>Digital I/O switches (lights)</a:t>
            </a:r>
          </a:p>
          <a:p>
            <a:pPr lvl="1"/>
            <a:r>
              <a:rPr lang="en-US" dirty="0" smtClean="0"/>
              <a:t>Ethernet/HTTP interfaces</a:t>
            </a:r>
          </a:p>
          <a:p>
            <a:pPr lvl="1"/>
            <a:r>
              <a:rPr lang="en-US" dirty="0"/>
              <a:t>Serial to Ethernet (CTD, temp &amp; humid, servo</a:t>
            </a:r>
            <a:r>
              <a:rPr lang="en-US" dirty="0" smtClean="0"/>
              <a:t>)</a:t>
            </a:r>
          </a:p>
          <a:p>
            <a:r>
              <a:rPr lang="en-US" dirty="0" smtClean="0"/>
              <a:t>Example: </a:t>
            </a:r>
            <a:r>
              <a:rPr lang="en-US" dirty="0" err="1" smtClean="0"/>
              <a:t>Moxa</a:t>
            </a:r>
            <a:r>
              <a:rPr lang="en-US" dirty="0" smtClean="0"/>
              <a:t> NPORT SDS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752600"/>
            <a:ext cx="3867150" cy="179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698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57" y="581314"/>
            <a:ext cx="8344895" cy="6055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1196760" y="2788080"/>
            <a:ext cx="4760865" cy="3203204"/>
            <a:chOff x="1066800" y="1361441"/>
            <a:chExt cx="6858000" cy="4582159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1066800" y="3581400"/>
              <a:ext cx="3505200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1066800" y="1361441"/>
              <a:ext cx="6858000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4586335" y="3581400"/>
              <a:ext cx="0" cy="236220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7924800" y="1361441"/>
              <a:ext cx="0" cy="4582159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1340745" y="2372187"/>
            <a:ext cx="276002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 Battery Spheres (7.4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kWhr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0745" y="3851138"/>
            <a:ext cx="24178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 Battery Sphere (3.7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kWhr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712446" y="152400"/>
            <a:ext cx="7517153" cy="346874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Total Energy Use by Dorado (Velocity 1 m/sec.)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76835" y="3353892"/>
            <a:ext cx="241783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Energy Limited Recording Time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085399" y="4712245"/>
            <a:ext cx="0" cy="127903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Curved Connector 21"/>
          <p:cNvCxnSpPr>
            <a:stCxn id="15" idx="3"/>
          </p:cNvCxnSpPr>
          <p:nvPr/>
        </p:nvCxnSpPr>
        <p:spPr bwMode="auto">
          <a:xfrm>
            <a:off x="4494666" y="3492392"/>
            <a:ext cx="1345152" cy="288624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Curved Connector 23"/>
          <p:cNvCxnSpPr/>
          <p:nvPr/>
        </p:nvCxnSpPr>
        <p:spPr bwMode="auto">
          <a:xfrm rot="5400000">
            <a:off x="3644631" y="3762437"/>
            <a:ext cx="912290" cy="605860"/>
          </a:xfrm>
          <a:prstGeom prst="curvedConnector3">
            <a:avLst>
              <a:gd name="adj1" fmla="val 10042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TextBox 31"/>
          <p:cNvSpPr txBox="1"/>
          <p:nvPr/>
        </p:nvSpPr>
        <p:spPr>
          <a:xfrm>
            <a:off x="1252037" y="4426960"/>
            <a:ext cx="12976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 TB Memory Limited Recording Time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8720752" y="695617"/>
            <a:ext cx="423248" cy="409517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6" name="Curved Connector 35"/>
          <p:cNvCxnSpPr/>
          <p:nvPr/>
        </p:nvCxnSpPr>
        <p:spPr bwMode="auto">
          <a:xfrm>
            <a:off x="2413425" y="4750125"/>
            <a:ext cx="610266" cy="323166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368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Digital Recorder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the Ki Pro Quad unit from AJA</a:t>
            </a:r>
          </a:p>
          <a:p>
            <a:r>
              <a:rPr lang="en-US" dirty="0" smtClean="0"/>
              <a:t>Ethernet communication</a:t>
            </a:r>
          </a:p>
          <a:p>
            <a:r>
              <a:rPr lang="en-US" dirty="0" smtClean="0"/>
              <a:t>HTTP command interface</a:t>
            </a:r>
          </a:p>
          <a:p>
            <a:pPr lvl="1"/>
            <a:r>
              <a:rPr lang="en-US" dirty="0" smtClean="0"/>
              <a:t>Change settings (file names, format, etc.)</a:t>
            </a:r>
          </a:p>
          <a:p>
            <a:pPr lvl="1"/>
            <a:r>
              <a:rPr lang="en-US" dirty="0" smtClean="0"/>
              <a:t>Start/Stop recording</a:t>
            </a:r>
          </a:p>
          <a:p>
            <a:r>
              <a:rPr lang="en-US" dirty="0" smtClean="0"/>
              <a:t>Easily test command functionality using browser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02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Camera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be implemented in 2015</a:t>
            </a:r>
          </a:p>
          <a:p>
            <a:r>
              <a:rPr lang="en-US" dirty="0" smtClean="0"/>
              <a:t>Ethernet Communication</a:t>
            </a:r>
          </a:p>
          <a:p>
            <a:r>
              <a:rPr lang="en-US" dirty="0" smtClean="0"/>
              <a:t>Command interface TBD</a:t>
            </a:r>
          </a:p>
          <a:p>
            <a:r>
              <a:rPr lang="en-US" dirty="0" smtClean="0"/>
              <a:t>Configuration Settings TBD</a:t>
            </a:r>
          </a:p>
          <a:p>
            <a:pPr lvl="1"/>
            <a:r>
              <a:rPr lang="en-US" dirty="0" smtClean="0"/>
              <a:t>White balance</a:t>
            </a:r>
          </a:p>
          <a:p>
            <a:pPr lvl="1"/>
            <a:r>
              <a:rPr lang="en-US" dirty="0" smtClean="0"/>
              <a:t>Load predetermined configurations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40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Data Logging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CTD Data</a:t>
            </a:r>
          </a:p>
          <a:p>
            <a:r>
              <a:rPr lang="en-US" dirty="0" smtClean="0"/>
              <a:t>Environmental</a:t>
            </a:r>
          </a:p>
          <a:p>
            <a:pPr lvl="1"/>
            <a:r>
              <a:rPr lang="en-US" dirty="0" smtClean="0"/>
              <a:t>Temperature, humidity</a:t>
            </a:r>
          </a:p>
          <a:p>
            <a:r>
              <a:rPr lang="en-US" dirty="0" smtClean="0"/>
              <a:t>Peak and average light intensity</a:t>
            </a:r>
          </a:p>
          <a:p>
            <a:pPr lvl="1"/>
            <a:r>
              <a:rPr lang="en-US" dirty="0"/>
              <a:t>From video signal</a:t>
            </a:r>
          </a:p>
          <a:p>
            <a:pPr lvl="1"/>
            <a:r>
              <a:rPr lang="en-US" dirty="0"/>
              <a:t>May use to </a:t>
            </a:r>
            <a:r>
              <a:rPr lang="en-US" dirty="0" smtClean="0"/>
              <a:t>adjust aperture (2015)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6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Time Synchronization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Adjusting the recorder time to match Main Vehicle Computer (MVC)</a:t>
            </a:r>
          </a:p>
          <a:p>
            <a:r>
              <a:rPr lang="en-US" dirty="0" smtClean="0"/>
              <a:t>Physically set the AJA date and time using buttons on the device</a:t>
            </a:r>
          </a:p>
          <a:p>
            <a:r>
              <a:rPr lang="en-US" dirty="0" smtClean="0"/>
              <a:t>Programmatically change the output file name to include the MVC time</a:t>
            </a:r>
          </a:p>
          <a:p>
            <a:pPr lvl="1"/>
            <a:r>
              <a:rPr lang="en-US" dirty="0" smtClean="0"/>
              <a:t>19-37-54_200m.mov  (12:37:54 PDT)</a:t>
            </a:r>
          </a:p>
          <a:p>
            <a:r>
              <a:rPr lang="en-US" dirty="0" smtClean="0"/>
              <a:t>Adjust video </a:t>
            </a:r>
            <a:r>
              <a:rPr lang="en-US" dirty="0" err="1" smtClean="0"/>
              <a:t>timecodes</a:t>
            </a:r>
            <a:r>
              <a:rPr lang="en-US" dirty="0" smtClean="0"/>
              <a:t> in </a:t>
            </a:r>
            <a:r>
              <a:rPr lang="en-US" dirty="0" err="1" smtClean="0"/>
              <a:t>postprocessing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22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Design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 functionality will reside in MVC software modules</a:t>
            </a:r>
          </a:p>
          <a:p>
            <a:r>
              <a:rPr lang="en-US" dirty="0" smtClean="0"/>
              <a:t>Use familiar Server Interface to expose settings, switches, and data to other MVC modules (standard practice)</a:t>
            </a:r>
          </a:p>
          <a:p>
            <a:r>
              <a:rPr lang="en-US" dirty="0"/>
              <a:t>Functional </a:t>
            </a:r>
            <a:r>
              <a:rPr lang="en-US" dirty="0" smtClean="0"/>
              <a:t>interfaces </a:t>
            </a:r>
            <a:r>
              <a:rPr lang="en-US" dirty="0"/>
              <a:t>to devices implemented in one or more MVC driver modules</a:t>
            </a:r>
          </a:p>
          <a:p>
            <a:r>
              <a:rPr lang="en-US" dirty="0" smtClean="0"/>
              <a:t>Needed control parameters will be available in a mission script behavior</a:t>
            </a:r>
          </a:p>
        </p:txBody>
      </p:sp>
    </p:spTree>
    <p:extLst>
      <p:ext uri="{BB962C8B-B14F-4D97-AF65-F5344CB8AC3E}">
        <p14:creationId xmlns:p14="http://schemas.microsoft.com/office/powerpoint/2010/main" val="39053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Mission Script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dirty="0"/>
              <a:t>behavior waypoint</a:t>
            </a:r>
          </a:p>
          <a:p>
            <a:pPr marL="0" indent="0">
              <a:buNone/>
            </a:pPr>
            <a:r>
              <a:rPr lang="en-US" sz="2400" dirty="0"/>
              <a:t>{</a:t>
            </a:r>
          </a:p>
          <a:p>
            <a:pPr marL="0" indent="0">
              <a:buNone/>
            </a:pPr>
            <a:r>
              <a:rPr lang="en-US" sz="2400" dirty="0"/>
              <a:t>      depth = </a:t>
            </a:r>
            <a:r>
              <a:rPr lang="en-US" sz="2400" dirty="0" smtClean="0"/>
              <a:t>200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r>
              <a:rPr lang="en-US" sz="2400" dirty="0"/>
              <a:t>}</a:t>
            </a:r>
          </a:p>
          <a:p>
            <a:pPr marL="0" indent="0">
              <a:buNone/>
            </a:pPr>
            <a:r>
              <a:rPr lang="en-US" sz="2400" dirty="0"/>
              <a:t>           :</a:t>
            </a:r>
          </a:p>
          <a:p>
            <a:pPr marL="0" indent="0">
              <a:buNone/>
            </a:pPr>
            <a:r>
              <a:rPr lang="en-US" sz="2400" dirty="0" smtClean="0"/>
              <a:t>behavior  </a:t>
            </a:r>
            <a:r>
              <a:rPr lang="en-US" sz="2400" dirty="0" err="1" smtClean="0"/>
              <a:t>videocam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{</a:t>
            </a:r>
          </a:p>
          <a:p>
            <a:pPr marL="0" indent="0">
              <a:buNone/>
            </a:pPr>
            <a:r>
              <a:rPr lang="en-US" sz="2400" dirty="0" smtClean="0"/>
              <a:t>     </a:t>
            </a:r>
            <a:r>
              <a:rPr lang="en-US" sz="2400" dirty="0" err="1" smtClean="0"/>
              <a:t>videoname</a:t>
            </a:r>
            <a:r>
              <a:rPr lang="en-US" sz="2400" dirty="0" smtClean="0"/>
              <a:t> = “200m”;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record = start;</a:t>
            </a:r>
          </a:p>
          <a:p>
            <a:pPr marL="0" indent="0">
              <a:buNone/>
            </a:pPr>
            <a:r>
              <a:rPr lang="en-US" sz="2400" dirty="0" smtClean="0"/>
              <a:t>}</a:t>
            </a:r>
          </a:p>
          <a:p>
            <a:pPr marL="0" indent="0">
              <a:buNone/>
            </a:pPr>
            <a:r>
              <a:rPr lang="en-US" sz="2400" dirty="0" smtClean="0"/>
              <a:t>            :</a:t>
            </a:r>
          </a:p>
          <a:p>
            <a:pPr marL="0" indent="0">
              <a:buNone/>
            </a:pPr>
            <a:r>
              <a:rPr lang="en-US" sz="2400" dirty="0"/>
              <a:t>behavior </a:t>
            </a:r>
            <a:r>
              <a:rPr lang="en-US" sz="2400" dirty="0" err="1"/>
              <a:t>videocam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{</a:t>
            </a:r>
          </a:p>
          <a:p>
            <a:pPr marL="0" indent="0">
              <a:buNone/>
            </a:pPr>
            <a:r>
              <a:rPr lang="en-US" sz="2400" dirty="0" smtClean="0"/>
              <a:t>     record </a:t>
            </a:r>
            <a:r>
              <a:rPr lang="en-US" sz="2400" dirty="0"/>
              <a:t>= </a:t>
            </a:r>
            <a:r>
              <a:rPr lang="en-US" sz="2400" dirty="0" smtClean="0"/>
              <a:t>stop;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}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570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Pros and Cons vs. Microcontroller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Pros</a:t>
            </a:r>
          </a:p>
          <a:p>
            <a:pPr lvl="1"/>
            <a:r>
              <a:rPr lang="en-US" dirty="0" smtClean="0"/>
              <a:t>No middleware development</a:t>
            </a:r>
          </a:p>
          <a:p>
            <a:pPr lvl="1"/>
            <a:r>
              <a:rPr lang="en-US" dirty="0" smtClean="0"/>
              <a:t>Functionality implemented in one place</a:t>
            </a:r>
          </a:p>
          <a:p>
            <a:pPr lvl="1"/>
            <a:r>
              <a:rPr lang="en-US" dirty="0" smtClean="0"/>
              <a:t>Reduced testing time</a:t>
            </a:r>
          </a:p>
          <a:p>
            <a:pPr lvl="1"/>
            <a:r>
              <a:rPr lang="en-US" dirty="0" smtClean="0"/>
              <a:t>Maintenance is simplified</a:t>
            </a:r>
          </a:p>
          <a:p>
            <a:pPr lvl="1"/>
            <a:r>
              <a:rPr lang="en-US" dirty="0" smtClean="0"/>
              <a:t>Familiarity to Engineering and AUV ops</a:t>
            </a:r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Interface to the AUV section is more complicated</a:t>
            </a:r>
          </a:p>
          <a:p>
            <a:pPr lvl="1"/>
            <a:r>
              <a:rPr lang="en-US" dirty="0"/>
              <a:t>Porting to another system requires </a:t>
            </a:r>
            <a:r>
              <a:rPr lang="en-US" dirty="0" smtClean="0"/>
              <a:t>re-implementation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08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5" y="304800"/>
            <a:ext cx="90678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Post-Mission Work Flow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357708" y="2644620"/>
            <a:ext cx="1299892" cy="2078565"/>
            <a:chOff x="892979" y="2514600"/>
            <a:chExt cx="1774021" cy="1067411"/>
          </a:xfrm>
        </p:grpSpPr>
        <p:sp>
          <p:nvSpPr>
            <p:cNvPr id="4" name="Rectangle 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92979" y="2640006"/>
              <a:ext cx="1706446" cy="94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AJA Quad Pro </a:t>
              </a:r>
              <a:r>
                <a:rPr lang="en-US" sz="1600" dirty="0" err="1" smtClean="0"/>
                <a:t>ProRes</a:t>
              </a:r>
              <a:r>
                <a:rPr lang="en-US" sz="1600" dirty="0" smtClean="0"/>
                <a:t> 10 bit 422 (HQ)  Recording (.</a:t>
              </a:r>
              <a:r>
                <a:rPr lang="en-US" sz="1600" dirty="0" err="1" smtClean="0"/>
                <a:t>mov</a:t>
              </a:r>
              <a:r>
                <a:rPr lang="en-US" sz="1600" dirty="0" smtClean="0"/>
                <a:t>)</a:t>
              </a:r>
              <a:endParaRPr lang="en-US" sz="1600" dirty="0"/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>
            <a:off x="1994609" y="3619993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121883" y="1735289"/>
            <a:ext cx="1523745" cy="1459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5821479" y="1979491"/>
            <a:ext cx="990967" cy="588813"/>
            <a:chOff x="5029200" y="3632355"/>
            <a:chExt cx="1143000" cy="588813"/>
          </a:xfrm>
        </p:grpSpPr>
        <p:sp>
          <p:nvSpPr>
            <p:cNvPr id="39" name="Rectangle 3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29201" y="3663110"/>
              <a:ext cx="1107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Export to H.264</a:t>
              </a:r>
              <a:endParaRPr lang="en-US" sz="1400" dirty="0"/>
            </a:p>
          </p:txBody>
        </p:sp>
      </p:grpSp>
      <p:cxnSp>
        <p:nvCxnSpPr>
          <p:cNvPr id="51" name="Straight Arrow Connector 50"/>
          <p:cNvCxnSpPr>
            <a:stCxn id="39" idx="3"/>
          </p:cNvCxnSpPr>
          <p:nvPr/>
        </p:nvCxnSpPr>
        <p:spPr>
          <a:xfrm>
            <a:off x="6812446" y="2273898"/>
            <a:ext cx="3025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452415" y="2646239"/>
            <a:ext cx="1521775" cy="1888942"/>
            <a:chOff x="228599" y="1412930"/>
            <a:chExt cx="1550761" cy="1888942"/>
          </a:xfrm>
        </p:grpSpPr>
        <p:sp>
          <p:nvSpPr>
            <p:cNvPr id="73" name="Isosceles Triangle 72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9912" y="2047203"/>
              <a:ext cx="9409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CAMERA</a:t>
              </a:r>
            </a:p>
            <a:p>
              <a:r>
                <a:rPr lang="en-US" sz="1400" dirty="0" smtClean="0"/>
                <a:t>Sony F-5 or F-55</a:t>
              </a:r>
              <a:endParaRPr lang="en-US" sz="1400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7155642" y="1803185"/>
            <a:ext cx="1455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Annotate in VARS using current H.264 file based version</a:t>
            </a:r>
            <a:endParaRPr lang="en-US" sz="1600" dirty="0"/>
          </a:p>
        </p:txBody>
      </p:sp>
      <p:grpSp>
        <p:nvGrpSpPr>
          <p:cNvPr id="79" name="Group 78"/>
          <p:cNvGrpSpPr/>
          <p:nvPr/>
        </p:nvGrpSpPr>
        <p:grpSpPr>
          <a:xfrm>
            <a:off x="4038600" y="1735289"/>
            <a:ext cx="1251861" cy="3619751"/>
            <a:chOff x="892977" y="2514600"/>
            <a:chExt cx="1774023" cy="970865"/>
          </a:xfrm>
        </p:grpSpPr>
        <p:sp>
          <p:nvSpPr>
            <p:cNvPr id="80" name="Rectangle 79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892977" y="2741265"/>
              <a:ext cx="1774021" cy="553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Archive .</a:t>
              </a:r>
              <a:r>
                <a:rPr lang="en-US" sz="1600" dirty="0" err="1" smtClean="0"/>
                <a:t>mov</a:t>
              </a:r>
              <a:r>
                <a:rPr lang="en-US" sz="1600" dirty="0" smtClean="0"/>
                <a:t> files in Atlas Server</a:t>
              </a:r>
            </a:p>
            <a:p>
              <a:pPr algn="ctr"/>
              <a:r>
                <a:rPr lang="en-US" sz="1600" b="1" dirty="0" smtClean="0"/>
                <a:t>6 </a:t>
              </a:r>
              <a:r>
                <a:rPr lang="en-US" sz="1600" b="1" dirty="0" err="1" smtClean="0"/>
                <a:t>TeraBytes</a:t>
              </a:r>
              <a:r>
                <a:rPr lang="en-US" sz="1600" b="1" dirty="0" smtClean="0"/>
                <a:t> </a:t>
              </a:r>
              <a:r>
                <a:rPr lang="en-US" sz="1600" dirty="0" smtClean="0"/>
                <a:t>Maximum thru 2015 </a:t>
              </a:r>
              <a:endParaRPr lang="en-US" sz="1600" dirty="0"/>
            </a:p>
          </p:txBody>
        </p:sp>
      </p:grpSp>
      <p:cxnSp>
        <p:nvCxnSpPr>
          <p:cNvPr id="82" name="Straight Arrow Connector 81"/>
          <p:cNvCxnSpPr/>
          <p:nvPr/>
        </p:nvCxnSpPr>
        <p:spPr>
          <a:xfrm>
            <a:off x="3657600" y="3588946"/>
            <a:ext cx="381000" cy="176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5290461" y="2288902"/>
            <a:ext cx="546676" cy="176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7152748" y="3895854"/>
            <a:ext cx="1523745" cy="1459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7186693" y="3962400"/>
            <a:ext cx="1455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Annotate in VARS using updated QuickTime file based version</a:t>
            </a:r>
            <a:endParaRPr lang="en-US" sz="1600" dirty="0"/>
          </a:p>
        </p:txBody>
      </p:sp>
      <p:cxnSp>
        <p:nvCxnSpPr>
          <p:cNvPr id="87" name="Straight Arrow Connector 86"/>
          <p:cNvCxnSpPr>
            <a:endCxn id="85" idx="1"/>
          </p:cNvCxnSpPr>
          <p:nvPr/>
        </p:nvCxnSpPr>
        <p:spPr>
          <a:xfrm>
            <a:off x="5290461" y="4625447"/>
            <a:ext cx="1862287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5486400" y="2433191"/>
            <a:ext cx="335079" cy="691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69030" y="3210926"/>
            <a:ext cx="1551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Timecode</a:t>
            </a:r>
            <a:r>
              <a:rPr lang="en-US" sz="1400" dirty="0" smtClean="0"/>
              <a:t>  must be reconstructed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343314" y="4723185"/>
            <a:ext cx="177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Timecode</a:t>
            </a:r>
            <a:r>
              <a:rPr lang="en-US" sz="1400" dirty="0" smtClean="0"/>
              <a:t>  preserved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5491217" y="3126624"/>
            <a:ext cx="98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Timecode</a:t>
            </a:r>
            <a:r>
              <a:rPr lang="en-US" sz="1400" dirty="0" smtClean="0"/>
              <a:t>  lost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183986" y="1186934"/>
            <a:ext cx="1365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2014-2015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182631" y="5629154"/>
            <a:ext cx="1613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Beyond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82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44767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>
                <a:ea typeface="+mj-ea"/>
              </a:rPr>
              <a:t>Budget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" y="3429000"/>
            <a:ext cx="8763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eaLnBrk="1" hangingPunct="1"/>
            <a:endParaRPr lang="en-US" sz="2400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Aug 2014 PDR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78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990600"/>
            <a:ext cx="434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Descriptions in black were budgeted for 2014</a:t>
            </a:r>
          </a:p>
          <a:p>
            <a:endParaRPr lang="en-US" dirty="0"/>
          </a:p>
          <a:p>
            <a:r>
              <a:rPr lang="en-US" dirty="0" smtClean="0"/>
              <a:t>Descriptions in green and red were budgeted in 2013 but not used due to schedule delays and were not granted roll over into the 2014 budget.</a:t>
            </a:r>
          </a:p>
          <a:p>
            <a:endParaRPr lang="en-US" dirty="0"/>
          </a:p>
          <a:p>
            <a:r>
              <a:rPr lang="en-US" dirty="0" smtClean="0"/>
              <a:t>Roll over request for items described in red were not funded.</a:t>
            </a:r>
          </a:p>
          <a:p>
            <a:endParaRPr lang="en-US" dirty="0"/>
          </a:p>
          <a:p>
            <a:r>
              <a:rPr lang="en-US" dirty="0"/>
              <a:t>Roll over request for items described in </a:t>
            </a:r>
            <a:r>
              <a:rPr lang="en-US" dirty="0" smtClean="0"/>
              <a:t>green </a:t>
            </a:r>
            <a:r>
              <a:rPr lang="en-US" dirty="0"/>
              <a:t>were </a:t>
            </a:r>
            <a:r>
              <a:rPr lang="en-US" dirty="0" smtClean="0"/>
              <a:t>given a “Will consider” later, as needed.</a:t>
            </a:r>
            <a:endParaRPr lang="en-US" dirty="0"/>
          </a:p>
        </p:txBody>
      </p:sp>
      <p:pic>
        <p:nvPicPr>
          <p:cNvPr id="4" name="Picture 3" descr="i2MAP Budget WorksheetPDR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914400"/>
            <a:ext cx="3604207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0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lvl="0"/>
            <a:r>
              <a:rPr lang="en-US" dirty="0" smtClean="0"/>
              <a:t>Schedule Update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14400"/>
            <a:ext cx="8899525" cy="569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91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Dorado AUV interface</a:t>
            </a:r>
            <a:r>
              <a:rPr lang="en-US" sz="3200" baseline="0" dirty="0" smtClean="0"/>
              <a:t> &amp; Power Budget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143000"/>
            <a:ext cx="7696200" cy="4297363"/>
          </a:xfrm>
        </p:spPr>
        <p:txBody>
          <a:bodyPr>
            <a:normAutofit/>
          </a:bodyPr>
          <a:lstStyle/>
          <a:p>
            <a:pPr lvl="0"/>
            <a:r>
              <a:rPr lang="en-US" sz="2400" b="1" dirty="0"/>
              <a:t>Hardware Interface.</a:t>
            </a:r>
          </a:p>
          <a:p>
            <a:pPr lvl="1"/>
            <a:r>
              <a:rPr lang="en-US" sz="2000" dirty="0"/>
              <a:t>The electrical interface to the Dorado AUV must be compatible with:</a:t>
            </a:r>
          </a:p>
          <a:p>
            <a:pPr lvl="2"/>
            <a:r>
              <a:rPr lang="en-US" sz="1800" dirty="0"/>
              <a:t>18 to 36 Volts DC</a:t>
            </a:r>
            <a:r>
              <a:rPr lang="en-US" sz="1800" dirty="0" smtClean="0"/>
              <a:t>. (new battery will be 20-36V)</a:t>
            </a:r>
            <a:endParaRPr lang="en-US" sz="1800" dirty="0"/>
          </a:p>
          <a:p>
            <a:pPr lvl="2"/>
            <a:r>
              <a:rPr lang="en-US" sz="1800" dirty="0"/>
              <a:t>15 Amperes maximum continuous </a:t>
            </a:r>
            <a:r>
              <a:rPr lang="en-US" sz="1800" dirty="0" smtClean="0"/>
              <a:t>current . (</a:t>
            </a:r>
            <a:r>
              <a:rPr lang="en-US" sz="1800" dirty="0" err="1" smtClean="0"/>
              <a:t>SeaCon</a:t>
            </a:r>
            <a:r>
              <a:rPr lang="en-US" sz="1800" dirty="0" smtClean="0"/>
              <a:t> reports 16A)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NOTE: this is 270 Watts at low battery and 540 Watts at high battery. We need about 390 Watts to run 4 lights full power (20A @ 18VDC).</a:t>
            </a:r>
            <a:endParaRPr lang="en-US" sz="1800" dirty="0">
              <a:solidFill>
                <a:srgbClr val="FF0000"/>
              </a:solidFill>
            </a:endParaRPr>
          </a:p>
          <a:p>
            <a:pPr lvl="1"/>
            <a:r>
              <a:rPr lang="en-US" sz="2000" dirty="0"/>
              <a:t>The data interface is 10/100BaseT Ethernet.</a:t>
            </a:r>
          </a:p>
          <a:p>
            <a:endParaRPr lang="en-US" sz="2400" dirty="0"/>
          </a:p>
        </p:txBody>
      </p:sp>
      <p:grpSp>
        <p:nvGrpSpPr>
          <p:cNvPr id="5" name="Group 4"/>
          <p:cNvGrpSpPr/>
          <p:nvPr/>
        </p:nvGrpSpPr>
        <p:grpSpPr>
          <a:xfrm>
            <a:off x="1984780" y="3994070"/>
            <a:ext cx="5120640" cy="2286000"/>
            <a:chOff x="1920240" y="3749040"/>
            <a:chExt cx="5120640" cy="2286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9" t="10889" r="2152" b="11323"/>
            <a:stretch/>
          </p:blipFill>
          <p:spPr bwMode="auto">
            <a:xfrm>
              <a:off x="1920240" y="3749040"/>
              <a:ext cx="512064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429000" y="5715000"/>
              <a:ext cx="33528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smtClean="0">
                  <a:solidFill>
                    <a:srgbClr val="000000"/>
                  </a:solidFill>
                </a:rPr>
                <a:t>(Received via email from </a:t>
              </a:r>
              <a:r>
                <a:rPr lang="en-US" sz="1000" dirty="0">
                  <a:solidFill>
                    <a:srgbClr val="000000"/>
                  </a:solidFill>
                </a:rPr>
                <a:t>Hans Thomas February 25, </a:t>
              </a:r>
              <a:r>
                <a:rPr lang="en-US" sz="1000" dirty="0" smtClean="0">
                  <a:solidFill>
                    <a:srgbClr val="000000"/>
                  </a:solidFill>
                </a:rPr>
                <a:t>2014) </a:t>
              </a:r>
              <a:endParaRPr lang="en-US" sz="1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57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1143000"/>
          </a:xfrm>
        </p:spPr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95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9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Comparison of the current ROV standard of 1920x </a:t>
            </a:r>
            <a:r>
              <a:rPr lang="en-US" sz="2400" dirty="0"/>
              <a:t>1080i </a:t>
            </a:r>
            <a:r>
              <a:rPr lang="en-US" sz="2400" dirty="0" smtClean="0"/>
              <a:t>29.97 at simulated AUV Speed of 0.5 m/sec. and </a:t>
            </a:r>
            <a:r>
              <a:rPr lang="en-US" sz="2400" dirty="0"/>
              <a:t>1920x </a:t>
            </a:r>
            <a:r>
              <a:rPr lang="en-US" sz="2400" dirty="0" smtClean="0"/>
              <a:t>1080 P59.4 (Progressively Scanned)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(not 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170 lux, 1920x 1080 P60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: </a:t>
            </a:r>
            <a:r>
              <a:rPr lang="en-US" sz="1400" dirty="0" smtClean="0"/>
              <a:t>Test_74_White.tiff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3401" y="1423686"/>
            <a:ext cx="4051064" cy="406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8" y="1415970"/>
            <a:ext cx="4114800" cy="407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0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Comparison of the current ROV standard of 1920x </a:t>
            </a:r>
            <a:r>
              <a:rPr lang="en-US" sz="2000" dirty="0"/>
              <a:t>1080i </a:t>
            </a:r>
            <a:r>
              <a:rPr lang="en-US" sz="2000" dirty="0" smtClean="0"/>
              <a:t>29.97 at simulated 0.5 m/sec. and the same image de-interlaced using Photoshop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5486400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(not 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1412" y="1295400"/>
            <a:ext cx="4195287" cy="421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46548" y="5516606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6364" y="1295400"/>
            <a:ext cx="4182258" cy="421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34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Comparison of the current ROV standard of 1920x </a:t>
            </a:r>
            <a:r>
              <a:rPr lang="en-US" sz="2000" dirty="0"/>
              <a:t>1080i </a:t>
            </a:r>
            <a:r>
              <a:rPr lang="en-US" sz="2000" dirty="0" smtClean="0"/>
              <a:t>29.97 at simulated 0.5 m/sec. De-Interlaced </a:t>
            </a:r>
            <a:r>
              <a:rPr lang="en-US" sz="2000" dirty="0"/>
              <a:t>and 1920x 1080 P59.4 (Progressively Scanned)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568" y="5516606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</a:t>
            </a:r>
            <a:r>
              <a:rPr lang="en-US" dirty="0" smtClean="0"/>
              <a:t>HDL45, Fujinon 5.5x10 Lens,</a:t>
            </a:r>
          </a:p>
          <a:p>
            <a:pPr algn="ctr"/>
            <a:r>
              <a:rPr lang="en-US" dirty="0" smtClean="0"/>
              <a:t>110 lux, 1920x 1080i 29.97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</a:t>
            </a:r>
            <a:r>
              <a:rPr lang="en-US" sz="1400" dirty="0" smtClean="0"/>
              <a:t>Test_103_White.tiff (</a:t>
            </a:r>
            <a:r>
              <a:rPr lang="en-US" sz="1400" dirty="0" err="1" smtClean="0"/>
              <a:t>DeInterlaced</a:t>
            </a:r>
            <a:r>
              <a:rPr lang="en-US" sz="1400" dirty="0" smtClean="0"/>
              <a:t>)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7384" y="1295400"/>
            <a:ext cx="4182258" cy="421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95800" y="5491514"/>
            <a:ext cx="42655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Ikegami HDL50/HS, </a:t>
            </a:r>
            <a:r>
              <a:rPr lang="en-US" dirty="0" smtClean="0"/>
              <a:t>Zeiss 5mm Lens,</a:t>
            </a:r>
          </a:p>
          <a:p>
            <a:pPr algn="ctr"/>
            <a:r>
              <a:rPr lang="en-US" dirty="0" smtClean="0"/>
              <a:t>170 lux, 1920x 1080 P60</a:t>
            </a:r>
          </a:p>
          <a:p>
            <a:pPr algn="ctr"/>
            <a:r>
              <a:rPr lang="en-US" dirty="0" smtClean="0"/>
              <a:t>Disk 6 RPM (~0.5 m/sec)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: </a:t>
            </a:r>
            <a:r>
              <a:rPr lang="en-US" sz="1400" dirty="0" smtClean="0"/>
              <a:t>Test_74_White.tiff</a:t>
            </a:r>
            <a:endParaRPr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6547" y="1295400"/>
            <a:ext cx="4236531" cy="419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72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i2MAP</a:t>
            </a:r>
            <a:r>
              <a:rPr lang="en-US" sz="2400" baseline="0" dirty="0" smtClean="0"/>
              <a:t> Limited by the</a:t>
            </a:r>
            <a:r>
              <a:rPr lang="en-US" sz="2400" dirty="0" smtClean="0"/>
              <a:t> </a:t>
            </a:r>
            <a:r>
              <a:rPr lang="en-US" sz="2400" baseline="0" dirty="0" smtClean="0"/>
              <a:t>AUV Connector Maximum Current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371601"/>
            <a:ext cx="8229600" cy="2057400"/>
          </a:xfrm>
        </p:spPr>
        <p:txBody>
          <a:bodyPr>
            <a:noAutofit/>
          </a:bodyPr>
          <a:lstStyle/>
          <a:p>
            <a:r>
              <a:rPr lang="en-US" sz="1800" dirty="0" smtClean="0"/>
              <a:t>With 4 x 80 Watt lights we are limited by the Dorado interface connector 16 Ampere maximum at low battery voltages (&lt;25 Volts).</a:t>
            </a:r>
          </a:p>
          <a:p>
            <a:r>
              <a:rPr lang="en-US" sz="1800" dirty="0" smtClean="0"/>
              <a:t>Required solution:</a:t>
            </a:r>
          </a:p>
          <a:p>
            <a:pPr lvl="1"/>
            <a:r>
              <a:rPr lang="en-US" sz="1600" dirty="0" smtClean="0"/>
              <a:t>Cut off i2MAP lights or reduce output when AUV battery voltage drops below 25 Volts.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990600" y="3048000"/>
            <a:ext cx="7086600" cy="3505200"/>
            <a:chOff x="990600" y="3276600"/>
            <a:chExt cx="7086600" cy="3276600"/>
          </a:xfrm>
        </p:grpSpPr>
        <p:pic>
          <p:nvPicPr>
            <p:cNvPr id="5" name="Picture 2" descr="Panasonic%20NCR18650B%203400mAh%20(Green)-Capacity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3276600"/>
              <a:ext cx="7086600" cy="3276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Connector 5"/>
            <p:cNvCxnSpPr/>
            <p:nvPr/>
          </p:nvCxnSpPr>
          <p:spPr>
            <a:xfrm>
              <a:off x="6477000" y="5582356"/>
              <a:ext cx="1447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738730" y="5325020"/>
              <a:ext cx="3472434" cy="604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</a:rPr>
                <a:t>Connector Limit 16A - 25 Volt Cutoff for 390 Watt i2MAP System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477000" y="5582355"/>
              <a:ext cx="0" cy="361245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5029200" y="5582356"/>
              <a:ext cx="1295400" cy="13264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3962400" y="3657600"/>
            <a:ext cx="3886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New Dorado Battery Discharge Curve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F6EC-4610-46FF-B164-1601F3F0CCD5}" type="slidenum">
              <a:rPr lang="en-US" smtClean="0">
                <a:solidFill>
                  <a:srgbClr val="000000"/>
                </a:solidFill>
              </a:rPr>
              <a:pPr/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79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4127</Words>
  <Application>Microsoft Office PowerPoint</Application>
  <PresentationFormat>On-screen Show (4:3)</PresentationFormat>
  <Paragraphs>588</Paragraphs>
  <Slides>84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84</vt:i4>
      </vt:variant>
    </vt:vector>
  </HeadingPairs>
  <TitlesOfParts>
    <vt:vector size="88" baseType="lpstr">
      <vt:lpstr>Office Theme</vt:lpstr>
      <vt:lpstr>Blank Presentation</vt:lpstr>
      <vt:lpstr>1_Blank Presentation</vt:lpstr>
      <vt:lpstr>1_Office Theme</vt:lpstr>
      <vt:lpstr>i2MAP Dorado Midwater Imaging AUV Preliminary Design Review </vt:lpstr>
      <vt:lpstr>Scientific Requirements</vt:lpstr>
      <vt:lpstr>Functional Requirements  (see full text in 901209 project folder)</vt:lpstr>
      <vt:lpstr>Design Requirements (see full text in 901209 project folder)</vt:lpstr>
      <vt:lpstr>Overall System Design</vt:lpstr>
      <vt:lpstr>PowerPoint Presentation</vt:lpstr>
      <vt:lpstr>Total Energy Use by Dorado (Velocity 1 m/sec.)</vt:lpstr>
      <vt:lpstr>Dorado AUV interface &amp; Power Budget</vt:lpstr>
      <vt:lpstr>i2MAP Limited by the AUV Connector Maximum Current</vt:lpstr>
      <vt:lpstr>Environmental Sensing </vt:lpstr>
      <vt:lpstr>Environmental Sensor Suite</vt:lpstr>
      <vt:lpstr>Mechanical layout of I2Map section</vt:lpstr>
      <vt:lpstr>Lighting</vt:lpstr>
      <vt:lpstr>PowerPoint Presentation</vt:lpstr>
      <vt:lpstr>Camera housing</vt:lpstr>
      <vt:lpstr>Environmental sensors</vt:lpstr>
      <vt:lpstr>Vehicle Control And Stability</vt:lpstr>
      <vt:lpstr>Design Speed Raised to 1.0 m/s (2kts)</vt:lpstr>
      <vt:lpstr>Three Problems:</vt:lpstr>
      <vt:lpstr>First Two Problems: How to Maintain Depth (Resist Buoyancy) and Change Depths at Low Speed?</vt:lpstr>
      <vt:lpstr>Wings 14” Behind Eye Center, With Bars</vt:lpstr>
      <vt:lpstr>MAUV with Wings, Winglets, Round Bars</vt:lpstr>
      <vt:lpstr>Improvement in Depth Control at 0.5 m/s</vt:lpstr>
      <vt:lpstr>Third Problem: Oscillations Caused by Lights</vt:lpstr>
      <vt:lpstr>Third Problem: Second Case</vt:lpstr>
      <vt:lpstr>Second Case: Heading</vt:lpstr>
      <vt:lpstr>Third Case: Heading</vt:lpstr>
      <vt:lpstr>Angular Rates</vt:lpstr>
      <vt:lpstr>Next Steps</vt:lpstr>
      <vt:lpstr>Conclusions</vt:lpstr>
      <vt:lpstr>Camera System</vt:lpstr>
      <vt:lpstr>Distance Requirements for the Identification of Representative Organisms in the Camera Field-of View</vt:lpstr>
      <vt:lpstr>Close Focus Test (~10cm from dome)</vt:lpstr>
      <vt:lpstr>Resolution Testing (~ 0.5 m from dome)</vt:lpstr>
      <vt:lpstr>Far Focus (~2.5m from dome)</vt:lpstr>
      <vt:lpstr>Camera Test Setup</vt:lpstr>
      <vt:lpstr>Camera Test Work Flow</vt:lpstr>
      <vt:lpstr>Camera Detail Resolution Comparison Locations Target Distance at “Sweet Spot” ~ 0.5 Meters From Dome</vt:lpstr>
      <vt:lpstr>Camera Comparison Sony HDCP1 vs. Ikegami HDL50/HS</vt:lpstr>
      <vt:lpstr>Camera Comparison Sony NEX-FS700U vs. Ikegami HDL50/HS</vt:lpstr>
      <vt:lpstr>Camera Comparison Sony F-5 vs. Ikegami HDL50/HS</vt:lpstr>
      <vt:lpstr>Finalist #1 Sony F-5 and Sony SCL-P11X15 Lens</vt:lpstr>
      <vt:lpstr>Finalist #2, Ikegami HDL-50/H and Zeiss Digi Prime T1,9/5mm Lens</vt:lpstr>
      <vt:lpstr>Sony F-5 vs. Ikegami HDL50/HS Center Resolution</vt:lpstr>
      <vt:lpstr>Sony F-5 vs. Ikegami HDL50/HS Edge Resolution</vt:lpstr>
      <vt:lpstr>Sony F-5 1920 X 1080 vs. Sony F-5 4096 X 2160 (4K) Center Resolution</vt:lpstr>
      <vt:lpstr>Sony F-5 1920 X 1080 vs. Sony F-5 4096 X 2160 (4K) Center Resolution - Detail</vt:lpstr>
      <vt:lpstr>Sony F-5 1920 X 1080 vs. Sony F-5 4096 X 2160 (4K) Edge Resolution</vt:lpstr>
      <vt:lpstr>Sony F-5 vs. Ikegami HDL50/HS Color Reproduction (4:2:2 Format)</vt:lpstr>
      <vt:lpstr>Test Showing the Sony F-5 and the Sony SCL-P11X15 Lens Meets the i2MAP Depth of Field Requirements (at F 5.6)</vt:lpstr>
      <vt:lpstr>Sony F-5 1920 X 1080 vs. Sony F-5 4096 X 2160 (4K) Resolution Example</vt:lpstr>
      <vt:lpstr>Sony F-5 1920 X 1080 vs. Sony F-5 4096 X 2160 (4K) Resolution Example 2A</vt:lpstr>
      <vt:lpstr>Sony F-5 1920 X 1080 vs. Sony F-5 4096 X 2160 (4K) Resolution Example 2B</vt:lpstr>
      <vt:lpstr>Sony F-5 1920 X 1080 vs. Sony F-5 4096 X 2160 (4K) Resolution Example 1</vt:lpstr>
      <vt:lpstr>Optical Dome Design</vt:lpstr>
      <vt:lpstr>Temporal Resolution Testing</vt:lpstr>
      <vt:lpstr>Translation of Vehicle Motion to Focal-Plane</vt:lpstr>
      <vt:lpstr>Temporal Resolution, Can We Get Good Image Quality at 1 Meter Per Second? Enter The Wheel of Death</vt:lpstr>
      <vt:lpstr>Comparison of Current (0.5 m/sec.) and Planned (1.0 m/sec.) Temporal Resolution at the 0.5 Meter from Dome “Sweet Spot”.</vt:lpstr>
      <vt:lpstr>The Effect of Camera Shutter at The Planned (1.0 m/sec.) AUV Velocity tested at the 0.5 Meter from Dome “Sweet Spot”.</vt:lpstr>
      <vt:lpstr>PowerPoint Presentation</vt:lpstr>
      <vt:lpstr>Post-Mission Work Flow</vt:lpstr>
      <vt:lpstr>Estimated System Cost Comparison</vt:lpstr>
      <vt:lpstr>Camera and Recorder Testing Conclusions</vt:lpstr>
      <vt:lpstr>Which is the best camera for us?</vt:lpstr>
      <vt:lpstr>CAMERA HOUSING BLOCK DIAGRAM</vt:lpstr>
      <vt:lpstr>PowerPoint Presentation</vt:lpstr>
      <vt:lpstr>Supervisory Control Software</vt:lpstr>
      <vt:lpstr>Power Switching</vt:lpstr>
      <vt:lpstr>Digital Recorder Control</vt:lpstr>
      <vt:lpstr>Camera Control</vt:lpstr>
      <vt:lpstr>Data Logging</vt:lpstr>
      <vt:lpstr>Time Synchronization</vt:lpstr>
      <vt:lpstr>Design Approach</vt:lpstr>
      <vt:lpstr>Mission Script</vt:lpstr>
      <vt:lpstr>Pros and Cons vs. Microcontroller</vt:lpstr>
      <vt:lpstr>Post-Mission Work Flow</vt:lpstr>
      <vt:lpstr>Budget</vt:lpstr>
      <vt:lpstr>Schedule Update</vt:lpstr>
      <vt:lpstr>END</vt:lpstr>
      <vt:lpstr>Extra Slides</vt:lpstr>
      <vt:lpstr>Comparison of the current ROV standard of 1920x 1080i 29.97 at simulated AUV Speed of 0.5 m/sec. and 1920x 1080 P59.4 (Progressively Scanned)</vt:lpstr>
      <vt:lpstr>Comparison of the current ROV standard of 1920x 1080i 29.97 at simulated 0.5 m/sec. and the same image de-interlaced using Photoshop</vt:lpstr>
      <vt:lpstr>Comparison of the current ROV standard of 1920x 1080i 29.97 at simulated 0.5 m/sec. De-Interlaced and 1920x 1080 P59.4 (Progressively Scanned)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i2MAP Preliminary Design Review</dc:title>
  <dc:creator>chma</dc:creator>
  <cp:lastModifiedBy>chma</cp:lastModifiedBy>
  <cp:revision>60</cp:revision>
  <dcterms:created xsi:type="dcterms:W3CDTF">2014-07-10T18:50:13Z</dcterms:created>
  <dcterms:modified xsi:type="dcterms:W3CDTF">2016-08-02T02:22:10Z</dcterms:modified>
</cp:coreProperties>
</file>