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3" r:id="rId2"/>
    <p:sldId id="332" r:id="rId3"/>
    <p:sldId id="265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34" r:id="rId28"/>
    <p:sldId id="323" r:id="rId29"/>
    <p:sldId id="324" r:id="rId30"/>
    <p:sldId id="325" r:id="rId31"/>
    <p:sldId id="326" r:id="rId32"/>
    <p:sldId id="327" r:id="rId33"/>
    <p:sldId id="333" r:id="rId34"/>
    <p:sldId id="331" r:id="rId35"/>
    <p:sldId id="330" r:id="rId36"/>
    <p:sldId id="328" r:id="rId37"/>
    <p:sldId id="329" r:id="rId38"/>
    <p:sldId id="260" r:id="rId39"/>
    <p:sldId id="261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73" autoAdjust="0"/>
    <p:restoredTop sz="86381" autoAdjust="0"/>
  </p:normalViewPr>
  <p:slideViewPr>
    <p:cSldViewPr>
      <p:cViewPr>
        <p:scale>
          <a:sx n="66" d="100"/>
          <a:sy n="66" d="100"/>
        </p:scale>
        <p:origin x="-3322" y="-13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tlas.shore.mbari.org\ProjectLibrary\901209%20i2MAP\RequirementsDocs\TransectIdentificationDista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Calculated First I.D. Distance (cm)</c:v>
                </c:pt>
              </c:strCache>
            </c:strRef>
          </c:tx>
          <c:invertIfNegative val="0"/>
          <c:cat>
            <c:strRef>
              <c:f>Sheet1!$A$2:$A$28</c:f>
              <c:strCache>
                <c:ptCount val="27"/>
                <c:pt idx="0">
                  <c:v>Aegina</c:v>
                </c:pt>
                <c:pt idx="1">
                  <c:v>Aegina citrea</c:v>
                </c:pt>
                <c:pt idx="2">
                  <c:v>Apolemia</c:v>
                </c:pt>
                <c:pt idx="3">
                  <c:v>Atolla</c:v>
                </c:pt>
                <c:pt idx="4">
                  <c:v>Atolla wyvillei</c:v>
                </c:pt>
                <c:pt idx="5">
                  <c:v>Bargmannia elongata</c:v>
                </c:pt>
                <c:pt idx="6">
                  <c:v>Beroe</c:v>
                </c:pt>
                <c:pt idx="7">
                  <c:v>Chuniphyes</c:v>
                </c:pt>
                <c:pt idx="8">
                  <c:v>Clione</c:v>
                </c:pt>
                <c:pt idx="9">
                  <c:v>Doliolula</c:v>
                </c:pt>
                <c:pt idx="10">
                  <c:v>Forskalia</c:v>
                </c:pt>
                <c:pt idx="11">
                  <c:v>Gigantocypris</c:v>
                </c:pt>
                <c:pt idx="12">
                  <c:v>Hastigerinella digitata</c:v>
                </c:pt>
                <c:pt idx="13">
                  <c:v>Kephyes ovata</c:v>
                </c:pt>
                <c:pt idx="14">
                  <c:v>Lampocteis cruentiventer</c:v>
                </c:pt>
                <c:pt idx="15">
                  <c:v>Melanostigma pammelas</c:v>
                </c:pt>
                <c:pt idx="16">
                  <c:v>Mysidae</c:v>
                </c:pt>
                <c:pt idx="17">
                  <c:v>Nanomia bijuga</c:v>
                </c:pt>
                <c:pt idx="18">
                  <c:v>Pasiphaeidae</c:v>
                </c:pt>
                <c:pt idx="19">
                  <c:v>Periphylla</c:v>
                </c:pt>
                <c:pt idx="20">
                  <c:v>Periphylla periphylla</c:v>
                </c:pt>
                <c:pt idx="21">
                  <c:v>Poeobius meseres</c:v>
                </c:pt>
                <c:pt idx="22">
                  <c:v>Pseudothecosomata</c:v>
                </c:pt>
                <c:pt idx="23">
                  <c:v>Salpa</c:v>
                </c:pt>
                <c:pt idx="24">
                  <c:v>Salpa fusiformis</c:v>
                </c:pt>
                <c:pt idx="25">
                  <c:v>Solmissus</c:v>
                </c:pt>
                <c:pt idx="26">
                  <c:v>Solmundella bitentaculata</c:v>
                </c:pt>
              </c:strCache>
            </c:strRef>
          </c:cat>
          <c:val>
            <c:numRef>
              <c:f>Sheet1!$C$2:$C$28</c:f>
              <c:numCache>
                <c:formatCode>General</c:formatCode>
                <c:ptCount val="27"/>
                <c:pt idx="0">
                  <c:v>183.3</c:v>
                </c:pt>
                <c:pt idx="1">
                  <c:v>220</c:v>
                </c:pt>
                <c:pt idx="2">
                  <c:v>275</c:v>
                </c:pt>
                <c:pt idx="3">
                  <c:v>110</c:v>
                </c:pt>
                <c:pt idx="4">
                  <c:v>165</c:v>
                </c:pt>
                <c:pt idx="5">
                  <c:v>165</c:v>
                </c:pt>
                <c:pt idx="6">
                  <c:v>165</c:v>
                </c:pt>
                <c:pt idx="7">
                  <c:v>137.5</c:v>
                </c:pt>
                <c:pt idx="8">
                  <c:v>110</c:v>
                </c:pt>
                <c:pt idx="9">
                  <c:v>110</c:v>
                </c:pt>
                <c:pt idx="10">
                  <c:v>165</c:v>
                </c:pt>
                <c:pt idx="11">
                  <c:v>110</c:v>
                </c:pt>
                <c:pt idx="12">
                  <c:v>100.8</c:v>
                </c:pt>
                <c:pt idx="13">
                  <c:v>110</c:v>
                </c:pt>
                <c:pt idx="14">
                  <c:v>110</c:v>
                </c:pt>
                <c:pt idx="15">
                  <c:v>165</c:v>
                </c:pt>
                <c:pt idx="16">
                  <c:v>110</c:v>
                </c:pt>
                <c:pt idx="17">
                  <c:v>187</c:v>
                </c:pt>
                <c:pt idx="18">
                  <c:v>220</c:v>
                </c:pt>
                <c:pt idx="19">
                  <c:v>165</c:v>
                </c:pt>
                <c:pt idx="20">
                  <c:v>165</c:v>
                </c:pt>
                <c:pt idx="21">
                  <c:v>180</c:v>
                </c:pt>
                <c:pt idx="22">
                  <c:v>110</c:v>
                </c:pt>
                <c:pt idx="23">
                  <c:v>220</c:v>
                </c:pt>
                <c:pt idx="24">
                  <c:v>165</c:v>
                </c:pt>
                <c:pt idx="25">
                  <c:v>192.5</c:v>
                </c:pt>
                <c:pt idx="26">
                  <c:v>137.5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455424"/>
        <c:axId val="108456960"/>
      </c:barChart>
      <c:catAx>
        <c:axId val="108455424"/>
        <c:scaling>
          <c:orientation val="minMax"/>
        </c:scaling>
        <c:delete val="0"/>
        <c:axPos val="l"/>
        <c:majorTickMark val="out"/>
        <c:minorTickMark val="none"/>
        <c:tickLblPos val="nextTo"/>
        <c:crossAx val="108456960"/>
        <c:crossesAt val="0"/>
        <c:auto val="1"/>
        <c:lblAlgn val="ctr"/>
        <c:lblOffset val="100"/>
        <c:noMultiLvlLbl val="0"/>
      </c:catAx>
      <c:valAx>
        <c:axId val="108456960"/>
        <c:scaling>
          <c:orientation val="minMax"/>
          <c:max val="300"/>
          <c:min val="-50"/>
        </c:scaling>
        <c:delete val="0"/>
        <c:axPos val="b"/>
        <c:majorGridlines/>
        <c:numFmt formatCode="General" sourceLinked="1"/>
        <c:majorTickMark val="out"/>
        <c:minorTickMark val="out"/>
        <c:tickLblPos val="nextTo"/>
        <c:crossAx val="108455424"/>
        <c:crosses val="autoZero"/>
        <c:crossBetween val="between"/>
        <c:majorUnit val="50"/>
        <c:minorUnit val="10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0.18519</cdr:x>
      <cdr:y>0.9852</cdr:y>
    </cdr:from>
    <cdr:to>
      <cdr:x>0.18519</cdr:x>
      <cdr:y>0.9852</cdr:y>
    </cdr:to>
    <cdr:cxnSp macro="">
      <cdr:nvCxnSpPr>
        <cdr:cNvPr id="2" name="Straight Arrow Connector 1"/>
        <cdr:cNvCxnSpPr>
          <a:stCxn xmlns:a="http://schemas.openxmlformats.org/drawingml/2006/main" id="12" idx="0"/>
        </cdr:cNvCxnSpPr>
      </cdr:nvCxnSpPr>
      <cdr:spPr>
        <a:xfrm xmlns:a="http://schemas.openxmlformats.org/drawingml/2006/main">
          <a:off x="1524000" y="5066910"/>
          <a:ext cx="0" cy="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ACE74-EB93-8B4F-9E07-00B7D96331EE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C3715-B966-3649-A216-1D3B3333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1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EF75-EDF3-4885-9428-42673D7566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31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48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7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47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29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1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1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97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49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8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984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ACFF0-C61A-4749-A55D-8C6B6420687B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303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8.wdp"/><Relationship Id="rId5" Type="http://schemas.openxmlformats.org/officeDocument/2006/relationships/image" Target="../media/image37.png"/><Relationship Id="rId4" Type="http://schemas.microsoft.com/office/2007/relationships/hdphoto" Target="../media/hdphoto7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Overall</a:t>
            </a:r>
            <a:r>
              <a:rPr lang="en-US" baseline="0" dirty="0" smtClean="0"/>
              <a:t> 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System Layout</a:t>
            </a:r>
          </a:p>
          <a:p>
            <a:pPr lvl="1"/>
            <a:r>
              <a:rPr lang="en-US" dirty="0" smtClean="0"/>
              <a:t>Energy budget</a:t>
            </a:r>
          </a:p>
          <a:p>
            <a:pPr lvl="1"/>
            <a:r>
              <a:rPr lang="en-US" baseline="0" dirty="0" smtClean="0"/>
              <a:t>AUV</a:t>
            </a:r>
            <a:r>
              <a:rPr lang="en-US" dirty="0" smtClean="0"/>
              <a:t> interface</a:t>
            </a:r>
          </a:p>
          <a:p>
            <a:pPr lvl="1"/>
            <a:r>
              <a:rPr lang="en-US" dirty="0" smtClean="0"/>
              <a:t>CTD and other environmental sensors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16739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Camera Detail Resolution Comparison Locations</a:t>
            </a:r>
            <a:br>
              <a:rPr lang="en-US" sz="3600" dirty="0" smtClean="0"/>
            </a:br>
            <a:r>
              <a:rPr lang="en-US" sz="2000" dirty="0" smtClean="0"/>
              <a:t>Target Distance at “Sweet Spot” ~ 0.5 Meters From Dome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7" y="1466723"/>
            <a:ext cx="8780785" cy="4939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6405915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Sony F-5, SCL-P11X15 Lens, 400 lux, 70 IRE, Target 36 inches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37302" y="3474005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96200" y="1638558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36204" y="259126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Areas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934200" y="2286000"/>
            <a:ext cx="6858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953000" y="2960596"/>
            <a:ext cx="1295400" cy="6208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36004" y="4487106"/>
            <a:ext cx="815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Center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88490" y="2591264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Edge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69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HDCP1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7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486399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B4 Mount Lens Winner Was Used for The Camera Test</a:t>
            </a:r>
          </a:p>
          <a:p>
            <a:pPr algn="ctr"/>
            <a:r>
              <a:rPr lang="en-US" sz="2400" dirty="0"/>
              <a:t>Zeiss 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  <p:sp>
        <p:nvSpPr>
          <p:cNvPr id="6" name="&quot;No&quot; Symbol 5"/>
          <p:cNvSpPr/>
          <p:nvPr/>
        </p:nvSpPr>
        <p:spPr>
          <a:xfrm>
            <a:off x="272220" y="1663861"/>
            <a:ext cx="4064894" cy="3809999"/>
          </a:xfrm>
          <a:prstGeom prst="noSmoking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75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NEX-FS700U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4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399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PL and B4 mount Lens Winners Were Used for The Camera Test</a:t>
            </a:r>
          </a:p>
          <a:p>
            <a:pPr algn="ctr"/>
            <a:r>
              <a:rPr lang="en-US" sz="2400" dirty="0"/>
              <a:t>Sony SCL-P11X15 </a:t>
            </a:r>
            <a:r>
              <a:rPr lang="en-US" sz="2400" dirty="0" smtClean="0"/>
              <a:t>Lens and Zeiss </a:t>
            </a:r>
            <a:r>
              <a:rPr lang="en-US" sz="2400" dirty="0"/>
              <a:t>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  <p:sp>
        <p:nvSpPr>
          <p:cNvPr id="6" name="&quot;No&quot; Symbol 5"/>
          <p:cNvSpPr/>
          <p:nvPr/>
        </p:nvSpPr>
        <p:spPr>
          <a:xfrm>
            <a:off x="272220" y="1663861"/>
            <a:ext cx="4064894" cy="3809999"/>
          </a:xfrm>
          <a:prstGeom prst="noSmoking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71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F-5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0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399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PL and B4 mount Lens Winners Were Used for The Camera Test</a:t>
            </a:r>
          </a:p>
          <a:p>
            <a:pPr algn="ctr"/>
            <a:r>
              <a:rPr lang="en-US" sz="2400" dirty="0"/>
              <a:t>Sony SCL-P11X15 </a:t>
            </a:r>
            <a:r>
              <a:rPr lang="en-US" sz="2400" dirty="0" smtClean="0"/>
              <a:t>Lens and Zeiss </a:t>
            </a:r>
            <a:r>
              <a:rPr lang="en-US" sz="2400" dirty="0"/>
              <a:t>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  <p:sp>
        <p:nvSpPr>
          <p:cNvPr id="6" name="&quot;No&quot; Symbol 5"/>
          <p:cNvSpPr/>
          <p:nvPr/>
        </p:nvSpPr>
        <p:spPr>
          <a:xfrm>
            <a:off x="4800600" y="1663861"/>
            <a:ext cx="4064894" cy="3809999"/>
          </a:xfrm>
          <a:prstGeom prst="noSmoking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9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Finalist #1 Sony F-5 and Sony SCL-P11X15 Lens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405915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Sony F-5, SCL-P11X15 Lens, 400 lux, 70 IRE, Target 36 inches File: Test_13X.tiff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4699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32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5557"/>
            <a:ext cx="86868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Finalist #2, Ikegami HDL-50/H and Zeiss Digi Prime T1,9/5mm Lens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3246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Ikegami HDL50/HS, 5mm Lens, 140 lux, 80 IRE, Target 39 inches File: Test_77.tiff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57287"/>
            <a:ext cx="8915400" cy="501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57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</a:t>
            </a:r>
            <a:r>
              <a:rPr lang="en-US" dirty="0" smtClean="0"/>
              <a:t>. Ikegami HDL50/HS</a:t>
            </a:r>
            <a:br>
              <a:rPr lang="en-US" dirty="0" smtClean="0"/>
            </a:br>
            <a:r>
              <a:rPr lang="en-US" sz="3600" dirty="0" smtClean="0"/>
              <a:t>Center Resolution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799" y="5867400"/>
            <a:ext cx="4342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Sony 11mm Lens, 400 lux,</a:t>
            </a:r>
          </a:p>
          <a:p>
            <a:pPr algn="ctr"/>
            <a:r>
              <a:rPr lang="en-US" dirty="0" smtClean="0"/>
              <a:t> ISO 800, Target 36 inches, 1920x 1080 P60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Test_13X.tiff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5867400"/>
            <a:ext cx="3733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Ikegami HDL-50/HS, Zeiss 5mm Lens, 140 lux, 80 IRE, Target 38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Test_77.tiff</a:t>
            </a:r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57617" y="1551111"/>
            <a:ext cx="4557446" cy="420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72" y="1551110"/>
            <a:ext cx="4523122" cy="420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107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vs. Ikegami HDL50/HS</a:t>
            </a:r>
            <a:br>
              <a:rPr lang="en-US" dirty="0"/>
            </a:br>
            <a:r>
              <a:rPr lang="en-US" sz="3600" dirty="0" smtClean="0"/>
              <a:t>Edge </a:t>
            </a:r>
            <a:r>
              <a:rPr lang="en-US" sz="3600" dirty="0"/>
              <a:t>Resolution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5867400"/>
            <a:ext cx="3733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Ikegami HDL-50/HS, Zeiss 5mm Lens, 140 lux, 80 IRE, Target 38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Test_77.tiff</a:t>
            </a: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1447800"/>
            <a:ext cx="4419600" cy="435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4799" y="5867400"/>
            <a:ext cx="4342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Sony 11mm Lens, 400 lux,</a:t>
            </a:r>
          </a:p>
          <a:p>
            <a:pPr algn="ctr"/>
            <a:r>
              <a:rPr lang="en-US" dirty="0" smtClean="0"/>
              <a:t> ISO 800, Target 36 inches, 1920x 1080 P60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Test_13X.tiff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766" y="1447799"/>
            <a:ext cx="4482013" cy="435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9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Center Resolution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5652700"/>
            <a:ext cx="40902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Lens, </a:t>
            </a:r>
            <a:r>
              <a:rPr lang="en-US" dirty="0" smtClean="0"/>
              <a:t>400 lux,</a:t>
            </a:r>
          </a:p>
          <a:p>
            <a:pPr algn="ctr"/>
            <a:r>
              <a:rPr lang="en-US" dirty="0" smtClean="0"/>
              <a:t>IE 800, Target 36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5652700"/>
            <a:ext cx="397998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800" y="1443270"/>
            <a:ext cx="4242650" cy="411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90274" y="1443271"/>
            <a:ext cx="4309794" cy="411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54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Center Resolution - Detail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95908" y="1836516"/>
            <a:ext cx="3695108" cy="366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6282" y="1849056"/>
            <a:ext cx="3659350" cy="365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61712" y="5652700"/>
            <a:ext cx="38972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 ISO 800, Target 34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69562" y="56527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lux, </a:t>
            </a:r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99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7772400" cy="658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157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Edge Resolution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61712" y="5652700"/>
            <a:ext cx="38972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 ISO 800, Target 34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69562" y="56527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lux, </a:t>
            </a:r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7235" y="1447801"/>
            <a:ext cx="4121690" cy="42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4400" y="1447801"/>
            <a:ext cx="4132385" cy="420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39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vs. Ikegami HDL50/HS</a:t>
            </a:r>
            <a:br>
              <a:rPr lang="en-US" dirty="0"/>
            </a:br>
            <a:r>
              <a:rPr lang="en-US" sz="3600" dirty="0" smtClean="0"/>
              <a:t>Color Reproduction (4:2:2 Format)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7827" y="5806634"/>
            <a:ext cx="3951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Sony 11mm Lens, 400 lux, ISO 800, Target 36 inches, 1920x 1080 </a:t>
            </a:r>
            <a:r>
              <a:rPr lang="en-US" dirty="0" smtClean="0"/>
              <a:t>P60 (no color correction)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00600" y="57912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Ikegami HDL-50/HS, Zeiss 5mm Lens, 140 lux, 80 IRE, Target </a:t>
            </a:r>
            <a:r>
              <a:rPr lang="en-US" dirty="0"/>
              <a:t>38 </a:t>
            </a:r>
            <a:r>
              <a:rPr lang="en-US" dirty="0" smtClean="0"/>
              <a:t>inches</a:t>
            </a:r>
          </a:p>
          <a:p>
            <a:pPr algn="ctr"/>
            <a:r>
              <a:rPr lang="en-US" dirty="0" smtClean="0"/>
              <a:t>(</a:t>
            </a:r>
            <a:r>
              <a:rPr lang="en-US" dirty="0"/>
              <a:t>no color correction)</a:t>
            </a:r>
          </a:p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1652940"/>
            <a:ext cx="4083165" cy="38653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7827" y="1646573"/>
            <a:ext cx="3964958" cy="387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7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1371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Test Showing the Sony </a:t>
            </a:r>
            <a:r>
              <a:rPr lang="en-US" sz="3200" dirty="0"/>
              <a:t>F-5 and </a:t>
            </a:r>
            <a:r>
              <a:rPr lang="en-US" sz="3200" dirty="0" smtClean="0"/>
              <a:t>the Sony </a:t>
            </a:r>
            <a:r>
              <a:rPr lang="en-US" sz="3200" dirty="0"/>
              <a:t>SCL-P11X15 Lens </a:t>
            </a:r>
            <a:r>
              <a:rPr lang="en-US" sz="3200" dirty="0" smtClean="0"/>
              <a:t>Meets the i2MAP Depth </a:t>
            </a:r>
            <a:r>
              <a:rPr lang="en-US" sz="3200" dirty="0"/>
              <a:t>of </a:t>
            </a:r>
            <a:r>
              <a:rPr lang="en-US" sz="3200" dirty="0" smtClean="0"/>
              <a:t>Field Requirements (at </a:t>
            </a:r>
            <a:r>
              <a:rPr lang="en-US" sz="3200" i="1" dirty="0" smtClean="0"/>
              <a:t>F</a:t>
            </a:r>
            <a:r>
              <a:rPr lang="en-US" sz="3200" dirty="0" smtClean="0"/>
              <a:t> 5.6)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5029200"/>
            <a:ext cx="40325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Sony F-5</a:t>
            </a:r>
            <a:r>
              <a:rPr lang="en-US" dirty="0"/>
              <a:t>, Sony SCL-P11X15 </a:t>
            </a:r>
            <a:r>
              <a:rPr lang="en-US" dirty="0" smtClean="0"/>
              <a:t>lens set to 11mm, 560 lux, 75 IRE, Target 18 inches (10cm from dome equiv.), </a:t>
            </a:r>
            <a:r>
              <a:rPr lang="en-US" i="1" dirty="0" smtClean="0"/>
              <a:t>F</a:t>
            </a:r>
            <a:r>
              <a:rPr lang="en-US" dirty="0" smtClean="0"/>
              <a:t> 5.6, focus distance 31.5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Test_14.tiff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76799" y="5029200"/>
            <a:ext cx="40325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Sony F-5</a:t>
            </a:r>
            <a:r>
              <a:rPr lang="en-US" dirty="0"/>
              <a:t>, Sony SCL-P11X15 </a:t>
            </a:r>
            <a:r>
              <a:rPr lang="en-US" dirty="0" smtClean="0"/>
              <a:t>lens set to 11mm, 560 lux, 75 IRE, Target 113 inches (2.5m from dome equiv.), </a:t>
            </a:r>
            <a:r>
              <a:rPr lang="en-US" i="1" dirty="0" smtClean="0"/>
              <a:t>F</a:t>
            </a:r>
            <a:r>
              <a:rPr lang="en-US" dirty="0" smtClean="0"/>
              <a:t> 5.6, focus distance 31.5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Test_45.tiff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5" y="2286000"/>
            <a:ext cx="4470400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86000"/>
            <a:ext cx="4470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2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514600" y="5562600"/>
            <a:ext cx="4267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</a:t>
            </a:r>
            <a:r>
              <a:rPr lang="en-US" dirty="0" smtClean="0"/>
              <a:t>, 500 lux, IE 2000, Target 113 inches, 2K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Test_53_2K.tiff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06" y="1457323"/>
            <a:ext cx="8077200" cy="410527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362200" y="2503396"/>
            <a:ext cx="914400" cy="914400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04611" y="210038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Area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177898" y="2362200"/>
            <a:ext cx="708302" cy="2485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5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2A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0" y="6017872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</a:t>
            </a:r>
            <a:r>
              <a:rPr lang="en-US" dirty="0" smtClean="0"/>
              <a:t>, 500 lux, IE 2000, Target 113 inches, 2K </a:t>
            </a:r>
            <a:r>
              <a:rPr lang="en-US" dirty="0"/>
              <a:t>P60 </a:t>
            </a:r>
            <a:r>
              <a:rPr lang="en-US" dirty="0" smtClean="0"/>
              <a:t>(Lightened 10%) </a:t>
            </a:r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Test_53_2K.tiff</a:t>
            </a: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10" y="1295401"/>
            <a:ext cx="8892989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21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2B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0" y="60960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</a:t>
            </a:r>
            <a:r>
              <a:rPr lang="en-US" dirty="0" smtClean="0"/>
              <a:t>, 500 lux, IE 2000, Target 113 inches,</a:t>
            </a:r>
          </a:p>
          <a:p>
            <a:pPr algn="ctr"/>
            <a:r>
              <a:rPr lang="en-US" dirty="0" smtClean="0"/>
              <a:t>4K P60 (Lightened 20%) </a:t>
            </a:r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Test_53_4K444.tiff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48" y="1295400"/>
            <a:ext cx="900278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29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1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</a:t>
            </a:r>
          </a:p>
          <a:p>
            <a:pPr algn="ctr"/>
            <a:r>
              <a:rPr lang="en-US" dirty="0" smtClean="0"/>
              <a:t>IE 800, 1920x 1080 P60</a:t>
            </a:r>
          </a:p>
          <a:p>
            <a:pPr algn="ctr"/>
            <a:r>
              <a:rPr lang="en-US" dirty="0" smtClean="0"/>
              <a:t>(+20% brightness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Test_53_2K4444.tiff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969562" y="54864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2000, 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(+</a:t>
            </a:r>
            <a:r>
              <a:rPr lang="en-US" dirty="0"/>
              <a:t>20% brightness correction)</a:t>
            </a:r>
            <a:endParaRPr lang="en-US" dirty="0" smtClean="0"/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Test_53_4K4444.tiff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400" y="1752599"/>
            <a:ext cx="4406524" cy="348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6548" y="1752599"/>
            <a:ext cx="4346982" cy="348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54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Optical Dome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smtClean="0"/>
              <a:t>In the final process of selecting the optical design consultant.</a:t>
            </a:r>
          </a:p>
          <a:p>
            <a:r>
              <a:rPr lang="en-US" dirty="0" err="1" smtClean="0"/>
              <a:t>Aspherical</a:t>
            </a:r>
            <a:r>
              <a:rPr lang="en-US" dirty="0" smtClean="0"/>
              <a:t> front dome design is recommended to support 4k resolution (minimize field curvature).</a:t>
            </a:r>
          </a:p>
          <a:p>
            <a:r>
              <a:rPr lang="en-US" dirty="0" smtClean="0"/>
              <a:t>Mechanical design would be done in house.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84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Resolution Testing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209801"/>
            <a:ext cx="8229600" cy="21336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Rotating Test Target Reproduced Object Angular Velocities Simulating AUV Speeds of 0.55 and 1.0 meters per second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52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" y="1005839"/>
            <a:ext cx="6140360" cy="5416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425" y="132254"/>
            <a:ext cx="8539941" cy="8985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Translation of Vehicle Motion to Focal-Plane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58522" y="1082712"/>
            <a:ext cx="3352800" cy="2270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32842" y="3329493"/>
            <a:ext cx="25907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x_3p – focal plane to particle</a:t>
            </a:r>
          </a:p>
          <a:p>
            <a:r>
              <a:rPr lang="en-US" sz="1600" dirty="0" smtClean="0"/>
              <a:t>x_3t – focal plane to disk</a:t>
            </a:r>
          </a:p>
          <a:p>
            <a:r>
              <a:rPr lang="en-US" sz="1600" dirty="0" smtClean="0"/>
              <a:t>Eqn. 3 =&gt; 4 if they’re equal.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104889" y="5029200"/>
            <a:ext cx="0" cy="67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00600" y="5029200"/>
            <a:ext cx="0" cy="67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5-Point Star 7"/>
          <p:cNvSpPr/>
          <p:nvPr/>
        </p:nvSpPr>
        <p:spPr>
          <a:xfrm>
            <a:off x="5066789" y="5519642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4762500" y="5283370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67400" y="467163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2/3” Camera Distance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791200" y="4225354"/>
            <a:ext cx="3220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Super-35 Camera Distance</a:t>
            </a:r>
          </a:p>
          <a:p>
            <a:r>
              <a:rPr lang="en-US" sz="1400" dirty="0" smtClean="0"/>
              <a:t>(adjusted for 0.5 meters from dome front)</a:t>
            </a:r>
            <a:endParaRPr lang="en-US" sz="1400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4838700" y="4517741"/>
            <a:ext cx="876300" cy="4616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6" idx="1"/>
          </p:cNvCxnSpPr>
          <p:nvPr/>
        </p:nvCxnSpPr>
        <p:spPr>
          <a:xfrm flipH="1">
            <a:off x="5142989" y="4825519"/>
            <a:ext cx="724411" cy="2036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46139" y="5016250"/>
            <a:ext cx="1714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1.0 m/sec. = 11 RPM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986814" y="5311497"/>
            <a:ext cx="1714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0.55 m/sec. = 6 RPM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276850" y="5465385"/>
            <a:ext cx="669289" cy="54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2" idx="1"/>
          </p:cNvCxnSpPr>
          <p:nvPr/>
        </p:nvCxnSpPr>
        <p:spPr>
          <a:xfrm flipH="1">
            <a:off x="4876800" y="5170139"/>
            <a:ext cx="1069339" cy="876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34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Camera</a:t>
            </a:r>
            <a:r>
              <a:rPr lang="en-US" baseline="0" dirty="0" smtClean="0"/>
              <a:t>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Camera and Lens </a:t>
            </a:r>
            <a:r>
              <a:rPr lang="en-US" dirty="0" smtClean="0"/>
              <a:t>Testing</a:t>
            </a:r>
          </a:p>
          <a:p>
            <a:pPr lvl="1"/>
            <a:r>
              <a:rPr lang="en-US" dirty="0" smtClean="0"/>
              <a:t>Optical Dome and adapter design</a:t>
            </a:r>
            <a:endParaRPr lang="en-US" dirty="0" smtClean="0"/>
          </a:p>
          <a:p>
            <a:pPr lvl="1"/>
            <a:r>
              <a:rPr lang="en-US" dirty="0" smtClean="0"/>
              <a:t>Video Format Selection</a:t>
            </a:r>
          </a:p>
          <a:p>
            <a:pPr lvl="2"/>
            <a:r>
              <a:rPr lang="en-US" dirty="0" smtClean="0"/>
              <a:t>Temporal Resolution</a:t>
            </a:r>
          </a:p>
          <a:p>
            <a:pPr lvl="2"/>
            <a:r>
              <a:rPr lang="en-US" dirty="0" smtClean="0"/>
              <a:t>CODEC Performance</a:t>
            </a:r>
          </a:p>
          <a:p>
            <a:pPr lvl="1"/>
            <a:r>
              <a:rPr lang="en-US" baseline="0" dirty="0" smtClean="0"/>
              <a:t>Recorder</a:t>
            </a:r>
          </a:p>
          <a:p>
            <a:pPr lvl="2"/>
            <a:r>
              <a:rPr lang="en-US" baseline="0" dirty="0" smtClean="0"/>
              <a:t>Recording </a:t>
            </a:r>
            <a:r>
              <a:rPr lang="en-US" baseline="0" dirty="0" smtClean="0"/>
              <a:t>Capacity</a:t>
            </a:r>
          </a:p>
          <a:p>
            <a:pPr lvl="2"/>
            <a:r>
              <a:rPr lang="en-US" dirty="0" smtClean="0"/>
              <a:t>Post mission workflow</a:t>
            </a:r>
          </a:p>
          <a:p>
            <a:pPr lvl="1"/>
            <a:r>
              <a:rPr lang="en-US" baseline="0" dirty="0" smtClean="0"/>
              <a:t>Conclusions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4013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Temporal Resolution, Can We </a:t>
            </a:r>
            <a:r>
              <a:rPr lang="en-US" sz="2800" dirty="0"/>
              <a:t>G</a:t>
            </a:r>
            <a:r>
              <a:rPr lang="en-US" sz="2800" dirty="0" smtClean="0"/>
              <a:t>et </a:t>
            </a:r>
            <a:r>
              <a:rPr lang="en-US" sz="2800" dirty="0"/>
              <a:t>G</a:t>
            </a:r>
            <a:r>
              <a:rPr lang="en-US" sz="2800" dirty="0" smtClean="0"/>
              <a:t>ood </a:t>
            </a:r>
            <a:r>
              <a:rPr lang="en-US" sz="2800" dirty="0"/>
              <a:t>I</a:t>
            </a:r>
            <a:r>
              <a:rPr lang="en-US" sz="2800" dirty="0" smtClean="0"/>
              <a:t>mage </a:t>
            </a:r>
            <a:r>
              <a:rPr lang="en-US" sz="2800" dirty="0"/>
              <a:t>Q</a:t>
            </a:r>
            <a:r>
              <a:rPr lang="en-US" sz="2800" dirty="0" smtClean="0"/>
              <a:t>uality at 1 Meter </a:t>
            </a:r>
            <a:r>
              <a:rPr lang="en-US" sz="2800" dirty="0"/>
              <a:t>P</a:t>
            </a:r>
            <a:r>
              <a:rPr lang="en-US" sz="2800" dirty="0" smtClean="0"/>
              <a:t>er Second? Enter The Wheel of Death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6004607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 100 lux, 1920x 1080i 30</a:t>
            </a:r>
          </a:p>
          <a:p>
            <a:pPr algn="ctr"/>
            <a:r>
              <a:rPr lang="en-US" dirty="0" smtClean="0"/>
              <a:t>Disk 6 RPM (~0.5 m/sec), </a:t>
            </a:r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Test_73_White.tiff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22" y="1500186"/>
            <a:ext cx="8001000" cy="450056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477000" y="1720798"/>
            <a:ext cx="1371600" cy="13655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313738" y="281582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Test Area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867400" y="2667000"/>
            <a:ext cx="574313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4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Comparison of Current (0.5 m/sec.) and Planned (1.0 m/sec.) Temporal Resolution at the 0.5 Meter from Dome “Sweet Spot”.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110 lux, 1920x 1080i 30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Test_73_White.tiff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170 lux, 1920x 1080 P60</a:t>
            </a:r>
          </a:p>
          <a:p>
            <a:pPr algn="ctr"/>
            <a:r>
              <a:rPr lang="en-US" dirty="0" smtClean="0"/>
              <a:t>Disk 11 RPM (~1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: </a:t>
            </a:r>
            <a:r>
              <a:rPr lang="en-US" sz="1400" dirty="0" smtClean="0"/>
              <a:t>Test_76_White.tiff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9286" y="1497958"/>
            <a:ext cx="3962400" cy="3933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22809" y="1479923"/>
            <a:ext cx="3908843" cy="395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93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Effect of Camera Shutter at The Planned (1.0 m/sec.) AUV Velocity tested at the 0.5 Meter from Dome “Sweet Spot”.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49853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HDCP1, Zeiss 5mm Lens,</a:t>
            </a:r>
            <a:endParaRPr lang="en-US" dirty="0" smtClean="0"/>
          </a:p>
          <a:p>
            <a:pPr algn="ctr"/>
            <a:r>
              <a:rPr lang="en-US" dirty="0" smtClean="0"/>
              <a:t>800 lux, 1920x 1080 P60</a:t>
            </a:r>
          </a:p>
          <a:p>
            <a:pPr algn="ctr"/>
            <a:r>
              <a:rPr lang="en-US" dirty="0" smtClean="0"/>
              <a:t>Disk 11 RPM (~1 m/sec), Shutter 1/250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Test_68_White.tiff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01528" y="1375595"/>
            <a:ext cx="4114800" cy="40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" y="1375595"/>
            <a:ext cx="4013177" cy="40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414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HDCP1, Zeiss 5mm Lens,</a:t>
            </a:r>
            <a:endParaRPr lang="en-US" dirty="0" smtClean="0"/>
          </a:p>
          <a:p>
            <a:pPr algn="ctr"/>
            <a:r>
              <a:rPr lang="en-US" dirty="0" smtClean="0"/>
              <a:t>120 lux, 1920x 1080 P60</a:t>
            </a:r>
          </a:p>
          <a:p>
            <a:pPr algn="ctr"/>
            <a:r>
              <a:rPr lang="en-US" dirty="0" smtClean="0"/>
              <a:t>Disk 11 RPM (~1 m/sec), No Shutter </a:t>
            </a:r>
          </a:p>
          <a:p>
            <a:pPr algn="ctr"/>
            <a:r>
              <a:rPr lang="en-US" sz="1400" dirty="0" smtClean="0"/>
              <a:t>File: Test_66_White.tiff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46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"/>
            <a:ext cx="7285038" cy="6564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91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5" y="304800"/>
            <a:ext cx="90678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Post-Mission Work Flow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357708" y="2644620"/>
            <a:ext cx="1299892" cy="2078565"/>
            <a:chOff x="892979" y="2514600"/>
            <a:chExt cx="1774021" cy="1067411"/>
          </a:xfrm>
        </p:grpSpPr>
        <p:sp>
          <p:nvSpPr>
            <p:cNvPr id="4" name="Rectangle 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92979" y="2640006"/>
              <a:ext cx="1706446" cy="942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AJA Quad Pro </a:t>
              </a:r>
              <a:r>
                <a:rPr lang="en-US" sz="1600" dirty="0" err="1" smtClean="0"/>
                <a:t>ProRes</a:t>
              </a:r>
              <a:r>
                <a:rPr lang="en-US" sz="1600" dirty="0" smtClean="0"/>
                <a:t> 10 bit 422 (HQ)  Recording (.</a:t>
              </a:r>
              <a:r>
                <a:rPr lang="en-US" sz="1600" dirty="0" err="1" smtClean="0"/>
                <a:t>mov</a:t>
              </a:r>
              <a:r>
                <a:rPr lang="en-US" sz="1600" dirty="0" smtClean="0"/>
                <a:t>)</a:t>
              </a:r>
              <a:endParaRPr lang="en-US" sz="1600" dirty="0"/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>
            <a:off x="1994609" y="3619993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121883" y="1735289"/>
            <a:ext cx="1523745" cy="1459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5821479" y="1979491"/>
            <a:ext cx="990967" cy="588813"/>
            <a:chOff x="5029200" y="3632355"/>
            <a:chExt cx="1143000" cy="588813"/>
          </a:xfrm>
        </p:grpSpPr>
        <p:sp>
          <p:nvSpPr>
            <p:cNvPr id="39" name="Rectangle 3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29201" y="3663110"/>
              <a:ext cx="1107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Export to H.264</a:t>
              </a:r>
              <a:endParaRPr lang="en-US" sz="1400" dirty="0"/>
            </a:p>
          </p:txBody>
        </p:sp>
      </p:grpSp>
      <p:cxnSp>
        <p:nvCxnSpPr>
          <p:cNvPr id="51" name="Straight Arrow Connector 50"/>
          <p:cNvCxnSpPr>
            <a:stCxn id="39" idx="3"/>
          </p:cNvCxnSpPr>
          <p:nvPr/>
        </p:nvCxnSpPr>
        <p:spPr>
          <a:xfrm>
            <a:off x="6812446" y="2273898"/>
            <a:ext cx="3025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452415" y="2646239"/>
            <a:ext cx="1521775" cy="1888942"/>
            <a:chOff x="228599" y="1412930"/>
            <a:chExt cx="1550761" cy="1888942"/>
          </a:xfrm>
        </p:grpSpPr>
        <p:sp>
          <p:nvSpPr>
            <p:cNvPr id="73" name="Isosceles Triangle 72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9912" y="2047203"/>
              <a:ext cx="94091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CAMERA</a:t>
              </a:r>
            </a:p>
            <a:p>
              <a:r>
                <a:rPr lang="en-US" sz="1400" dirty="0" smtClean="0"/>
                <a:t>Sony F-5 or F-55</a:t>
              </a:r>
              <a:endParaRPr lang="en-US" sz="1400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7155642" y="1803185"/>
            <a:ext cx="1455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Annotate in VARS using current H.264 file based version</a:t>
            </a:r>
            <a:endParaRPr lang="en-US" sz="1600" dirty="0"/>
          </a:p>
        </p:txBody>
      </p:sp>
      <p:grpSp>
        <p:nvGrpSpPr>
          <p:cNvPr id="79" name="Group 78"/>
          <p:cNvGrpSpPr/>
          <p:nvPr/>
        </p:nvGrpSpPr>
        <p:grpSpPr>
          <a:xfrm>
            <a:off x="4038600" y="1735289"/>
            <a:ext cx="1251861" cy="3619751"/>
            <a:chOff x="892977" y="2514600"/>
            <a:chExt cx="1774023" cy="970865"/>
          </a:xfrm>
        </p:grpSpPr>
        <p:sp>
          <p:nvSpPr>
            <p:cNvPr id="80" name="Rectangle 79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892977" y="2741265"/>
              <a:ext cx="1774021" cy="553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Archive .</a:t>
              </a:r>
              <a:r>
                <a:rPr lang="en-US" sz="1600" dirty="0" err="1" smtClean="0"/>
                <a:t>mov</a:t>
              </a:r>
              <a:r>
                <a:rPr lang="en-US" sz="1600" dirty="0" smtClean="0"/>
                <a:t> files in Atlas Server</a:t>
              </a:r>
            </a:p>
            <a:p>
              <a:pPr algn="ctr"/>
              <a:r>
                <a:rPr lang="en-US" sz="1600" b="1" dirty="0" smtClean="0"/>
                <a:t>6 </a:t>
              </a:r>
              <a:r>
                <a:rPr lang="en-US" sz="1600" b="1" dirty="0" err="1" smtClean="0"/>
                <a:t>TeraBytes</a:t>
              </a:r>
              <a:r>
                <a:rPr lang="en-US" sz="1600" b="1" dirty="0" smtClean="0"/>
                <a:t> </a:t>
              </a:r>
              <a:r>
                <a:rPr lang="en-US" sz="1600" dirty="0" smtClean="0"/>
                <a:t>Maximum thru 2015 </a:t>
              </a:r>
              <a:endParaRPr lang="en-US" sz="1600" dirty="0"/>
            </a:p>
          </p:txBody>
        </p:sp>
      </p:grpSp>
      <p:cxnSp>
        <p:nvCxnSpPr>
          <p:cNvPr id="82" name="Straight Arrow Connector 81"/>
          <p:cNvCxnSpPr/>
          <p:nvPr/>
        </p:nvCxnSpPr>
        <p:spPr>
          <a:xfrm>
            <a:off x="3657600" y="3588946"/>
            <a:ext cx="381000" cy="176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5290461" y="2288902"/>
            <a:ext cx="546676" cy="176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7152748" y="3895854"/>
            <a:ext cx="1523745" cy="1459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7186693" y="3962400"/>
            <a:ext cx="1455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Annotate in VARS using updated QuickTime file based version</a:t>
            </a:r>
            <a:endParaRPr lang="en-US" sz="1600" dirty="0"/>
          </a:p>
        </p:txBody>
      </p:sp>
      <p:cxnSp>
        <p:nvCxnSpPr>
          <p:cNvPr id="87" name="Straight Arrow Connector 86"/>
          <p:cNvCxnSpPr>
            <a:endCxn id="85" idx="1"/>
          </p:cNvCxnSpPr>
          <p:nvPr/>
        </p:nvCxnSpPr>
        <p:spPr>
          <a:xfrm>
            <a:off x="5290461" y="4625447"/>
            <a:ext cx="1862287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5486400" y="2433191"/>
            <a:ext cx="335079" cy="6910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69030" y="3210926"/>
            <a:ext cx="1551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Timecode</a:t>
            </a:r>
            <a:r>
              <a:rPr lang="en-US" sz="1400" dirty="0" smtClean="0"/>
              <a:t>  must be reconstructed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343314" y="4723185"/>
            <a:ext cx="177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Timecode</a:t>
            </a:r>
            <a:r>
              <a:rPr lang="en-US" sz="1400" dirty="0" smtClean="0"/>
              <a:t>  preserved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5491217" y="3126624"/>
            <a:ext cx="98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Timecode</a:t>
            </a:r>
            <a:r>
              <a:rPr lang="en-US" sz="1400" dirty="0" smtClean="0"/>
              <a:t>  lost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183986" y="1186934"/>
            <a:ext cx="1365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2014-2015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182631" y="5629154"/>
            <a:ext cx="1613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Beyond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82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Estimated </a:t>
            </a:r>
            <a:r>
              <a:rPr lang="en-US" dirty="0" smtClean="0"/>
              <a:t>System </a:t>
            </a:r>
            <a:r>
              <a:rPr lang="en-US" dirty="0" smtClean="0"/>
              <a:t>Cost Comparison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58228" y="4958352"/>
            <a:ext cx="254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Budget was  ~ $57,592</a:t>
            </a:r>
            <a:endParaRPr lang="en-US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9" y="1676400"/>
            <a:ext cx="8595512" cy="3108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550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868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and Recorder Testing 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533400" y="1143000"/>
            <a:ext cx="82296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Camera</a:t>
            </a:r>
          </a:p>
          <a:p>
            <a:pPr lvl="1"/>
            <a:r>
              <a:rPr lang="en-US" dirty="0" smtClean="0"/>
              <a:t>The F-5 camera is about 2 stops slower when depth of field control is taken into account.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en-US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Shutter speed of 1/250 is needed to completely freeze the motion of 1 meter per second transect.</a:t>
            </a:r>
            <a:endParaRPr lang="en-US" sz="2800" dirty="0" smtClean="0">
              <a:effectLst/>
            </a:endParaRPr>
          </a:p>
          <a:p>
            <a:pPr lvl="1"/>
            <a:r>
              <a:rPr lang="en-US" dirty="0" smtClean="0"/>
              <a:t>Ikegami has black adjustment issues on power-up boot. Suggest putting 100% filter in one position in filter wheel – would require camera control.</a:t>
            </a:r>
          </a:p>
          <a:p>
            <a:pPr lvl="0"/>
            <a:r>
              <a:rPr lang="en-US" dirty="0" smtClean="0"/>
              <a:t>Video Recorder</a:t>
            </a:r>
          </a:p>
          <a:p>
            <a:pPr lvl="1"/>
            <a:r>
              <a:rPr lang="en-US" dirty="0" smtClean="0"/>
              <a:t>The Apple </a:t>
            </a:r>
            <a:r>
              <a:rPr lang="en-US" dirty="0" err="1" smtClean="0"/>
              <a:t>ProRes</a:t>
            </a:r>
            <a:r>
              <a:rPr lang="en-US" dirty="0" smtClean="0"/>
              <a:t> 422(HQ) CODEC is visually lossless.</a:t>
            </a:r>
          </a:p>
          <a:p>
            <a:r>
              <a:rPr lang="en-US" dirty="0" smtClean="0"/>
              <a:t>We should have adequate illumination.</a:t>
            </a:r>
          </a:p>
          <a:p>
            <a:pPr lvl="1"/>
            <a:r>
              <a:rPr lang="en-US" dirty="0" smtClean="0"/>
              <a:t>Need ~ 3200 lux maximum with F-5 at 0dB gain and 1/250</a:t>
            </a:r>
            <a:r>
              <a:rPr lang="en-US" baseline="30000" dirty="0" smtClean="0"/>
              <a:t>th</a:t>
            </a:r>
            <a:r>
              <a:rPr lang="en-US" dirty="0" smtClean="0"/>
              <a:t> shutter.</a:t>
            </a:r>
          </a:p>
          <a:p>
            <a:pPr lvl="1"/>
            <a:r>
              <a:rPr lang="en-US" dirty="0" smtClean="0"/>
              <a:t>4 lights measure at ~ 3500 – 5000 lux at 0.5 meters from dome.</a:t>
            </a:r>
          </a:p>
        </p:txBody>
      </p:sp>
    </p:spTree>
    <p:extLst>
      <p:ext uri="{BB962C8B-B14F-4D97-AF65-F5344CB8AC3E}">
        <p14:creationId xmlns:p14="http://schemas.microsoft.com/office/powerpoint/2010/main" val="262063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is</a:t>
            </a:r>
            <a:r>
              <a:rPr lang="en-US" baseline="0" dirty="0" smtClean="0"/>
              <a:t> the best camera for us?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Ikegami HDL-50/HS 2/3” box camera</a:t>
            </a:r>
          </a:p>
          <a:p>
            <a:pPr lvl="1"/>
            <a:r>
              <a:rPr lang="en-US" sz="2400" dirty="0" smtClean="0"/>
              <a:t>Box camera has a great picture but is limited to 1920 X 1080 60 frames per second.</a:t>
            </a:r>
          </a:p>
          <a:p>
            <a:pPr lvl="1"/>
            <a:r>
              <a:rPr lang="en-US" sz="2400" dirty="0" smtClean="0"/>
              <a:t>Box camera is the smallest and would be slightly easier to integrate – except for auto black balance on boot-up.</a:t>
            </a:r>
          </a:p>
          <a:p>
            <a:r>
              <a:rPr lang="en-US" sz="2800" dirty="0" smtClean="0"/>
              <a:t>Sony </a:t>
            </a:r>
            <a:r>
              <a:rPr lang="en-US" sz="2800" dirty="0"/>
              <a:t>F-5 super 35 format camera.</a:t>
            </a:r>
          </a:p>
          <a:p>
            <a:pPr lvl="1"/>
            <a:r>
              <a:rPr lang="en-US" sz="2400" dirty="0" smtClean="0"/>
              <a:t>F-5 Cine camera has 4K sensor and offers a migration path to higher resolution formats, 2K and 4K.</a:t>
            </a:r>
          </a:p>
          <a:p>
            <a:pPr lvl="2"/>
            <a:r>
              <a:rPr lang="en-US" sz="2000" dirty="0" smtClean="0"/>
              <a:t>Current recording limitation is 2048 X  1080 60 frames per second.</a:t>
            </a:r>
          </a:p>
          <a:p>
            <a:pPr lvl="2"/>
            <a:r>
              <a:rPr lang="en-US" sz="2000" dirty="0" smtClean="0"/>
              <a:t>AJA has recording hardware in development that supports 4K at 60 frames per second that may be available in the future.</a:t>
            </a:r>
          </a:p>
          <a:p>
            <a:pPr lvl="2"/>
            <a:r>
              <a:rPr lang="en-US" sz="2000" dirty="0" smtClean="0"/>
              <a:t>Sony F-5 can be upgraded to 4K output for $12,000.</a:t>
            </a:r>
          </a:p>
          <a:p>
            <a:r>
              <a:rPr lang="en-US" sz="2800" dirty="0" smtClean="0"/>
              <a:t>Cost is very similar – Go with the F-5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9446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CAMERA HOUSING BLOCK DIAGRAM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462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51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600"/>
            <a:ext cx="745945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00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7445414"/>
              </p:ext>
            </p:extLst>
          </p:nvPr>
        </p:nvGraphicFramePr>
        <p:xfrm>
          <a:off x="304800" y="1676399"/>
          <a:ext cx="8229600" cy="481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2800" dirty="0" smtClean="0"/>
              <a:t>Distance Requirements for the Identification of Representative Organisms in the Camera Field-of View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828800" y="1871192"/>
            <a:ext cx="228600" cy="4304818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821873" y="5867400"/>
            <a:ext cx="0" cy="34241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45573" y="6477000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Front of Camera Dome</a:t>
            </a:r>
            <a:endParaRPr lang="en-US" sz="1200" dirty="0"/>
          </a:p>
        </p:txBody>
      </p:sp>
      <p:sp>
        <p:nvSpPr>
          <p:cNvPr id="13" name="Rectangle 12"/>
          <p:cNvSpPr/>
          <p:nvPr/>
        </p:nvSpPr>
        <p:spPr>
          <a:xfrm>
            <a:off x="7239000" y="1867382"/>
            <a:ext cx="1066800" cy="4304818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rot="-5400000">
            <a:off x="1783773" y="6396990"/>
            <a:ext cx="76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43200" y="6384667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Measured First I.D. Distance (cm) </a:t>
            </a:r>
            <a:r>
              <a:rPr lang="en-US" sz="1100" dirty="0" smtClean="0"/>
              <a:t>(Rob Sherlock)</a:t>
            </a:r>
            <a:endParaRPr lang="en-US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762000" y="1371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Species</a:t>
            </a:r>
            <a:endParaRPr lang="en-US" sz="1100" dirty="0"/>
          </a:p>
        </p:txBody>
      </p:sp>
      <p:sp>
        <p:nvSpPr>
          <p:cNvPr id="9" name="Left Brace 8"/>
          <p:cNvSpPr/>
          <p:nvPr/>
        </p:nvSpPr>
        <p:spPr>
          <a:xfrm rot="5400000">
            <a:off x="4419599" y="-914402"/>
            <a:ext cx="472788" cy="5166015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505200" y="1111311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Required I.D. Distance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09086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Close Focus Test (~10cm from dome)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1336931"/>
            <a:ext cx="7391401" cy="537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61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Resolution Testing (~ 0.5 m from dome)</a:t>
            </a:r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6800"/>
            <a:ext cx="697142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Far Focus (~2.5m from dome)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44152"/>
            <a:ext cx="6502400" cy="5613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95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Camera</a:t>
            </a:r>
            <a:r>
              <a:rPr lang="en-US" baseline="0" dirty="0" smtClean="0"/>
              <a:t> Test Setup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43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1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6038"/>
            <a:ext cx="8229600" cy="1143000"/>
          </a:xfrm>
        </p:spPr>
        <p:txBody>
          <a:bodyPr/>
          <a:lstStyle/>
          <a:p>
            <a:r>
              <a:rPr lang="en-US" dirty="0" smtClean="0"/>
              <a:t>Camera Test Work Flow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370254" y="1412930"/>
            <a:ext cx="1752600" cy="1110220"/>
            <a:chOff x="914400" y="2514600"/>
            <a:chExt cx="1752600" cy="970865"/>
          </a:xfrm>
        </p:grpSpPr>
        <p:sp>
          <p:nvSpPr>
            <p:cNvPr id="4" name="Rectangle 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62773" y="2543460"/>
              <a:ext cx="1455854" cy="942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AJA Quad Pro </a:t>
              </a:r>
              <a:r>
                <a:rPr lang="en-US" sz="1600" dirty="0" err="1" smtClean="0"/>
                <a:t>ProRes</a:t>
              </a:r>
              <a:r>
                <a:rPr lang="en-US" sz="1600" dirty="0" smtClean="0"/>
                <a:t> 10 bit 422 (HQ)  Recording</a:t>
              </a:r>
              <a:endParaRPr lang="en-US" sz="16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370254" y="2624097"/>
            <a:ext cx="1752600" cy="1355550"/>
            <a:chOff x="914400" y="2514600"/>
            <a:chExt cx="1752600" cy="970865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8" name="Rectangle 7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43000" y="2676867"/>
              <a:ext cx="1317192" cy="7549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Sony XAVC Recording (F-5 only)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70254" y="4143343"/>
            <a:ext cx="1777660" cy="2028857"/>
            <a:chOff x="914400" y="2514600"/>
            <a:chExt cx="1752600" cy="97086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4" name="Rectangle 1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43000" y="2727736"/>
              <a:ext cx="1295400" cy="57439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Sony 16 bit Raw Recording (F-5 only)</a:t>
              </a:r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574" y="717538"/>
            <a:ext cx="1550761" cy="1888942"/>
            <a:chOff x="228599" y="1412930"/>
            <a:chExt cx="1550761" cy="1888942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70644" y="1611846"/>
              <a:ext cx="110871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CAMERAS</a:t>
              </a:r>
            </a:p>
            <a:p>
              <a:r>
                <a:rPr lang="en-US" sz="1400" dirty="0" smtClean="0"/>
                <a:t>Ikegami</a:t>
              </a:r>
            </a:p>
            <a:p>
              <a:r>
                <a:rPr lang="en-US" sz="1400" dirty="0" smtClean="0"/>
                <a:t>HDL 50/HS</a:t>
              </a:r>
            </a:p>
            <a:p>
              <a:r>
                <a:rPr lang="en-US" sz="1400" dirty="0" smtClean="0"/>
                <a:t>Sony</a:t>
              </a:r>
            </a:p>
            <a:p>
              <a:r>
                <a:rPr lang="en-US" sz="1400" dirty="0" smtClean="0"/>
                <a:t>HDCP1,</a:t>
              </a:r>
            </a:p>
            <a:p>
              <a:r>
                <a:rPr lang="en-US" sz="1400" dirty="0" smtClean="0"/>
                <a:t>NEX-FS700U</a:t>
              </a:r>
              <a:endParaRPr lang="en-US" sz="1400" dirty="0"/>
            </a:p>
          </p:txBody>
        </p:sp>
      </p:grpSp>
      <p:cxnSp>
        <p:nvCxnSpPr>
          <p:cNvPr id="21" name="Straight Arrow Connector 20"/>
          <p:cNvCxnSpPr>
            <a:endCxn id="4" idx="1"/>
          </p:cNvCxnSpPr>
          <p:nvPr/>
        </p:nvCxnSpPr>
        <p:spPr>
          <a:xfrm>
            <a:off x="1989254" y="1968041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989254" y="3419010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989254" y="4633605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989254" y="1968041"/>
            <a:ext cx="0" cy="266556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778335" y="4633605"/>
            <a:ext cx="21091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7461962" y="2921287"/>
            <a:ext cx="1309092" cy="970865"/>
            <a:chOff x="914400" y="2514600"/>
            <a:chExt cx="1752600" cy="970865"/>
          </a:xfrm>
        </p:grpSpPr>
        <p:sp>
          <p:nvSpPr>
            <p:cNvPr id="30" name="Rectangle 29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94271" y="2618261"/>
              <a:ext cx="158117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Capture Still Frame in .tiff Format</a:t>
              </a:r>
              <a:endParaRPr lang="en-US" sz="14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573662" y="3128667"/>
            <a:ext cx="1143000" cy="617532"/>
            <a:chOff x="5029200" y="3632355"/>
            <a:chExt cx="1143000" cy="617532"/>
          </a:xfrm>
        </p:grpSpPr>
        <p:sp>
          <p:nvSpPr>
            <p:cNvPr id="32" name="Rectangle 31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69601" y="3649723"/>
              <a:ext cx="106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/>
                <a:t>Export to </a:t>
              </a:r>
              <a:r>
                <a:rPr lang="en-US" sz="1100" dirty="0" err="1" smtClean="0"/>
                <a:t>ProRes</a:t>
              </a:r>
              <a:r>
                <a:rPr lang="en-US" sz="1100" dirty="0" smtClean="0"/>
                <a:t> 10 bit 422 HQ</a:t>
              </a:r>
              <a:endParaRPr lang="en-US" sz="11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582355" y="4780333"/>
            <a:ext cx="1143000" cy="588813"/>
            <a:chOff x="5029200" y="3632355"/>
            <a:chExt cx="1143000" cy="588813"/>
          </a:xfrm>
        </p:grpSpPr>
        <p:sp>
          <p:nvSpPr>
            <p:cNvPr id="39" name="Rectangle 3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69601" y="3663110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Export to DPX Frames</a:t>
              </a:r>
              <a:endParaRPr lang="en-US" sz="14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027854" y="4778291"/>
            <a:ext cx="992901" cy="588813"/>
            <a:chOff x="5029200" y="3632355"/>
            <a:chExt cx="1145655" cy="588813"/>
          </a:xfrm>
        </p:grpSpPr>
        <p:sp>
          <p:nvSpPr>
            <p:cNvPr id="42" name="Rectangle 41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029200" y="3666144"/>
              <a:ext cx="11456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Open in </a:t>
              </a:r>
              <a:r>
                <a:rPr lang="en-US" sz="1400" dirty="0" err="1" smtClean="0"/>
                <a:t>PhotoShop</a:t>
              </a:r>
              <a:endParaRPr lang="en-US" sz="14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73662" y="3986790"/>
            <a:ext cx="1143000" cy="617532"/>
            <a:chOff x="5029200" y="3632355"/>
            <a:chExt cx="1143000" cy="617532"/>
          </a:xfrm>
        </p:grpSpPr>
        <p:sp>
          <p:nvSpPr>
            <p:cNvPr id="45" name="Rectangle 44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069601" y="3649723"/>
              <a:ext cx="106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/>
                <a:t>Export to </a:t>
              </a:r>
              <a:r>
                <a:rPr lang="en-US" sz="1100" dirty="0" err="1" smtClean="0"/>
                <a:t>ProRes</a:t>
              </a:r>
              <a:r>
                <a:rPr lang="en-US" sz="1100" dirty="0" smtClean="0"/>
                <a:t> 10 bit 4444</a:t>
              </a:r>
              <a:endParaRPr lang="en-US" sz="1100" dirty="0"/>
            </a:p>
          </p:txBody>
        </p:sp>
      </p:grpSp>
      <p:cxnSp>
        <p:nvCxnSpPr>
          <p:cNvPr id="48" name="Straight Arrow Connector 47"/>
          <p:cNvCxnSpPr/>
          <p:nvPr/>
        </p:nvCxnSpPr>
        <p:spPr>
          <a:xfrm>
            <a:off x="4122854" y="3426454"/>
            <a:ext cx="406059" cy="1966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4147913" y="4307034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4147913" y="4951940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9" idx="3"/>
          </p:cNvCxnSpPr>
          <p:nvPr/>
        </p:nvCxnSpPr>
        <p:spPr>
          <a:xfrm flipV="1">
            <a:off x="5725355" y="5074739"/>
            <a:ext cx="302499" cy="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4122854" y="2119525"/>
            <a:ext cx="3276600" cy="1009142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5725355" y="3447542"/>
            <a:ext cx="1674099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5733409" y="3655055"/>
            <a:ext cx="1666045" cy="649185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7020755" y="3892152"/>
            <a:ext cx="378699" cy="116081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135473" y="3958677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2k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4135473" y="4592266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k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048109" y="3001297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1.9k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4122854" y="1769532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1.9k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022072" y="1226199"/>
            <a:ext cx="1981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Pixel Resolutions</a:t>
            </a:r>
          </a:p>
          <a:p>
            <a:r>
              <a:rPr lang="en-US" dirty="0" smtClean="0"/>
              <a:t>1.9k = 1920 x 1080</a:t>
            </a:r>
          </a:p>
          <a:p>
            <a:r>
              <a:rPr lang="en-US" dirty="0" smtClean="0"/>
              <a:t>2k = 2048 x 1080</a:t>
            </a:r>
          </a:p>
          <a:p>
            <a:r>
              <a:rPr lang="en-US" dirty="0" smtClean="0"/>
              <a:t>4k = 4096 x 2160</a:t>
            </a:r>
            <a:endParaRPr lang="en-US" dirty="0"/>
          </a:p>
        </p:txBody>
      </p:sp>
      <p:grpSp>
        <p:nvGrpSpPr>
          <p:cNvPr id="52" name="Group 51"/>
          <p:cNvGrpSpPr/>
          <p:nvPr/>
        </p:nvGrpSpPr>
        <p:grpSpPr>
          <a:xfrm>
            <a:off x="4575963" y="5675211"/>
            <a:ext cx="1143000" cy="588813"/>
            <a:chOff x="5029200" y="3632355"/>
            <a:chExt cx="1143000" cy="588813"/>
          </a:xfrm>
        </p:grpSpPr>
        <p:sp>
          <p:nvSpPr>
            <p:cNvPr id="53" name="Rectangle 52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069601" y="3663110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Export to DPX Frames</a:t>
              </a:r>
              <a:endParaRPr lang="en-US" sz="1400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021462" y="5673169"/>
            <a:ext cx="992901" cy="588813"/>
            <a:chOff x="5029200" y="3632355"/>
            <a:chExt cx="1145655" cy="588813"/>
          </a:xfrm>
        </p:grpSpPr>
        <p:sp>
          <p:nvSpPr>
            <p:cNvPr id="59" name="Rectangle 5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29200" y="3666144"/>
              <a:ext cx="11456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Open in </a:t>
              </a:r>
              <a:r>
                <a:rPr lang="en-US" sz="1400" dirty="0" err="1" smtClean="0"/>
                <a:t>PhotoShop</a:t>
              </a:r>
              <a:endParaRPr lang="en-US" sz="1400" dirty="0"/>
            </a:p>
          </p:txBody>
        </p:sp>
      </p:grpSp>
      <p:cxnSp>
        <p:nvCxnSpPr>
          <p:cNvPr id="62" name="Straight Arrow Connector 61"/>
          <p:cNvCxnSpPr/>
          <p:nvPr/>
        </p:nvCxnSpPr>
        <p:spPr>
          <a:xfrm>
            <a:off x="4153155" y="5947504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53" idx="3"/>
          </p:cNvCxnSpPr>
          <p:nvPr/>
        </p:nvCxnSpPr>
        <p:spPr>
          <a:xfrm flipV="1">
            <a:off x="5718963" y="5969617"/>
            <a:ext cx="302499" cy="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073807" y="5521300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1.9k</a:t>
            </a:r>
            <a:endParaRPr lang="en-US" dirty="0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7020755" y="3979647"/>
            <a:ext cx="599245" cy="199324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798752" y="1677489"/>
            <a:ext cx="571502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256559" y="3659851"/>
            <a:ext cx="1550761" cy="1888942"/>
            <a:chOff x="228599" y="1412930"/>
            <a:chExt cx="1550761" cy="1888942"/>
          </a:xfrm>
        </p:grpSpPr>
        <p:sp>
          <p:nvSpPr>
            <p:cNvPr id="73" name="Isosceles Triangle 72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9912" y="2047203"/>
              <a:ext cx="10294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CAMERA</a:t>
              </a:r>
            </a:p>
            <a:p>
              <a:r>
                <a:rPr lang="en-US" sz="1400" dirty="0" smtClean="0"/>
                <a:t>Sony F-5</a:t>
              </a:r>
              <a:endParaRPr lang="en-US" sz="1400" dirty="0"/>
            </a:p>
          </p:txBody>
        </p:sp>
      </p:grpSp>
      <p:sp>
        <p:nvSpPr>
          <p:cNvPr id="24" name="&quot;No&quot; Symbol 23"/>
          <p:cNvSpPr/>
          <p:nvPr/>
        </p:nvSpPr>
        <p:spPr>
          <a:xfrm>
            <a:off x="4703462" y="2928976"/>
            <a:ext cx="921944" cy="930608"/>
          </a:xfrm>
          <a:prstGeom prst="noSmoking">
            <a:avLst>
              <a:gd name="adj" fmla="val 5981"/>
            </a:avLst>
          </a:prstGeom>
          <a:solidFill>
            <a:srgbClr val="FF0000">
              <a:alpha val="50000"/>
            </a:srgbClr>
          </a:solidFill>
          <a:ln w="6350"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99454" y="5548793"/>
            <a:ext cx="1400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CODEC Comparison Reference</a:t>
            </a:r>
            <a:endParaRPr lang="en-US" dirty="0"/>
          </a:p>
        </p:txBody>
      </p:sp>
      <p:sp>
        <p:nvSpPr>
          <p:cNvPr id="27" name="Left Brace 26"/>
          <p:cNvSpPr/>
          <p:nvPr/>
        </p:nvSpPr>
        <p:spPr>
          <a:xfrm>
            <a:off x="7210104" y="5548793"/>
            <a:ext cx="299622" cy="92333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1635</Words>
  <Application>Microsoft Office PowerPoint</Application>
  <PresentationFormat>On-screen Show (4:3)</PresentationFormat>
  <Paragraphs>214</Paragraphs>
  <Slides>39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Overall System Design</vt:lpstr>
      <vt:lpstr>PowerPoint Presentation</vt:lpstr>
      <vt:lpstr>Camera System</vt:lpstr>
      <vt:lpstr>Distance Requirements for the Identification of Representative Organisms in the Camera Field-of View</vt:lpstr>
      <vt:lpstr>Close Focus Test (~10cm from dome)</vt:lpstr>
      <vt:lpstr>Resolution Testing (~ 0.5 m from dome)</vt:lpstr>
      <vt:lpstr>Far Focus (~2.5m from dome)</vt:lpstr>
      <vt:lpstr>Camera Test Setup</vt:lpstr>
      <vt:lpstr>Camera Test Work Flow</vt:lpstr>
      <vt:lpstr>Camera Detail Resolution Comparison Locations Target Distance at “Sweet Spot” ~ 0.5 Meters From Dome</vt:lpstr>
      <vt:lpstr>Camera Comparison Sony HDCP1 vs. Ikegami HDL50/HS</vt:lpstr>
      <vt:lpstr>Camera Comparison Sony NEX-FS700U vs. Ikegami HDL50/HS</vt:lpstr>
      <vt:lpstr>Camera Comparison Sony F-5 vs. Ikegami HDL50/HS</vt:lpstr>
      <vt:lpstr>Finalist #1 Sony F-5 and Sony SCL-P11X15 Lens</vt:lpstr>
      <vt:lpstr>Finalist #2, Ikegami HDL-50/H and Zeiss Digi Prime T1,9/5mm Lens</vt:lpstr>
      <vt:lpstr>Sony F-5 vs. Ikegami HDL50/HS Center Resolution</vt:lpstr>
      <vt:lpstr>Sony F-5 vs. Ikegami HDL50/HS Edge Resolution</vt:lpstr>
      <vt:lpstr>Sony F-5 1920 X 1080 vs. Sony F-5 4096 X 2160 (4K) Center Resolution</vt:lpstr>
      <vt:lpstr>Sony F-5 1920 X 1080 vs. Sony F-5 4096 X 2160 (4K) Center Resolution - Detail</vt:lpstr>
      <vt:lpstr>Sony F-5 1920 X 1080 vs. Sony F-5 4096 X 2160 (4K) Edge Resolution</vt:lpstr>
      <vt:lpstr>Sony F-5 vs. Ikegami HDL50/HS Color Reproduction (4:2:2 Format)</vt:lpstr>
      <vt:lpstr>Test Showing the Sony F-5 and the Sony SCL-P11X15 Lens Meets the i2MAP Depth of Field Requirements (at F 5.6)</vt:lpstr>
      <vt:lpstr>Sony F-5 1920 X 1080 vs. Sony F-5 4096 X 2160 (4K) Resolution Example</vt:lpstr>
      <vt:lpstr>Sony F-5 1920 X 1080 vs. Sony F-5 4096 X 2160 (4K) Resolution Example 2A</vt:lpstr>
      <vt:lpstr>Sony F-5 1920 X 1080 vs. Sony F-5 4096 X 2160 (4K) Resolution Example 2B</vt:lpstr>
      <vt:lpstr>Sony F-5 1920 X 1080 vs. Sony F-5 4096 X 2160 (4K) Resolution Example 1</vt:lpstr>
      <vt:lpstr>Optical Dome Design</vt:lpstr>
      <vt:lpstr>Temporal Resolution Testing</vt:lpstr>
      <vt:lpstr>Translation of Vehicle Motion to Focal-Plane</vt:lpstr>
      <vt:lpstr>Temporal Resolution, Can We Get Good Image Quality at 1 Meter Per Second? Enter The Wheel of Death</vt:lpstr>
      <vt:lpstr>Comparison of Current (0.5 m/sec.) and Planned (1.0 m/sec.) Temporal Resolution at the 0.5 Meter from Dome “Sweet Spot”.</vt:lpstr>
      <vt:lpstr>The Effect of Camera Shutter at The Planned (1.0 m/sec.) AUV Velocity tested at the 0.5 Meter from Dome “Sweet Spot”.</vt:lpstr>
      <vt:lpstr>PowerPoint Presentation</vt:lpstr>
      <vt:lpstr>Post-Mission Work Flow</vt:lpstr>
      <vt:lpstr>Estimated System Cost Comparison</vt:lpstr>
      <vt:lpstr>Camera and Recorder Testing Conclusions</vt:lpstr>
      <vt:lpstr>Which is the best camera for us?</vt:lpstr>
      <vt:lpstr>CAMERA HOUSING BLOCK DIAGRAM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i2MAP Preliminary Design Review</dc:title>
  <dc:creator>chma</dc:creator>
  <cp:lastModifiedBy>chma</cp:lastModifiedBy>
  <cp:revision>67</cp:revision>
  <dcterms:created xsi:type="dcterms:W3CDTF">2014-07-10T18:50:13Z</dcterms:created>
  <dcterms:modified xsi:type="dcterms:W3CDTF">2014-08-20T19:27:38Z</dcterms:modified>
</cp:coreProperties>
</file>