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61" r:id="rId2"/>
    <p:sldId id="262" r:id="rId3"/>
    <p:sldId id="263" r:id="rId4"/>
    <p:sldId id="264" r:id="rId5"/>
    <p:sldId id="265" r:id="rId6"/>
    <p:sldId id="280" r:id="rId7"/>
    <p:sldId id="274" r:id="rId8"/>
    <p:sldId id="275" r:id="rId9"/>
    <p:sldId id="281" r:id="rId10"/>
    <p:sldId id="282" r:id="rId11"/>
    <p:sldId id="283" r:id="rId12"/>
    <p:sldId id="284" r:id="rId13"/>
    <p:sldId id="285" r:id="rId14"/>
    <p:sldId id="286" r:id="rId15"/>
    <p:sldId id="276" r:id="rId16"/>
    <p:sldId id="266" r:id="rId17"/>
    <p:sldId id="288" r:id="rId18"/>
    <p:sldId id="289" r:id="rId19"/>
    <p:sldId id="291" r:id="rId20"/>
    <p:sldId id="290" r:id="rId21"/>
    <p:sldId id="278" r:id="rId22"/>
    <p:sldId id="292" r:id="rId23"/>
    <p:sldId id="293" r:id="rId24"/>
    <p:sldId id="296" r:id="rId25"/>
    <p:sldId id="297" r:id="rId26"/>
    <p:sldId id="298" r:id="rId27"/>
    <p:sldId id="300" r:id="rId28"/>
    <p:sldId id="299" r:id="rId29"/>
    <p:sldId id="294" r:id="rId30"/>
    <p:sldId id="295" r:id="rId31"/>
    <p:sldId id="279" r:id="rId32"/>
    <p:sldId id="259" r:id="rId33"/>
    <p:sldId id="257" r:id="rId34"/>
    <p:sldId id="258" r:id="rId35"/>
    <p:sldId id="277" r:id="rId36"/>
    <p:sldId id="272" r:id="rId37"/>
    <p:sldId id="273" r:id="rId38"/>
    <p:sldId id="268" r:id="rId39"/>
    <p:sldId id="269" r:id="rId40"/>
    <p:sldId id="271" r:id="rId41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36" d="100"/>
          <a:sy n="136" d="100"/>
        </p:scale>
        <p:origin x="-1306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/>
          <a:lstStyle>
            <a:lvl1pPr algn="r">
              <a:defRPr sz="1200"/>
            </a:lvl1pPr>
          </a:lstStyle>
          <a:p>
            <a:fld id="{92C36FC6-DAC8-44F0-916B-FCE1BA0A943F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8" tIns="48329" rIns="96658" bIns="483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8" tIns="48329" rIns="96658" bIns="483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58" tIns="48329" rIns="96658" bIns="48329" rtlCol="0" anchor="b"/>
          <a:lstStyle>
            <a:lvl1pPr algn="r">
              <a:defRPr sz="1200"/>
            </a:lvl1pPr>
          </a:lstStyle>
          <a:p>
            <a:fld id="{5D55A16F-CD11-4CF5-BAE5-6953EC3C0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221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DB65CAA-0417-794D-AD6C-1666B0E49F02}" type="slidenum">
              <a:rPr lang="en-US"/>
              <a:pPr/>
              <a:t>2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848282-3167-A34E-90EF-898AEDEC716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881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 the total energy</a:t>
            </a:r>
            <a:r>
              <a:rPr lang="en-US" baseline="0" dirty="0" smtClean="0"/>
              <a:t> budget we are completely OK with one or two battery spheres.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FF5F16-0372-49B0-8BBB-8529FAFD2A53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163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21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045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6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9956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84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581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496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264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572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331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65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769E6-5AE7-4D66-A370-F032E6FC9097}" type="datetimeFigureOut">
              <a:rPr lang="en-US" smtClean="0"/>
              <a:t>4/9/2015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A1574-B7E5-4FF3-89FA-EBDDDA3A1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519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7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15" t="11701" r="3807" b="10901"/>
          <a:stretch/>
        </p:blipFill>
        <p:spPr bwMode="auto">
          <a:xfrm>
            <a:off x="685800" y="1600200"/>
            <a:ext cx="7467600" cy="5096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2506" y="6400800"/>
            <a:ext cx="1905000" cy="457200"/>
          </a:xfrm>
        </p:spPr>
        <p:txBody>
          <a:bodyPr/>
          <a:lstStyle/>
          <a:p>
            <a:r>
              <a:rPr lang="en-US" dirty="0" smtClean="0"/>
              <a:t>9 APR 2015 CDR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27868" y="457200"/>
            <a:ext cx="7764463" cy="1295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i2MAP Dorado Camera Chassis &amp; Electronics </a:t>
            </a:r>
            <a:r>
              <a:rPr lang="en-US" u="sng" dirty="0" smtClean="0"/>
              <a:t>Critical Design Review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09600" y="5715000"/>
            <a:ext cx="1524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Mark Chaffey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2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Tolerances – Camera Axial Alignment with Port Adapter 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0" t="13503" r="13931" b="15398"/>
          <a:stretch/>
        </p:blipFill>
        <p:spPr bwMode="auto">
          <a:xfrm>
            <a:off x="2286000" y="1524000"/>
            <a:ext cx="5952985" cy="489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1000" y="4056460"/>
            <a:ext cx="3886200" cy="923330"/>
          </a:xfrm>
          <a:prstGeom prst="rect">
            <a:avLst/>
          </a:prstGeom>
          <a:solidFill>
            <a:schemeClr val="bg1"/>
          </a:solidFill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Optical design specification:</a:t>
            </a:r>
          </a:p>
          <a:p>
            <a:pPr algn="ctr"/>
            <a:r>
              <a:rPr lang="en-US" dirty="0" smtClean="0"/>
              <a:t>+/- 0.7 mm (0.027”)</a:t>
            </a:r>
          </a:p>
          <a:p>
            <a:pPr algn="ctr"/>
            <a:r>
              <a:rPr lang="en-US" dirty="0" smtClean="0"/>
              <a:t>Current design value 0.47mm (0.0185”)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105400" y="2362200"/>
            <a:ext cx="609600" cy="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5029200" y="2442636"/>
            <a:ext cx="454863" cy="10423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5029200" y="2546866"/>
            <a:ext cx="762000" cy="25571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5029200" y="2743200"/>
            <a:ext cx="838200" cy="34873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5029200" y="2177534"/>
            <a:ext cx="980549" cy="123883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28" name="Group 5127"/>
          <p:cNvGrpSpPr/>
          <p:nvPr/>
        </p:nvGrpSpPr>
        <p:grpSpPr>
          <a:xfrm>
            <a:off x="152400" y="1855914"/>
            <a:ext cx="4876800" cy="1573086"/>
            <a:chOff x="152400" y="1855914"/>
            <a:chExt cx="4876800" cy="1573086"/>
          </a:xfrm>
        </p:grpSpPr>
        <p:grpSp>
          <p:nvGrpSpPr>
            <p:cNvPr id="28" name="Group 27"/>
            <p:cNvGrpSpPr/>
            <p:nvPr/>
          </p:nvGrpSpPr>
          <p:grpSpPr>
            <a:xfrm>
              <a:off x="152400" y="1855914"/>
              <a:ext cx="4811686" cy="1524000"/>
              <a:chOff x="152400" y="1855914"/>
              <a:chExt cx="4811686" cy="152400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52400" y="1855914"/>
                <a:ext cx="4806544" cy="1524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5123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7542" y="1855914"/>
                <a:ext cx="4806544" cy="15240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5127" name="Rectangle 5126"/>
            <p:cNvSpPr/>
            <p:nvPr/>
          </p:nvSpPr>
          <p:spPr>
            <a:xfrm>
              <a:off x="4572000" y="3200400"/>
              <a:ext cx="457200" cy="22860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3260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Critical </a:t>
            </a:r>
            <a:r>
              <a:rPr lang="fr-FR" dirty="0" err="1" smtClean="0"/>
              <a:t>Tolerances</a:t>
            </a:r>
            <a:r>
              <a:rPr lang="fr-FR" dirty="0" smtClean="0"/>
              <a:t> </a:t>
            </a:r>
            <a:r>
              <a:rPr lang="fr-FR" dirty="0"/>
              <a:t>– </a:t>
            </a:r>
            <a:r>
              <a:rPr lang="fr-FR" dirty="0" smtClean="0"/>
              <a:t>Thermal Changes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2" t="26999" r="1562" b="26202"/>
          <a:stretch/>
        </p:blipFill>
        <p:spPr bwMode="auto">
          <a:xfrm>
            <a:off x="304800" y="1600200"/>
            <a:ext cx="8534400" cy="328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1981200" y="5181600"/>
            <a:ext cx="525780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981200" y="4572000"/>
            <a:ext cx="0" cy="838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40870" y="4572000"/>
            <a:ext cx="0" cy="838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983070" y="4800600"/>
            <a:ext cx="3122330" cy="0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093713" y="4572000"/>
            <a:ext cx="0" cy="4191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590800" y="4492823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Aluminum distance</a:t>
            </a:r>
            <a:endParaRPr lang="en-US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3429000" y="4892666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Titanium distance</a:t>
            </a:r>
            <a:endParaRPr lang="en-US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1337255" y="1219200"/>
            <a:ext cx="6781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Assumptions: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Housing and camera chassis are </a:t>
            </a:r>
            <a:r>
              <a:rPr lang="en-US" sz="1400" dirty="0" err="1" smtClean="0"/>
              <a:t>toleranced</a:t>
            </a:r>
            <a:r>
              <a:rPr lang="en-US" sz="1400" dirty="0" smtClean="0"/>
              <a:t> at 21 degrees Celsius.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Worst case is housing goes to 0 degrees and chassis goes to 40 degrees.</a:t>
            </a:r>
            <a:endParaRPr lang="en-US" sz="1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486400"/>
            <a:ext cx="640831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Curved Connector 19"/>
          <p:cNvCxnSpPr/>
          <p:nvPr/>
        </p:nvCxnSpPr>
        <p:spPr>
          <a:xfrm rot="16200000" flipV="1">
            <a:off x="6438900" y="4076700"/>
            <a:ext cx="2209800" cy="914400"/>
          </a:xfrm>
          <a:prstGeom prst="curvedConnector3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7010400" y="3243862"/>
            <a:ext cx="152400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730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Thermal Calculation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279" y="1143001"/>
            <a:ext cx="6477000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4328908" y="5867400"/>
            <a:ext cx="1752600" cy="5334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172200" y="5867400"/>
            <a:ext cx="609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OK!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92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Tolerances - Vertical Clearance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90" t="11701" r="13935" b="9100"/>
          <a:stretch/>
        </p:blipFill>
        <p:spPr bwMode="auto">
          <a:xfrm>
            <a:off x="3200400" y="1219200"/>
            <a:ext cx="5334000" cy="4993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66" t="16585" r="12871" b="20358"/>
          <a:stretch/>
        </p:blipFill>
        <p:spPr bwMode="auto">
          <a:xfrm>
            <a:off x="260445" y="3505200"/>
            <a:ext cx="3287517" cy="2270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H="1">
            <a:off x="3547962" y="5257800"/>
            <a:ext cx="1481238" cy="518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3547962" y="3505200"/>
            <a:ext cx="1481239" cy="1066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114800" y="4572000"/>
            <a:ext cx="914400" cy="685800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Left Brace 9"/>
          <p:cNvSpPr/>
          <p:nvPr/>
        </p:nvSpPr>
        <p:spPr>
          <a:xfrm>
            <a:off x="1333615" y="4497231"/>
            <a:ext cx="138609" cy="328795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57200" y="4456694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0.070”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616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Tolerances – Vertical Clearance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73" t="11700" r="3643" b="10900"/>
          <a:stretch/>
        </p:blipFill>
        <p:spPr bwMode="auto">
          <a:xfrm>
            <a:off x="1828800" y="1371600"/>
            <a:ext cx="6217920" cy="4964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eft Brace 3"/>
          <p:cNvSpPr/>
          <p:nvPr/>
        </p:nvSpPr>
        <p:spPr>
          <a:xfrm>
            <a:off x="4199064" y="4634783"/>
            <a:ext cx="138609" cy="530753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9200" y="4576993"/>
            <a:ext cx="29189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Design maximum assembly</a:t>
            </a:r>
          </a:p>
          <a:p>
            <a:pPr algn="ctr"/>
            <a:r>
              <a:rPr lang="en-US" dirty="0" smtClean="0"/>
              <a:t>miss-alignment = 0.307”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4337673" y="4634783"/>
            <a:ext cx="767727" cy="16581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337674" y="5029200"/>
            <a:ext cx="462926" cy="1363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425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05001"/>
            <a:ext cx="7315200" cy="3200400"/>
          </a:xfrm>
        </p:spPr>
        <p:txBody>
          <a:bodyPr>
            <a:noAutofit/>
          </a:bodyPr>
          <a:lstStyle/>
          <a:p>
            <a:pPr lvl="1"/>
            <a:r>
              <a:rPr lang="en-US" sz="2000" dirty="0" smtClean="0"/>
              <a:t>AUV wet wiring</a:t>
            </a:r>
          </a:p>
          <a:p>
            <a:pPr lvl="1"/>
            <a:r>
              <a:rPr lang="en-US" sz="2000" dirty="0" smtClean="0"/>
              <a:t>Camera housing internal wiring</a:t>
            </a:r>
            <a:endParaRPr lang="en-US" sz="1600" dirty="0" smtClean="0"/>
          </a:p>
          <a:p>
            <a:pPr lvl="1"/>
            <a:r>
              <a:rPr lang="en-US" sz="2000" dirty="0" smtClean="0"/>
              <a:t>Input </a:t>
            </a:r>
            <a:r>
              <a:rPr lang="en-US" sz="2000" dirty="0"/>
              <a:t>&amp; light switching </a:t>
            </a:r>
            <a:r>
              <a:rPr lang="en-US" sz="2000" dirty="0" smtClean="0"/>
              <a:t>printed circuit board</a:t>
            </a:r>
            <a:endParaRPr lang="en-US" sz="2000" dirty="0"/>
          </a:p>
          <a:p>
            <a:pPr lvl="3"/>
            <a:r>
              <a:rPr lang="en-US" sz="1800" dirty="0"/>
              <a:t>Current limits &amp; fault </a:t>
            </a:r>
            <a:r>
              <a:rPr lang="en-US" sz="1800" dirty="0" smtClean="0"/>
              <a:t>reporting</a:t>
            </a:r>
          </a:p>
          <a:p>
            <a:pPr lvl="4"/>
            <a:r>
              <a:rPr lang="en-US" sz="1800" dirty="0" smtClean="0"/>
              <a:t>MOSFET AUV BUS switches and PCB traces</a:t>
            </a:r>
            <a:endParaRPr lang="en-US" sz="1800" dirty="0"/>
          </a:p>
          <a:p>
            <a:pPr lvl="3"/>
            <a:r>
              <a:rPr lang="en-US" sz="1800" dirty="0"/>
              <a:t>Thermal </a:t>
            </a:r>
            <a:r>
              <a:rPr lang="en-US" sz="1800" dirty="0" smtClean="0"/>
              <a:t>analysis</a:t>
            </a:r>
          </a:p>
          <a:p>
            <a:pPr lvl="4"/>
            <a:r>
              <a:rPr lang="en-US" sz="1800" dirty="0" smtClean="0"/>
              <a:t>High current switches</a:t>
            </a:r>
            <a:endParaRPr lang="en-US" sz="1800" dirty="0"/>
          </a:p>
          <a:p>
            <a:pPr lvl="1"/>
            <a:endParaRPr lang="en-US" sz="2000" dirty="0" smtClean="0"/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6886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14400"/>
            <a:ext cx="7010400" cy="5684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990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i2MAP System Wiring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49137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Camera Housing Internal Wiring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86" y="1066800"/>
            <a:ext cx="8994013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35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Input &amp; Switching PCB</a:t>
            </a:r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929639"/>
            <a:ext cx="7498080" cy="5739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2631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AUV BUS Level Light Switch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810000"/>
            <a:ext cx="7924800" cy="2316163"/>
          </a:xfrm>
        </p:spPr>
        <p:txBody>
          <a:bodyPr>
            <a:noAutofit/>
          </a:bodyPr>
          <a:lstStyle/>
          <a:p>
            <a:r>
              <a:rPr lang="en-US" sz="2400" dirty="0" smtClean="0"/>
              <a:t>Design current 10A max. (lights are 3.2A).</a:t>
            </a:r>
          </a:p>
          <a:p>
            <a:r>
              <a:rPr lang="en-US" sz="2400" dirty="0" smtClean="0"/>
              <a:t>MOSFET dissipation 1.35W worst case.</a:t>
            </a:r>
          </a:p>
          <a:p>
            <a:r>
              <a:rPr lang="en-US" sz="2400" dirty="0" smtClean="0"/>
              <a:t>Worst case junction operating temp. </a:t>
            </a:r>
            <a:r>
              <a:rPr lang="en-US" sz="2400" u="sng" dirty="0" smtClean="0"/>
              <a:t>94C @ 40C ambient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Max. allowable MOSFET junction temp. 175C! </a:t>
            </a:r>
            <a:endParaRPr lang="en-US" sz="24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706487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Arrow Connector 6"/>
          <p:cNvCxnSpPr/>
          <p:nvPr/>
        </p:nvCxnSpPr>
        <p:spPr>
          <a:xfrm flipH="1">
            <a:off x="6172200" y="1486644"/>
            <a:ext cx="304800" cy="41835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0800" y="1295399"/>
            <a:ext cx="23596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Current limit delay network</a:t>
            </a:r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400800" y="3657600"/>
            <a:ext cx="24629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Current inrush limiting network</a:t>
            </a:r>
            <a:endParaRPr lang="en-US" sz="1400" dirty="0"/>
          </a:p>
        </p:txBody>
      </p:sp>
      <p:cxnSp>
        <p:nvCxnSpPr>
          <p:cNvPr id="16" name="Straight Arrow Connector 15"/>
          <p:cNvCxnSpPr>
            <a:stCxn id="15" idx="0"/>
          </p:cNvCxnSpPr>
          <p:nvPr/>
        </p:nvCxnSpPr>
        <p:spPr>
          <a:xfrm flipH="1" flipV="1">
            <a:off x="7283762" y="3237756"/>
            <a:ext cx="348510" cy="41984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447675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3600" dirty="0" smtClean="0">
                <a:ea typeface="+mj-ea"/>
              </a:rPr>
              <a:t>Scientific Requirements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28600" y="990600"/>
            <a:ext cx="83058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The goal of the i2MAP project is to develop an autonomous imaging system that will allow us to automate the midwater time-series data collection process; to shift from ROVs to AUVs.  </a:t>
            </a:r>
            <a:endParaRPr lang="en-US" sz="2000" dirty="0"/>
          </a:p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Basic scientific requirement: To build a system capable of collecting video transecting imagery and environmental data of the quality of that currently collected with the ROVs, or better.</a:t>
            </a:r>
          </a:p>
          <a:p>
            <a:pPr marL="91440" lvl="1">
              <a:lnSpc>
                <a:spcPct val="90000"/>
              </a:lnSpc>
              <a:spcAft>
                <a:spcPts val="1200"/>
              </a:spcAft>
              <a:buClr>
                <a:schemeClr val="hlink"/>
              </a:buClr>
              <a:buSzPct val="65000"/>
            </a:pPr>
            <a:r>
              <a:rPr lang="en-US" sz="2000" dirty="0" smtClean="0"/>
              <a:t>ROV transecting data is currently collected under the following conditions: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04800" y="3429000"/>
            <a:ext cx="87630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Arial" charset="0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+mn-cs"/>
              </a:defRPr>
            </a:lvl9pPr>
          </a:lstStyle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Video quality = 1080i, 30 fps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Wide field of view (~85</a:t>
            </a:r>
            <a:r>
              <a:rPr lang="en-US" sz="1900" baseline="30000" dirty="0" smtClean="0">
                <a:effectLst/>
                <a:latin typeface="+mj-lt"/>
              </a:rPr>
              <a:t>o</a:t>
            </a:r>
            <a:r>
              <a:rPr lang="en-US" sz="1900" dirty="0" smtClean="0">
                <a:effectLst/>
                <a:latin typeface="+mj-lt"/>
              </a:rPr>
              <a:t> horizontal</a:t>
            </a:r>
            <a:r>
              <a:rPr lang="en-US" sz="1900" dirty="0" smtClean="0">
                <a:effectLst/>
              </a:rPr>
              <a:t>) </a:t>
            </a:r>
            <a:endParaRPr lang="en-US" sz="1900" dirty="0" smtClean="0">
              <a:effectLst/>
              <a:latin typeface="+mj-lt"/>
            </a:endParaRP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Adequate and even lighting throughout the field of view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120 minutes of video storage (11 depths x 10 minute transect each + leader/trailer)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Speed: 1.0 knots (~55 cm/sec)</a:t>
            </a:r>
          </a:p>
          <a:p>
            <a:pPr marL="365760" lvl="1" indent="-274320" eaLnBrk="1" hangingPunct="1">
              <a:lnSpc>
                <a:spcPct val="90000"/>
              </a:lnSpc>
            </a:pPr>
            <a:r>
              <a:rPr lang="en-US" sz="1900" dirty="0" smtClean="0">
                <a:effectLst/>
                <a:latin typeface="+mj-lt"/>
              </a:rPr>
              <a:t>Environmental sensors: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CTD (salinity, temperature and depth)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Oxygen sensors x2 (dissolved O2 concentration)</a:t>
            </a:r>
          </a:p>
          <a:p>
            <a:pPr marL="765810" lvl="2" indent="-274320" eaLnBrk="1" hangingPunct="1">
              <a:lnSpc>
                <a:spcPct val="90000"/>
              </a:lnSpc>
            </a:pPr>
            <a:r>
              <a:rPr lang="en-US" sz="1500" dirty="0" smtClean="0">
                <a:effectLst/>
                <a:latin typeface="+mj-lt"/>
              </a:rPr>
              <a:t>Transmissometer, 25 cm (water clarity/relative concentration of particulates in water)</a:t>
            </a:r>
          </a:p>
          <a:p>
            <a:pPr eaLnBrk="1" hangingPunct="1"/>
            <a:endParaRPr lang="en-US" sz="2400" dirty="0">
              <a:latin typeface="Times New Roman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33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Dimming Circuit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10" y="1143000"/>
            <a:ext cx="79883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4" b="47523"/>
          <a:stretch/>
        </p:blipFill>
        <p:spPr bwMode="auto">
          <a:xfrm>
            <a:off x="896415" y="3789197"/>
            <a:ext cx="7623174" cy="246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00800" y="4158142"/>
            <a:ext cx="17526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Example of 25% Duty Cycle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705600" y="1066800"/>
            <a:ext cx="2057400" cy="685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9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System Design-continued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295400"/>
            <a:ext cx="7620000" cy="4830763"/>
          </a:xfrm>
        </p:spPr>
        <p:txBody>
          <a:bodyPr>
            <a:noAutofit/>
          </a:bodyPr>
          <a:lstStyle/>
          <a:p>
            <a:pPr lvl="1"/>
            <a:r>
              <a:rPr lang="en-US" sz="2400" dirty="0" smtClean="0"/>
              <a:t>Main </a:t>
            </a:r>
            <a:r>
              <a:rPr lang="en-US" sz="2400" dirty="0"/>
              <a:t>electronics PCB</a:t>
            </a:r>
          </a:p>
          <a:p>
            <a:pPr lvl="3"/>
            <a:r>
              <a:rPr lang="en-US" dirty="0"/>
              <a:t>Loads on individual  switch circuits</a:t>
            </a:r>
          </a:p>
          <a:p>
            <a:pPr lvl="3"/>
            <a:r>
              <a:rPr lang="en-US" dirty="0"/>
              <a:t>Thermal analysis</a:t>
            </a:r>
          </a:p>
          <a:p>
            <a:pPr lvl="4"/>
            <a:r>
              <a:rPr lang="en-US" dirty="0" smtClean="0"/>
              <a:t>15 Volt bus witches</a:t>
            </a:r>
            <a:endParaRPr lang="en-US" dirty="0"/>
          </a:p>
          <a:p>
            <a:pPr lvl="4"/>
            <a:r>
              <a:rPr lang="en-US" dirty="0" err="1"/>
              <a:t>Vicor</a:t>
            </a:r>
            <a:r>
              <a:rPr lang="en-US" dirty="0"/>
              <a:t> &amp; </a:t>
            </a:r>
            <a:r>
              <a:rPr lang="en-US" dirty="0" err="1"/>
              <a:t>heatsink</a:t>
            </a:r>
            <a:endParaRPr lang="en-US" dirty="0"/>
          </a:p>
          <a:p>
            <a:pPr lvl="3"/>
            <a:r>
              <a:rPr lang="en-US" dirty="0"/>
              <a:t>Housing environmental sensors</a:t>
            </a:r>
          </a:p>
          <a:p>
            <a:pPr lvl="4"/>
            <a:r>
              <a:rPr lang="en-US" dirty="0" err="1"/>
              <a:t>Overtemperature</a:t>
            </a:r>
            <a:r>
              <a:rPr lang="en-US" dirty="0"/>
              <a:t> shutdown </a:t>
            </a:r>
            <a:r>
              <a:rPr lang="en-US" dirty="0" smtClean="0"/>
              <a:t>circuit</a:t>
            </a:r>
          </a:p>
          <a:p>
            <a:pPr lvl="4"/>
            <a:r>
              <a:rPr lang="en-US" dirty="0" smtClean="0"/>
              <a:t>Water alarms</a:t>
            </a:r>
          </a:p>
          <a:p>
            <a:pPr lvl="4"/>
            <a:r>
              <a:rPr lang="en-US" dirty="0" smtClean="0"/>
              <a:t>Humidity sensor</a:t>
            </a:r>
            <a:endParaRPr lang="en-US" dirty="0"/>
          </a:p>
          <a:p>
            <a:pPr lvl="3"/>
            <a:r>
              <a:rPr lang="en-US" dirty="0"/>
              <a:t>Video circuits</a:t>
            </a:r>
          </a:p>
          <a:p>
            <a:pPr lvl="4"/>
            <a:r>
              <a:rPr lang="en-US" dirty="0"/>
              <a:t>Video recorder </a:t>
            </a:r>
            <a:r>
              <a:rPr lang="en-US" dirty="0" smtClean="0"/>
              <a:t>switch</a:t>
            </a:r>
          </a:p>
          <a:p>
            <a:pPr lvl="4"/>
            <a:r>
              <a:rPr lang="en-US" dirty="0" smtClean="0"/>
              <a:t>Average and peak detector</a:t>
            </a:r>
            <a:endParaRPr lang="en-US" dirty="0"/>
          </a:p>
          <a:p>
            <a:pPr lvl="3"/>
            <a:r>
              <a:rPr lang="en-US" dirty="0" err="1"/>
              <a:t>Modtronics</a:t>
            </a:r>
            <a:r>
              <a:rPr lang="en-US" dirty="0"/>
              <a:t> </a:t>
            </a:r>
            <a:r>
              <a:rPr lang="en-US" dirty="0" smtClean="0"/>
              <a:t>CPU module</a:t>
            </a:r>
            <a:endParaRPr lang="en-US" dirty="0"/>
          </a:p>
          <a:p>
            <a:pPr lvl="4"/>
            <a:r>
              <a:rPr lang="en-US" dirty="0"/>
              <a:t>I/O pin list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6654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1475" y="152400"/>
            <a:ext cx="8229600" cy="1143000"/>
          </a:xfrm>
        </p:spPr>
        <p:txBody>
          <a:bodyPr/>
          <a:lstStyle/>
          <a:p>
            <a:r>
              <a:rPr lang="en-US" dirty="0" smtClean="0"/>
              <a:t>Main Electronics PCB pg.1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066800"/>
            <a:ext cx="7562850" cy="568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5838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Over Temperature Shut-Down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143000"/>
            <a:ext cx="4656294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0" t="9046" r="26936" b="50454"/>
          <a:stretch/>
        </p:blipFill>
        <p:spPr bwMode="auto">
          <a:xfrm>
            <a:off x="1845162" y="4366623"/>
            <a:ext cx="5867400" cy="2096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228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Circuits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600200"/>
            <a:ext cx="7899400" cy="396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843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Peak Detect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" t="7202" r="48248" b="49597"/>
          <a:stretch/>
        </p:blipFill>
        <p:spPr bwMode="auto">
          <a:xfrm>
            <a:off x="1524000" y="3429000"/>
            <a:ext cx="6096000" cy="3215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219199"/>
            <a:ext cx="4897399" cy="2326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967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Mean Level</a:t>
            </a:r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6572250" cy="3083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59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14400"/>
            <a:ext cx="3107055" cy="2498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86000"/>
            <a:ext cx="6781800" cy="3581400"/>
          </a:xfrm>
        </p:spPr>
        <p:txBody>
          <a:bodyPr/>
          <a:lstStyle/>
          <a:p>
            <a:r>
              <a:rPr lang="en-US" dirty="0" smtClean="0"/>
              <a:t>Simple HTML based API</a:t>
            </a:r>
          </a:p>
          <a:p>
            <a:r>
              <a:rPr lang="en-US" dirty="0" smtClean="0"/>
              <a:t>Based </a:t>
            </a:r>
            <a:r>
              <a:rPr lang="en-US" dirty="0"/>
              <a:t>on PIC18F6627 </a:t>
            </a:r>
            <a:r>
              <a:rPr lang="en-US" dirty="0" smtClean="0"/>
              <a:t>CPU</a:t>
            </a:r>
          </a:p>
          <a:p>
            <a:r>
              <a:rPr lang="en-US" dirty="0"/>
              <a:t>32 channels of analog and digital </a:t>
            </a:r>
            <a:r>
              <a:rPr lang="en-US" dirty="0" smtClean="0"/>
              <a:t>I/O</a:t>
            </a:r>
          </a:p>
          <a:p>
            <a:r>
              <a:rPr lang="en-US" dirty="0" smtClean="0"/>
              <a:t>Two USART interfaces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err="1" smtClean="0"/>
              <a:t>Modtronix</a:t>
            </a:r>
            <a:r>
              <a:rPr lang="en-US" dirty="0"/>
              <a:t> </a:t>
            </a:r>
            <a:r>
              <a:rPr lang="en-US" dirty="0" smtClean="0"/>
              <a:t>SBC65EC Micro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40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Modtronix</a:t>
            </a:r>
            <a:r>
              <a:rPr lang="en-US" dirty="0"/>
              <a:t> </a:t>
            </a:r>
            <a:r>
              <a:rPr lang="en-US" dirty="0" smtClean="0"/>
              <a:t>SBC65EC I/O</a:t>
            </a:r>
            <a:endParaRPr lang="en-US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6805"/>
            <a:ext cx="8485188" cy="532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68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Main Electronics PCB </a:t>
            </a:r>
            <a:r>
              <a:rPr lang="en-US" dirty="0" smtClean="0"/>
              <a:t>pg.2</a:t>
            </a:r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686800" cy="5637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665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Functional Requirements </a:t>
            </a:r>
            <a:br>
              <a:rPr lang="en-US" dirty="0" smtClean="0"/>
            </a:br>
            <a:r>
              <a:rPr lang="en-US" sz="2200" dirty="0" smtClean="0"/>
              <a:t>(</a:t>
            </a:r>
            <a:r>
              <a:rPr lang="en-US" sz="2200" i="1" dirty="0" smtClean="0"/>
              <a:t>see full text in 901209 project folder)</a:t>
            </a:r>
            <a:endParaRPr lang="en-US" b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0000" lnSpcReduction="20000"/>
          </a:bodyPr>
          <a:lstStyle/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>
                <a:solidFill>
                  <a:schemeClr val="accent1"/>
                </a:solidFill>
              </a:rPr>
              <a:t>The AUV transecting imaging system must replicate the existing ROV based quantitative mid-water transects such that the results of the transects can be compared in a scientifically valid way</a:t>
            </a:r>
            <a:r>
              <a:rPr lang="en-US" dirty="0" smtClean="0"/>
              <a:t>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chemeClr val="accent1"/>
                </a:solidFill>
              </a:rPr>
              <a:t>Maintain </a:t>
            </a:r>
            <a:r>
              <a:rPr lang="en-US" dirty="0">
                <a:solidFill>
                  <a:schemeClr val="accent1"/>
                </a:solidFill>
              </a:rPr>
              <a:t>the current image data processing and video annotation chain OR create a new processing chain that can be executed with a similar degree of complexity and effort</a:t>
            </a:r>
            <a:r>
              <a:rPr lang="en-US" dirty="0" smtClean="0">
                <a:solidFill>
                  <a:schemeClr val="accent1"/>
                </a:solidFill>
              </a:rPr>
              <a:t>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chemeClr val="accent1"/>
                </a:solidFill>
              </a:rPr>
              <a:t>Provide </a:t>
            </a:r>
            <a:r>
              <a:rPr lang="en-US" dirty="0">
                <a:solidFill>
                  <a:schemeClr val="accent1"/>
                </a:solidFill>
              </a:rPr>
              <a:t>for simultaneous operation with </a:t>
            </a:r>
            <a:r>
              <a:rPr lang="en-US" dirty="0" smtClean="0">
                <a:solidFill>
                  <a:schemeClr val="accent1"/>
                </a:solidFill>
              </a:rPr>
              <a:t>an environmental sensing package (CTD</a:t>
            </a:r>
            <a:r>
              <a:rPr lang="en-US" dirty="0">
                <a:solidFill>
                  <a:schemeClr val="accent1"/>
                </a:solidFill>
              </a:rPr>
              <a:t>, </a:t>
            </a:r>
            <a:r>
              <a:rPr lang="en-US" dirty="0" smtClean="0">
                <a:solidFill>
                  <a:schemeClr val="accent1"/>
                </a:solidFill>
              </a:rPr>
              <a:t>oxygen X 2, </a:t>
            </a:r>
            <a:r>
              <a:rPr lang="en-US" dirty="0">
                <a:solidFill>
                  <a:schemeClr val="accent1"/>
                </a:solidFill>
              </a:rPr>
              <a:t>and </a:t>
            </a:r>
            <a:r>
              <a:rPr lang="en-US" dirty="0" err="1" smtClean="0">
                <a:solidFill>
                  <a:schemeClr val="accent1"/>
                </a:solidFill>
              </a:rPr>
              <a:t>transmissometer</a:t>
            </a:r>
            <a:r>
              <a:rPr lang="en-US" dirty="0" smtClean="0">
                <a:solidFill>
                  <a:schemeClr val="accent1"/>
                </a:solidFill>
              </a:rPr>
              <a:t> sensors) comparable with that of the ROVs.</a:t>
            </a:r>
          </a:p>
          <a:p>
            <a:pPr lvl="0">
              <a:spcBef>
                <a:spcPts val="0"/>
              </a:spcBef>
              <a:spcAft>
                <a:spcPts val="1200"/>
              </a:spcAft>
            </a:pPr>
            <a:r>
              <a:rPr lang="en-US" dirty="0" smtClean="0"/>
              <a:t>Meet </a:t>
            </a:r>
            <a:r>
              <a:rPr lang="en-US" dirty="0"/>
              <a:t>the weight, balance, interface and configuration requirements of a Dorado AUV payload such that extraordinary measures are not required for routine AUV operation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dirty="0" smtClean="0">
                <a:solidFill>
                  <a:schemeClr val="accent1"/>
                </a:solidFill>
              </a:rPr>
              <a:t>Be </a:t>
            </a:r>
            <a:r>
              <a:rPr lang="en-US" dirty="0">
                <a:solidFill>
                  <a:schemeClr val="accent1"/>
                </a:solidFill>
              </a:rPr>
              <a:t>installed and removed from the AUV Dorado with a minimum of effort, consistent with similar nose cone payloads.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38400" y="6155174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1"/>
                </a:solidFill>
              </a:rPr>
              <a:t>BLUE = Relevant to camera electronics  review</a:t>
            </a:r>
            <a:endParaRPr lang="en-US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46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7630"/>
          </a:xfrm>
        </p:spPr>
        <p:txBody>
          <a:bodyPr/>
          <a:lstStyle/>
          <a:p>
            <a:r>
              <a:rPr lang="en-US" dirty="0" err="1" smtClean="0"/>
              <a:t>Vicor</a:t>
            </a:r>
            <a:r>
              <a:rPr lang="en-US" dirty="0" smtClean="0"/>
              <a:t> Power Dissipation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t="33296" r="7188" b="36103"/>
          <a:stretch/>
        </p:blipFill>
        <p:spPr bwMode="auto">
          <a:xfrm>
            <a:off x="365760" y="4191000"/>
            <a:ext cx="8778240" cy="195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15" t="18952" r="38748" b="36048"/>
          <a:stretch/>
        </p:blipFill>
        <p:spPr bwMode="auto">
          <a:xfrm>
            <a:off x="609600" y="1132268"/>
            <a:ext cx="4343400" cy="305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828800"/>
            <a:ext cx="29527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>
            <a:off x="4495800" y="4495800"/>
            <a:ext cx="1517923" cy="4572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037065" y="3800338"/>
            <a:ext cx="761999" cy="457200"/>
          </a:xfrm>
          <a:prstGeom prst="ellipse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05400" y="1146293"/>
            <a:ext cx="3657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Thermal dissipation is very close or over the limit in still air – depending on air flow for good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81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HDTV Housing Thermal Testing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905000" y="1295400"/>
            <a:ext cx="5554663" cy="5204104"/>
            <a:chOff x="1905000" y="1295400"/>
            <a:chExt cx="5554663" cy="520410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5000" y="1295400"/>
              <a:ext cx="5554663" cy="52041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4" name="Straight Connector 3"/>
            <p:cNvCxnSpPr/>
            <p:nvPr/>
          </p:nvCxnSpPr>
          <p:spPr>
            <a:xfrm>
              <a:off x="2590800" y="2743200"/>
              <a:ext cx="2209800" cy="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/>
            <p:cNvCxnSpPr/>
            <p:nvPr/>
          </p:nvCxnSpPr>
          <p:spPr>
            <a:xfrm>
              <a:off x="4800600" y="2743200"/>
              <a:ext cx="0" cy="1447800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3200" y="4228648"/>
              <a:ext cx="4343400" cy="6057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2" name="Straight Connector 11"/>
            <p:cNvCxnSpPr/>
            <p:nvPr/>
          </p:nvCxnSpPr>
          <p:spPr>
            <a:xfrm>
              <a:off x="4800600" y="4834353"/>
              <a:ext cx="0" cy="728247"/>
            </a:xfrm>
            <a:prstGeom prst="line">
              <a:avLst/>
            </a:prstGeom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388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Internal Air Flow (</a:t>
            </a:r>
            <a:r>
              <a:rPr lang="en-US" dirty="0" smtClean="0"/>
              <a:t>x1)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60" t="16376" r="20233" b="27714"/>
          <a:stretch/>
        </p:blipFill>
        <p:spPr bwMode="auto">
          <a:xfrm>
            <a:off x="762000" y="1752600"/>
            <a:ext cx="7735455" cy="440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895600" y="15240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200 in./second = 1000 linear feet/minute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4114800" y="1981200"/>
            <a:ext cx="304800" cy="9906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7010400" y="1524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OK!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2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Housing Internal Air Flow (x 100)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6" t="15633" r="20615" b="21998"/>
          <a:stretch/>
        </p:blipFill>
        <p:spPr bwMode="auto">
          <a:xfrm>
            <a:off x="1066800" y="1524000"/>
            <a:ext cx="7125450" cy="452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3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Housing Internal Air Flow (x 100)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1" t="15045" r="20573" b="17756"/>
          <a:stretch/>
        </p:blipFill>
        <p:spPr bwMode="auto">
          <a:xfrm>
            <a:off x="1219200" y="1219200"/>
            <a:ext cx="719079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08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System </a:t>
            </a:r>
            <a:r>
              <a:rPr lang="en-US" dirty="0" smtClean="0"/>
              <a:t>Design-continued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828800"/>
            <a:ext cx="7162800" cy="4297363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Energy budget</a:t>
            </a:r>
          </a:p>
          <a:p>
            <a:pPr lvl="2"/>
            <a:r>
              <a:rPr lang="en-US" sz="2800" dirty="0"/>
              <a:t>Re-visit AUV energy budget</a:t>
            </a:r>
          </a:p>
          <a:p>
            <a:pPr lvl="1"/>
            <a:r>
              <a:rPr lang="en-US" dirty="0" smtClean="0"/>
              <a:t>AUV </a:t>
            </a:r>
            <a:r>
              <a:rPr lang="en-US" dirty="0"/>
              <a:t>and  data downloading interface</a:t>
            </a:r>
          </a:p>
          <a:p>
            <a:pPr lvl="2"/>
            <a:r>
              <a:rPr lang="en-US" dirty="0"/>
              <a:t>AUV connector</a:t>
            </a:r>
          </a:p>
          <a:p>
            <a:pPr lvl="3"/>
            <a:r>
              <a:rPr lang="en-US" dirty="0"/>
              <a:t>Current limit</a:t>
            </a:r>
          </a:p>
          <a:p>
            <a:pPr lvl="1"/>
            <a:r>
              <a:rPr lang="en-US" dirty="0"/>
              <a:t>CTD and other environmental sensors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5452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i2MAP Payload Energy Budget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5769283"/>
              </p:ext>
            </p:extLst>
          </p:nvPr>
        </p:nvGraphicFramePr>
        <p:xfrm>
          <a:off x="609600" y="1752600"/>
          <a:ext cx="7953693" cy="321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" name="Worksheet" r:id="rId3" imgW="6118953" imgH="2476446" progId="Excel.Sheet.12">
                  <p:embed/>
                </p:oleObj>
              </mc:Choice>
              <mc:Fallback>
                <p:oleObj name="Worksheet" r:id="rId3" imgW="6118953" imgH="2476446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" y="1752600"/>
                        <a:ext cx="7953693" cy="321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" name="Straight Arrow Connector 9"/>
          <p:cNvCxnSpPr/>
          <p:nvPr/>
        </p:nvCxnSpPr>
        <p:spPr>
          <a:xfrm flipV="1">
            <a:off x="5638800" y="5029200"/>
            <a:ext cx="609600" cy="609600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876800" y="57150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SEE INTERFACE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82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50617"/>
            <a:ext cx="7696200" cy="5585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Connector 3"/>
          <p:cNvCxnSpPr/>
          <p:nvPr/>
        </p:nvCxnSpPr>
        <p:spPr>
          <a:xfrm>
            <a:off x="1592849" y="4419600"/>
            <a:ext cx="2251575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1592849" y="2933933"/>
            <a:ext cx="4503151" cy="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844424" y="4419600"/>
            <a:ext cx="0" cy="1512263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88183" y="2933932"/>
            <a:ext cx="7817" cy="299793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81200" y="2498689"/>
            <a:ext cx="330330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2 Battery Spheres (7.4 </a:t>
            </a:r>
            <a:r>
              <a:rPr lang="en-US" dirty="0" err="1" smtClean="0">
                <a:solidFill>
                  <a:srgbClr val="000000"/>
                </a:solidFill>
              </a:rPr>
              <a:t>kWhr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52600" y="3738942"/>
            <a:ext cx="28575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1 Battery Sphere (3.7 </a:t>
            </a:r>
            <a:r>
              <a:rPr lang="en-US" dirty="0" err="1" smtClean="0">
                <a:solidFill>
                  <a:srgbClr val="000000"/>
                </a:solidFill>
              </a:rPr>
              <a:t>kWhr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609600" y="228600"/>
            <a:ext cx="8077200" cy="609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Total Energy Use by Dorado (@ 1 m/sec.)</a:t>
            </a:r>
            <a:endParaRPr lang="en-US" sz="3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F6EC-4610-46FF-B164-1601F3F0CCD5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34200" y="3276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i2MAP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010400" y="5100258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AUV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0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Autofit/>
          </a:bodyPr>
          <a:lstStyle/>
          <a:p>
            <a:r>
              <a:rPr lang="en-US" sz="3200" dirty="0" smtClean="0"/>
              <a:t>Dorado AUV interface</a:t>
            </a:r>
            <a:r>
              <a:rPr lang="en-US" sz="3200" baseline="0" dirty="0" smtClean="0"/>
              <a:t> &amp; Power Budget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143000"/>
            <a:ext cx="7696200" cy="4297363"/>
          </a:xfrm>
        </p:spPr>
        <p:txBody>
          <a:bodyPr>
            <a:normAutofit/>
          </a:bodyPr>
          <a:lstStyle/>
          <a:p>
            <a:pPr lvl="0"/>
            <a:r>
              <a:rPr lang="en-US" sz="2400" b="1" dirty="0"/>
              <a:t>Hardware Interface.</a:t>
            </a:r>
          </a:p>
          <a:p>
            <a:pPr lvl="1"/>
            <a:r>
              <a:rPr lang="en-US" sz="2000" dirty="0"/>
              <a:t>The electrical interface to the Dorado AUV must be compatible with:</a:t>
            </a:r>
          </a:p>
          <a:p>
            <a:pPr lvl="2"/>
            <a:r>
              <a:rPr lang="en-US" sz="1800" dirty="0"/>
              <a:t>18 to 36 Volts DC</a:t>
            </a:r>
            <a:r>
              <a:rPr lang="en-US" sz="1800" dirty="0" smtClean="0"/>
              <a:t>. (new battery will be 20-36V)</a:t>
            </a:r>
            <a:endParaRPr lang="en-US" sz="1800" dirty="0"/>
          </a:p>
          <a:p>
            <a:pPr lvl="2"/>
            <a:r>
              <a:rPr lang="en-US" sz="1800" dirty="0" smtClean="0"/>
              <a:t>16 </a:t>
            </a:r>
            <a:r>
              <a:rPr lang="en-US" sz="1800" dirty="0"/>
              <a:t>Amperes maximum continuous </a:t>
            </a:r>
            <a:r>
              <a:rPr lang="en-US" sz="1800" dirty="0" smtClean="0"/>
              <a:t>current . (</a:t>
            </a:r>
            <a:r>
              <a:rPr lang="en-US" sz="1800" dirty="0" err="1" smtClean="0"/>
              <a:t>SeaCon</a:t>
            </a:r>
            <a:r>
              <a:rPr lang="en-US" sz="1800" dirty="0" smtClean="0"/>
              <a:t> reports 16A)</a:t>
            </a:r>
          </a:p>
          <a:p>
            <a:pPr lvl="1"/>
            <a:r>
              <a:rPr lang="en-US" sz="1800" dirty="0" smtClean="0">
                <a:solidFill>
                  <a:srgbClr val="FF0000"/>
                </a:solidFill>
              </a:rPr>
              <a:t>NOTE: this is 288 Watts at low battery and 576 Watts at high battery. We need about 416 Watts to run 4 lights full power (16A @ 26VDC).</a:t>
            </a:r>
            <a:endParaRPr lang="en-US" sz="1800" dirty="0">
              <a:solidFill>
                <a:srgbClr val="FF0000"/>
              </a:solidFill>
            </a:endParaRPr>
          </a:p>
          <a:p>
            <a:pPr lvl="1"/>
            <a:r>
              <a:rPr lang="en-US" sz="2000" dirty="0"/>
              <a:t>The data interface is 10/100BaseT Ethernet.</a:t>
            </a:r>
          </a:p>
          <a:p>
            <a:endParaRPr lang="en-US" sz="2400" dirty="0"/>
          </a:p>
        </p:txBody>
      </p:sp>
      <p:grpSp>
        <p:nvGrpSpPr>
          <p:cNvPr id="5" name="Group 4"/>
          <p:cNvGrpSpPr/>
          <p:nvPr/>
        </p:nvGrpSpPr>
        <p:grpSpPr>
          <a:xfrm>
            <a:off x="1984780" y="3994070"/>
            <a:ext cx="5120640" cy="2286000"/>
            <a:chOff x="1920240" y="3749040"/>
            <a:chExt cx="5120640" cy="2286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99" t="10889" r="2152" b="11323"/>
            <a:stretch/>
          </p:blipFill>
          <p:spPr bwMode="auto">
            <a:xfrm>
              <a:off x="1920240" y="3749040"/>
              <a:ext cx="512064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3429000" y="5715000"/>
              <a:ext cx="33528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000" dirty="0" smtClean="0">
                  <a:solidFill>
                    <a:srgbClr val="000000"/>
                  </a:solidFill>
                </a:rPr>
                <a:t>(Received via email from </a:t>
              </a:r>
              <a:r>
                <a:rPr lang="en-US" sz="1000" dirty="0">
                  <a:solidFill>
                    <a:srgbClr val="000000"/>
                  </a:solidFill>
                </a:rPr>
                <a:t>Hans Thomas February 25, </a:t>
              </a:r>
              <a:r>
                <a:rPr lang="en-US" sz="1000" dirty="0" smtClean="0">
                  <a:solidFill>
                    <a:srgbClr val="000000"/>
                  </a:solidFill>
                </a:rPr>
                <a:t>2014) </a:t>
              </a:r>
              <a:endParaRPr lang="en-US" sz="1000" dirty="0">
                <a:solidFill>
                  <a:srgbClr val="000000"/>
                </a:solidFill>
              </a:endParaRPr>
            </a:p>
          </p:txBody>
        </p: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000000"/>
                </a:solidFill>
              </a:rPr>
              <a:t>24 April 2014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>
                <a:solidFill>
                  <a:srgbClr val="000000"/>
                </a:solidFill>
              </a:rPr>
              <a:pPr/>
              <a:t>38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3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i2MAP</a:t>
            </a:r>
            <a:r>
              <a:rPr lang="en-US" sz="2400" baseline="0" dirty="0" smtClean="0"/>
              <a:t> Limited by AUV Connector Maximum Current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57200" y="1219200"/>
            <a:ext cx="8229600" cy="2209801"/>
          </a:xfrm>
        </p:spPr>
        <p:txBody>
          <a:bodyPr>
            <a:noAutofit/>
          </a:bodyPr>
          <a:lstStyle/>
          <a:p>
            <a:r>
              <a:rPr lang="en-US" sz="1800" dirty="0" smtClean="0"/>
              <a:t>With 4 x 80 Watt lights we are limited by the Dorado interface connector 16 Ampere maximum at low battery voltages (&lt;26 Volts).</a:t>
            </a:r>
          </a:p>
          <a:p>
            <a:r>
              <a:rPr lang="en-US" sz="1800" dirty="0" smtClean="0"/>
              <a:t>Required solution:</a:t>
            </a:r>
          </a:p>
          <a:p>
            <a:pPr lvl="1"/>
            <a:r>
              <a:rPr lang="en-US" sz="1600" dirty="0" smtClean="0"/>
              <a:t>Cut off i2MAP lights or reduce output when AUV battery voltage drops below 26 Volts.</a:t>
            </a:r>
          </a:p>
          <a:p>
            <a:pPr lvl="1"/>
            <a:r>
              <a:rPr lang="en-US" sz="1600" dirty="0" smtClean="0"/>
              <a:t>This cutoff will not have a significant effect on the mission endurance.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62400" y="3657600"/>
            <a:ext cx="3886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</a:rPr>
              <a:t>New Dorado Battery Discharge Curve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3F6EC-4610-46FF-B164-1601F3F0CCD5}" type="slidenum">
              <a:rPr lang="en-US" smtClean="0">
                <a:solidFill>
                  <a:srgbClr val="000000"/>
                </a:solidFill>
              </a:rPr>
              <a:pPr/>
              <a:t>39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990600" y="3052062"/>
            <a:ext cx="7239000" cy="3505200"/>
            <a:chOff x="990600" y="3052062"/>
            <a:chExt cx="7239000" cy="3505200"/>
          </a:xfrm>
        </p:grpSpPr>
        <p:grpSp>
          <p:nvGrpSpPr>
            <p:cNvPr id="46" name="Group 45"/>
            <p:cNvGrpSpPr/>
            <p:nvPr/>
          </p:nvGrpSpPr>
          <p:grpSpPr>
            <a:xfrm>
              <a:off x="990600" y="3052062"/>
              <a:ext cx="7086600" cy="3505200"/>
              <a:chOff x="990600" y="3052062"/>
              <a:chExt cx="7086600" cy="3505200"/>
            </a:xfrm>
          </p:grpSpPr>
          <p:pic>
            <p:nvPicPr>
              <p:cNvPr id="5" name="Picture 2" descr="Panasonic%20NCR18650B%203400mAh%20(Green)-Capacity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90600" y="3052062"/>
                <a:ext cx="7086600" cy="3505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6" name="Straight Connector 5"/>
              <p:cNvCxnSpPr/>
              <p:nvPr/>
            </p:nvCxnSpPr>
            <p:spPr>
              <a:xfrm flipV="1">
                <a:off x="5105400" y="5103005"/>
                <a:ext cx="2899340" cy="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/>
              <p:cNvSpPr txBox="1"/>
              <p:nvPr/>
            </p:nvSpPr>
            <p:spPr>
              <a:xfrm>
                <a:off x="1738730" y="5239333"/>
                <a:ext cx="347243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</a:rPr>
                  <a:t>Connector limit 16A - 25 Volt Cutoff for 416 Watt i2MAP system</a:t>
                </a:r>
                <a:endParaRPr lang="en-US" dirty="0">
                  <a:solidFill>
                    <a:srgbClr val="000000"/>
                  </a:solidFill>
                </a:endParaRPr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105400" y="5103005"/>
                <a:ext cx="0" cy="803551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 flipV="1">
                <a:off x="4610100" y="5462413"/>
                <a:ext cx="419100" cy="52213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21"/>
            <p:cNvSpPr txBox="1"/>
            <p:nvPr/>
          </p:nvSpPr>
          <p:spPr>
            <a:xfrm>
              <a:off x="5794940" y="4111413"/>
              <a:ext cx="220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</a:rPr>
                <a:t>Green = 1 sphere rate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086600" y="4411602"/>
              <a:ext cx="1143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smtClean="0">
                  <a:solidFill>
                    <a:srgbClr val="000000"/>
                  </a:solidFill>
                </a:rPr>
                <a:t>2 sphere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 flipH="1">
              <a:off x="6324600" y="4468137"/>
              <a:ext cx="152400" cy="25626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/>
            <p:nvPr/>
          </p:nvCxnSpPr>
          <p:spPr>
            <a:xfrm flipH="1">
              <a:off x="7239001" y="4724400"/>
              <a:ext cx="380999" cy="22860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&quot;No&quot; Symbol 44"/>
            <p:cNvSpPr/>
            <p:nvPr/>
          </p:nvSpPr>
          <p:spPr>
            <a:xfrm>
              <a:off x="6476999" y="5181600"/>
              <a:ext cx="762002" cy="704064"/>
            </a:xfrm>
            <a:prstGeom prst="noSmoking">
              <a:avLst>
                <a:gd name="adj" fmla="val 7094"/>
              </a:avLst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01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Design Requirements</a:t>
            </a:r>
            <a:br>
              <a:rPr lang="en-US" dirty="0" smtClean="0"/>
            </a:br>
            <a:r>
              <a:rPr lang="en-US" sz="2200" dirty="0" smtClean="0"/>
              <a:t>(</a:t>
            </a:r>
            <a:r>
              <a:rPr lang="en-US" sz="2200" i="1" dirty="0" smtClean="0"/>
              <a:t>see </a:t>
            </a:r>
            <a:r>
              <a:rPr lang="en-US" sz="2200" i="1" dirty="0"/>
              <a:t>full text in </a:t>
            </a:r>
            <a:r>
              <a:rPr lang="en-US" sz="2200" i="1" dirty="0" smtClean="0"/>
              <a:t>901209 project </a:t>
            </a:r>
            <a:r>
              <a:rPr lang="en-US" sz="2200" i="1" dirty="0"/>
              <a:t>folder)</a:t>
            </a:r>
            <a:endParaRPr lang="en-US" sz="2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Autofit/>
          </a:bodyPr>
          <a:lstStyle/>
          <a:p>
            <a:r>
              <a:rPr lang="en-US" sz="1400" dirty="0"/>
              <a:t>Capture format. The imaging system must capture in a progressive scan format with a minimum resolution of 1920x1080  4:2:2 format at 10 bits at 60 frames per second or greater ( 1080 60P</a:t>
            </a:r>
            <a:r>
              <a:rPr lang="en-US" sz="1400" dirty="0" smtClean="0"/>
              <a:t>) for 120 minutes.</a:t>
            </a:r>
          </a:p>
          <a:p>
            <a:r>
              <a:rPr lang="en-US" sz="1400" dirty="0"/>
              <a:t>The video records must include SMPTE </a:t>
            </a:r>
            <a:r>
              <a:rPr lang="en-US" sz="1400" dirty="0" err="1"/>
              <a:t>timecode</a:t>
            </a:r>
            <a:r>
              <a:rPr lang="en-US" sz="1400" dirty="0"/>
              <a:t> data that is synchronous with the environmental instrumentation data.</a:t>
            </a:r>
            <a:endParaRPr lang="en-US" sz="1400" dirty="0" smtClean="0"/>
          </a:p>
          <a:p>
            <a:r>
              <a:rPr lang="en-US" sz="1400" kern="1200" dirty="0" smtClean="0">
                <a:solidFill>
                  <a:schemeClr val="tx1"/>
                </a:solidFill>
                <a:effectLst/>
              </a:rPr>
              <a:t>Depth of field. The imaging system shall allow the identification of small plankton at a range from 0.1 to 2.5 meters from the camera dome with the camera lens in a fixed focus position. Note: it is desirable but not required that the camera system be able to image objects further from the camera than 2 meters, ideally out to 10 meters distance.</a:t>
            </a:r>
          </a:p>
          <a:p>
            <a:pPr marL="342900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</a:rPr>
              <a:t>Width of field. The lens system shall have at least an 80 degree horizontal viewing angle.</a:t>
            </a:r>
          </a:p>
          <a:p>
            <a:pPr marL="342900" marR="0" lvl="3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1200" dirty="0" smtClean="0">
                <a:solidFill>
                  <a:schemeClr val="tx1"/>
                </a:solidFill>
                <a:effectLst/>
              </a:rPr>
              <a:t>The light bars shall hold 4 DSPL </a:t>
            </a:r>
            <a:r>
              <a:rPr lang="en-US" sz="1400" kern="1200" dirty="0" err="1" smtClean="0">
                <a:solidFill>
                  <a:schemeClr val="tx1"/>
                </a:solidFill>
                <a:effectLst/>
              </a:rPr>
              <a:t>Sealights</a:t>
            </a:r>
            <a:r>
              <a:rPr lang="en-US" sz="1400" kern="1200" dirty="0" smtClean="0">
                <a:solidFill>
                  <a:schemeClr val="tx1"/>
                </a:solidFill>
                <a:effectLst/>
              </a:rPr>
              <a:t> in a position that minimizes backscatter and glaring.</a:t>
            </a:r>
          </a:p>
          <a:p>
            <a:r>
              <a:rPr lang="en-US" sz="1400" dirty="0" smtClean="0"/>
              <a:t>The </a:t>
            </a:r>
            <a:r>
              <a:rPr lang="en-US" sz="1400" dirty="0"/>
              <a:t>Dorado camera payload shall provide for simultaneous operation with the standard CTD, oxygen (</a:t>
            </a:r>
            <a:r>
              <a:rPr lang="en-US" sz="1400" dirty="0" smtClean="0"/>
              <a:t>x2) and 25 cm </a:t>
            </a:r>
            <a:r>
              <a:rPr lang="en-US" sz="1400" dirty="0" err="1" smtClean="0"/>
              <a:t>transmissometer</a:t>
            </a:r>
            <a:r>
              <a:rPr lang="en-US" sz="1400" dirty="0" smtClean="0"/>
              <a:t> instruments </a:t>
            </a:r>
            <a:r>
              <a:rPr lang="en-US" sz="1400" dirty="0"/>
              <a:t>of the CTD AUV </a:t>
            </a:r>
            <a:r>
              <a:rPr lang="en-US" sz="1400" u="sng" dirty="0"/>
              <a:t>OR</a:t>
            </a:r>
            <a:r>
              <a:rPr lang="en-US" sz="1400" dirty="0"/>
              <a:t> duplicate these instruments on the camera payload. The data must be available as part of the standard AUV data load path and be accessible to VARS</a:t>
            </a:r>
            <a:r>
              <a:rPr lang="en-US" sz="1400" dirty="0" smtClean="0"/>
              <a:t>.</a:t>
            </a:r>
          </a:p>
          <a:p>
            <a:r>
              <a:rPr lang="en-US" sz="1400" dirty="0"/>
              <a:t>Operate at specific depths from 50 meters to </a:t>
            </a:r>
            <a:r>
              <a:rPr lang="en-US" sz="1400" b="1" dirty="0"/>
              <a:t>1500 meters</a:t>
            </a:r>
            <a:r>
              <a:rPr lang="en-US" sz="1400" dirty="0"/>
              <a:t> performing 11 individual transects of  330 meters length</a:t>
            </a:r>
            <a:r>
              <a:rPr lang="en-US" sz="1400" dirty="0" smtClean="0"/>
              <a:t>.</a:t>
            </a:r>
          </a:p>
          <a:p>
            <a:pPr lvl="1"/>
            <a:r>
              <a:rPr lang="en-US" sz="1200" dirty="0"/>
              <a:t>Dorado shall maintain a constant depth during a commanded transect to within +/- 1 meter.</a:t>
            </a:r>
          </a:p>
          <a:p>
            <a:pPr lvl="1"/>
            <a:r>
              <a:rPr lang="en-US" sz="1200" dirty="0"/>
              <a:t>Dorado shall maintain a constant pitch angle during a commanded transect of +/- 10 degrees.</a:t>
            </a:r>
          </a:p>
          <a:p>
            <a:pPr lvl="1"/>
            <a:r>
              <a:rPr lang="en-US" sz="1200" dirty="0"/>
              <a:t>Dorado shall maintain a constant roll angle during a commanded transect of +/- 20 degrees</a:t>
            </a:r>
            <a:r>
              <a:rPr lang="en-US" sz="1200" dirty="0" smtClean="0"/>
              <a:t>.</a:t>
            </a:r>
          </a:p>
          <a:p>
            <a:r>
              <a:rPr lang="en-US" sz="1400" dirty="0">
                <a:solidFill>
                  <a:schemeClr val="accent1"/>
                </a:solidFill>
              </a:rPr>
              <a:t>The electrical interface to the Dorado AUV must be compatible with:</a:t>
            </a:r>
          </a:p>
          <a:p>
            <a:pPr lvl="2"/>
            <a:r>
              <a:rPr lang="en-US" sz="1400" dirty="0">
                <a:solidFill>
                  <a:schemeClr val="accent1"/>
                </a:solidFill>
              </a:rPr>
              <a:t>18 to 36 Volts </a:t>
            </a:r>
            <a:r>
              <a:rPr lang="en-US" sz="1400" dirty="0" smtClean="0">
                <a:solidFill>
                  <a:schemeClr val="accent1"/>
                </a:solidFill>
              </a:rPr>
              <a:t>DC, 15 </a:t>
            </a:r>
            <a:r>
              <a:rPr lang="en-US" sz="1400" dirty="0">
                <a:solidFill>
                  <a:schemeClr val="accent1"/>
                </a:solidFill>
              </a:rPr>
              <a:t>Amperes maximum continuous </a:t>
            </a:r>
            <a:r>
              <a:rPr lang="en-US" sz="1400" dirty="0" smtClean="0">
                <a:solidFill>
                  <a:schemeClr val="accent1"/>
                </a:solidFill>
              </a:rPr>
              <a:t>current. </a:t>
            </a:r>
            <a:r>
              <a:rPr lang="en-US" sz="1400" i="1" dirty="0" smtClean="0">
                <a:solidFill>
                  <a:schemeClr val="accent1"/>
                </a:solidFill>
              </a:rPr>
              <a:t>Note that </a:t>
            </a:r>
            <a:r>
              <a:rPr lang="en-US" sz="1400" i="1" dirty="0" err="1" smtClean="0">
                <a:solidFill>
                  <a:schemeClr val="accent1"/>
                </a:solidFill>
              </a:rPr>
              <a:t>SeaCon</a:t>
            </a:r>
            <a:r>
              <a:rPr lang="en-US" sz="1400" i="1" dirty="0" smtClean="0">
                <a:solidFill>
                  <a:schemeClr val="accent1"/>
                </a:solidFill>
              </a:rPr>
              <a:t> reports 16A</a:t>
            </a:r>
            <a:endParaRPr lang="en-US" sz="1400" i="1" dirty="0">
              <a:solidFill>
                <a:schemeClr val="accent1"/>
              </a:solidFill>
            </a:endParaRPr>
          </a:p>
          <a:p>
            <a:pPr lvl="2"/>
            <a:r>
              <a:rPr lang="en-US" sz="1400" dirty="0">
                <a:solidFill>
                  <a:schemeClr val="accent1"/>
                </a:solidFill>
              </a:rPr>
              <a:t>The data interface is 10/100BaseT Ethernet.</a:t>
            </a:r>
          </a:p>
          <a:p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 Aug 2014 PDR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979BC-FEEE-4319-BDEC-9EE1DD4D4A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2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55" y="304800"/>
            <a:ext cx="9067800" cy="762000"/>
          </a:xfrm>
        </p:spPr>
        <p:txBody>
          <a:bodyPr>
            <a:normAutofit/>
          </a:bodyPr>
          <a:lstStyle/>
          <a:p>
            <a:r>
              <a:rPr lang="en-US" dirty="0" smtClean="0"/>
              <a:t>Post-Mission Work Flow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2357708" y="2644620"/>
            <a:ext cx="1299892" cy="2078565"/>
            <a:chOff x="892979" y="2514600"/>
            <a:chExt cx="1774021" cy="1067411"/>
          </a:xfrm>
        </p:grpSpPr>
        <p:sp>
          <p:nvSpPr>
            <p:cNvPr id="4" name="Rectangle 3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92979" y="2640006"/>
              <a:ext cx="1706446" cy="9420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AJA Quad Pro </a:t>
              </a:r>
              <a:r>
                <a:rPr lang="en-US" sz="1600" dirty="0" err="1" smtClean="0"/>
                <a:t>ProRes</a:t>
              </a:r>
              <a:r>
                <a:rPr lang="en-US" sz="1600" dirty="0" smtClean="0"/>
                <a:t> 10 bit 422 (HQ)  Recording (.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)</a:t>
              </a:r>
              <a:endParaRPr lang="en-US" sz="1600" dirty="0"/>
            </a:p>
          </p:txBody>
        </p:sp>
      </p:grpSp>
      <p:cxnSp>
        <p:nvCxnSpPr>
          <p:cNvPr id="23" name="Straight Arrow Connector 22"/>
          <p:cNvCxnSpPr/>
          <p:nvPr/>
        </p:nvCxnSpPr>
        <p:spPr>
          <a:xfrm>
            <a:off x="1994609" y="3619993"/>
            <a:ext cx="3810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121883" y="1735289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5821479" y="1979491"/>
            <a:ext cx="990967" cy="588813"/>
            <a:chOff x="5029200" y="3632355"/>
            <a:chExt cx="1143000" cy="588813"/>
          </a:xfrm>
        </p:grpSpPr>
        <p:sp>
          <p:nvSpPr>
            <p:cNvPr id="39" name="Rectangle 38"/>
            <p:cNvSpPr/>
            <p:nvPr/>
          </p:nvSpPr>
          <p:spPr>
            <a:xfrm>
              <a:off x="5029200" y="3632355"/>
              <a:ext cx="1143000" cy="58881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029201" y="3663110"/>
              <a:ext cx="11072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/>
                <a:t>Export to H.264</a:t>
              </a:r>
              <a:endParaRPr lang="en-US" sz="1400" dirty="0"/>
            </a:p>
          </p:txBody>
        </p:sp>
      </p:grpSp>
      <p:cxnSp>
        <p:nvCxnSpPr>
          <p:cNvPr id="51" name="Straight Arrow Connector 50"/>
          <p:cNvCxnSpPr>
            <a:stCxn id="39" idx="3"/>
          </p:cNvCxnSpPr>
          <p:nvPr/>
        </p:nvCxnSpPr>
        <p:spPr>
          <a:xfrm>
            <a:off x="6812446" y="2273898"/>
            <a:ext cx="302500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/>
          <p:cNvGrpSpPr/>
          <p:nvPr/>
        </p:nvGrpSpPr>
        <p:grpSpPr>
          <a:xfrm>
            <a:off x="452415" y="2646239"/>
            <a:ext cx="1521775" cy="1888942"/>
            <a:chOff x="228599" y="1412930"/>
            <a:chExt cx="1550761" cy="1888942"/>
          </a:xfrm>
        </p:grpSpPr>
        <p:sp>
          <p:nvSpPr>
            <p:cNvPr id="73" name="Isosceles Triangle 72"/>
            <p:cNvSpPr/>
            <p:nvPr/>
          </p:nvSpPr>
          <p:spPr>
            <a:xfrm rot="5400000">
              <a:off x="314904" y="2026918"/>
              <a:ext cx="457200" cy="629809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670644" y="1412930"/>
              <a:ext cx="1108716" cy="188894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49912" y="2047203"/>
              <a:ext cx="94091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CAMERA</a:t>
              </a:r>
            </a:p>
            <a:p>
              <a:r>
                <a:rPr lang="en-US" sz="1400" dirty="0" smtClean="0"/>
                <a:t>Sony F-5 or F-55</a:t>
              </a:r>
              <a:endParaRPr lang="en-US" sz="1400" dirty="0"/>
            </a:p>
          </p:txBody>
        </p:sp>
      </p:grpSp>
      <p:sp>
        <p:nvSpPr>
          <p:cNvPr id="76" name="TextBox 75"/>
          <p:cNvSpPr txBox="1"/>
          <p:nvPr/>
        </p:nvSpPr>
        <p:spPr>
          <a:xfrm>
            <a:off x="7155642" y="1803185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current H.264 file based version</a:t>
            </a:r>
            <a:endParaRPr lang="en-US" sz="1600" dirty="0"/>
          </a:p>
        </p:txBody>
      </p:sp>
      <p:grpSp>
        <p:nvGrpSpPr>
          <p:cNvPr id="79" name="Group 78"/>
          <p:cNvGrpSpPr/>
          <p:nvPr/>
        </p:nvGrpSpPr>
        <p:grpSpPr>
          <a:xfrm>
            <a:off x="4038600" y="1735289"/>
            <a:ext cx="1251861" cy="3619751"/>
            <a:chOff x="892977" y="2514600"/>
            <a:chExt cx="1774023" cy="970865"/>
          </a:xfrm>
        </p:grpSpPr>
        <p:sp>
          <p:nvSpPr>
            <p:cNvPr id="80" name="Rectangle 79"/>
            <p:cNvSpPr/>
            <p:nvPr/>
          </p:nvSpPr>
          <p:spPr>
            <a:xfrm>
              <a:off x="914400" y="2514600"/>
              <a:ext cx="1752600" cy="970865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892977" y="2741265"/>
              <a:ext cx="1774021" cy="5530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 smtClean="0"/>
                <a:t>Archive .</a:t>
              </a:r>
              <a:r>
                <a:rPr lang="en-US" sz="1600" dirty="0" err="1" smtClean="0"/>
                <a:t>mov</a:t>
              </a:r>
              <a:r>
                <a:rPr lang="en-US" sz="1600" dirty="0" smtClean="0"/>
                <a:t> files in Atlas Server</a:t>
              </a:r>
            </a:p>
            <a:p>
              <a:pPr algn="ctr"/>
              <a:r>
                <a:rPr lang="en-US" sz="1600" b="1" dirty="0" smtClean="0"/>
                <a:t>6 </a:t>
              </a:r>
              <a:r>
                <a:rPr lang="en-US" sz="1600" b="1" dirty="0" err="1" smtClean="0"/>
                <a:t>TeraBytes</a:t>
              </a:r>
              <a:r>
                <a:rPr lang="en-US" sz="1600" b="1" dirty="0" smtClean="0"/>
                <a:t> </a:t>
              </a:r>
              <a:r>
                <a:rPr lang="en-US" sz="1600" dirty="0" smtClean="0"/>
                <a:t>Maximum thru 2015 </a:t>
              </a:r>
              <a:endParaRPr lang="en-US" sz="1600" dirty="0"/>
            </a:p>
          </p:txBody>
        </p:sp>
      </p:grpSp>
      <p:cxnSp>
        <p:nvCxnSpPr>
          <p:cNvPr id="82" name="Straight Arrow Connector 81"/>
          <p:cNvCxnSpPr/>
          <p:nvPr/>
        </p:nvCxnSpPr>
        <p:spPr>
          <a:xfrm>
            <a:off x="3657600" y="3588946"/>
            <a:ext cx="381000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/>
          <p:cNvCxnSpPr/>
          <p:nvPr/>
        </p:nvCxnSpPr>
        <p:spPr>
          <a:xfrm>
            <a:off x="5290461" y="2288902"/>
            <a:ext cx="546676" cy="1764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7152748" y="3895854"/>
            <a:ext cx="1523745" cy="14591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/>
          <p:cNvSpPr txBox="1"/>
          <p:nvPr/>
        </p:nvSpPr>
        <p:spPr>
          <a:xfrm>
            <a:off x="7186693" y="3962400"/>
            <a:ext cx="14558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Annotate in VARS using updated QuickTime file based version</a:t>
            </a:r>
            <a:endParaRPr lang="en-US" sz="1600" dirty="0"/>
          </a:p>
        </p:txBody>
      </p:sp>
      <p:cxnSp>
        <p:nvCxnSpPr>
          <p:cNvPr id="87" name="Straight Arrow Connector 86"/>
          <p:cNvCxnSpPr>
            <a:endCxn id="85" idx="1"/>
          </p:cNvCxnSpPr>
          <p:nvPr/>
        </p:nvCxnSpPr>
        <p:spPr>
          <a:xfrm>
            <a:off x="5290461" y="4625447"/>
            <a:ext cx="1862287" cy="0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 flipV="1">
            <a:off x="5486400" y="2433191"/>
            <a:ext cx="335079" cy="69100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7069030" y="3210926"/>
            <a:ext cx="1551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must be reconstructed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5343314" y="4723185"/>
            <a:ext cx="1778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Timecode</a:t>
            </a:r>
            <a:r>
              <a:rPr lang="en-US" sz="1400" dirty="0" smtClean="0"/>
              <a:t>  preserved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5491217" y="3126624"/>
            <a:ext cx="9894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/>
              <a:t>Timecode</a:t>
            </a:r>
            <a:r>
              <a:rPr lang="en-US" sz="1400" dirty="0" smtClean="0"/>
              <a:t>  lost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6183986" y="1186934"/>
            <a:ext cx="136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2014-2015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182631" y="5629154"/>
            <a:ext cx="1613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Beyond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84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aseline="0" dirty="0" smtClean="0"/>
              <a:t>Mechanical System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7800" y="1524000"/>
            <a:ext cx="6858000" cy="4572000"/>
          </a:xfrm>
        </p:spPr>
        <p:txBody>
          <a:bodyPr>
            <a:noAutofit/>
          </a:bodyPr>
          <a:lstStyle/>
          <a:p>
            <a:pPr lvl="2"/>
            <a:r>
              <a:rPr lang="en-US" sz="2800" dirty="0" smtClean="0"/>
              <a:t>Chassis design overview</a:t>
            </a:r>
          </a:p>
          <a:p>
            <a:pPr lvl="3"/>
            <a:r>
              <a:rPr lang="en-US" dirty="0" smtClean="0"/>
              <a:t>Material selection</a:t>
            </a:r>
          </a:p>
          <a:p>
            <a:pPr lvl="2"/>
            <a:r>
              <a:rPr lang="en-US" sz="2800" dirty="0" smtClean="0"/>
              <a:t>Positioning tolerance requirements</a:t>
            </a:r>
          </a:p>
          <a:p>
            <a:pPr lvl="3"/>
            <a:r>
              <a:rPr lang="en-US" sz="2400" dirty="0" smtClean="0"/>
              <a:t>Fore-aft positioning</a:t>
            </a:r>
          </a:p>
          <a:p>
            <a:pPr lvl="4"/>
            <a:r>
              <a:rPr lang="en-US" sz="2400" dirty="0" smtClean="0"/>
              <a:t>Rear stand-offs</a:t>
            </a:r>
          </a:p>
          <a:p>
            <a:pPr lvl="4"/>
            <a:r>
              <a:rPr lang="en-US" sz="2400" dirty="0" smtClean="0"/>
              <a:t>Front alignment cone</a:t>
            </a:r>
          </a:p>
          <a:p>
            <a:pPr lvl="3"/>
            <a:r>
              <a:rPr lang="en-US" sz="2400" dirty="0" smtClean="0"/>
              <a:t>Radial alignment</a:t>
            </a:r>
          </a:p>
          <a:p>
            <a:pPr lvl="3"/>
            <a:r>
              <a:rPr lang="en-US" sz="2400" dirty="0"/>
              <a:t>Stiffness to prevent </a:t>
            </a:r>
            <a:r>
              <a:rPr lang="en-US" sz="2400" dirty="0" smtClean="0"/>
              <a:t>sag (tilt effects)</a:t>
            </a:r>
          </a:p>
          <a:p>
            <a:pPr lvl="2"/>
            <a:r>
              <a:rPr lang="en-US" sz="2800" dirty="0" smtClean="0"/>
              <a:t>Effects on tolerances of Thermal changes</a:t>
            </a:r>
          </a:p>
        </p:txBody>
      </p:sp>
    </p:spTree>
    <p:extLst>
      <p:ext uri="{BB962C8B-B14F-4D97-AF65-F5344CB8AC3E}">
        <p14:creationId xmlns:p14="http://schemas.microsoft.com/office/powerpoint/2010/main" val="56209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Mechanical Overview - Exploded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2" t="15997" r="11691" b="13415"/>
          <a:stretch/>
        </p:blipFill>
        <p:spPr bwMode="auto">
          <a:xfrm>
            <a:off x="670373" y="1143000"/>
            <a:ext cx="7995717" cy="550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464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Selection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295400"/>
          </a:xfrm>
        </p:spPr>
        <p:txBody>
          <a:bodyPr/>
          <a:lstStyle/>
          <a:p>
            <a:r>
              <a:rPr lang="en-US" dirty="0" smtClean="0"/>
              <a:t>Polymer parts are specified for low outgassing properties: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215020" y="2743200"/>
            <a:ext cx="8542278" cy="1879600"/>
            <a:chOff x="215020" y="2743200"/>
            <a:chExt cx="8542278" cy="18796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020" y="2743200"/>
              <a:ext cx="8542278" cy="18796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Oval 7"/>
            <p:cNvSpPr/>
            <p:nvPr/>
          </p:nvSpPr>
          <p:spPr>
            <a:xfrm>
              <a:off x="3581400" y="3810000"/>
              <a:ext cx="1143000" cy="6096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7430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Mechanical Tolerances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Camera lens to port adapter optics distance.</a:t>
            </a:r>
          </a:p>
          <a:p>
            <a:pPr lvl="1"/>
            <a:r>
              <a:rPr lang="en-US" dirty="0" smtClean="0"/>
              <a:t>Effects of thermal expansion.</a:t>
            </a:r>
          </a:p>
          <a:p>
            <a:r>
              <a:rPr lang="en-US" dirty="0" smtClean="0"/>
              <a:t>Camera lens and imager axial alignment with port adapter optics.</a:t>
            </a:r>
          </a:p>
          <a:p>
            <a:r>
              <a:rPr lang="en-US" dirty="0" smtClean="0"/>
              <a:t>Mating tolerance of chassis during housing closure.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32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Tolerances – Camera Lens to Port Adapter Lens</a:t>
            </a:r>
            <a:endParaRPr lang="en-US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74" t="11750" r="13433" b="9050"/>
          <a:stretch/>
        </p:blipFill>
        <p:spPr bwMode="auto">
          <a:xfrm>
            <a:off x="1905000" y="1600200"/>
            <a:ext cx="565785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90600" y="3124200"/>
            <a:ext cx="32766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Optical design specification:</a:t>
            </a:r>
          </a:p>
          <a:p>
            <a:pPr algn="ctr"/>
            <a:r>
              <a:rPr lang="en-US" dirty="0" smtClean="0"/>
              <a:t>17 +0 -2 mm</a:t>
            </a:r>
          </a:p>
          <a:p>
            <a:pPr algn="ctr"/>
            <a:r>
              <a:rPr lang="en-US" dirty="0" smtClean="0"/>
              <a:t>Current design value 16.74mm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2441</TotalTime>
  <Words>1427</Words>
  <Application>Microsoft Office PowerPoint</Application>
  <PresentationFormat>On-screen Show (4:3)</PresentationFormat>
  <Paragraphs>192</Paragraphs>
  <Slides>40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Worksheet</vt:lpstr>
      <vt:lpstr>i2MAP Dorado Camera Chassis &amp; Electronics Critical Design Review </vt:lpstr>
      <vt:lpstr>Scientific Requirements</vt:lpstr>
      <vt:lpstr>Functional Requirements  (see full text in 901209 project folder)</vt:lpstr>
      <vt:lpstr>Design Requirements (see full text in 901209 project folder)</vt:lpstr>
      <vt:lpstr>Mechanical System Design</vt:lpstr>
      <vt:lpstr>Mechanical Overview - Exploded</vt:lpstr>
      <vt:lpstr>Material Selection</vt:lpstr>
      <vt:lpstr>Critical Mechanical Tolerances</vt:lpstr>
      <vt:lpstr>Critical Tolerances – Camera Lens to Port Adapter Lens</vt:lpstr>
      <vt:lpstr>Critical Tolerances – Camera Axial Alignment with Port Adapter </vt:lpstr>
      <vt:lpstr>Critical Tolerances – Thermal Changes</vt:lpstr>
      <vt:lpstr>Thermal Calculation</vt:lpstr>
      <vt:lpstr>Critical Tolerances - Vertical Clearance</vt:lpstr>
      <vt:lpstr>Critical Tolerances – Vertical Clearance</vt:lpstr>
      <vt:lpstr>Electrical System Design</vt:lpstr>
      <vt:lpstr>i2MAP System Wiring</vt:lpstr>
      <vt:lpstr>Camera Housing Internal Wiring</vt:lpstr>
      <vt:lpstr>Input &amp; Switching PCB</vt:lpstr>
      <vt:lpstr>AUV BUS Level Light Switch</vt:lpstr>
      <vt:lpstr>Dimming Circuit</vt:lpstr>
      <vt:lpstr>Electrical System Design-continued</vt:lpstr>
      <vt:lpstr>Main Electronics PCB pg.1</vt:lpstr>
      <vt:lpstr>Over Temperature Shut-Down</vt:lpstr>
      <vt:lpstr>Video Circuits</vt:lpstr>
      <vt:lpstr>Video Peak Detect</vt:lpstr>
      <vt:lpstr>Video Mean Level</vt:lpstr>
      <vt:lpstr>Modtronix SBC65EC Micro</vt:lpstr>
      <vt:lpstr>Modtronix SBC65EC I/O</vt:lpstr>
      <vt:lpstr>Main Electronics PCB pg.2</vt:lpstr>
      <vt:lpstr>Vicor Power Dissipation</vt:lpstr>
      <vt:lpstr>HDTV Housing Thermal Testing</vt:lpstr>
      <vt:lpstr>Housing Internal Air Flow (x1)</vt:lpstr>
      <vt:lpstr>Housing Internal Air Flow (x 100)</vt:lpstr>
      <vt:lpstr>Housing Internal Air Flow (x 100)</vt:lpstr>
      <vt:lpstr>Electrical System Design-continued</vt:lpstr>
      <vt:lpstr>i2MAP Payload Energy Budget</vt:lpstr>
      <vt:lpstr>Total Energy Use by Dorado (@ 1 m/sec.)</vt:lpstr>
      <vt:lpstr>Dorado AUV interface &amp; Power Budget</vt:lpstr>
      <vt:lpstr>i2MAP Limited by AUV Connector Maximum Current</vt:lpstr>
      <vt:lpstr>Post-Mission Work Flow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i2MAP Camera Chassis and Electronics Critical Design Review</dc:title>
  <dc:creator>chma</dc:creator>
  <cp:lastModifiedBy>chma</cp:lastModifiedBy>
  <cp:revision>120</cp:revision>
  <cp:lastPrinted>2015-04-09T20:36:37Z</cp:lastPrinted>
  <dcterms:created xsi:type="dcterms:W3CDTF">2015-02-25T20:24:20Z</dcterms:created>
  <dcterms:modified xsi:type="dcterms:W3CDTF">2015-04-09T20:37:33Z</dcterms:modified>
</cp:coreProperties>
</file>