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5"/>
  </p:notesMasterIdLst>
  <p:sldIdLst>
    <p:sldId id="395" r:id="rId2"/>
    <p:sldId id="396" r:id="rId3"/>
    <p:sldId id="397" r:id="rId4"/>
  </p:sldIdLst>
  <p:sldSz cx="9144000" cy="6858000" type="screen4x3"/>
  <p:notesSz cx="6985000" cy="92837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381" autoAdjust="0"/>
  </p:normalViewPr>
  <p:slideViewPr>
    <p:cSldViewPr>
      <p:cViewPr varScale="1">
        <p:scale>
          <a:sx n="124" d="100"/>
          <a:sy n="124" d="100"/>
        </p:scale>
        <p:origin x="-16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tlas.shore.mbari.org\ProjectLibrary\901209%20i2MAP\RequirementsDocs\TransectIdentificationDist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73456578797215"/>
          <c:y val="2.9016807939264519E-2"/>
          <c:w val="0.69837270341207347"/>
          <c:h val="0.919061979249455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Calculated First I.D. Distance (cm)</c:v>
                </c:pt>
              </c:strCache>
            </c:strRef>
          </c:tx>
          <c:invertIfNegative val="0"/>
          <c:cat>
            <c:strRef>
              <c:f>Sheet1!$A$2:$A$28</c:f>
              <c:strCache>
                <c:ptCount val="27"/>
                <c:pt idx="0">
                  <c:v>Aegina</c:v>
                </c:pt>
                <c:pt idx="1">
                  <c:v>Aegina citrea</c:v>
                </c:pt>
                <c:pt idx="2">
                  <c:v>Apolemia</c:v>
                </c:pt>
                <c:pt idx="3">
                  <c:v>Atolla</c:v>
                </c:pt>
                <c:pt idx="4">
                  <c:v>Atolla wyvillei</c:v>
                </c:pt>
                <c:pt idx="5">
                  <c:v>Bargmannia elongata</c:v>
                </c:pt>
                <c:pt idx="6">
                  <c:v>Beroe</c:v>
                </c:pt>
                <c:pt idx="7">
                  <c:v>Chuniphyes</c:v>
                </c:pt>
                <c:pt idx="8">
                  <c:v>Clione</c:v>
                </c:pt>
                <c:pt idx="9">
                  <c:v>Doliolula</c:v>
                </c:pt>
                <c:pt idx="10">
                  <c:v>Forskalia</c:v>
                </c:pt>
                <c:pt idx="11">
                  <c:v>Gigantocypris</c:v>
                </c:pt>
                <c:pt idx="12">
                  <c:v>Hastigerinella digitata</c:v>
                </c:pt>
                <c:pt idx="13">
                  <c:v>Kephyes ovata</c:v>
                </c:pt>
                <c:pt idx="14">
                  <c:v>Lampocteis cruentiventer</c:v>
                </c:pt>
                <c:pt idx="15">
                  <c:v>Melanostigma pammelas</c:v>
                </c:pt>
                <c:pt idx="16">
                  <c:v>Mysidae</c:v>
                </c:pt>
                <c:pt idx="17">
                  <c:v>Nanomia bijuga</c:v>
                </c:pt>
                <c:pt idx="18">
                  <c:v>Pasiphaeidae</c:v>
                </c:pt>
                <c:pt idx="19">
                  <c:v>Periphylla</c:v>
                </c:pt>
                <c:pt idx="20">
                  <c:v>Periphylla periphylla</c:v>
                </c:pt>
                <c:pt idx="21">
                  <c:v>Poeobius meseres</c:v>
                </c:pt>
                <c:pt idx="22">
                  <c:v>Pseudothecosomata</c:v>
                </c:pt>
                <c:pt idx="23">
                  <c:v>Salpa</c:v>
                </c:pt>
                <c:pt idx="24">
                  <c:v>Salpa fusiformis</c:v>
                </c:pt>
                <c:pt idx="25">
                  <c:v>Solmissus</c:v>
                </c:pt>
                <c:pt idx="26">
                  <c:v>Solmundella bitentaculata</c:v>
                </c:pt>
              </c:strCache>
            </c:strRef>
          </c:cat>
          <c:val>
            <c:numRef>
              <c:f>Sheet1!$C$2:$C$28</c:f>
              <c:numCache>
                <c:formatCode>General</c:formatCode>
                <c:ptCount val="27"/>
                <c:pt idx="0">
                  <c:v>183.3</c:v>
                </c:pt>
                <c:pt idx="1">
                  <c:v>220</c:v>
                </c:pt>
                <c:pt idx="2">
                  <c:v>275</c:v>
                </c:pt>
                <c:pt idx="3">
                  <c:v>110</c:v>
                </c:pt>
                <c:pt idx="4">
                  <c:v>165</c:v>
                </c:pt>
                <c:pt idx="5">
                  <c:v>165</c:v>
                </c:pt>
                <c:pt idx="6">
                  <c:v>165</c:v>
                </c:pt>
                <c:pt idx="7">
                  <c:v>137.5</c:v>
                </c:pt>
                <c:pt idx="8">
                  <c:v>110</c:v>
                </c:pt>
                <c:pt idx="9">
                  <c:v>110</c:v>
                </c:pt>
                <c:pt idx="10">
                  <c:v>165</c:v>
                </c:pt>
                <c:pt idx="11">
                  <c:v>110</c:v>
                </c:pt>
                <c:pt idx="12">
                  <c:v>100.8</c:v>
                </c:pt>
                <c:pt idx="13">
                  <c:v>110</c:v>
                </c:pt>
                <c:pt idx="14">
                  <c:v>110</c:v>
                </c:pt>
                <c:pt idx="15">
                  <c:v>165</c:v>
                </c:pt>
                <c:pt idx="16">
                  <c:v>110</c:v>
                </c:pt>
                <c:pt idx="17">
                  <c:v>187</c:v>
                </c:pt>
                <c:pt idx="18">
                  <c:v>220</c:v>
                </c:pt>
                <c:pt idx="19">
                  <c:v>165</c:v>
                </c:pt>
                <c:pt idx="20">
                  <c:v>165</c:v>
                </c:pt>
                <c:pt idx="21">
                  <c:v>180</c:v>
                </c:pt>
                <c:pt idx="22">
                  <c:v>110</c:v>
                </c:pt>
                <c:pt idx="23">
                  <c:v>220</c:v>
                </c:pt>
                <c:pt idx="24">
                  <c:v>165</c:v>
                </c:pt>
                <c:pt idx="25">
                  <c:v>192.5</c:v>
                </c:pt>
                <c:pt idx="26">
                  <c:v>137.5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610880"/>
        <c:axId val="131612672"/>
      </c:barChart>
      <c:catAx>
        <c:axId val="1316108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131612672"/>
        <c:crossesAt val="0"/>
        <c:auto val="1"/>
        <c:lblAlgn val="ctr"/>
        <c:lblOffset val="100"/>
        <c:noMultiLvlLbl val="0"/>
      </c:catAx>
      <c:valAx>
        <c:axId val="131612672"/>
        <c:scaling>
          <c:orientation val="minMax"/>
          <c:max val="300"/>
          <c:min val="0"/>
        </c:scaling>
        <c:delete val="0"/>
        <c:axPos val="b"/>
        <c:majorGridlines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131610880"/>
        <c:crosses val="autoZero"/>
        <c:crossBetween val="between"/>
        <c:majorUnit val="50"/>
        <c:minorUnit val="1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0.18519</cdr:x>
      <cdr:y>0.9852</cdr:y>
    </cdr:from>
    <cdr:to>
      <cdr:x>0.18519</cdr:x>
      <cdr:y>0.9852</cdr:y>
    </cdr:to>
    <cdr:cxnSp macro="">
      <cdr:nvCxnSpPr>
        <cdr:cNvPr id="2" name="Straight Arrow Connector 1"/>
        <cdr:cNvCxnSpPr>
          <a:stCxn xmlns:a="http://schemas.openxmlformats.org/drawingml/2006/main" id="12" idx="0"/>
        </cdr:cNvCxnSpPr>
      </cdr:nvCxnSpPr>
      <cdr:spPr>
        <a:xfrm xmlns:a="http://schemas.openxmlformats.org/drawingml/2006/main">
          <a:off x="1524000" y="5066910"/>
          <a:ext cx="0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E27ACE74-EB93-8B4F-9E07-00B7D96331EE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12EC3715-B966-3649-A216-1D3B3333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1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1575" y="696913"/>
            <a:ext cx="4641850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EF75-EDF3-4885-9428-42673D75664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3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the total energy</a:t>
            </a:r>
            <a:r>
              <a:rPr lang="en-US" baseline="0" dirty="0" smtClean="0"/>
              <a:t> budget we are completely OK with one or two battery spheres.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F5F16-0372-49B0-8BBB-8529FAFD2A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6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4"/>
            <a:ext cx="7772400" cy="14700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4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0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7"/>
            <a:ext cx="2057400" cy="585152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7"/>
            <a:ext cx="6019800" cy="58515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31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8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7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3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6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6" y="2174879"/>
            <a:ext cx="4040188" cy="39512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4" y="1535114"/>
            <a:ext cx="4041776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4" y="2174879"/>
            <a:ext cx="4041776" cy="39512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4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26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6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4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8" y="273053"/>
            <a:ext cx="5111752" cy="58531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4"/>
            <a:ext cx="3008312" cy="46910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734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3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0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41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1580057"/>
              </p:ext>
            </p:extLst>
          </p:nvPr>
        </p:nvGraphicFramePr>
        <p:xfrm>
          <a:off x="152400" y="673604"/>
          <a:ext cx="8763000" cy="536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2057400" y="838200"/>
            <a:ext cx="228600" cy="4915262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568" y="6096001"/>
            <a:ext cx="2004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Front of Camera Dome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55009" y="803548"/>
            <a:ext cx="990600" cy="4952962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-5400000">
            <a:off x="1997966" y="6019800"/>
            <a:ext cx="118869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1832" y="5967986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Species Initial Identification Distance </a:t>
            </a:r>
            <a:r>
              <a:rPr lang="en-US" dirty="0" smtClean="0">
                <a:solidFill>
                  <a:prstClr val="black"/>
                </a:solidFill>
              </a:rPr>
              <a:t>(cm</a:t>
            </a:r>
            <a:r>
              <a:rPr lang="en-US" dirty="0" smtClean="0">
                <a:solidFill>
                  <a:prstClr val="black"/>
                </a:solidFill>
              </a:rPr>
              <a:t>)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4868" y="397877"/>
            <a:ext cx="1122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Species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9" name="Left Brace 8"/>
          <p:cNvSpPr/>
          <p:nvPr/>
        </p:nvSpPr>
        <p:spPr>
          <a:xfrm rot="5400000">
            <a:off x="4490208" y="-1848836"/>
            <a:ext cx="472788" cy="4856818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20496" y="62371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</a:rPr>
              <a:t>Required Camera &amp; Lens Depth of Field</a:t>
            </a:r>
            <a:endParaRPr lang="en-US" sz="105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30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519"/>
            <a:ext cx="9186416" cy="6826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38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200" y="76200"/>
            <a:ext cx="8991599" cy="6705600"/>
            <a:chOff x="375857" y="581314"/>
            <a:chExt cx="8344895" cy="605581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857" y="581314"/>
              <a:ext cx="8344895" cy="6055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4" name="Group 13"/>
            <p:cNvGrpSpPr/>
            <p:nvPr/>
          </p:nvGrpSpPr>
          <p:grpSpPr>
            <a:xfrm>
              <a:off x="1196760" y="2788080"/>
              <a:ext cx="4760865" cy="3203204"/>
              <a:chOff x="1066800" y="1361441"/>
              <a:chExt cx="6858000" cy="4582159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1066800" y="3581400"/>
                <a:ext cx="3505200" cy="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Connector 4"/>
              <p:cNvCxnSpPr/>
              <p:nvPr/>
            </p:nvCxnSpPr>
            <p:spPr>
              <a:xfrm>
                <a:off x="1066800" y="1361441"/>
                <a:ext cx="6858000" cy="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>
                <a:off x="4586335" y="3581400"/>
                <a:ext cx="0" cy="236220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7924800" y="1361441"/>
                <a:ext cx="0" cy="4582159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1307515" y="2439349"/>
              <a:ext cx="2760029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 Battery Spheres (7.4 </a:t>
              </a:r>
              <a:r>
                <a:rPr lang="en-US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kWhr</a:t>
              </a:r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42169" y="4005026"/>
              <a:ext cx="241783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Battery Sphere (3.7 </a:t>
              </a:r>
              <a:r>
                <a:rPr lang="en-US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kWhr</a:t>
              </a:r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90246" y="3353892"/>
              <a:ext cx="2704421" cy="2779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Energy Limited Recording Time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>
              <a:off x="3085399" y="4712245"/>
              <a:ext cx="0" cy="127903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Curved Connector 21"/>
            <p:cNvCxnSpPr>
              <a:stCxn id="15" idx="3"/>
            </p:cNvCxnSpPr>
            <p:nvPr/>
          </p:nvCxnSpPr>
          <p:spPr bwMode="auto">
            <a:xfrm>
              <a:off x="4494667" y="3492869"/>
              <a:ext cx="1345151" cy="288147"/>
            </a:xfrm>
            <a:prstGeom prst="curved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Curved Connector 23"/>
            <p:cNvCxnSpPr/>
            <p:nvPr/>
          </p:nvCxnSpPr>
          <p:spPr bwMode="auto">
            <a:xfrm rot="5400000">
              <a:off x="3644631" y="3762437"/>
              <a:ext cx="912290" cy="605860"/>
            </a:xfrm>
            <a:prstGeom prst="curvedConnector3">
              <a:avLst>
                <a:gd name="adj1" fmla="val 100423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2" name="TextBox 31"/>
            <p:cNvSpPr txBox="1"/>
            <p:nvPr/>
          </p:nvSpPr>
          <p:spPr>
            <a:xfrm>
              <a:off x="1252037" y="4426960"/>
              <a:ext cx="1297623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TB Memory Limited Recording Time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Curved Connector 35"/>
            <p:cNvCxnSpPr/>
            <p:nvPr/>
          </p:nvCxnSpPr>
          <p:spPr bwMode="auto">
            <a:xfrm>
              <a:off x="2413425" y="4750125"/>
              <a:ext cx="610266" cy="323166"/>
            </a:xfrm>
            <a:prstGeom prst="curved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368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61</Words>
  <Application>Microsoft Office PowerPoint</Application>
  <PresentationFormat>On-screen Show (4:3)</PresentationFormat>
  <Paragraphs>11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1_Office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Preliminary Design Review</dc:title>
  <dc:creator>chma</dc:creator>
  <cp:lastModifiedBy>chma</cp:lastModifiedBy>
  <cp:revision>68</cp:revision>
  <dcterms:created xsi:type="dcterms:W3CDTF">2014-07-10T18:50:13Z</dcterms:created>
  <dcterms:modified xsi:type="dcterms:W3CDTF">2016-08-02T02:36:58Z</dcterms:modified>
</cp:coreProperties>
</file>