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8" r:id="rId3"/>
    <p:sldId id="259" r:id="rId4"/>
    <p:sldId id="260" r:id="rId5"/>
    <p:sldId id="261" r:id="rId6"/>
    <p:sldId id="266" r:id="rId7"/>
    <p:sldId id="267" r:id="rId8"/>
    <p:sldId id="268" r:id="rId9"/>
    <p:sldId id="269" r:id="rId10"/>
    <p:sldId id="270" r:id="rId11"/>
    <p:sldId id="271" r:id="rId12"/>
    <p:sldId id="273" r:id="rId13"/>
    <p:sldId id="263" r:id="rId14"/>
    <p:sldId id="26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20" y="-1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73F8EF-BE75-4F2B-9E04-D343BA60CC4C}" type="datetimeFigureOut">
              <a:rPr lang="en-US" smtClean="0"/>
              <a:pPr/>
              <a:t>7/7/2011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EA3408-D092-4F07-8F86-190F9CDFAE9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61281A-963D-41FC-A052-220E6F24237A}"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A3408-D092-4F07-8F86-190F9CDFAE9B}"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D65CBB-B679-442D-A2BB-07EB805CC0D1}" type="datetimeFigureOut">
              <a:rPr lang="en-US" smtClean="0"/>
              <a:pPr/>
              <a:t>7/7/2011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D65CBB-B679-442D-A2BB-07EB805CC0D1}" type="datetimeFigureOut">
              <a:rPr lang="en-US" smtClean="0"/>
              <a:pPr/>
              <a:t>7/7/2011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D65CBB-B679-442D-A2BB-07EB805CC0D1}" type="datetimeFigureOut">
              <a:rPr lang="en-US" smtClean="0"/>
              <a:pPr/>
              <a:t>7/7/2011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D65CBB-B679-442D-A2BB-07EB805CC0D1}" type="datetimeFigureOut">
              <a:rPr lang="en-US" smtClean="0"/>
              <a:pPr/>
              <a:t>7/7/2011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D65CBB-B679-442D-A2BB-07EB805CC0D1}" type="datetimeFigureOut">
              <a:rPr lang="en-US" smtClean="0"/>
              <a:pPr/>
              <a:t>7/7/2011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D65CBB-B679-442D-A2BB-07EB805CC0D1}" type="datetimeFigureOut">
              <a:rPr lang="en-US" smtClean="0"/>
              <a:pPr/>
              <a:t>7/7/2011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D65CBB-B679-442D-A2BB-07EB805CC0D1}" type="datetimeFigureOut">
              <a:rPr lang="en-US" smtClean="0"/>
              <a:pPr/>
              <a:t>7/7/2011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D65CBB-B679-442D-A2BB-07EB805CC0D1}" type="datetimeFigureOut">
              <a:rPr lang="en-US" smtClean="0"/>
              <a:pPr/>
              <a:t>7/7/2011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D65CBB-B679-442D-A2BB-07EB805CC0D1}" type="datetimeFigureOut">
              <a:rPr lang="en-US" smtClean="0"/>
              <a:pPr/>
              <a:t>7/7/2011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D65CBB-B679-442D-A2BB-07EB805CC0D1}" type="datetimeFigureOut">
              <a:rPr lang="en-US" smtClean="0"/>
              <a:pPr/>
              <a:t>7/7/2011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D65CBB-B679-442D-A2BB-07EB805CC0D1}" type="datetimeFigureOut">
              <a:rPr lang="en-US" smtClean="0"/>
              <a:pPr/>
              <a:t>7/7/2011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9EA2A2-08B3-46F3-9AF7-A7AB623A080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D65CBB-B679-442D-A2BB-07EB805CC0D1}" type="datetimeFigureOut">
              <a:rPr lang="en-US" smtClean="0"/>
              <a:pPr/>
              <a:t>7/7/2011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EA2A2-08B3-46F3-9AF7-A7AB623A080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7.gif"/><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gif"/><Relationship Id="rId10" Type="http://schemas.openxmlformats.org/officeDocument/2006/relationships/image" Target="../media/image29.gif"/><Relationship Id="rId4" Type="http://schemas.openxmlformats.org/officeDocument/2006/relationships/image" Target="../media/image23.jpeg"/><Relationship Id="rId9" Type="http://schemas.openxmlformats.org/officeDocument/2006/relationships/image" Target="../media/image28.gi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gif"/><Relationship Id="rId18" Type="http://schemas.openxmlformats.org/officeDocument/2006/relationships/image" Target="../media/image1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jpeg"/><Relationship Id="rId17" Type="http://schemas.openxmlformats.org/officeDocument/2006/relationships/image" Target="../media/image18.jpeg"/><Relationship Id="rId2" Type="http://schemas.openxmlformats.org/officeDocument/2006/relationships/notesSlide" Target="../notesSlides/notesSlide8.xml"/><Relationship Id="rId16" Type="http://schemas.openxmlformats.org/officeDocument/2006/relationships/image" Target="../media/image17.gif"/><Relationship Id="rId20"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5" Type="http://schemas.openxmlformats.org/officeDocument/2006/relationships/image" Target="../media/image16.jpeg"/><Relationship Id="rId10" Type="http://schemas.openxmlformats.org/officeDocument/2006/relationships/image" Target="../media/image11.jpeg"/><Relationship Id="rId19" Type="http://schemas.openxmlformats.org/officeDocument/2006/relationships/image" Target="../media/image20.jpe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Distributed Image Recognition and Classification (DIRAC)</a:t>
            </a:r>
            <a:endParaRPr lang="en-US" dirty="0"/>
          </a:p>
        </p:txBody>
      </p:sp>
      <p:sp>
        <p:nvSpPr>
          <p:cNvPr id="3" name="Subtitle 2"/>
          <p:cNvSpPr>
            <a:spLocks noGrp="1"/>
          </p:cNvSpPr>
          <p:nvPr>
            <p:ph type="subTitle" idx="1"/>
          </p:nvPr>
        </p:nvSpPr>
        <p:spPr/>
        <p:txBody>
          <a:bodyPr/>
          <a:lstStyle/>
          <a:p>
            <a:r>
              <a:rPr lang="en-US" dirty="0" smtClean="0"/>
              <a:t>Bellingham, Haddock, Matsumoto, and Godin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3" cstate="print"/>
          <a:srcRect/>
          <a:stretch>
            <a:fillRect/>
          </a:stretch>
        </p:blipFill>
        <p:spPr bwMode="auto">
          <a:xfrm>
            <a:off x="97972" y="751114"/>
            <a:ext cx="8980000" cy="6096000"/>
          </a:xfrm>
          <a:prstGeom prst="rect">
            <a:avLst/>
          </a:prstGeom>
          <a:noFill/>
          <a:ln w="9525">
            <a:noFill/>
            <a:miter lim="800000"/>
            <a:headEnd/>
            <a:tailEnd/>
          </a:ln>
        </p:spPr>
      </p:pic>
      <p:sp>
        <p:nvSpPr>
          <p:cNvPr id="2" name="Title 1"/>
          <p:cNvSpPr>
            <a:spLocks noGrp="1"/>
          </p:cNvSpPr>
          <p:nvPr>
            <p:ph type="title"/>
          </p:nvPr>
        </p:nvSpPr>
        <p:spPr>
          <a:xfrm>
            <a:off x="457200" y="0"/>
            <a:ext cx="8229600" cy="838200"/>
          </a:xfrm>
        </p:spPr>
        <p:txBody>
          <a:bodyPr/>
          <a:lstStyle/>
          <a:p>
            <a:r>
              <a:rPr lang="en-US" dirty="0" smtClean="0"/>
              <a:t>Feature Example</a:t>
            </a:r>
            <a:endParaRPr lang="en-US" dirty="0"/>
          </a:p>
        </p:txBody>
      </p:sp>
      <p:pic>
        <p:nvPicPr>
          <p:cNvPr id="9218" name="Picture 2" descr="http://marinebio.org/upload/_05/Lamna_nasus.jpg"/>
          <p:cNvPicPr>
            <a:picLocks noChangeAspect="1" noChangeArrowheads="1"/>
          </p:cNvPicPr>
          <p:nvPr/>
        </p:nvPicPr>
        <p:blipFill>
          <a:blip r:embed="rId4" cstate="print"/>
          <a:srcRect/>
          <a:stretch>
            <a:fillRect/>
          </a:stretch>
        </p:blipFill>
        <p:spPr bwMode="auto">
          <a:xfrm>
            <a:off x="4343400" y="1524001"/>
            <a:ext cx="4286250" cy="2590800"/>
          </a:xfrm>
          <a:prstGeom prst="rect">
            <a:avLst/>
          </a:prstGeom>
          <a:noFill/>
        </p:spPr>
      </p:pic>
      <p:sp>
        <p:nvSpPr>
          <p:cNvPr id="6" name="TextBox 5"/>
          <p:cNvSpPr txBox="1"/>
          <p:nvPr/>
        </p:nvSpPr>
        <p:spPr>
          <a:xfrm>
            <a:off x="457200" y="838200"/>
            <a:ext cx="636969" cy="307777"/>
          </a:xfrm>
          <a:prstGeom prst="rect">
            <a:avLst/>
          </a:prstGeom>
          <a:noFill/>
        </p:spPr>
        <p:txBody>
          <a:bodyPr wrap="none" rtlCol="0">
            <a:spAutoFit/>
          </a:bodyPr>
          <a:lstStyle/>
          <a:p>
            <a:r>
              <a:rPr lang="en-US" sz="1400" dirty="0" smtClean="0"/>
              <a:t>DIRAC</a:t>
            </a:r>
            <a:endParaRPr lang="en-US" sz="1400" dirty="0"/>
          </a:p>
        </p:txBody>
      </p:sp>
      <p:sp>
        <p:nvSpPr>
          <p:cNvPr id="7" name="TextBox 6"/>
          <p:cNvSpPr txBox="1"/>
          <p:nvPr/>
        </p:nvSpPr>
        <p:spPr>
          <a:xfrm>
            <a:off x="1260713" y="1120966"/>
            <a:ext cx="1556003" cy="276999"/>
          </a:xfrm>
          <a:prstGeom prst="rect">
            <a:avLst/>
          </a:prstGeom>
          <a:noFill/>
        </p:spPr>
        <p:txBody>
          <a:bodyPr wrap="none" rtlCol="0">
            <a:spAutoFit/>
          </a:bodyPr>
          <a:lstStyle/>
          <a:p>
            <a:r>
              <a:rPr lang="en-US" sz="1200" dirty="0" smtClean="0"/>
              <a:t>http://dirac.mbari.org</a:t>
            </a:r>
            <a:endParaRPr lang="en-US" sz="1200" dirty="0"/>
          </a:p>
        </p:txBody>
      </p:sp>
      <p:sp>
        <p:nvSpPr>
          <p:cNvPr id="9" name="Rounded Rectangle 8"/>
          <p:cNvSpPr/>
          <p:nvPr/>
        </p:nvSpPr>
        <p:spPr>
          <a:xfrm>
            <a:off x="3124200" y="2209800"/>
            <a:ext cx="1143000" cy="6096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3200400" y="2286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Skip</a:t>
            </a:r>
            <a:endParaRPr lang="en-US" dirty="0"/>
          </a:p>
        </p:txBody>
      </p:sp>
      <p:sp>
        <p:nvSpPr>
          <p:cNvPr id="10" name="Rectangle 9"/>
          <p:cNvSpPr/>
          <p:nvPr/>
        </p:nvSpPr>
        <p:spPr>
          <a:xfrm>
            <a:off x="228600" y="3200400"/>
            <a:ext cx="4038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TextBox 10"/>
          <p:cNvSpPr txBox="1"/>
          <p:nvPr/>
        </p:nvSpPr>
        <p:spPr>
          <a:xfrm>
            <a:off x="228600" y="3188416"/>
            <a:ext cx="1220206" cy="369332"/>
          </a:xfrm>
          <a:prstGeom prst="rect">
            <a:avLst/>
          </a:prstGeom>
          <a:noFill/>
        </p:spPr>
        <p:txBody>
          <a:bodyPr wrap="none" rtlCol="0">
            <a:spAutoFit/>
          </a:bodyPr>
          <a:lstStyle/>
          <a:p>
            <a:r>
              <a:rPr lang="en-US" dirty="0" smtClean="0">
                <a:solidFill>
                  <a:schemeClr val="bg1"/>
                </a:solidFill>
              </a:rPr>
              <a:t>Classify by:</a:t>
            </a:r>
            <a:endParaRPr lang="en-US" dirty="0">
              <a:solidFill>
                <a:schemeClr val="bg1"/>
              </a:solidFill>
            </a:endParaRPr>
          </a:p>
        </p:txBody>
      </p:sp>
      <p:sp>
        <p:nvSpPr>
          <p:cNvPr id="12" name="Oval 11"/>
          <p:cNvSpPr/>
          <p:nvPr/>
        </p:nvSpPr>
        <p:spPr>
          <a:xfrm>
            <a:off x="381000" y="3569416"/>
            <a:ext cx="152400" cy="1524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TextBox 14"/>
          <p:cNvSpPr txBox="1"/>
          <p:nvPr/>
        </p:nvSpPr>
        <p:spPr>
          <a:xfrm>
            <a:off x="533400" y="3471446"/>
            <a:ext cx="3846438" cy="338554"/>
          </a:xfrm>
          <a:prstGeom prst="rect">
            <a:avLst/>
          </a:prstGeom>
          <a:noFill/>
        </p:spPr>
        <p:txBody>
          <a:bodyPr wrap="none" rtlCol="0">
            <a:spAutoFit/>
          </a:bodyPr>
          <a:lstStyle/>
          <a:p>
            <a:r>
              <a:rPr lang="en-US" sz="1600" dirty="0" smtClean="0">
                <a:solidFill>
                  <a:schemeClr val="bg1"/>
                </a:solidFill>
              </a:rPr>
              <a:t>Phylum, Class, Order, Family, Genus, Species</a:t>
            </a:r>
            <a:endParaRPr lang="en-US" sz="1600" dirty="0">
              <a:solidFill>
                <a:schemeClr val="bg1"/>
              </a:solidFill>
            </a:endParaRPr>
          </a:p>
        </p:txBody>
      </p:sp>
      <p:sp>
        <p:nvSpPr>
          <p:cNvPr id="19" name="Oval 18"/>
          <p:cNvSpPr/>
          <p:nvPr/>
        </p:nvSpPr>
        <p:spPr>
          <a:xfrm>
            <a:off x="381000" y="3874216"/>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0" name="TextBox 19"/>
          <p:cNvSpPr txBox="1"/>
          <p:nvPr/>
        </p:nvSpPr>
        <p:spPr>
          <a:xfrm>
            <a:off x="533400" y="3776246"/>
            <a:ext cx="2439835" cy="338554"/>
          </a:xfrm>
          <a:prstGeom prst="rect">
            <a:avLst/>
          </a:prstGeom>
          <a:noFill/>
        </p:spPr>
        <p:txBody>
          <a:bodyPr wrap="none" rtlCol="0">
            <a:spAutoFit/>
          </a:bodyPr>
          <a:lstStyle/>
          <a:p>
            <a:r>
              <a:rPr lang="en-US" sz="1600" dirty="0" smtClean="0">
                <a:solidFill>
                  <a:schemeClr val="bg1"/>
                </a:solidFill>
              </a:rPr>
              <a:t>Features, Shape, Attributes</a:t>
            </a:r>
            <a:endParaRPr lang="en-US" sz="1600" dirty="0">
              <a:solidFill>
                <a:schemeClr val="bg1"/>
              </a:solidFill>
            </a:endParaRPr>
          </a:p>
        </p:txBody>
      </p:sp>
      <p:sp>
        <p:nvSpPr>
          <p:cNvPr id="21" name="TextBox 20"/>
          <p:cNvSpPr txBox="1"/>
          <p:nvPr/>
        </p:nvSpPr>
        <p:spPr>
          <a:xfrm>
            <a:off x="228600" y="1524000"/>
            <a:ext cx="2819400" cy="1200329"/>
          </a:xfrm>
          <a:prstGeom prst="rect">
            <a:avLst/>
          </a:prstGeom>
          <a:noFill/>
          <a:ln w="3175">
            <a:solidFill>
              <a:schemeClr val="tx1"/>
            </a:solidFill>
          </a:ln>
        </p:spPr>
        <p:txBody>
          <a:bodyPr wrap="square" rtlCol="0">
            <a:spAutoFit/>
          </a:bodyPr>
          <a:lstStyle/>
          <a:p>
            <a:r>
              <a:rPr lang="en-US" dirty="0" smtClean="0"/>
              <a:t>Image # Ts20120923151234</a:t>
            </a:r>
          </a:p>
          <a:p>
            <a:r>
              <a:rPr lang="en-US" dirty="0" smtClean="0"/>
              <a:t>At: -122.45°,  37.23°,  45 m</a:t>
            </a:r>
          </a:p>
          <a:p>
            <a:r>
              <a:rPr lang="en-US" dirty="0" smtClean="0"/>
              <a:t>Local Time of Day:  7:12 am</a:t>
            </a:r>
          </a:p>
          <a:p>
            <a:r>
              <a:rPr lang="en-US" dirty="0" smtClean="0"/>
              <a:t>Platform: LRAUV Tethys</a:t>
            </a:r>
            <a:endParaRPr lang="en-US" dirty="0"/>
          </a:p>
        </p:txBody>
      </p:sp>
      <p:sp>
        <p:nvSpPr>
          <p:cNvPr id="22" name="Rounded Rectangle 21"/>
          <p:cNvSpPr/>
          <p:nvPr/>
        </p:nvSpPr>
        <p:spPr>
          <a:xfrm>
            <a:off x="3124200" y="1524000"/>
            <a:ext cx="1143000" cy="6096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flipH="1">
            <a:off x="3200400" y="1600200"/>
            <a:ext cx="9906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Revisit</a:t>
            </a:r>
            <a:endParaRPr lang="en-US" dirty="0"/>
          </a:p>
        </p:txBody>
      </p:sp>
      <p:graphicFrame>
        <p:nvGraphicFramePr>
          <p:cNvPr id="33" name="Table 32"/>
          <p:cNvGraphicFramePr>
            <a:graphicFrameLocks noGrp="1"/>
          </p:cNvGraphicFramePr>
          <p:nvPr/>
        </p:nvGraphicFramePr>
        <p:xfrm>
          <a:off x="3943350" y="3067050"/>
          <a:ext cx="1257300" cy="723900"/>
        </p:xfrm>
        <a:graphic>
          <a:graphicData uri="http://schemas.openxmlformats.org/drawingml/2006/table">
            <a:tbl>
              <a:tblPr/>
              <a:tblGrid>
                <a:gridCol w="1257300"/>
              </a:tblGrid>
              <a:tr h="723900">
                <a:tc>
                  <a:txBody>
                    <a:bodyPr/>
                    <a:lstStyle/>
                    <a:p>
                      <a:pPr algn="l" fontAlgn="b"/>
                      <a:endParaRPr lang="en-US" sz="1100" b="0" i="0" u="none" strike="noStrike" dirty="0">
                        <a:solidFill>
                          <a:srgbClr val="000000"/>
                        </a:solidFill>
                        <a:latin typeface="Calibri"/>
                      </a:endParaRPr>
                    </a:p>
                  </a:txBody>
                  <a:tcPr marL="0" marR="0" marT="0" marB="0">
                    <a:lnL>
                      <a:noFill/>
                    </a:lnL>
                    <a:lnR>
                      <a:noFill/>
                    </a:lnR>
                    <a:lnT>
                      <a:noFill/>
                    </a:lnT>
                    <a:lnB>
                      <a:noFill/>
                    </a:lnB>
                  </a:tcPr>
                </a:tc>
              </a:tr>
            </a:tbl>
          </a:graphicData>
        </a:graphic>
      </p:graphicFrame>
      <p:sp>
        <p:nvSpPr>
          <p:cNvPr id="115" name="Oval 114"/>
          <p:cNvSpPr/>
          <p:nvPr/>
        </p:nvSpPr>
        <p:spPr>
          <a:xfrm>
            <a:off x="4876800" y="2514600"/>
            <a:ext cx="3200400" cy="609600"/>
          </a:xfrm>
          <a:prstGeom prst="ellipse">
            <a:avLst/>
          </a:prstGeom>
          <a:noFill/>
          <a:ln>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a:off x="8033658" y="2764972"/>
            <a:ext cx="76200" cy="76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p:cNvSpPr/>
          <p:nvPr/>
        </p:nvSpPr>
        <p:spPr>
          <a:xfrm>
            <a:off x="6477000" y="3102428"/>
            <a:ext cx="76200" cy="76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p:cNvSpPr/>
          <p:nvPr/>
        </p:nvSpPr>
        <p:spPr>
          <a:xfrm>
            <a:off x="6477000" y="2471058"/>
            <a:ext cx="76200" cy="76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a:off x="4876800" y="2775856"/>
            <a:ext cx="76200" cy="76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ounded Rectangle 119"/>
          <p:cNvSpPr/>
          <p:nvPr/>
        </p:nvSpPr>
        <p:spPr>
          <a:xfrm>
            <a:off x="228600" y="2819400"/>
            <a:ext cx="16002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Copy Previous</a:t>
            </a:r>
            <a:endParaRPr lang="en-US" dirty="0">
              <a:solidFill>
                <a:schemeClr val="tx2"/>
              </a:solidFill>
            </a:endParaRPr>
          </a:p>
        </p:txBody>
      </p:sp>
      <p:sp>
        <p:nvSpPr>
          <p:cNvPr id="13" name="Oval 12"/>
          <p:cNvSpPr/>
          <p:nvPr/>
        </p:nvSpPr>
        <p:spPr>
          <a:xfrm>
            <a:off x="435430" y="3927567"/>
            <a:ext cx="45719" cy="45719"/>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8" name="Rounded Rectangle 87"/>
          <p:cNvSpPr/>
          <p:nvPr/>
        </p:nvSpPr>
        <p:spPr>
          <a:xfrm>
            <a:off x="228600" y="4343400"/>
            <a:ext cx="3962400" cy="190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 this or was this a living thing?</a:t>
            </a:r>
          </a:p>
          <a:p>
            <a:pPr algn="ctr"/>
            <a:endParaRPr lang="en-US" dirty="0"/>
          </a:p>
          <a:p>
            <a:pPr algn="ctr"/>
            <a:endParaRPr lang="en-US" dirty="0" smtClean="0"/>
          </a:p>
          <a:p>
            <a:pPr algn="ctr"/>
            <a:endParaRPr lang="en-US" dirty="0"/>
          </a:p>
        </p:txBody>
      </p:sp>
      <p:sp>
        <p:nvSpPr>
          <p:cNvPr id="90" name="Rounded Rectangle 89"/>
          <p:cNvSpPr/>
          <p:nvPr/>
        </p:nvSpPr>
        <p:spPr>
          <a:xfrm>
            <a:off x="609600" y="54864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Yes</a:t>
            </a:r>
            <a:endParaRPr lang="en-US" dirty="0">
              <a:solidFill>
                <a:schemeClr val="tx2"/>
              </a:solidFill>
            </a:endParaRPr>
          </a:p>
        </p:txBody>
      </p:sp>
      <p:sp>
        <p:nvSpPr>
          <p:cNvPr id="107" name="Rounded Rectangle 106"/>
          <p:cNvSpPr/>
          <p:nvPr/>
        </p:nvSpPr>
        <p:spPr>
          <a:xfrm>
            <a:off x="1676400" y="54864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No</a:t>
            </a:r>
            <a:endParaRPr lang="en-US" dirty="0">
              <a:solidFill>
                <a:schemeClr val="tx2"/>
              </a:solidFill>
            </a:endParaRPr>
          </a:p>
        </p:txBody>
      </p:sp>
      <p:sp>
        <p:nvSpPr>
          <p:cNvPr id="113" name="Rounded Rectangle 112"/>
          <p:cNvSpPr/>
          <p:nvPr/>
        </p:nvSpPr>
        <p:spPr>
          <a:xfrm>
            <a:off x="228600" y="4343400"/>
            <a:ext cx="3962400" cy="190500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p:txBody>
      </p:sp>
      <p:sp>
        <p:nvSpPr>
          <p:cNvPr id="126" name="Rounded Rectangle 125"/>
          <p:cNvSpPr/>
          <p:nvPr/>
        </p:nvSpPr>
        <p:spPr>
          <a:xfrm>
            <a:off x="609600" y="4419600"/>
            <a:ext cx="3962400" cy="190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Does it have appendages?</a:t>
            </a:r>
          </a:p>
          <a:p>
            <a:pPr algn="ctr"/>
            <a:endParaRPr lang="en-US" dirty="0"/>
          </a:p>
          <a:p>
            <a:pPr algn="ctr"/>
            <a:endParaRPr lang="en-US" dirty="0" smtClean="0"/>
          </a:p>
          <a:p>
            <a:pPr algn="ctr"/>
            <a:endParaRPr lang="en-US" dirty="0"/>
          </a:p>
        </p:txBody>
      </p:sp>
      <p:sp>
        <p:nvSpPr>
          <p:cNvPr id="127" name="Rounded Rectangle 126"/>
          <p:cNvSpPr/>
          <p:nvPr/>
        </p:nvSpPr>
        <p:spPr>
          <a:xfrm>
            <a:off x="990600" y="55626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Yes</a:t>
            </a:r>
            <a:endParaRPr lang="en-US" dirty="0">
              <a:solidFill>
                <a:schemeClr val="tx2"/>
              </a:solidFill>
            </a:endParaRPr>
          </a:p>
        </p:txBody>
      </p:sp>
      <p:sp>
        <p:nvSpPr>
          <p:cNvPr id="128" name="Rounded Rectangle 127"/>
          <p:cNvSpPr/>
          <p:nvPr/>
        </p:nvSpPr>
        <p:spPr>
          <a:xfrm>
            <a:off x="2057400" y="55626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No</a:t>
            </a:r>
            <a:endParaRPr lang="en-US" dirty="0">
              <a:solidFill>
                <a:schemeClr val="tx2"/>
              </a:solidFill>
            </a:endParaRPr>
          </a:p>
        </p:txBody>
      </p:sp>
      <p:sp>
        <p:nvSpPr>
          <p:cNvPr id="129" name="Rounded Rectangle 128"/>
          <p:cNvSpPr/>
          <p:nvPr/>
        </p:nvSpPr>
        <p:spPr>
          <a:xfrm>
            <a:off x="609600" y="4419600"/>
            <a:ext cx="3962400" cy="190500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p:txBody>
      </p:sp>
      <p:sp>
        <p:nvSpPr>
          <p:cNvPr id="131" name="Rounded Rectangle 130"/>
          <p:cNvSpPr/>
          <p:nvPr/>
        </p:nvSpPr>
        <p:spPr>
          <a:xfrm>
            <a:off x="3124200" y="55626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Back</a:t>
            </a:r>
            <a:endParaRPr lang="en-US" dirty="0">
              <a:solidFill>
                <a:schemeClr val="tx2"/>
              </a:solidFill>
            </a:endParaRPr>
          </a:p>
        </p:txBody>
      </p:sp>
      <p:sp>
        <p:nvSpPr>
          <p:cNvPr id="132" name="Rounded Rectangle 131"/>
          <p:cNvSpPr/>
          <p:nvPr/>
        </p:nvSpPr>
        <p:spPr>
          <a:xfrm>
            <a:off x="990600" y="4495800"/>
            <a:ext cx="3962400" cy="190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More than 6 appendages?</a:t>
            </a:r>
          </a:p>
          <a:p>
            <a:pPr algn="ctr"/>
            <a:endParaRPr lang="en-US" dirty="0"/>
          </a:p>
          <a:p>
            <a:pPr algn="ctr"/>
            <a:endParaRPr lang="en-US" dirty="0" smtClean="0"/>
          </a:p>
          <a:p>
            <a:pPr algn="ctr"/>
            <a:endParaRPr lang="en-US" dirty="0"/>
          </a:p>
        </p:txBody>
      </p:sp>
      <p:sp>
        <p:nvSpPr>
          <p:cNvPr id="133" name="Rounded Rectangle 132"/>
          <p:cNvSpPr/>
          <p:nvPr/>
        </p:nvSpPr>
        <p:spPr>
          <a:xfrm>
            <a:off x="1371600" y="56388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Yes</a:t>
            </a:r>
            <a:endParaRPr lang="en-US" dirty="0">
              <a:solidFill>
                <a:schemeClr val="tx2"/>
              </a:solidFill>
            </a:endParaRPr>
          </a:p>
        </p:txBody>
      </p:sp>
      <p:sp>
        <p:nvSpPr>
          <p:cNvPr id="134" name="Rounded Rectangle 133"/>
          <p:cNvSpPr/>
          <p:nvPr/>
        </p:nvSpPr>
        <p:spPr>
          <a:xfrm>
            <a:off x="2438400" y="56388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No</a:t>
            </a:r>
            <a:endParaRPr lang="en-US" dirty="0">
              <a:solidFill>
                <a:schemeClr val="tx2"/>
              </a:solidFill>
            </a:endParaRPr>
          </a:p>
        </p:txBody>
      </p:sp>
      <p:sp>
        <p:nvSpPr>
          <p:cNvPr id="136" name="Rounded Rectangle 135"/>
          <p:cNvSpPr/>
          <p:nvPr/>
        </p:nvSpPr>
        <p:spPr>
          <a:xfrm>
            <a:off x="3505200" y="56388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Back</a:t>
            </a:r>
            <a:endParaRPr lang="en-US" dirty="0">
              <a:solidFill>
                <a:schemeClr val="tx2"/>
              </a:solidFill>
            </a:endParaRPr>
          </a:p>
        </p:txBody>
      </p:sp>
      <p:sp>
        <p:nvSpPr>
          <p:cNvPr id="137" name="Rounded Rectangle 136"/>
          <p:cNvSpPr/>
          <p:nvPr/>
        </p:nvSpPr>
        <p:spPr>
          <a:xfrm>
            <a:off x="990600" y="4495800"/>
            <a:ext cx="3962400" cy="190500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p:txBody>
      </p:sp>
      <p:sp>
        <p:nvSpPr>
          <p:cNvPr id="138" name="Rounded Rectangle 137"/>
          <p:cNvSpPr/>
          <p:nvPr/>
        </p:nvSpPr>
        <p:spPr>
          <a:xfrm>
            <a:off x="1371600" y="4572000"/>
            <a:ext cx="3962400" cy="190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Does it have eyes?</a:t>
            </a:r>
          </a:p>
          <a:p>
            <a:pPr algn="ctr"/>
            <a:endParaRPr lang="en-US" dirty="0"/>
          </a:p>
          <a:p>
            <a:pPr algn="ctr"/>
            <a:endParaRPr lang="en-US" dirty="0" smtClean="0"/>
          </a:p>
          <a:p>
            <a:pPr algn="ctr"/>
            <a:endParaRPr lang="en-US" dirty="0"/>
          </a:p>
        </p:txBody>
      </p:sp>
      <p:sp>
        <p:nvSpPr>
          <p:cNvPr id="139" name="Rounded Rectangle 138"/>
          <p:cNvSpPr/>
          <p:nvPr/>
        </p:nvSpPr>
        <p:spPr>
          <a:xfrm>
            <a:off x="1752600" y="57150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Yes</a:t>
            </a:r>
            <a:endParaRPr lang="en-US" dirty="0">
              <a:solidFill>
                <a:schemeClr val="tx2"/>
              </a:solidFill>
            </a:endParaRPr>
          </a:p>
        </p:txBody>
      </p:sp>
      <p:sp>
        <p:nvSpPr>
          <p:cNvPr id="140" name="Rounded Rectangle 139"/>
          <p:cNvSpPr/>
          <p:nvPr/>
        </p:nvSpPr>
        <p:spPr>
          <a:xfrm>
            <a:off x="2819400" y="57150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No</a:t>
            </a:r>
            <a:endParaRPr lang="en-US" dirty="0">
              <a:solidFill>
                <a:schemeClr val="tx2"/>
              </a:solidFill>
            </a:endParaRPr>
          </a:p>
        </p:txBody>
      </p:sp>
      <p:sp>
        <p:nvSpPr>
          <p:cNvPr id="141" name="Rounded Rectangle 140"/>
          <p:cNvSpPr/>
          <p:nvPr/>
        </p:nvSpPr>
        <p:spPr>
          <a:xfrm>
            <a:off x="3886200" y="5715000"/>
            <a:ext cx="9906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Back</a:t>
            </a:r>
            <a:endParaRPr lang="en-US" dirty="0">
              <a:solidFill>
                <a:schemeClr val="tx2"/>
              </a:solidFill>
            </a:endParaRPr>
          </a:p>
        </p:txBody>
      </p:sp>
      <p:sp>
        <p:nvSpPr>
          <p:cNvPr id="130" name="Down Arrow 129"/>
          <p:cNvSpPr/>
          <p:nvPr/>
        </p:nvSpPr>
        <p:spPr>
          <a:xfrm rot="9300000">
            <a:off x="882936" y="5616321"/>
            <a:ext cx="116627" cy="237563"/>
          </a:xfrm>
          <a:prstGeom prst="downArrow">
            <a:avLst>
              <a:gd name="adj1" fmla="val 35848"/>
              <a:gd name="adj2" fmla="val 9021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ounded Rectangle 141"/>
          <p:cNvSpPr/>
          <p:nvPr/>
        </p:nvSpPr>
        <p:spPr>
          <a:xfrm>
            <a:off x="7239000" y="2971800"/>
            <a:ext cx="152400" cy="228600"/>
          </a:xfrm>
          <a:prstGeom prst="roundRect">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endParaRPr lang="en-US"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0"/>
                                        </p:tgtEl>
                                        <p:attrNameLst>
                                          <p:attrName>style.visibility</p:attrName>
                                        </p:attrNameLst>
                                      </p:cBhvr>
                                      <p:to>
                                        <p:strVal val="visible"/>
                                      </p:to>
                                    </p:set>
                                    <p:anim calcmode="lin" valueType="num">
                                      <p:cBhvr additive="base">
                                        <p:cTn id="7" dur="500" fill="hold"/>
                                        <p:tgtEl>
                                          <p:spTgt spid="130"/>
                                        </p:tgtEl>
                                        <p:attrNameLst>
                                          <p:attrName>ppt_x</p:attrName>
                                        </p:attrNameLst>
                                      </p:cBhvr>
                                      <p:tavLst>
                                        <p:tav tm="0">
                                          <p:val>
                                            <p:strVal val="#ppt_x"/>
                                          </p:val>
                                        </p:tav>
                                        <p:tav tm="100000">
                                          <p:val>
                                            <p:strVal val="#ppt_x"/>
                                          </p:val>
                                        </p:tav>
                                      </p:tavLst>
                                    </p:anim>
                                    <p:anim calcmode="lin" valueType="num">
                                      <p:cBhvr additive="base">
                                        <p:cTn id="8" dur="500" fill="hold"/>
                                        <p:tgtEl>
                                          <p:spTgt spid="13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200"/>
                                  </p:stCondLst>
                                  <p:childTnLst>
                                    <p:set>
                                      <p:cBhvr>
                                        <p:cTn id="11" dur="1" fill="hold">
                                          <p:stCondLst>
                                            <p:cond delay="0"/>
                                          </p:stCondLst>
                                        </p:cTn>
                                        <p:tgtEl>
                                          <p:spTgt spid="12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2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28"/>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3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grpId="1" nodeType="clickEffect">
                                  <p:stCondLst>
                                    <p:cond delay="0"/>
                                  </p:stCondLst>
                                  <p:childTnLst>
                                    <p:animMotion origin="layout" path="M 0 0 C 0.00972 -0.00324 0.00313 -0.00162 0.02014 -0.00162 " pathEditMode="relative" ptsTypes="fA">
                                      <p:cBhvr>
                                        <p:cTn id="23" dur="2000" fill="hold"/>
                                        <p:tgtEl>
                                          <p:spTgt spid="130"/>
                                        </p:tgtEl>
                                        <p:attrNameLst>
                                          <p:attrName>ppt_x</p:attrName>
                                          <p:attrName>ppt_y</p:attrName>
                                        </p:attrNameLst>
                                      </p:cBhvr>
                                    </p:animMotion>
                                  </p:childTnLst>
                                </p:cTn>
                              </p:par>
                            </p:childTnLst>
                          </p:cTn>
                        </p:par>
                        <p:par>
                          <p:cTn id="24" fill="hold">
                            <p:stCondLst>
                              <p:cond delay="2000"/>
                            </p:stCondLst>
                            <p:childTnLst>
                              <p:par>
                                <p:cTn id="25" presetID="1" presetClass="entr" presetSubtype="0" fill="hold" nodeType="afterEffect">
                                  <p:stCondLst>
                                    <p:cond delay="0"/>
                                  </p:stCondLst>
                                  <p:childTnLst>
                                    <p:set>
                                      <p:cBhvr>
                                        <p:cTn id="26" dur="1" fill="hold">
                                          <p:stCondLst>
                                            <p:cond delay="0"/>
                                          </p:stCondLst>
                                        </p:cTn>
                                        <p:tgtEl>
                                          <p:spTgt spid="1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0" presetClass="path" presetSubtype="0" accel="50000" decel="50000" fill="hold" grpId="2" nodeType="clickEffect">
                                  <p:stCondLst>
                                    <p:cond delay="0"/>
                                  </p:stCondLst>
                                  <p:childTnLst>
                                    <p:animMotion origin="layout" path="M 0.02014 -0.00162 C 0.03282 -0.01991 0.0632 0.00185 0.07778 0.01042 C 0.10209 0.00579 0.12396 0.00371 0.14844 0.00695 C 0.1658 0.01389 0.18264 0.01042 0.20052 0.01042 " pathEditMode="relative" rAng="0" ptsTypes="fffA">
                                      <p:cBhvr>
                                        <p:cTn id="38" dur="2000" fill="hold"/>
                                        <p:tgtEl>
                                          <p:spTgt spid="130"/>
                                        </p:tgtEl>
                                        <p:attrNameLst>
                                          <p:attrName>ppt_x</p:attrName>
                                          <p:attrName>ppt_y</p:attrName>
                                        </p:attrNameLst>
                                      </p:cBhvr>
                                      <p:rCtr x="90" y="-1"/>
                                    </p:animMotion>
                                  </p:childTnLst>
                                </p:cTn>
                              </p:par>
                            </p:childTnLst>
                          </p:cTn>
                        </p:par>
                        <p:par>
                          <p:cTn id="39" fill="hold">
                            <p:stCondLst>
                              <p:cond delay="2000"/>
                            </p:stCondLst>
                            <p:childTnLst>
                              <p:par>
                                <p:cTn id="40" presetID="1" presetClass="entr" presetSubtype="0" fill="hold" nodeType="afterEffect">
                                  <p:stCondLst>
                                    <p:cond delay="0"/>
                                  </p:stCondLst>
                                  <p:childTnLst>
                                    <p:set>
                                      <p:cBhvr>
                                        <p:cTn id="41" dur="1" fill="hold">
                                          <p:stCondLst>
                                            <p:cond delay="0"/>
                                          </p:stCondLst>
                                        </p:cTn>
                                        <p:tgtEl>
                                          <p:spTgt spid="137"/>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38"/>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39"/>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40"/>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26" grpId="0" animBg="1"/>
      <p:bldP spid="127" grpId="0" animBg="1"/>
      <p:bldP spid="128" grpId="0" animBg="1"/>
      <p:bldP spid="131" grpId="0" animBg="1"/>
      <p:bldP spid="136" grpId="0" animBg="1"/>
      <p:bldP spid="141" grpId="0" animBg="1"/>
      <p:bldP spid="130" grpId="0" animBg="1"/>
      <p:bldP spid="130" grpId="1" animBg="1"/>
      <p:bldP spid="130" grpId="2"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assumptions</a:t>
            </a:r>
            <a:endParaRPr lang="en-US" dirty="0"/>
          </a:p>
        </p:txBody>
      </p:sp>
      <p:sp>
        <p:nvSpPr>
          <p:cNvPr id="3" name="Content Placeholder 2"/>
          <p:cNvSpPr>
            <a:spLocks noGrp="1"/>
          </p:cNvSpPr>
          <p:nvPr>
            <p:ph idx="1"/>
          </p:nvPr>
        </p:nvSpPr>
        <p:spPr>
          <a:xfrm>
            <a:off x="457200" y="1295400"/>
            <a:ext cx="8229600" cy="5257800"/>
          </a:xfrm>
        </p:spPr>
        <p:txBody>
          <a:bodyPr>
            <a:normAutofit lnSpcReduction="10000"/>
          </a:bodyPr>
          <a:lstStyle/>
          <a:p>
            <a:r>
              <a:rPr lang="en-US" dirty="0" smtClean="0"/>
              <a:t>Some users will be familiar with biological taxonomy </a:t>
            </a:r>
          </a:p>
          <a:p>
            <a:pPr lvl="1"/>
            <a:r>
              <a:rPr lang="en-US" dirty="0" smtClean="0"/>
              <a:t>Visual interface similar to VARS knowledge base</a:t>
            </a:r>
          </a:p>
          <a:p>
            <a:pPr lvl="1"/>
            <a:r>
              <a:rPr lang="en-US" dirty="0" smtClean="0"/>
              <a:t>Allow them to go as detailed as they can</a:t>
            </a:r>
          </a:p>
          <a:p>
            <a:r>
              <a:rPr lang="en-US" dirty="0" smtClean="0"/>
              <a:t>Some users will prefer to describe what they see in terms of features.</a:t>
            </a:r>
          </a:p>
          <a:p>
            <a:pPr lvl="1"/>
            <a:r>
              <a:rPr lang="en-US" dirty="0" err="1" smtClean="0"/>
              <a:t>i.e</a:t>
            </a:r>
            <a:r>
              <a:rPr lang="en-US" dirty="0" smtClean="0"/>
              <a:t>, does it have eyes, appendages</a:t>
            </a:r>
            <a:r>
              <a:rPr lang="en-US" smtClean="0"/>
              <a:t>, hair-like </a:t>
            </a:r>
            <a:r>
              <a:rPr lang="en-US" dirty="0" smtClean="0"/>
              <a:t>extensions, what colors does it have, etc.</a:t>
            </a:r>
          </a:p>
          <a:p>
            <a:r>
              <a:rPr lang="en-US" dirty="0" smtClean="0"/>
              <a:t>Combination of two approaches valuable</a:t>
            </a:r>
          </a:p>
          <a:p>
            <a:pPr lvl="1"/>
            <a:r>
              <a:rPr lang="en-US" dirty="0" smtClean="0"/>
              <a:t>future automation</a:t>
            </a:r>
          </a:p>
          <a:p>
            <a:pPr lvl="1"/>
            <a:r>
              <a:rPr lang="en-US" dirty="0" smtClean="0"/>
              <a:t>understanding of organisms</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Long-term hosting options</a:t>
            </a:r>
            <a:endParaRPr lang="en-US" dirty="0"/>
          </a:p>
        </p:txBody>
      </p:sp>
      <p:sp>
        <p:nvSpPr>
          <p:cNvPr id="3" name="Content Placeholder 2"/>
          <p:cNvSpPr>
            <a:spLocks noGrp="1"/>
          </p:cNvSpPr>
          <p:nvPr>
            <p:ph idx="1"/>
          </p:nvPr>
        </p:nvSpPr>
        <p:spPr>
          <a:xfrm>
            <a:off x="457200" y="1066800"/>
            <a:ext cx="8229600" cy="5486400"/>
          </a:xfrm>
        </p:spPr>
        <p:txBody>
          <a:bodyPr>
            <a:normAutofit fontScale="92500" lnSpcReduction="10000"/>
          </a:bodyPr>
          <a:lstStyle/>
          <a:p>
            <a:r>
              <a:rPr lang="en-US" dirty="0" smtClean="0"/>
              <a:t>   </a:t>
            </a:r>
          </a:p>
          <a:p>
            <a:endParaRPr lang="en-US" dirty="0" smtClean="0"/>
          </a:p>
          <a:p>
            <a:r>
              <a:rPr lang="en-US" dirty="0" smtClean="0"/>
              <a:t>                    Mechanical Turk &amp; Public Data Sets</a:t>
            </a:r>
            <a:br>
              <a:rPr lang="en-US" dirty="0" smtClean="0"/>
            </a:br>
            <a:r>
              <a:rPr lang="en-US" dirty="0" smtClean="0"/>
              <a:t>  </a:t>
            </a:r>
          </a:p>
          <a:p>
            <a:r>
              <a:rPr lang="en-US" dirty="0" smtClean="0"/>
              <a:t>     </a:t>
            </a:r>
            <a:br>
              <a:rPr lang="en-US" dirty="0" smtClean="0"/>
            </a:br>
            <a:endParaRPr lang="en-US" dirty="0" smtClean="0"/>
          </a:p>
          <a:p>
            <a:r>
              <a:rPr lang="en-US" dirty="0"/>
              <a:t> </a:t>
            </a:r>
            <a:r>
              <a:rPr lang="en-US" dirty="0" smtClean="0"/>
              <a:t>   </a:t>
            </a:r>
          </a:p>
          <a:p>
            <a:endParaRPr lang="en-US" dirty="0" smtClean="0"/>
          </a:p>
          <a:p>
            <a:r>
              <a:rPr lang="en-US" dirty="0" smtClean="0"/>
              <a:t>  </a:t>
            </a:r>
          </a:p>
          <a:p>
            <a:endParaRPr lang="en-US" dirty="0"/>
          </a:p>
          <a:p>
            <a:r>
              <a:rPr lang="en-US" dirty="0" smtClean="0"/>
              <a:t>User-supported model like</a:t>
            </a:r>
          </a:p>
        </p:txBody>
      </p:sp>
      <p:pic>
        <p:nvPicPr>
          <p:cNvPr id="8194" name="Picture 2" descr="Data Observation Network for Earth"/>
          <p:cNvPicPr>
            <a:picLocks noChangeAspect="1" noChangeArrowheads="1"/>
          </p:cNvPicPr>
          <p:nvPr/>
        </p:nvPicPr>
        <p:blipFill>
          <a:blip r:embed="rId3" cstate="print"/>
          <a:srcRect/>
          <a:stretch>
            <a:fillRect/>
          </a:stretch>
        </p:blipFill>
        <p:spPr bwMode="auto">
          <a:xfrm>
            <a:off x="1600200" y="2971800"/>
            <a:ext cx="2057400" cy="440056"/>
          </a:xfrm>
          <a:prstGeom prst="rect">
            <a:avLst/>
          </a:prstGeom>
          <a:solidFill>
            <a:schemeClr val="tx2"/>
          </a:solidFill>
        </p:spPr>
      </p:pic>
      <p:pic>
        <p:nvPicPr>
          <p:cNvPr id="8196" name="Picture 4" descr="National Oceanographic Data Center (NODC)"/>
          <p:cNvPicPr>
            <a:picLocks noChangeAspect="1" noChangeArrowheads="1"/>
          </p:cNvPicPr>
          <p:nvPr/>
        </p:nvPicPr>
        <p:blipFill>
          <a:blip r:embed="rId4" cstate="print"/>
          <a:srcRect/>
          <a:stretch>
            <a:fillRect/>
          </a:stretch>
        </p:blipFill>
        <p:spPr bwMode="auto">
          <a:xfrm>
            <a:off x="914400" y="4800600"/>
            <a:ext cx="3295650" cy="742951"/>
          </a:xfrm>
          <a:prstGeom prst="rect">
            <a:avLst/>
          </a:prstGeom>
          <a:noFill/>
        </p:spPr>
      </p:pic>
      <p:pic>
        <p:nvPicPr>
          <p:cNvPr id="8198" name="Picture 6" descr="Amazon Web Services"/>
          <p:cNvPicPr>
            <a:picLocks noChangeAspect="1" noChangeArrowheads="1"/>
          </p:cNvPicPr>
          <p:nvPr/>
        </p:nvPicPr>
        <p:blipFill>
          <a:blip r:embed="rId5" cstate="print"/>
          <a:srcRect/>
          <a:stretch>
            <a:fillRect/>
          </a:stretch>
        </p:blipFill>
        <p:spPr bwMode="auto">
          <a:xfrm>
            <a:off x="914400" y="1905000"/>
            <a:ext cx="1562100" cy="571501"/>
          </a:xfrm>
          <a:prstGeom prst="rect">
            <a:avLst/>
          </a:prstGeom>
          <a:noFill/>
        </p:spPr>
      </p:pic>
      <p:pic>
        <p:nvPicPr>
          <p:cNvPr id="8200" name="Picture 8" descr="http://news.cs.washington.edu/wp-content/uploads/2010/02/6a00e54fa6e75688330128774876c4970c.jpg"/>
          <p:cNvPicPr>
            <a:picLocks noChangeAspect="1" noChangeArrowheads="1"/>
          </p:cNvPicPr>
          <p:nvPr/>
        </p:nvPicPr>
        <p:blipFill>
          <a:blip r:embed="rId6" cstate="print"/>
          <a:srcRect/>
          <a:stretch>
            <a:fillRect/>
          </a:stretch>
        </p:blipFill>
        <p:spPr bwMode="auto">
          <a:xfrm>
            <a:off x="762000" y="2819400"/>
            <a:ext cx="762000" cy="771961"/>
          </a:xfrm>
          <a:prstGeom prst="rect">
            <a:avLst/>
          </a:prstGeom>
          <a:noFill/>
        </p:spPr>
      </p:pic>
      <p:pic>
        <p:nvPicPr>
          <p:cNvPr id="8201" name="Picture 9"/>
          <p:cNvPicPr>
            <a:picLocks noChangeAspect="1" noChangeArrowheads="1"/>
          </p:cNvPicPr>
          <p:nvPr/>
        </p:nvPicPr>
        <p:blipFill>
          <a:blip r:embed="rId7" cstate="print"/>
          <a:srcRect/>
          <a:stretch>
            <a:fillRect/>
          </a:stretch>
        </p:blipFill>
        <p:spPr bwMode="auto">
          <a:xfrm>
            <a:off x="838200" y="3810000"/>
            <a:ext cx="5067300" cy="609600"/>
          </a:xfrm>
          <a:prstGeom prst="rect">
            <a:avLst/>
          </a:prstGeom>
          <a:noFill/>
          <a:ln w="9525">
            <a:noFill/>
            <a:miter lim="800000"/>
            <a:headEnd/>
            <a:tailEnd/>
          </a:ln>
          <a:effectLst/>
        </p:spPr>
      </p:pic>
      <p:pic>
        <p:nvPicPr>
          <p:cNvPr id="8203" name="Picture 11" descr="Project FeederWatch - Embrace the winter, count feeder birds for science."/>
          <p:cNvPicPr>
            <a:picLocks noChangeAspect="1" noChangeArrowheads="1"/>
          </p:cNvPicPr>
          <p:nvPr/>
        </p:nvPicPr>
        <p:blipFill>
          <a:blip r:embed="rId8" cstate="print"/>
          <a:srcRect/>
          <a:stretch>
            <a:fillRect/>
          </a:stretch>
        </p:blipFill>
        <p:spPr bwMode="auto">
          <a:xfrm>
            <a:off x="5257800" y="5791200"/>
            <a:ext cx="3291840" cy="685800"/>
          </a:xfrm>
          <a:prstGeom prst="rect">
            <a:avLst/>
          </a:prstGeom>
          <a:noFill/>
        </p:spPr>
      </p:pic>
      <p:pic>
        <p:nvPicPr>
          <p:cNvPr id="1026" name="Picture 2" descr="Zooniverse: Real Science Online"/>
          <p:cNvPicPr>
            <a:picLocks noChangeAspect="1" noChangeArrowheads="1"/>
          </p:cNvPicPr>
          <p:nvPr/>
        </p:nvPicPr>
        <p:blipFill>
          <a:blip r:embed="rId9" cstate="print"/>
          <a:srcRect/>
          <a:stretch>
            <a:fillRect/>
          </a:stretch>
        </p:blipFill>
        <p:spPr bwMode="auto">
          <a:xfrm>
            <a:off x="4267200" y="990600"/>
            <a:ext cx="2286000" cy="609600"/>
          </a:xfrm>
          <a:prstGeom prst="rect">
            <a:avLst/>
          </a:prstGeom>
          <a:solidFill>
            <a:schemeClr val="tx1"/>
          </a:solidFill>
        </p:spPr>
      </p:pic>
      <p:pic>
        <p:nvPicPr>
          <p:cNvPr id="1028" name="Picture 4" descr="Citizen Science Alliance Logo"/>
          <p:cNvPicPr>
            <a:picLocks noChangeAspect="1" noChangeArrowheads="1"/>
          </p:cNvPicPr>
          <p:nvPr/>
        </p:nvPicPr>
        <p:blipFill>
          <a:blip r:embed="rId10" cstate="print"/>
          <a:srcRect/>
          <a:stretch>
            <a:fillRect/>
          </a:stretch>
        </p:blipFill>
        <p:spPr bwMode="auto">
          <a:xfrm>
            <a:off x="914400" y="1066800"/>
            <a:ext cx="3082247" cy="4572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Relevance to MBARI and Packard Foundation</a:t>
            </a:r>
            <a:endParaRPr lang="en-US" dirty="0"/>
          </a:p>
        </p:txBody>
      </p:sp>
      <p:sp>
        <p:nvSpPr>
          <p:cNvPr id="5" name="Content Placeholder 4"/>
          <p:cNvSpPr>
            <a:spLocks noGrp="1"/>
          </p:cNvSpPr>
          <p:nvPr>
            <p:ph idx="1"/>
          </p:nvPr>
        </p:nvSpPr>
        <p:spPr>
          <a:xfrm>
            <a:off x="228600" y="1600200"/>
            <a:ext cx="8610600" cy="5105400"/>
          </a:xfrm>
        </p:spPr>
        <p:txBody>
          <a:bodyPr>
            <a:normAutofit/>
          </a:bodyPr>
          <a:lstStyle/>
          <a:p>
            <a:r>
              <a:rPr lang="en-US" sz="2400" dirty="0" smtClean="0"/>
              <a:t>This project addresses these themes of MBARI’s Strategic plan:</a:t>
            </a:r>
          </a:p>
          <a:p>
            <a:pPr lvl="1"/>
            <a:r>
              <a:rPr lang="en-US" sz="2000" u="sng" dirty="0" smtClean="0"/>
              <a:t>Develop innovative technologies to address important questions</a:t>
            </a:r>
            <a:r>
              <a:rPr lang="en-US" sz="2000" dirty="0" smtClean="0"/>
              <a:t>:  image classification is required for many biological sensing problems.</a:t>
            </a:r>
          </a:p>
          <a:p>
            <a:pPr lvl="1"/>
            <a:r>
              <a:rPr lang="en-US" sz="2000" u="sng" dirty="0" smtClean="0"/>
              <a:t>Utilize developments to explore and understand natural systems</a:t>
            </a:r>
            <a:r>
              <a:rPr lang="en-US" sz="2000" dirty="0" smtClean="0"/>
              <a:t>:  we envision supporting efforts like CANON and possibly also ocean visualization initiative.</a:t>
            </a:r>
          </a:p>
          <a:p>
            <a:r>
              <a:rPr lang="en-US" sz="2400" dirty="0" smtClean="0"/>
              <a:t>The Packard Foundation’s Ocean Vision includes a monitoring activity, for which our citizen science approach may prove useful.</a:t>
            </a:r>
          </a:p>
          <a:p>
            <a:pPr lvl="1"/>
            <a:r>
              <a:rPr lang="en-US" sz="2000" dirty="0" smtClean="0"/>
              <a:t>Example:  Monitoring programs require comparatively simple observational programs to be affordable.  The Coral Health Index is an example of a monitoring program that depends of three types of observation, one of which is an evaluation of the state of the benthic habitat.  This is done using bottom imagery, for which DIRAC could provide an analysis framework.</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Transition Opportunities &amp; External Funding</a:t>
            </a:r>
            <a:endParaRPr lang="en-US" dirty="0"/>
          </a:p>
        </p:txBody>
      </p:sp>
      <p:sp>
        <p:nvSpPr>
          <p:cNvPr id="5" name="Content Placeholder 4"/>
          <p:cNvSpPr>
            <a:spLocks noGrp="1"/>
          </p:cNvSpPr>
          <p:nvPr>
            <p:ph idx="1"/>
          </p:nvPr>
        </p:nvSpPr>
        <p:spPr>
          <a:xfrm>
            <a:off x="228600" y="1600200"/>
            <a:ext cx="8763000" cy="4953000"/>
          </a:xfrm>
        </p:spPr>
        <p:txBody>
          <a:bodyPr>
            <a:normAutofit/>
          </a:bodyPr>
          <a:lstStyle/>
          <a:p>
            <a:r>
              <a:rPr lang="en-US" dirty="0" smtClean="0"/>
              <a:t>A successful citizen science portal might prove so productive that MBARI would want to maintain it as part of an institutional data stream,</a:t>
            </a:r>
          </a:p>
          <a:p>
            <a:r>
              <a:rPr lang="en-US" dirty="0" smtClean="0"/>
              <a:t>…</a:t>
            </a:r>
            <a:r>
              <a:rPr lang="en-US" dirty="0" smtClean="0"/>
              <a:t>or </a:t>
            </a:r>
            <a:r>
              <a:rPr lang="en-US" dirty="0" smtClean="0"/>
              <a:t>it might be transitioned to an entity like </a:t>
            </a:r>
            <a:r>
              <a:rPr lang="en-US" dirty="0" err="1" smtClean="0"/>
              <a:t>CenCOOS</a:t>
            </a:r>
            <a:endParaRPr lang="en-US" dirty="0" smtClean="0"/>
          </a:p>
          <a:p>
            <a:r>
              <a:rPr lang="en-US" dirty="0" smtClean="0"/>
              <a:t>…</a:t>
            </a:r>
            <a:r>
              <a:rPr lang="en-US" dirty="0" smtClean="0"/>
              <a:t>or </a:t>
            </a:r>
            <a:r>
              <a:rPr lang="en-US" dirty="0" smtClean="0"/>
              <a:t>it might be funded by entities ranging from the usual (NSF) to the less typical (Sloan Foundation)</a:t>
            </a:r>
          </a:p>
          <a:p>
            <a:pPr lvl="1"/>
            <a:r>
              <a:rPr lang="en-US" dirty="0" smtClean="0"/>
              <a:t>http://www.citizensciencealliance.org/proposals.html</a:t>
            </a:r>
          </a:p>
          <a:p>
            <a:pPr lvl="1"/>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Problem Statement(s)</a:t>
            </a:r>
            <a:endParaRPr lang="en-US" dirty="0"/>
          </a:p>
        </p:txBody>
      </p:sp>
      <p:sp>
        <p:nvSpPr>
          <p:cNvPr id="5" name="Content Placeholder 4"/>
          <p:cNvSpPr>
            <a:spLocks noGrp="1"/>
          </p:cNvSpPr>
          <p:nvPr>
            <p:ph idx="1"/>
          </p:nvPr>
        </p:nvSpPr>
        <p:spPr/>
        <p:txBody>
          <a:bodyPr/>
          <a:lstStyle/>
          <a:p>
            <a:r>
              <a:rPr lang="en-US" dirty="0" smtClean="0"/>
              <a:t>Many critical aspects of the environment are captured only by visual imagery, e.g.</a:t>
            </a:r>
          </a:p>
          <a:p>
            <a:pPr lvl="1"/>
            <a:r>
              <a:rPr lang="en-US" dirty="0" smtClean="0"/>
              <a:t>Abundance of organisms like jellies</a:t>
            </a:r>
          </a:p>
          <a:p>
            <a:pPr lvl="1"/>
            <a:r>
              <a:rPr lang="en-US" dirty="0" smtClean="0"/>
              <a:t>Seafloor characteristics &amp; organisms</a:t>
            </a:r>
          </a:p>
          <a:p>
            <a:r>
              <a:rPr lang="en-US" dirty="0" smtClean="0"/>
              <a:t>We have many new platforms capable of generating scientifically interesting imagery.</a:t>
            </a:r>
          </a:p>
          <a:p>
            <a:r>
              <a:rPr lang="en-US" dirty="0" smtClean="0"/>
              <a:t>Our current bottleneck is the ability to interpret imagery.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Crowd-sourcing Image Interpretation</a:t>
            </a:r>
            <a:endParaRPr lang="en-US" dirty="0"/>
          </a:p>
        </p:txBody>
      </p:sp>
      <p:sp>
        <p:nvSpPr>
          <p:cNvPr id="5" name="Content Placeholder 4"/>
          <p:cNvSpPr>
            <a:spLocks noGrp="1"/>
          </p:cNvSpPr>
          <p:nvPr>
            <p:ph idx="1"/>
          </p:nvPr>
        </p:nvSpPr>
        <p:spPr>
          <a:xfrm>
            <a:off x="228600" y="1447800"/>
            <a:ext cx="5029200" cy="4525963"/>
          </a:xfrm>
        </p:spPr>
        <p:txBody>
          <a:bodyPr>
            <a:normAutofit/>
          </a:bodyPr>
          <a:lstStyle/>
          <a:p>
            <a:r>
              <a:rPr lang="en-US" sz="2400" dirty="0" smtClean="0"/>
              <a:t>Best computer image classification </a:t>
            </a:r>
            <a:r>
              <a:rPr lang="en-US" sz="2400" dirty="0" smtClean="0">
                <a:solidFill>
                  <a:srgbClr val="FF0000"/>
                </a:solidFill>
              </a:rPr>
              <a:t>worse</a:t>
            </a:r>
            <a:r>
              <a:rPr lang="en-US" sz="2400" dirty="0" smtClean="0"/>
              <a:t> than poorly trained human.</a:t>
            </a:r>
          </a:p>
          <a:p>
            <a:r>
              <a:rPr lang="en-US" sz="2400" dirty="0" smtClean="0"/>
              <a:t>Solution:  Serve imagery to humans via a portal so that people can provide interpretation/classification function</a:t>
            </a:r>
          </a:p>
          <a:p>
            <a:r>
              <a:rPr lang="en-US" sz="2400" dirty="0" smtClean="0"/>
              <a:t>Examples:</a:t>
            </a:r>
          </a:p>
          <a:p>
            <a:pPr lvl="1"/>
            <a:r>
              <a:rPr lang="en-US" sz="2000" dirty="0" smtClean="0"/>
              <a:t>Amazon Mechanical Turk</a:t>
            </a:r>
          </a:p>
          <a:p>
            <a:pPr lvl="1"/>
            <a:r>
              <a:rPr lang="en-US" sz="2000" dirty="0" smtClean="0"/>
              <a:t>Search for Jim Gray</a:t>
            </a:r>
          </a:p>
          <a:p>
            <a:pPr lvl="1"/>
            <a:r>
              <a:rPr lang="en-US" sz="2000" dirty="0" smtClean="0"/>
              <a:t>Search for Steve </a:t>
            </a:r>
            <a:r>
              <a:rPr lang="en-US" sz="2000" dirty="0" err="1" smtClean="0"/>
              <a:t>Fossett</a:t>
            </a:r>
            <a:endParaRPr lang="en-US" sz="2000" dirty="0" smtClean="0"/>
          </a:p>
          <a:p>
            <a:pPr lvl="1"/>
            <a:r>
              <a:rPr lang="en-US" sz="2000" dirty="0" smtClean="0"/>
              <a:t>Galaxy Zoo</a:t>
            </a:r>
          </a:p>
          <a:p>
            <a:pPr lvl="1"/>
            <a:endParaRPr lang="en-US" sz="2000" dirty="0" smtClean="0"/>
          </a:p>
        </p:txBody>
      </p:sp>
      <p:pic>
        <p:nvPicPr>
          <p:cNvPr id="1026" name="Picture 2" descr="http://tctechcrunch.files.wordpress.com/jimgrayamazon.png"/>
          <p:cNvPicPr>
            <a:picLocks noChangeAspect="1" noChangeArrowheads="1"/>
          </p:cNvPicPr>
          <p:nvPr/>
        </p:nvPicPr>
        <p:blipFill>
          <a:blip r:embed="rId3" cstate="print"/>
          <a:srcRect/>
          <a:stretch>
            <a:fillRect/>
          </a:stretch>
        </p:blipFill>
        <p:spPr bwMode="auto">
          <a:xfrm>
            <a:off x="5562600" y="1143000"/>
            <a:ext cx="3000375" cy="2257425"/>
          </a:xfrm>
          <a:prstGeom prst="rect">
            <a:avLst/>
          </a:prstGeom>
          <a:noFill/>
          <a:ln w="9525">
            <a:noFill/>
            <a:miter lim="800000"/>
            <a:headEnd/>
            <a:tailEnd/>
          </a:ln>
        </p:spPr>
      </p:pic>
      <p:sp>
        <p:nvSpPr>
          <p:cNvPr id="6" name="Rectangle 5"/>
          <p:cNvSpPr/>
          <p:nvPr/>
        </p:nvSpPr>
        <p:spPr>
          <a:xfrm>
            <a:off x="5257800" y="3505200"/>
            <a:ext cx="3886200" cy="2554545"/>
          </a:xfrm>
          <a:prstGeom prst="rect">
            <a:avLst/>
          </a:prstGeom>
        </p:spPr>
        <p:txBody>
          <a:bodyPr wrap="square">
            <a:spAutoFit/>
          </a:bodyPr>
          <a:lstStyle/>
          <a:p>
            <a:r>
              <a:rPr lang="en-US" sz="1600" dirty="0"/>
              <a:t>Jim Gray, a prominent computer scientist, was lost at sea off </a:t>
            </a:r>
            <a:r>
              <a:rPr lang="en-US" sz="1600" dirty="0" smtClean="0"/>
              <a:t>California.  Near </a:t>
            </a:r>
            <a:r>
              <a:rPr lang="en-US" sz="1600" dirty="0"/>
              <a:t>real-time imagery from various satellite </a:t>
            </a:r>
            <a:r>
              <a:rPr lang="en-US" sz="1600" dirty="0" smtClean="0"/>
              <a:t>systems was obtain, but inspecting </a:t>
            </a:r>
            <a:r>
              <a:rPr lang="en-US" sz="1600" dirty="0"/>
              <a:t>the enormous volume of </a:t>
            </a:r>
            <a:r>
              <a:rPr lang="en-US" sz="1600" dirty="0" smtClean="0"/>
              <a:t>imagery was a problem.</a:t>
            </a:r>
            <a:r>
              <a:rPr lang="en-US" sz="1600" dirty="0"/>
              <a:t>  The team loaded the imagery on the Mechanical Turk, along with training </a:t>
            </a:r>
            <a:r>
              <a:rPr lang="en-US" sz="1600" dirty="0" smtClean="0"/>
              <a:t>data sets.</a:t>
            </a:r>
            <a:r>
              <a:rPr lang="en-US" sz="1600" dirty="0"/>
              <a:t>  Twelve thousand volunteers inspected the imagery, locating a number of possible hits, which in turn were turned over to experts for classification.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Citizen Science</a:t>
            </a:r>
            <a:endParaRPr lang="en-US" dirty="0"/>
          </a:p>
        </p:txBody>
      </p:sp>
      <p:sp>
        <p:nvSpPr>
          <p:cNvPr id="5" name="Content Placeholder 4"/>
          <p:cNvSpPr>
            <a:spLocks noGrp="1"/>
          </p:cNvSpPr>
          <p:nvPr>
            <p:ph idx="1"/>
          </p:nvPr>
        </p:nvSpPr>
        <p:spPr>
          <a:xfrm>
            <a:off x="0" y="1295400"/>
            <a:ext cx="4572000" cy="4953000"/>
          </a:xfrm>
        </p:spPr>
        <p:txBody>
          <a:bodyPr>
            <a:normAutofit fontScale="92500" lnSpcReduction="10000"/>
          </a:bodyPr>
          <a:lstStyle/>
          <a:p>
            <a:r>
              <a:rPr lang="en-US" sz="2400" dirty="0" smtClean="0"/>
              <a:t>….is a term used for projects or ongoing program of scientific work in which … volunteers … perform or manage research-related tasks such as observation, measurement, or computation. (Wikipedia)</a:t>
            </a:r>
          </a:p>
          <a:p>
            <a:r>
              <a:rPr lang="en-US" sz="2400" dirty="0" smtClean="0"/>
              <a:t>Example:  Galaxy Zoo </a:t>
            </a:r>
          </a:p>
          <a:p>
            <a:pPr lvl="1"/>
            <a:r>
              <a:rPr lang="en-US" sz="2000" dirty="0" smtClean="0"/>
              <a:t>classify galaxies from Sloan Digital Sky Survey </a:t>
            </a:r>
          </a:p>
          <a:p>
            <a:pPr lvl="1"/>
            <a:r>
              <a:rPr lang="en-US" sz="2000" dirty="0" smtClean="0"/>
              <a:t>ten </a:t>
            </a:r>
            <a:r>
              <a:rPr lang="en-US" sz="2000" dirty="0"/>
              <a:t>minute training session</a:t>
            </a:r>
            <a:r>
              <a:rPr lang="en-US" sz="2000" dirty="0" smtClean="0"/>
              <a:t>,.</a:t>
            </a:r>
            <a:r>
              <a:rPr lang="en-US" sz="2000" dirty="0"/>
              <a:t>  </a:t>
            </a:r>
            <a:endParaRPr lang="en-US" sz="2000" dirty="0" smtClean="0"/>
          </a:p>
          <a:p>
            <a:pPr lvl="1"/>
            <a:r>
              <a:rPr lang="en-US" sz="2000" dirty="0"/>
              <a:t>e</a:t>
            </a:r>
            <a:r>
              <a:rPr lang="en-US" sz="2000" dirty="0" smtClean="0"/>
              <a:t>arly days </a:t>
            </a:r>
            <a:r>
              <a:rPr lang="en-US" sz="2000" dirty="0"/>
              <a:t>of operation, the site generated 1,500,000 </a:t>
            </a:r>
            <a:r>
              <a:rPr lang="en-US" sz="2000" dirty="0" smtClean="0"/>
              <a:t>hits/day,</a:t>
            </a:r>
            <a:endParaRPr lang="en-US" sz="2000" dirty="0"/>
          </a:p>
          <a:p>
            <a:pPr lvl="1"/>
            <a:r>
              <a:rPr lang="en-US" sz="2000" dirty="0" smtClean="0"/>
              <a:t>Galaxy 2 has 60,000,000 classifications,</a:t>
            </a:r>
          </a:p>
          <a:p>
            <a:pPr lvl="1"/>
            <a:r>
              <a:rPr lang="en-US" sz="2000" dirty="0" smtClean="0"/>
              <a:t>famous </a:t>
            </a:r>
            <a:r>
              <a:rPr lang="en-US" sz="2000" dirty="0"/>
              <a:t>for finding an unusual blue object with no known classification.</a:t>
            </a:r>
            <a:endParaRPr lang="en-US" sz="2000" dirty="0" smtClean="0"/>
          </a:p>
          <a:p>
            <a:pPr lvl="1">
              <a:buNone/>
            </a:pPr>
            <a:endParaRPr lang="en-US" sz="2000" dirty="0" smtClean="0"/>
          </a:p>
        </p:txBody>
      </p:sp>
      <p:grpSp>
        <p:nvGrpSpPr>
          <p:cNvPr id="10" name="Group 9"/>
          <p:cNvGrpSpPr/>
          <p:nvPr/>
        </p:nvGrpSpPr>
        <p:grpSpPr>
          <a:xfrm>
            <a:off x="4648200" y="1295400"/>
            <a:ext cx="4343400" cy="2133600"/>
            <a:chOff x="4800600" y="1524000"/>
            <a:chExt cx="4343400" cy="2133600"/>
          </a:xfrm>
        </p:grpSpPr>
        <p:pic>
          <p:nvPicPr>
            <p:cNvPr id="7" name="Picture 2"/>
            <p:cNvPicPr>
              <a:picLocks noChangeAspect="1" noChangeArrowheads="1"/>
            </p:cNvPicPr>
            <p:nvPr/>
          </p:nvPicPr>
          <p:blipFill>
            <a:blip r:embed="rId3" cstate="print"/>
            <a:srcRect/>
            <a:stretch>
              <a:fillRect/>
            </a:stretch>
          </p:blipFill>
          <p:spPr bwMode="auto">
            <a:xfrm>
              <a:off x="4800600" y="2438400"/>
              <a:ext cx="4343400" cy="1219200"/>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b="7693"/>
            <a:stretch>
              <a:fillRect/>
            </a:stretch>
          </p:blipFill>
          <p:spPr bwMode="auto">
            <a:xfrm>
              <a:off x="4800600" y="1524000"/>
              <a:ext cx="4343400" cy="914400"/>
            </a:xfrm>
            <a:prstGeom prst="rect">
              <a:avLst/>
            </a:prstGeom>
            <a:noFill/>
            <a:ln w="9525">
              <a:noFill/>
              <a:miter lim="800000"/>
              <a:headEnd/>
              <a:tailEnd/>
            </a:ln>
          </p:spPr>
        </p:pic>
      </p:grpSp>
      <p:sp>
        <p:nvSpPr>
          <p:cNvPr id="12" name="Rectangle 11"/>
          <p:cNvSpPr/>
          <p:nvPr/>
        </p:nvSpPr>
        <p:spPr>
          <a:xfrm>
            <a:off x="4724400" y="3581400"/>
            <a:ext cx="4114800" cy="2308324"/>
          </a:xfrm>
          <a:prstGeom prst="rect">
            <a:avLst/>
          </a:prstGeom>
        </p:spPr>
        <p:txBody>
          <a:bodyPr wrap="square">
            <a:spAutoFit/>
          </a:bodyPr>
          <a:lstStyle/>
          <a:p>
            <a:r>
              <a:rPr lang="en-US" dirty="0" smtClean="0"/>
              <a:t>Kevin </a:t>
            </a:r>
            <a:r>
              <a:rPr lang="en-US" dirty="0" err="1" smtClean="0"/>
              <a:t>Schawinski</a:t>
            </a:r>
            <a:r>
              <a:rPr lang="en-US" dirty="0" smtClean="0"/>
              <a:t>:  “Galaxy Zoo volunteers do real work. They’re not just passively running something on their computer and hoping that they’ll be the first person to find aliens. They have a stake in science that comes out of it, which means that they are now interested in what we do with it, and what we find.”</a:t>
            </a:r>
            <a:endParaRPr lang="en-US" sz="16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Why Now?</a:t>
            </a:r>
            <a:endParaRPr lang="en-US" dirty="0"/>
          </a:p>
        </p:txBody>
      </p:sp>
      <p:sp>
        <p:nvSpPr>
          <p:cNvPr id="5" name="Content Placeholder 4"/>
          <p:cNvSpPr>
            <a:spLocks noGrp="1"/>
          </p:cNvSpPr>
          <p:nvPr>
            <p:ph idx="1"/>
          </p:nvPr>
        </p:nvSpPr>
        <p:spPr>
          <a:xfrm>
            <a:off x="228600" y="1295400"/>
            <a:ext cx="8610600" cy="5257800"/>
          </a:xfrm>
        </p:spPr>
        <p:txBody>
          <a:bodyPr>
            <a:normAutofit fontScale="92500" lnSpcReduction="10000"/>
          </a:bodyPr>
          <a:lstStyle/>
          <a:p>
            <a:r>
              <a:rPr lang="en-US" sz="2400" dirty="0" smtClean="0"/>
              <a:t>Proliferation of opportunities to acquire scientifically interesting imagery at MBARI including potential new sources such as:</a:t>
            </a:r>
          </a:p>
          <a:p>
            <a:pPr lvl="1"/>
            <a:r>
              <a:rPr lang="en-US" sz="2000" dirty="0" smtClean="0"/>
              <a:t>Self-Contained Plankton Imager, Benthic Imaging AUV, etc.</a:t>
            </a:r>
          </a:p>
          <a:p>
            <a:pPr lvl="1"/>
            <a:r>
              <a:rPr lang="en-US" sz="2000" dirty="0" smtClean="0"/>
              <a:t>Platforms that can image include LRAUV, MARS, MOOS, etc.</a:t>
            </a:r>
            <a:r>
              <a:rPr lang="en-US" sz="2000" dirty="0"/>
              <a:t>  </a:t>
            </a:r>
            <a:endParaRPr lang="en-US" sz="2000" dirty="0" smtClean="0"/>
          </a:p>
          <a:p>
            <a:pPr lvl="1"/>
            <a:r>
              <a:rPr lang="en-US" sz="2000" dirty="0" smtClean="0"/>
              <a:t>Visualization initiative.</a:t>
            </a:r>
          </a:p>
          <a:p>
            <a:r>
              <a:rPr lang="en-US" sz="2400" dirty="0" smtClean="0"/>
              <a:t>Quantitative imagery is critical for some MBARI science activities, </a:t>
            </a:r>
          </a:p>
          <a:p>
            <a:pPr marL="460375" lvl="1" indent="-3175">
              <a:buNone/>
            </a:pPr>
            <a:r>
              <a:rPr lang="en-US" sz="2000" dirty="0" smtClean="0"/>
              <a:t>In the 2010 CANON field program we know there was a an enormous jelly bloom in the experiment domain from ship/boat reports.  While these jellies undoubtedly impact the ecosystem in question, none of our sensors detect or characterize them.  </a:t>
            </a:r>
          </a:p>
          <a:p>
            <a:r>
              <a:rPr lang="en-US" sz="2400" dirty="0" smtClean="0"/>
              <a:t>Technologically the tools are available to solve the problem.</a:t>
            </a:r>
          </a:p>
          <a:p>
            <a:r>
              <a:rPr lang="en-US" sz="2400" dirty="0" smtClean="0"/>
              <a:t>Scientifically, we can still lead in this domain (citizen science) in the ocean sciences.</a:t>
            </a:r>
          </a:p>
          <a:p>
            <a:r>
              <a:rPr lang="en-US" sz="2400" dirty="0" smtClean="0"/>
              <a:t>Engaging the public in MBARI science activities will likely be attractive to the Packard Foundation.</a:t>
            </a:r>
          </a:p>
          <a:p>
            <a:endParaRPr lang="en-US" sz="24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assumptions</a:t>
            </a:r>
            <a:endParaRPr lang="en-US" dirty="0"/>
          </a:p>
        </p:txBody>
      </p:sp>
      <p:sp>
        <p:nvSpPr>
          <p:cNvPr id="3" name="Content Placeholder 2"/>
          <p:cNvSpPr>
            <a:spLocks noGrp="1"/>
          </p:cNvSpPr>
          <p:nvPr>
            <p:ph idx="1"/>
          </p:nvPr>
        </p:nvSpPr>
        <p:spPr>
          <a:xfrm>
            <a:off x="457200" y="1295400"/>
            <a:ext cx="8229600" cy="5257800"/>
          </a:xfrm>
        </p:spPr>
        <p:txBody>
          <a:bodyPr>
            <a:normAutofit/>
          </a:bodyPr>
          <a:lstStyle/>
          <a:p>
            <a:r>
              <a:rPr lang="en-US" dirty="0" smtClean="0"/>
              <a:t>Streams of images will be available</a:t>
            </a:r>
          </a:p>
          <a:p>
            <a:pPr lvl="1"/>
            <a:r>
              <a:rPr lang="en-US" dirty="0" smtClean="0"/>
              <a:t>Stream will only include “interesting” images, automatically sub-selected.</a:t>
            </a:r>
          </a:p>
          <a:p>
            <a:pPr lvl="1"/>
            <a:r>
              <a:rPr lang="en-US" dirty="0" smtClean="0"/>
              <a:t>Some images will be in time series order </a:t>
            </a:r>
            <a:br>
              <a:rPr lang="en-US" dirty="0" smtClean="0"/>
            </a:br>
            <a:r>
              <a:rPr lang="en-US" dirty="0" smtClean="0"/>
              <a:t>(i.e., several pictures of the same organism(s).</a:t>
            </a:r>
          </a:p>
          <a:p>
            <a:r>
              <a:rPr lang="en-US" dirty="0" smtClean="0"/>
              <a:t>Multiple participants will review each image</a:t>
            </a:r>
          </a:p>
          <a:p>
            <a:pPr lvl="1"/>
            <a:r>
              <a:rPr lang="en-US" dirty="0" smtClean="0"/>
              <a:t>Statistically improves odds of good science</a:t>
            </a:r>
          </a:p>
          <a:p>
            <a:pPr lvl="1"/>
            <a:r>
              <a:rPr lang="en-US" dirty="0" smtClean="0"/>
              <a:t>Improves understanding of what kinds of images are difficult to classify.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assumptions</a:t>
            </a:r>
            <a:endParaRPr lang="en-US" dirty="0"/>
          </a:p>
        </p:txBody>
      </p:sp>
      <p:sp>
        <p:nvSpPr>
          <p:cNvPr id="3" name="Content Placeholder 2"/>
          <p:cNvSpPr>
            <a:spLocks noGrp="1"/>
          </p:cNvSpPr>
          <p:nvPr>
            <p:ph idx="1"/>
          </p:nvPr>
        </p:nvSpPr>
        <p:spPr>
          <a:xfrm>
            <a:off x="457200" y="1295400"/>
            <a:ext cx="8229600" cy="5257800"/>
          </a:xfrm>
        </p:spPr>
        <p:txBody>
          <a:bodyPr>
            <a:normAutofit/>
          </a:bodyPr>
          <a:lstStyle/>
          <a:p>
            <a:r>
              <a:rPr lang="en-US" dirty="0" smtClean="0"/>
              <a:t>Some users will be familiar with biological taxonomy </a:t>
            </a:r>
          </a:p>
          <a:p>
            <a:pPr lvl="1"/>
            <a:r>
              <a:rPr lang="en-US" dirty="0" smtClean="0"/>
              <a:t>Visual interface similar to VARS knowledge base</a:t>
            </a:r>
          </a:p>
          <a:p>
            <a:pPr lvl="1"/>
            <a:r>
              <a:rPr lang="en-US" dirty="0" smtClean="0"/>
              <a:t>Allow them to go as detailed as they can</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3" cstate="print"/>
          <a:srcRect/>
          <a:stretch>
            <a:fillRect/>
          </a:stretch>
        </p:blipFill>
        <p:spPr bwMode="auto">
          <a:xfrm>
            <a:off x="97972" y="751114"/>
            <a:ext cx="8980000" cy="6096000"/>
          </a:xfrm>
          <a:prstGeom prst="rect">
            <a:avLst/>
          </a:prstGeom>
          <a:noFill/>
          <a:ln w="9525">
            <a:noFill/>
            <a:miter lim="800000"/>
            <a:headEnd/>
            <a:tailEnd/>
          </a:ln>
        </p:spPr>
      </p:pic>
      <p:sp>
        <p:nvSpPr>
          <p:cNvPr id="2" name="Title 1"/>
          <p:cNvSpPr>
            <a:spLocks noGrp="1"/>
          </p:cNvSpPr>
          <p:nvPr>
            <p:ph type="title"/>
          </p:nvPr>
        </p:nvSpPr>
        <p:spPr>
          <a:xfrm>
            <a:off x="457200" y="0"/>
            <a:ext cx="8229600" cy="838200"/>
          </a:xfrm>
        </p:spPr>
        <p:txBody>
          <a:bodyPr/>
          <a:lstStyle/>
          <a:p>
            <a:r>
              <a:rPr lang="en-US" dirty="0" smtClean="0"/>
              <a:t>Taxonomy Example</a:t>
            </a:r>
            <a:endParaRPr lang="en-US" dirty="0"/>
          </a:p>
        </p:txBody>
      </p:sp>
      <p:pic>
        <p:nvPicPr>
          <p:cNvPr id="9218" name="Picture 2" descr="http://marinebio.org/upload/_05/Lamna_nasus.jpg"/>
          <p:cNvPicPr>
            <a:picLocks noChangeAspect="1" noChangeArrowheads="1"/>
          </p:cNvPicPr>
          <p:nvPr/>
        </p:nvPicPr>
        <p:blipFill>
          <a:blip r:embed="rId4" cstate="print"/>
          <a:srcRect/>
          <a:stretch>
            <a:fillRect/>
          </a:stretch>
        </p:blipFill>
        <p:spPr bwMode="auto">
          <a:xfrm>
            <a:off x="4343400" y="1524001"/>
            <a:ext cx="4286250" cy="2590800"/>
          </a:xfrm>
          <a:prstGeom prst="rect">
            <a:avLst/>
          </a:prstGeom>
          <a:noFill/>
        </p:spPr>
      </p:pic>
      <p:sp>
        <p:nvSpPr>
          <p:cNvPr id="6" name="TextBox 5"/>
          <p:cNvSpPr txBox="1"/>
          <p:nvPr/>
        </p:nvSpPr>
        <p:spPr>
          <a:xfrm>
            <a:off x="457200" y="838200"/>
            <a:ext cx="636969" cy="307777"/>
          </a:xfrm>
          <a:prstGeom prst="rect">
            <a:avLst/>
          </a:prstGeom>
          <a:noFill/>
        </p:spPr>
        <p:txBody>
          <a:bodyPr wrap="none" rtlCol="0">
            <a:spAutoFit/>
          </a:bodyPr>
          <a:lstStyle/>
          <a:p>
            <a:r>
              <a:rPr lang="en-US" sz="1400" dirty="0" smtClean="0"/>
              <a:t>DIRAC</a:t>
            </a:r>
            <a:endParaRPr lang="en-US" sz="1400" dirty="0"/>
          </a:p>
        </p:txBody>
      </p:sp>
      <p:sp>
        <p:nvSpPr>
          <p:cNvPr id="7" name="TextBox 6"/>
          <p:cNvSpPr txBox="1"/>
          <p:nvPr/>
        </p:nvSpPr>
        <p:spPr>
          <a:xfrm>
            <a:off x="1260713" y="1120966"/>
            <a:ext cx="1556003" cy="276999"/>
          </a:xfrm>
          <a:prstGeom prst="rect">
            <a:avLst/>
          </a:prstGeom>
          <a:noFill/>
        </p:spPr>
        <p:txBody>
          <a:bodyPr wrap="none" rtlCol="0">
            <a:spAutoFit/>
          </a:bodyPr>
          <a:lstStyle/>
          <a:p>
            <a:r>
              <a:rPr lang="en-US" sz="1200" dirty="0" smtClean="0"/>
              <a:t>http://dirac.mbari.org</a:t>
            </a:r>
            <a:endParaRPr lang="en-US" sz="1200" dirty="0"/>
          </a:p>
        </p:txBody>
      </p:sp>
      <p:sp>
        <p:nvSpPr>
          <p:cNvPr id="9" name="Rounded Rectangle 8"/>
          <p:cNvSpPr/>
          <p:nvPr/>
        </p:nvSpPr>
        <p:spPr>
          <a:xfrm>
            <a:off x="3124200" y="2209800"/>
            <a:ext cx="1143000" cy="6096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3200400" y="2286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Skip</a:t>
            </a:r>
            <a:endParaRPr lang="en-US" dirty="0"/>
          </a:p>
        </p:txBody>
      </p:sp>
      <p:sp>
        <p:nvSpPr>
          <p:cNvPr id="10" name="Rectangle 9"/>
          <p:cNvSpPr/>
          <p:nvPr/>
        </p:nvSpPr>
        <p:spPr>
          <a:xfrm>
            <a:off x="228600" y="3200400"/>
            <a:ext cx="4038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TextBox 10"/>
          <p:cNvSpPr txBox="1"/>
          <p:nvPr/>
        </p:nvSpPr>
        <p:spPr>
          <a:xfrm>
            <a:off x="228600" y="3188416"/>
            <a:ext cx="1220206" cy="369332"/>
          </a:xfrm>
          <a:prstGeom prst="rect">
            <a:avLst/>
          </a:prstGeom>
          <a:noFill/>
        </p:spPr>
        <p:txBody>
          <a:bodyPr wrap="none" rtlCol="0">
            <a:spAutoFit/>
          </a:bodyPr>
          <a:lstStyle/>
          <a:p>
            <a:r>
              <a:rPr lang="en-US" dirty="0" smtClean="0">
                <a:solidFill>
                  <a:schemeClr val="bg1"/>
                </a:solidFill>
              </a:rPr>
              <a:t>Classify by:</a:t>
            </a:r>
            <a:endParaRPr lang="en-US" dirty="0">
              <a:solidFill>
                <a:schemeClr val="bg1"/>
              </a:solidFill>
            </a:endParaRPr>
          </a:p>
        </p:txBody>
      </p:sp>
      <p:sp>
        <p:nvSpPr>
          <p:cNvPr id="12" name="Oval 11"/>
          <p:cNvSpPr/>
          <p:nvPr/>
        </p:nvSpPr>
        <p:spPr>
          <a:xfrm>
            <a:off x="381000" y="3569416"/>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Oval 12"/>
          <p:cNvSpPr/>
          <p:nvPr/>
        </p:nvSpPr>
        <p:spPr>
          <a:xfrm>
            <a:off x="435430" y="3623844"/>
            <a:ext cx="45719" cy="45719"/>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TextBox 14"/>
          <p:cNvSpPr txBox="1"/>
          <p:nvPr/>
        </p:nvSpPr>
        <p:spPr>
          <a:xfrm>
            <a:off x="533400" y="3471446"/>
            <a:ext cx="3846438" cy="338554"/>
          </a:xfrm>
          <a:prstGeom prst="rect">
            <a:avLst/>
          </a:prstGeom>
          <a:noFill/>
        </p:spPr>
        <p:txBody>
          <a:bodyPr wrap="none" rtlCol="0">
            <a:spAutoFit/>
          </a:bodyPr>
          <a:lstStyle/>
          <a:p>
            <a:r>
              <a:rPr lang="en-US" sz="1600" dirty="0" smtClean="0">
                <a:solidFill>
                  <a:schemeClr val="bg1"/>
                </a:solidFill>
              </a:rPr>
              <a:t>Phylum, Class, Order, Family, Genus, Species</a:t>
            </a:r>
            <a:endParaRPr lang="en-US" sz="1600" dirty="0">
              <a:solidFill>
                <a:schemeClr val="bg1"/>
              </a:solidFill>
            </a:endParaRPr>
          </a:p>
        </p:txBody>
      </p:sp>
      <p:sp>
        <p:nvSpPr>
          <p:cNvPr id="19" name="Oval 18"/>
          <p:cNvSpPr/>
          <p:nvPr/>
        </p:nvSpPr>
        <p:spPr>
          <a:xfrm>
            <a:off x="381000" y="3874216"/>
            <a:ext cx="152400" cy="1524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0" name="TextBox 19"/>
          <p:cNvSpPr txBox="1"/>
          <p:nvPr/>
        </p:nvSpPr>
        <p:spPr>
          <a:xfrm>
            <a:off x="533400" y="3776246"/>
            <a:ext cx="2801151" cy="338554"/>
          </a:xfrm>
          <a:prstGeom prst="rect">
            <a:avLst/>
          </a:prstGeom>
          <a:noFill/>
        </p:spPr>
        <p:txBody>
          <a:bodyPr wrap="none" rtlCol="0">
            <a:spAutoFit/>
          </a:bodyPr>
          <a:lstStyle/>
          <a:p>
            <a:r>
              <a:rPr lang="en-US" sz="1600" dirty="0" smtClean="0">
                <a:solidFill>
                  <a:schemeClr val="bg1"/>
                </a:solidFill>
              </a:rPr>
              <a:t>Features, Shape, Color, Species </a:t>
            </a:r>
            <a:endParaRPr lang="en-US" sz="1600" dirty="0">
              <a:solidFill>
                <a:schemeClr val="bg1"/>
              </a:solidFill>
            </a:endParaRPr>
          </a:p>
        </p:txBody>
      </p:sp>
      <p:sp>
        <p:nvSpPr>
          <p:cNvPr id="21" name="TextBox 20"/>
          <p:cNvSpPr txBox="1"/>
          <p:nvPr/>
        </p:nvSpPr>
        <p:spPr>
          <a:xfrm>
            <a:off x="228600" y="1524000"/>
            <a:ext cx="2819400" cy="1200329"/>
          </a:xfrm>
          <a:prstGeom prst="rect">
            <a:avLst/>
          </a:prstGeom>
          <a:noFill/>
          <a:ln w="3175">
            <a:solidFill>
              <a:schemeClr val="tx1"/>
            </a:solidFill>
          </a:ln>
        </p:spPr>
        <p:txBody>
          <a:bodyPr wrap="square" rtlCol="0">
            <a:spAutoFit/>
          </a:bodyPr>
          <a:lstStyle/>
          <a:p>
            <a:r>
              <a:rPr lang="en-US" dirty="0" smtClean="0"/>
              <a:t>Image # Ts20120923151234</a:t>
            </a:r>
          </a:p>
          <a:p>
            <a:r>
              <a:rPr lang="en-US" dirty="0" smtClean="0"/>
              <a:t>At: -122.45°,  37.23°,  45 m</a:t>
            </a:r>
          </a:p>
          <a:p>
            <a:r>
              <a:rPr lang="en-US" dirty="0" smtClean="0"/>
              <a:t>Local Time of Day:  7:12 am</a:t>
            </a:r>
          </a:p>
          <a:p>
            <a:r>
              <a:rPr lang="en-US" dirty="0" smtClean="0"/>
              <a:t>Platform: LRAUV Tethys</a:t>
            </a:r>
            <a:endParaRPr lang="en-US" dirty="0"/>
          </a:p>
        </p:txBody>
      </p:sp>
      <p:sp>
        <p:nvSpPr>
          <p:cNvPr id="22" name="Rounded Rectangle 21"/>
          <p:cNvSpPr/>
          <p:nvPr/>
        </p:nvSpPr>
        <p:spPr>
          <a:xfrm>
            <a:off x="3124200" y="1524000"/>
            <a:ext cx="1143000" cy="6096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flipH="1">
            <a:off x="3200400" y="1600200"/>
            <a:ext cx="9906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Revisit</a:t>
            </a:r>
            <a:endParaRPr lang="en-US" dirty="0"/>
          </a:p>
        </p:txBody>
      </p:sp>
      <p:sp>
        <p:nvSpPr>
          <p:cNvPr id="25" name="Rectangle 24"/>
          <p:cNvSpPr/>
          <p:nvPr/>
        </p:nvSpPr>
        <p:spPr>
          <a:xfrm>
            <a:off x="228600" y="4343400"/>
            <a:ext cx="1905000" cy="6096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u="sng" dirty="0" err="1" smtClean="0"/>
              <a:t>Animalia</a:t>
            </a:r>
            <a:endParaRPr lang="en-US" sz="1600" u="sng" dirty="0"/>
          </a:p>
        </p:txBody>
      </p:sp>
      <p:sp>
        <p:nvSpPr>
          <p:cNvPr id="26" name="Isosceles Triangle 25"/>
          <p:cNvSpPr/>
          <p:nvPr/>
        </p:nvSpPr>
        <p:spPr>
          <a:xfrm>
            <a:off x="8839200" y="14478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rot="5400000">
            <a:off x="6204858" y="4082144"/>
            <a:ext cx="5181600"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8839200" y="1676400"/>
            <a:ext cx="152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descr="http://t2.gstatic.com/images?q=tbn:ANd9GcTEItkhga2crFLTBjMKAu-mnGxcP58qpArKQQlNRhNuM0ozi17IdA"/>
          <p:cNvPicPr>
            <a:picLocks noChangeAspect="1" noChangeArrowheads="1"/>
          </p:cNvPicPr>
          <p:nvPr/>
        </p:nvPicPr>
        <p:blipFill>
          <a:blip r:embed="rId5" cstate="print"/>
          <a:srcRect/>
          <a:stretch>
            <a:fillRect/>
          </a:stretch>
        </p:blipFill>
        <p:spPr bwMode="auto">
          <a:xfrm>
            <a:off x="1219200" y="4343400"/>
            <a:ext cx="742949" cy="590550"/>
          </a:xfrm>
          <a:prstGeom prst="rect">
            <a:avLst/>
          </a:prstGeom>
          <a:noFill/>
        </p:spPr>
      </p:pic>
      <p:sp>
        <p:nvSpPr>
          <p:cNvPr id="32" name="Rectangle 31"/>
          <p:cNvSpPr/>
          <p:nvPr/>
        </p:nvSpPr>
        <p:spPr>
          <a:xfrm>
            <a:off x="228600" y="49530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err="1" smtClean="0"/>
              <a:t>Chromista</a:t>
            </a:r>
            <a:endParaRPr lang="en-US" sz="1600" dirty="0"/>
          </a:p>
        </p:txBody>
      </p:sp>
      <p:graphicFrame>
        <p:nvGraphicFramePr>
          <p:cNvPr id="33" name="Table 32"/>
          <p:cNvGraphicFramePr>
            <a:graphicFrameLocks noGrp="1"/>
          </p:cNvGraphicFramePr>
          <p:nvPr/>
        </p:nvGraphicFramePr>
        <p:xfrm>
          <a:off x="3943350" y="3067050"/>
          <a:ext cx="1257300" cy="723900"/>
        </p:xfrm>
        <a:graphic>
          <a:graphicData uri="http://schemas.openxmlformats.org/drawingml/2006/table">
            <a:tbl>
              <a:tblPr/>
              <a:tblGrid>
                <a:gridCol w="1257300"/>
              </a:tblGrid>
              <a:tr h="723900">
                <a:tc>
                  <a:txBody>
                    <a:bodyPr/>
                    <a:lstStyle/>
                    <a:p>
                      <a:pPr algn="l" fontAlgn="b"/>
                      <a:endParaRPr lang="en-US" sz="1100" b="0" i="0" u="none" strike="noStrike" dirty="0">
                        <a:solidFill>
                          <a:srgbClr val="000000"/>
                        </a:solidFill>
                        <a:latin typeface="Calibri"/>
                      </a:endParaRPr>
                    </a:p>
                  </a:txBody>
                  <a:tcPr marL="0" marR="0" marT="0" marB="0">
                    <a:lnL>
                      <a:noFill/>
                    </a:lnL>
                    <a:lnR>
                      <a:noFill/>
                    </a:lnR>
                    <a:lnT>
                      <a:noFill/>
                    </a:lnT>
                    <a:lnB>
                      <a:noFill/>
                    </a:lnB>
                  </a:tcPr>
                </a:tc>
              </a:tr>
            </a:tbl>
          </a:graphicData>
        </a:graphic>
      </p:graphicFrame>
      <p:sp>
        <p:nvSpPr>
          <p:cNvPr id="36" name="Isosceles Triangle 35"/>
          <p:cNvSpPr/>
          <p:nvPr/>
        </p:nvSpPr>
        <p:spPr>
          <a:xfrm rot="16200000" flipV="1">
            <a:off x="2002972" y="4648200"/>
            <a:ext cx="76200" cy="76200"/>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rot="16200000" flipV="1">
            <a:off x="1981200" y="52251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8600" y="55626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t>Fungi</a:t>
            </a:r>
            <a:endParaRPr lang="en-US" sz="1600" dirty="0"/>
          </a:p>
        </p:txBody>
      </p:sp>
      <p:sp>
        <p:nvSpPr>
          <p:cNvPr id="40" name="Isosceles Triangle 39"/>
          <p:cNvSpPr/>
          <p:nvPr/>
        </p:nvSpPr>
        <p:spPr>
          <a:xfrm rot="16200000" flipV="1">
            <a:off x="1981200" y="58347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http://t2.gstatic.com/images?q=tbn:ANd9GcQCujOpeJ0Enbi9AHZf1uNKUx6ceDdtqiWZH6ccoEG0zrbxEDJDHw"/>
          <p:cNvPicPr>
            <a:picLocks noChangeAspect="1" noChangeArrowheads="1"/>
          </p:cNvPicPr>
          <p:nvPr/>
        </p:nvPicPr>
        <p:blipFill>
          <a:blip r:embed="rId6" cstate="print"/>
          <a:srcRect/>
          <a:stretch>
            <a:fillRect/>
          </a:stretch>
        </p:blipFill>
        <p:spPr bwMode="auto">
          <a:xfrm>
            <a:off x="1295400" y="5562600"/>
            <a:ext cx="658510" cy="609600"/>
          </a:xfrm>
          <a:prstGeom prst="rect">
            <a:avLst/>
          </a:prstGeom>
          <a:noFill/>
        </p:spPr>
      </p:pic>
      <p:pic>
        <p:nvPicPr>
          <p:cNvPr id="42" name="Picture 41" descr="http://t2.gstatic.com/images?q=tbn:ANd9GcRC4IqSmRhP7hHmPngRMtCQIQ4Mjvj0f_0BqZrH8g1dBIQswBPM"/>
          <p:cNvPicPr>
            <a:picLocks noChangeAspect="1" noChangeArrowheads="1"/>
          </p:cNvPicPr>
          <p:nvPr/>
        </p:nvPicPr>
        <p:blipFill>
          <a:blip r:embed="rId7" cstate="print"/>
          <a:srcRect/>
          <a:stretch>
            <a:fillRect/>
          </a:stretch>
        </p:blipFill>
        <p:spPr bwMode="auto">
          <a:xfrm>
            <a:off x="1219200" y="4953000"/>
            <a:ext cx="733425" cy="600344"/>
          </a:xfrm>
          <a:prstGeom prst="rect">
            <a:avLst/>
          </a:prstGeom>
          <a:noFill/>
        </p:spPr>
      </p:pic>
      <p:sp>
        <p:nvSpPr>
          <p:cNvPr id="43" name="Rectangle 42"/>
          <p:cNvSpPr/>
          <p:nvPr/>
        </p:nvSpPr>
        <p:spPr>
          <a:xfrm>
            <a:off x="228600" y="61722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err="1" smtClean="0"/>
              <a:t>Plantae</a:t>
            </a:r>
            <a:endParaRPr lang="en-US" sz="1600" dirty="0"/>
          </a:p>
        </p:txBody>
      </p:sp>
      <p:sp>
        <p:nvSpPr>
          <p:cNvPr id="44" name="Isosceles Triangle 43"/>
          <p:cNvSpPr/>
          <p:nvPr/>
        </p:nvSpPr>
        <p:spPr>
          <a:xfrm rot="16200000" flipV="1">
            <a:off x="1981200" y="64443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2438400" y="4953000"/>
            <a:ext cx="1905000" cy="6096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u="sng" dirty="0" err="1" smtClean="0"/>
              <a:t>Chordata</a:t>
            </a:r>
            <a:endParaRPr lang="en-US" sz="1600" u="sng" dirty="0"/>
          </a:p>
        </p:txBody>
      </p:sp>
      <p:sp>
        <p:nvSpPr>
          <p:cNvPr id="51" name="Rectangle 50"/>
          <p:cNvSpPr/>
          <p:nvPr/>
        </p:nvSpPr>
        <p:spPr>
          <a:xfrm>
            <a:off x="2438400" y="43434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smtClean="0"/>
              <a:t>Chaetognatha</a:t>
            </a:r>
            <a:endParaRPr lang="en-US" sz="1400" dirty="0"/>
          </a:p>
        </p:txBody>
      </p:sp>
      <p:sp>
        <p:nvSpPr>
          <p:cNvPr id="52" name="Isosceles Triangle 51"/>
          <p:cNvSpPr/>
          <p:nvPr/>
        </p:nvSpPr>
        <p:spPr>
          <a:xfrm rot="16200000" flipV="1">
            <a:off x="4212772" y="5257800"/>
            <a:ext cx="76200" cy="76200"/>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p:cNvSpPr/>
          <p:nvPr/>
        </p:nvSpPr>
        <p:spPr>
          <a:xfrm rot="16200000" flipV="1">
            <a:off x="4191000" y="46155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2438400" y="55626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err="1" smtClean="0"/>
              <a:t>Cnidaria</a:t>
            </a:r>
            <a:endParaRPr lang="en-US" sz="1600" dirty="0"/>
          </a:p>
        </p:txBody>
      </p:sp>
      <p:sp>
        <p:nvSpPr>
          <p:cNvPr id="55" name="Isosceles Triangle 54"/>
          <p:cNvSpPr/>
          <p:nvPr/>
        </p:nvSpPr>
        <p:spPr>
          <a:xfrm rot="16200000" flipV="1">
            <a:off x="4191000" y="58347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2438400" y="61722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smtClean="0"/>
              <a:t>Ctenophora</a:t>
            </a:r>
            <a:endParaRPr lang="en-US" sz="1400" dirty="0"/>
          </a:p>
        </p:txBody>
      </p:sp>
      <p:sp>
        <p:nvSpPr>
          <p:cNvPr id="59" name="Isosceles Triangle 58"/>
          <p:cNvSpPr/>
          <p:nvPr/>
        </p:nvSpPr>
        <p:spPr>
          <a:xfrm rot="16200000" flipV="1">
            <a:off x="4191000" y="64443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p:cNvSpPr/>
          <p:nvPr/>
        </p:nvSpPr>
        <p:spPr>
          <a:xfrm>
            <a:off x="2209800" y="44196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p:cNvSpPr/>
          <p:nvPr/>
        </p:nvSpPr>
        <p:spPr>
          <a:xfrm flipH="1" flipV="1">
            <a:off x="2209800" y="65532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p:cNvCxnSpPr/>
          <p:nvPr/>
        </p:nvCxnSpPr>
        <p:spPr>
          <a:xfrm>
            <a:off x="228600" y="4343400"/>
            <a:ext cx="8534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2209800" y="4648200"/>
            <a:ext cx="1524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Picture 70" descr="http://t1.gstatic.com/images?q=tbn:ANd9GcQ584p7JerWkAel0KGNMhitxzZ9NifutvQwkdaRj_coZlbZfnhH"/>
          <p:cNvPicPr>
            <a:picLocks noChangeAspect="1" noChangeArrowheads="1"/>
          </p:cNvPicPr>
          <p:nvPr/>
        </p:nvPicPr>
        <p:blipFill>
          <a:blip r:embed="rId8" cstate="print"/>
          <a:srcRect/>
          <a:stretch>
            <a:fillRect/>
          </a:stretch>
        </p:blipFill>
        <p:spPr bwMode="auto">
          <a:xfrm>
            <a:off x="1295400" y="6183086"/>
            <a:ext cx="609599" cy="563300"/>
          </a:xfrm>
          <a:prstGeom prst="rect">
            <a:avLst/>
          </a:prstGeom>
          <a:noFill/>
        </p:spPr>
      </p:pic>
      <p:pic>
        <p:nvPicPr>
          <p:cNvPr id="72" name="Picture 71" descr="http://t0.gstatic.com/images?q=tbn:ANd9GcRZXLVA_FtNZ_Z2mv0gRey0Tb9FyJF0ZHSTxCK5ta3Phd-IiJAYKQ"/>
          <p:cNvPicPr>
            <a:picLocks noChangeAspect="1" noChangeArrowheads="1"/>
          </p:cNvPicPr>
          <p:nvPr/>
        </p:nvPicPr>
        <p:blipFill>
          <a:blip r:embed="rId9" cstate="print"/>
          <a:srcRect/>
          <a:stretch>
            <a:fillRect/>
          </a:stretch>
        </p:blipFill>
        <p:spPr bwMode="auto">
          <a:xfrm>
            <a:off x="3526972" y="4376058"/>
            <a:ext cx="609600" cy="537535"/>
          </a:xfrm>
          <a:prstGeom prst="rect">
            <a:avLst/>
          </a:prstGeom>
          <a:noFill/>
        </p:spPr>
      </p:pic>
      <p:pic>
        <p:nvPicPr>
          <p:cNvPr id="73" name="Picture 72" descr="http://t1.gstatic.com/images?q=tbn:ANd9GcS30Xq0is_CZSiBoYku61fUDsHsAxpVnioJ1JzDxsfTTTyk5nk2TQ"/>
          <p:cNvPicPr>
            <a:picLocks noChangeAspect="1" noChangeArrowheads="1"/>
          </p:cNvPicPr>
          <p:nvPr/>
        </p:nvPicPr>
        <p:blipFill>
          <a:blip r:embed="rId10" cstate="print"/>
          <a:srcRect/>
          <a:stretch>
            <a:fillRect/>
          </a:stretch>
        </p:blipFill>
        <p:spPr bwMode="auto">
          <a:xfrm>
            <a:off x="3429000" y="4953000"/>
            <a:ext cx="685799" cy="566183"/>
          </a:xfrm>
          <a:prstGeom prst="rect">
            <a:avLst/>
          </a:prstGeom>
          <a:noFill/>
        </p:spPr>
      </p:pic>
      <p:pic>
        <p:nvPicPr>
          <p:cNvPr id="74" name="Picture 73" descr="http://t3.gstatic.com/images?q=tbn:ANd9GcSXdGPjExLzkrHhCbwXklTkOsvE4UxtFwSxKHq0RQ3Mwxn91hbjQg"/>
          <p:cNvPicPr>
            <a:picLocks noChangeAspect="1" noChangeArrowheads="1"/>
          </p:cNvPicPr>
          <p:nvPr/>
        </p:nvPicPr>
        <p:blipFill>
          <a:blip r:embed="rId11" cstate="print"/>
          <a:srcRect/>
          <a:stretch>
            <a:fillRect/>
          </a:stretch>
        </p:blipFill>
        <p:spPr bwMode="auto">
          <a:xfrm>
            <a:off x="3429000" y="5584373"/>
            <a:ext cx="685799" cy="527744"/>
          </a:xfrm>
          <a:prstGeom prst="rect">
            <a:avLst/>
          </a:prstGeom>
          <a:noFill/>
        </p:spPr>
      </p:pic>
      <p:pic>
        <p:nvPicPr>
          <p:cNvPr id="75" name="Picture 74" descr="http://www.abdn.ac.uk/~nhi708/classify/animalia/ctenophora/ctenophora.jpg"/>
          <p:cNvPicPr>
            <a:picLocks noChangeAspect="1" noChangeArrowheads="1"/>
          </p:cNvPicPr>
          <p:nvPr/>
        </p:nvPicPr>
        <p:blipFill>
          <a:blip r:embed="rId12" cstate="print"/>
          <a:srcRect/>
          <a:stretch>
            <a:fillRect/>
          </a:stretch>
        </p:blipFill>
        <p:spPr bwMode="auto">
          <a:xfrm>
            <a:off x="3505200" y="6204856"/>
            <a:ext cx="609600" cy="540813"/>
          </a:xfrm>
          <a:prstGeom prst="rect">
            <a:avLst/>
          </a:prstGeom>
          <a:noFill/>
        </p:spPr>
      </p:pic>
      <p:sp>
        <p:nvSpPr>
          <p:cNvPr id="76" name="Isosceles Triangle 75"/>
          <p:cNvSpPr/>
          <p:nvPr/>
        </p:nvSpPr>
        <p:spPr>
          <a:xfrm>
            <a:off x="4419600" y="44196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Isosceles Triangle 76"/>
          <p:cNvSpPr/>
          <p:nvPr/>
        </p:nvSpPr>
        <p:spPr>
          <a:xfrm flipH="1" flipV="1">
            <a:off x="4419600" y="65532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4419600" y="5638800"/>
            <a:ext cx="152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4648200" y="6172200"/>
            <a:ext cx="1905000" cy="6096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u="sng" dirty="0" err="1" smtClean="0"/>
              <a:t>Chondrichthyes</a:t>
            </a:r>
            <a:endParaRPr lang="en-US" sz="1200" u="sng" dirty="0"/>
          </a:p>
        </p:txBody>
      </p:sp>
      <p:sp>
        <p:nvSpPr>
          <p:cNvPr id="80" name="Rectangle 79"/>
          <p:cNvSpPr/>
          <p:nvPr/>
        </p:nvSpPr>
        <p:spPr>
          <a:xfrm>
            <a:off x="4648200" y="43434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t>Urochordata</a:t>
            </a:r>
            <a:endParaRPr lang="en-US" sz="1400" dirty="0"/>
          </a:p>
        </p:txBody>
      </p:sp>
      <p:sp>
        <p:nvSpPr>
          <p:cNvPr id="81" name="Isosceles Triangle 80"/>
          <p:cNvSpPr/>
          <p:nvPr/>
        </p:nvSpPr>
        <p:spPr>
          <a:xfrm rot="16200000" flipV="1">
            <a:off x="6422572" y="6477000"/>
            <a:ext cx="76200" cy="76200"/>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Isosceles Triangle 81"/>
          <p:cNvSpPr/>
          <p:nvPr/>
        </p:nvSpPr>
        <p:spPr>
          <a:xfrm rot="16200000" flipV="1">
            <a:off x="6400800" y="46155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4648200" y="55626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t>Aves</a:t>
            </a:r>
            <a:endParaRPr lang="en-US" sz="1600" dirty="0"/>
          </a:p>
        </p:txBody>
      </p:sp>
      <p:sp>
        <p:nvSpPr>
          <p:cNvPr id="84" name="Isosceles Triangle 83"/>
          <p:cNvSpPr/>
          <p:nvPr/>
        </p:nvSpPr>
        <p:spPr>
          <a:xfrm rot="16200000" flipV="1">
            <a:off x="6400800" y="58347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4648200" y="49530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err="1" smtClean="0"/>
              <a:t>Agnatha</a:t>
            </a:r>
            <a:endParaRPr lang="en-US" sz="1600" dirty="0"/>
          </a:p>
        </p:txBody>
      </p:sp>
      <p:sp>
        <p:nvSpPr>
          <p:cNvPr id="86" name="Isosceles Triangle 85"/>
          <p:cNvSpPr/>
          <p:nvPr/>
        </p:nvSpPr>
        <p:spPr>
          <a:xfrm rot="16200000" flipV="1">
            <a:off x="6400800" y="52251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Isosceles Triangle 90"/>
          <p:cNvSpPr/>
          <p:nvPr/>
        </p:nvSpPr>
        <p:spPr>
          <a:xfrm>
            <a:off x="6629400" y="44196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Isosceles Triangle 91"/>
          <p:cNvSpPr/>
          <p:nvPr/>
        </p:nvSpPr>
        <p:spPr>
          <a:xfrm flipH="1" flipV="1">
            <a:off x="6629400" y="65532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6629400" y="4648200"/>
            <a:ext cx="1524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4" name="Picture 93" descr="http://comenius.susqu.edu/BI/202/Animals/DEUTEROSTOMES/urochordata/ucmp-urochordata.gif"/>
          <p:cNvPicPr>
            <a:picLocks noChangeAspect="1" noChangeArrowheads="1"/>
          </p:cNvPicPr>
          <p:nvPr/>
        </p:nvPicPr>
        <p:blipFill>
          <a:blip r:embed="rId13" cstate="print"/>
          <a:srcRect/>
          <a:stretch>
            <a:fillRect/>
          </a:stretch>
        </p:blipFill>
        <p:spPr bwMode="auto">
          <a:xfrm>
            <a:off x="5638801" y="4365173"/>
            <a:ext cx="675639" cy="533399"/>
          </a:xfrm>
          <a:prstGeom prst="rect">
            <a:avLst/>
          </a:prstGeom>
          <a:noFill/>
        </p:spPr>
      </p:pic>
      <p:pic>
        <p:nvPicPr>
          <p:cNvPr id="95" name="Picture 94" descr="http://t0.gstatic.com/images?q=tbn:ANd9GcS_3llJJ2_pmrHDbFTVrjXAvKTz3ZzJ23hrVmKgDqZAcGwea-s6"/>
          <p:cNvPicPr>
            <a:picLocks noChangeAspect="1" noChangeArrowheads="1"/>
          </p:cNvPicPr>
          <p:nvPr/>
        </p:nvPicPr>
        <p:blipFill>
          <a:blip r:embed="rId14" cstate="print"/>
          <a:srcRect/>
          <a:stretch>
            <a:fillRect/>
          </a:stretch>
        </p:blipFill>
        <p:spPr bwMode="auto">
          <a:xfrm>
            <a:off x="5632358" y="4953000"/>
            <a:ext cx="628742" cy="533400"/>
          </a:xfrm>
          <a:prstGeom prst="rect">
            <a:avLst/>
          </a:prstGeom>
          <a:noFill/>
        </p:spPr>
      </p:pic>
      <p:pic>
        <p:nvPicPr>
          <p:cNvPr id="96" name="Picture 95" descr="http://t3.gstatic.com/images?q=tbn:ANd9GcT3l2KOQScGjevEjVLV17nRhf0MRYiEkHMJTYBoDnkbKcnOa5kIZQ"/>
          <p:cNvPicPr>
            <a:picLocks noChangeAspect="1" noChangeArrowheads="1"/>
          </p:cNvPicPr>
          <p:nvPr/>
        </p:nvPicPr>
        <p:blipFill>
          <a:blip r:embed="rId15" cstate="print"/>
          <a:srcRect/>
          <a:stretch>
            <a:fillRect/>
          </a:stretch>
        </p:blipFill>
        <p:spPr bwMode="auto">
          <a:xfrm>
            <a:off x="5671458" y="5584370"/>
            <a:ext cx="593502" cy="533401"/>
          </a:xfrm>
          <a:prstGeom prst="rect">
            <a:avLst/>
          </a:prstGeom>
          <a:noFill/>
        </p:spPr>
      </p:pic>
      <p:sp>
        <p:nvSpPr>
          <p:cNvPr id="98" name="Rectangle 97"/>
          <p:cNvSpPr/>
          <p:nvPr/>
        </p:nvSpPr>
        <p:spPr>
          <a:xfrm>
            <a:off x="5791200" y="6215744"/>
            <a:ext cx="5334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7" name="Picture 96" descr="http://biogeodb.stri.si.edu/bocas_database/images/icons/Cl_Chondrich.gif"/>
          <p:cNvPicPr>
            <a:picLocks noChangeAspect="1" noChangeArrowheads="1"/>
          </p:cNvPicPr>
          <p:nvPr/>
        </p:nvPicPr>
        <p:blipFill>
          <a:blip r:embed="rId16" cstate="print"/>
          <a:srcRect/>
          <a:stretch>
            <a:fillRect/>
          </a:stretch>
        </p:blipFill>
        <p:spPr bwMode="auto">
          <a:xfrm>
            <a:off x="5715002" y="6193972"/>
            <a:ext cx="651933" cy="533400"/>
          </a:xfrm>
          <a:prstGeom prst="rect">
            <a:avLst/>
          </a:prstGeom>
          <a:noFill/>
        </p:spPr>
      </p:pic>
      <p:sp>
        <p:nvSpPr>
          <p:cNvPr id="99" name="Rectangle 98"/>
          <p:cNvSpPr/>
          <p:nvPr/>
        </p:nvSpPr>
        <p:spPr>
          <a:xfrm>
            <a:off x="6858000" y="4953000"/>
            <a:ext cx="1905000" cy="6096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u="sng" dirty="0" err="1" smtClean="0"/>
              <a:t>Galeomorphi</a:t>
            </a:r>
            <a:endParaRPr lang="en-US" sz="1400" u="sng" dirty="0"/>
          </a:p>
        </p:txBody>
      </p:sp>
      <p:sp>
        <p:nvSpPr>
          <p:cNvPr id="100" name="Rectangle 99"/>
          <p:cNvSpPr/>
          <p:nvPr/>
        </p:nvSpPr>
        <p:spPr>
          <a:xfrm>
            <a:off x="6858000" y="43434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err="1" smtClean="0"/>
              <a:t>Batoidea</a:t>
            </a:r>
            <a:endParaRPr lang="en-US" sz="1600" dirty="0"/>
          </a:p>
        </p:txBody>
      </p:sp>
      <p:sp>
        <p:nvSpPr>
          <p:cNvPr id="101" name="Isosceles Triangle 100"/>
          <p:cNvSpPr/>
          <p:nvPr/>
        </p:nvSpPr>
        <p:spPr>
          <a:xfrm rot="16200000" flipV="1">
            <a:off x="8632372" y="5257800"/>
            <a:ext cx="76200" cy="76200"/>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Isosceles Triangle 101"/>
          <p:cNvSpPr/>
          <p:nvPr/>
        </p:nvSpPr>
        <p:spPr>
          <a:xfrm rot="16200000" flipV="1">
            <a:off x="8610600" y="46155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6858000" y="55626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smtClean="0"/>
              <a:t>Myliobatiformes</a:t>
            </a:r>
            <a:endParaRPr lang="en-US" sz="1200" dirty="0"/>
          </a:p>
        </p:txBody>
      </p:sp>
      <p:sp>
        <p:nvSpPr>
          <p:cNvPr id="104" name="Isosceles Triangle 103"/>
          <p:cNvSpPr/>
          <p:nvPr/>
        </p:nvSpPr>
        <p:spPr>
          <a:xfrm rot="16200000" flipV="1">
            <a:off x="8610600" y="58347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6858000" y="6172200"/>
            <a:ext cx="1905000" cy="6096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smtClean="0"/>
              <a:t>Squalomorphi</a:t>
            </a:r>
            <a:endParaRPr lang="en-US" sz="1200" dirty="0"/>
          </a:p>
        </p:txBody>
      </p:sp>
      <p:sp>
        <p:nvSpPr>
          <p:cNvPr id="106" name="Isosceles Triangle 105"/>
          <p:cNvSpPr/>
          <p:nvPr/>
        </p:nvSpPr>
        <p:spPr>
          <a:xfrm rot="16200000" flipV="1">
            <a:off x="8610600" y="6444344"/>
            <a:ext cx="76200" cy="762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Isosceles Triangle 113"/>
          <p:cNvSpPr/>
          <p:nvPr/>
        </p:nvSpPr>
        <p:spPr>
          <a:xfrm flipH="1" flipV="1">
            <a:off x="8839200" y="65532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4876800" y="2514600"/>
            <a:ext cx="3200400" cy="609600"/>
          </a:xfrm>
          <a:prstGeom prst="ellipse">
            <a:avLst/>
          </a:prstGeom>
          <a:noFill/>
          <a:ln>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a:off x="8033658" y="2764972"/>
            <a:ext cx="76200" cy="76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p:cNvSpPr/>
          <p:nvPr/>
        </p:nvSpPr>
        <p:spPr>
          <a:xfrm>
            <a:off x="6477000" y="3102428"/>
            <a:ext cx="76200" cy="76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p:cNvSpPr/>
          <p:nvPr/>
        </p:nvSpPr>
        <p:spPr>
          <a:xfrm>
            <a:off x="6477000" y="2471058"/>
            <a:ext cx="76200" cy="76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a:off x="4876800" y="2775856"/>
            <a:ext cx="76200" cy="76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ounded Rectangle 119"/>
          <p:cNvSpPr/>
          <p:nvPr/>
        </p:nvSpPr>
        <p:spPr>
          <a:xfrm>
            <a:off x="228600" y="2819400"/>
            <a:ext cx="1600200" cy="304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Copy Previous</a:t>
            </a:r>
            <a:endParaRPr lang="en-US" dirty="0">
              <a:solidFill>
                <a:schemeClr val="tx2"/>
              </a:solidFill>
            </a:endParaRPr>
          </a:p>
        </p:txBody>
      </p:sp>
      <p:sp>
        <p:nvSpPr>
          <p:cNvPr id="123" name="Rounded Rectangle 122"/>
          <p:cNvSpPr/>
          <p:nvPr/>
        </p:nvSpPr>
        <p:spPr>
          <a:xfrm>
            <a:off x="7239000" y="2971800"/>
            <a:ext cx="152400" cy="228600"/>
          </a:xfrm>
          <a:prstGeom prst="roundRect">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endParaRPr lang="en-US" dirty="0">
              <a:solidFill>
                <a:schemeClr val="tx2"/>
              </a:solidFill>
            </a:endParaRPr>
          </a:p>
        </p:txBody>
      </p:sp>
      <p:pic>
        <p:nvPicPr>
          <p:cNvPr id="124" name="Picture 123" descr="http://t1.gstatic.com/images?q=tbn:ANd9GcS7EaMnUra4icPbOyNA_6MGyKdBVBQ6_bw4PtOmDZ3Vnu88p8ut"/>
          <p:cNvPicPr>
            <a:picLocks noChangeAspect="1" noChangeArrowheads="1"/>
          </p:cNvPicPr>
          <p:nvPr/>
        </p:nvPicPr>
        <p:blipFill>
          <a:blip r:embed="rId17" cstate="print"/>
          <a:srcRect/>
          <a:stretch>
            <a:fillRect/>
          </a:stretch>
        </p:blipFill>
        <p:spPr bwMode="auto">
          <a:xfrm>
            <a:off x="8001001" y="4343401"/>
            <a:ext cx="533399" cy="580536"/>
          </a:xfrm>
          <a:prstGeom prst="rect">
            <a:avLst/>
          </a:prstGeom>
          <a:noFill/>
        </p:spPr>
      </p:pic>
      <p:pic>
        <p:nvPicPr>
          <p:cNvPr id="125" name="Picture 124" descr="http://upload.wikimedia.org/wikipedia/commons/thumb/f/fb/Isogomphodon_oxyrhynchus.JPG/175px-Isogomphodon_oxyrhynchus.JPG"/>
          <p:cNvPicPr>
            <a:picLocks noChangeAspect="1" noChangeArrowheads="1"/>
          </p:cNvPicPr>
          <p:nvPr/>
        </p:nvPicPr>
        <p:blipFill>
          <a:blip r:embed="rId18" cstate="print"/>
          <a:srcRect/>
          <a:stretch>
            <a:fillRect/>
          </a:stretch>
        </p:blipFill>
        <p:spPr bwMode="auto">
          <a:xfrm>
            <a:off x="7924800" y="5105400"/>
            <a:ext cx="672127" cy="238125"/>
          </a:xfrm>
          <a:prstGeom prst="rect">
            <a:avLst/>
          </a:prstGeom>
          <a:noFill/>
        </p:spPr>
      </p:pic>
      <p:pic>
        <p:nvPicPr>
          <p:cNvPr id="126" name="Picture 125" descr="http://t1.gstatic.com/images?q=tbn:ANd9GcTvfZJ53OzTXdNQ7hUxeAJWYhnj0-DtLglxlpFxx95fDjAQJdGW"/>
          <p:cNvPicPr>
            <a:picLocks noChangeAspect="1" noChangeArrowheads="1"/>
          </p:cNvPicPr>
          <p:nvPr/>
        </p:nvPicPr>
        <p:blipFill>
          <a:blip r:embed="rId19" cstate="print"/>
          <a:srcRect/>
          <a:stretch>
            <a:fillRect/>
          </a:stretch>
        </p:blipFill>
        <p:spPr bwMode="auto">
          <a:xfrm>
            <a:off x="7848600" y="5638800"/>
            <a:ext cx="672736" cy="447675"/>
          </a:xfrm>
          <a:prstGeom prst="rect">
            <a:avLst/>
          </a:prstGeom>
          <a:noFill/>
        </p:spPr>
      </p:pic>
      <p:pic>
        <p:nvPicPr>
          <p:cNvPr id="127" name="Picture 126" descr="http://t2.gstatic.com/images?q=tbn:ANd9GcTH-j8Bqar2fEMK9RjXlE9YWnSFblokmt26U8cbGsCYdZgh0W0l8Q"/>
          <p:cNvPicPr>
            <a:picLocks noChangeAspect="1" noChangeArrowheads="1"/>
          </p:cNvPicPr>
          <p:nvPr/>
        </p:nvPicPr>
        <p:blipFill>
          <a:blip r:embed="rId20" cstate="print"/>
          <a:srcRect/>
          <a:stretch>
            <a:fillRect/>
          </a:stretch>
        </p:blipFill>
        <p:spPr bwMode="auto">
          <a:xfrm>
            <a:off x="7924800" y="6248400"/>
            <a:ext cx="657225" cy="431823"/>
          </a:xfrm>
          <a:prstGeom prst="rect">
            <a:avLst/>
          </a:prstGeom>
          <a:noFill/>
        </p:spPr>
      </p:pic>
      <p:sp>
        <p:nvSpPr>
          <p:cNvPr id="122" name="Down Arrow 121"/>
          <p:cNvSpPr/>
          <p:nvPr/>
        </p:nvSpPr>
        <p:spPr>
          <a:xfrm rot="9300000">
            <a:off x="1134037" y="4509316"/>
            <a:ext cx="116627" cy="237563"/>
          </a:xfrm>
          <a:prstGeom prst="downArrow">
            <a:avLst>
              <a:gd name="adj1" fmla="val 35848"/>
              <a:gd name="adj2" fmla="val 9021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
                                        </p:tgtEl>
                                        <p:attrNameLst>
                                          <p:attrName>style.visibility</p:attrName>
                                        </p:attrNameLst>
                                      </p:cBhvr>
                                      <p:to>
                                        <p:strVal val="visible"/>
                                      </p:to>
                                    </p:set>
                                    <p:anim calcmode="lin" valueType="num">
                                      <p:cBhvr additive="base">
                                        <p:cTn id="7" dur="500" fill="hold"/>
                                        <p:tgtEl>
                                          <p:spTgt spid="122"/>
                                        </p:tgtEl>
                                        <p:attrNameLst>
                                          <p:attrName>ppt_x</p:attrName>
                                        </p:attrNameLst>
                                      </p:cBhvr>
                                      <p:tavLst>
                                        <p:tav tm="0">
                                          <p:val>
                                            <p:strVal val="#ppt_x"/>
                                          </p:val>
                                        </p:tav>
                                        <p:tav tm="100000">
                                          <p:val>
                                            <p:strVal val="#ppt_x"/>
                                          </p:val>
                                        </p:tav>
                                      </p:tavLst>
                                    </p:anim>
                                    <p:anim calcmode="lin" valueType="num">
                                      <p:cBhvr additive="base">
                                        <p:cTn id="8" dur="500" fill="hold"/>
                                        <p:tgtEl>
                                          <p:spTgt spid="12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additive="base">
                                        <p:cTn id="12" dur="500" fill="hold"/>
                                        <p:tgtEl>
                                          <p:spTgt spid="49"/>
                                        </p:tgtEl>
                                        <p:attrNameLst>
                                          <p:attrName>ppt_x</p:attrName>
                                        </p:attrNameLst>
                                      </p:cBhvr>
                                      <p:tavLst>
                                        <p:tav tm="0">
                                          <p:val>
                                            <p:strVal val="#ppt_x"/>
                                          </p:val>
                                        </p:tav>
                                        <p:tav tm="100000">
                                          <p:val>
                                            <p:strVal val="#ppt_x"/>
                                          </p:val>
                                        </p:tav>
                                      </p:tavLst>
                                    </p:anim>
                                    <p:anim calcmode="lin" valueType="num">
                                      <p:cBhvr additive="base">
                                        <p:cTn id="13" dur="500" fill="hold"/>
                                        <p:tgtEl>
                                          <p:spTgt spid="4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51"/>
                                        </p:tgtEl>
                                        <p:attrNameLst>
                                          <p:attrName>style.visibility</p:attrName>
                                        </p:attrNameLst>
                                      </p:cBhvr>
                                      <p:to>
                                        <p:strVal val="visible"/>
                                      </p:to>
                                    </p:set>
                                    <p:anim calcmode="lin" valueType="num">
                                      <p:cBhvr additive="base">
                                        <p:cTn id="16" dur="500" fill="hold"/>
                                        <p:tgtEl>
                                          <p:spTgt spid="51"/>
                                        </p:tgtEl>
                                        <p:attrNameLst>
                                          <p:attrName>ppt_x</p:attrName>
                                        </p:attrNameLst>
                                      </p:cBhvr>
                                      <p:tavLst>
                                        <p:tav tm="0">
                                          <p:val>
                                            <p:strVal val="#ppt_x"/>
                                          </p:val>
                                        </p:tav>
                                        <p:tav tm="100000">
                                          <p:val>
                                            <p:strVal val="#ppt_x"/>
                                          </p:val>
                                        </p:tav>
                                      </p:tavLst>
                                    </p:anim>
                                    <p:anim calcmode="lin" valueType="num">
                                      <p:cBhvr additive="base">
                                        <p:cTn id="17" dur="500" fill="hold"/>
                                        <p:tgtEl>
                                          <p:spTgt spid="51"/>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52"/>
                                        </p:tgtEl>
                                        <p:attrNameLst>
                                          <p:attrName>style.visibility</p:attrName>
                                        </p:attrNameLst>
                                      </p:cBhvr>
                                      <p:to>
                                        <p:strVal val="visible"/>
                                      </p:to>
                                    </p:set>
                                    <p:anim calcmode="lin" valueType="num">
                                      <p:cBhvr additive="base">
                                        <p:cTn id="20" dur="500" fill="hold"/>
                                        <p:tgtEl>
                                          <p:spTgt spid="52"/>
                                        </p:tgtEl>
                                        <p:attrNameLst>
                                          <p:attrName>ppt_x</p:attrName>
                                        </p:attrNameLst>
                                      </p:cBhvr>
                                      <p:tavLst>
                                        <p:tav tm="0">
                                          <p:val>
                                            <p:strVal val="#ppt_x"/>
                                          </p:val>
                                        </p:tav>
                                        <p:tav tm="100000">
                                          <p:val>
                                            <p:strVal val="#ppt_x"/>
                                          </p:val>
                                        </p:tav>
                                      </p:tavLst>
                                    </p:anim>
                                    <p:anim calcmode="lin" valueType="num">
                                      <p:cBhvr additive="base">
                                        <p:cTn id="21" dur="500" fill="hold"/>
                                        <p:tgtEl>
                                          <p:spTgt spid="5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53"/>
                                        </p:tgtEl>
                                        <p:attrNameLst>
                                          <p:attrName>style.visibility</p:attrName>
                                        </p:attrNameLst>
                                      </p:cBhvr>
                                      <p:to>
                                        <p:strVal val="visible"/>
                                      </p:to>
                                    </p:set>
                                    <p:anim calcmode="lin" valueType="num">
                                      <p:cBhvr additive="base">
                                        <p:cTn id="24" dur="500" fill="hold"/>
                                        <p:tgtEl>
                                          <p:spTgt spid="53"/>
                                        </p:tgtEl>
                                        <p:attrNameLst>
                                          <p:attrName>ppt_x</p:attrName>
                                        </p:attrNameLst>
                                      </p:cBhvr>
                                      <p:tavLst>
                                        <p:tav tm="0">
                                          <p:val>
                                            <p:strVal val="#ppt_x"/>
                                          </p:val>
                                        </p:tav>
                                        <p:tav tm="100000">
                                          <p:val>
                                            <p:strVal val="#ppt_x"/>
                                          </p:val>
                                        </p:tav>
                                      </p:tavLst>
                                    </p:anim>
                                    <p:anim calcmode="lin" valueType="num">
                                      <p:cBhvr additive="base">
                                        <p:cTn id="25" dur="500" fill="hold"/>
                                        <p:tgtEl>
                                          <p:spTgt spid="53"/>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54"/>
                                        </p:tgtEl>
                                        <p:attrNameLst>
                                          <p:attrName>style.visibility</p:attrName>
                                        </p:attrNameLst>
                                      </p:cBhvr>
                                      <p:to>
                                        <p:strVal val="visible"/>
                                      </p:to>
                                    </p:set>
                                    <p:anim calcmode="lin" valueType="num">
                                      <p:cBhvr additive="base">
                                        <p:cTn id="28" dur="500" fill="hold"/>
                                        <p:tgtEl>
                                          <p:spTgt spid="54"/>
                                        </p:tgtEl>
                                        <p:attrNameLst>
                                          <p:attrName>ppt_x</p:attrName>
                                        </p:attrNameLst>
                                      </p:cBhvr>
                                      <p:tavLst>
                                        <p:tav tm="0">
                                          <p:val>
                                            <p:strVal val="#ppt_x"/>
                                          </p:val>
                                        </p:tav>
                                        <p:tav tm="100000">
                                          <p:val>
                                            <p:strVal val="#ppt_x"/>
                                          </p:val>
                                        </p:tav>
                                      </p:tavLst>
                                    </p:anim>
                                    <p:anim calcmode="lin" valueType="num">
                                      <p:cBhvr additive="base">
                                        <p:cTn id="29" dur="500" fill="hold"/>
                                        <p:tgtEl>
                                          <p:spTgt spid="54"/>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55"/>
                                        </p:tgtEl>
                                        <p:attrNameLst>
                                          <p:attrName>style.visibility</p:attrName>
                                        </p:attrNameLst>
                                      </p:cBhvr>
                                      <p:to>
                                        <p:strVal val="visible"/>
                                      </p:to>
                                    </p:set>
                                    <p:anim calcmode="lin" valueType="num">
                                      <p:cBhvr additive="base">
                                        <p:cTn id="32" dur="500" fill="hold"/>
                                        <p:tgtEl>
                                          <p:spTgt spid="55"/>
                                        </p:tgtEl>
                                        <p:attrNameLst>
                                          <p:attrName>ppt_x</p:attrName>
                                        </p:attrNameLst>
                                      </p:cBhvr>
                                      <p:tavLst>
                                        <p:tav tm="0">
                                          <p:val>
                                            <p:strVal val="#ppt_x"/>
                                          </p:val>
                                        </p:tav>
                                        <p:tav tm="100000">
                                          <p:val>
                                            <p:strVal val="#ppt_x"/>
                                          </p:val>
                                        </p:tav>
                                      </p:tavLst>
                                    </p:anim>
                                    <p:anim calcmode="lin" valueType="num">
                                      <p:cBhvr additive="base">
                                        <p:cTn id="33" dur="500" fill="hold"/>
                                        <p:tgtEl>
                                          <p:spTgt spid="55"/>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58"/>
                                        </p:tgtEl>
                                        <p:attrNameLst>
                                          <p:attrName>style.visibility</p:attrName>
                                        </p:attrNameLst>
                                      </p:cBhvr>
                                      <p:to>
                                        <p:strVal val="visible"/>
                                      </p:to>
                                    </p:set>
                                    <p:anim calcmode="lin" valueType="num">
                                      <p:cBhvr additive="base">
                                        <p:cTn id="36" dur="500" fill="hold"/>
                                        <p:tgtEl>
                                          <p:spTgt spid="58"/>
                                        </p:tgtEl>
                                        <p:attrNameLst>
                                          <p:attrName>ppt_x</p:attrName>
                                        </p:attrNameLst>
                                      </p:cBhvr>
                                      <p:tavLst>
                                        <p:tav tm="0">
                                          <p:val>
                                            <p:strVal val="#ppt_x"/>
                                          </p:val>
                                        </p:tav>
                                        <p:tav tm="100000">
                                          <p:val>
                                            <p:strVal val="#ppt_x"/>
                                          </p:val>
                                        </p:tav>
                                      </p:tavLst>
                                    </p:anim>
                                    <p:anim calcmode="lin" valueType="num">
                                      <p:cBhvr additive="base">
                                        <p:cTn id="37" dur="500" fill="hold"/>
                                        <p:tgtEl>
                                          <p:spTgt spid="58"/>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59"/>
                                        </p:tgtEl>
                                        <p:attrNameLst>
                                          <p:attrName>style.visibility</p:attrName>
                                        </p:attrNameLst>
                                      </p:cBhvr>
                                      <p:to>
                                        <p:strVal val="visible"/>
                                      </p:to>
                                    </p:set>
                                    <p:anim calcmode="lin" valueType="num">
                                      <p:cBhvr additive="base">
                                        <p:cTn id="40" dur="500" fill="hold"/>
                                        <p:tgtEl>
                                          <p:spTgt spid="59"/>
                                        </p:tgtEl>
                                        <p:attrNameLst>
                                          <p:attrName>ppt_x</p:attrName>
                                        </p:attrNameLst>
                                      </p:cBhvr>
                                      <p:tavLst>
                                        <p:tav tm="0">
                                          <p:val>
                                            <p:strVal val="#ppt_x"/>
                                          </p:val>
                                        </p:tav>
                                        <p:tav tm="100000">
                                          <p:val>
                                            <p:strVal val="#ppt_x"/>
                                          </p:val>
                                        </p:tav>
                                      </p:tavLst>
                                    </p:anim>
                                    <p:anim calcmode="lin" valueType="num">
                                      <p:cBhvr additive="base">
                                        <p:cTn id="41" dur="500" fill="hold"/>
                                        <p:tgtEl>
                                          <p:spTgt spid="59"/>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72"/>
                                        </p:tgtEl>
                                        <p:attrNameLst>
                                          <p:attrName>style.visibility</p:attrName>
                                        </p:attrNameLst>
                                      </p:cBhvr>
                                      <p:to>
                                        <p:strVal val="visible"/>
                                      </p:to>
                                    </p:set>
                                    <p:anim calcmode="lin" valueType="num">
                                      <p:cBhvr additive="base">
                                        <p:cTn id="44" dur="500" fill="hold"/>
                                        <p:tgtEl>
                                          <p:spTgt spid="72"/>
                                        </p:tgtEl>
                                        <p:attrNameLst>
                                          <p:attrName>ppt_x</p:attrName>
                                        </p:attrNameLst>
                                      </p:cBhvr>
                                      <p:tavLst>
                                        <p:tav tm="0">
                                          <p:val>
                                            <p:strVal val="#ppt_x"/>
                                          </p:val>
                                        </p:tav>
                                        <p:tav tm="100000">
                                          <p:val>
                                            <p:strVal val="#ppt_x"/>
                                          </p:val>
                                        </p:tav>
                                      </p:tavLst>
                                    </p:anim>
                                    <p:anim calcmode="lin" valueType="num">
                                      <p:cBhvr additive="base">
                                        <p:cTn id="45" dur="500" fill="hold"/>
                                        <p:tgtEl>
                                          <p:spTgt spid="72"/>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73"/>
                                        </p:tgtEl>
                                        <p:attrNameLst>
                                          <p:attrName>style.visibility</p:attrName>
                                        </p:attrNameLst>
                                      </p:cBhvr>
                                      <p:to>
                                        <p:strVal val="visible"/>
                                      </p:to>
                                    </p:set>
                                    <p:anim calcmode="lin" valueType="num">
                                      <p:cBhvr additive="base">
                                        <p:cTn id="48" dur="500" fill="hold"/>
                                        <p:tgtEl>
                                          <p:spTgt spid="73"/>
                                        </p:tgtEl>
                                        <p:attrNameLst>
                                          <p:attrName>ppt_x</p:attrName>
                                        </p:attrNameLst>
                                      </p:cBhvr>
                                      <p:tavLst>
                                        <p:tav tm="0">
                                          <p:val>
                                            <p:strVal val="#ppt_x"/>
                                          </p:val>
                                        </p:tav>
                                        <p:tav tm="100000">
                                          <p:val>
                                            <p:strVal val="#ppt_x"/>
                                          </p:val>
                                        </p:tav>
                                      </p:tavLst>
                                    </p:anim>
                                    <p:anim calcmode="lin" valueType="num">
                                      <p:cBhvr additive="base">
                                        <p:cTn id="49" dur="500" fill="hold"/>
                                        <p:tgtEl>
                                          <p:spTgt spid="73"/>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74"/>
                                        </p:tgtEl>
                                        <p:attrNameLst>
                                          <p:attrName>style.visibility</p:attrName>
                                        </p:attrNameLst>
                                      </p:cBhvr>
                                      <p:to>
                                        <p:strVal val="visible"/>
                                      </p:to>
                                    </p:set>
                                    <p:anim calcmode="lin" valueType="num">
                                      <p:cBhvr additive="base">
                                        <p:cTn id="52" dur="500" fill="hold"/>
                                        <p:tgtEl>
                                          <p:spTgt spid="74"/>
                                        </p:tgtEl>
                                        <p:attrNameLst>
                                          <p:attrName>ppt_x</p:attrName>
                                        </p:attrNameLst>
                                      </p:cBhvr>
                                      <p:tavLst>
                                        <p:tav tm="0">
                                          <p:val>
                                            <p:strVal val="#ppt_x"/>
                                          </p:val>
                                        </p:tav>
                                        <p:tav tm="100000">
                                          <p:val>
                                            <p:strVal val="#ppt_x"/>
                                          </p:val>
                                        </p:tav>
                                      </p:tavLst>
                                    </p:anim>
                                    <p:anim calcmode="lin" valueType="num">
                                      <p:cBhvr additive="base">
                                        <p:cTn id="53" dur="500" fill="hold"/>
                                        <p:tgtEl>
                                          <p:spTgt spid="74"/>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75"/>
                                        </p:tgtEl>
                                        <p:attrNameLst>
                                          <p:attrName>style.visibility</p:attrName>
                                        </p:attrNameLst>
                                      </p:cBhvr>
                                      <p:to>
                                        <p:strVal val="visible"/>
                                      </p:to>
                                    </p:set>
                                    <p:anim calcmode="lin" valueType="num">
                                      <p:cBhvr additive="base">
                                        <p:cTn id="56" dur="500" fill="hold"/>
                                        <p:tgtEl>
                                          <p:spTgt spid="75"/>
                                        </p:tgtEl>
                                        <p:attrNameLst>
                                          <p:attrName>ppt_x</p:attrName>
                                        </p:attrNameLst>
                                      </p:cBhvr>
                                      <p:tavLst>
                                        <p:tav tm="0">
                                          <p:val>
                                            <p:strVal val="#ppt_x"/>
                                          </p:val>
                                        </p:tav>
                                        <p:tav tm="100000">
                                          <p:val>
                                            <p:strVal val="#ppt_x"/>
                                          </p:val>
                                        </p:tav>
                                      </p:tavLst>
                                    </p:anim>
                                    <p:anim calcmode="lin" valueType="num">
                                      <p:cBhvr additive="base">
                                        <p:cTn id="57" dur="500" fill="hold"/>
                                        <p:tgtEl>
                                          <p:spTgt spid="75"/>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76"/>
                                        </p:tgtEl>
                                        <p:attrNameLst>
                                          <p:attrName>style.visibility</p:attrName>
                                        </p:attrNameLst>
                                      </p:cBhvr>
                                      <p:to>
                                        <p:strVal val="visible"/>
                                      </p:to>
                                    </p:set>
                                    <p:anim calcmode="lin" valueType="num">
                                      <p:cBhvr additive="base">
                                        <p:cTn id="60" dur="500" fill="hold"/>
                                        <p:tgtEl>
                                          <p:spTgt spid="76"/>
                                        </p:tgtEl>
                                        <p:attrNameLst>
                                          <p:attrName>ppt_x</p:attrName>
                                        </p:attrNameLst>
                                      </p:cBhvr>
                                      <p:tavLst>
                                        <p:tav tm="0">
                                          <p:val>
                                            <p:strVal val="#ppt_x"/>
                                          </p:val>
                                        </p:tav>
                                        <p:tav tm="100000">
                                          <p:val>
                                            <p:strVal val="#ppt_x"/>
                                          </p:val>
                                        </p:tav>
                                      </p:tavLst>
                                    </p:anim>
                                    <p:anim calcmode="lin" valueType="num">
                                      <p:cBhvr additive="base">
                                        <p:cTn id="61" dur="500" fill="hold"/>
                                        <p:tgtEl>
                                          <p:spTgt spid="76"/>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77"/>
                                        </p:tgtEl>
                                        <p:attrNameLst>
                                          <p:attrName>style.visibility</p:attrName>
                                        </p:attrNameLst>
                                      </p:cBhvr>
                                      <p:to>
                                        <p:strVal val="visible"/>
                                      </p:to>
                                    </p:set>
                                    <p:anim calcmode="lin" valueType="num">
                                      <p:cBhvr additive="base">
                                        <p:cTn id="64" dur="500" fill="hold"/>
                                        <p:tgtEl>
                                          <p:spTgt spid="77"/>
                                        </p:tgtEl>
                                        <p:attrNameLst>
                                          <p:attrName>ppt_x</p:attrName>
                                        </p:attrNameLst>
                                      </p:cBhvr>
                                      <p:tavLst>
                                        <p:tav tm="0">
                                          <p:val>
                                            <p:strVal val="#ppt_x"/>
                                          </p:val>
                                        </p:tav>
                                        <p:tav tm="100000">
                                          <p:val>
                                            <p:strVal val="#ppt_x"/>
                                          </p:val>
                                        </p:tav>
                                      </p:tavLst>
                                    </p:anim>
                                    <p:anim calcmode="lin" valueType="num">
                                      <p:cBhvr additive="base">
                                        <p:cTn id="65" dur="500" fill="hold"/>
                                        <p:tgtEl>
                                          <p:spTgt spid="77"/>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78"/>
                                        </p:tgtEl>
                                        <p:attrNameLst>
                                          <p:attrName>style.visibility</p:attrName>
                                        </p:attrNameLst>
                                      </p:cBhvr>
                                      <p:to>
                                        <p:strVal val="visible"/>
                                      </p:to>
                                    </p:set>
                                    <p:anim calcmode="lin" valueType="num">
                                      <p:cBhvr additive="base">
                                        <p:cTn id="68" dur="500" fill="hold"/>
                                        <p:tgtEl>
                                          <p:spTgt spid="78"/>
                                        </p:tgtEl>
                                        <p:attrNameLst>
                                          <p:attrName>ppt_x</p:attrName>
                                        </p:attrNameLst>
                                      </p:cBhvr>
                                      <p:tavLst>
                                        <p:tav tm="0">
                                          <p:val>
                                            <p:strVal val="#ppt_x"/>
                                          </p:val>
                                        </p:tav>
                                        <p:tav tm="100000">
                                          <p:val>
                                            <p:strVal val="#ppt_x"/>
                                          </p:val>
                                        </p:tav>
                                      </p:tavLst>
                                    </p:anim>
                                    <p:anim calcmode="lin" valueType="num">
                                      <p:cBhvr additive="base">
                                        <p:cTn id="69"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0" presetClass="path" presetSubtype="0" accel="50000" decel="50000" fill="hold" grpId="1" nodeType="clickEffect">
                                  <p:stCondLst>
                                    <p:cond delay="0"/>
                                  </p:stCondLst>
                                  <p:childTnLst>
                                    <p:animMotion origin="layout" path="M 0 0 C 0.00746 -0.00347 0.02378 0.00139 0.02378 0.00139 C 0.03177 0.00417 0.03941 0.00509 0.04757 0.00625 C 0.0585 0.00926 0.07048 0.00764 0.0809 0.01412 C 0.08802 0.01852 0.09479 0.025 0.10225 0.02847 C 0.1125 0.0331 0.12291 0.03727 0.13333 0.0412 C 0.13888 0.04329 0.14149 0.04606 0.14757 0.04745 C 0.1585 0.05255 0.16857 0.05787 0.17968 0.0618 C 0.18333 0.06505 0.18819 0.06805 0.1927 0.06805 " pathEditMode="relative" ptsTypes="ffffffffA">
                                      <p:cBhvr>
                                        <p:cTn id="73" dur="2000" fill="hold"/>
                                        <p:tgtEl>
                                          <p:spTgt spid="122"/>
                                        </p:tgtEl>
                                        <p:attrNameLst>
                                          <p:attrName>ppt_x</p:attrName>
                                          <p:attrName>ppt_y</p:attrName>
                                        </p:attrNameLst>
                                      </p:cBhvr>
                                    </p:animMotion>
                                  </p:childTnLst>
                                </p:cTn>
                              </p:par>
                            </p:childTnLst>
                          </p:cTn>
                        </p:par>
                        <p:par>
                          <p:cTn id="74" fill="hold">
                            <p:stCondLst>
                              <p:cond delay="2000"/>
                            </p:stCondLst>
                            <p:childTnLst>
                              <p:par>
                                <p:cTn id="75" presetID="2" presetClass="entr" presetSubtype="4" fill="hold" grpId="0" nodeType="afterEffect">
                                  <p:stCondLst>
                                    <p:cond delay="0"/>
                                  </p:stCondLst>
                                  <p:childTnLst>
                                    <p:set>
                                      <p:cBhvr>
                                        <p:cTn id="76" dur="1" fill="hold">
                                          <p:stCondLst>
                                            <p:cond delay="0"/>
                                          </p:stCondLst>
                                        </p:cTn>
                                        <p:tgtEl>
                                          <p:spTgt spid="79"/>
                                        </p:tgtEl>
                                        <p:attrNameLst>
                                          <p:attrName>style.visibility</p:attrName>
                                        </p:attrNameLst>
                                      </p:cBhvr>
                                      <p:to>
                                        <p:strVal val="visible"/>
                                      </p:to>
                                    </p:set>
                                    <p:anim calcmode="lin" valueType="num">
                                      <p:cBhvr additive="base">
                                        <p:cTn id="77" dur="500" fill="hold"/>
                                        <p:tgtEl>
                                          <p:spTgt spid="79"/>
                                        </p:tgtEl>
                                        <p:attrNameLst>
                                          <p:attrName>ppt_x</p:attrName>
                                        </p:attrNameLst>
                                      </p:cBhvr>
                                      <p:tavLst>
                                        <p:tav tm="0">
                                          <p:val>
                                            <p:strVal val="#ppt_x"/>
                                          </p:val>
                                        </p:tav>
                                        <p:tav tm="100000">
                                          <p:val>
                                            <p:strVal val="#ppt_x"/>
                                          </p:val>
                                        </p:tav>
                                      </p:tavLst>
                                    </p:anim>
                                    <p:anim calcmode="lin" valueType="num">
                                      <p:cBhvr additive="base">
                                        <p:cTn id="78" dur="500" fill="hold"/>
                                        <p:tgtEl>
                                          <p:spTgt spid="79"/>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80"/>
                                        </p:tgtEl>
                                        <p:attrNameLst>
                                          <p:attrName>style.visibility</p:attrName>
                                        </p:attrNameLst>
                                      </p:cBhvr>
                                      <p:to>
                                        <p:strVal val="visible"/>
                                      </p:to>
                                    </p:set>
                                    <p:anim calcmode="lin" valueType="num">
                                      <p:cBhvr additive="base">
                                        <p:cTn id="81" dur="500" fill="hold"/>
                                        <p:tgtEl>
                                          <p:spTgt spid="80"/>
                                        </p:tgtEl>
                                        <p:attrNameLst>
                                          <p:attrName>ppt_x</p:attrName>
                                        </p:attrNameLst>
                                      </p:cBhvr>
                                      <p:tavLst>
                                        <p:tav tm="0">
                                          <p:val>
                                            <p:strVal val="#ppt_x"/>
                                          </p:val>
                                        </p:tav>
                                        <p:tav tm="100000">
                                          <p:val>
                                            <p:strVal val="#ppt_x"/>
                                          </p:val>
                                        </p:tav>
                                      </p:tavLst>
                                    </p:anim>
                                    <p:anim calcmode="lin" valueType="num">
                                      <p:cBhvr additive="base">
                                        <p:cTn id="82" dur="500" fill="hold"/>
                                        <p:tgtEl>
                                          <p:spTgt spid="80"/>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81"/>
                                        </p:tgtEl>
                                        <p:attrNameLst>
                                          <p:attrName>style.visibility</p:attrName>
                                        </p:attrNameLst>
                                      </p:cBhvr>
                                      <p:to>
                                        <p:strVal val="visible"/>
                                      </p:to>
                                    </p:set>
                                    <p:anim calcmode="lin" valueType="num">
                                      <p:cBhvr additive="base">
                                        <p:cTn id="85" dur="500" fill="hold"/>
                                        <p:tgtEl>
                                          <p:spTgt spid="81"/>
                                        </p:tgtEl>
                                        <p:attrNameLst>
                                          <p:attrName>ppt_x</p:attrName>
                                        </p:attrNameLst>
                                      </p:cBhvr>
                                      <p:tavLst>
                                        <p:tav tm="0">
                                          <p:val>
                                            <p:strVal val="#ppt_x"/>
                                          </p:val>
                                        </p:tav>
                                        <p:tav tm="100000">
                                          <p:val>
                                            <p:strVal val="#ppt_x"/>
                                          </p:val>
                                        </p:tav>
                                      </p:tavLst>
                                    </p:anim>
                                    <p:anim calcmode="lin" valueType="num">
                                      <p:cBhvr additive="base">
                                        <p:cTn id="86" dur="500" fill="hold"/>
                                        <p:tgtEl>
                                          <p:spTgt spid="81"/>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82"/>
                                        </p:tgtEl>
                                        <p:attrNameLst>
                                          <p:attrName>style.visibility</p:attrName>
                                        </p:attrNameLst>
                                      </p:cBhvr>
                                      <p:to>
                                        <p:strVal val="visible"/>
                                      </p:to>
                                    </p:set>
                                    <p:anim calcmode="lin" valueType="num">
                                      <p:cBhvr additive="base">
                                        <p:cTn id="89" dur="500" fill="hold"/>
                                        <p:tgtEl>
                                          <p:spTgt spid="82"/>
                                        </p:tgtEl>
                                        <p:attrNameLst>
                                          <p:attrName>ppt_x</p:attrName>
                                        </p:attrNameLst>
                                      </p:cBhvr>
                                      <p:tavLst>
                                        <p:tav tm="0">
                                          <p:val>
                                            <p:strVal val="#ppt_x"/>
                                          </p:val>
                                        </p:tav>
                                        <p:tav tm="100000">
                                          <p:val>
                                            <p:strVal val="#ppt_x"/>
                                          </p:val>
                                        </p:tav>
                                      </p:tavLst>
                                    </p:anim>
                                    <p:anim calcmode="lin" valueType="num">
                                      <p:cBhvr additive="base">
                                        <p:cTn id="90" dur="500" fill="hold"/>
                                        <p:tgtEl>
                                          <p:spTgt spid="82"/>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83"/>
                                        </p:tgtEl>
                                        <p:attrNameLst>
                                          <p:attrName>style.visibility</p:attrName>
                                        </p:attrNameLst>
                                      </p:cBhvr>
                                      <p:to>
                                        <p:strVal val="visible"/>
                                      </p:to>
                                    </p:set>
                                    <p:anim calcmode="lin" valueType="num">
                                      <p:cBhvr additive="base">
                                        <p:cTn id="93" dur="500" fill="hold"/>
                                        <p:tgtEl>
                                          <p:spTgt spid="83"/>
                                        </p:tgtEl>
                                        <p:attrNameLst>
                                          <p:attrName>ppt_x</p:attrName>
                                        </p:attrNameLst>
                                      </p:cBhvr>
                                      <p:tavLst>
                                        <p:tav tm="0">
                                          <p:val>
                                            <p:strVal val="#ppt_x"/>
                                          </p:val>
                                        </p:tav>
                                        <p:tav tm="100000">
                                          <p:val>
                                            <p:strVal val="#ppt_x"/>
                                          </p:val>
                                        </p:tav>
                                      </p:tavLst>
                                    </p:anim>
                                    <p:anim calcmode="lin" valueType="num">
                                      <p:cBhvr additive="base">
                                        <p:cTn id="94" dur="500" fill="hold"/>
                                        <p:tgtEl>
                                          <p:spTgt spid="83"/>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84"/>
                                        </p:tgtEl>
                                        <p:attrNameLst>
                                          <p:attrName>style.visibility</p:attrName>
                                        </p:attrNameLst>
                                      </p:cBhvr>
                                      <p:to>
                                        <p:strVal val="visible"/>
                                      </p:to>
                                    </p:set>
                                    <p:anim calcmode="lin" valueType="num">
                                      <p:cBhvr additive="base">
                                        <p:cTn id="97" dur="500" fill="hold"/>
                                        <p:tgtEl>
                                          <p:spTgt spid="84"/>
                                        </p:tgtEl>
                                        <p:attrNameLst>
                                          <p:attrName>ppt_x</p:attrName>
                                        </p:attrNameLst>
                                      </p:cBhvr>
                                      <p:tavLst>
                                        <p:tav tm="0">
                                          <p:val>
                                            <p:strVal val="#ppt_x"/>
                                          </p:val>
                                        </p:tav>
                                        <p:tav tm="100000">
                                          <p:val>
                                            <p:strVal val="#ppt_x"/>
                                          </p:val>
                                        </p:tav>
                                      </p:tavLst>
                                    </p:anim>
                                    <p:anim calcmode="lin" valueType="num">
                                      <p:cBhvr additive="base">
                                        <p:cTn id="98" dur="500" fill="hold"/>
                                        <p:tgtEl>
                                          <p:spTgt spid="84"/>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85"/>
                                        </p:tgtEl>
                                        <p:attrNameLst>
                                          <p:attrName>style.visibility</p:attrName>
                                        </p:attrNameLst>
                                      </p:cBhvr>
                                      <p:to>
                                        <p:strVal val="visible"/>
                                      </p:to>
                                    </p:set>
                                    <p:anim calcmode="lin" valueType="num">
                                      <p:cBhvr additive="base">
                                        <p:cTn id="101" dur="500" fill="hold"/>
                                        <p:tgtEl>
                                          <p:spTgt spid="85"/>
                                        </p:tgtEl>
                                        <p:attrNameLst>
                                          <p:attrName>ppt_x</p:attrName>
                                        </p:attrNameLst>
                                      </p:cBhvr>
                                      <p:tavLst>
                                        <p:tav tm="0">
                                          <p:val>
                                            <p:strVal val="#ppt_x"/>
                                          </p:val>
                                        </p:tav>
                                        <p:tav tm="100000">
                                          <p:val>
                                            <p:strVal val="#ppt_x"/>
                                          </p:val>
                                        </p:tav>
                                      </p:tavLst>
                                    </p:anim>
                                    <p:anim calcmode="lin" valueType="num">
                                      <p:cBhvr additive="base">
                                        <p:cTn id="102" dur="500" fill="hold"/>
                                        <p:tgtEl>
                                          <p:spTgt spid="85"/>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86"/>
                                        </p:tgtEl>
                                        <p:attrNameLst>
                                          <p:attrName>style.visibility</p:attrName>
                                        </p:attrNameLst>
                                      </p:cBhvr>
                                      <p:to>
                                        <p:strVal val="visible"/>
                                      </p:to>
                                    </p:set>
                                    <p:anim calcmode="lin" valueType="num">
                                      <p:cBhvr additive="base">
                                        <p:cTn id="105" dur="500" fill="hold"/>
                                        <p:tgtEl>
                                          <p:spTgt spid="86"/>
                                        </p:tgtEl>
                                        <p:attrNameLst>
                                          <p:attrName>ppt_x</p:attrName>
                                        </p:attrNameLst>
                                      </p:cBhvr>
                                      <p:tavLst>
                                        <p:tav tm="0">
                                          <p:val>
                                            <p:strVal val="#ppt_x"/>
                                          </p:val>
                                        </p:tav>
                                        <p:tav tm="100000">
                                          <p:val>
                                            <p:strVal val="#ppt_x"/>
                                          </p:val>
                                        </p:tav>
                                      </p:tavLst>
                                    </p:anim>
                                    <p:anim calcmode="lin" valueType="num">
                                      <p:cBhvr additive="base">
                                        <p:cTn id="106" dur="500" fill="hold"/>
                                        <p:tgtEl>
                                          <p:spTgt spid="86"/>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91"/>
                                        </p:tgtEl>
                                        <p:attrNameLst>
                                          <p:attrName>style.visibility</p:attrName>
                                        </p:attrNameLst>
                                      </p:cBhvr>
                                      <p:to>
                                        <p:strVal val="visible"/>
                                      </p:to>
                                    </p:set>
                                    <p:anim calcmode="lin" valueType="num">
                                      <p:cBhvr additive="base">
                                        <p:cTn id="109" dur="500" fill="hold"/>
                                        <p:tgtEl>
                                          <p:spTgt spid="91"/>
                                        </p:tgtEl>
                                        <p:attrNameLst>
                                          <p:attrName>ppt_x</p:attrName>
                                        </p:attrNameLst>
                                      </p:cBhvr>
                                      <p:tavLst>
                                        <p:tav tm="0">
                                          <p:val>
                                            <p:strVal val="#ppt_x"/>
                                          </p:val>
                                        </p:tav>
                                        <p:tav tm="100000">
                                          <p:val>
                                            <p:strVal val="#ppt_x"/>
                                          </p:val>
                                        </p:tav>
                                      </p:tavLst>
                                    </p:anim>
                                    <p:anim calcmode="lin" valueType="num">
                                      <p:cBhvr additive="base">
                                        <p:cTn id="110" dur="500" fill="hold"/>
                                        <p:tgtEl>
                                          <p:spTgt spid="91"/>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92"/>
                                        </p:tgtEl>
                                        <p:attrNameLst>
                                          <p:attrName>style.visibility</p:attrName>
                                        </p:attrNameLst>
                                      </p:cBhvr>
                                      <p:to>
                                        <p:strVal val="visible"/>
                                      </p:to>
                                    </p:set>
                                    <p:anim calcmode="lin" valueType="num">
                                      <p:cBhvr additive="base">
                                        <p:cTn id="113" dur="500" fill="hold"/>
                                        <p:tgtEl>
                                          <p:spTgt spid="92"/>
                                        </p:tgtEl>
                                        <p:attrNameLst>
                                          <p:attrName>ppt_x</p:attrName>
                                        </p:attrNameLst>
                                      </p:cBhvr>
                                      <p:tavLst>
                                        <p:tav tm="0">
                                          <p:val>
                                            <p:strVal val="#ppt_x"/>
                                          </p:val>
                                        </p:tav>
                                        <p:tav tm="100000">
                                          <p:val>
                                            <p:strVal val="#ppt_x"/>
                                          </p:val>
                                        </p:tav>
                                      </p:tavLst>
                                    </p:anim>
                                    <p:anim calcmode="lin" valueType="num">
                                      <p:cBhvr additive="base">
                                        <p:cTn id="114" dur="500" fill="hold"/>
                                        <p:tgtEl>
                                          <p:spTgt spid="92"/>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93"/>
                                        </p:tgtEl>
                                        <p:attrNameLst>
                                          <p:attrName>style.visibility</p:attrName>
                                        </p:attrNameLst>
                                      </p:cBhvr>
                                      <p:to>
                                        <p:strVal val="visible"/>
                                      </p:to>
                                    </p:set>
                                    <p:anim calcmode="lin" valueType="num">
                                      <p:cBhvr additive="base">
                                        <p:cTn id="117" dur="500" fill="hold"/>
                                        <p:tgtEl>
                                          <p:spTgt spid="93"/>
                                        </p:tgtEl>
                                        <p:attrNameLst>
                                          <p:attrName>ppt_x</p:attrName>
                                        </p:attrNameLst>
                                      </p:cBhvr>
                                      <p:tavLst>
                                        <p:tav tm="0">
                                          <p:val>
                                            <p:strVal val="#ppt_x"/>
                                          </p:val>
                                        </p:tav>
                                        <p:tav tm="100000">
                                          <p:val>
                                            <p:strVal val="#ppt_x"/>
                                          </p:val>
                                        </p:tav>
                                      </p:tavLst>
                                    </p:anim>
                                    <p:anim calcmode="lin" valueType="num">
                                      <p:cBhvr additive="base">
                                        <p:cTn id="118" dur="500" fill="hold"/>
                                        <p:tgtEl>
                                          <p:spTgt spid="93"/>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0"/>
                                  </p:stCondLst>
                                  <p:childTnLst>
                                    <p:set>
                                      <p:cBhvr>
                                        <p:cTn id="120" dur="1" fill="hold">
                                          <p:stCondLst>
                                            <p:cond delay="0"/>
                                          </p:stCondLst>
                                        </p:cTn>
                                        <p:tgtEl>
                                          <p:spTgt spid="94"/>
                                        </p:tgtEl>
                                        <p:attrNameLst>
                                          <p:attrName>style.visibility</p:attrName>
                                        </p:attrNameLst>
                                      </p:cBhvr>
                                      <p:to>
                                        <p:strVal val="visible"/>
                                      </p:to>
                                    </p:set>
                                    <p:anim calcmode="lin" valueType="num">
                                      <p:cBhvr additive="base">
                                        <p:cTn id="121" dur="500" fill="hold"/>
                                        <p:tgtEl>
                                          <p:spTgt spid="94"/>
                                        </p:tgtEl>
                                        <p:attrNameLst>
                                          <p:attrName>ppt_x</p:attrName>
                                        </p:attrNameLst>
                                      </p:cBhvr>
                                      <p:tavLst>
                                        <p:tav tm="0">
                                          <p:val>
                                            <p:strVal val="#ppt_x"/>
                                          </p:val>
                                        </p:tav>
                                        <p:tav tm="100000">
                                          <p:val>
                                            <p:strVal val="#ppt_x"/>
                                          </p:val>
                                        </p:tav>
                                      </p:tavLst>
                                    </p:anim>
                                    <p:anim calcmode="lin" valueType="num">
                                      <p:cBhvr additive="base">
                                        <p:cTn id="122" dur="500" fill="hold"/>
                                        <p:tgtEl>
                                          <p:spTgt spid="94"/>
                                        </p:tgtEl>
                                        <p:attrNameLst>
                                          <p:attrName>ppt_y</p:attrName>
                                        </p:attrNameLst>
                                      </p:cBhvr>
                                      <p:tavLst>
                                        <p:tav tm="0">
                                          <p:val>
                                            <p:strVal val="1+#ppt_h/2"/>
                                          </p:val>
                                        </p:tav>
                                        <p:tav tm="100000">
                                          <p:val>
                                            <p:strVal val="#ppt_y"/>
                                          </p:val>
                                        </p:tav>
                                      </p:tavLst>
                                    </p:anim>
                                  </p:childTnLst>
                                </p:cTn>
                              </p:par>
                              <p:par>
                                <p:cTn id="123" presetID="2" presetClass="entr" presetSubtype="4" fill="hold" nodeType="withEffect">
                                  <p:stCondLst>
                                    <p:cond delay="0"/>
                                  </p:stCondLst>
                                  <p:childTnLst>
                                    <p:set>
                                      <p:cBhvr>
                                        <p:cTn id="124" dur="1" fill="hold">
                                          <p:stCondLst>
                                            <p:cond delay="0"/>
                                          </p:stCondLst>
                                        </p:cTn>
                                        <p:tgtEl>
                                          <p:spTgt spid="95"/>
                                        </p:tgtEl>
                                        <p:attrNameLst>
                                          <p:attrName>style.visibility</p:attrName>
                                        </p:attrNameLst>
                                      </p:cBhvr>
                                      <p:to>
                                        <p:strVal val="visible"/>
                                      </p:to>
                                    </p:set>
                                    <p:anim calcmode="lin" valueType="num">
                                      <p:cBhvr additive="base">
                                        <p:cTn id="125" dur="500" fill="hold"/>
                                        <p:tgtEl>
                                          <p:spTgt spid="95"/>
                                        </p:tgtEl>
                                        <p:attrNameLst>
                                          <p:attrName>ppt_x</p:attrName>
                                        </p:attrNameLst>
                                      </p:cBhvr>
                                      <p:tavLst>
                                        <p:tav tm="0">
                                          <p:val>
                                            <p:strVal val="#ppt_x"/>
                                          </p:val>
                                        </p:tav>
                                        <p:tav tm="100000">
                                          <p:val>
                                            <p:strVal val="#ppt_x"/>
                                          </p:val>
                                        </p:tav>
                                      </p:tavLst>
                                    </p:anim>
                                    <p:anim calcmode="lin" valueType="num">
                                      <p:cBhvr additive="base">
                                        <p:cTn id="126" dur="500" fill="hold"/>
                                        <p:tgtEl>
                                          <p:spTgt spid="95"/>
                                        </p:tgtEl>
                                        <p:attrNameLst>
                                          <p:attrName>ppt_y</p:attrName>
                                        </p:attrNameLst>
                                      </p:cBhvr>
                                      <p:tavLst>
                                        <p:tav tm="0">
                                          <p:val>
                                            <p:strVal val="1+#ppt_h/2"/>
                                          </p:val>
                                        </p:tav>
                                        <p:tav tm="100000">
                                          <p:val>
                                            <p:strVal val="#ppt_y"/>
                                          </p:val>
                                        </p:tav>
                                      </p:tavLst>
                                    </p:anim>
                                  </p:childTnLst>
                                </p:cTn>
                              </p:par>
                              <p:par>
                                <p:cTn id="127" presetID="2" presetClass="entr" presetSubtype="4" fill="hold" nodeType="withEffect">
                                  <p:stCondLst>
                                    <p:cond delay="0"/>
                                  </p:stCondLst>
                                  <p:childTnLst>
                                    <p:set>
                                      <p:cBhvr>
                                        <p:cTn id="128" dur="1" fill="hold">
                                          <p:stCondLst>
                                            <p:cond delay="0"/>
                                          </p:stCondLst>
                                        </p:cTn>
                                        <p:tgtEl>
                                          <p:spTgt spid="96"/>
                                        </p:tgtEl>
                                        <p:attrNameLst>
                                          <p:attrName>style.visibility</p:attrName>
                                        </p:attrNameLst>
                                      </p:cBhvr>
                                      <p:to>
                                        <p:strVal val="visible"/>
                                      </p:to>
                                    </p:set>
                                    <p:anim calcmode="lin" valueType="num">
                                      <p:cBhvr additive="base">
                                        <p:cTn id="129" dur="500" fill="hold"/>
                                        <p:tgtEl>
                                          <p:spTgt spid="96"/>
                                        </p:tgtEl>
                                        <p:attrNameLst>
                                          <p:attrName>ppt_x</p:attrName>
                                        </p:attrNameLst>
                                      </p:cBhvr>
                                      <p:tavLst>
                                        <p:tav tm="0">
                                          <p:val>
                                            <p:strVal val="#ppt_x"/>
                                          </p:val>
                                        </p:tav>
                                        <p:tav tm="100000">
                                          <p:val>
                                            <p:strVal val="#ppt_x"/>
                                          </p:val>
                                        </p:tav>
                                      </p:tavLst>
                                    </p:anim>
                                    <p:anim calcmode="lin" valueType="num">
                                      <p:cBhvr additive="base">
                                        <p:cTn id="130" dur="500" fill="hold"/>
                                        <p:tgtEl>
                                          <p:spTgt spid="96"/>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98"/>
                                        </p:tgtEl>
                                        <p:attrNameLst>
                                          <p:attrName>style.visibility</p:attrName>
                                        </p:attrNameLst>
                                      </p:cBhvr>
                                      <p:to>
                                        <p:strVal val="visible"/>
                                      </p:to>
                                    </p:set>
                                    <p:anim calcmode="lin" valueType="num">
                                      <p:cBhvr additive="base">
                                        <p:cTn id="133" dur="500" fill="hold"/>
                                        <p:tgtEl>
                                          <p:spTgt spid="98"/>
                                        </p:tgtEl>
                                        <p:attrNameLst>
                                          <p:attrName>ppt_x</p:attrName>
                                        </p:attrNameLst>
                                      </p:cBhvr>
                                      <p:tavLst>
                                        <p:tav tm="0">
                                          <p:val>
                                            <p:strVal val="#ppt_x"/>
                                          </p:val>
                                        </p:tav>
                                        <p:tav tm="100000">
                                          <p:val>
                                            <p:strVal val="#ppt_x"/>
                                          </p:val>
                                        </p:tav>
                                      </p:tavLst>
                                    </p:anim>
                                    <p:anim calcmode="lin" valueType="num">
                                      <p:cBhvr additive="base">
                                        <p:cTn id="134" dur="500" fill="hold"/>
                                        <p:tgtEl>
                                          <p:spTgt spid="98"/>
                                        </p:tgtEl>
                                        <p:attrNameLst>
                                          <p:attrName>ppt_y</p:attrName>
                                        </p:attrNameLst>
                                      </p:cBhvr>
                                      <p:tavLst>
                                        <p:tav tm="0">
                                          <p:val>
                                            <p:strVal val="1+#ppt_h/2"/>
                                          </p:val>
                                        </p:tav>
                                        <p:tav tm="100000">
                                          <p:val>
                                            <p:strVal val="#ppt_y"/>
                                          </p:val>
                                        </p:tav>
                                      </p:tavLst>
                                    </p:anim>
                                  </p:childTnLst>
                                </p:cTn>
                              </p:par>
                              <p:par>
                                <p:cTn id="135" presetID="2" presetClass="entr" presetSubtype="4" fill="hold" nodeType="withEffect">
                                  <p:stCondLst>
                                    <p:cond delay="0"/>
                                  </p:stCondLst>
                                  <p:childTnLst>
                                    <p:set>
                                      <p:cBhvr>
                                        <p:cTn id="136" dur="1" fill="hold">
                                          <p:stCondLst>
                                            <p:cond delay="0"/>
                                          </p:stCondLst>
                                        </p:cTn>
                                        <p:tgtEl>
                                          <p:spTgt spid="97"/>
                                        </p:tgtEl>
                                        <p:attrNameLst>
                                          <p:attrName>style.visibility</p:attrName>
                                        </p:attrNameLst>
                                      </p:cBhvr>
                                      <p:to>
                                        <p:strVal val="visible"/>
                                      </p:to>
                                    </p:set>
                                    <p:anim calcmode="lin" valueType="num">
                                      <p:cBhvr additive="base">
                                        <p:cTn id="137" dur="500" fill="hold"/>
                                        <p:tgtEl>
                                          <p:spTgt spid="97"/>
                                        </p:tgtEl>
                                        <p:attrNameLst>
                                          <p:attrName>ppt_x</p:attrName>
                                        </p:attrNameLst>
                                      </p:cBhvr>
                                      <p:tavLst>
                                        <p:tav tm="0">
                                          <p:val>
                                            <p:strVal val="#ppt_x"/>
                                          </p:val>
                                        </p:tav>
                                        <p:tav tm="100000">
                                          <p:val>
                                            <p:strVal val="#ppt_x"/>
                                          </p:val>
                                        </p:tav>
                                      </p:tavLst>
                                    </p:anim>
                                    <p:anim calcmode="lin" valueType="num">
                                      <p:cBhvr additive="base">
                                        <p:cTn id="138" dur="500" fill="hold"/>
                                        <p:tgtEl>
                                          <p:spTgt spid="97"/>
                                        </p:tgtEl>
                                        <p:attrNameLst>
                                          <p:attrName>ppt_y</p:attrName>
                                        </p:attrNameLst>
                                      </p:cBhvr>
                                      <p:tavLst>
                                        <p:tav tm="0">
                                          <p:val>
                                            <p:strVal val="1+#ppt_h/2"/>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0" presetClass="path" presetSubtype="0" accel="50000" decel="50000" fill="hold" grpId="3" nodeType="clickEffect">
                                  <p:stCondLst>
                                    <p:cond delay="0"/>
                                  </p:stCondLst>
                                  <p:childTnLst>
                                    <p:animMotion origin="layout" path="M 0.19271 0.06805 C 0.20365 0.07801 0.22813 0.07986 0.24045 0.08102 C 0.25 0.08379 0.26719 0.09097 0.275 0.09907 C 0.279 0.10324 0.27795 0.1044 0.2809 0.10903 C 0.28403 0.11412 0.29358 0.12477 0.29757 0.1287 C 0.30313 0.13426 0.31059 0.13889 0.31667 0.14352 C 0.32327 0.14884 0.32743 0.15417 0.33334 0.15995 C 0.33854 0.16504 0.34479 0.16805 0.35 0.17315 C 0.36337 0.18611 0.37604 0.20208 0.39167 0.20926 C 0.40104 0.21829 0.3967 0.21597 0.40347 0.21898 C 0.40504 0.22083 0.4066 0.22268 0.40834 0.22407 C 0.40938 0.22477 0.41077 0.22454 0.41181 0.22546 C 0.4132 0.22685 0.41406 0.22917 0.41545 0.23055 C 0.41823 0.23403 0.42275 0.2368 0.42604 0.23866 C 0.42952 0.24097 0.43316 0.24213 0.43681 0.24375 C 0.43924 0.24491 0.44393 0.24699 0.44393 0.24745 " pathEditMode="relative" rAng="0" ptsTypes="fffffffffffffffA">
                                      <p:cBhvr>
                                        <p:cTn id="142" dur="2000" fill="hold"/>
                                        <p:tgtEl>
                                          <p:spTgt spid="122"/>
                                        </p:tgtEl>
                                        <p:attrNameLst>
                                          <p:attrName>ppt_x</p:attrName>
                                          <p:attrName>ppt_y</p:attrName>
                                        </p:attrNameLst>
                                      </p:cBhvr>
                                      <p:rCtr x="126" y="90"/>
                                    </p:animMotion>
                                  </p:childTnLst>
                                </p:cTn>
                              </p:par>
                            </p:childTnLst>
                          </p:cTn>
                        </p:par>
                        <p:par>
                          <p:cTn id="143" fill="hold">
                            <p:stCondLst>
                              <p:cond delay="2000"/>
                            </p:stCondLst>
                            <p:childTnLst>
                              <p:par>
                                <p:cTn id="144" presetID="2" presetClass="entr" presetSubtype="4" fill="hold" grpId="0" nodeType="afterEffect">
                                  <p:stCondLst>
                                    <p:cond delay="0"/>
                                  </p:stCondLst>
                                  <p:childTnLst>
                                    <p:set>
                                      <p:cBhvr>
                                        <p:cTn id="145" dur="1" fill="hold">
                                          <p:stCondLst>
                                            <p:cond delay="0"/>
                                          </p:stCondLst>
                                        </p:cTn>
                                        <p:tgtEl>
                                          <p:spTgt spid="99"/>
                                        </p:tgtEl>
                                        <p:attrNameLst>
                                          <p:attrName>style.visibility</p:attrName>
                                        </p:attrNameLst>
                                      </p:cBhvr>
                                      <p:to>
                                        <p:strVal val="visible"/>
                                      </p:to>
                                    </p:set>
                                    <p:anim calcmode="lin" valueType="num">
                                      <p:cBhvr additive="base">
                                        <p:cTn id="146" dur="500" fill="hold"/>
                                        <p:tgtEl>
                                          <p:spTgt spid="99"/>
                                        </p:tgtEl>
                                        <p:attrNameLst>
                                          <p:attrName>ppt_x</p:attrName>
                                        </p:attrNameLst>
                                      </p:cBhvr>
                                      <p:tavLst>
                                        <p:tav tm="0">
                                          <p:val>
                                            <p:strVal val="#ppt_x"/>
                                          </p:val>
                                        </p:tav>
                                        <p:tav tm="100000">
                                          <p:val>
                                            <p:strVal val="#ppt_x"/>
                                          </p:val>
                                        </p:tav>
                                      </p:tavLst>
                                    </p:anim>
                                    <p:anim calcmode="lin" valueType="num">
                                      <p:cBhvr additive="base">
                                        <p:cTn id="147" dur="500" fill="hold"/>
                                        <p:tgtEl>
                                          <p:spTgt spid="99"/>
                                        </p:tgtEl>
                                        <p:attrNameLst>
                                          <p:attrName>ppt_y</p:attrName>
                                        </p:attrNameLst>
                                      </p:cBhvr>
                                      <p:tavLst>
                                        <p:tav tm="0">
                                          <p:val>
                                            <p:strVal val="1+#ppt_h/2"/>
                                          </p:val>
                                        </p:tav>
                                        <p:tav tm="100000">
                                          <p:val>
                                            <p:strVal val="#ppt_y"/>
                                          </p:val>
                                        </p:tav>
                                      </p:tavLst>
                                    </p:anim>
                                  </p:childTnLst>
                                </p:cTn>
                              </p:par>
                              <p:par>
                                <p:cTn id="148" presetID="2" presetClass="entr" presetSubtype="4" fill="hold" grpId="0" nodeType="withEffect">
                                  <p:stCondLst>
                                    <p:cond delay="0"/>
                                  </p:stCondLst>
                                  <p:childTnLst>
                                    <p:set>
                                      <p:cBhvr>
                                        <p:cTn id="149" dur="1" fill="hold">
                                          <p:stCondLst>
                                            <p:cond delay="0"/>
                                          </p:stCondLst>
                                        </p:cTn>
                                        <p:tgtEl>
                                          <p:spTgt spid="100"/>
                                        </p:tgtEl>
                                        <p:attrNameLst>
                                          <p:attrName>style.visibility</p:attrName>
                                        </p:attrNameLst>
                                      </p:cBhvr>
                                      <p:to>
                                        <p:strVal val="visible"/>
                                      </p:to>
                                    </p:set>
                                    <p:anim calcmode="lin" valueType="num">
                                      <p:cBhvr additive="base">
                                        <p:cTn id="150" dur="500" fill="hold"/>
                                        <p:tgtEl>
                                          <p:spTgt spid="100"/>
                                        </p:tgtEl>
                                        <p:attrNameLst>
                                          <p:attrName>ppt_x</p:attrName>
                                        </p:attrNameLst>
                                      </p:cBhvr>
                                      <p:tavLst>
                                        <p:tav tm="0">
                                          <p:val>
                                            <p:strVal val="#ppt_x"/>
                                          </p:val>
                                        </p:tav>
                                        <p:tav tm="100000">
                                          <p:val>
                                            <p:strVal val="#ppt_x"/>
                                          </p:val>
                                        </p:tav>
                                      </p:tavLst>
                                    </p:anim>
                                    <p:anim calcmode="lin" valueType="num">
                                      <p:cBhvr additive="base">
                                        <p:cTn id="151" dur="500" fill="hold"/>
                                        <p:tgtEl>
                                          <p:spTgt spid="100"/>
                                        </p:tgtEl>
                                        <p:attrNameLst>
                                          <p:attrName>ppt_y</p:attrName>
                                        </p:attrNameLst>
                                      </p:cBhvr>
                                      <p:tavLst>
                                        <p:tav tm="0">
                                          <p:val>
                                            <p:strVal val="1+#ppt_h/2"/>
                                          </p:val>
                                        </p:tav>
                                        <p:tav tm="100000">
                                          <p:val>
                                            <p:strVal val="#ppt_y"/>
                                          </p:val>
                                        </p:tav>
                                      </p:tavLst>
                                    </p:anim>
                                  </p:childTnLst>
                                </p:cTn>
                              </p:par>
                              <p:par>
                                <p:cTn id="152" presetID="2" presetClass="entr" presetSubtype="4" fill="hold" grpId="0" nodeType="withEffect">
                                  <p:stCondLst>
                                    <p:cond delay="0"/>
                                  </p:stCondLst>
                                  <p:childTnLst>
                                    <p:set>
                                      <p:cBhvr>
                                        <p:cTn id="153" dur="1" fill="hold">
                                          <p:stCondLst>
                                            <p:cond delay="0"/>
                                          </p:stCondLst>
                                        </p:cTn>
                                        <p:tgtEl>
                                          <p:spTgt spid="101"/>
                                        </p:tgtEl>
                                        <p:attrNameLst>
                                          <p:attrName>style.visibility</p:attrName>
                                        </p:attrNameLst>
                                      </p:cBhvr>
                                      <p:to>
                                        <p:strVal val="visible"/>
                                      </p:to>
                                    </p:set>
                                    <p:anim calcmode="lin" valueType="num">
                                      <p:cBhvr additive="base">
                                        <p:cTn id="154" dur="500" fill="hold"/>
                                        <p:tgtEl>
                                          <p:spTgt spid="101"/>
                                        </p:tgtEl>
                                        <p:attrNameLst>
                                          <p:attrName>ppt_x</p:attrName>
                                        </p:attrNameLst>
                                      </p:cBhvr>
                                      <p:tavLst>
                                        <p:tav tm="0">
                                          <p:val>
                                            <p:strVal val="#ppt_x"/>
                                          </p:val>
                                        </p:tav>
                                        <p:tav tm="100000">
                                          <p:val>
                                            <p:strVal val="#ppt_x"/>
                                          </p:val>
                                        </p:tav>
                                      </p:tavLst>
                                    </p:anim>
                                    <p:anim calcmode="lin" valueType="num">
                                      <p:cBhvr additive="base">
                                        <p:cTn id="155" dur="500" fill="hold"/>
                                        <p:tgtEl>
                                          <p:spTgt spid="101"/>
                                        </p:tgtEl>
                                        <p:attrNameLst>
                                          <p:attrName>ppt_y</p:attrName>
                                        </p:attrNameLst>
                                      </p:cBhvr>
                                      <p:tavLst>
                                        <p:tav tm="0">
                                          <p:val>
                                            <p:strVal val="1+#ppt_h/2"/>
                                          </p:val>
                                        </p:tav>
                                        <p:tav tm="100000">
                                          <p:val>
                                            <p:strVal val="#ppt_y"/>
                                          </p:val>
                                        </p:tav>
                                      </p:tavLst>
                                    </p:anim>
                                  </p:childTnLst>
                                </p:cTn>
                              </p:par>
                              <p:par>
                                <p:cTn id="156" presetID="2" presetClass="entr" presetSubtype="4" fill="hold" grpId="0" nodeType="withEffect">
                                  <p:stCondLst>
                                    <p:cond delay="0"/>
                                  </p:stCondLst>
                                  <p:childTnLst>
                                    <p:set>
                                      <p:cBhvr>
                                        <p:cTn id="157" dur="1" fill="hold">
                                          <p:stCondLst>
                                            <p:cond delay="0"/>
                                          </p:stCondLst>
                                        </p:cTn>
                                        <p:tgtEl>
                                          <p:spTgt spid="102"/>
                                        </p:tgtEl>
                                        <p:attrNameLst>
                                          <p:attrName>style.visibility</p:attrName>
                                        </p:attrNameLst>
                                      </p:cBhvr>
                                      <p:to>
                                        <p:strVal val="visible"/>
                                      </p:to>
                                    </p:set>
                                    <p:anim calcmode="lin" valueType="num">
                                      <p:cBhvr additive="base">
                                        <p:cTn id="158" dur="500" fill="hold"/>
                                        <p:tgtEl>
                                          <p:spTgt spid="102"/>
                                        </p:tgtEl>
                                        <p:attrNameLst>
                                          <p:attrName>ppt_x</p:attrName>
                                        </p:attrNameLst>
                                      </p:cBhvr>
                                      <p:tavLst>
                                        <p:tav tm="0">
                                          <p:val>
                                            <p:strVal val="#ppt_x"/>
                                          </p:val>
                                        </p:tav>
                                        <p:tav tm="100000">
                                          <p:val>
                                            <p:strVal val="#ppt_x"/>
                                          </p:val>
                                        </p:tav>
                                      </p:tavLst>
                                    </p:anim>
                                    <p:anim calcmode="lin" valueType="num">
                                      <p:cBhvr additive="base">
                                        <p:cTn id="159" dur="500" fill="hold"/>
                                        <p:tgtEl>
                                          <p:spTgt spid="102"/>
                                        </p:tgtEl>
                                        <p:attrNameLst>
                                          <p:attrName>ppt_y</p:attrName>
                                        </p:attrNameLst>
                                      </p:cBhvr>
                                      <p:tavLst>
                                        <p:tav tm="0">
                                          <p:val>
                                            <p:strVal val="1+#ppt_h/2"/>
                                          </p:val>
                                        </p:tav>
                                        <p:tav tm="100000">
                                          <p:val>
                                            <p:strVal val="#ppt_y"/>
                                          </p:val>
                                        </p:tav>
                                      </p:tavLst>
                                    </p:anim>
                                  </p:childTnLst>
                                </p:cTn>
                              </p:par>
                              <p:par>
                                <p:cTn id="160" presetID="2" presetClass="entr" presetSubtype="4" fill="hold" grpId="0" nodeType="withEffect">
                                  <p:stCondLst>
                                    <p:cond delay="0"/>
                                  </p:stCondLst>
                                  <p:childTnLst>
                                    <p:set>
                                      <p:cBhvr>
                                        <p:cTn id="161" dur="1" fill="hold">
                                          <p:stCondLst>
                                            <p:cond delay="0"/>
                                          </p:stCondLst>
                                        </p:cTn>
                                        <p:tgtEl>
                                          <p:spTgt spid="103"/>
                                        </p:tgtEl>
                                        <p:attrNameLst>
                                          <p:attrName>style.visibility</p:attrName>
                                        </p:attrNameLst>
                                      </p:cBhvr>
                                      <p:to>
                                        <p:strVal val="visible"/>
                                      </p:to>
                                    </p:set>
                                    <p:anim calcmode="lin" valueType="num">
                                      <p:cBhvr additive="base">
                                        <p:cTn id="162" dur="500" fill="hold"/>
                                        <p:tgtEl>
                                          <p:spTgt spid="103"/>
                                        </p:tgtEl>
                                        <p:attrNameLst>
                                          <p:attrName>ppt_x</p:attrName>
                                        </p:attrNameLst>
                                      </p:cBhvr>
                                      <p:tavLst>
                                        <p:tav tm="0">
                                          <p:val>
                                            <p:strVal val="#ppt_x"/>
                                          </p:val>
                                        </p:tav>
                                        <p:tav tm="100000">
                                          <p:val>
                                            <p:strVal val="#ppt_x"/>
                                          </p:val>
                                        </p:tav>
                                      </p:tavLst>
                                    </p:anim>
                                    <p:anim calcmode="lin" valueType="num">
                                      <p:cBhvr additive="base">
                                        <p:cTn id="163" dur="500" fill="hold"/>
                                        <p:tgtEl>
                                          <p:spTgt spid="103"/>
                                        </p:tgtEl>
                                        <p:attrNameLst>
                                          <p:attrName>ppt_y</p:attrName>
                                        </p:attrNameLst>
                                      </p:cBhvr>
                                      <p:tavLst>
                                        <p:tav tm="0">
                                          <p:val>
                                            <p:strVal val="1+#ppt_h/2"/>
                                          </p:val>
                                        </p:tav>
                                        <p:tav tm="100000">
                                          <p:val>
                                            <p:strVal val="#ppt_y"/>
                                          </p:val>
                                        </p:tav>
                                      </p:tavLst>
                                    </p:anim>
                                  </p:childTnLst>
                                </p:cTn>
                              </p:par>
                              <p:par>
                                <p:cTn id="164" presetID="2" presetClass="entr" presetSubtype="4" fill="hold" grpId="0" nodeType="withEffect">
                                  <p:stCondLst>
                                    <p:cond delay="0"/>
                                  </p:stCondLst>
                                  <p:childTnLst>
                                    <p:set>
                                      <p:cBhvr>
                                        <p:cTn id="165" dur="1" fill="hold">
                                          <p:stCondLst>
                                            <p:cond delay="0"/>
                                          </p:stCondLst>
                                        </p:cTn>
                                        <p:tgtEl>
                                          <p:spTgt spid="104"/>
                                        </p:tgtEl>
                                        <p:attrNameLst>
                                          <p:attrName>style.visibility</p:attrName>
                                        </p:attrNameLst>
                                      </p:cBhvr>
                                      <p:to>
                                        <p:strVal val="visible"/>
                                      </p:to>
                                    </p:set>
                                    <p:anim calcmode="lin" valueType="num">
                                      <p:cBhvr additive="base">
                                        <p:cTn id="166" dur="500" fill="hold"/>
                                        <p:tgtEl>
                                          <p:spTgt spid="104"/>
                                        </p:tgtEl>
                                        <p:attrNameLst>
                                          <p:attrName>ppt_x</p:attrName>
                                        </p:attrNameLst>
                                      </p:cBhvr>
                                      <p:tavLst>
                                        <p:tav tm="0">
                                          <p:val>
                                            <p:strVal val="#ppt_x"/>
                                          </p:val>
                                        </p:tav>
                                        <p:tav tm="100000">
                                          <p:val>
                                            <p:strVal val="#ppt_x"/>
                                          </p:val>
                                        </p:tav>
                                      </p:tavLst>
                                    </p:anim>
                                    <p:anim calcmode="lin" valueType="num">
                                      <p:cBhvr additive="base">
                                        <p:cTn id="167" dur="500" fill="hold"/>
                                        <p:tgtEl>
                                          <p:spTgt spid="104"/>
                                        </p:tgtEl>
                                        <p:attrNameLst>
                                          <p:attrName>ppt_y</p:attrName>
                                        </p:attrNameLst>
                                      </p:cBhvr>
                                      <p:tavLst>
                                        <p:tav tm="0">
                                          <p:val>
                                            <p:strVal val="1+#ppt_h/2"/>
                                          </p:val>
                                        </p:tav>
                                        <p:tav tm="100000">
                                          <p:val>
                                            <p:strVal val="#ppt_y"/>
                                          </p:val>
                                        </p:tav>
                                      </p:tavLst>
                                    </p:anim>
                                  </p:childTnLst>
                                </p:cTn>
                              </p:par>
                              <p:par>
                                <p:cTn id="168" presetID="2" presetClass="entr" presetSubtype="4" fill="hold" grpId="0" nodeType="withEffect">
                                  <p:stCondLst>
                                    <p:cond delay="0"/>
                                  </p:stCondLst>
                                  <p:childTnLst>
                                    <p:set>
                                      <p:cBhvr>
                                        <p:cTn id="169" dur="1" fill="hold">
                                          <p:stCondLst>
                                            <p:cond delay="0"/>
                                          </p:stCondLst>
                                        </p:cTn>
                                        <p:tgtEl>
                                          <p:spTgt spid="105"/>
                                        </p:tgtEl>
                                        <p:attrNameLst>
                                          <p:attrName>style.visibility</p:attrName>
                                        </p:attrNameLst>
                                      </p:cBhvr>
                                      <p:to>
                                        <p:strVal val="visible"/>
                                      </p:to>
                                    </p:set>
                                    <p:anim calcmode="lin" valueType="num">
                                      <p:cBhvr additive="base">
                                        <p:cTn id="170" dur="500" fill="hold"/>
                                        <p:tgtEl>
                                          <p:spTgt spid="105"/>
                                        </p:tgtEl>
                                        <p:attrNameLst>
                                          <p:attrName>ppt_x</p:attrName>
                                        </p:attrNameLst>
                                      </p:cBhvr>
                                      <p:tavLst>
                                        <p:tav tm="0">
                                          <p:val>
                                            <p:strVal val="#ppt_x"/>
                                          </p:val>
                                        </p:tav>
                                        <p:tav tm="100000">
                                          <p:val>
                                            <p:strVal val="#ppt_x"/>
                                          </p:val>
                                        </p:tav>
                                      </p:tavLst>
                                    </p:anim>
                                    <p:anim calcmode="lin" valueType="num">
                                      <p:cBhvr additive="base">
                                        <p:cTn id="171" dur="500" fill="hold"/>
                                        <p:tgtEl>
                                          <p:spTgt spid="105"/>
                                        </p:tgtEl>
                                        <p:attrNameLst>
                                          <p:attrName>ppt_y</p:attrName>
                                        </p:attrNameLst>
                                      </p:cBhvr>
                                      <p:tavLst>
                                        <p:tav tm="0">
                                          <p:val>
                                            <p:strVal val="1+#ppt_h/2"/>
                                          </p:val>
                                        </p:tav>
                                        <p:tav tm="100000">
                                          <p:val>
                                            <p:strVal val="#ppt_y"/>
                                          </p:val>
                                        </p:tav>
                                      </p:tavLst>
                                    </p:anim>
                                  </p:childTnLst>
                                </p:cTn>
                              </p:par>
                              <p:par>
                                <p:cTn id="172" presetID="2" presetClass="entr" presetSubtype="4" fill="hold" grpId="0" nodeType="withEffect">
                                  <p:stCondLst>
                                    <p:cond delay="0"/>
                                  </p:stCondLst>
                                  <p:childTnLst>
                                    <p:set>
                                      <p:cBhvr>
                                        <p:cTn id="173" dur="1" fill="hold">
                                          <p:stCondLst>
                                            <p:cond delay="0"/>
                                          </p:stCondLst>
                                        </p:cTn>
                                        <p:tgtEl>
                                          <p:spTgt spid="106"/>
                                        </p:tgtEl>
                                        <p:attrNameLst>
                                          <p:attrName>style.visibility</p:attrName>
                                        </p:attrNameLst>
                                      </p:cBhvr>
                                      <p:to>
                                        <p:strVal val="visible"/>
                                      </p:to>
                                    </p:set>
                                    <p:anim calcmode="lin" valueType="num">
                                      <p:cBhvr additive="base">
                                        <p:cTn id="174" dur="500" fill="hold"/>
                                        <p:tgtEl>
                                          <p:spTgt spid="106"/>
                                        </p:tgtEl>
                                        <p:attrNameLst>
                                          <p:attrName>ppt_x</p:attrName>
                                        </p:attrNameLst>
                                      </p:cBhvr>
                                      <p:tavLst>
                                        <p:tav tm="0">
                                          <p:val>
                                            <p:strVal val="#ppt_x"/>
                                          </p:val>
                                        </p:tav>
                                        <p:tav tm="100000">
                                          <p:val>
                                            <p:strVal val="#ppt_x"/>
                                          </p:val>
                                        </p:tav>
                                      </p:tavLst>
                                    </p:anim>
                                    <p:anim calcmode="lin" valueType="num">
                                      <p:cBhvr additive="base">
                                        <p:cTn id="175" dur="500" fill="hold"/>
                                        <p:tgtEl>
                                          <p:spTgt spid="106"/>
                                        </p:tgtEl>
                                        <p:attrNameLst>
                                          <p:attrName>ppt_y</p:attrName>
                                        </p:attrNameLst>
                                      </p:cBhvr>
                                      <p:tavLst>
                                        <p:tav tm="0">
                                          <p:val>
                                            <p:strVal val="1+#ppt_h/2"/>
                                          </p:val>
                                        </p:tav>
                                        <p:tav tm="100000">
                                          <p:val>
                                            <p:strVal val="#ppt_y"/>
                                          </p:val>
                                        </p:tav>
                                      </p:tavLst>
                                    </p:anim>
                                  </p:childTnLst>
                                </p:cTn>
                              </p:par>
                              <p:par>
                                <p:cTn id="176" presetID="2" presetClass="entr" presetSubtype="4" fill="hold" nodeType="withEffect">
                                  <p:stCondLst>
                                    <p:cond delay="0"/>
                                  </p:stCondLst>
                                  <p:childTnLst>
                                    <p:set>
                                      <p:cBhvr>
                                        <p:cTn id="177" dur="1" fill="hold">
                                          <p:stCondLst>
                                            <p:cond delay="0"/>
                                          </p:stCondLst>
                                        </p:cTn>
                                        <p:tgtEl>
                                          <p:spTgt spid="124"/>
                                        </p:tgtEl>
                                        <p:attrNameLst>
                                          <p:attrName>style.visibility</p:attrName>
                                        </p:attrNameLst>
                                      </p:cBhvr>
                                      <p:to>
                                        <p:strVal val="visible"/>
                                      </p:to>
                                    </p:set>
                                    <p:anim calcmode="lin" valueType="num">
                                      <p:cBhvr additive="base">
                                        <p:cTn id="178" dur="500" fill="hold"/>
                                        <p:tgtEl>
                                          <p:spTgt spid="124"/>
                                        </p:tgtEl>
                                        <p:attrNameLst>
                                          <p:attrName>ppt_x</p:attrName>
                                        </p:attrNameLst>
                                      </p:cBhvr>
                                      <p:tavLst>
                                        <p:tav tm="0">
                                          <p:val>
                                            <p:strVal val="#ppt_x"/>
                                          </p:val>
                                        </p:tav>
                                        <p:tav tm="100000">
                                          <p:val>
                                            <p:strVal val="#ppt_x"/>
                                          </p:val>
                                        </p:tav>
                                      </p:tavLst>
                                    </p:anim>
                                    <p:anim calcmode="lin" valueType="num">
                                      <p:cBhvr additive="base">
                                        <p:cTn id="179" dur="500" fill="hold"/>
                                        <p:tgtEl>
                                          <p:spTgt spid="124"/>
                                        </p:tgtEl>
                                        <p:attrNameLst>
                                          <p:attrName>ppt_y</p:attrName>
                                        </p:attrNameLst>
                                      </p:cBhvr>
                                      <p:tavLst>
                                        <p:tav tm="0">
                                          <p:val>
                                            <p:strVal val="1+#ppt_h/2"/>
                                          </p:val>
                                        </p:tav>
                                        <p:tav tm="100000">
                                          <p:val>
                                            <p:strVal val="#ppt_y"/>
                                          </p:val>
                                        </p:tav>
                                      </p:tavLst>
                                    </p:anim>
                                  </p:childTnLst>
                                </p:cTn>
                              </p:par>
                              <p:par>
                                <p:cTn id="180" presetID="2" presetClass="entr" presetSubtype="4" fill="hold" nodeType="withEffect">
                                  <p:stCondLst>
                                    <p:cond delay="0"/>
                                  </p:stCondLst>
                                  <p:childTnLst>
                                    <p:set>
                                      <p:cBhvr>
                                        <p:cTn id="181" dur="1" fill="hold">
                                          <p:stCondLst>
                                            <p:cond delay="0"/>
                                          </p:stCondLst>
                                        </p:cTn>
                                        <p:tgtEl>
                                          <p:spTgt spid="125"/>
                                        </p:tgtEl>
                                        <p:attrNameLst>
                                          <p:attrName>style.visibility</p:attrName>
                                        </p:attrNameLst>
                                      </p:cBhvr>
                                      <p:to>
                                        <p:strVal val="visible"/>
                                      </p:to>
                                    </p:set>
                                    <p:anim calcmode="lin" valueType="num">
                                      <p:cBhvr additive="base">
                                        <p:cTn id="182" dur="500" fill="hold"/>
                                        <p:tgtEl>
                                          <p:spTgt spid="125"/>
                                        </p:tgtEl>
                                        <p:attrNameLst>
                                          <p:attrName>ppt_x</p:attrName>
                                        </p:attrNameLst>
                                      </p:cBhvr>
                                      <p:tavLst>
                                        <p:tav tm="0">
                                          <p:val>
                                            <p:strVal val="#ppt_x"/>
                                          </p:val>
                                        </p:tav>
                                        <p:tav tm="100000">
                                          <p:val>
                                            <p:strVal val="#ppt_x"/>
                                          </p:val>
                                        </p:tav>
                                      </p:tavLst>
                                    </p:anim>
                                    <p:anim calcmode="lin" valueType="num">
                                      <p:cBhvr additive="base">
                                        <p:cTn id="183" dur="500" fill="hold"/>
                                        <p:tgtEl>
                                          <p:spTgt spid="125"/>
                                        </p:tgtEl>
                                        <p:attrNameLst>
                                          <p:attrName>ppt_y</p:attrName>
                                        </p:attrNameLst>
                                      </p:cBhvr>
                                      <p:tavLst>
                                        <p:tav tm="0">
                                          <p:val>
                                            <p:strVal val="1+#ppt_h/2"/>
                                          </p:val>
                                        </p:tav>
                                        <p:tav tm="100000">
                                          <p:val>
                                            <p:strVal val="#ppt_y"/>
                                          </p:val>
                                        </p:tav>
                                      </p:tavLst>
                                    </p:anim>
                                  </p:childTnLst>
                                </p:cTn>
                              </p:par>
                              <p:par>
                                <p:cTn id="184" presetID="2" presetClass="entr" presetSubtype="4" fill="hold" nodeType="withEffect">
                                  <p:stCondLst>
                                    <p:cond delay="0"/>
                                  </p:stCondLst>
                                  <p:childTnLst>
                                    <p:set>
                                      <p:cBhvr>
                                        <p:cTn id="185" dur="1" fill="hold">
                                          <p:stCondLst>
                                            <p:cond delay="0"/>
                                          </p:stCondLst>
                                        </p:cTn>
                                        <p:tgtEl>
                                          <p:spTgt spid="126"/>
                                        </p:tgtEl>
                                        <p:attrNameLst>
                                          <p:attrName>style.visibility</p:attrName>
                                        </p:attrNameLst>
                                      </p:cBhvr>
                                      <p:to>
                                        <p:strVal val="visible"/>
                                      </p:to>
                                    </p:set>
                                    <p:anim calcmode="lin" valueType="num">
                                      <p:cBhvr additive="base">
                                        <p:cTn id="186" dur="500" fill="hold"/>
                                        <p:tgtEl>
                                          <p:spTgt spid="126"/>
                                        </p:tgtEl>
                                        <p:attrNameLst>
                                          <p:attrName>ppt_x</p:attrName>
                                        </p:attrNameLst>
                                      </p:cBhvr>
                                      <p:tavLst>
                                        <p:tav tm="0">
                                          <p:val>
                                            <p:strVal val="#ppt_x"/>
                                          </p:val>
                                        </p:tav>
                                        <p:tav tm="100000">
                                          <p:val>
                                            <p:strVal val="#ppt_x"/>
                                          </p:val>
                                        </p:tav>
                                      </p:tavLst>
                                    </p:anim>
                                    <p:anim calcmode="lin" valueType="num">
                                      <p:cBhvr additive="base">
                                        <p:cTn id="187" dur="500" fill="hold"/>
                                        <p:tgtEl>
                                          <p:spTgt spid="126"/>
                                        </p:tgtEl>
                                        <p:attrNameLst>
                                          <p:attrName>ppt_y</p:attrName>
                                        </p:attrNameLst>
                                      </p:cBhvr>
                                      <p:tavLst>
                                        <p:tav tm="0">
                                          <p:val>
                                            <p:strVal val="1+#ppt_h/2"/>
                                          </p:val>
                                        </p:tav>
                                        <p:tav tm="100000">
                                          <p:val>
                                            <p:strVal val="#ppt_y"/>
                                          </p:val>
                                        </p:tav>
                                      </p:tavLst>
                                    </p:anim>
                                  </p:childTnLst>
                                </p:cTn>
                              </p:par>
                              <p:par>
                                <p:cTn id="188" presetID="2" presetClass="entr" presetSubtype="4" fill="hold" nodeType="withEffect">
                                  <p:stCondLst>
                                    <p:cond delay="0"/>
                                  </p:stCondLst>
                                  <p:childTnLst>
                                    <p:set>
                                      <p:cBhvr>
                                        <p:cTn id="189" dur="1" fill="hold">
                                          <p:stCondLst>
                                            <p:cond delay="0"/>
                                          </p:stCondLst>
                                        </p:cTn>
                                        <p:tgtEl>
                                          <p:spTgt spid="127"/>
                                        </p:tgtEl>
                                        <p:attrNameLst>
                                          <p:attrName>style.visibility</p:attrName>
                                        </p:attrNameLst>
                                      </p:cBhvr>
                                      <p:to>
                                        <p:strVal val="visible"/>
                                      </p:to>
                                    </p:set>
                                    <p:anim calcmode="lin" valueType="num">
                                      <p:cBhvr additive="base">
                                        <p:cTn id="190" dur="500" fill="hold"/>
                                        <p:tgtEl>
                                          <p:spTgt spid="127"/>
                                        </p:tgtEl>
                                        <p:attrNameLst>
                                          <p:attrName>ppt_x</p:attrName>
                                        </p:attrNameLst>
                                      </p:cBhvr>
                                      <p:tavLst>
                                        <p:tav tm="0">
                                          <p:val>
                                            <p:strVal val="#ppt_x"/>
                                          </p:val>
                                        </p:tav>
                                        <p:tav tm="100000">
                                          <p:val>
                                            <p:strVal val="#ppt_x"/>
                                          </p:val>
                                        </p:tav>
                                      </p:tavLst>
                                    </p:anim>
                                    <p:anim calcmode="lin" valueType="num">
                                      <p:cBhvr additive="base">
                                        <p:cTn id="191" dur="500" fill="hold"/>
                                        <p:tgtEl>
                                          <p:spTgt spid="127"/>
                                        </p:tgtEl>
                                        <p:attrNameLst>
                                          <p:attrName>ppt_y</p:attrName>
                                        </p:attrNameLst>
                                      </p:cBhvr>
                                      <p:tavLst>
                                        <p:tav tm="0">
                                          <p:val>
                                            <p:strVal val="1+#ppt_h/2"/>
                                          </p:val>
                                        </p:tav>
                                        <p:tav tm="100000">
                                          <p:val>
                                            <p:strVal val="#ppt_y"/>
                                          </p:val>
                                        </p:tav>
                                      </p:tavLst>
                                    </p:anim>
                                  </p:childTnLst>
                                </p:cTn>
                              </p:par>
                            </p:childTnLst>
                          </p:cTn>
                        </p:par>
                        <p:par>
                          <p:cTn id="192" fill="hold">
                            <p:stCondLst>
                              <p:cond delay="2500"/>
                            </p:stCondLst>
                            <p:childTnLst>
                              <p:par>
                                <p:cTn id="193" presetID="0" presetClass="path" presetSubtype="0" accel="50000" decel="50000" fill="hold" grpId="2" nodeType="afterEffect">
                                  <p:stCondLst>
                                    <p:cond delay="0"/>
                                  </p:stCondLst>
                                  <p:childTnLst>
                                    <p:animMotion origin="layout" path="M 0.44392 0.24745 C 0.46475 0.24606 0.48576 0.24467 0.50677 0.24236 C 0.51805 0.23889 0.53021 0.23727 0.54184 0.23542 C 0.54843 0.23333 0.55486 0.23079 0.56146 0.2287 C 0.56649 0.22731 0.57673 0.22361 0.57673 0.22384 C 0.58264 0.21736 0.58767 0.21898 0.59409 0.21528 C 0.60972 0.20625 0.59132 0.21319 0.61284 0.20671 C 0.61857 0.20162 0.62257 0.19861 0.62916 0.19653 C 0.63246 0.18912 0.63663 0.18518 0.64201 0.18125 C 0.64878 0.16829 0.65434 0.15301 0.66302 0.14213 C 0.66597 0.13819 0.67118 0.13657 0.67465 0.13379 C 0.67812 0.12361 0.675 0.12963 0.68159 0.12361 C 0.69201 0.11458 0.70191 0.10301 0.71319 0.09653 C 0.71823 0.08912 0.72396 0.08773 0.73055 0.08449 C 0.73559 0.07731 0.73993 0.0787 0.74583 0.07454 " pathEditMode="relative" rAng="0" ptsTypes="ffffffffffffffA">
                                      <p:cBhvr>
                                        <p:cTn id="194" dur="2000" fill="hold"/>
                                        <p:tgtEl>
                                          <p:spTgt spid="122"/>
                                        </p:tgtEl>
                                        <p:attrNameLst>
                                          <p:attrName>ppt_x</p:attrName>
                                          <p:attrName>ppt_y</p:attrName>
                                        </p:attrNameLst>
                                      </p:cBhvr>
                                      <p:rCtr x="151" y="-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1" grpId="0" animBg="1"/>
      <p:bldP spid="52" grpId="0" animBg="1"/>
      <p:bldP spid="53" grpId="0" animBg="1"/>
      <p:bldP spid="54" grpId="0" animBg="1"/>
      <p:bldP spid="55" grpId="0" animBg="1"/>
      <p:bldP spid="58" grpId="0" animBg="1"/>
      <p:bldP spid="59"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91" grpId="0" animBg="1"/>
      <p:bldP spid="92" grpId="0" animBg="1"/>
      <p:bldP spid="93"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22" grpId="0" animBg="1"/>
      <p:bldP spid="122" grpId="1" animBg="1"/>
      <p:bldP spid="122" grpId="2" animBg="1"/>
      <p:bldP spid="122" grpId="3"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assumptions</a:t>
            </a:r>
            <a:endParaRPr lang="en-US" dirty="0"/>
          </a:p>
        </p:txBody>
      </p:sp>
      <p:sp>
        <p:nvSpPr>
          <p:cNvPr id="3" name="Content Placeholder 2"/>
          <p:cNvSpPr>
            <a:spLocks noGrp="1"/>
          </p:cNvSpPr>
          <p:nvPr>
            <p:ph idx="1"/>
          </p:nvPr>
        </p:nvSpPr>
        <p:spPr>
          <a:xfrm>
            <a:off x="457200" y="1295400"/>
            <a:ext cx="8229600" cy="5257800"/>
          </a:xfrm>
        </p:spPr>
        <p:txBody>
          <a:bodyPr>
            <a:normAutofit/>
          </a:bodyPr>
          <a:lstStyle/>
          <a:p>
            <a:r>
              <a:rPr lang="en-US" dirty="0" smtClean="0"/>
              <a:t>Some users will be familiar with biological taxonomy </a:t>
            </a:r>
          </a:p>
          <a:p>
            <a:pPr lvl="1"/>
            <a:r>
              <a:rPr lang="en-US" dirty="0" smtClean="0"/>
              <a:t>Visual interface similar to VARS knowledge base</a:t>
            </a:r>
          </a:p>
          <a:p>
            <a:pPr lvl="1"/>
            <a:r>
              <a:rPr lang="en-US" dirty="0" smtClean="0"/>
              <a:t>Allow them to go as detailed as they can</a:t>
            </a:r>
          </a:p>
          <a:p>
            <a:r>
              <a:rPr lang="en-US" dirty="0" smtClean="0"/>
              <a:t>Some users will prefer to describe what they see in terms of features.</a:t>
            </a:r>
          </a:p>
          <a:p>
            <a:pPr lvl="1"/>
            <a:r>
              <a:rPr lang="en-US" dirty="0" err="1" smtClean="0"/>
              <a:t>i.e</a:t>
            </a:r>
            <a:r>
              <a:rPr lang="en-US" dirty="0" smtClean="0"/>
              <a:t>, does it have eyes, appendages, hair like extensions, what colors does it have, etc.</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TotalTime>
  <Words>877</Words>
  <Application>Microsoft Office PowerPoint</Application>
  <PresentationFormat>On-screen Show (4:3)</PresentationFormat>
  <Paragraphs>166</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Distributed Image Recognition and Classification (DIRAC)</vt:lpstr>
      <vt:lpstr>Problem Statement(s)</vt:lpstr>
      <vt:lpstr>Crowd-sourcing Image Interpretation</vt:lpstr>
      <vt:lpstr>Citizen Science</vt:lpstr>
      <vt:lpstr>Why Now?</vt:lpstr>
      <vt:lpstr>System assumptions</vt:lpstr>
      <vt:lpstr>User assumptions</vt:lpstr>
      <vt:lpstr>Taxonomy Example</vt:lpstr>
      <vt:lpstr>User assumptions</vt:lpstr>
      <vt:lpstr>Feature Example</vt:lpstr>
      <vt:lpstr>User assumptions</vt:lpstr>
      <vt:lpstr>Long-term hosting options</vt:lpstr>
      <vt:lpstr>Relevance to MBARI and Packard Foundation</vt:lpstr>
      <vt:lpstr>Transition Opportunities &amp; External Funding</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Distributed Image Recognition and Classification (DIRAC)</dc:title>
  <dc:creator>James G. Bellingham</dc:creator>
  <cp:lastModifiedBy>James G. Bellingham</cp:lastModifiedBy>
  <cp:revision>17</cp:revision>
  <dcterms:created xsi:type="dcterms:W3CDTF">2011-07-06T20:50:23Z</dcterms:created>
  <dcterms:modified xsi:type="dcterms:W3CDTF">2011-07-07T15:29:06Z</dcterms:modified>
</cp:coreProperties>
</file>