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6" r:id="rId2"/>
    <p:sldId id="300" r:id="rId3"/>
    <p:sldId id="278" r:id="rId4"/>
    <p:sldId id="256" r:id="rId5"/>
    <p:sldId id="279" r:id="rId6"/>
    <p:sldId id="270" r:id="rId7"/>
    <p:sldId id="258" r:id="rId8"/>
    <p:sldId id="271" r:id="rId9"/>
    <p:sldId id="281" r:id="rId10"/>
    <p:sldId id="260" r:id="rId11"/>
    <p:sldId id="262" r:id="rId12"/>
    <p:sldId id="280" r:id="rId13"/>
    <p:sldId id="259" r:id="rId14"/>
    <p:sldId id="277" r:id="rId15"/>
    <p:sldId id="261" r:id="rId16"/>
    <p:sldId id="268" r:id="rId17"/>
    <p:sldId id="269" r:id="rId18"/>
    <p:sldId id="265" r:id="rId19"/>
    <p:sldId id="266" r:id="rId20"/>
    <p:sldId id="267" r:id="rId21"/>
    <p:sldId id="282" r:id="rId22"/>
    <p:sldId id="272" r:id="rId23"/>
    <p:sldId id="273" r:id="rId24"/>
    <p:sldId id="290" r:id="rId25"/>
    <p:sldId id="283" r:id="rId26"/>
    <p:sldId id="284" r:id="rId27"/>
    <p:sldId id="257" r:id="rId28"/>
    <p:sldId id="285" r:id="rId29"/>
    <p:sldId id="263" r:id="rId30"/>
    <p:sldId id="286" r:id="rId31"/>
    <p:sldId id="287" r:id="rId32"/>
    <p:sldId id="288" r:id="rId33"/>
    <p:sldId id="289" r:id="rId34"/>
    <p:sldId id="291" r:id="rId35"/>
    <p:sldId id="292" r:id="rId36"/>
    <p:sldId id="274" r:id="rId37"/>
    <p:sldId id="275" r:id="rId38"/>
    <p:sldId id="293" r:id="rId39"/>
    <p:sldId id="294" r:id="rId40"/>
    <p:sldId id="295" r:id="rId41"/>
    <p:sldId id="297" r:id="rId42"/>
    <p:sldId id="296" r:id="rId43"/>
    <p:sldId id="298" r:id="rId44"/>
    <p:sldId id="299" r:id="rId45"/>
    <p:sldId id="301"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5" d="100"/>
          <a:sy n="115" d="100"/>
        </p:scale>
        <p:origin x="-221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28054ACF-6982-7341-8834-5FC0813C8197}" type="datetimeFigureOut">
              <a:rPr lang="en-US" smtClean="0"/>
              <a:t>11Oct13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054ACF-6982-7341-8834-5FC0813C8197}" type="datetimeFigureOut">
              <a:rPr lang="en-US" smtClean="0"/>
              <a:t>11Oct13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82F4D2-A8E0-784F-9335-8379900C560C}"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8054ACF-6982-7341-8834-5FC0813C8197}" type="datetimeFigureOut">
              <a:rPr lang="en-US" smtClean="0"/>
              <a:t>11Oct13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8054ACF-6982-7341-8834-5FC0813C8197}" type="datetimeFigureOut">
              <a:rPr lang="en-US" smtClean="0"/>
              <a:t>11Oct13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8054ACF-6982-7341-8834-5FC0813C8197}" type="datetimeFigureOut">
              <a:rPr lang="en-US" smtClean="0"/>
              <a:t>11Oct13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28054ACF-6982-7341-8834-5FC0813C8197}" type="datetimeFigureOut">
              <a:rPr lang="en-US" smtClean="0"/>
              <a:t>11Oct13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82F4D2-A8E0-784F-9335-8379900C560C}"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054ACF-6982-7341-8834-5FC0813C8197}" type="datetimeFigureOut">
              <a:rPr lang="en-US" smtClean="0"/>
              <a:t>11Oct13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28054ACF-6982-7341-8834-5FC0813C8197}" type="datetimeFigureOut">
              <a:rPr lang="en-US" smtClean="0"/>
              <a:t>11Oct13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28054ACF-6982-7341-8834-5FC0813C8197}" type="datetimeFigureOut">
              <a:rPr lang="en-US" smtClean="0"/>
              <a:t>11Oct13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28054ACF-6982-7341-8834-5FC0813C8197}" type="datetimeFigureOut">
              <a:rPr lang="en-US" smtClean="0"/>
              <a:t>11Oct13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054ACF-6982-7341-8834-5FC0813C8197}" type="datetimeFigureOut">
              <a:rPr lang="en-US" smtClean="0"/>
              <a:t>11Oct13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054ACF-6982-7341-8834-5FC0813C8197}" type="datetimeFigureOut">
              <a:rPr lang="en-US" smtClean="0"/>
              <a:t>11Oct13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82F4D2-A8E0-784F-9335-8379900C560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28054ACF-6982-7341-8834-5FC0813C8197}" type="datetimeFigureOut">
              <a:rPr lang="en-US" smtClean="0"/>
              <a:t>11Oct13</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DC82F4D2-A8E0-784F-9335-8379900C560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8.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emf"/><Relationship Id="rId3" Type="http://schemas.openxmlformats.org/officeDocument/2006/relationships/image" Target="../media/image2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2.emf"/><Relationship Id="rId3" Type="http://schemas.openxmlformats.org/officeDocument/2006/relationships/image" Target="../media/image23.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4.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5.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6.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7.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8.emf"/><Relationship Id="rId3" Type="http://schemas.openxmlformats.org/officeDocument/2006/relationships/image" Target="../media/image29.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0.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1.emf"/><Relationship Id="rId3" Type="http://schemas.openxmlformats.org/officeDocument/2006/relationships/image" Target="../media/image32.emf"/></Relationships>
</file>

<file path=ppt/slides/_rels/slide42.xml.rels><?xml version="1.0" encoding="UTF-8" standalone="yes"?>
<Relationships xmlns="http://schemas.openxmlformats.org/package/2006/relationships"><Relationship Id="rId3" Type="http://schemas.openxmlformats.org/officeDocument/2006/relationships/image" Target="../media/image34.emf"/><Relationship Id="rId4" Type="http://schemas.openxmlformats.org/officeDocument/2006/relationships/image" Target="../media/image35.emf"/><Relationship Id="rId5" Type="http://schemas.openxmlformats.org/officeDocument/2006/relationships/image" Target="../media/image36.emf"/><Relationship Id="rId1" Type="http://schemas.openxmlformats.org/officeDocument/2006/relationships/slideLayout" Target="../slideLayouts/slideLayout8.xml"/><Relationship Id="rId2" Type="http://schemas.openxmlformats.org/officeDocument/2006/relationships/image" Target="../media/image33.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7.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Lithium Battery Safety for MBARI AUVs</a:t>
            </a:r>
            <a:endParaRPr lang="en-US" dirty="0"/>
          </a:p>
        </p:txBody>
      </p:sp>
      <p:sp>
        <p:nvSpPr>
          <p:cNvPr id="3" name="Content Placeholder 2"/>
          <p:cNvSpPr>
            <a:spLocks noGrp="1"/>
          </p:cNvSpPr>
          <p:nvPr>
            <p:ph idx="1"/>
          </p:nvPr>
        </p:nvSpPr>
        <p:spPr/>
        <p:txBody>
          <a:bodyPr/>
          <a:lstStyle/>
          <a:p>
            <a:r>
              <a:rPr lang="en-US" dirty="0" smtClean="0"/>
              <a:t>Causes of cell and pack failure</a:t>
            </a:r>
          </a:p>
          <a:p>
            <a:r>
              <a:rPr lang="en-US" dirty="0" smtClean="0"/>
              <a:t>Types of cells in use on MBARI vehicles</a:t>
            </a:r>
          </a:p>
          <a:p>
            <a:r>
              <a:rPr lang="en-US" dirty="0" smtClean="0"/>
              <a:t>Likelihood of thermal runaway</a:t>
            </a:r>
          </a:p>
          <a:p>
            <a:r>
              <a:rPr lang="en-US" dirty="0" smtClean="0"/>
              <a:t>Consequences of thermal runaway</a:t>
            </a:r>
          </a:p>
          <a:p>
            <a:r>
              <a:rPr lang="en-US" dirty="0" smtClean="0"/>
              <a:t>Modeling of thermal runaway</a:t>
            </a:r>
          </a:p>
          <a:p>
            <a:r>
              <a:rPr lang="en-US" dirty="0" smtClean="0"/>
              <a:t>Ways to mitigate thermal runaway</a:t>
            </a:r>
          </a:p>
          <a:p>
            <a:r>
              <a:rPr lang="en-US" dirty="0" smtClean="0"/>
              <a:t>Bonus topic – modeling of cell parameters</a:t>
            </a:r>
            <a:endParaRPr lang="en-US" dirty="0"/>
          </a:p>
        </p:txBody>
      </p:sp>
    </p:spTree>
    <p:extLst>
      <p:ext uri="{BB962C8B-B14F-4D97-AF65-F5344CB8AC3E}">
        <p14:creationId xmlns:p14="http://schemas.microsoft.com/office/powerpoint/2010/main" val="1073347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0843" y="2657685"/>
            <a:ext cx="7489866" cy="1200329"/>
          </a:xfrm>
          <a:prstGeom prst="rect">
            <a:avLst/>
          </a:prstGeom>
          <a:noFill/>
        </p:spPr>
        <p:txBody>
          <a:bodyPr wrap="square" rtlCol="0">
            <a:spAutoFit/>
          </a:bodyPr>
          <a:lstStyle/>
          <a:p>
            <a:r>
              <a:rPr lang="en-US" dirty="0" smtClean="0"/>
              <a:t>“Field </a:t>
            </a:r>
            <a:r>
              <a:rPr lang="en-US" dirty="0"/>
              <a:t>failures arising from manufacturing defects that cause </a:t>
            </a:r>
            <a:r>
              <a:rPr lang="en-US" i="1" dirty="0"/>
              <a:t>internal short circuits </a:t>
            </a:r>
            <a:r>
              <a:rPr lang="en-US" dirty="0"/>
              <a:t>have very low probabilities of occurrence (estimates for 18650-size cells that fail catastrophically are 1 in 10 million cells to 1 in 40 million cells)</a:t>
            </a:r>
            <a:r>
              <a:rPr lang="en-US" dirty="0" smtClean="0"/>
              <a:t>.” </a:t>
            </a:r>
          </a:p>
          <a:p>
            <a:endParaRPr lang="en-US" dirty="0"/>
          </a:p>
        </p:txBody>
      </p:sp>
      <p:sp>
        <p:nvSpPr>
          <p:cNvPr id="3" name="TextBox 2"/>
          <p:cNvSpPr txBox="1"/>
          <p:nvPr/>
        </p:nvSpPr>
        <p:spPr>
          <a:xfrm>
            <a:off x="2178877" y="6352485"/>
            <a:ext cx="5109817" cy="276999"/>
          </a:xfrm>
          <a:prstGeom prst="rect">
            <a:avLst/>
          </a:prstGeom>
          <a:noFill/>
        </p:spPr>
        <p:txBody>
          <a:bodyPr wrap="square" rtlCol="0">
            <a:spAutoFit/>
          </a:bodyPr>
          <a:lstStyle/>
          <a:p>
            <a:r>
              <a:rPr lang="en-US" sz="1200" dirty="0" smtClean="0"/>
              <a:t>D. Doughty, et al. </a:t>
            </a:r>
            <a:r>
              <a:rPr lang="en-US" sz="1200" dirty="0" smtClean="0"/>
              <a:t>(2012</a:t>
            </a:r>
            <a:r>
              <a:rPr lang="en-US" sz="1200" dirty="0"/>
              <a:t>)</a:t>
            </a:r>
            <a:r>
              <a:rPr lang="en-US" sz="1200" dirty="0" smtClean="0"/>
              <a:t>, </a:t>
            </a:r>
            <a:r>
              <a:rPr lang="en-US" sz="1200" dirty="0" smtClean="0"/>
              <a:t>Vehicle Battery Safety Roadmap Guidance</a:t>
            </a:r>
            <a:endParaRPr lang="en-US" sz="1200" dirty="0"/>
          </a:p>
        </p:txBody>
      </p:sp>
    </p:spTree>
    <p:extLst>
      <p:ext uri="{BB962C8B-B14F-4D97-AF65-F5344CB8AC3E}">
        <p14:creationId xmlns:p14="http://schemas.microsoft.com/office/powerpoint/2010/main" val="2837552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14683"/>
            <a:ext cx="9144000" cy="5865962"/>
          </a:xfrm>
          <a:prstGeom prst="rect">
            <a:avLst/>
          </a:prstGeom>
        </p:spPr>
      </p:pic>
    </p:spTree>
    <p:extLst>
      <p:ext uri="{BB962C8B-B14F-4D97-AF65-F5344CB8AC3E}">
        <p14:creationId xmlns:p14="http://schemas.microsoft.com/office/powerpoint/2010/main" val="2915538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of thermal runaway</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57742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55486" y="0"/>
            <a:ext cx="7826513" cy="6517351"/>
          </a:xfrm>
          <a:prstGeom prst="rect">
            <a:avLst/>
          </a:prstGeom>
        </p:spPr>
      </p:pic>
      <p:sp>
        <p:nvSpPr>
          <p:cNvPr id="3" name="TextBox 2"/>
          <p:cNvSpPr txBox="1"/>
          <p:nvPr/>
        </p:nvSpPr>
        <p:spPr>
          <a:xfrm>
            <a:off x="765311" y="6517351"/>
            <a:ext cx="7616688" cy="276999"/>
          </a:xfrm>
          <a:prstGeom prst="rect">
            <a:avLst/>
          </a:prstGeom>
          <a:noFill/>
        </p:spPr>
        <p:txBody>
          <a:bodyPr wrap="square" rtlCol="0">
            <a:spAutoFit/>
          </a:bodyPr>
          <a:lstStyle/>
          <a:p>
            <a:r>
              <a:rPr lang="en-US" sz="1200" dirty="0" smtClean="0"/>
              <a:t>S. Harris, et al. [2009], A </a:t>
            </a:r>
            <a:r>
              <a:rPr lang="en-US" sz="1200" dirty="0"/>
              <a:t>combustion chemistry analysis of carbonate solvents used in Li-ion batteries </a:t>
            </a:r>
          </a:p>
        </p:txBody>
      </p:sp>
    </p:spTree>
    <p:extLst>
      <p:ext uri="{BB962C8B-B14F-4D97-AF65-F5344CB8AC3E}">
        <p14:creationId xmlns:p14="http://schemas.microsoft.com/office/powerpoint/2010/main" val="3345498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Cell failure in an MBARI AUV</a:t>
            </a:r>
            <a:endParaRPr lang="en-US" dirty="0"/>
          </a:p>
        </p:txBody>
      </p:sp>
      <p:sp>
        <p:nvSpPr>
          <p:cNvPr id="7" name="Content Placeholder 6"/>
          <p:cNvSpPr>
            <a:spLocks noGrp="1"/>
          </p:cNvSpPr>
          <p:nvPr>
            <p:ph idx="1"/>
          </p:nvPr>
        </p:nvSpPr>
        <p:spPr/>
        <p:txBody>
          <a:bodyPr/>
          <a:lstStyle/>
          <a:p>
            <a:r>
              <a:rPr lang="en-US" dirty="0" smtClean="0"/>
              <a:t>Is a Li cell failure in an AUV survivable?</a:t>
            </a:r>
          </a:p>
          <a:p>
            <a:r>
              <a:rPr lang="en-US" dirty="0" smtClean="0"/>
              <a:t>Will a single-cell failure propagate?</a:t>
            </a:r>
          </a:p>
          <a:p>
            <a:r>
              <a:rPr lang="en-US" dirty="0" smtClean="0"/>
              <a:t>How much gas and heat are produced?</a:t>
            </a:r>
          </a:p>
          <a:p>
            <a:r>
              <a:rPr lang="en-US" dirty="0"/>
              <a:t>Will nitrogen fill reduce combustion?</a:t>
            </a:r>
          </a:p>
          <a:p>
            <a:r>
              <a:rPr lang="en-US" dirty="0" smtClean="0"/>
              <a:t>Can gasses be vented outboard?</a:t>
            </a:r>
          </a:p>
          <a:p>
            <a:r>
              <a:rPr lang="en-US" dirty="0" smtClean="0"/>
              <a:t>Will particulates foul a pressure relief valve?</a:t>
            </a:r>
          </a:p>
        </p:txBody>
      </p:sp>
    </p:spTree>
    <p:extLst>
      <p:ext uri="{BB962C8B-B14F-4D97-AF65-F5344CB8AC3E}">
        <p14:creationId xmlns:p14="http://schemas.microsoft.com/office/powerpoint/2010/main" val="4110425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825" y="709735"/>
            <a:ext cx="8415131" cy="4113945"/>
          </a:xfrm>
          <a:prstGeom prst="rect">
            <a:avLst/>
          </a:prstGeom>
        </p:spPr>
        <p:txBody>
          <a:bodyPr wrap="square">
            <a:spAutoFit/>
          </a:bodyPr>
          <a:lstStyle/>
          <a:p>
            <a:pPr algn="just"/>
            <a:r>
              <a:rPr lang="en-US" sz="2800" baseline="30000" dirty="0" smtClean="0"/>
              <a:t>“For </a:t>
            </a:r>
            <a:r>
              <a:rPr lang="en-US" sz="2800" baseline="30000" dirty="0"/>
              <a:t>a power input of 28 +/- 1 W, thermal runaway occurs at about </a:t>
            </a:r>
            <a:r>
              <a:rPr lang="en-US" sz="2800" baseline="30000" dirty="0" smtClean="0"/>
              <a:t>230 ˚C </a:t>
            </a:r>
            <a:r>
              <a:rPr lang="en-US" sz="2800" baseline="30000" dirty="0"/>
              <a:t>+/- 15 </a:t>
            </a:r>
            <a:r>
              <a:rPr lang="en-US" sz="2800" baseline="30000" dirty="0" smtClean="0"/>
              <a:t>˚C</a:t>
            </a:r>
            <a:r>
              <a:rPr lang="en-US" sz="2800" baseline="30000" dirty="0"/>
              <a:t>. Thermal runaway is defined here as the onset of a sharp change in the slope of the temperature over time. At times the entire contents of a battery can be expelled after thermal runaway; however, in most cases gases are expelled slowly or as a sudden jet with particulates. Auto as well as piloted ignition can occur. The mass of the contents expelled increases with initial charge, with preliminary data indicating nearly half of the initial mass (44 g) expelled for </a:t>
            </a:r>
            <a:r>
              <a:rPr lang="en-US" sz="2800" baseline="30000" dirty="0" smtClean="0"/>
              <a:t>100 % </a:t>
            </a:r>
            <a:r>
              <a:rPr lang="en-US" sz="2800" baseline="30000" dirty="0"/>
              <a:t>charge. The internal energy stored in the battery during runaway increases nearly linearly with charge to about 100 kJ at 100 %. The electrochemical energy stored at 100 % charge is 36 kJ. So an increase in energy is due to the exothermic behavior of the battery components. If all of the gases expelled burn, that energy could reach over 400 kJ at 100 % charge</a:t>
            </a:r>
            <a:r>
              <a:rPr lang="en-US" sz="2800" baseline="30000" dirty="0" smtClean="0"/>
              <a:t>.”</a:t>
            </a:r>
            <a:endParaRPr lang="en-US" sz="2800" dirty="0"/>
          </a:p>
        </p:txBody>
      </p:sp>
      <p:sp>
        <p:nvSpPr>
          <p:cNvPr id="3" name="TextBox 2"/>
          <p:cNvSpPr txBox="1"/>
          <p:nvPr/>
        </p:nvSpPr>
        <p:spPr>
          <a:xfrm>
            <a:off x="1899479" y="5594020"/>
            <a:ext cx="5543825" cy="646331"/>
          </a:xfrm>
          <a:prstGeom prst="rect">
            <a:avLst/>
          </a:prstGeom>
          <a:noFill/>
        </p:spPr>
        <p:txBody>
          <a:bodyPr wrap="square" rtlCol="0">
            <a:spAutoFit/>
          </a:bodyPr>
          <a:lstStyle/>
          <a:p>
            <a:r>
              <a:rPr lang="en-US" sz="1200" dirty="0"/>
              <a:t>J. G. </a:t>
            </a:r>
            <a:r>
              <a:rPr lang="en-US" sz="1200" dirty="0" err="1" smtClean="0"/>
              <a:t>Quintiere</a:t>
            </a:r>
            <a:r>
              <a:rPr lang="en-US" sz="1200" dirty="0" smtClean="0"/>
              <a:t> </a:t>
            </a:r>
            <a:r>
              <a:rPr lang="en-US" sz="1200" dirty="0"/>
              <a:t>and S. B. </a:t>
            </a:r>
            <a:r>
              <a:rPr lang="en-US" sz="1200" dirty="0" smtClean="0"/>
              <a:t>Crowley </a:t>
            </a:r>
            <a:r>
              <a:rPr lang="en-US" sz="1200" dirty="0" smtClean="0"/>
              <a:t>(2013</a:t>
            </a:r>
            <a:r>
              <a:rPr lang="en-US" sz="1200" dirty="0"/>
              <a:t>)</a:t>
            </a:r>
            <a:r>
              <a:rPr lang="en-US" sz="1200" dirty="0" smtClean="0"/>
              <a:t>, </a:t>
            </a:r>
            <a:r>
              <a:rPr lang="en-US" sz="1200" dirty="0"/>
              <a:t>Thermal Dynamics of 18650 Li-ion </a:t>
            </a:r>
            <a:r>
              <a:rPr lang="en-US" sz="1200" dirty="0"/>
              <a:t>Batteries, </a:t>
            </a:r>
            <a:r>
              <a:rPr lang="en-US" sz="1200" dirty="0" smtClean="0"/>
              <a:t>The </a:t>
            </a:r>
            <a:r>
              <a:rPr lang="en-US" sz="1200" dirty="0"/>
              <a:t>Seventh Triennial International Fire &amp; Cabin Safety Research Conference</a:t>
            </a:r>
            <a:endParaRPr lang="en-US" sz="1200" dirty="0"/>
          </a:p>
        </p:txBody>
      </p:sp>
    </p:spTree>
    <p:extLst>
      <p:ext uri="{BB962C8B-B14F-4D97-AF65-F5344CB8AC3E}">
        <p14:creationId xmlns:p14="http://schemas.microsoft.com/office/powerpoint/2010/main" val="1258987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
            <a:ext cx="9219930" cy="6615043"/>
          </a:xfrm>
          <a:prstGeom prst="rect">
            <a:avLst/>
          </a:prstGeom>
        </p:spPr>
      </p:pic>
    </p:spTree>
    <p:extLst>
      <p:ext uri="{BB962C8B-B14F-4D97-AF65-F5344CB8AC3E}">
        <p14:creationId xmlns:p14="http://schemas.microsoft.com/office/powerpoint/2010/main" val="119427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2172" y="0"/>
            <a:ext cx="8353620" cy="5824330"/>
          </a:xfrm>
          <a:prstGeom prst="rect">
            <a:avLst/>
          </a:prstGeom>
        </p:spPr>
      </p:pic>
      <p:sp>
        <p:nvSpPr>
          <p:cNvPr id="5" name="TextBox 4"/>
          <p:cNvSpPr txBox="1"/>
          <p:nvPr/>
        </p:nvSpPr>
        <p:spPr>
          <a:xfrm>
            <a:off x="3390347" y="364433"/>
            <a:ext cx="3003210" cy="461665"/>
          </a:xfrm>
          <a:prstGeom prst="rect">
            <a:avLst/>
          </a:prstGeom>
          <a:noFill/>
        </p:spPr>
        <p:txBody>
          <a:bodyPr wrap="square" rtlCol="0">
            <a:spAutoFit/>
          </a:bodyPr>
          <a:lstStyle/>
          <a:p>
            <a:r>
              <a:rPr lang="en-US" sz="2400" dirty="0" smtClean="0"/>
              <a:t>VSP2 Calorimeter</a:t>
            </a:r>
            <a:endParaRPr lang="en-US" sz="2400" dirty="0"/>
          </a:p>
        </p:txBody>
      </p:sp>
    </p:spTree>
    <p:extLst>
      <p:ext uri="{BB962C8B-B14F-4D97-AF65-F5344CB8AC3E}">
        <p14:creationId xmlns:p14="http://schemas.microsoft.com/office/powerpoint/2010/main" val="170525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3230" y="451125"/>
            <a:ext cx="7095987" cy="5744370"/>
          </a:xfrm>
          <a:prstGeom prst="rect">
            <a:avLst/>
          </a:prstGeom>
        </p:spPr>
      </p:pic>
    </p:spTree>
    <p:extLst>
      <p:ext uri="{BB962C8B-B14F-4D97-AF65-F5344CB8AC3E}">
        <p14:creationId xmlns:p14="http://schemas.microsoft.com/office/powerpoint/2010/main" val="2577389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28269" y="458862"/>
            <a:ext cx="7288696" cy="5925342"/>
          </a:xfrm>
          <a:prstGeom prst="rect">
            <a:avLst/>
          </a:prstGeom>
        </p:spPr>
      </p:pic>
    </p:spTree>
    <p:extLst>
      <p:ext uri="{BB962C8B-B14F-4D97-AF65-F5344CB8AC3E}">
        <p14:creationId xmlns:p14="http://schemas.microsoft.com/office/powerpoint/2010/main" val="2617878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this meeting</a:t>
            </a:r>
            <a:endParaRPr lang="en-US" dirty="0"/>
          </a:p>
        </p:txBody>
      </p:sp>
      <p:sp>
        <p:nvSpPr>
          <p:cNvPr id="3" name="Content Placeholder 2"/>
          <p:cNvSpPr>
            <a:spLocks noGrp="1"/>
          </p:cNvSpPr>
          <p:nvPr>
            <p:ph idx="1"/>
          </p:nvPr>
        </p:nvSpPr>
        <p:spPr/>
        <p:txBody>
          <a:bodyPr/>
          <a:lstStyle/>
          <a:p>
            <a:r>
              <a:rPr lang="en-US" dirty="0" smtClean="0"/>
              <a:t>Bring everyone up to speed on the safety issues of the Li cells we use</a:t>
            </a:r>
          </a:p>
          <a:p>
            <a:r>
              <a:rPr lang="en-US" dirty="0" smtClean="0"/>
              <a:t>Decide what, if any, testing we want to do here at MBARI</a:t>
            </a:r>
            <a:endParaRPr lang="en-US" dirty="0"/>
          </a:p>
        </p:txBody>
      </p:sp>
    </p:spTree>
    <p:extLst>
      <p:ext uri="{BB962C8B-B14F-4D97-AF65-F5344CB8AC3E}">
        <p14:creationId xmlns:p14="http://schemas.microsoft.com/office/powerpoint/2010/main" val="2941780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6761" y="250686"/>
            <a:ext cx="8751658" cy="1704009"/>
          </a:xfrm>
          <a:prstGeom prst="rect">
            <a:avLst/>
          </a:prstGeom>
        </p:spPr>
      </p:pic>
      <p:sp>
        <p:nvSpPr>
          <p:cNvPr id="3" name="TextBox 2"/>
          <p:cNvSpPr txBox="1"/>
          <p:nvPr/>
        </p:nvSpPr>
        <p:spPr>
          <a:xfrm>
            <a:off x="530087" y="2333685"/>
            <a:ext cx="7721910" cy="3785652"/>
          </a:xfrm>
          <a:prstGeom prst="rect">
            <a:avLst/>
          </a:prstGeom>
          <a:noFill/>
        </p:spPr>
        <p:txBody>
          <a:bodyPr wrap="none" rtlCol="0">
            <a:spAutoFit/>
          </a:bodyPr>
          <a:lstStyle/>
          <a:p>
            <a:r>
              <a:rPr lang="en-US" sz="2000" dirty="0" smtClean="0"/>
              <a:t>How much gas is produced?</a:t>
            </a:r>
          </a:p>
          <a:p>
            <a:endParaRPr lang="en-US" sz="2000" dirty="0" smtClean="0"/>
          </a:p>
          <a:p>
            <a:r>
              <a:rPr lang="en-US" sz="2000" dirty="0" smtClean="0"/>
              <a:t>(269 psi/14.7 psi) x </a:t>
            </a:r>
            <a:r>
              <a:rPr lang="en-US" sz="2000" dirty="0" smtClean="0"/>
              <a:t>100 </a:t>
            </a:r>
            <a:r>
              <a:rPr lang="en-US" sz="2000" dirty="0" smtClean="0"/>
              <a:t>ml = </a:t>
            </a:r>
            <a:r>
              <a:rPr lang="en-US" sz="2000" dirty="0" smtClean="0"/>
              <a:t>1.83</a:t>
            </a:r>
            <a:r>
              <a:rPr lang="en-US" sz="2000" dirty="0" smtClean="0"/>
              <a:t> </a:t>
            </a:r>
            <a:r>
              <a:rPr lang="en-US" sz="2000" dirty="0" smtClean="0"/>
              <a:t>liters</a:t>
            </a:r>
          </a:p>
          <a:p>
            <a:endParaRPr lang="en-US" sz="2000" dirty="0" smtClean="0"/>
          </a:p>
          <a:p>
            <a:r>
              <a:rPr lang="en-US" sz="2000" dirty="0" smtClean="0"/>
              <a:t>Probably much less because the gas cools as it expands.</a:t>
            </a:r>
          </a:p>
          <a:p>
            <a:endParaRPr lang="en-US" sz="2000" dirty="0"/>
          </a:p>
          <a:p>
            <a:r>
              <a:rPr lang="en-US" sz="2000" dirty="0" smtClean="0"/>
              <a:t>How long does it take? Very rough estimate of minimum time:</a:t>
            </a:r>
          </a:p>
          <a:p>
            <a:endParaRPr lang="en-US" sz="2000" dirty="0"/>
          </a:p>
          <a:p>
            <a:r>
              <a:rPr lang="en-US" sz="2000" dirty="0" smtClean="0"/>
              <a:t>15,123 psi/min x 1 min/60 sec = 252 psi/sec</a:t>
            </a:r>
          </a:p>
          <a:p>
            <a:r>
              <a:rPr lang="en-US" sz="2000" dirty="0" smtClean="0"/>
              <a:t>269 psi/ (252 psi/sec) = 1.1 sec</a:t>
            </a:r>
          </a:p>
          <a:p>
            <a:endParaRPr lang="en-US" sz="2000" dirty="0"/>
          </a:p>
          <a:p>
            <a:endParaRPr lang="en-US" sz="2000" dirty="0"/>
          </a:p>
        </p:txBody>
      </p:sp>
    </p:spTree>
    <p:extLst>
      <p:ext uri="{BB962C8B-B14F-4D97-AF65-F5344CB8AC3E}">
        <p14:creationId xmlns:p14="http://schemas.microsoft.com/office/powerpoint/2010/main" val="4071085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of thermal runaway</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31972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61388" cy="6151217"/>
          </a:xfrm>
          <a:prstGeom prst="rect">
            <a:avLst/>
          </a:prstGeom>
        </p:spPr>
      </p:pic>
    </p:spTree>
    <p:extLst>
      <p:ext uri="{BB962C8B-B14F-4D97-AF65-F5344CB8AC3E}">
        <p14:creationId xmlns:p14="http://schemas.microsoft.com/office/powerpoint/2010/main" val="58816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
            <a:ext cx="9165143" cy="6283739"/>
          </a:xfrm>
          <a:prstGeom prst="rect">
            <a:avLst/>
          </a:prstGeom>
        </p:spPr>
      </p:pic>
    </p:spTree>
    <p:extLst>
      <p:ext uri="{BB962C8B-B14F-4D97-AF65-F5344CB8AC3E}">
        <p14:creationId xmlns:p14="http://schemas.microsoft.com/office/powerpoint/2010/main" val="475841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98782"/>
            <a:ext cx="9144000" cy="6411952"/>
          </a:xfrm>
          <a:prstGeom prst="rect">
            <a:avLst/>
          </a:prstGeom>
        </p:spPr>
      </p:pic>
    </p:spTree>
    <p:extLst>
      <p:ext uri="{BB962C8B-B14F-4D97-AF65-F5344CB8AC3E}">
        <p14:creationId xmlns:p14="http://schemas.microsoft.com/office/powerpoint/2010/main" val="2958891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Paper’s conclusions</a:t>
            </a:r>
            <a:endParaRPr lang="en-US" dirty="0"/>
          </a:p>
        </p:txBody>
      </p:sp>
      <p:sp>
        <p:nvSpPr>
          <p:cNvPr id="6" name="Content Placeholder 5"/>
          <p:cNvSpPr>
            <a:spLocks noGrp="1"/>
          </p:cNvSpPr>
          <p:nvPr>
            <p:ph idx="1"/>
          </p:nvPr>
        </p:nvSpPr>
        <p:spPr/>
        <p:txBody>
          <a:bodyPr/>
          <a:lstStyle/>
          <a:p>
            <a:r>
              <a:rPr lang="en-US" dirty="0" smtClean="0"/>
              <a:t>“The </a:t>
            </a:r>
            <a:r>
              <a:rPr lang="en-US" dirty="0"/>
              <a:t>thermal abuse tolerance of a pack is extremely sensitive to the </a:t>
            </a:r>
            <a:r>
              <a:rPr lang="en-US" dirty="0" smtClean="0"/>
              <a:t>exothermic </a:t>
            </a:r>
            <a:r>
              <a:rPr lang="en-US" dirty="0"/>
              <a:t>behavior of the cells. A small increase in the heat released by the exothermic reaction of a single cell can cause the pack to go into thermal runaway</a:t>
            </a:r>
            <a:r>
              <a:rPr lang="en-US" dirty="0" smtClean="0"/>
              <a:t>.”</a:t>
            </a:r>
          </a:p>
          <a:p>
            <a:r>
              <a:rPr lang="en-US" dirty="0" smtClean="0"/>
              <a:t>“This </a:t>
            </a:r>
            <a:r>
              <a:rPr lang="en-US" dirty="0"/>
              <a:t>work also shows the importance of heat-transfer from the </a:t>
            </a:r>
            <a:r>
              <a:rPr lang="en-US" dirty="0" smtClean="0"/>
              <a:t>pack.”</a:t>
            </a:r>
            <a:endParaRPr lang="en-US" dirty="0"/>
          </a:p>
        </p:txBody>
      </p:sp>
    </p:spTree>
    <p:extLst>
      <p:ext uri="{BB962C8B-B14F-4D97-AF65-F5344CB8AC3E}">
        <p14:creationId xmlns:p14="http://schemas.microsoft.com/office/powerpoint/2010/main" val="1646208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Ways to manage thermal runaway</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997163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7000" y="0"/>
            <a:ext cx="8875059" cy="6858000"/>
          </a:xfrm>
          <a:prstGeom prst="rect">
            <a:avLst/>
          </a:prstGeom>
        </p:spPr>
      </p:pic>
    </p:spTree>
    <p:extLst>
      <p:ext uri="{BB962C8B-B14F-4D97-AF65-F5344CB8AC3E}">
        <p14:creationId xmlns:p14="http://schemas.microsoft.com/office/powerpoint/2010/main" val="302934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18421" y="1623391"/>
            <a:ext cx="5699117" cy="4527826"/>
          </a:xfrm>
          <a:prstGeom prst="rect">
            <a:avLst/>
          </a:prstGeom>
        </p:spPr>
      </p:pic>
      <p:sp>
        <p:nvSpPr>
          <p:cNvPr id="5" name="TextBox 4"/>
          <p:cNvSpPr txBox="1"/>
          <p:nvPr/>
        </p:nvSpPr>
        <p:spPr>
          <a:xfrm>
            <a:off x="2579204" y="949739"/>
            <a:ext cx="3980326" cy="461665"/>
          </a:xfrm>
          <a:prstGeom prst="rect">
            <a:avLst/>
          </a:prstGeom>
          <a:noFill/>
        </p:spPr>
        <p:txBody>
          <a:bodyPr wrap="none" rtlCol="0">
            <a:spAutoFit/>
          </a:bodyPr>
          <a:lstStyle/>
          <a:p>
            <a:r>
              <a:rPr lang="en-US" sz="2400" dirty="0" smtClean="0"/>
              <a:t>Paraffin-impregnated graphite</a:t>
            </a:r>
            <a:endParaRPr lang="en-US" sz="2400" dirty="0"/>
          </a:p>
        </p:txBody>
      </p:sp>
      <p:sp>
        <p:nvSpPr>
          <p:cNvPr id="6" name="TextBox 5"/>
          <p:cNvSpPr txBox="1"/>
          <p:nvPr/>
        </p:nvSpPr>
        <p:spPr>
          <a:xfrm>
            <a:off x="121477" y="4708380"/>
            <a:ext cx="4300982" cy="923330"/>
          </a:xfrm>
          <a:prstGeom prst="rect">
            <a:avLst/>
          </a:prstGeom>
          <a:noFill/>
        </p:spPr>
        <p:txBody>
          <a:bodyPr wrap="square" rtlCol="0">
            <a:spAutoFit/>
          </a:bodyPr>
          <a:lstStyle/>
          <a:p>
            <a:r>
              <a:rPr lang="en-US" dirty="0" smtClean="0"/>
              <a:t>Really? Surround your cells with a conductive material impregnated with a combustible material?</a:t>
            </a:r>
            <a:endParaRPr lang="en-US" dirty="0"/>
          </a:p>
        </p:txBody>
      </p:sp>
      <p:sp>
        <p:nvSpPr>
          <p:cNvPr id="7" name="TextBox 6"/>
          <p:cNvSpPr txBox="1"/>
          <p:nvPr/>
        </p:nvSpPr>
        <p:spPr>
          <a:xfrm>
            <a:off x="563723" y="6377115"/>
            <a:ext cx="7847220" cy="307777"/>
          </a:xfrm>
          <a:prstGeom prst="rect">
            <a:avLst/>
          </a:prstGeom>
          <a:noFill/>
        </p:spPr>
        <p:txBody>
          <a:bodyPr wrap="none" rtlCol="0">
            <a:spAutoFit/>
          </a:bodyPr>
          <a:lstStyle/>
          <a:p>
            <a:r>
              <a:rPr lang="en-US" sz="1400" dirty="0"/>
              <a:t>http://www.allcelltech.com/technology/thermal-management-with-phase-change-material</a:t>
            </a:r>
          </a:p>
        </p:txBody>
      </p:sp>
    </p:spTree>
    <p:extLst>
      <p:ext uri="{BB962C8B-B14F-4D97-AF65-F5344CB8AC3E}">
        <p14:creationId xmlns:p14="http://schemas.microsoft.com/office/powerpoint/2010/main" val="31398777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69088225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Causes of cell and pack failure</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73670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9144000" cy="6146242"/>
          </a:xfrm>
          <a:prstGeom prst="rect">
            <a:avLst/>
          </a:prstGeom>
        </p:spPr>
      </p:pic>
    </p:spTree>
    <p:extLst>
      <p:ext uri="{BB962C8B-B14F-4D97-AF65-F5344CB8AC3E}">
        <p14:creationId xmlns:p14="http://schemas.microsoft.com/office/powerpoint/2010/main" val="3356592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21452" y="240194"/>
            <a:ext cx="5410409" cy="3039719"/>
          </a:xfrm>
          <a:prstGeom prst="rect">
            <a:avLst/>
          </a:prstGeom>
        </p:spPr>
      </p:pic>
      <p:pic>
        <p:nvPicPr>
          <p:cNvPr id="3" name="Picture 2"/>
          <p:cNvPicPr>
            <a:picLocks noChangeAspect="1"/>
          </p:cNvPicPr>
          <p:nvPr/>
        </p:nvPicPr>
        <p:blipFill>
          <a:blip r:embed="rId3"/>
          <a:stretch>
            <a:fillRect/>
          </a:stretch>
        </p:blipFill>
        <p:spPr>
          <a:xfrm>
            <a:off x="1941995" y="3537226"/>
            <a:ext cx="5878695" cy="3144078"/>
          </a:xfrm>
          <a:prstGeom prst="rect">
            <a:avLst/>
          </a:prstGeom>
        </p:spPr>
      </p:pic>
    </p:spTree>
    <p:extLst>
      <p:ext uri="{BB962C8B-B14F-4D97-AF65-F5344CB8AC3E}">
        <p14:creationId xmlns:p14="http://schemas.microsoft.com/office/powerpoint/2010/main" val="3366195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8165" y="3031435"/>
            <a:ext cx="6436640" cy="3429000"/>
          </a:xfrm>
          <a:prstGeom prst="rect">
            <a:avLst/>
          </a:prstGeom>
        </p:spPr>
      </p:pic>
      <p:pic>
        <p:nvPicPr>
          <p:cNvPr id="3" name="Picture 2"/>
          <p:cNvPicPr>
            <a:picLocks noChangeAspect="1"/>
          </p:cNvPicPr>
          <p:nvPr/>
        </p:nvPicPr>
        <p:blipFill>
          <a:blip r:embed="rId3"/>
          <a:stretch>
            <a:fillRect/>
          </a:stretch>
        </p:blipFill>
        <p:spPr>
          <a:xfrm>
            <a:off x="2984499" y="234673"/>
            <a:ext cx="3593191" cy="2443370"/>
          </a:xfrm>
          <a:prstGeom prst="rect">
            <a:avLst/>
          </a:prstGeom>
        </p:spPr>
      </p:pic>
    </p:spTree>
    <p:extLst>
      <p:ext uri="{BB962C8B-B14F-4D97-AF65-F5344CB8AC3E}">
        <p14:creationId xmlns:p14="http://schemas.microsoft.com/office/powerpoint/2010/main" val="4288491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r>
              <a:rPr lang="en-US" dirty="0" smtClean="0"/>
              <a:t>PCM graphite is effective if you can afford the weight and volume.</a:t>
            </a:r>
          </a:p>
          <a:p>
            <a:r>
              <a:rPr lang="en-US" dirty="0" smtClean="0"/>
              <a:t>Interstitial space reduces heat conduction between cells, </a:t>
            </a:r>
            <a:r>
              <a:rPr lang="en-US" b="1" dirty="0" smtClean="0"/>
              <a:t>reducing likelihood of failure propagation </a:t>
            </a:r>
            <a:r>
              <a:rPr lang="en-US" dirty="0" smtClean="0"/>
              <a:t>between cells.</a:t>
            </a:r>
          </a:p>
          <a:p>
            <a:r>
              <a:rPr lang="en-US" dirty="0" smtClean="0"/>
              <a:t>Interstitial space reduces heat conduction between cells, </a:t>
            </a:r>
            <a:r>
              <a:rPr lang="en-US" b="1" dirty="0" smtClean="0"/>
              <a:t>increasing likelihood of thermal runaway</a:t>
            </a:r>
            <a:r>
              <a:rPr lang="en-US" dirty="0" smtClean="0"/>
              <a:t> of a failed cell.</a:t>
            </a:r>
          </a:p>
          <a:p>
            <a:endParaRPr lang="en-US" dirty="0"/>
          </a:p>
        </p:txBody>
      </p:sp>
    </p:spTree>
    <p:extLst>
      <p:ext uri="{BB962C8B-B14F-4D97-AF65-F5344CB8AC3E}">
        <p14:creationId xmlns:p14="http://schemas.microsoft.com/office/powerpoint/2010/main" val="4176399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Modeling of cell parameters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00851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90500"/>
            <a:ext cx="9144000" cy="6461615"/>
          </a:xfrm>
          <a:prstGeom prst="rect">
            <a:avLst/>
          </a:prstGeom>
        </p:spPr>
      </p:pic>
    </p:spTree>
    <p:extLst>
      <p:ext uri="{BB962C8B-B14F-4D97-AF65-F5344CB8AC3E}">
        <p14:creationId xmlns:p14="http://schemas.microsoft.com/office/powerpoint/2010/main" val="5416950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56591" y="430696"/>
            <a:ext cx="7968974" cy="6029739"/>
          </a:xfrm>
          <a:prstGeom prst="rect">
            <a:avLst/>
          </a:prstGeom>
        </p:spPr>
      </p:pic>
    </p:spTree>
    <p:extLst>
      <p:ext uri="{BB962C8B-B14F-4D97-AF65-F5344CB8AC3E}">
        <p14:creationId xmlns:p14="http://schemas.microsoft.com/office/powerpoint/2010/main" val="65610668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ttery Discharge Plot.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108" y="734390"/>
            <a:ext cx="7604063" cy="5670827"/>
          </a:xfrm>
          <a:prstGeom prst="rect">
            <a:avLst/>
          </a:prstGeom>
        </p:spPr>
      </p:pic>
    </p:spTree>
    <p:extLst>
      <p:ext uri="{BB962C8B-B14F-4D97-AF65-F5344CB8AC3E}">
        <p14:creationId xmlns:p14="http://schemas.microsoft.com/office/powerpoint/2010/main" val="83249439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
            <a:ext cx="9144001" cy="5927955"/>
          </a:xfrm>
          <a:prstGeom prst="rect">
            <a:avLst/>
          </a:prstGeom>
        </p:spPr>
      </p:pic>
    </p:spTree>
    <p:extLst>
      <p:ext uri="{BB962C8B-B14F-4D97-AF65-F5344CB8AC3E}">
        <p14:creationId xmlns:p14="http://schemas.microsoft.com/office/powerpoint/2010/main" val="839374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11074" y="115404"/>
            <a:ext cx="4969013" cy="4203039"/>
          </a:xfrm>
          <a:prstGeom prst="rect">
            <a:avLst/>
          </a:prstGeom>
        </p:spPr>
      </p:pic>
      <p:pic>
        <p:nvPicPr>
          <p:cNvPr id="3" name="Picture 2"/>
          <p:cNvPicPr>
            <a:picLocks noChangeAspect="1"/>
          </p:cNvPicPr>
          <p:nvPr/>
        </p:nvPicPr>
        <p:blipFill>
          <a:blip r:embed="rId3"/>
          <a:stretch>
            <a:fillRect/>
          </a:stretch>
        </p:blipFill>
        <p:spPr>
          <a:xfrm>
            <a:off x="2408030" y="4586357"/>
            <a:ext cx="3986143" cy="2057364"/>
          </a:xfrm>
          <a:prstGeom prst="rect">
            <a:avLst/>
          </a:prstGeom>
        </p:spPr>
      </p:pic>
    </p:spTree>
    <p:extLst>
      <p:ext uri="{BB962C8B-B14F-4D97-AF65-F5344CB8AC3E}">
        <p14:creationId xmlns:p14="http://schemas.microsoft.com/office/powerpoint/2010/main" val="1456528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9836" y="81290"/>
            <a:ext cx="8875059" cy="6858000"/>
          </a:xfrm>
          <a:prstGeom prst="rect">
            <a:avLst/>
          </a:prstGeom>
        </p:spPr>
      </p:pic>
    </p:spTree>
    <p:extLst>
      <p:ext uri="{BB962C8B-B14F-4D97-AF65-F5344CB8AC3E}">
        <p14:creationId xmlns:p14="http://schemas.microsoft.com/office/powerpoint/2010/main" val="14231391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33118" y="1160119"/>
            <a:ext cx="7214456" cy="3665882"/>
          </a:xfrm>
          <a:prstGeom prst="rect">
            <a:avLst/>
          </a:prstGeom>
        </p:spPr>
      </p:pic>
    </p:spTree>
    <p:extLst>
      <p:ext uri="{BB962C8B-B14F-4D97-AF65-F5344CB8AC3E}">
        <p14:creationId xmlns:p14="http://schemas.microsoft.com/office/powerpoint/2010/main" val="440021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99113" y="3227455"/>
            <a:ext cx="4418220" cy="3398631"/>
          </a:xfrm>
          <a:prstGeom prst="rect">
            <a:avLst/>
          </a:prstGeom>
        </p:spPr>
      </p:pic>
      <p:pic>
        <p:nvPicPr>
          <p:cNvPr id="3" name="Picture 2"/>
          <p:cNvPicPr>
            <a:picLocks noChangeAspect="1"/>
          </p:cNvPicPr>
          <p:nvPr/>
        </p:nvPicPr>
        <p:blipFill>
          <a:blip r:embed="rId3"/>
          <a:stretch>
            <a:fillRect/>
          </a:stretch>
        </p:blipFill>
        <p:spPr>
          <a:xfrm>
            <a:off x="347316" y="423517"/>
            <a:ext cx="4508745" cy="3121439"/>
          </a:xfrm>
          <a:prstGeom prst="rect">
            <a:avLst/>
          </a:prstGeom>
        </p:spPr>
      </p:pic>
    </p:spTree>
    <p:extLst>
      <p:ext uri="{BB962C8B-B14F-4D97-AF65-F5344CB8AC3E}">
        <p14:creationId xmlns:p14="http://schemas.microsoft.com/office/powerpoint/2010/main" val="27432829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93533" y="107674"/>
            <a:ext cx="4266691" cy="5140187"/>
          </a:xfrm>
          <a:prstGeom prst="rect">
            <a:avLst/>
          </a:prstGeom>
        </p:spPr>
      </p:pic>
      <p:pic>
        <p:nvPicPr>
          <p:cNvPr id="3" name="Picture 2"/>
          <p:cNvPicPr>
            <a:picLocks noChangeAspect="1"/>
          </p:cNvPicPr>
          <p:nvPr/>
        </p:nvPicPr>
        <p:blipFill>
          <a:blip r:embed="rId3"/>
          <a:stretch>
            <a:fillRect/>
          </a:stretch>
        </p:blipFill>
        <p:spPr>
          <a:xfrm>
            <a:off x="581439" y="107674"/>
            <a:ext cx="4316736" cy="4166152"/>
          </a:xfrm>
          <a:prstGeom prst="rect">
            <a:avLst/>
          </a:prstGeom>
        </p:spPr>
      </p:pic>
      <p:pic>
        <p:nvPicPr>
          <p:cNvPr id="4" name="Picture 3"/>
          <p:cNvPicPr>
            <a:picLocks noChangeAspect="1"/>
          </p:cNvPicPr>
          <p:nvPr/>
        </p:nvPicPr>
        <p:blipFill>
          <a:blip r:embed="rId4"/>
          <a:stretch>
            <a:fillRect/>
          </a:stretch>
        </p:blipFill>
        <p:spPr>
          <a:xfrm>
            <a:off x="1107110" y="4762776"/>
            <a:ext cx="3162300" cy="1155700"/>
          </a:xfrm>
          <a:prstGeom prst="rect">
            <a:avLst/>
          </a:prstGeom>
        </p:spPr>
      </p:pic>
      <p:pic>
        <p:nvPicPr>
          <p:cNvPr id="5" name="Picture 4"/>
          <p:cNvPicPr>
            <a:picLocks noChangeAspect="1"/>
          </p:cNvPicPr>
          <p:nvPr/>
        </p:nvPicPr>
        <p:blipFill>
          <a:blip r:embed="rId5"/>
          <a:stretch>
            <a:fillRect/>
          </a:stretch>
        </p:blipFill>
        <p:spPr>
          <a:xfrm>
            <a:off x="1107110" y="5918476"/>
            <a:ext cx="3175000" cy="457200"/>
          </a:xfrm>
          <a:prstGeom prst="rect">
            <a:avLst/>
          </a:prstGeom>
        </p:spPr>
      </p:pic>
    </p:spTree>
    <p:extLst>
      <p:ext uri="{BB962C8B-B14F-4D97-AF65-F5344CB8AC3E}">
        <p14:creationId xmlns:p14="http://schemas.microsoft.com/office/powerpoint/2010/main" val="2456242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1304" y="0"/>
            <a:ext cx="8238435" cy="6687671"/>
          </a:xfrm>
          <a:prstGeom prst="rect">
            <a:avLst/>
          </a:prstGeom>
        </p:spPr>
      </p:pic>
    </p:spTree>
    <p:extLst>
      <p:ext uri="{BB962C8B-B14F-4D97-AF65-F5344CB8AC3E}">
        <p14:creationId xmlns:p14="http://schemas.microsoft.com/office/powerpoint/2010/main" val="4261793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we extract model parameters from the test data?</a:t>
            </a:r>
            <a:endParaRPr lang="en-US" dirty="0"/>
          </a:p>
        </p:txBody>
      </p:sp>
      <p:sp>
        <p:nvSpPr>
          <p:cNvPr id="3" name="Content Placeholder 2"/>
          <p:cNvSpPr>
            <a:spLocks noGrp="1"/>
          </p:cNvSpPr>
          <p:nvPr>
            <p:ph idx="1"/>
          </p:nvPr>
        </p:nvSpPr>
        <p:spPr>
          <a:xfrm>
            <a:off x="457200" y="1600200"/>
            <a:ext cx="8229600" cy="4760843"/>
          </a:xfrm>
        </p:spPr>
        <p:txBody>
          <a:bodyPr>
            <a:normAutofit fontScale="85000" lnSpcReduction="20000"/>
          </a:bodyPr>
          <a:lstStyle/>
          <a:p>
            <a:r>
              <a:rPr lang="en-US" dirty="0" smtClean="0"/>
              <a:t>All the paper </a:t>
            </a:r>
            <a:r>
              <a:rPr lang="en-US" dirty="0"/>
              <a:t>says is “Finally, all the model parameters are extracted from these experimental curves</a:t>
            </a:r>
            <a:r>
              <a:rPr lang="en-US" dirty="0" smtClean="0"/>
              <a:t>.”</a:t>
            </a:r>
          </a:p>
          <a:p>
            <a:endParaRPr lang="en-US" dirty="0" smtClean="0"/>
          </a:p>
          <a:p>
            <a:endParaRPr lang="en-US" dirty="0"/>
          </a:p>
          <a:p>
            <a:endParaRPr lang="en-US" dirty="0" smtClean="0"/>
          </a:p>
          <a:p>
            <a:endParaRPr lang="en-US" dirty="0"/>
          </a:p>
          <a:p>
            <a:endParaRPr lang="en-US" dirty="0" smtClean="0"/>
          </a:p>
          <a:p>
            <a:endParaRPr lang="en-US" dirty="0" smtClean="0"/>
          </a:p>
          <a:p>
            <a:endParaRPr lang="en-US" dirty="0" smtClean="0"/>
          </a:p>
          <a:p>
            <a:r>
              <a:rPr lang="en-US" dirty="0" smtClean="0"/>
              <a:t>I used constrained global optimization</a:t>
            </a:r>
            <a:endParaRPr lang="en-US" dirty="0"/>
          </a:p>
        </p:txBody>
      </p:sp>
      <p:pic>
        <p:nvPicPr>
          <p:cNvPr id="4" name="Picture 3"/>
          <p:cNvPicPr>
            <a:picLocks noChangeAspect="1"/>
          </p:cNvPicPr>
          <p:nvPr/>
        </p:nvPicPr>
        <p:blipFill>
          <a:blip r:embed="rId2"/>
          <a:stretch>
            <a:fillRect/>
          </a:stretch>
        </p:blipFill>
        <p:spPr>
          <a:xfrm>
            <a:off x="2592458" y="2539998"/>
            <a:ext cx="3580846" cy="3069297"/>
          </a:xfrm>
          <a:prstGeom prst="rect">
            <a:avLst/>
          </a:prstGeom>
        </p:spPr>
      </p:pic>
    </p:spTree>
    <p:extLst>
      <p:ext uri="{BB962C8B-B14F-4D97-AF65-F5344CB8AC3E}">
        <p14:creationId xmlns:p14="http://schemas.microsoft.com/office/powerpoint/2010/main" val="18659846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Possibilities</a:t>
            </a:r>
            <a:endParaRPr lang="en-US" dirty="0"/>
          </a:p>
        </p:txBody>
      </p:sp>
      <p:sp>
        <p:nvSpPr>
          <p:cNvPr id="3" name="Content Placeholder 2"/>
          <p:cNvSpPr>
            <a:spLocks noGrp="1"/>
          </p:cNvSpPr>
          <p:nvPr>
            <p:ph idx="1"/>
          </p:nvPr>
        </p:nvSpPr>
        <p:spPr/>
        <p:txBody>
          <a:bodyPr/>
          <a:lstStyle/>
          <a:p>
            <a:r>
              <a:rPr lang="en-US" dirty="0" smtClean="0"/>
              <a:t>Cell/battery </a:t>
            </a:r>
            <a:r>
              <a:rPr lang="en-US" smtClean="0"/>
              <a:t>modeling may be an </a:t>
            </a:r>
            <a:r>
              <a:rPr lang="en-US" dirty="0" smtClean="0"/>
              <a:t>interesting mathematical exercise with little practical use</a:t>
            </a:r>
          </a:p>
          <a:p>
            <a:r>
              <a:rPr lang="en-US" dirty="0" smtClean="0"/>
              <a:t>Model could be used for mission planning to predict when voltage dips too low to operate vehicle</a:t>
            </a:r>
          </a:p>
          <a:p>
            <a:r>
              <a:rPr lang="en-US" dirty="0" smtClean="0"/>
              <a:t>Model could be run on vehicle during mission and compared with measured bus voltage to detect battery failures</a:t>
            </a:r>
            <a:endParaRPr lang="en-US" dirty="0"/>
          </a:p>
        </p:txBody>
      </p:sp>
    </p:spTree>
    <p:extLst>
      <p:ext uri="{BB962C8B-B14F-4D97-AF65-F5344CB8AC3E}">
        <p14:creationId xmlns:p14="http://schemas.microsoft.com/office/powerpoint/2010/main" val="1704561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Types of Cells used on MBARI vehicles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003888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8600" y="0"/>
            <a:ext cx="8662737" cy="6858000"/>
          </a:xfrm>
          <a:prstGeom prst="rect">
            <a:avLst/>
          </a:prstGeom>
        </p:spPr>
      </p:pic>
      <p:sp>
        <p:nvSpPr>
          <p:cNvPr id="3" name="TextBox 2"/>
          <p:cNvSpPr txBox="1"/>
          <p:nvPr/>
        </p:nvSpPr>
        <p:spPr>
          <a:xfrm>
            <a:off x="331304" y="209826"/>
            <a:ext cx="4576117" cy="369332"/>
          </a:xfrm>
          <a:prstGeom prst="rect">
            <a:avLst/>
          </a:prstGeom>
          <a:noFill/>
        </p:spPr>
        <p:txBody>
          <a:bodyPr wrap="none" rtlCol="0">
            <a:spAutoFit/>
          </a:bodyPr>
          <a:lstStyle/>
          <a:p>
            <a:r>
              <a:rPr lang="en-US" dirty="0" smtClean="0"/>
              <a:t>Contains eight Panasonic 18650 cells with BMS</a:t>
            </a:r>
            <a:endParaRPr lang="en-US" dirty="0"/>
          </a:p>
        </p:txBody>
      </p:sp>
    </p:spTree>
    <p:extLst>
      <p:ext uri="{BB962C8B-B14F-4D97-AF65-F5344CB8AC3E}">
        <p14:creationId xmlns:p14="http://schemas.microsoft.com/office/powerpoint/2010/main" val="3565071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290352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651000" y="0"/>
            <a:ext cx="5820383" cy="6858000"/>
          </a:xfrm>
          <a:prstGeom prst="rect">
            <a:avLst/>
          </a:prstGeom>
        </p:spPr>
      </p:pic>
    </p:spTree>
    <p:extLst>
      <p:ext uri="{BB962C8B-B14F-4D97-AF65-F5344CB8AC3E}">
        <p14:creationId xmlns:p14="http://schemas.microsoft.com/office/powerpoint/2010/main" val="154093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Likelihood of thermal runaway</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007986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25615</TotalTime>
  <Words>786</Words>
  <Application>Microsoft Macintosh PowerPoint</Application>
  <PresentationFormat>On-screen Show (4:3)</PresentationFormat>
  <Paragraphs>66</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Breeze</vt:lpstr>
      <vt:lpstr>Lithium Battery Safety for MBARI AUVs</vt:lpstr>
      <vt:lpstr>Goals of this meeting</vt:lpstr>
      <vt:lpstr>Causes of cell and pack failure</vt:lpstr>
      <vt:lpstr>PowerPoint Presentation</vt:lpstr>
      <vt:lpstr>Types of Cells used on MBARI vehicles</vt:lpstr>
      <vt:lpstr>PowerPoint Presentation</vt:lpstr>
      <vt:lpstr>PowerPoint Presentation</vt:lpstr>
      <vt:lpstr>PowerPoint Presentation</vt:lpstr>
      <vt:lpstr>Likelihood of thermal runaway</vt:lpstr>
      <vt:lpstr>PowerPoint Presentation</vt:lpstr>
      <vt:lpstr>PowerPoint Presentation</vt:lpstr>
      <vt:lpstr>Consequences of thermal runaway</vt:lpstr>
      <vt:lpstr>PowerPoint Presentation</vt:lpstr>
      <vt:lpstr>Cell failure in an MBARI AUV</vt:lpstr>
      <vt:lpstr>PowerPoint Presentation</vt:lpstr>
      <vt:lpstr>PowerPoint Presentation</vt:lpstr>
      <vt:lpstr>PowerPoint Presentation</vt:lpstr>
      <vt:lpstr>PowerPoint Presentation</vt:lpstr>
      <vt:lpstr>PowerPoint Presentation</vt:lpstr>
      <vt:lpstr>PowerPoint Presentation</vt:lpstr>
      <vt:lpstr>Modeling of thermal runaway</vt:lpstr>
      <vt:lpstr>PowerPoint Presentation</vt:lpstr>
      <vt:lpstr>PowerPoint Presentation</vt:lpstr>
      <vt:lpstr>PowerPoint Presentation</vt:lpstr>
      <vt:lpstr>Paper’s conclusions</vt:lpstr>
      <vt:lpstr>Ways to manage thermal runaway</vt:lpstr>
      <vt:lpstr>PowerPoint Presentation</vt:lpstr>
      <vt:lpstr>PowerPoint Presentation</vt:lpstr>
      <vt:lpstr>PowerPoint Presentation</vt:lpstr>
      <vt:lpstr>PowerPoint Presentation</vt:lpstr>
      <vt:lpstr>PowerPoint Presentation</vt:lpstr>
      <vt:lpstr>PowerPoint Presentation</vt:lpstr>
      <vt:lpstr>Conclusions</vt:lpstr>
      <vt:lpstr>Modeling of cell parameters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we extract model parameters from the test data?</vt:lpstr>
      <vt:lpstr>Possibilities</vt:lpstr>
    </vt:vector>
  </TitlesOfParts>
  <Company>Monterey Bay Aquarium Research Institute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McGill</dc:creator>
  <cp:lastModifiedBy>Paul McGill</cp:lastModifiedBy>
  <cp:revision>45</cp:revision>
  <dcterms:created xsi:type="dcterms:W3CDTF">2013-09-18T00:48:15Z</dcterms:created>
  <dcterms:modified xsi:type="dcterms:W3CDTF">2013-10-21T19:19:40Z</dcterms:modified>
</cp:coreProperties>
</file>