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69" r:id="rId4"/>
    <p:sldId id="261" r:id="rId5"/>
    <p:sldId id="270" r:id="rId6"/>
    <p:sldId id="263" r:id="rId7"/>
    <p:sldId id="268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12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73F8EF-BE75-4F2B-9E04-D343BA60CC4C}" type="datetimeFigureOut">
              <a:rPr lang="en-US" smtClean="0"/>
              <a:pPr/>
              <a:t>7/7/2011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EA3408-D092-4F07-8F86-190F9CDFAE9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EA3408-D092-4F07-8F86-190F9CDFAE9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EA3408-D092-4F07-8F86-190F9CDFAE9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EA3408-D092-4F07-8F86-190F9CDFAE9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EA3408-D092-4F07-8F86-190F9CDFAE9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EA3408-D092-4F07-8F86-190F9CDFAE9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EA3408-D092-4F07-8F86-190F9CDFAE9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EA3408-D092-4F07-8F86-190F9CDFAE9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EA3408-D092-4F07-8F86-190F9CDFAE9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65CBB-B679-442D-A2BB-07EB805CC0D1}" type="datetimeFigureOut">
              <a:rPr lang="en-US" smtClean="0"/>
              <a:pPr/>
              <a:t>7/7/2011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EA2A2-08B3-46F3-9AF7-A7AB623A08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65CBB-B679-442D-A2BB-07EB805CC0D1}" type="datetimeFigureOut">
              <a:rPr lang="en-US" smtClean="0"/>
              <a:pPr/>
              <a:t>7/7/2011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EA2A2-08B3-46F3-9AF7-A7AB623A08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65CBB-B679-442D-A2BB-07EB805CC0D1}" type="datetimeFigureOut">
              <a:rPr lang="en-US" smtClean="0"/>
              <a:pPr/>
              <a:t>7/7/2011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EA2A2-08B3-46F3-9AF7-A7AB623A08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65CBB-B679-442D-A2BB-07EB805CC0D1}" type="datetimeFigureOut">
              <a:rPr lang="en-US" smtClean="0"/>
              <a:pPr/>
              <a:t>7/7/2011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EA2A2-08B3-46F3-9AF7-A7AB623A08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65CBB-B679-442D-A2BB-07EB805CC0D1}" type="datetimeFigureOut">
              <a:rPr lang="en-US" smtClean="0"/>
              <a:pPr/>
              <a:t>7/7/2011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EA2A2-08B3-46F3-9AF7-A7AB623A08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65CBB-B679-442D-A2BB-07EB805CC0D1}" type="datetimeFigureOut">
              <a:rPr lang="en-US" smtClean="0"/>
              <a:pPr/>
              <a:t>7/7/2011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EA2A2-08B3-46F3-9AF7-A7AB623A08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65CBB-B679-442D-A2BB-07EB805CC0D1}" type="datetimeFigureOut">
              <a:rPr lang="en-US" smtClean="0"/>
              <a:pPr/>
              <a:t>7/7/2011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EA2A2-08B3-46F3-9AF7-A7AB623A08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65CBB-B679-442D-A2BB-07EB805CC0D1}" type="datetimeFigureOut">
              <a:rPr lang="en-US" smtClean="0"/>
              <a:pPr/>
              <a:t>7/7/2011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EA2A2-08B3-46F3-9AF7-A7AB623A08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65CBB-B679-442D-A2BB-07EB805CC0D1}" type="datetimeFigureOut">
              <a:rPr lang="en-US" smtClean="0"/>
              <a:pPr/>
              <a:t>7/7/2011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EA2A2-08B3-46F3-9AF7-A7AB623A08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65CBB-B679-442D-A2BB-07EB805CC0D1}" type="datetimeFigureOut">
              <a:rPr lang="en-US" smtClean="0"/>
              <a:pPr/>
              <a:t>7/7/2011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EA2A2-08B3-46F3-9AF7-A7AB623A08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65CBB-B679-442D-A2BB-07EB805CC0D1}" type="datetimeFigureOut">
              <a:rPr lang="en-US" smtClean="0"/>
              <a:pPr/>
              <a:t>7/7/2011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EA2A2-08B3-46F3-9AF7-A7AB623A08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65CBB-B679-442D-A2BB-07EB805CC0D1}" type="datetimeFigureOut">
              <a:rPr lang="en-US" smtClean="0"/>
              <a:pPr/>
              <a:t>7/7/2011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EA2A2-08B3-46F3-9AF7-A7AB623A080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Feasibility Study to Develop Safety Guidelines for the Failure Modes of </a:t>
            </a:r>
            <a:r>
              <a:rPr lang="en-US" dirty="0" smtClean="0"/>
              <a:t>Li Ion </a:t>
            </a:r>
            <a:r>
              <a:rPr lang="en-US" dirty="0" smtClean="0"/>
              <a:t>Batteries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Bellingham, Mellinger, Erikson, and Smith (as part of battery safety committee)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Statement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Li-ion batteries are heavily used for </a:t>
            </a:r>
            <a:r>
              <a:rPr lang="en-US" dirty="0" err="1" smtClean="0"/>
              <a:t>untethered</a:t>
            </a:r>
            <a:r>
              <a:rPr lang="en-US" dirty="0" smtClean="0"/>
              <a:t>/</a:t>
            </a:r>
            <a:r>
              <a:rPr lang="en-US" dirty="0" err="1" smtClean="0"/>
              <a:t>uncabled</a:t>
            </a:r>
            <a:r>
              <a:rPr lang="en-US" dirty="0" smtClean="0"/>
              <a:t> ocean instruments and platforms</a:t>
            </a:r>
          </a:p>
          <a:p>
            <a:r>
              <a:rPr lang="en-US" dirty="0" smtClean="0"/>
              <a:t>These batteries pose a significant safety hazard if they </a:t>
            </a:r>
            <a:r>
              <a:rPr lang="en-US" dirty="0" smtClean="0"/>
              <a:t>fail</a:t>
            </a:r>
          </a:p>
          <a:p>
            <a:r>
              <a:rPr lang="en-US" dirty="0" smtClean="0"/>
              <a:t>Safe cells ≠ safe battery </a:t>
            </a:r>
            <a:r>
              <a:rPr lang="en-US" dirty="0" smtClean="0"/>
              <a:t>pack</a:t>
            </a:r>
            <a:endParaRPr lang="en-US" dirty="0" smtClean="0"/>
          </a:p>
          <a:p>
            <a:r>
              <a:rPr lang="en-US" dirty="0" smtClean="0"/>
              <a:t>Little guidance exists for safe use of these batteries in </a:t>
            </a:r>
            <a:r>
              <a:rPr lang="en-US" dirty="0" smtClean="0"/>
              <a:t>large quantities, in a </a:t>
            </a:r>
            <a:r>
              <a:rPr lang="en-US" dirty="0" smtClean="0"/>
              <a:t>marine environment and/or inside pressure vessels</a:t>
            </a:r>
            <a:r>
              <a:rPr lang="en-US" dirty="0" smtClean="0"/>
              <a:t>.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 Car Incident</a:t>
            </a:r>
            <a:endParaRPr lang="en-US" dirty="0"/>
          </a:p>
        </p:txBody>
      </p:sp>
      <p:pic>
        <p:nvPicPr>
          <p:cNvPr id="5" name="Picture 2" descr="http://03071c2.netsolhost.com/blog1/wp-content/uploads/2011/04/zotye-ev-taxicab-on-fire-hangzhou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676400"/>
            <a:ext cx="5943600" cy="4457701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0" y="6096000"/>
            <a:ext cx="64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http://chinaautoweb.com/2011/04/hangzhou-halts-all-electric-taxis-as-a-zotye-langyue-multipla-ev-catches-fire/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172200" y="1447800"/>
            <a:ext cx="29718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“Firefighters </a:t>
            </a:r>
            <a:r>
              <a:rPr lang="en-US" sz="2400" dirty="0" smtClean="0"/>
              <a:t>rushed to the scene in minutes but couldn’t do much as the car quickly turned into a big fireball, and then ashes and an empty, back shell. No one was injured; the driver and two passengers in the vehicle got out in time</a:t>
            </a:r>
            <a:r>
              <a:rPr lang="en-US" sz="2400" dirty="0" smtClean="0"/>
              <a:t>.”</a:t>
            </a: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Now?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600" y="1295400"/>
            <a:ext cx="8610600" cy="5257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Battery safety committee has existed for two years, and has been developing informal contacts &amp; collecting information.</a:t>
            </a:r>
          </a:p>
          <a:p>
            <a:pPr lvl="1"/>
            <a:r>
              <a:rPr lang="en-US" sz="2000" dirty="0" smtClean="0"/>
              <a:t>Steinberg, Norm; Bellingham, James; Smallwood, Tara; Whaling, Patrick; Erickson, Jon; Mellinger, Ed; Smith, Ken; Massion, Gene</a:t>
            </a:r>
            <a:endParaRPr lang="en-US" sz="2000" dirty="0" smtClean="0"/>
          </a:p>
          <a:p>
            <a:r>
              <a:rPr lang="en-US" sz="2800" dirty="0" smtClean="0"/>
              <a:t>We have excellent contacts with leaders in the field (Joe Farmer, LLNL, Martin Eberhard, Marc </a:t>
            </a:r>
            <a:r>
              <a:rPr lang="en-US" sz="2800" dirty="0" err="1" smtClean="0"/>
              <a:t>Tarpening</a:t>
            </a:r>
            <a:r>
              <a:rPr lang="en-US" sz="2800" dirty="0" smtClean="0"/>
              <a:t>, </a:t>
            </a:r>
            <a:r>
              <a:rPr lang="en-US" sz="2800" dirty="0" err="1" smtClean="0"/>
              <a:t>PolyPlus</a:t>
            </a:r>
            <a:r>
              <a:rPr lang="en-US" sz="2800" dirty="0" smtClean="0"/>
              <a:t>, NPS faculty, etc.)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Some simple experimentation could clarify key issues.</a:t>
            </a:r>
            <a:endParaRPr lang="en-US" sz="2800" dirty="0" smtClean="0">
              <a:solidFill>
                <a:srgbClr val="FF0000"/>
              </a:solidFill>
            </a:endParaRPr>
          </a:p>
          <a:p>
            <a:pPr lvl="1"/>
            <a:endParaRPr lang="en-US" sz="2000" dirty="0" smtClean="0"/>
          </a:p>
          <a:p>
            <a:pPr lvl="1"/>
            <a:endParaRPr lang="en-US" sz="2000" dirty="0" smtClean="0"/>
          </a:p>
          <a:p>
            <a:pPr lvl="1"/>
            <a:endParaRPr lang="en-US" sz="20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General </a:t>
            </a:r>
            <a:r>
              <a:rPr lang="en-US" dirty="0" smtClean="0"/>
              <a:t>landscape: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800" dirty="0" smtClean="0"/>
              <a:t>Safety </a:t>
            </a:r>
            <a:r>
              <a:rPr lang="en-US" sz="2800" dirty="0" smtClean="0"/>
              <a:t>information on batteries typically </a:t>
            </a:r>
            <a:r>
              <a:rPr lang="en-US" sz="2800" dirty="0" smtClean="0"/>
              <a:t>(almost always?) not </a:t>
            </a:r>
            <a:r>
              <a:rPr lang="en-US" sz="2800" dirty="0" smtClean="0"/>
              <a:t>provided by manufacturers</a:t>
            </a:r>
          </a:p>
          <a:p>
            <a:r>
              <a:rPr lang="en-US" sz="2800" dirty="0" smtClean="0"/>
              <a:t>E</a:t>
            </a:r>
            <a:r>
              <a:rPr lang="en-US" sz="2800" dirty="0" smtClean="0"/>
              <a:t>xtensive </a:t>
            </a:r>
            <a:r>
              <a:rPr lang="en-US" sz="2800" dirty="0" smtClean="0"/>
              <a:t>testing on batteries done by </a:t>
            </a:r>
            <a:r>
              <a:rPr lang="en-US" sz="2800" dirty="0" smtClean="0"/>
              <a:t>(some) electric </a:t>
            </a:r>
            <a:r>
              <a:rPr lang="en-US" sz="2800" dirty="0" smtClean="0"/>
              <a:t>car </a:t>
            </a:r>
            <a:r>
              <a:rPr lang="en-US" sz="2800" dirty="0" smtClean="0"/>
              <a:t>industry players</a:t>
            </a:r>
            <a:endParaRPr lang="en-US" sz="2800" dirty="0" smtClean="0"/>
          </a:p>
          <a:p>
            <a:r>
              <a:rPr lang="en-US" sz="2800" dirty="0" smtClean="0"/>
              <a:t>Academic </a:t>
            </a:r>
            <a:r>
              <a:rPr lang="en-US" sz="2800" dirty="0" smtClean="0"/>
              <a:t>focus on battery safety growing (including at NPS)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We </a:t>
            </a:r>
            <a:r>
              <a:rPr lang="en-US" sz="2800" dirty="0" smtClean="0">
                <a:solidFill>
                  <a:srgbClr val="FF0000"/>
                </a:solidFill>
              </a:rPr>
              <a:t>put batteries in pressure vessels &amp; operate batteries under </a:t>
            </a:r>
            <a:r>
              <a:rPr lang="en-US" sz="2800" dirty="0" smtClean="0">
                <a:solidFill>
                  <a:srgbClr val="FF0000"/>
                </a:solidFill>
              </a:rPr>
              <a:t>pressure, which is different from most other users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Battery </a:t>
            </a:r>
            <a:r>
              <a:rPr lang="en-US" sz="2800" dirty="0" smtClean="0">
                <a:solidFill>
                  <a:srgbClr val="FF0000"/>
                </a:solidFill>
              </a:rPr>
              <a:t>architectures used at MBARI are probably not the safest possible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information do we need?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600" y="1600200"/>
            <a:ext cx="8610600" cy="5105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/>
              <a:t>For example:</a:t>
            </a:r>
          </a:p>
          <a:p>
            <a:r>
              <a:rPr lang="en-US" dirty="0" smtClean="0"/>
              <a:t>What is vented when a battery fails?</a:t>
            </a:r>
          </a:p>
          <a:p>
            <a:r>
              <a:rPr lang="en-US" dirty="0" smtClean="0"/>
              <a:t>How should individual cells be connected to simplify monitoring and minimize failures?</a:t>
            </a:r>
          </a:p>
          <a:p>
            <a:r>
              <a:rPr lang="en-US" dirty="0" smtClean="0"/>
              <a:t>Are there simple ways to minimize the probability of cell failure cascade?</a:t>
            </a:r>
          </a:p>
          <a:p>
            <a:endParaRPr lang="en-US" sz="20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Our Output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600" y="1600200"/>
            <a:ext cx="8610600" cy="51054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G</a:t>
            </a:r>
            <a:r>
              <a:rPr lang="en-US" sz="3600" dirty="0" smtClean="0"/>
              <a:t>uidelines that can be used by MBARI engineers in designing and reviewing integrated Li Ion battery.</a:t>
            </a:r>
          </a:p>
          <a:p>
            <a:endParaRPr lang="en-US" sz="2000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Transition Opportunities &amp; External Funding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600" y="1600200"/>
            <a:ext cx="87630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Battery safety a major concern for the US Navy – funding possible from either ONR or NAVFAC if needed.</a:t>
            </a:r>
          </a:p>
          <a:p>
            <a:r>
              <a:rPr lang="en-US" dirty="0" smtClean="0"/>
              <a:t>NPS junior faculty could take ownership of battery safety guidelines</a:t>
            </a:r>
          </a:p>
          <a:p>
            <a:r>
              <a:rPr lang="en-US" dirty="0" smtClean="0"/>
              <a:t>Possible entrainment of other oceanographic institutions (we aren’t the only ones with this problem!)</a:t>
            </a:r>
          </a:p>
          <a:p>
            <a:endParaRPr lang="en-US" dirty="0" smtClean="0"/>
          </a:p>
          <a:p>
            <a:pPr lvl="1"/>
            <a:endParaRPr lang="en-US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418</Words>
  <Application>Microsoft Office PowerPoint</Application>
  <PresentationFormat>On-screen Show (4:3)</PresentationFormat>
  <Paragraphs>41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Feasibility Study to Develop Safety Guidelines for the Failure Modes of Li Ion Batteries</vt:lpstr>
      <vt:lpstr>Problem Statement</vt:lpstr>
      <vt:lpstr>Electric Car Incident</vt:lpstr>
      <vt:lpstr>Why Now?</vt:lpstr>
      <vt:lpstr>General landscape:</vt:lpstr>
      <vt:lpstr>What information do we need?</vt:lpstr>
      <vt:lpstr>Our Output</vt:lpstr>
      <vt:lpstr>Transition Opportunities &amp; External Funding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Distributed Image Recognition and Classification (DIRAC)</dc:title>
  <dc:creator>James G. Bellingham</dc:creator>
  <cp:lastModifiedBy>James G. Bellingham</cp:lastModifiedBy>
  <cp:revision>22</cp:revision>
  <dcterms:created xsi:type="dcterms:W3CDTF">2011-07-06T20:50:23Z</dcterms:created>
  <dcterms:modified xsi:type="dcterms:W3CDTF">2011-07-07T16:37:57Z</dcterms:modified>
</cp:coreProperties>
</file>