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sldIdLst>
    <p:sldId id="256" r:id="rId2"/>
    <p:sldId id="259" r:id="rId3"/>
    <p:sldId id="260" r:id="rId4"/>
    <p:sldId id="262" r:id="rId5"/>
    <p:sldId id="263" r:id="rId6"/>
    <p:sldId id="266" r:id="rId7"/>
    <p:sldId id="264" r:id="rId8"/>
    <p:sldId id="267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9" r:id="rId27"/>
    <p:sldId id="298" r:id="rId28"/>
    <p:sldId id="299" r:id="rId29"/>
    <p:sldId id="300" r:id="rId30"/>
    <p:sldId id="301" r:id="rId31"/>
    <p:sldId id="302" r:id="rId32"/>
    <p:sldId id="290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7" r:id="rId45"/>
    <p:sldId id="314" r:id="rId46"/>
    <p:sldId id="318" r:id="rId47"/>
    <p:sldId id="316" r:id="rId48"/>
    <p:sldId id="315" r:id="rId49"/>
    <p:sldId id="320" r:id="rId50"/>
    <p:sldId id="319" r:id="rId51"/>
    <p:sldId id="321" r:id="rId52"/>
    <p:sldId id="322" r:id="rId53"/>
    <p:sldId id="323" r:id="rId54"/>
    <p:sldId id="325" r:id="rId55"/>
    <p:sldId id="326" r:id="rId56"/>
    <p:sldId id="324" r:id="rId57"/>
    <p:sldId id="327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38" r:id="rId69"/>
    <p:sldId id="339" r:id="rId70"/>
    <p:sldId id="340" r:id="rId71"/>
    <p:sldId id="341" r:id="rId72"/>
    <p:sldId id="342" r:id="rId73"/>
    <p:sldId id="343" r:id="rId74"/>
    <p:sldId id="344" r:id="rId75"/>
    <p:sldId id="345" r:id="rId76"/>
    <p:sldId id="354" r:id="rId77"/>
    <p:sldId id="347" r:id="rId78"/>
    <p:sldId id="356" r:id="rId79"/>
    <p:sldId id="357" r:id="rId80"/>
    <p:sldId id="358" r:id="rId81"/>
    <p:sldId id="359" r:id="rId82"/>
    <p:sldId id="360" r:id="rId83"/>
    <p:sldId id="361" r:id="rId84"/>
    <p:sldId id="355" r:id="rId85"/>
    <p:sldId id="362" r:id="rId86"/>
    <p:sldId id="363" r:id="rId87"/>
    <p:sldId id="350" r:id="rId88"/>
    <p:sldId id="351" r:id="rId89"/>
    <p:sldId id="349" r:id="rId90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7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F6940B95-2C12-4708-8932-5EE48390BF96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772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23331"/>
            <a:ext cx="5621020" cy="4190524"/>
          </a:xfrm>
          <a:prstGeom prst="rect">
            <a:avLst/>
          </a:prstGeom>
        </p:spPr>
        <p:txBody>
          <a:bodyPr vert="horz" lIns="93360" tIns="46680" rIns="93360" bIns="4668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5C92B901-2893-435B-AECF-1F3B789D7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6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92B901-2893-435B-AECF-1F3B789D71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92B901-2893-435B-AECF-1F3B789D717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51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92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1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4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9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8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9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7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47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8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8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0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B404B-B4FF-4DEE-934A-D18E790A9AD2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Kelp Forest Array Ground Fault Technical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Feb</a:t>
            </a:r>
            <a:r>
              <a:rPr lang="en-US" dirty="0" smtClean="0"/>
              <a:t>. </a:t>
            </a:r>
            <a:r>
              <a:rPr lang="en-US" smtClean="0"/>
              <a:t>26 </a:t>
            </a:r>
            <a:r>
              <a:rPr lang="en-US" dirty="0" smtClean="0"/>
              <a:t>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63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24,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 58"/>
          <p:cNvSpPr/>
          <p:nvPr/>
        </p:nvSpPr>
        <p:spPr>
          <a:xfrm>
            <a:off x="4105275" y="5268006"/>
            <a:ext cx="1462088" cy="353780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6388" y="4859840"/>
            <a:ext cx="1404937" cy="408165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227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200kohms</a:t>
            </a:r>
            <a:r>
              <a:rPr lang="en-US" dirty="0" smtClean="0"/>
              <a:t> to trip in ~60 minutes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161929" y="3684092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8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Nov. 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965111" y="3499426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259139" y="42272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60996" y="4248336"/>
            <a:ext cx="2652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(underwater, box method)</a:t>
            </a:r>
          </a:p>
        </p:txBody>
      </p:sp>
      <p:sp>
        <p:nvSpPr>
          <p:cNvPr id="138" name="Oval 137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2750263" y="2859643"/>
            <a:ext cx="1955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(line not noted)</a:t>
            </a:r>
          </a:p>
        </p:txBody>
      </p:sp>
    </p:spTree>
    <p:extLst>
      <p:ext uri="{BB962C8B-B14F-4D97-AF65-F5344CB8AC3E}">
        <p14:creationId xmlns:p14="http://schemas.microsoft.com/office/powerpoint/2010/main" val="9816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Sheila B Dec. 5,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292164" y="3412867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489642" y="3505200"/>
            <a:ext cx="25304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(deck of Sheila B)</a:t>
            </a: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388515" y="593281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133885" y="3271174"/>
            <a:ext cx="28664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Cleaned every connector</a:t>
            </a:r>
          </a:p>
          <a:p>
            <a:pPr marL="342900" indent="-342900">
              <a:buAutoNum type="arabicPeriod"/>
            </a:pPr>
            <a:r>
              <a:rPr lang="en-US" dirty="0" smtClean="0"/>
              <a:t>Re-applied </a:t>
            </a:r>
            <a:r>
              <a:rPr lang="en-US" dirty="0" err="1" smtClean="0"/>
              <a:t>MolyKote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Tested on deck: OK</a:t>
            </a:r>
          </a:p>
          <a:p>
            <a:pPr marL="342900" indent="-342900">
              <a:buAutoNum type="arabicPeriod"/>
            </a:pPr>
            <a:r>
              <a:rPr lang="en-US" dirty="0" smtClean="0"/>
              <a:t>Dropped both nodes in</a:t>
            </a:r>
          </a:p>
          <a:p>
            <a:r>
              <a:rPr lang="en-US" dirty="0" smtClean="0"/>
              <a:t>       water: OK</a:t>
            </a:r>
          </a:p>
          <a:p>
            <a:r>
              <a:rPr lang="en-US" dirty="0" smtClean="0"/>
              <a:t>5.    Redeployed: OK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2179892" y="2466975"/>
            <a:ext cx="2619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: </a:t>
            </a:r>
            <a:r>
              <a:rPr lang="en-US" dirty="0" err="1" smtClean="0"/>
              <a:t>1.9Mohms</a:t>
            </a:r>
            <a:r>
              <a:rPr lang="en-US" dirty="0" smtClean="0"/>
              <a:t> and rising</a:t>
            </a:r>
          </a:p>
          <a:p>
            <a:r>
              <a:rPr lang="en-US" dirty="0" err="1" smtClean="0"/>
              <a:t>swFOCE</a:t>
            </a:r>
            <a:r>
              <a:rPr lang="en-US" dirty="0" smtClean="0"/>
              <a:t>: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50" name="TextBox 149"/>
          <p:cNvSpPr txBox="1"/>
          <p:nvPr/>
        </p:nvSpPr>
        <p:spPr>
          <a:xfrm>
            <a:off x="5034774" y="2605474"/>
            <a:ext cx="3204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Jim stayed onsite for 90 minutes</a:t>
            </a:r>
          </a:p>
        </p:txBody>
      </p:sp>
    </p:spTree>
    <p:extLst>
      <p:ext uri="{BB962C8B-B14F-4D97-AF65-F5344CB8AC3E}">
        <p14:creationId xmlns:p14="http://schemas.microsoft.com/office/powerpoint/2010/main" val="306628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070155" y="2501265"/>
            <a:ext cx="335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30kohms</a:t>
            </a:r>
            <a:r>
              <a:rPr lang="en-US" dirty="0" smtClean="0"/>
              <a:t>)</a:t>
            </a:r>
          </a:p>
        </p:txBody>
      </p:sp>
      <p:sp>
        <p:nvSpPr>
          <p:cNvPr id="139" name="Oval 138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Connector 139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2372311" y="2859643"/>
            <a:ext cx="234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 smtClean="0"/>
              <a:t>6kohms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17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Connector 139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2372311" y="2859643"/>
            <a:ext cx="234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/>
              <a:t>4</a:t>
            </a:r>
            <a:r>
              <a:rPr lang="en-US" dirty="0" err="1" smtClean="0"/>
              <a:t>kohms</a:t>
            </a:r>
            <a:r>
              <a:rPr lang="en-US" dirty="0" smtClean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7849" y="15479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825718" y="146361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580031" y="172033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77849" y="94103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2825718" y="83522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6573630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070155" y="2501265"/>
            <a:ext cx="346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100kohms</a:t>
            </a:r>
            <a:r>
              <a:rPr lang="en-US" dirty="0" smtClean="0"/>
              <a:t>)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96899" y="9114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2900" y="8352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588766" y="10906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96899" y="158485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3801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9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2100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25718" y="146361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580031" y="172033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4457" y="91628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836287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73630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5500" y="15479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2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#4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1700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80775" y="8352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580031" y="109602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4457" y="91628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589" y="146148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5500" y="15479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#5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1700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80775" y="8352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25500" y="9114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81775" y="108346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589" y="146148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5500" y="15479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4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#6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2100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79760" y="146555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8115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81775" y="108346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40824" y="83522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4440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56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KFA</a:t>
            </a:r>
            <a:r>
              <a:rPr lang="en-US" dirty="0" smtClean="0"/>
              <a:t> As Deployed (Oct 2013)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4673600" cy="3505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514" y="1828800"/>
            <a:ext cx="4673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6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#7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79760" y="146555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8115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81775" y="108346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40824" y="83522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4440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81775" y="170543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6" name="Oval 135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2221660" y="2870597"/>
            <a:ext cx="2576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 smtClean="0"/>
              <a:t>100kohms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4499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#8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95600" y="85462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6899" y="9510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158452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81775" y="109829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8" name="Straight Connector 13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1070155" y="2501265"/>
            <a:ext cx="335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16kohms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0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#9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95600" y="85462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6899" y="9510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158452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164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45" name="TextBox 144"/>
          <p:cNvSpPr txBox="1"/>
          <p:nvPr/>
        </p:nvSpPr>
        <p:spPr>
          <a:xfrm>
            <a:off x="6569677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5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#10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95600" y="85462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6899" y="9510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158452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164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19" name="TextBox 118"/>
          <p:cNvSpPr txBox="1"/>
          <p:nvPr/>
        </p:nvSpPr>
        <p:spPr>
          <a:xfrm>
            <a:off x="6592119" y="109829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50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9625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85867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7783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6" name="TextBox 125"/>
          <p:cNvSpPr txBox="1"/>
          <p:nvPr/>
        </p:nvSpPr>
        <p:spPr>
          <a:xfrm>
            <a:off x="6569677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73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9625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85867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7783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6" name="TextBox 125"/>
          <p:cNvSpPr txBox="1"/>
          <p:nvPr/>
        </p:nvSpPr>
        <p:spPr>
          <a:xfrm>
            <a:off x="6569677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69677" y="170361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6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22, 2014 Test 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443729"/>
              </p:ext>
            </p:extLst>
          </p:nvPr>
        </p:nvGraphicFramePr>
        <p:xfrm>
          <a:off x="473757" y="4523659"/>
          <a:ext cx="3886200" cy="114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  <a:gridCol w="647700"/>
                <a:gridCol w="6477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 (SW Ref)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1 (V </a:t>
                      </a:r>
                      <a:r>
                        <a:rPr lang="en-US" sz="1100" u="none" strike="noStrike" dirty="0" err="1">
                          <a:effectLst/>
                        </a:rPr>
                        <a:t>Pos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32.4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77.5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79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70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 (SW Ref)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35.4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36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76.5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71.5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62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cxnSp>
        <p:nvCxnSpPr>
          <p:cNvPr id="36" name="Straight Connector 35"/>
          <p:cNvCxnSpPr/>
          <p:nvPr/>
        </p:nvCxnSpPr>
        <p:spPr>
          <a:xfrm>
            <a:off x="4589336" y="1359793"/>
            <a:ext cx="516064" cy="667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0820" y="2667000"/>
            <a:ext cx="3109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Cable was </a:t>
            </a:r>
            <a:r>
              <a:rPr lang="en-US" dirty="0" err="1" smtClean="0">
                <a:cs typeface="Arial" panose="020B0604020202020204" pitchFamily="34" charset="0"/>
              </a:rPr>
              <a:t>meggered</a:t>
            </a:r>
            <a:r>
              <a:rPr lang="en-US" dirty="0" smtClean="0">
                <a:cs typeface="Arial" panose="020B0604020202020204" pitchFamily="34" charset="0"/>
              </a:rPr>
              <a:t> dry in lab.</a:t>
            </a:r>
          </a:p>
        </p:txBody>
      </p:sp>
    </p:spTree>
    <p:extLst>
      <p:ext uri="{BB962C8B-B14F-4D97-AF65-F5344CB8AC3E}">
        <p14:creationId xmlns:p14="http://schemas.microsoft.com/office/powerpoint/2010/main" val="305478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22, 2014 Test #2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589336" y="1359793"/>
            <a:ext cx="516064" cy="667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575090"/>
              </p:ext>
            </p:extLst>
          </p:nvPr>
        </p:nvGraphicFramePr>
        <p:xfrm>
          <a:off x="473757" y="4621238"/>
          <a:ext cx="3886200" cy="114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  <a:gridCol w="647700"/>
                <a:gridCol w="6477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 (SW Ref)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13 (V Ret)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27.8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56.5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53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50.5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 (SW Ref)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28.4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28.8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25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54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51.6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43.8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cxnSp>
        <p:nvCxnSpPr>
          <p:cNvPr id="40" name="Straight Connector 3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66087" y="3352800"/>
            <a:ext cx="1197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subsea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2228" y="2460171"/>
            <a:ext cx="7000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Female end of the cable and dummy plug had type 44 </a:t>
            </a:r>
            <a:r>
              <a:rPr lang="en-US" dirty="0" err="1" smtClean="0">
                <a:cs typeface="Arial" panose="020B0604020202020204" pitchFamily="34" charset="0"/>
              </a:rPr>
              <a:t>MolyKote</a:t>
            </a:r>
            <a:r>
              <a:rPr lang="en-US" dirty="0" smtClean="0">
                <a:cs typeface="Arial" panose="020B0604020202020204" pitchFamily="34" charset="0"/>
              </a:rPr>
              <a:t> applied,</a:t>
            </a:r>
          </a:p>
          <a:p>
            <a:r>
              <a:rPr lang="en-US" dirty="0" smtClean="0">
                <a:cs typeface="Arial" panose="020B0604020202020204" pitchFamily="34" charset="0"/>
              </a:rPr>
              <a:t>then weighted and sent to bottom of the test tank.</a:t>
            </a:r>
          </a:p>
        </p:txBody>
      </p:sp>
    </p:spTree>
    <p:extLst>
      <p:ext uri="{BB962C8B-B14F-4D97-AF65-F5344CB8AC3E}">
        <p14:creationId xmlns:p14="http://schemas.microsoft.com/office/powerpoint/2010/main" val="206433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22, 2014 Test #3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589336" y="1359793"/>
            <a:ext cx="516064" cy="667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2228" y="2460171"/>
            <a:ext cx="72415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Female end of the cable and dummy plug were placed in tank unconnected</a:t>
            </a:r>
          </a:p>
          <a:p>
            <a:r>
              <a:rPr lang="en-US" dirty="0" smtClean="0">
                <a:cs typeface="Arial" panose="020B0604020202020204" pitchFamily="34" charset="0"/>
              </a:rPr>
              <a:t>then shaken off, and re-connected. (Simulating an underwater mating).</a:t>
            </a:r>
          </a:p>
          <a:p>
            <a:r>
              <a:rPr lang="en-US" dirty="0" smtClean="0">
                <a:cs typeface="Arial" panose="020B0604020202020204" pitchFamily="34" charset="0"/>
              </a:rPr>
              <a:t>The mated connection was placed in the test tank for 30 minutes and then</a:t>
            </a:r>
          </a:p>
          <a:p>
            <a:r>
              <a:rPr lang="en-US" dirty="0" smtClean="0">
                <a:cs typeface="Arial" panose="020B0604020202020204" pitchFamily="34" charset="0"/>
              </a:rPr>
              <a:t>pulled back out; </a:t>
            </a:r>
            <a:r>
              <a:rPr lang="en-US" dirty="0" err="1" smtClean="0">
                <a:cs typeface="Arial" panose="020B0604020202020204" pitchFamily="34" charset="0"/>
              </a:rPr>
              <a:t>meggering</a:t>
            </a:r>
            <a:r>
              <a:rPr lang="en-US" dirty="0" smtClean="0">
                <a:cs typeface="Arial" panose="020B0604020202020204" pitchFamily="34" charset="0"/>
              </a:rPr>
              <a:t> was done on deck.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505532"/>
              </p:ext>
            </p:extLst>
          </p:nvPr>
        </p:nvGraphicFramePr>
        <p:xfrm>
          <a:off x="419100" y="4567201"/>
          <a:ext cx="3886200" cy="114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  <a:gridCol w="647700"/>
                <a:gridCol w="6477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 (SW Ref)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28.6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23.8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38.6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34.2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 (SW Ref)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24.6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33.6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22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39.2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35.6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36.6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927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22, 2014 Test #4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589336" y="1359793"/>
            <a:ext cx="516064" cy="667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66087" y="3352800"/>
            <a:ext cx="1197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subsea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2228" y="2460171"/>
            <a:ext cx="7302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Female end of the cable and dummy plug were then placed back in the tank</a:t>
            </a:r>
          </a:p>
          <a:p>
            <a:r>
              <a:rPr lang="en-US" dirty="0" smtClean="0">
                <a:cs typeface="Arial" panose="020B0604020202020204" pitchFamily="34" charset="0"/>
              </a:rPr>
              <a:t>and soaked overnight. </a:t>
            </a:r>
            <a:r>
              <a:rPr lang="en-US" dirty="0" err="1" smtClean="0">
                <a:cs typeface="Arial" panose="020B0604020202020204" pitchFamily="34" charset="0"/>
              </a:rPr>
              <a:t>Meggering</a:t>
            </a:r>
            <a:r>
              <a:rPr lang="en-US" dirty="0" smtClean="0">
                <a:cs typeface="Arial" panose="020B0604020202020204" pitchFamily="34" charset="0"/>
              </a:rPr>
              <a:t> performed the following morning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295743"/>
              </p:ext>
            </p:extLst>
          </p:nvPr>
        </p:nvGraphicFramePr>
        <p:xfrm>
          <a:off x="356882" y="4567201"/>
          <a:ext cx="3886200" cy="114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  <a:gridCol w="647700"/>
                <a:gridCol w="6477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 (SW Ref)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28.4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53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53.5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48.8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 (SW Ref)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28.8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29.2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24.8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53.5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51.5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 (V Pos)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46.6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13 (V Ret)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3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As Deployed July 2012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98550" y="1129068"/>
            <a:ext cx="1828800" cy="266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57275" y="1676400"/>
            <a:ext cx="18288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55557" y="1153235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01084" y="1705689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>
            <a:off x="2895600" y="188912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2944501" y="129857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2895600" y="1806256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2913943" y="1195227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50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Jan 22, 2014 Test #1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876218" y="55870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-11906" y="289560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6446245" y="2895600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3558955" y="1111251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TextBox 129"/>
          <p:cNvSpPr txBox="1"/>
          <p:nvPr/>
        </p:nvSpPr>
        <p:spPr>
          <a:xfrm>
            <a:off x="3631215" y="1179957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2" name="Straight Connector 131"/>
          <p:cNvCxnSpPr/>
          <p:nvPr/>
        </p:nvCxnSpPr>
        <p:spPr>
          <a:xfrm>
            <a:off x="5855100" y="60674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54489"/>
              </p:ext>
            </p:extLst>
          </p:nvPr>
        </p:nvGraphicFramePr>
        <p:xfrm>
          <a:off x="95250" y="3017415"/>
          <a:ext cx="5181600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KFA Pos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KFA Neg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swF Pos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swF Neg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 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Armor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Earth Ref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KFA Pos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2.9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27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0.16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14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0.37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KFA Neg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1.2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3.3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3.2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swF Pos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15.6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29.4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27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swF Neg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1.2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 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12.6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Armor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 ohm, 0V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Earth 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33" name="TextBox 132"/>
          <p:cNvSpPr txBox="1"/>
          <p:nvPr/>
        </p:nvSpPr>
        <p:spPr>
          <a:xfrm>
            <a:off x="2868634" y="146337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13127" y="15606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36" name="Straight Connector 135"/>
          <p:cNvCxnSpPr/>
          <p:nvPr/>
        </p:nvCxnSpPr>
        <p:spPr>
          <a:xfrm>
            <a:off x="6117578" y="160020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43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Jan 22, 2014 Test #</a:t>
            </a:r>
            <a:r>
              <a:rPr lang="en-US" dirty="0"/>
              <a:t>2</a:t>
            </a:r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876218" y="55870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-11906" y="289560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6446245" y="2895600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3558955" y="1111251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TextBox 129"/>
          <p:cNvSpPr txBox="1"/>
          <p:nvPr/>
        </p:nvSpPr>
        <p:spPr>
          <a:xfrm>
            <a:off x="3631215" y="1179957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2" name="Straight Connector 131"/>
          <p:cNvCxnSpPr/>
          <p:nvPr/>
        </p:nvCxnSpPr>
        <p:spPr>
          <a:xfrm>
            <a:off x="5855100" y="60674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2868634" y="146337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13127" y="15606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76" name="Straight Connector 75"/>
          <p:cNvCxnSpPr/>
          <p:nvPr/>
        </p:nvCxnSpPr>
        <p:spPr>
          <a:xfrm flipV="1">
            <a:off x="6106789" y="1946046"/>
            <a:ext cx="0" cy="64475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5939978" y="2599422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V="1">
            <a:off x="5817874" y="2599422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5959466" y="2590800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6101204" y="2599422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961524"/>
              </p:ext>
            </p:extLst>
          </p:nvPr>
        </p:nvGraphicFramePr>
        <p:xfrm>
          <a:off x="95762" y="3018710"/>
          <a:ext cx="5181600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  <a:gridCol w="6477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KFA Pos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KFA Neg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swF Pos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swF Neg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 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Armor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Earth 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KFA Pos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2.8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9.1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0.7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0.7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KFA Neg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130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139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2.6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3.8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swF Pos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 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22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19.1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swF Neg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1.5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2.3 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SW 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Armor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Earth 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0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22, 2014 Test #5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67076" y="1807646"/>
            <a:ext cx="10787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2012842"/>
            <a:ext cx="559544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283944" y="2028109"/>
            <a:ext cx="0" cy="155329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754977" y="1914524"/>
            <a:ext cx="11028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502430" y="5181600"/>
            <a:ext cx="16385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Dummy plug attached dry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882041" y="3595653"/>
            <a:ext cx="803805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892751" y="3572197"/>
            <a:ext cx="7823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Al Block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8641" y="153562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62075" y="2685931"/>
            <a:ext cx="3442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Ran for 60 minutes, </a:t>
            </a:r>
            <a:r>
              <a:rPr lang="en-US" dirty="0" err="1" smtClean="0"/>
              <a:t>GF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52" name="TextBox 51"/>
          <p:cNvSpPr txBox="1"/>
          <p:nvPr/>
        </p:nvSpPr>
        <p:spPr>
          <a:xfrm>
            <a:off x="6004695" y="3794964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</p:spTree>
    <p:extLst>
      <p:ext uri="{BB962C8B-B14F-4D97-AF65-F5344CB8AC3E}">
        <p14:creationId xmlns:p14="http://schemas.microsoft.com/office/powerpoint/2010/main" val="44390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22, 2014 Test #6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53838" y="4800600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8641" y="153562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52970" y="2473786"/>
            <a:ext cx="4368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Lowered the Test Housing to bottom of tank.</a:t>
            </a:r>
          </a:p>
          <a:p>
            <a:r>
              <a:rPr lang="en-US" dirty="0" smtClean="0"/>
              <a:t>Ran for 60 minutes, </a:t>
            </a:r>
            <a:r>
              <a:rPr lang="en-US" dirty="0" err="1" smtClean="0"/>
              <a:t>GF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34" name="Rectangle 33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>
            <a:off x="5867400" y="5743153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5877538" y="5836708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867400" y="5926590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867399" y="5438087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6026466" y="6248400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6324600" y="5928287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6638924" y="5634001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8001000" y="560022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7238999" y="5852826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7238999" y="5743153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544225" y="5433288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742813" y="5387781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576819" y="5953734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773270" y="5965947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252491" y="5556398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5857875" y="5188471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59392" y="4554378"/>
            <a:ext cx="13837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375Vdc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0.179A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67W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</p:spTree>
    <p:extLst>
      <p:ext uri="{BB962C8B-B14F-4D97-AF65-F5344CB8AC3E}">
        <p14:creationId xmlns:p14="http://schemas.microsoft.com/office/powerpoint/2010/main" val="205296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23, 2014 Test 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53838" y="4800600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8641" y="153562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>
            <a:off x="5867400" y="5743153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5877538" y="5836708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867400" y="5926590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867399" y="5438087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6026466" y="6248400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6324600" y="5928287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6638924" y="5634001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8001000" y="560022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7238999" y="5852826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7238999" y="5743153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544225" y="5433288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742813" y="5387781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576819" y="5953734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773270" y="5965947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252491" y="5556398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5857875" y="5188471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59392" y="4554378"/>
            <a:ext cx="13837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375Vdc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0.179A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67W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52970" y="2473786"/>
            <a:ext cx="5590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Left the Test Housing at the bottom of the tank overnight.</a:t>
            </a:r>
          </a:p>
          <a:p>
            <a:r>
              <a:rPr lang="en-US" dirty="0" smtClean="0"/>
              <a:t>Ran for 60 minutes, </a:t>
            </a:r>
            <a:r>
              <a:rPr lang="en-US" dirty="0" err="1" smtClean="0"/>
              <a:t>GF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62" name="TextBox 61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</p:spTree>
    <p:extLst>
      <p:ext uri="{BB962C8B-B14F-4D97-AF65-F5344CB8AC3E}">
        <p14:creationId xmlns:p14="http://schemas.microsoft.com/office/powerpoint/2010/main" val="159731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23, 2014 Test #2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53838" y="4800600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8641" y="153562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>
            <a:off x="5867400" y="5743153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5877538" y="5836708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867400" y="5926590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867399" y="5438087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6026466" y="6248400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6324600" y="5928287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6638924" y="5634001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8001000" y="560022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7238999" y="5852826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7238999" y="5743153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544225" y="5433288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742813" y="5387781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576819" y="5953734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773270" y="5965947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252491" y="5556398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5857875" y="5188471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59392" y="4554378"/>
            <a:ext cx="13837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375Vdc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0.179A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67W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6288" y="2438400"/>
            <a:ext cx="7576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Female end of the cable and dummy plug were placed in tank unconnected</a:t>
            </a:r>
          </a:p>
          <a:p>
            <a:r>
              <a:rPr lang="en-US" dirty="0">
                <a:cs typeface="Arial" panose="020B0604020202020204" pitchFamily="34" charset="0"/>
              </a:rPr>
              <a:t>then shaken off, and re-connected. (Simulating an underwater mating).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0551" y="3299319"/>
            <a:ext cx="42950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 deck, no power applied, </a:t>
            </a:r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endParaRPr lang="en-US" dirty="0" smtClean="0"/>
          </a:p>
          <a:p>
            <a:r>
              <a:rPr lang="en-US" dirty="0" smtClean="0"/>
              <a:t>On deck, power applied, </a:t>
            </a:r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endParaRPr lang="en-US" dirty="0" smtClean="0"/>
          </a:p>
          <a:p>
            <a:r>
              <a:rPr lang="en-US" dirty="0" smtClean="0"/>
              <a:t>In tank, power applied, </a:t>
            </a:r>
            <a:r>
              <a:rPr lang="en-US" dirty="0" err="1" smtClean="0"/>
              <a:t>GF</a:t>
            </a:r>
            <a:r>
              <a:rPr lang="en-US" dirty="0" smtClean="0"/>
              <a:t>&gt;10 </a:t>
            </a:r>
            <a:r>
              <a:rPr lang="en-US" dirty="0" err="1" smtClean="0"/>
              <a:t>Mohms</a:t>
            </a:r>
            <a:r>
              <a:rPr lang="en-US" dirty="0" smtClean="0"/>
              <a:t> </a:t>
            </a:r>
          </a:p>
          <a:p>
            <a:r>
              <a:rPr lang="en-US" dirty="0" smtClean="0"/>
              <a:t>(left in tank 60 minutes)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</p:spTree>
    <p:extLst>
      <p:ext uri="{BB962C8B-B14F-4D97-AF65-F5344CB8AC3E}">
        <p14:creationId xmlns:p14="http://schemas.microsoft.com/office/powerpoint/2010/main" val="384696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23, 2014 Test #3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89853" y="4495799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8641" y="153562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410" y="2731398"/>
            <a:ext cx="40312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Attached cable to </a:t>
            </a:r>
            <a:r>
              <a:rPr lang="en-US" dirty="0" err="1" smtClean="0"/>
              <a:t>swFOCE</a:t>
            </a:r>
            <a:r>
              <a:rPr lang="en-US" dirty="0" smtClean="0"/>
              <a:t> connector dry.</a:t>
            </a:r>
          </a:p>
          <a:p>
            <a:r>
              <a:rPr lang="en-US" dirty="0" smtClean="0"/>
              <a:t>Ran </a:t>
            </a:r>
            <a:r>
              <a:rPr lang="en-US" dirty="0" err="1" smtClean="0"/>
              <a:t>GF</a:t>
            </a:r>
            <a:r>
              <a:rPr lang="en-US" dirty="0" smtClean="0"/>
              <a:t> test on deck.</a:t>
            </a:r>
          </a:p>
          <a:p>
            <a:endParaRPr lang="en-US" dirty="0"/>
          </a:p>
          <a:p>
            <a:r>
              <a:rPr lang="en-US" dirty="0" smtClean="0"/>
              <a:t>Ran for 60 minutes, </a:t>
            </a:r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5864596" y="5174381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712196" y="525058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712196" y="573907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712196" y="596767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85377" y="5203670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85377" y="5449891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67829" y="5692166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85376" y="5911920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59796" y="525058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712196" y="547918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59796" y="547918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55033" y="573907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64558" y="596767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313305" y="5546018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504389" y="52036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85339" y="569216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60263" y="543227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60263" y="592144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40758" y="520224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85199" y="543227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45836" y="570169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85199" y="592144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308430" y="532535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88333" y="6043877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57007" y="4928160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</p:spTree>
    <p:extLst>
      <p:ext uri="{BB962C8B-B14F-4D97-AF65-F5344CB8AC3E}">
        <p14:creationId xmlns:p14="http://schemas.microsoft.com/office/powerpoint/2010/main" val="283139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23, 2014 Test #4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45142" y="2895600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8641" y="153562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410" y="2731398"/>
            <a:ext cx="36453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Attached cable to </a:t>
            </a:r>
            <a:r>
              <a:rPr lang="en-US" dirty="0" err="1" smtClean="0"/>
              <a:t>KFA</a:t>
            </a:r>
            <a:r>
              <a:rPr lang="en-US" dirty="0" smtClean="0"/>
              <a:t> connector dry.</a:t>
            </a:r>
          </a:p>
          <a:p>
            <a:r>
              <a:rPr lang="en-US" dirty="0" smtClean="0"/>
              <a:t>Ran </a:t>
            </a:r>
            <a:r>
              <a:rPr lang="en-US" dirty="0" err="1" smtClean="0"/>
              <a:t>GF</a:t>
            </a:r>
            <a:r>
              <a:rPr lang="en-US" dirty="0" smtClean="0"/>
              <a:t> test on deck.</a:t>
            </a:r>
          </a:p>
          <a:p>
            <a:endParaRPr lang="en-US" dirty="0"/>
          </a:p>
          <a:p>
            <a:r>
              <a:rPr lang="en-US" dirty="0" smtClean="0"/>
              <a:t>Ran for 60 minutes, </a:t>
            </a:r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5841409" y="565419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890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89009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89009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62190" y="5683484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2190" y="592970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44642" y="6171980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62189" y="6391734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366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890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366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31846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1371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90118" y="602583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1202" y="56834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62152" y="617197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37076" y="591208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37076" y="640125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17571" y="56820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62012" y="591208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22649" y="6181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62012" y="640125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269909" y="630828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65146" y="652369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33820" y="5407974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</p:spTree>
    <p:extLst>
      <p:ext uri="{BB962C8B-B14F-4D97-AF65-F5344CB8AC3E}">
        <p14:creationId xmlns:p14="http://schemas.microsoft.com/office/powerpoint/2010/main" val="310223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23, 2014 Test #5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75627" y="4819166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409" y="3528652"/>
            <a:ext cx="36319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Attached cable to </a:t>
            </a:r>
            <a:r>
              <a:rPr lang="en-US" dirty="0" err="1" smtClean="0"/>
              <a:t>KFA</a:t>
            </a:r>
            <a:r>
              <a:rPr lang="en-US" dirty="0" smtClean="0"/>
              <a:t> connector dry.</a:t>
            </a:r>
          </a:p>
          <a:p>
            <a:r>
              <a:rPr lang="en-US" dirty="0" smtClean="0"/>
              <a:t>Placed CN on bottom of tank.</a:t>
            </a:r>
          </a:p>
          <a:p>
            <a:r>
              <a:rPr lang="en-US" dirty="0" smtClean="0"/>
              <a:t>No power applied.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841409" y="565419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890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89009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89009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62190" y="5683484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2190" y="592970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44642" y="6171980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62189" y="6391734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366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890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366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31846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1371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90118" y="602583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1202" y="56834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62152" y="617197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37076" y="591208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37076" y="640125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17571" y="56820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62012" y="591208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22649" y="6181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62012" y="640125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269909" y="630828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65146" y="652369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33820" y="5407974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26632" y="151075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532337"/>
              </p:ext>
            </p:extLst>
          </p:nvPr>
        </p:nvGraphicFramePr>
        <p:xfrm>
          <a:off x="363514" y="4551980"/>
          <a:ext cx="1219200" cy="2095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GF (ohms)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234k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260k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299k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326k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314k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163k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205k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520k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153k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 err="1">
                          <a:effectLst/>
                        </a:rPr>
                        <a:t>182k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08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23, 2014 Test #6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75627" y="4819166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77" y="3508561"/>
            <a:ext cx="3286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Attached cable to </a:t>
            </a:r>
            <a:r>
              <a:rPr lang="en-US" dirty="0" err="1" smtClean="0"/>
              <a:t>KFA</a:t>
            </a:r>
            <a:r>
              <a:rPr lang="en-US" dirty="0" smtClean="0"/>
              <a:t> connector dry.</a:t>
            </a:r>
          </a:p>
          <a:p>
            <a:r>
              <a:rPr lang="en-US" dirty="0" smtClean="0"/>
              <a:t>Placed CN on bottom of tank.</a:t>
            </a:r>
          </a:p>
          <a:p>
            <a:r>
              <a:rPr lang="en-US" dirty="0" smtClean="0"/>
              <a:t>Power applied.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841409" y="565419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890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89009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89009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62190" y="5683484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2190" y="592970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44642" y="6171980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62189" y="6391734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366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890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366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31846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1371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90118" y="602583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1202" y="56834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62152" y="617197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37076" y="591208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37076" y="640125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17571" y="56820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62012" y="591208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22649" y="6181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62012" y="640125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269909" y="630828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65146" y="652369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33820" y="5407974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3400" y="151580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395982"/>
              </p:ext>
            </p:extLst>
          </p:nvPr>
        </p:nvGraphicFramePr>
        <p:xfrm>
          <a:off x="3162300" y="3432688"/>
          <a:ext cx="1295400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858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Time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GF (ohms)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1:58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389k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610k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850k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108k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215k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1.1M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750k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1.4M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1.6M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1.7M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2.0M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2.4M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2.8M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 err="1">
                          <a:effectLst/>
                        </a:rPr>
                        <a:t>3.0M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04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August 30,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342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smtClean="0"/>
              <a:t>~</a:t>
            </a:r>
            <a:r>
              <a:rPr lang="en-US" dirty="0" err="1" smtClean="0"/>
              <a:t>200kohms</a:t>
            </a:r>
            <a:r>
              <a:rPr lang="en-US" dirty="0" smtClean="0"/>
              <a:t> to trip in ~45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7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27, 2014 Test 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445675" y="3793100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659161" y="382387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659161" y="4312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2659161" y="45409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3466456" y="3822389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466456" y="406861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448908" y="4310885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466455" y="4530639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506761" y="382387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2659161" y="405247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2506761" y="405247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2501998" y="4312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2511523" y="45409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2260270" y="4119309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451354" y="377696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432304" y="42654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607228" y="400556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607228" y="449473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587723" y="377553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432164" y="400556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592801" y="427498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432164" y="449473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2240061" y="4401759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2235298" y="4617168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438086" y="35468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563911" y="2913417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3400" y="151580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835380" y="3772433"/>
            <a:ext cx="206432" cy="9860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6514006" y="3817862"/>
            <a:ext cx="206432" cy="9860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5486334" y="2028109"/>
            <a:ext cx="0" cy="64475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5319523" y="2681485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168390" y="268148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339011" y="2672863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5480749" y="268148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 2"/>
          <p:cNvSpPr/>
          <p:nvPr/>
        </p:nvSpPr>
        <p:spPr>
          <a:xfrm>
            <a:off x="1742685" y="1867371"/>
            <a:ext cx="6157709" cy="2064941"/>
          </a:xfrm>
          <a:custGeom>
            <a:avLst/>
            <a:gdLst>
              <a:gd name="connsiteX0" fmla="*/ 761029 w 6157709"/>
              <a:gd name="connsiteY0" fmla="*/ 2040600 h 2064941"/>
              <a:gd name="connsiteX1" fmla="*/ 336486 w 6157709"/>
              <a:gd name="connsiteY1" fmla="*/ 1986172 h 2064941"/>
              <a:gd name="connsiteX2" fmla="*/ 434458 w 6157709"/>
              <a:gd name="connsiteY2" fmla="*/ 1387458 h 2064941"/>
              <a:gd name="connsiteX3" fmla="*/ 5648715 w 6157709"/>
              <a:gd name="connsiteY3" fmla="*/ 1300372 h 2064941"/>
              <a:gd name="connsiteX4" fmla="*/ 5822886 w 6157709"/>
              <a:gd name="connsiteY4" fmla="*/ 168258 h 2064941"/>
              <a:gd name="connsiteX5" fmla="*/ 4440401 w 6157709"/>
              <a:gd name="connsiteY5" fmla="*/ 26743 h 2064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57709" h="2064941">
                <a:moveTo>
                  <a:pt x="761029" y="2040600"/>
                </a:moveTo>
                <a:cubicBezTo>
                  <a:pt x="575971" y="2067814"/>
                  <a:pt x="390914" y="2095029"/>
                  <a:pt x="336486" y="1986172"/>
                </a:cubicBezTo>
                <a:cubicBezTo>
                  <a:pt x="282058" y="1877315"/>
                  <a:pt x="-450914" y="1501758"/>
                  <a:pt x="434458" y="1387458"/>
                </a:cubicBezTo>
                <a:cubicBezTo>
                  <a:pt x="1319830" y="1273158"/>
                  <a:pt x="4750644" y="1503572"/>
                  <a:pt x="5648715" y="1300372"/>
                </a:cubicBezTo>
                <a:cubicBezTo>
                  <a:pt x="6546786" y="1097172"/>
                  <a:pt x="6024272" y="380530"/>
                  <a:pt x="5822886" y="168258"/>
                </a:cubicBezTo>
                <a:cubicBezTo>
                  <a:pt x="5621500" y="-44014"/>
                  <a:pt x="5030950" y="-8636"/>
                  <a:pt x="4440401" y="2674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3041812" y="4291753"/>
            <a:ext cx="39627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112675" y="4284998"/>
            <a:ext cx="39627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499009" y="5715000"/>
            <a:ext cx="80771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Brought </a:t>
            </a:r>
            <a:r>
              <a:rPr lang="en-US" dirty="0" err="1" smtClean="0"/>
              <a:t>KFA</a:t>
            </a:r>
            <a:r>
              <a:rPr lang="en-US" dirty="0" smtClean="0"/>
              <a:t> CN back to lab and removed both </a:t>
            </a:r>
            <a:r>
              <a:rPr lang="en-US" dirty="0" err="1" smtClean="0"/>
              <a:t>endcaps</a:t>
            </a:r>
            <a:r>
              <a:rPr lang="en-US" dirty="0" smtClean="0"/>
              <a:t> and gave a visual inspection.</a:t>
            </a:r>
          </a:p>
          <a:p>
            <a:r>
              <a:rPr lang="en-US" dirty="0" smtClean="0"/>
              <a:t>Hooked into earth return and ran </a:t>
            </a:r>
            <a:r>
              <a:rPr lang="en-US" dirty="0" err="1" smtClean="0"/>
              <a:t>GF</a:t>
            </a:r>
            <a:r>
              <a:rPr lang="en-US" dirty="0" smtClean="0"/>
              <a:t> test dry.</a:t>
            </a:r>
          </a:p>
          <a:p>
            <a:r>
              <a:rPr lang="en-US" dirty="0" smtClean="0"/>
              <a:t>Ran for 30 minutes, </a:t>
            </a:r>
            <a:r>
              <a:rPr lang="en-US" dirty="0" err="1" smtClean="0"/>
              <a:t>GF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339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27, 2014 Test #2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445675" y="3793100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161129" y="45964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609678" y="4598716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849414" y="45964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3466456" y="3822389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466456" y="406861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448908" y="4310885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466455" y="4530639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371600" y="45964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1371600" y="47524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1326098" y="45493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794007" y="454953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91295" y="45518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539844" y="454939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rot="-5400000">
            <a:off x="1324355" y="5044116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438086" y="35468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484268" y="3004457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3400" y="151580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-5400000">
            <a:off x="1479498" y="3996895"/>
            <a:ext cx="206432" cy="9860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6514006" y="3762796"/>
            <a:ext cx="206432" cy="9860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5486334" y="2028109"/>
            <a:ext cx="0" cy="64475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5319523" y="2681485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168390" y="268148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339011" y="2672863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5480749" y="268148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112675" y="4284998"/>
            <a:ext cx="39627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2722031" y="5177466"/>
            <a:ext cx="49398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Placed </a:t>
            </a:r>
            <a:r>
              <a:rPr lang="en-US" dirty="0" err="1" smtClean="0"/>
              <a:t>HV</a:t>
            </a:r>
            <a:r>
              <a:rPr lang="en-US" dirty="0" smtClean="0"/>
              <a:t> </a:t>
            </a:r>
            <a:r>
              <a:rPr lang="en-US" dirty="0" err="1" smtClean="0"/>
              <a:t>endcap</a:t>
            </a:r>
            <a:r>
              <a:rPr lang="en-US" dirty="0" smtClean="0"/>
              <a:t> into a bucket with seawater.</a:t>
            </a:r>
          </a:p>
          <a:p>
            <a:r>
              <a:rPr lang="en-US" dirty="0" smtClean="0"/>
              <a:t>Hooked into earth return and ran </a:t>
            </a:r>
            <a:r>
              <a:rPr lang="en-US" dirty="0" err="1" smtClean="0"/>
              <a:t>GF</a:t>
            </a:r>
            <a:r>
              <a:rPr lang="en-US" dirty="0" smtClean="0"/>
              <a:t> test.</a:t>
            </a:r>
          </a:p>
          <a:p>
            <a:r>
              <a:rPr lang="en-US" dirty="0" smtClean="0"/>
              <a:t>Ran for 30 minutes,  1.2 </a:t>
            </a:r>
            <a:r>
              <a:rPr lang="en-US" dirty="0" err="1" smtClean="0"/>
              <a:t>Mohms</a:t>
            </a:r>
            <a:r>
              <a:rPr lang="en-US" dirty="0" smtClean="0"/>
              <a:t> &lt; </a:t>
            </a:r>
            <a:r>
              <a:rPr lang="en-US" dirty="0" err="1" smtClean="0"/>
              <a:t>GF</a:t>
            </a:r>
            <a:r>
              <a:rPr lang="en-US" dirty="0" smtClean="0"/>
              <a:t> &lt; 9.0 </a:t>
            </a:r>
            <a:r>
              <a:rPr lang="en-US" dirty="0" err="1" smtClean="0"/>
              <a:t>Mohms</a:t>
            </a:r>
            <a:endParaRPr lang="en-US" dirty="0" smtClean="0"/>
          </a:p>
        </p:txBody>
      </p:sp>
      <p:sp>
        <p:nvSpPr>
          <p:cNvPr id="90" name="Rectangle 89"/>
          <p:cNvSpPr/>
          <p:nvPr/>
        </p:nvSpPr>
        <p:spPr>
          <a:xfrm>
            <a:off x="1614440" y="47524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849414" y="4758366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1161129" y="47524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1305073" y="47114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779580" y="47114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105722" y="471455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554271" y="471455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cxnSp>
        <p:nvCxnSpPr>
          <p:cNvPr id="97" name="Straight Connector 96"/>
          <p:cNvCxnSpPr/>
          <p:nvPr/>
        </p:nvCxnSpPr>
        <p:spPr>
          <a:xfrm rot="-5400000">
            <a:off x="1552528" y="505903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-5400000">
            <a:off x="1813055" y="5063166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30461" y="4570143"/>
            <a:ext cx="1597859" cy="840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744075" y="1886737"/>
            <a:ext cx="6939541" cy="3452573"/>
          </a:xfrm>
          <a:custGeom>
            <a:avLst/>
            <a:gdLst>
              <a:gd name="connsiteX0" fmla="*/ 486011 w 6939541"/>
              <a:gd name="connsiteY0" fmla="*/ 3022720 h 3452573"/>
              <a:gd name="connsiteX1" fmla="*/ 409811 w 6939541"/>
              <a:gd name="connsiteY1" fmla="*/ 3381949 h 3452573"/>
              <a:gd name="connsiteX2" fmla="*/ 61468 w 6939541"/>
              <a:gd name="connsiteY2" fmla="*/ 3305749 h 3452573"/>
              <a:gd name="connsiteX3" fmla="*/ 126782 w 6939541"/>
              <a:gd name="connsiteY3" fmla="*/ 1934149 h 3452573"/>
              <a:gd name="connsiteX4" fmla="*/ 1280668 w 6939541"/>
              <a:gd name="connsiteY4" fmla="*/ 1422520 h 3452573"/>
              <a:gd name="connsiteX5" fmla="*/ 6124811 w 6939541"/>
              <a:gd name="connsiteY5" fmla="*/ 1259234 h 3452573"/>
              <a:gd name="connsiteX6" fmla="*/ 6875925 w 6939541"/>
              <a:gd name="connsiteY6" fmla="*/ 159777 h 3452573"/>
              <a:gd name="connsiteX7" fmla="*/ 5449896 w 6939541"/>
              <a:gd name="connsiteY7" fmla="*/ 29149 h 345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39541" h="3452573">
                <a:moveTo>
                  <a:pt x="486011" y="3022720"/>
                </a:moveTo>
                <a:cubicBezTo>
                  <a:pt x="483289" y="3178749"/>
                  <a:pt x="480568" y="3334778"/>
                  <a:pt x="409811" y="3381949"/>
                </a:cubicBezTo>
                <a:cubicBezTo>
                  <a:pt x="339054" y="3429121"/>
                  <a:pt x="108640" y="3547049"/>
                  <a:pt x="61468" y="3305749"/>
                </a:cubicBezTo>
                <a:cubicBezTo>
                  <a:pt x="14296" y="3064449"/>
                  <a:pt x="-76418" y="2248020"/>
                  <a:pt x="126782" y="1934149"/>
                </a:cubicBezTo>
                <a:cubicBezTo>
                  <a:pt x="329982" y="1620278"/>
                  <a:pt x="280996" y="1535006"/>
                  <a:pt x="1280668" y="1422520"/>
                </a:cubicBezTo>
                <a:cubicBezTo>
                  <a:pt x="2280340" y="1310034"/>
                  <a:pt x="5192268" y="1469691"/>
                  <a:pt x="6124811" y="1259234"/>
                </a:cubicBezTo>
                <a:cubicBezTo>
                  <a:pt x="7057354" y="1048777"/>
                  <a:pt x="6988411" y="364791"/>
                  <a:pt x="6875925" y="159777"/>
                </a:cubicBezTo>
                <a:cubicBezTo>
                  <a:pt x="6763439" y="-45237"/>
                  <a:pt x="6106667" y="-8044"/>
                  <a:pt x="5449896" y="2914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837611" y="2024743"/>
            <a:ext cx="4336697" cy="2946296"/>
          </a:xfrm>
          <a:custGeom>
            <a:avLst/>
            <a:gdLst>
              <a:gd name="connsiteX0" fmla="*/ 44132 w 4336697"/>
              <a:gd name="connsiteY0" fmla="*/ 2852057 h 2946296"/>
              <a:gd name="connsiteX1" fmla="*/ 55018 w 4336697"/>
              <a:gd name="connsiteY1" fmla="*/ 2764971 h 2946296"/>
              <a:gd name="connsiteX2" fmla="*/ 261846 w 4336697"/>
              <a:gd name="connsiteY2" fmla="*/ 1208314 h 2946296"/>
              <a:gd name="connsiteX3" fmla="*/ 2787332 w 4336697"/>
              <a:gd name="connsiteY3" fmla="*/ 740228 h 2946296"/>
              <a:gd name="connsiteX4" fmla="*/ 4115389 w 4336697"/>
              <a:gd name="connsiteY4" fmla="*/ 576943 h 2946296"/>
              <a:gd name="connsiteX5" fmla="*/ 4322218 w 4336697"/>
              <a:gd name="connsiteY5" fmla="*/ 0 h 294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36697" h="2946296">
                <a:moveTo>
                  <a:pt x="44132" y="2852057"/>
                </a:moveTo>
                <a:cubicBezTo>
                  <a:pt x="31432" y="2945492"/>
                  <a:pt x="18732" y="3038928"/>
                  <a:pt x="55018" y="2764971"/>
                </a:cubicBezTo>
                <a:cubicBezTo>
                  <a:pt x="91304" y="2491014"/>
                  <a:pt x="-193540" y="1545771"/>
                  <a:pt x="261846" y="1208314"/>
                </a:cubicBezTo>
                <a:cubicBezTo>
                  <a:pt x="717232" y="870857"/>
                  <a:pt x="2145075" y="845456"/>
                  <a:pt x="2787332" y="740228"/>
                </a:cubicBezTo>
                <a:cubicBezTo>
                  <a:pt x="3429589" y="635000"/>
                  <a:pt x="3859575" y="700314"/>
                  <a:pt x="4115389" y="576943"/>
                </a:cubicBezTo>
                <a:cubicBezTo>
                  <a:pt x="4371203" y="453572"/>
                  <a:pt x="4346710" y="226786"/>
                  <a:pt x="4322218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566765" y="4034593"/>
            <a:ext cx="1873121" cy="330578"/>
          </a:xfrm>
          <a:custGeom>
            <a:avLst/>
            <a:gdLst>
              <a:gd name="connsiteX0" fmla="*/ 778 w 1873121"/>
              <a:gd name="connsiteY0" fmla="*/ 330578 h 330578"/>
              <a:gd name="connsiteX1" fmla="*/ 305578 w 1873121"/>
              <a:gd name="connsiteY1" fmla="*/ 4007 h 330578"/>
              <a:gd name="connsiteX2" fmla="*/ 1873121 w 1873121"/>
              <a:gd name="connsiteY2" fmla="*/ 178178 h 330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3121" h="330578">
                <a:moveTo>
                  <a:pt x="778" y="330578"/>
                </a:moveTo>
                <a:cubicBezTo>
                  <a:pt x="-2851" y="179992"/>
                  <a:pt x="-6479" y="29407"/>
                  <a:pt x="305578" y="4007"/>
                </a:cubicBezTo>
                <a:cubicBezTo>
                  <a:pt x="617635" y="-21393"/>
                  <a:pt x="1245378" y="78392"/>
                  <a:pt x="1873121" y="17817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7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27, 2014 Test #3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445675" y="3793100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161129" y="45964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609678" y="4598716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849414" y="45964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3466456" y="3822389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466456" y="406861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448908" y="4310885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466455" y="4530639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371600" y="45964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1371600" y="47524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1326098" y="45493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794007" y="454953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91295" y="45518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539844" y="454939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rot="-5400000">
            <a:off x="1324355" y="5044116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438086" y="35468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484268" y="3004457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3400" y="151580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-5400000">
            <a:off x="1479498" y="3996895"/>
            <a:ext cx="206432" cy="9860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6514006" y="3762796"/>
            <a:ext cx="206432" cy="9860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5486334" y="2028109"/>
            <a:ext cx="0" cy="64475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5319523" y="2681485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168390" y="268148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339011" y="2672863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5480749" y="268148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112675" y="4284998"/>
            <a:ext cx="39627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2722031" y="5177466"/>
            <a:ext cx="489832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Cleaned all 4 </a:t>
            </a:r>
            <a:r>
              <a:rPr lang="en-US" dirty="0" err="1" smtClean="0"/>
              <a:t>HV</a:t>
            </a:r>
            <a:r>
              <a:rPr lang="en-US" dirty="0" smtClean="0"/>
              <a:t> connectors and applied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 smtClean="0"/>
              <a:t>Placed </a:t>
            </a:r>
            <a:r>
              <a:rPr lang="en-US" dirty="0" err="1" smtClean="0"/>
              <a:t>HV</a:t>
            </a:r>
            <a:r>
              <a:rPr lang="en-US" dirty="0" smtClean="0"/>
              <a:t> </a:t>
            </a:r>
            <a:r>
              <a:rPr lang="en-US" dirty="0" err="1" smtClean="0"/>
              <a:t>endcap</a:t>
            </a:r>
            <a:r>
              <a:rPr lang="en-US" dirty="0" smtClean="0"/>
              <a:t> into a bucket with seawater.</a:t>
            </a:r>
          </a:p>
          <a:p>
            <a:r>
              <a:rPr lang="en-US" dirty="0" smtClean="0"/>
              <a:t>Connected </a:t>
            </a:r>
            <a:r>
              <a:rPr lang="en-US" dirty="0" err="1" smtClean="0"/>
              <a:t>KFA</a:t>
            </a:r>
            <a:r>
              <a:rPr lang="en-US" dirty="0" smtClean="0"/>
              <a:t> input.</a:t>
            </a:r>
          </a:p>
          <a:p>
            <a:r>
              <a:rPr lang="en-US" dirty="0" smtClean="0"/>
              <a:t>Hooked into earth return and ran </a:t>
            </a:r>
            <a:r>
              <a:rPr lang="en-US" dirty="0" err="1" smtClean="0"/>
              <a:t>GF</a:t>
            </a:r>
            <a:r>
              <a:rPr lang="en-US" dirty="0" smtClean="0"/>
              <a:t> test.</a:t>
            </a:r>
          </a:p>
          <a:p>
            <a:r>
              <a:rPr lang="en-US" dirty="0" smtClean="0"/>
              <a:t>Ran for 90 minutes,  </a:t>
            </a:r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endParaRPr lang="en-US" dirty="0" smtClean="0"/>
          </a:p>
        </p:txBody>
      </p:sp>
      <p:sp>
        <p:nvSpPr>
          <p:cNvPr id="90" name="Rectangle 89"/>
          <p:cNvSpPr/>
          <p:nvPr/>
        </p:nvSpPr>
        <p:spPr>
          <a:xfrm>
            <a:off x="1614440" y="47524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849414" y="4758366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1161129" y="47524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1305073" y="47114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779580" y="47114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105722" y="471455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554271" y="471455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cxnSp>
        <p:nvCxnSpPr>
          <p:cNvPr id="97" name="Straight Connector 96"/>
          <p:cNvCxnSpPr/>
          <p:nvPr/>
        </p:nvCxnSpPr>
        <p:spPr>
          <a:xfrm rot="-5400000">
            <a:off x="1552528" y="505903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-5400000">
            <a:off x="1813055" y="5063166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30461" y="4570143"/>
            <a:ext cx="1597859" cy="840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744075" y="1886737"/>
            <a:ext cx="6939541" cy="3452573"/>
          </a:xfrm>
          <a:custGeom>
            <a:avLst/>
            <a:gdLst>
              <a:gd name="connsiteX0" fmla="*/ 486011 w 6939541"/>
              <a:gd name="connsiteY0" fmla="*/ 3022720 h 3452573"/>
              <a:gd name="connsiteX1" fmla="*/ 409811 w 6939541"/>
              <a:gd name="connsiteY1" fmla="*/ 3381949 h 3452573"/>
              <a:gd name="connsiteX2" fmla="*/ 61468 w 6939541"/>
              <a:gd name="connsiteY2" fmla="*/ 3305749 h 3452573"/>
              <a:gd name="connsiteX3" fmla="*/ 126782 w 6939541"/>
              <a:gd name="connsiteY3" fmla="*/ 1934149 h 3452573"/>
              <a:gd name="connsiteX4" fmla="*/ 1280668 w 6939541"/>
              <a:gd name="connsiteY4" fmla="*/ 1422520 h 3452573"/>
              <a:gd name="connsiteX5" fmla="*/ 6124811 w 6939541"/>
              <a:gd name="connsiteY5" fmla="*/ 1259234 h 3452573"/>
              <a:gd name="connsiteX6" fmla="*/ 6875925 w 6939541"/>
              <a:gd name="connsiteY6" fmla="*/ 159777 h 3452573"/>
              <a:gd name="connsiteX7" fmla="*/ 5449896 w 6939541"/>
              <a:gd name="connsiteY7" fmla="*/ 29149 h 345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39541" h="3452573">
                <a:moveTo>
                  <a:pt x="486011" y="3022720"/>
                </a:moveTo>
                <a:cubicBezTo>
                  <a:pt x="483289" y="3178749"/>
                  <a:pt x="480568" y="3334778"/>
                  <a:pt x="409811" y="3381949"/>
                </a:cubicBezTo>
                <a:cubicBezTo>
                  <a:pt x="339054" y="3429121"/>
                  <a:pt x="108640" y="3547049"/>
                  <a:pt x="61468" y="3305749"/>
                </a:cubicBezTo>
                <a:cubicBezTo>
                  <a:pt x="14296" y="3064449"/>
                  <a:pt x="-76418" y="2248020"/>
                  <a:pt x="126782" y="1934149"/>
                </a:cubicBezTo>
                <a:cubicBezTo>
                  <a:pt x="329982" y="1620278"/>
                  <a:pt x="280996" y="1535006"/>
                  <a:pt x="1280668" y="1422520"/>
                </a:cubicBezTo>
                <a:cubicBezTo>
                  <a:pt x="2280340" y="1310034"/>
                  <a:pt x="5192268" y="1469691"/>
                  <a:pt x="6124811" y="1259234"/>
                </a:cubicBezTo>
                <a:cubicBezTo>
                  <a:pt x="7057354" y="1048777"/>
                  <a:pt x="6988411" y="364791"/>
                  <a:pt x="6875925" y="159777"/>
                </a:cubicBezTo>
                <a:cubicBezTo>
                  <a:pt x="6763439" y="-45237"/>
                  <a:pt x="6106667" y="-8044"/>
                  <a:pt x="5449896" y="2914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837611" y="2024743"/>
            <a:ext cx="4336697" cy="2946296"/>
          </a:xfrm>
          <a:custGeom>
            <a:avLst/>
            <a:gdLst>
              <a:gd name="connsiteX0" fmla="*/ 44132 w 4336697"/>
              <a:gd name="connsiteY0" fmla="*/ 2852057 h 2946296"/>
              <a:gd name="connsiteX1" fmla="*/ 55018 w 4336697"/>
              <a:gd name="connsiteY1" fmla="*/ 2764971 h 2946296"/>
              <a:gd name="connsiteX2" fmla="*/ 261846 w 4336697"/>
              <a:gd name="connsiteY2" fmla="*/ 1208314 h 2946296"/>
              <a:gd name="connsiteX3" fmla="*/ 2787332 w 4336697"/>
              <a:gd name="connsiteY3" fmla="*/ 740228 h 2946296"/>
              <a:gd name="connsiteX4" fmla="*/ 4115389 w 4336697"/>
              <a:gd name="connsiteY4" fmla="*/ 576943 h 2946296"/>
              <a:gd name="connsiteX5" fmla="*/ 4322218 w 4336697"/>
              <a:gd name="connsiteY5" fmla="*/ 0 h 294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36697" h="2946296">
                <a:moveTo>
                  <a:pt x="44132" y="2852057"/>
                </a:moveTo>
                <a:cubicBezTo>
                  <a:pt x="31432" y="2945492"/>
                  <a:pt x="18732" y="3038928"/>
                  <a:pt x="55018" y="2764971"/>
                </a:cubicBezTo>
                <a:cubicBezTo>
                  <a:pt x="91304" y="2491014"/>
                  <a:pt x="-193540" y="1545771"/>
                  <a:pt x="261846" y="1208314"/>
                </a:cubicBezTo>
                <a:cubicBezTo>
                  <a:pt x="717232" y="870857"/>
                  <a:pt x="2145075" y="845456"/>
                  <a:pt x="2787332" y="740228"/>
                </a:cubicBezTo>
                <a:cubicBezTo>
                  <a:pt x="3429589" y="635000"/>
                  <a:pt x="3859575" y="700314"/>
                  <a:pt x="4115389" y="576943"/>
                </a:cubicBezTo>
                <a:cubicBezTo>
                  <a:pt x="4371203" y="453572"/>
                  <a:pt x="4346710" y="226786"/>
                  <a:pt x="4322218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566765" y="4034593"/>
            <a:ext cx="1873121" cy="330578"/>
          </a:xfrm>
          <a:custGeom>
            <a:avLst/>
            <a:gdLst>
              <a:gd name="connsiteX0" fmla="*/ 778 w 1873121"/>
              <a:gd name="connsiteY0" fmla="*/ 330578 h 330578"/>
              <a:gd name="connsiteX1" fmla="*/ 305578 w 1873121"/>
              <a:gd name="connsiteY1" fmla="*/ 4007 h 330578"/>
              <a:gd name="connsiteX2" fmla="*/ 1873121 w 1873121"/>
              <a:gd name="connsiteY2" fmla="*/ 178178 h 330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3121" h="330578">
                <a:moveTo>
                  <a:pt x="778" y="330578"/>
                </a:moveTo>
                <a:cubicBezTo>
                  <a:pt x="-2851" y="179992"/>
                  <a:pt x="-6479" y="29407"/>
                  <a:pt x="305578" y="4007"/>
                </a:cubicBezTo>
                <a:cubicBezTo>
                  <a:pt x="617635" y="-21393"/>
                  <a:pt x="1245378" y="78392"/>
                  <a:pt x="1873121" y="17817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3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27, 2014 Test #4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445675" y="3793100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161129" y="45964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609678" y="4598716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849414" y="45964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3466456" y="3822389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466456" y="406861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448908" y="4310885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466455" y="4530639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371600" y="45964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1371600" y="47524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1326098" y="45493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794007" y="454953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91295" y="45518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539844" y="454939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rot="-5400000">
            <a:off x="1324355" y="5044116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438086" y="35468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029755" y="276309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3400" y="151580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-5400000">
            <a:off x="1479498" y="3996895"/>
            <a:ext cx="206432" cy="9860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6514006" y="3762796"/>
            <a:ext cx="206432" cy="9860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5486334" y="2028109"/>
            <a:ext cx="0" cy="64475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5319523" y="2681485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168390" y="268148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339011" y="2672863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5480749" y="268148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112675" y="4284998"/>
            <a:ext cx="39627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2722031" y="5177466"/>
            <a:ext cx="489832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Cleaned all 4 </a:t>
            </a:r>
            <a:r>
              <a:rPr lang="en-US" dirty="0" err="1" smtClean="0"/>
              <a:t>HV</a:t>
            </a:r>
            <a:r>
              <a:rPr lang="en-US" dirty="0" smtClean="0"/>
              <a:t> connectors and applied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 smtClean="0"/>
              <a:t>Placed </a:t>
            </a:r>
            <a:r>
              <a:rPr lang="en-US" dirty="0" err="1" smtClean="0"/>
              <a:t>HV</a:t>
            </a:r>
            <a:r>
              <a:rPr lang="en-US" dirty="0" smtClean="0"/>
              <a:t> </a:t>
            </a:r>
            <a:r>
              <a:rPr lang="en-US" dirty="0" err="1" smtClean="0"/>
              <a:t>endcap</a:t>
            </a:r>
            <a:r>
              <a:rPr lang="en-US" dirty="0" smtClean="0"/>
              <a:t> into a bucket with seawater.</a:t>
            </a:r>
          </a:p>
          <a:p>
            <a:r>
              <a:rPr lang="en-US" dirty="0" smtClean="0"/>
              <a:t>Connected </a:t>
            </a:r>
            <a:r>
              <a:rPr lang="en-US" dirty="0" err="1" smtClean="0"/>
              <a:t>swFOCE</a:t>
            </a:r>
            <a:r>
              <a:rPr lang="en-US" dirty="0" smtClean="0"/>
              <a:t> input.</a:t>
            </a:r>
          </a:p>
          <a:p>
            <a:r>
              <a:rPr lang="en-US" dirty="0" smtClean="0"/>
              <a:t>Hooked into earth return and ran </a:t>
            </a:r>
            <a:r>
              <a:rPr lang="en-US" dirty="0" err="1" smtClean="0"/>
              <a:t>GF</a:t>
            </a:r>
            <a:r>
              <a:rPr lang="en-US" dirty="0" smtClean="0"/>
              <a:t> test.</a:t>
            </a:r>
          </a:p>
          <a:p>
            <a:r>
              <a:rPr lang="en-US" dirty="0" smtClean="0"/>
              <a:t>Ran for 60 minutes,  </a:t>
            </a:r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endParaRPr lang="en-US" dirty="0" smtClean="0"/>
          </a:p>
        </p:txBody>
      </p:sp>
      <p:sp>
        <p:nvSpPr>
          <p:cNvPr id="90" name="Rectangle 89"/>
          <p:cNvSpPr/>
          <p:nvPr/>
        </p:nvSpPr>
        <p:spPr>
          <a:xfrm>
            <a:off x="1614440" y="47524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849414" y="4758366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1161129" y="47524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1305073" y="47114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779580" y="47114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105722" y="471455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554271" y="471455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cxnSp>
        <p:nvCxnSpPr>
          <p:cNvPr id="97" name="Straight Connector 96"/>
          <p:cNvCxnSpPr/>
          <p:nvPr/>
        </p:nvCxnSpPr>
        <p:spPr>
          <a:xfrm rot="-5400000">
            <a:off x="1103979" y="5063166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-5400000">
            <a:off x="1813055" y="5063166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630461" y="4570143"/>
            <a:ext cx="1597859" cy="840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727251" y="2031125"/>
            <a:ext cx="4336697" cy="2946296"/>
          </a:xfrm>
          <a:custGeom>
            <a:avLst/>
            <a:gdLst>
              <a:gd name="connsiteX0" fmla="*/ 44132 w 4336697"/>
              <a:gd name="connsiteY0" fmla="*/ 2852057 h 2946296"/>
              <a:gd name="connsiteX1" fmla="*/ 55018 w 4336697"/>
              <a:gd name="connsiteY1" fmla="*/ 2764971 h 2946296"/>
              <a:gd name="connsiteX2" fmla="*/ 261846 w 4336697"/>
              <a:gd name="connsiteY2" fmla="*/ 1208314 h 2946296"/>
              <a:gd name="connsiteX3" fmla="*/ 2787332 w 4336697"/>
              <a:gd name="connsiteY3" fmla="*/ 740228 h 2946296"/>
              <a:gd name="connsiteX4" fmla="*/ 4115389 w 4336697"/>
              <a:gd name="connsiteY4" fmla="*/ 576943 h 2946296"/>
              <a:gd name="connsiteX5" fmla="*/ 4322218 w 4336697"/>
              <a:gd name="connsiteY5" fmla="*/ 0 h 294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36697" h="2946296">
                <a:moveTo>
                  <a:pt x="44132" y="2852057"/>
                </a:moveTo>
                <a:cubicBezTo>
                  <a:pt x="31432" y="2945492"/>
                  <a:pt x="18732" y="3038928"/>
                  <a:pt x="55018" y="2764971"/>
                </a:cubicBezTo>
                <a:cubicBezTo>
                  <a:pt x="91304" y="2491014"/>
                  <a:pt x="-193540" y="1545771"/>
                  <a:pt x="261846" y="1208314"/>
                </a:cubicBezTo>
                <a:cubicBezTo>
                  <a:pt x="717232" y="870857"/>
                  <a:pt x="2145075" y="845456"/>
                  <a:pt x="2787332" y="740228"/>
                </a:cubicBezTo>
                <a:cubicBezTo>
                  <a:pt x="3429589" y="635000"/>
                  <a:pt x="3859575" y="700314"/>
                  <a:pt x="4115389" y="576943"/>
                </a:cubicBezTo>
                <a:cubicBezTo>
                  <a:pt x="4371203" y="453572"/>
                  <a:pt x="4346710" y="226786"/>
                  <a:pt x="4322218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566765" y="4034593"/>
            <a:ext cx="1873121" cy="330578"/>
          </a:xfrm>
          <a:custGeom>
            <a:avLst/>
            <a:gdLst>
              <a:gd name="connsiteX0" fmla="*/ 778 w 1873121"/>
              <a:gd name="connsiteY0" fmla="*/ 330578 h 330578"/>
              <a:gd name="connsiteX1" fmla="*/ 305578 w 1873121"/>
              <a:gd name="connsiteY1" fmla="*/ 4007 h 330578"/>
              <a:gd name="connsiteX2" fmla="*/ 1873121 w 1873121"/>
              <a:gd name="connsiteY2" fmla="*/ 178178 h 330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3121" h="330578">
                <a:moveTo>
                  <a:pt x="778" y="330578"/>
                </a:moveTo>
                <a:cubicBezTo>
                  <a:pt x="-2851" y="179992"/>
                  <a:pt x="-6479" y="29407"/>
                  <a:pt x="305578" y="4007"/>
                </a:cubicBezTo>
                <a:cubicBezTo>
                  <a:pt x="617635" y="-21393"/>
                  <a:pt x="1245378" y="78392"/>
                  <a:pt x="1873121" y="17817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877040" y="1882601"/>
            <a:ext cx="7367584" cy="3505330"/>
          </a:xfrm>
          <a:custGeom>
            <a:avLst/>
            <a:gdLst>
              <a:gd name="connsiteX0" fmla="*/ 799360 w 7367584"/>
              <a:gd name="connsiteY0" fmla="*/ 3026856 h 3505330"/>
              <a:gd name="connsiteX1" fmla="*/ 799360 w 7367584"/>
              <a:gd name="connsiteY1" fmla="*/ 3375199 h 3505330"/>
              <a:gd name="connsiteX2" fmla="*/ 167989 w 7367584"/>
              <a:gd name="connsiteY2" fmla="*/ 3386085 h 3505330"/>
              <a:gd name="connsiteX3" fmla="*/ 189760 w 7367584"/>
              <a:gd name="connsiteY3" fmla="*/ 1916513 h 3505330"/>
              <a:gd name="connsiteX4" fmla="*/ 2290703 w 7367584"/>
              <a:gd name="connsiteY4" fmla="*/ 1067428 h 3505330"/>
              <a:gd name="connsiteX5" fmla="*/ 6840931 w 7367584"/>
              <a:gd name="connsiteY5" fmla="*/ 1208942 h 3505330"/>
              <a:gd name="connsiteX6" fmla="*/ 7102189 w 7367584"/>
              <a:gd name="connsiteY6" fmla="*/ 196570 h 3505330"/>
              <a:gd name="connsiteX7" fmla="*/ 5316931 w 7367584"/>
              <a:gd name="connsiteY7" fmla="*/ 628 h 350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67584" h="3505330">
                <a:moveTo>
                  <a:pt x="799360" y="3026856"/>
                </a:moveTo>
                <a:cubicBezTo>
                  <a:pt x="851974" y="3171091"/>
                  <a:pt x="904589" y="3315327"/>
                  <a:pt x="799360" y="3375199"/>
                </a:cubicBezTo>
                <a:cubicBezTo>
                  <a:pt x="694131" y="3435071"/>
                  <a:pt x="269589" y="3629199"/>
                  <a:pt x="167989" y="3386085"/>
                </a:cubicBezTo>
                <a:cubicBezTo>
                  <a:pt x="66389" y="3142971"/>
                  <a:pt x="-164026" y="2302956"/>
                  <a:pt x="189760" y="1916513"/>
                </a:cubicBezTo>
                <a:cubicBezTo>
                  <a:pt x="543546" y="1530070"/>
                  <a:pt x="1182174" y="1185357"/>
                  <a:pt x="2290703" y="1067428"/>
                </a:cubicBezTo>
                <a:cubicBezTo>
                  <a:pt x="3399232" y="949499"/>
                  <a:pt x="6039017" y="1354085"/>
                  <a:pt x="6840931" y="1208942"/>
                </a:cubicBezTo>
                <a:cubicBezTo>
                  <a:pt x="7642845" y="1063799"/>
                  <a:pt x="7356189" y="397956"/>
                  <a:pt x="7102189" y="196570"/>
                </a:cubicBezTo>
                <a:cubicBezTo>
                  <a:pt x="6848189" y="-4816"/>
                  <a:pt x="6082560" y="-2094"/>
                  <a:pt x="5316931" y="62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28, 2014 Test 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15000" y="4753687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8641" y="153562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410" y="2731398"/>
            <a:ext cx="36453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Attached cable to </a:t>
            </a:r>
            <a:r>
              <a:rPr lang="en-US" dirty="0" err="1" smtClean="0"/>
              <a:t>KFA</a:t>
            </a:r>
            <a:r>
              <a:rPr lang="en-US" dirty="0" smtClean="0"/>
              <a:t> connector dry.</a:t>
            </a:r>
          </a:p>
          <a:p>
            <a:r>
              <a:rPr lang="en-US" dirty="0" smtClean="0"/>
              <a:t>Ran </a:t>
            </a:r>
            <a:r>
              <a:rPr lang="en-US" dirty="0" err="1" smtClean="0"/>
              <a:t>GF</a:t>
            </a:r>
            <a:r>
              <a:rPr lang="en-US" dirty="0" smtClean="0"/>
              <a:t> test on deck.</a:t>
            </a:r>
          </a:p>
          <a:p>
            <a:endParaRPr lang="en-US" dirty="0"/>
          </a:p>
          <a:p>
            <a:r>
              <a:rPr lang="en-US" dirty="0" smtClean="0"/>
              <a:t>Ran for 60 minutes, </a:t>
            </a:r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5841409" y="565419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890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89009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89009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62190" y="5683484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2190" y="592970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44642" y="6171980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62189" y="6391734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366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890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366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31846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1371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90118" y="602583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1202" y="56834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62152" y="617197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37076" y="591208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37076" y="640125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17571" y="56820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62012" y="591208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22649" y="6181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62012" y="640125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269909" y="630828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65146" y="652369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33820" y="5407974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97410" y="5498818"/>
            <a:ext cx="3569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** Note: CN had sat overnight in lab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44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28, 2014 Test #2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54080" y="4343400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8641" y="153562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410" y="2731398"/>
            <a:ext cx="40312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Attached cable to </a:t>
            </a:r>
            <a:r>
              <a:rPr lang="en-US" dirty="0" err="1" smtClean="0"/>
              <a:t>swFOCE</a:t>
            </a:r>
            <a:r>
              <a:rPr lang="en-US" dirty="0" smtClean="0"/>
              <a:t> connector dry.</a:t>
            </a:r>
          </a:p>
          <a:p>
            <a:r>
              <a:rPr lang="en-US" dirty="0" smtClean="0"/>
              <a:t>Ran </a:t>
            </a:r>
            <a:r>
              <a:rPr lang="en-US" dirty="0" err="1" smtClean="0"/>
              <a:t>GF</a:t>
            </a:r>
            <a:r>
              <a:rPr lang="en-US" dirty="0" smtClean="0"/>
              <a:t> test on deck.</a:t>
            </a:r>
          </a:p>
          <a:p>
            <a:endParaRPr lang="en-US" dirty="0"/>
          </a:p>
          <a:p>
            <a:r>
              <a:rPr lang="en-US" dirty="0" smtClean="0"/>
              <a:t>Ran for 60 minutes, </a:t>
            </a:r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5849713" y="5163011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97313" y="523921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97313" y="57277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97313" y="59563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70494" y="5192300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70494" y="5438521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52946" y="5680796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70493" y="5900550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44913" y="523921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97313" y="546781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44913" y="546781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40150" y="57277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9675" y="59563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51479" y="5534648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9506" y="519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70456" y="568079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45380" y="542090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45380" y="591007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25875" y="519087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70316" y="542090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30953" y="56903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70316" y="591007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273450" y="531541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73450" y="6032507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29927" y="4916790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97410" y="5498818"/>
            <a:ext cx="3985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** Note: No load on </a:t>
            </a:r>
            <a:r>
              <a:rPr lang="en-US" dirty="0" err="1" smtClean="0"/>
              <a:t>swFOCE</a:t>
            </a:r>
            <a:r>
              <a:rPr lang="en-US" dirty="0" smtClean="0"/>
              <a:t> at this time</a:t>
            </a:r>
            <a:endParaRPr lang="en-US" dirty="0"/>
          </a:p>
        </p:txBody>
      </p:sp>
      <p:sp>
        <p:nvSpPr>
          <p:cNvPr id="53" name="Freeform 52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5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28, 2014 Test #3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33670" y="4384122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0427" y="3635623"/>
            <a:ext cx="2941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Placed CN on bottom of tank.</a:t>
            </a:r>
          </a:p>
          <a:p>
            <a:r>
              <a:rPr lang="en-US" dirty="0" smtClean="0"/>
              <a:t>No power applied.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849713" y="5162297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97313" y="523849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97313" y="572699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97313" y="595559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70494" y="5191586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70494" y="5437807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52946" y="5680082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70493" y="589983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44913" y="523849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97313" y="546709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44913" y="546709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40150" y="572699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9675" y="595559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98422" y="553393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9506" y="519158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70456" y="56800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45380" y="542018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45380" y="590936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25875" y="51901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70316" y="542018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30953" y="568960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70316" y="590936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282975" y="531098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73450" y="6031793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49547" y="4916076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26632" y="151075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639" y="4594045"/>
            <a:ext cx="3548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</a:t>
            </a:r>
            <a:r>
              <a:rPr lang="en-US" dirty="0" smtClean="0"/>
              <a:t>10 </a:t>
            </a:r>
            <a:r>
              <a:rPr lang="en-US" dirty="0"/>
              <a:t>minutes, </a:t>
            </a:r>
            <a:r>
              <a:rPr lang="en-US" dirty="0" err="1"/>
              <a:t>GF</a:t>
            </a:r>
            <a:r>
              <a:rPr lang="en-US" dirty="0"/>
              <a:t> </a:t>
            </a:r>
            <a:r>
              <a:rPr lang="en-US" dirty="0" smtClean="0"/>
              <a:t>&gt; 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197410" y="5498818"/>
            <a:ext cx="3985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** Note: No load on </a:t>
            </a:r>
            <a:r>
              <a:rPr lang="en-US" dirty="0" err="1" smtClean="0"/>
              <a:t>swFOCE</a:t>
            </a:r>
            <a:r>
              <a:rPr lang="en-US" dirty="0" smtClean="0"/>
              <a:t> at this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0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28, 2014 Test #4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89853" y="4388279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409" y="3528652"/>
            <a:ext cx="2271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CN on bottom of tank.</a:t>
            </a:r>
          </a:p>
          <a:p>
            <a:r>
              <a:rPr lang="en-US" dirty="0" smtClean="0"/>
              <a:t>Power applied.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841409" y="5162297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89009" y="523849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89009" y="572699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89009" y="595559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62190" y="5191586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2190" y="5437807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44642" y="5680082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62189" y="589983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36609" y="523849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89009" y="546709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36609" y="546709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31846" y="572699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1371" y="595559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90118" y="553393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1202" y="519158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62152" y="56800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37076" y="542018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37076" y="590936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17571" y="51901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62012" y="542018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22649" y="568960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62012" y="590936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flipV="1">
            <a:off x="5274671" y="5314695"/>
            <a:ext cx="266700" cy="366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65146" y="6031793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44746" y="4880721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71630" y="152996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0178" y="4634500"/>
            <a:ext cx="3495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</a:t>
            </a:r>
            <a:r>
              <a:rPr lang="en-US" dirty="0" smtClean="0"/>
              <a:t>60 </a:t>
            </a:r>
            <a:r>
              <a:rPr lang="en-US" dirty="0"/>
              <a:t>minutes, </a:t>
            </a:r>
            <a:r>
              <a:rPr lang="en-US" dirty="0" err="1"/>
              <a:t>GF</a:t>
            </a:r>
            <a:r>
              <a:rPr lang="en-US" dirty="0"/>
              <a:t> </a:t>
            </a:r>
            <a:r>
              <a:rPr lang="en-US" dirty="0" smtClean="0"/>
              <a:t>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197410" y="5498818"/>
            <a:ext cx="3985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** Note: No load on </a:t>
            </a:r>
            <a:r>
              <a:rPr lang="en-US" dirty="0" err="1" smtClean="0"/>
              <a:t>swFOCE</a:t>
            </a:r>
            <a:r>
              <a:rPr lang="en-US" dirty="0" smtClean="0"/>
              <a:t> at this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2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28, 2014 Test #5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75627" y="4819166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409" y="3528652"/>
            <a:ext cx="36319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Attached cable to </a:t>
            </a:r>
            <a:r>
              <a:rPr lang="en-US" dirty="0" err="1" smtClean="0"/>
              <a:t>KFA</a:t>
            </a:r>
            <a:r>
              <a:rPr lang="en-US" dirty="0" smtClean="0"/>
              <a:t> connector dry.</a:t>
            </a:r>
          </a:p>
          <a:p>
            <a:r>
              <a:rPr lang="en-US" dirty="0" smtClean="0"/>
              <a:t>CN on deck.</a:t>
            </a:r>
          </a:p>
          <a:p>
            <a:r>
              <a:rPr lang="en-US" dirty="0" smtClean="0"/>
              <a:t>Power applied.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841409" y="565419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890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89009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89009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62190" y="5683484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2190" y="592970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44642" y="6171980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62189" y="6391734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366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890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366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31846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1371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90118" y="602583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1202" y="56834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62152" y="617197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37076" y="591208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37076" y="640125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17571" y="56820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62012" y="591208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22649" y="6181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62012" y="640125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269909" y="630828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65146" y="652369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33820" y="5407974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916867"/>
              </p:ext>
            </p:extLst>
          </p:nvPr>
        </p:nvGraphicFramePr>
        <p:xfrm>
          <a:off x="304800" y="4587395"/>
          <a:ext cx="1320800" cy="114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7112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GF (ohms)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12:51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8.4M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12:52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9.2M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12:53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12:54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9.8M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12:55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 err="1">
                          <a:effectLst/>
                        </a:rPr>
                        <a:t>10M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471630" y="153562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40176" y="5912084"/>
            <a:ext cx="42116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** Note: CN had been in tank &gt;60 minutes </a:t>
            </a:r>
          </a:p>
          <a:p>
            <a:r>
              <a:rPr lang="en-US" dirty="0" smtClean="0"/>
              <a:t>just prior to this test.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53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28, 2014 Test #6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75627" y="4819166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409" y="3528652"/>
            <a:ext cx="51537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Blew out </a:t>
            </a:r>
            <a:r>
              <a:rPr lang="en-US" dirty="0" err="1" smtClean="0"/>
              <a:t>KFA</a:t>
            </a:r>
            <a:r>
              <a:rPr lang="en-US" dirty="0" smtClean="0"/>
              <a:t> connector with shop air (high pressure)</a:t>
            </a:r>
          </a:p>
          <a:p>
            <a:r>
              <a:rPr lang="en-US" dirty="0" smtClean="0"/>
              <a:t>CN on deck.</a:t>
            </a:r>
          </a:p>
          <a:p>
            <a:r>
              <a:rPr lang="en-US" dirty="0" smtClean="0"/>
              <a:t>Power applied.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841409" y="565419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890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89009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89009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62190" y="5683484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2190" y="592970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44642" y="6171980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62189" y="6391734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366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890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366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31846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1371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90118" y="602583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1202" y="56834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62152" y="617197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37076" y="591208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37076" y="640125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17571" y="56820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62012" y="591208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22649" y="6181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62012" y="640125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269909" y="630828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65146" y="652369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33820" y="5407974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00178" y="4634500"/>
            <a:ext cx="3495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</a:t>
            </a:r>
            <a:r>
              <a:rPr lang="en-US" dirty="0" smtClean="0"/>
              <a:t>10 </a:t>
            </a:r>
            <a:r>
              <a:rPr lang="en-US" dirty="0"/>
              <a:t>minutes, </a:t>
            </a:r>
            <a:r>
              <a:rPr lang="en-US" dirty="0" err="1"/>
              <a:t>GF</a:t>
            </a:r>
            <a:r>
              <a:rPr lang="en-US" dirty="0"/>
              <a:t> </a:t>
            </a:r>
            <a:r>
              <a:rPr lang="en-US" dirty="0" smtClean="0"/>
              <a:t>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518641" y="1526689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71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Sept.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3586163" y="5437152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4114800" y="5420405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20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28, 2014 Test #7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75627" y="4819166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409" y="3528652"/>
            <a:ext cx="2941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Placed CN on bottom of tank.</a:t>
            </a:r>
          </a:p>
          <a:p>
            <a:r>
              <a:rPr lang="en-US" dirty="0" smtClean="0"/>
              <a:t>Power applied.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841409" y="565419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6890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689009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89009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862190" y="5683484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862190" y="592970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844642" y="6171980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62189" y="6391734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536609" y="57303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890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536609" y="59589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531846" y="62188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541371" y="644749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290118" y="602583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481202" y="56834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62152" y="617197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37076" y="591208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37076" y="640125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617571" y="56820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62012" y="591208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22649" y="6181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62012" y="640125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269909" y="630828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265146" y="652369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33820" y="5407974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715000" y="3712568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454070"/>
              </p:ext>
            </p:extLst>
          </p:nvPr>
        </p:nvGraphicFramePr>
        <p:xfrm>
          <a:off x="1990996" y="4161455"/>
          <a:ext cx="1333500" cy="247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GF (ohms)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3.2M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3.7M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4.2M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4.1M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5.4M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6.4M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7.0M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8.1M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1:50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6.8M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2:05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7.2M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14:15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 err="1">
                          <a:effectLst/>
                        </a:rPr>
                        <a:t>8.1M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4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28, 2014 Test #8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409" y="3528652"/>
            <a:ext cx="35463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Attached power to </a:t>
            </a:r>
            <a:r>
              <a:rPr lang="en-US" dirty="0" err="1" smtClean="0"/>
              <a:t>swFOCE</a:t>
            </a:r>
            <a:r>
              <a:rPr lang="en-US" dirty="0" smtClean="0"/>
              <a:t> input.</a:t>
            </a:r>
          </a:p>
          <a:p>
            <a:r>
              <a:rPr lang="en-US" dirty="0" smtClean="0"/>
              <a:t>Used test simulator as a load on the</a:t>
            </a:r>
          </a:p>
          <a:p>
            <a:r>
              <a:rPr lang="en-US" dirty="0" err="1" smtClean="0"/>
              <a:t>swFOCE</a:t>
            </a:r>
            <a:r>
              <a:rPr lang="en-US" dirty="0" smtClean="0"/>
              <a:t> output.</a:t>
            </a:r>
          </a:p>
          <a:p>
            <a:r>
              <a:rPr lang="en-US" dirty="0" smtClean="0"/>
              <a:t>Placed CN &amp; test simulator on</a:t>
            </a:r>
          </a:p>
          <a:p>
            <a:r>
              <a:rPr lang="en-US" dirty="0" smtClean="0"/>
              <a:t>bottom of tank.</a:t>
            </a:r>
          </a:p>
          <a:p>
            <a:r>
              <a:rPr lang="en-US" dirty="0" smtClean="0"/>
              <a:t>Power applied.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126309" y="3851817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973909" y="39280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973909" y="441651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973909" y="464511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6147090" y="3881106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147090" y="4127327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129542" y="4369602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147089" y="458935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821509" y="39280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973909" y="41566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821509" y="41566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816746" y="441651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826271" y="4645113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/>
          <p:nvPr/>
        </p:nvCxnSpPr>
        <p:spPr>
          <a:xfrm>
            <a:off x="5575018" y="422345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766102" y="388110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747052" y="43696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921976" y="41097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921976" y="45988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902471" y="387967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746912" y="410970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907549" y="437912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746912" y="459888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5563227" y="40143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6118720" y="3605596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742598" y="568293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798005" y="560673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345721" y="4568913"/>
            <a:ext cx="1572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Connectors attached dry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107568" y="5407430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6107568" y="5715891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6117706" y="5809446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6107568" y="5899328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6107567" y="5410825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89" name="Straight Connector 88"/>
          <p:cNvCxnSpPr/>
          <p:nvPr/>
        </p:nvCxnSpPr>
        <p:spPr>
          <a:xfrm>
            <a:off x="6266634" y="6221138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564768" y="5901025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6879092" y="5606739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2" name="Rectangle 91"/>
          <p:cNvSpPr/>
          <p:nvPr/>
        </p:nvSpPr>
        <p:spPr>
          <a:xfrm>
            <a:off x="8241168" y="5572966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93" name="Straight Connector 92"/>
          <p:cNvCxnSpPr/>
          <p:nvPr/>
        </p:nvCxnSpPr>
        <p:spPr>
          <a:xfrm flipV="1">
            <a:off x="7479167" y="5825564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7479167" y="5715891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6784393" y="5406026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982981" y="5360519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816987" y="5926472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8013438" y="5938685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492659" y="5529136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5894858" y="568025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5955168" y="560674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6098043" y="5161209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3572120" y="1805319"/>
            <a:ext cx="3622463" cy="2736509"/>
          </a:xfrm>
          <a:custGeom>
            <a:avLst/>
            <a:gdLst>
              <a:gd name="connsiteX0" fmla="*/ 2621851 w 3622463"/>
              <a:gd name="connsiteY0" fmla="*/ 77910 h 2736509"/>
              <a:gd name="connsiteX1" fmla="*/ 3285880 w 3622463"/>
              <a:gd name="connsiteY1" fmla="*/ 56138 h 2736509"/>
              <a:gd name="connsiteX2" fmla="*/ 3612451 w 3622463"/>
              <a:gd name="connsiteY2" fmla="*/ 709281 h 2736509"/>
              <a:gd name="connsiteX3" fmla="*/ 2926651 w 3622463"/>
              <a:gd name="connsiteY3" fmla="*/ 970538 h 2736509"/>
              <a:gd name="connsiteX4" fmla="*/ 1163166 w 3622463"/>
              <a:gd name="connsiteY4" fmla="*/ 1003195 h 2736509"/>
              <a:gd name="connsiteX5" fmla="*/ 129023 w 3622463"/>
              <a:gd name="connsiteY5" fmla="*/ 1384195 h 2736509"/>
              <a:gd name="connsiteX6" fmla="*/ 31051 w 3622463"/>
              <a:gd name="connsiteY6" fmla="*/ 2167967 h 2736509"/>
              <a:gd name="connsiteX7" fmla="*/ 270537 w 3622463"/>
              <a:gd name="connsiteY7" fmla="*/ 2679595 h 2736509"/>
              <a:gd name="connsiteX8" fmla="*/ 2240851 w 3622463"/>
              <a:gd name="connsiteY8" fmla="*/ 2701367 h 2736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22463" h="2736509">
                <a:moveTo>
                  <a:pt x="2621851" y="77910"/>
                </a:moveTo>
                <a:cubicBezTo>
                  <a:pt x="2871315" y="14410"/>
                  <a:pt x="3120780" y="-49090"/>
                  <a:pt x="3285880" y="56138"/>
                </a:cubicBezTo>
                <a:cubicBezTo>
                  <a:pt x="3450980" y="161366"/>
                  <a:pt x="3672323" y="556881"/>
                  <a:pt x="3612451" y="709281"/>
                </a:cubicBezTo>
                <a:cubicBezTo>
                  <a:pt x="3552580" y="861681"/>
                  <a:pt x="3334865" y="921552"/>
                  <a:pt x="2926651" y="970538"/>
                </a:cubicBezTo>
                <a:cubicBezTo>
                  <a:pt x="2518437" y="1019524"/>
                  <a:pt x="1629437" y="934252"/>
                  <a:pt x="1163166" y="1003195"/>
                </a:cubicBezTo>
                <a:cubicBezTo>
                  <a:pt x="696895" y="1072138"/>
                  <a:pt x="317709" y="1190066"/>
                  <a:pt x="129023" y="1384195"/>
                </a:cubicBezTo>
                <a:cubicBezTo>
                  <a:pt x="-59663" y="1578324"/>
                  <a:pt x="7465" y="1952067"/>
                  <a:pt x="31051" y="2167967"/>
                </a:cubicBezTo>
                <a:cubicBezTo>
                  <a:pt x="54637" y="2383867"/>
                  <a:pt x="-97763" y="2590695"/>
                  <a:pt x="270537" y="2679595"/>
                </a:cubicBezTo>
                <a:cubicBezTo>
                  <a:pt x="638837" y="2768495"/>
                  <a:pt x="1439844" y="2734931"/>
                  <a:pt x="2240851" y="270136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3896515" y="5929160"/>
            <a:ext cx="18710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7" name="Freeform 6"/>
          <p:cNvSpPr/>
          <p:nvPr/>
        </p:nvSpPr>
        <p:spPr>
          <a:xfrm>
            <a:off x="4013317" y="4735286"/>
            <a:ext cx="1810540" cy="1177957"/>
          </a:xfrm>
          <a:custGeom>
            <a:avLst/>
            <a:gdLst>
              <a:gd name="connsiteX0" fmla="*/ 1810540 w 1810540"/>
              <a:gd name="connsiteY0" fmla="*/ 0 h 1177957"/>
              <a:gd name="connsiteX1" fmla="*/ 569569 w 1810540"/>
              <a:gd name="connsiteY1" fmla="*/ 87085 h 1177957"/>
              <a:gd name="connsiteX2" fmla="*/ 3512 w 1810540"/>
              <a:gd name="connsiteY2" fmla="*/ 892628 h 1177957"/>
              <a:gd name="connsiteX3" fmla="*/ 406283 w 1810540"/>
              <a:gd name="connsiteY3" fmla="*/ 1164771 h 1177957"/>
              <a:gd name="connsiteX4" fmla="*/ 1799654 w 1810540"/>
              <a:gd name="connsiteY4" fmla="*/ 1110343 h 117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0540" h="1177957">
                <a:moveTo>
                  <a:pt x="1810540" y="0"/>
                </a:moveTo>
                <a:lnTo>
                  <a:pt x="569569" y="87085"/>
                </a:lnTo>
                <a:cubicBezTo>
                  <a:pt x="268398" y="235856"/>
                  <a:pt x="30726" y="713014"/>
                  <a:pt x="3512" y="892628"/>
                </a:cubicBezTo>
                <a:cubicBezTo>
                  <a:pt x="-23702" y="1072242"/>
                  <a:pt x="106926" y="1128485"/>
                  <a:pt x="406283" y="1164771"/>
                </a:cubicBezTo>
                <a:cubicBezTo>
                  <a:pt x="705640" y="1201057"/>
                  <a:pt x="1252647" y="1155700"/>
                  <a:pt x="1799654" y="111034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178831" y="5498273"/>
            <a:ext cx="3495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</a:t>
            </a:r>
            <a:r>
              <a:rPr lang="en-US" dirty="0" smtClean="0"/>
              <a:t>60 </a:t>
            </a:r>
            <a:r>
              <a:rPr lang="en-US" dirty="0"/>
              <a:t>minutes, </a:t>
            </a:r>
            <a:r>
              <a:rPr lang="en-US" dirty="0" err="1"/>
              <a:t>GF</a:t>
            </a:r>
            <a:r>
              <a:rPr lang="en-US" dirty="0"/>
              <a:t> </a:t>
            </a:r>
            <a:r>
              <a:rPr lang="en-US" dirty="0" smtClean="0"/>
              <a:t>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197410" y="6154129"/>
            <a:ext cx="3645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** Note: Load on </a:t>
            </a:r>
            <a:r>
              <a:rPr lang="en-US" dirty="0" err="1" smtClean="0"/>
              <a:t>swFOCE</a:t>
            </a:r>
            <a:r>
              <a:rPr lang="en-US" dirty="0" smtClean="0"/>
              <a:t> = 70 Watts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52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29, 2014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447800" y="489401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295400" y="504244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295400" y="574428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295400" y="617855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349027" y="4995532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24273" y="5345128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2573" y="5744289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-26386" y="6131639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295400" y="539203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1239993" y="61550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239993" y="53637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225566" y="50325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225566" y="573952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38275" y="464538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33798" y="979807"/>
            <a:ext cx="6707349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We suspect the </a:t>
            </a:r>
            <a:r>
              <a:rPr lang="en-US" dirty="0" err="1" smtClean="0"/>
              <a:t>KFA</a:t>
            </a:r>
            <a:r>
              <a:rPr lang="en-US" dirty="0" smtClean="0"/>
              <a:t> input connector may be bad.</a:t>
            </a:r>
          </a:p>
          <a:p>
            <a:r>
              <a:rPr lang="en-US" dirty="0" smtClean="0"/>
              <a:t>Internal to the CN, we are swapping the connections of the </a:t>
            </a:r>
            <a:r>
              <a:rPr lang="en-US" dirty="0" err="1" smtClean="0"/>
              <a:t>KFA</a:t>
            </a:r>
            <a:endParaRPr lang="en-US" dirty="0" smtClean="0"/>
          </a:p>
          <a:p>
            <a:r>
              <a:rPr lang="en-US" dirty="0" smtClean="0"/>
              <a:t>input and </a:t>
            </a:r>
            <a:r>
              <a:rPr lang="en-US" dirty="0" err="1" smtClean="0"/>
              <a:t>swFOCE</a:t>
            </a:r>
            <a:r>
              <a:rPr lang="en-US" dirty="0" smtClean="0"/>
              <a:t> input connectors.</a:t>
            </a:r>
          </a:p>
          <a:p>
            <a:endParaRPr lang="en-US" dirty="0"/>
          </a:p>
          <a:p>
            <a:r>
              <a:rPr lang="en-US" dirty="0" smtClean="0"/>
              <a:t>Meaning, the physical connector for the </a:t>
            </a:r>
            <a:r>
              <a:rPr lang="en-US" dirty="0" err="1" smtClean="0"/>
              <a:t>swFOCE</a:t>
            </a:r>
            <a:r>
              <a:rPr lang="en-US" dirty="0" smtClean="0"/>
              <a:t> input</a:t>
            </a:r>
          </a:p>
          <a:p>
            <a:r>
              <a:rPr lang="en-US" dirty="0" smtClean="0"/>
              <a:t>will power the internal </a:t>
            </a:r>
            <a:r>
              <a:rPr lang="en-US" dirty="0" err="1" smtClean="0"/>
              <a:t>KFA</a:t>
            </a:r>
            <a:r>
              <a:rPr lang="en-US" dirty="0" smtClean="0"/>
              <a:t> electronics.</a:t>
            </a:r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 err="1" smtClean="0"/>
              <a:t>KFA</a:t>
            </a:r>
            <a:r>
              <a:rPr lang="en-US" dirty="0" smtClean="0"/>
              <a:t> connector will power the </a:t>
            </a:r>
            <a:r>
              <a:rPr lang="en-US" dirty="0" err="1" smtClean="0"/>
              <a:t>swFOCE</a:t>
            </a:r>
            <a:r>
              <a:rPr lang="en-US" dirty="0" smtClean="0"/>
              <a:t> Output (external test load).</a:t>
            </a:r>
          </a:p>
          <a:p>
            <a:endParaRPr lang="en-US" dirty="0"/>
          </a:p>
          <a:p>
            <a:r>
              <a:rPr lang="en-US" dirty="0" smtClean="0"/>
              <a:t>If the </a:t>
            </a:r>
            <a:r>
              <a:rPr lang="en-US" dirty="0" err="1" smtClean="0"/>
              <a:t>KFA</a:t>
            </a:r>
            <a:r>
              <a:rPr lang="en-US" dirty="0" smtClean="0"/>
              <a:t> connector is bad, then the </a:t>
            </a:r>
            <a:r>
              <a:rPr lang="en-US" dirty="0" err="1" smtClean="0"/>
              <a:t>GF</a:t>
            </a:r>
            <a:r>
              <a:rPr lang="en-US" dirty="0" smtClean="0"/>
              <a:t> should show up when</a:t>
            </a:r>
          </a:p>
          <a:p>
            <a:r>
              <a:rPr lang="en-US" dirty="0" smtClean="0"/>
              <a:t>powering the external load AND no </a:t>
            </a:r>
            <a:r>
              <a:rPr lang="en-US" dirty="0" err="1" smtClean="0"/>
              <a:t>GF</a:t>
            </a:r>
            <a:r>
              <a:rPr lang="en-US" dirty="0" smtClean="0"/>
              <a:t> should appear when powering</a:t>
            </a:r>
          </a:p>
          <a:p>
            <a:r>
              <a:rPr lang="en-US" dirty="0" smtClean="0"/>
              <a:t>up the </a:t>
            </a:r>
            <a:r>
              <a:rPr lang="en-US" dirty="0" err="1" smtClean="0"/>
              <a:t>KFA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505200" y="499103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4113211" y="514581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447800" y="5108070"/>
            <a:ext cx="2057400" cy="1"/>
          </a:xfrm>
          <a:prstGeom prst="line">
            <a:avLst/>
          </a:prstGeom>
          <a:ln w="1587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1473558" y="586263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V="1">
            <a:off x="1452562" y="624998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1969713" y="5862632"/>
            <a:ext cx="0" cy="387351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452562" y="5228023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1452562" y="6330950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2342723" y="5220933"/>
            <a:ext cx="0" cy="1110017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 23"/>
          <p:cNvSpPr/>
          <p:nvPr/>
        </p:nvSpPr>
        <p:spPr>
          <a:xfrm>
            <a:off x="1481138" y="5268927"/>
            <a:ext cx="2009775" cy="542032"/>
          </a:xfrm>
          <a:custGeom>
            <a:avLst/>
            <a:gdLst>
              <a:gd name="connsiteX0" fmla="*/ 0 w 2009775"/>
              <a:gd name="connsiteY0" fmla="*/ 520120 h 542032"/>
              <a:gd name="connsiteX1" fmla="*/ 714375 w 2009775"/>
              <a:gd name="connsiteY1" fmla="*/ 491545 h 542032"/>
              <a:gd name="connsiteX2" fmla="*/ 1166812 w 2009775"/>
              <a:gd name="connsiteY2" fmla="*/ 77207 h 542032"/>
              <a:gd name="connsiteX3" fmla="*/ 2009775 w 2009775"/>
              <a:gd name="connsiteY3" fmla="*/ 1007 h 54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775" h="542032">
                <a:moveTo>
                  <a:pt x="0" y="520120"/>
                </a:moveTo>
                <a:cubicBezTo>
                  <a:pt x="259953" y="542742"/>
                  <a:pt x="519906" y="565364"/>
                  <a:pt x="714375" y="491545"/>
                </a:cubicBezTo>
                <a:cubicBezTo>
                  <a:pt x="908844" y="417726"/>
                  <a:pt x="950912" y="158963"/>
                  <a:pt x="1166812" y="77207"/>
                </a:cubicBezTo>
                <a:cubicBezTo>
                  <a:pt x="1382712" y="-4549"/>
                  <a:pt x="1696243" y="-1771"/>
                  <a:pt x="2009775" y="1007"/>
                </a:cubicBezTo>
              </a:path>
            </a:pathLst>
          </a:custGeom>
          <a:noFill/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 flipV="1">
            <a:off x="7473230" y="5345126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7495001" y="4891603"/>
            <a:ext cx="496155" cy="2"/>
          </a:xfrm>
          <a:prstGeom prst="line">
            <a:avLst/>
          </a:prstGeom>
          <a:ln w="1587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7393200" y="4919332"/>
            <a:ext cx="13083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Original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Wiring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7412250" y="5345128"/>
            <a:ext cx="1572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Original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Wiring</a:t>
            </a:r>
          </a:p>
        </p:txBody>
      </p:sp>
      <p:cxnSp>
        <p:nvCxnSpPr>
          <p:cNvPr id="96" name="Straight Connector 95"/>
          <p:cNvCxnSpPr/>
          <p:nvPr/>
        </p:nvCxnSpPr>
        <p:spPr>
          <a:xfrm flipV="1">
            <a:off x="7511330" y="5723606"/>
            <a:ext cx="496155" cy="2"/>
          </a:xfrm>
          <a:prstGeom prst="line">
            <a:avLst/>
          </a:prstGeom>
          <a:ln w="158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V="1">
            <a:off x="7473230" y="6183670"/>
            <a:ext cx="496155" cy="2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421775" y="5710695"/>
            <a:ext cx="14863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Temporary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Wiring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7393200" y="6180496"/>
            <a:ext cx="17508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Temporary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Wiring</a:t>
            </a:r>
          </a:p>
        </p:txBody>
      </p:sp>
    </p:spTree>
    <p:extLst>
      <p:ext uri="{BB962C8B-B14F-4D97-AF65-F5344CB8AC3E}">
        <p14:creationId xmlns:p14="http://schemas.microsoft.com/office/powerpoint/2010/main" val="25609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29, 2014 Test 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013615" y="369999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861215" y="384842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861215" y="455026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1215" y="498453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61215" y="419801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2805808" y="49610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805808" y="41697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91381" y="383855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798006" y="452648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04090" y="345136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071015" y="379701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5679026" y="395179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013615" y="3914050"/>
            <a:ext cx="2057400" cy="1"/>
          </a:xfrm>
          <a:prstGeom prst="line">
            <a:avLst/>
          </a:prstGeom>
          <a:ln w="1587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3039373" y="466861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3018377" y="505596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535528" y="4668612"/>
            <a:ext cx="0" cy="387351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018377" y="4034003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018377" y="5136930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V="1">
            <a:off x="3908538" y="4026913"/>
            <a:ext cx="0" cy="1110017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reeform 128"/>
          <p:cNvSpPr/>
          <p:nvPr/>
        </p:nvSpPr>
        <p:spPr>
          <a:xfrm>
            <a:off x="3046953" y="4074907"/>
            <a:ext cx="2009775" cy="542032"/>
          </a:xfrm>
          <a:custGeom>
            <a:avLst/>
            <a:gdLst>
              <a:gd name="connsiteX0" fmla="*/ 0 w 2009775"/>
              <a:gd name="connsiteY0" fmla="*/ 520120 h 542032"/>
              <a:gd name="connsiteX1" fmla="*/ 714375 w 2009775"/>
              <a:gd name="connsiteY1" fmla="*/ 491545 h 542032"/>
              <a:gd name="connsiteX2" fmla="*/ 1166812 w 2009775"/>
              <a:gd name="connsiteY2" fmla="*/ 77207 h 542032"/>
              <a:gd name="connsiteX3" fmla="*/ 2009775 w 2009775"/>
              <a:gd name="connsiteY3" fmla="*/ 1007 h 54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775" h="542032">
                <a:moveTo>
                  <a:pt x="0" y="520120"/>
                </a:moveTo>
                <a:cubicBezTo>
                  <a:pt x="259953" y="542742"/>
                  <a:pt x="519906" y="565364"/>
                  <a:pt x="714375" y="491545"/>
                </a:cubicBezTo>
                <a:cubicBezTo>
                  <a:pt x="908844" y="417726"/>
                  <a:pt x="950912" y="158963"/>
                  <a:pt x="1166812" y="77207"/>
                </a:cubicBezTo>
                <a:cubicBezTo>
                  <a:pt x="1382712" y="-4549"/>
                  <a:pt x="1696243" y="-1771"/>
                  <a:pt x="2009775" y="1007"/>
                </a:cubicBezTo>
              </a:path>
            </a:pathLst>
          </a:custGeom>
          <a:noFill/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2995347" y="416971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2760382" y="513693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2754994" y="470474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2754205" y="361615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655270" y="595844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2710677" y="588224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9" name="Rectangle 148"/>
          <p:cNvSpPr/>
          <p:nvPr/>
        </p:nvSpPr>
        <p:spPr>
          <a:xfrm>
            <a:off x="3020240" y="5682939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0" name="Straight Connector 149"/>
          <p:cNvCxnSpPr/>
          <p:nvPr/>
        </p:nvCxnSpPr>
        <p:spPr>
          <a:xfrm>
            <a:off x="3020240" y="5991400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V="1">
            <a:off x="3030378" y="6084955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3020240" y="6174837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3020239" y="5686334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4" name="Straight Connector 153"/>
          <p:cNvCxnSpPr/>
          <p:nvPr/>
        </p:nvCxnSpPr>
        <p:spPr>
          <a:xfrm>
            <a:off x="3179306" y="6496647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V="1">
            <a:off x="3477440" y="6176534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 155"/>
          <p:cNvSpPr/>
          <p:nvPr/>
        </p:nvSpPr>
        <p:spPr>
          <a:xfrm>
            <a:off x="3791764" y="5882248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7" name="Rectangle 156"/>
          <p:cNvSpPr/>
          <p:nvPr/>
        </p:nvSpPr>
        <p:spPr>
          <a:xfrm>
            <a:off x="5153840" y="5848475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8" name="Straight Connector 157"/>
          <p:cNvCxnSpPr/>
          <p:nvPr/>
        </p:nvCxnSpPr>
        <p:spPr>
          <a:xfrm flipV="1">
            <a:off x="4391839" y="6101073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V="1">
            <a:off x="4391839" y="5991400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/>
          <p:cNvSpPr txBox="1"/>
          <p:nvPr/>
        </p:nvSpPr>
        <p:spPr>
          <a:xfrm>
            <a:off x="3697065" y="5681535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895653" y="5636028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3729659" y="6201981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4926110" y="6214194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4405331" y="5804645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2807530" y="595576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2867840" y="588224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/>
          <p:cNvSpPr txBox="1"/>
          <p:nvPr/>
        </p:nvSpPr>
        <p:spPr>
          <a:xfrm>
            <a:off x="3010715" y="5436718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255201" y="4194034"/>
            <a:ext cx="2020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3</a:t>
            </a:r>
            <a:r>
              <a:rPr lang="en-US" dirty="0" smtClean="0"/>
              <a:t>0 </a:t>
            </a:r>
            <a:r>
              <a:rPr lang="en-US" dirty="0"/>
              <a:t>minutes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170" name="Rectangle 169"/>
          <p:cNvSpPr/>
          <p:nvPr/>
        </p:nvSpPr>
        <p:spPr>
          <a:xfrm>
            <a:off x="7157735" y="1474071"/>
            <a:ext cx="1775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Ran Test on Deck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2646016" y="45268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6" name="Rectangle 75"/>
          <p:cNvSpPr/>
          <p:nvPr/>
        </p:nvSpPr>
        <p:spPr>
          <a:xfrm>
            <a:off x="2701423" y="4549937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2715440" y="4984530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2715181" y="4198019"/>
            <a:ext cx="152400" cy="189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2708815" y="3852142"/>
            <a:ext cx="152400" cy="224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2640843" y="49610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645606" y="416971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655540" y="38410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4" name="Freeform 3"/>
          <p:cNvSpPr/>
          <p:nvPr/>
        </p:nvSpPr>
        <p:spPr>
          <a:xfrm>
            <a:off x="1332726" y="5094138"/>
            <a:ext cx="1366931" cy="1075723"/>
          </a:xfrm>
          <a:custGeom>
            <a:avLst/>
            <a:gdLst>
              <a:gd name="connsiteX0" fmla="*/ 1366931 w 1366931"/>
              <a:gd name="connsiteY0" fmla="*/ 980091 h 1075723"/>
              <a:gd name="connsiteX1" fmla="*/ 528731 w 1366931"/>
              <a:gd name="connsiteY1" fmla="*/ 1001862 h 1075723"/>
              <a:gd name="connsiteX2" fmla="*/ 27988 w 1366931"/>
              <a:gd name="connsiteY2" fmla="*/ 163662 h 1075723"/>
              <a:gd name="connsiteX3" fmla="*/ 1366931 w 1366931"/>
              <a:gd name="connsiteY3" fmla="*/ 376 h 1075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931" h="1075723">
                <a:moveTo>
                  <a:pt x="1366931" y="980091"/>
                </a:moveTo>
                <a:cubicBezTo>
                  <a:pt x="1059409" y="1059012"/>
                  <a:pt x="751888" y="1137933"/>
                  <a:pt x="528731" y="1001862"/>
                </a:cubicBezTo>
                <a:cubicBezTo>
                  <a:pt x="305574" y="865791"/>
                  <a:pt x="-111712" y="330576"/>
                  <a:pt x="27988" y="163662"/>
                </a:cubicBezTo>
                <a:cubicBezTo>
                  <a:pt x="167688" y="-3252"/>
                  <a:pt x="767309" y="-1438"/>
                  <a:pt x="1366931" y="37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682496" y="1880113"/>
            <a:ext cx="5529758" cy="2117402"/>
          </a:xfrm>
          <a:custGeom>
            <a:avLst/>
            <a:gdLst>
              <a:gd name="connsiteX0" fmla="*/ 1017161 w 5529758"/>
              <a:gd name="connsiteY0" fmla="*/ 2071401 h 2117402"/>
              <a:gd name="connsiteX1" fmla="*/ 451104 w 5529758"/>
              <a:gd name="connsiteY1" fmla="*/ 2038744 h 2117402"/>
              <a:gd name="connsiteX2" fmla="*/ 320475 w 5529758"/>
              <a:gd name="connsiteY2" fmla="*/ 1342058 h 2117402"/>
              <a:gd name="connsiteX3" fmla="*/ 4881590 w 5529758"/>
              <a:gd name="connsiteY3" fmla="*/ 1178773 h 2117402"/>
              <a:gd name="connsiteX4" fmla="*/ 5458533 w 5529758"/>
              <a:gd name="connsiteY4" fmla="*/ 133744 h 2117402"/>
              <a:gd name="connsiteX5" fmla="*/ 4500590 w 5529758"/>
              <a:gd name="connsiteY5" fmla="*/ 14001 h 2117402"/>
              <a:gd name="connsiteX6" fmla="*/ 4500590 w 5529758"/>
              <a:gd name="connsiteY6" fmla="*/ 14001 h 2117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29758" h="2117402">
                <a:moveTo>
                  <a:pt x="1017161" y="2071401"/>
                </a:moveTo>
                <a:cubicBezTo>
                  <a:pt x="792189" y="2115851"/>
                  <a:pt x="567218" y="2160301"/>
                  <a:pt x="451104" y="2038744"/>
                </a:cubicBezTo>
                <a:cubicBezTo>
                  <a:pt x="334990" y="1917187"/>
                  <a:pt x="-417939" y="1485386"/>
                  <a:pt x="320475" y="1342058"/>
                </a:cubicBezTo>
                <a:cubicBezTo>
                  <a:pt x="1058889" y="1198729"/>
                  <a:pt x="4025247" y="1380159"/>
                  <a:pt x="4881590" y="1178773"/>
                </a:cubicBezTo>
                <a:cubicBezTo>
                  <a:pt x="5737933" y="977387"/>
                  <a:pt x="5522033" y="327872"/>
                  <a:pt x="5458533" y="133744"/>
                </a:cubicBezTo>
                <a:cubicBezTo>
                  <a:pt x="5395033" y="-60384"/>
                  <a:pt x="4500590" y="14001"/>
                  <a:pt x="4500590" y="14001"/>
                </a:cubicBezTo>
                <a:lnTo>
                  <a:pt x="4500590" y="1400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4" name="Straight Connector 83"/>
          <p:cNvCxnSpPr/>
          <p:nvPr/>
        </p:nvCxnSpPr>
        <p:spPr>
          <a:xfrm>
            <a:off x="2442115" y="42928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2432957" y="4650145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0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29, 2014 Test #2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013615" y="369999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861215" y="384842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861215" y="455026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1215" y="498453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61215" y="419801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2805808" y="49610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805808" y="41697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91381" y="383855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791381" y="4545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04090" y="345136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071015" y="379701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5679026" y="395179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013615" y="3914050"/>
            <a:ext cx="2057400" cy="1"/>
          </a:xfrm>
          <a:prstGeom prst="line">
            <a:avLst/>
          </a:prstGeom>
          <a:ln w="1587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3039373" y="466861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3018377" y="505596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535528" y="4668612"/>
            <a:ext cx="0" cy="387351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018377" y="4034003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018377" y="5136930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V="1">
            <a:off x="3908538" y="4026913"/>
            <a:ext cx="0" cy="1110017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reeform 128"/>
          <p:cNvSpPr/>
          <p:nvPr/>
        </p:nvSpPr>
        <p:spPr>
          <a:xfrm>
            <a:off x="3046953" y="4074907"/>
            <a:ext cx="2009775" cy="542032"/>
          </a:xfrm>
          <a:custGeom>
            <a:avLst/>
            <a:gdLst>
              <a:gd name="connsiteX0" fmla="*/ 0 w 2009775"/>
              <a:gd name="connsiteY0" fmla="*/ 520120 h 542032"/>
              <a:gd name="connsiteX1" fmla="*/ 714375 w 2009775"/>
              <a:gd name="connsiteY1" fmla="*/ 491545 h 542032"/>
              <a:gd name="connsiteX2" fmla="*/ 1166812 w 2009775"/>
              <a:gd name="connsiteY2" fmla="*/ 77207 h 542032"/>
              <a:gd name="connsiteX3" fmla="*/ 2009775 w 2009775"/>
              <a:gd name="connsiteY3" fmla="*/ 1007 h 54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775" h="542032">
                <a:moveTo>
                  <a:pt x="0" y="520120"/>
                </a:moveTo>
                <a:cubicBezTo>
                  <a:pt x="259953" y="542742"/>
                  <a:pt x="519906" y="565364"/>
                  <a:pt x="714375" y="491545"/>
                </a:cubicBezTo>
                <a:cubicBezTo>
                  <a:pt x="908844" y="417726"/>
                  <a:pt x="950912" y="158963"/>
                  <a:pt x="1166812" y="77207"/>
                </a:cubicBezTo>
                <a:cubicBezTo>
                  <a:pt x="1382712" y="-4549"/>
                  <a:pt x="1696243" y="-1771"/>
                  <a:pt x="2009775" y="1007"/>
                </a:cubicBezTo>
              </a:path>
            </a:pathLst>
          </a:custGeom>
          <a:noFill/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164753" y="4749580"/>
            <a:ext cx="2020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3</a:t>
            </a:r>
            <a:r>
              <a:rPr lang="en-US" dirty="0" smtClean="0"/>
              <a:t>0 </a:t>
            </a:r>
            <a:r>
              <a:rPr lang="en-US" dirty="0"/>
              <a:t>minutes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7202132" y="1428066"/>
            <a:ext cx="1775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Ran Test on Deck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2701423" y="4549937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715440" y="4984530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715181" y="4198019"/>
            <a:ext cx="152400" cy="189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2708815" y="3852142"/>
            <a:ext cx="152400" cy="224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2646016" y="45268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640843" y="49610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45606" y="416971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655540" y="38410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995347" y="416971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760382" y="513693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754994" y="470474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754205" y="361615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Freeform 2"/>
          <p:cNvSpPr/>
          <p:nvPr/>
        </p:nvSpPr>
        <p:spPr>
          <a:xfrm>
            <a:off x="1169858" y="1849326"/>
            <a:ext cx="6509835" cy="2897994"/>
          </a:xfrm>
          <a:custGeom>
            <a:avLst/>
            <a:gdLst>
              <a:gd name="connsiteX0" fmla="*/ 1518913 w 6509835"/>
              <a:gd name="connsiteY0" fmla="*/ 2777103 h 2897994"/>
              <a:gd name="connsiteX1" fmla="*/ 397685 w 6509835"/>
              <a:gd name="connsiteY1" fmla="*/ 2744445 h 2897994"/>
              <a:gd name="connsiteX2" fmla="*/ 473885 w 6509835"/>
              <a:gd name="connsiteY2" fmla="*/ 1263988 h 2897994"/>
              <a:gd name="connsiteX3" fmla="*/ 5905856 w 6509835"/>
              <a:gd name="connsiteY3" fmla="*/ 1231331 h 2897994"/>
              <a:gd name="connsiteX4" fmla="*/ 6275971 w 6509835"/>
              <a:gd name="connsiteY4" fmla="*/ 142760 h 2897994"/>
              <a:gd name="connsiteX5" fmla="*/ 5013228 w 6509835"/>
              <a:gd name="connsiteY5" fmla="*/ 44788 h 289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09835" h="2897994">
                <a:moveTo>
                  <a:pt x="1518913" y="2777103"/>
                </a:moveTo>
                <a:cubicBezTo>
                  <a:pt x="1045384" y="2886867"/>
                  <a:pt x="571856" y="2996631"/>
                  <a:pt x="397685" y="2744445"/>
                </a:cubicBezTo>
                <a:cubicBezTo>
                  <a:pt x="223514" y="2492259"/>
                  <a:pt x="-444143" y="1516174"/>
                  <a:pt x="473885" y="1263988"/>
                </a:cubicBezTo>
                <a:cubicBezTo>
                  <a:pt x="1391913" y="1011802"/>
                  <a:pt x="4938842" y="1418202"/>
                  <a:pt x="5905856" y="1231331"/>
                </a:cubicBezTo>
                <a:cubicBezTo>
                  <a:pt x="6872870" y="1044460"/>
                  <a:pt x="6424742" y="340517"/>
                  <a:pt x="6275971" y="142760"/>
                </a:cubicBezTo>
                <a:cubicBezTo>
                  <a:pt x="6127200" y="-54997"/>
                  <a:pt x="5570214" y="-5105"/>
                  <a:pt x="5013228" y="447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/>
          <p:nvPr/>
        </p:nvCxnSpPr>
        <p:spPr>
          <a:xfrm>
            <a:off x="2442115" y="42928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448740" y="39644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434723" y="506634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66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29, 2014 Test #3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013615" y="369999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861215" y="384842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861215" y="455026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1215" y="498453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61215" y="419801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2805808" y="49610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805808" y="41697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91381" y="383855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791381" y="4545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04090" y="345136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071015" y="379701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5679026" y="395179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013615" y="3914050"/>
            <a:ext cx="2057400" cy="1"/>
          </a:xfrm>
          <a:prstGeom prst="line">
            <a:avLst/>
          </a:prstGeom>
          <a:ln w="1587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3039373" y="466861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3018377" y="505596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535528" y="4668612"/>
            <a:ext cx="0" cy="387351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018377" y="4034003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018377" y="5136930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V="1">
            <a:off x="3908538" y="4026913"/>
            <a:ext cx="0" cy="1110017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reeform 128"/>
          <p:cNvSpPr/>
          <p:nvPr/>
        </p:nvSpPr>
        <p:spPr>
          <a:xfrm>
            <a:off x="3046953" y="4074907"/>
            <a:ext cx="2009775" cy="542032"/>
          </a:xfrm>
          <a:custGeom>
            <a:avLst/>
            <a:gdLst>
              <a:gd name="connsiteX0" fmla="*/ 0 w 2009775"/>
              <a:gd name="connsiteY0" fmla="*/ 520120 h 542032"/>
              <a:gd name="connsiteX1" fmla="*/ 714375 w 2009775"/>
              <a:gd name="connsiteY1" fmla="*/ 491545 h 542032"/>
              <a:gd name="connsiteX2" fmla="*/ 1166812 w 2009775"/>
              <a:gd name="connsiteY2" fmla="*/ 77207 h 542032"/>
              <a:gd name="connsiteX3" fmla="*/ 2009775 w 2009775"/>
              <a:gd name="connsiteY3" fmla="*/ 1007 h 54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775" h="542032">
                <a:moveTo>
                  <a:pt x="0" y="520120"/>
                </a:moveTo>
                <a:cubicBezTo>
                  <a:pt x="259953" y="542742"/>
                  <a:pt x="519906" y="565364"/>
                  <a:pt x="714375" y="491545"/>
                </a:cubicBezTo>
                <a:cubicBezTo>
                  <a:pt x="908844" y="417726"/>
                  <a:pt x="950912" y="158963"/>
                  <a:pt x="1166812" y="77207"/>
                </a:cubicBezTo>
                <a:cubicBezTo>
                  <a:pt x="1382712" y="-4549"/>
                  <a:pt x="1696243" y="-1771"/>
                  <a:pt x="2009775" y="1007"/>
                </a:cubicBezTo>
              </a:path>
            </a:pathLst>
          </a:custGeom>
          <a:noFill/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164753" y="4749580"/>
            <a:ext cx="2020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3</a:t>
            </a:r>
            <a:r>
              <a:rPr lang="en-US" dirty="0" smtClean="0"/>
              <a:t>0 </a:t>
            </a:r>
            <a:r>
              <a:rPr lang="en-US" dirty="0"/>
              <a:t>minutes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cxnSp>
        <p:nvCxnSpPr>
          <p:cNvPr id="51" name="Straight Connector 50"/>
          <p:cNvCxnSpPr/>
          <p:nvPr/>
        </p:nvCxnSpPr>
        <p:spPr>
          <a:xfrm>
            <a:off x="16506" y="3311057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429391" y="3315139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701423" y="4549937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715440" y="4984530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2715181" y="4198019"/>
            <a:ext cx="152400" cy="189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708815" y="3852142"/>
            <a:ext cx="152400" cy="224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646016" y="45268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640843" y="49610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645606" y="416971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655540" y="38410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995347" y="416971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760382" y="513693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754994" y="470474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754205" y="361615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6" name="Freeform 65"/>
          <p:cNvSpPr/>
          <p:nvPr/>
        </p:nvSpPr>
        <p:spPr>
          <a:xfrm>
            <a:off x="1169858" y="1849326"/>
            <a:ext cx="6509835" cy="2897994"/>
          </a:xfrm>
          <a:custGeom>
            <a:avLst/>
            <a:gdLst>
              <a:gd name="connsiteX0" fmla="*/ 1518913 w 6509835"/>
              <a:gd name="connsiteY0" fmla="*/ 2777103 h 2897994"/>
              <a:gd name="connsiteX1" fmla="*/ 397685 w 6509835"/>
              <a:gd name="connsiteY1" fmla="*/ 2744445 h 2897994"/>
              <a:gd name="connsiteX2" fmla="*/ 473885 w 6509835"/>
              <a:gd name="connsiteY2" fmla="*/ 1263988 h 2897994"/>
              <a:gd name="connsiteX3" fmla="*/ 5905856 w 6509835"/>
              <a:gd name="connsiteY3" fmla="*/ 1231331 h 2897994"/>
              <a:gd name="connsiteX4" fmla="*/ 6275971 w 6509835"/>
              <a:gd name="connsiteY4" fmla="*/ 142760 h 2897994"/>
              <a:gd name="connsiteX5" fmla="*/ 5013228 w 6509835"/>
              <a:gd name="connsiteY5" fmla="*/ 44788 h 289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09835" h="2897994">
                <a:moveTo>
                  <a:pt x="1518913" y="2777103"/>
                </a:moveTo>
                <a:cubicBezTo>
                  <a:pt x="1045384" y="2886867"/>
                  <a:pt x="571856" y="2996631"/>
                  <a:pt x="397685" y="2744445"/>
                </a:cubicBezTo>
                <a:cubicBezTo>
                  <a:pt x="223514" y="2492259"/>
                  <a:pt x="-444143" y="1516174"/>
                  <a:pt x="473885" y="1263988"/>
                </a:cubicBezTo>
                <a:cubicBezTo>
                  <a:pt x="1391913" y="1011802"/>
                  <a:pt x="4938842" y="1418202"/>
                  <a:pt x="5905856" y="1231331"/>
                </a:cubicBezTo>
                <a:cubicBezTo>
                  <a:pt x="6872870" y="1044460"/>
                  <a:pt x="6424742" y="340517"/>
                  <a:pt x="6275971" y="142760"/>
                </a:cubicBezTo>
                <a:cubicBezTo>
                  <a:pt x="6127200" y="-54997"/>
                  <a:pt x="5570214" y="-5105"/>
                  <a:pt x="5013228" y="447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/>
          <p:nvPr/>
        </p:nvCxnSpPr>
        <p:spPr>
          <a:xfrm>
            <a:off x="2442115" y="42928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442115" y="3961663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2434723" y="5072745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68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29, 2014 Test #4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013615" y="369999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861215" y="384842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861215" y="455026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1215" y="498453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61215" y="419801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2805808" y="49610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805808" y="41697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91381" y="383855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791381" y="4545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04090" y="345136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071015" y="379701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5679026" y="395179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013615" y="3914050"/>
            <a:ext cx="2057400" cy="1"/>
          </a:xfrm>
          <a:prstGeom prst="line">
            <a:avLst/>
          </a:prstGeom>
          <a:ln w="1587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3039373" y="466861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3018377" y="505596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535528" y="4668612"/>
            <a:ext cx="0" cy="387351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018377" y="4034003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018377" y="5136930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V="1">
            <a:off x="3908538" y="4026913"/>
            <a:ext cx="0" cy="1110017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reeform 128"/>
          <p:cNvSpPr/>
          <p:nvPr/>
        </p:nvSpPr>
        <p:spPr>
          <a:xfrm>
            <a:off x="3046953" y="4074907"/>
            <a:ext cx="2009775" cy="542032"/>
          </a:xfrm>
          <a:custGeom>
            <a:avLst/>
            <a:gdLst>
              <a:gd name="connsiteX0" fmla="*/ 0 w 2009775"/>
              <a:gd name="connsiteY0" fmla="*/ 520120 h 542032"/>
              <a:gd name="connsiteX1" fmla="*/ 714375 w 2009775"/>
              <a:gd name="connsiteY1" fmla="*/ 491545 h 542032"/>
              <a:gd name="connsiteX2" fmla="*/ 1166812 w 2009775"/>
              <a:gd name="connsiteY2" fmla="*/ 77207 h 542032"/>
              <a:gd name="connsiteX3" fmla="*/ 2009775 w 2009775"/>
              <a:gd name="connsiteY3" fmla="*/ 1007 h 54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775" h="542032">
                <a:moveTo>
                  <a:pt x="0" y="520120"/>
                </a:moveTo>
                <a:cubicBezTo>
                  <a:pt x="259953" y="542742"/>
                  <a:pt x="519906" y="565364"/>
                  <a:pt x="714375" y="491545"/>
                </a:cubicBezTo>
                <a:cubicBezTo>
                  <a:pt x="908844" y="417726"/>
                  <a:pt x="950912" y="158963"/>
                  <a:pt x="1166812" y="77207"/>
                </a:cubicBezTo>
                <a:cubicBezTo>
                  <a:pt x="1382712" y="-4549"/>
                  <a:pt x="1696243" y="-1771"/>
                  <a:pt x="2009775" y="1007"/>
                </a:cubicBezTo>
              </a:path>
            </a:pathLst>
          </a:custGeom>
          <a:noFill/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655270" y="595844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2710677" y="588224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9" name="Rectangle 148"/>
          <p:cNvSpPr/>
          <p:nvPr/>
        </p:nvSpPr>
        <p:spPr>
          <a:xfrm>
            <a:off x="3020240" y="5682939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0" name="Straight Connector 149"/>
          <p:cNvCxnSpPr/>
          <p:nvPr/>
        </p:nvCxnSpPr>
        <p:spPr>
          <a:xfrm>
            <a:off x="3020240" y="5991400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V="1">
            <a:off x="3030378" y="6084955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3020240" y="6174837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3020239" y="5686334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4" name="Straight Connector 153"/>
          <p:cNvCxnSpPr/>
          <p:nvPr/>
        </p:nvCxnSpPr>
        <p:spPr>
          <a:xfrm>
            <a:off x="3179306" y="6496647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V="1">
            <a:off x="3477440" y="6176534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 155"/>
          <p:cNvSpPr/>
          <p:nvPr/>
        </p:nvSpPr>
        <p:spPr>
          <a:xfrm>
            <a:off x="3791764" y="5882248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7" name="Rectangle 156"/>
          <p:cNvSpPr/>
          <p:nvPr/>
        </p:nvSpPr>
        <p:spPr>
          <a:xfrm>
            <a:off x="5153840" y="5848475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8" name="Straight Connector 157"/>
          <p:cNvCxnSpPr/>
          <p:nvPr/>
        </p:nvCxnSpPr>
        <p:spPr>
          <a:xfrm flipV="1">
            <a:off x="4391839" y="6101073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V="1">
            <a:off x="4391839" y="5991400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/>
          <p:cNvSpPr txBox="1"/>
          <p:nvPr/>
        </p:nvSpPr>
        <p:spPr>
          <a:xfrm>
            <a:off x="3697065" y="5681535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895653" y="5636028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3729659" y="6201981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4926110" y="6214194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4405331" y="5804645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2807530" y="595576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2867840" y="588224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/>
          <p:cNvSpPr txBox="1"/>
          <p:nvPr/>
        </p:nvSpPr>
        <p:spPr>
          <a:xfrm>
            <a:off x="3010715" y="5436718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255201" y="4194034"/>
            <a:ext cx="2020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3</a:t>
            </a:r>
            <a:r>
              <a:rPr lang="en-US" dirty="0" smtClean="0"/>
              <a:t>0 </a:t>
            </a:r>
            <a:r>
              <a:rPr lang="en-US" dirty="0"/>
              <a:t>minutes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cxnSp>
        <p:nvCxnSpPr>
          <p:cNvPr id="75" name="Straight Connector 74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701423" y="4549937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2715440" y="4984530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2715181" y="4198019"/>
            <a:ext cx="152400" cy="189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2708815" y="3852142"/>
            <a:ext cx="152400" cy="224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2646016" y="45268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640843" y="49610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645606" y="416971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655540" y="38410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2995347" y="416971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760382" y="513693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754994" y="470474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754205" y="361615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1" name="Freeform 90"/>
          <p:cNvSpPr/>
          <p:nvPr/>
        </p:nvSpPr>
        <p:spPr>
          <a:xfrm>
            <a:off x="1332726" y="5094138"/>
            <a:ext cx="1366931" cy="1075723"/>
          </a:xfrm>
          <a:custGeom>
            <a:avLst/>
            <a:gdLst>
              <a:gd name="connsiteX0" fmla="*/ 1366931 w 1366931"/>
              <a:gd name="connsiteY0" fmla="*/ 980091 h 1075723"/>
              <a:gd name="connsiteX1" fmla="*/ 528731 w 1366931"/>
              <a:gd name="connsiteY1" fmla="*/ 1001862 h 1075723"/>
              <a:gd name="connsiteX2" fmla="*/ 27988 w 1366931"/>
              <a:gd name="connsiteY2" fmla="*/ 163662 h 1075723"/>
              <a:gd name="connsiteX3" fmla="*/ 1366931 w 1366931"/>
              <a:gd name="connsiteY3" fmla="*/ 376 h 1075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931" h="1075723">
                <a:moveTo>
                  <a:pt x="1366931" y="980091"/>
                </a:moveTo>
                <a:cubicBezTo>
                  <a:pt x="1059409" y="1059012"/>
                  <a:pt x="751888" y="1137933"/>
                  <a:pt x="528731" y="1001862"/>
                </a:cubicBezTo>
                <a:cubicBezTo>
                  <a:pt x="305574" y="865791"/>
                  <a:pt x="-111712" y="330576"/>
                  <a:pt x="27988" y="163662"/>
                </a:cubicBezTo>
                <a:cubicBezTo>
                  <a:pt x="167688" y="-3252"/>
                  <a:pt x="767309" y="-1438"/>
                  <a:pt x="1366931" y="37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1682496" y="1880113"/>
            <a:ext cx="5529758" cy="2117402"/>
          </a:xfrm>
          <a:custGeom>
            <a:avLst/>
            <a:gdLst>
              <a:gd name="connsiteX0" fmla="*/ 1017161 w 5529758"/>
              <a:gd name="connsiteY0" fmla="*/ 2071401 h 2117402"/>
              <a:gd name="connsiteX1" fmla="*/ 451104 w 5529758"/>
              <a:gd name="connsiteY1" fmla="*/ 2038744 h 2117402"/>
              <a:gd name="connsiteX2" fmla="*/ 320475 w 5529758"/>
              <a:gd name="connsiteY2" fmla="*/ 1342058 h 2117402"/>
              <a:gd name="connsiteX3" fmla="*/ 4881590 w 5529758"/>
              <a:gd name="connsiteY3" fmla="*/ 1178773 h 2117402"/>
              <a:gd name="connsiteX4" fmla="*/ 5458533 w 5529758"/>
              <a:gd name="connsiteY4" fmla="*/ 133744 h 2117402"/>
              <a:gd name="connsiteX5" fmla="*/ 4500590 w 5529758"/>
              <a:gd name="connsiteY5" fmla="*/ 14001 h 2117402"/>
              <a:gd name="connsiteX6" fmla="*/ 4500590 w 5529758"/>
              <a:gd name="connsiteY6" fmla="*/ 14001 h 2117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29758" h="2117402">
                <a:moveTo>
                  <a:pt x="1017161" y="2071401"/>
                </a:moveTo>
                <a:cubicBezTo>
                  <a:pt x="792189" y="2115851"/>
                  <a:pt x="567218" y="2160301"/>
                  <a:pt x="451104" y="2038744"/>
                </a:cubicBezTo>
                <a:cubicBezTo>
                  <a:pt x="334990" y="1917187"/>
                  <a:pt x="-417939" y="1485386"/>
                  <a:pt x="320475" y="1342058"/>
                </a:cubicBezTo>
                <a:cubicBezTo>
                  <a:pt x="1058889" y="1198729"/>
                  <a:pt x="4025247" y="1380159"/>
                  <a:pt x="4881590" y="1178773"/>
                </a:cubicBezTo>
                <a:cubicBezTo>
                  <a:pt x="5737933" y="977387"/>
                  <a:pt x="5522033" y="327872"/>
                  <a:pt x="5458533" y="133744"/>
                </a:cubicBezTo>
                <a:cubicBezTo>
                  <a:pt x="5395033" y="-60384"/>
                  <a:pt x="4500590" y="14001"/>
                  <a:pt x="4500590" y="14001"/>
                </a:cubicBezTo>
                <a:lnTo>
                  <a:pt x="4500590" y="1400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Connector 92"/>
          <p:cNvCxnSpPr/>
          <p:nvPr/>
        </p:nvCxnSpPr>
        <p:spPr>
          <a:xfrm>
            <a:off x="2442115" y="42928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2434723" y="4637445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68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30, 2014 Test 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013615" y="369999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861215" y="384842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861215" y="455026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1215" y="498453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61215" y="419801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2805808" y="49610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805808" y="41697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91381" y="383855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791381" y="4545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04090" y="345136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071015" y="379701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5679026" y="395179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013615" y="3914050"/>
            <a:ext cx="2057400" cy="1"/>
          </a:xfrm>
          <a:prstGeom prst="line">
            <a:avLst/>
          </a:prstGeom>
          <a:ln w="1587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3039373" y="466861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3018377" y="5055964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535528" y="4668612"/>
            <a:ext cx="0" cy="387351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018377" y="4034003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018377" y="5136930"/>
            <a:ext cx="890161" cy="0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V="1">
            <a:off x="3908538" y="4026913"/>
            <a:ext cx="0" cy="1110017"/>
          </a:xfrm>
          <a:prstGeom prst="line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reeform 128"/>
          <p:cNvSpPr/>
          <p:nvPr/>
        </p:nvSpPr>
        <p:spPr>
          <a:xfrm>
            <a:off x="3046953" y="4074907"/>
            <a:ext cx="2009775" cy="542032"/>
          </a:xfrm>
          <a:custGeom>
            <a:avLst/>
            <a:gdLst>
              <a:gd name="connsiteX0" fmla="*/ 0 w 2009775"/>
              <a:gd name="connsiteY0" fmla="*/ 520120 h 542032"/>
              <a:gd name="connsiteX1" fmla="*/ 714375 w 2009775"/>
              <a:gd name="connsiteY1" fmla="*/ 491545 h 542032"/>
              <a:gd name="connsiteX2" fmla="*/ 1166812 w 2009775"/>
              <a:gd name="connsiteY2" fmla="*/ 77207 h 542032"/>
              <a:gd name="connsiteX3" fmla="*/ 2009775 w 2009775"/>
              <a:gd name="connsiteY3" fmla="*/ 1007 h 54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775" h="542032">
                <a:moveTo>
                  <a:pt x="0" y="520120"/>
                </a:moveTo>
                <a:cubicBezTo>
                  <a:pt x="259953" y="542742"/>
                  <a:pt x="519906" y="565364"/>
                  <a:pt x="714375" y="491545"/>
                </a:cubicBezTo>
                <a:cubicBezTo>
                  <a:pt x="908844" y="417726"/>
                  <a:pt x="950912" y="158963"/>
                  <a:pt x="1166812" y="77207"/>
                </a:cubicBezTo>
                <a:cubicBezTo>
                  <a:pt x="1382712" y="-4549"/>
                  <a:pt x="1696243" y="-1771"/>
                  <a:pt x="2009775" y="1007"/>
                </a:cubicBezTo>
              </a:path>
            </a:pathLst>
          </a:custGeom>
          <a:noFill/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655270" y="595844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2710677" y="588224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9" name="Rectangle 148"/>
          <p:cNvSpPr/>
          <p:nvPr/>
        </p:nvSpPr>
        <p:spPr>
          <a:xfrm>
            <a:off x="3020240" y="5682939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0" name="Straight Connector 149"/>
          <p:cNvCxnSpPr/>
          <p:nvPr/>
        </p:nvCxnSpPr>
        <p:spPr>
          <a:xfrm>
            <a:off x="3020240" y="5991400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V="1">
            <a:off x="3030378" y="6084955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3020240" y="6174837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3020239" y="5686334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4" name="Straight Connector 153"/>
          <p:cNvCxnSpPr/>
          <p:nvPr/>
        </p:nvCxnSpPr>
        <p:spPr>
          <a:xfrm>
            <a:off x="3179306" y="6496647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V="1">
            <a:off x="3477440" y="6176534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 155"/>
          <p:cNvSpPr/>
          <p:nvPr/>
        </p:nvSpPr>
        <p:spPr>
          <a:xfrm>
            <a:off x="3791764" y="5882248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7" name="Rectangle 156"/>
          <p:cNvSpPr/>
          <p:nvPr/>
        </p:nvSpPr>
        <p:spPr>
          <a:xfrm>
            <a:off x="5153840" y="5848475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8" name="Straight Connector 157"/>
          <p:cNvCxnSpPr/>
          <p:nvPr/>
        </p:nvCxnSpPr>
        <p:spPr>
          <a:xfrm flipV="1">
            <a:off x="4391839" y="6101073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V="1">
            <a:off x="4391839" y="5991400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/>
          <p:cNvSpPr txBox="1"/>
          <p:nvPr/>
        </p:nvSpPr>
        <p:spPr>
          <a:xfrm>
            <a:off x="3697065" y="5681535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895653" y="5636028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3729659" y="6201981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4926110" y="6214194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4405331" y="5804645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2807530" y="595576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2867840" y="588224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/>
          <p:cNvSpPr txBox="1"/>
          <p:nvPr/>
        </p:nvSpPr>
        <p:spPr>
          <a:xfrm>
            <a:off x="3010715" y="5436718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255201" y="4194034"/>
            <a:ext cx="2020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3</a:t>
            </a:r>
            <a:r>
              <a:rPr lang="en-US" dirty="0" smtClean="0"/>
              <a:t>0 </a:t>
            </a:r>
            <a:r>
              <a:rPr lang="en-US" dirty="0"/>
              <a:t>minutes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cxnSp>
        <p:nvCxnSpPr>
          <p:cNvPr id="75" name="Straight Connector 74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888707" y="1068169"/>
            <a:ext cx="22124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Soaked CN &amp; Test </a:t>
            </a:r>
            <a:r>
              <a:rPr lang="en-US" dirty="0" err="1" smtClean="0"/>
              <a:t>Sim</a:t>
            </a:r>
            <a:endParaRPr lang="en-US" dirty="0" smtClean="0"/>
          </a:p>
          <a:p>
            <a:r>
              <a:rPr lang="en-US" dirty="0" smtClean="0"/>
              <a:t>in tank overnight.</a:t>
            </a:r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2701423" y="4549937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2715440" y="4984530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2715181" y="4198019"/>
            <a:ext cx="152400" cy="189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2708815" y="3852142"/>
            <a:ext cx="152400" cy="224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2646016" y="45268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640843" y="49610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645606" y="416971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655540" y="38410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995347" y="416971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760382" y="513693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754994" y="470474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754205" y="361615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2" name="Freeform 91"/>
          <p:cNvSpPr/>
          <p:nvPr/>
        </p:nvSpPr>
        <p:spPr>
          <a:xfrm>
            <a:off x="1332726" y="5094138"/>
            <a:ext cx="1366931" cy="1075723"/>
          </a:xfrm>
          <a:custGeom>
            <a:avLst/>
            <a:gdLst>
              <a:gd name="connsiteX0" fmla="*/ 1366931 w 1366931"/>
              <a:gd name="connsiteY0" fmla="*/ 980091 h 1075723"/>
              <a:gd name="connsiteX1" fmla="*/ 528731 w 1366931"/>
              <a:gd name="connsiteY1" fmla="*/ 1001862 h 1075723"/>
              <a:gd name="connsiteX2" fmla="*/ 27988 w 1366931"/>
              <a:gd name="connsiteY2" fmla="*/ 163662 h 1075723"/>
              <a:gd name="connsiteX3" fmla="*/ 1366931 w 1366931"/>
              <a:gd name="connsiteY3" fmla="*/ 376 h 1075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931" h="1075723">
                <a:moveTo>
                  <a:pt x="1366931" y="980091"/>
                </a:moveTo>
                <a:cubicBezTo>
                  <a:pt x="1059409" y="1059012"/>
                  <a:pt x="751888" y="1137933"/>
                  <a:pt x="528731" y="1001862"/>
                </a:cubicBezTo>
                <a:cubicBezTo>
                  <a:pt x="305574" y="865791"/>
                  <a:pt x="-111712" y="330576"/>
                  <a:pt x="27988" y="163662"/>
                </a:cubicBezTo>
                <a:cubicBezTo>
                  <a:pt x="167688" y="-3252"/>
                  <a:pt x="767309" y="-1438"/>
                  <a:pt x="1366931" y="37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1682496" y="1880113"/>
            <a:ext cx="5529758" cy="2117402"/>
          </a:xfrm>
          <a:custGeom>
            <a:avLst/>
            <a:gdLst>
              <a:gd name="connsiteX0" fmla="*/ 1017161 w 5529758"/>
              <a:gd name="connsiteY0" fmla="*/ 2071401 h 2117402"/>
              <a:gd name="connsiteX1" fmla="*/ 451104 w 5529758"/>
              <a:gd name="connsiteY1" fmla="*/ 2038744 h 2117402"/>
              <a:gd name="connsiteX2" fmla="*/ 320475 w 5529758"/>
              <a:gd name="connsiteY2" fmla="*/ 1342058 h 2117402"/>
              <a:gd name="connsiteX3" fmla="*/ 4881590 w 5529758"/>
              <a:gd name="connsiteY3" fmla="*/ 1178773 h 2117402"/>
              <a:gd name="connsiteX4" fmla="*/ 5458533 w 5529758"/>
              <a:gd name="connsiteY4" fmla="*/ 133744 h 2117402"/>
              <a:gd name="connsiteX5" fmla="*/ 4500590 w 5529758"/>
              <a:gd name="connsiteY5" fmla="*/ 14001 h 2117402"/>
              <a:gd name="connsiteX6" fmla="*/ 4500590 w 5529758"/>
              <a:gd name="connsiteY6" fmla="*/ 14001 h 2117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29758" h="2117402">
                <a:moveTo>
                  <a:pt x="1017161" y="2071401"/>
                </a:moveTo>
                <a:cubicBezTo>
                  <a:pt x="792189" y="2115851"/>
                  <a:pt x="567218" y="2160301"/>
                  <a:pt x="451104" y="2038744"/>
                </a:cubicBezTo>
                <a:cubicBezTo>
                  <a:pt x="334990" y="1917187"/>
                  <a:pt x="-417939" y="1485386"/>
                  <a:pt x="320475" y="1342058"/>
                </a:cubicBezTo>
                <a:cubicBezTo>
                  <a:pt x="1058889" y="1198729"/>
                  <a:pt x="4025247" y="1380159"/>
                  <a:pt x="4881590" y="1178773"/>
                </a:cubicBezTo>
                <a:cubicBezTo>
                  <a:pt x="5737933" y="977387"/>
                  <a:pt x="5522033" y="327872"/>
                  <a:pt x="5458533" y="133744"/>
                </a:cubicBezTo>
                <a:cubicBezTo>
                  <a:pt x="5395033" y="-60384"/>
                  <a:pt x="4500590" y="14001"/>
                  <a:pt x="4500590" y="14001"/>
                </a:cubicBezTo>
                <a:lnTo>
                  <a:pt x="4500590" y="1400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/>
          <p:nvPr/>
        </p:nvCxnSpPr>
        <p:spPr>
          <a:xfrm>
            <a:off x="2442115" y="42928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2432957" y="464992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640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30, 2014 Test #2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013615" y="369999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861215" y="384842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861215" y="455026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1215" y="498453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61215" y="419801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2805808" y="49610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805808" y="41697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91381" y="383855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791381" y="4545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04090" y="345136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071015" y="379701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5679026" y="395179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013615" y="3944723"/>
            <a:ext cx="2057400" cy="1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3023737" y="4668612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3021984" y="5085548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519892" y="4668612"/>
            <a:ext cx="0" cy="426250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153867" y="4111816"/>
            <a:ext cx="2020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3</a:t>
            </a:r>
            <a:r>
              <a:rPr lang="en-US" dirty="0" smtClean="0"/>
              <a:t>0 </a:t>
            </a:r>
            <a:r>
              <a:rPr lang="en-US" dirty="0"/>
              <a:t>minutes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77" name="Rectangle 76"/>
          <p:cNvSpPr/>
          <p:nvPr/>
        </p:nvSpPr>
        <p:spPr>
          <a:xfrm>
            <a:off x="6888707" y="1068169"/>
            <a:ext cx="2164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Rewired </a:t>
            </a:r>
            <a:r>
              <a:rPr lang="en-US" dirty="0" err="1" smtClean="0"/>
              <a:t>KFA</a:t>
            </a:r>
            <a:r>
              <a:rPr lang="en-US" dirty="0" smtClean="0"/>
              <a:t> CN back</a:t>
            </a:r>
          </a:p>
          <a:p>
            <a:r>
              <a:rPr lang="en-US" dirty="0" smtClean="0"/>
              <a:t>to original wiring.</a:t>
            </a:r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197410" y="2651688"/>
            <a:ext cx="971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On Deck</a:t>
            </a:r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6594904" y="2940445"/>
            <a:ext cx="25490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Connections made under</a:t>
            </a:r>
          </a:p>
          <a:p>
            <a:r>
              <a:rPr lang="en-US" dirty="0" smtClean="0"/>
              <a:t>optimal conditions.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2701423" y="4549937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715440" y="4984530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715181" y="4198019"/>
            <a:ext cx="152400" cy="189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708815" y="3852142"/>
            <a:ext cx="152400" cy="224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2646016" y="45268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640843" y="49610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645606" y="416971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55540" y="38410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995347" y="416971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760382" y="513693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754994" y="470474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754205" y="361615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2442115" y="42928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2434723" y="4652685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434723" y="5084183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reeform 66"/>
          <p:cNvSpPr/>
          <p:nvPr/>
        </p:nvSpPr>
        <p:spPr>
          <a:xfrm>
            <a:off x="1682496" y="1880113"/>
            <a:ext cx="5529758" cy="2117402"/>
          </a:xfrm>
          <a:custGeom>
            <a:avLst/>
            <a:gdLst>
              <a:gd name="connsiteX0" fmla="*/ 1017161 w 5529758"/>
              <a:gd name="connsiteY0" fmla="*/ 2071401 h 2117402"/>
              <a:gd name="connsiteX1" fmla="*/ 451104 w 5529758"/>
              <a:gd name="connsiteY1" fmla="*/ 2038744 h 2117402"/>
              <a:gd name="connsiteX2" fmla="*/ 320475 w 5529758"/>
              <a:gd name="connsiteY2" fmla="*/ 1342058 h 2117402"/>
              <a:gd name="connsiteX3" fmla="*/ 4881590 w 5529758"/>
              <a:gd name="connsiteY3" fmla="*/ 1178773 h 2117402"/>
              <a:gd name="connsiteX4" fmla="*/ 5458533 w 5529758"/>
              <a:gd name="connsiteY4" fmla="*/ 133744 h 2117402"/>
              <a:gd name="connsiteX5" fmla="*/ 4500590 w 5529758"/>
              <a:gd name="connsiteY5" fmla="*/ 14001 h 2117402"/>
              <a:gd name="connsiteX6" fmla="*/ 4500590 w 5529758"/>
              <a:gd name="connsiteY6" fmla="*/ 14001 h 2117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29758" h="2117402">
                <a:moveTo>
                  <a:pt x="1017161" y="2071401"/>
                </a:moveTo>
                <a:cubicBezTo>
                  <a:pt x="792189" y="2115851"/>
                  <a:pt x="567218" y="2160301"/>
                  <a:pt x="451104" y="2038744"/>
                </a:cubicBezTo>
                <a:cubicBezTo>
                  <a:pt x="334990" y="1917187"/>
                  <a:pt x="-417939" y="1485386"/>
                  <a:pt x="320475" y="1342058"/>
                </a:cubicBezTo>
                <a:cubicBezTo>
                  <a:pt x="1058889" y="1198729"/>
                  <a:pt x="4025247" y="1380159"/>
                  <a:pt x="4881590" y="1178773"/>
                </a:cubicBezTo>
                <a:cubicBezTo>
                  <a:pt x="5737933" y="977387"/>
                  <a:pt x="5522033" y="327872"/>
                  <a:pt x="5458533" y="133744"/>
                </a:cubicBezTo>
                <a:cubicBezTo>
                  <a:pt x="5395033" y="-60384"/>
                  <a:pt x="4500590" y="14001"/>
                  <a:pt x="4500590" y="14001"/>
                </a:cubicBezTo>
                <a:lnTo>
                  <a:pt x="4500590" y="1400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6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30, 2014 Test #3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013615" y="369999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861215" y="384842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861215" y="455026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1215" y="498453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61215" y="419801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2805808" y="49610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805808" y="41697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91381" y="383855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791381" y="4545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04090" y="345136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071015" y="379701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5679026" y="395179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013615" y="3944723"/>
            <a:ext cx="2057400" cy="1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3023737" y="4668612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3021984" y="5085548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519892" y="4668612"/>
            <a:ext cx="0" cy="426250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153867" y="4111816"/>
            <a:ext cx="19037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5</a:t>
            </a:r>
            <a:r>
              <a:rPr lang="en-US" dirty="0" smtClean="0"/>
              <a:t> </a:t>
            </a:r>
            <a:r>
              <a:rPr lang="en-US" dirty="0"/>
              <a:t>minutes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= </a:t>
            </a:r>
            <a:r>
              <a:rPr lang="en-US" dirty="0" err="1" smtClean="0"/>
              <a:t>87kohms</a:t>
            </a:r>
            <a:endParaRPr lang="en-US" dirty="0"/>
          </a:p>
        </p:txBody>
      </p:sp>
      <p:sp>
        <p:nvSpPr>
          <p:cNvPr id="77" name="Rectangle 76"/>
          <p:cNvSpPr/>
          <p:nvPr/>
        </p:nvSpPr>
        <p:spPr>
          <a:xfrm>
            <a:off x="6888707" y="1068169"/>
            <a:ext cx="2164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Rewired </a:t>
            </a:r>
            <a:r>
              <a:rPr lang="en-US" dirty="0" err="1" smtClean="0"/>
              <a:t>KFA</a:t>
            </a:r>
            <a:r>
              <a:rPr lang="en-US" dirty="0" smtClean="0"/>
              <a:t> CN back</a:t>
            </a:r>
          </a:p>
          <a:p>
            <a:r>
              <a:rPr lang="en-US" dirty="0" smtClean="0"/>
              <a:t>to original wiring.</a:t>
            </a:r>
            <a:endParaRPr lang="en-US" dirty="0"/>
          </a:p>
        </p:txBody>
      </p:sp>
      <p:cxnSp>
        <p:nvCxnSpPr>
          <p:cNvPr id="71" name="Straight Connector 70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701423" y="4549937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715440" y="4984530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715181" y="4198019"/>
            <a:ext cx="152400" cy="189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708815" y="3852142"/>
            <a:ext cx="152400" cy="224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2646016" y="45268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640843" y="49610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645606" y="416971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55540" y="38410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995347" y="416971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760382" y="513693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754994" y="470474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754205" y="361615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2442115" y="42928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2442115" y="4644733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434723" y="5097623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reeform 66"/>
          <p:cNvSpPr/>
          <p:nvPr/>
        </p:nvSpPr>
        <p:spPr>
          <a:xfrm>
            <a:off x="1682496" y="1880113"/>
            <a:ext cx="5529758" cy="2117402"/>
          </a:xfrm>
          <a:custGeom>
            <a:avLst/>
            <a:gdLst>
              <a:gd name="connsiteX0" fmla="*/ 1017161 w 5529758"/>
              <a:gd name="connsiteY0" fmla="*/ 2071401 h 2117402"/>
              <a:gd name="connsiteX1" fmla="*/ 451104 w 5529758"/>
              <a:gd name="connsiteY1" fmla="*/ 2038744 h 2117402"/>
              <a:gd name="connsiteX2" fmla="*/ 320475 w 5529758"/>
              <a:gd name="connsiteY2" fmla="*/ 1342058 h 2117402"/>
              <a:gd name="connsiteX3" fmla="*/ 4881590 w 5529758"/>
              <a:gd name="connsiteY3" fmla="*/ 1178773 h 2117402"/>
              <a:gd name="connsiteX4" fmla="*/ 5458533 w 5529758"/>
              <a:gd name="connsiteY4" fmla="*/ 133744 h 2117402"/>
              <a:gd name="connsiteX5" fmla="*/ 4500590 w 5529758"/>
              <a:gd name="connsiteY5" fmla="*/ 14001 h 2117402"/>
              <a:gd name="connsiteX6" fmla="*/ 4500590 w 5529758"/>
              <a:gd name="connsiteY6" fmla="*/ 14001 h 2117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29758" h="2117402">
                <a:moveTo>
                  <a:pt x="1017161" y="2071401"/>
                </a:moveTo>
                <a:cubicBezTo>
                  <a:pt x="792189" y="2115851"/>
                  <a:pt x="567218" y="2160301"/>
                  <a:pt x="451104" y="2038744"/>
                </a:cubicBezTo>
                <a:cubicBezTo>
                  <a:pt x="334990" y="1917187"/>
                  <a:pt x="-417939" y="1485386"/>
                  <a:pt x="320475" y="1342058"/>
                </a:cubicBezTo>
                <a:cubicBezTo>
                  <a:pt x="1058889" y="1198729"/>
                  <a:pt x="4025247" y="1380159"/>
                  <a:pt x="4881590" y="1178773"/>
                </a:cubicBezTo>
                <a:cubicBezTo>
                  <a:pt x="5737933" y="977387"/>
                  <a:pt x="5522033" y="327872"/>
                  <a:pt x="5458533" y="133744"/>
                </a:cubicBezTo>
                <a:cubicBezTo>
                  <a:pt x="5395033" y="-60384"/>
                  <a:pt x="4500590" y="14001"/>
                  <a:pt x="4500590" y="14001"/>
                </a:cubicBezTo>
                <a:lnTo>
                  <a:pt x="4500590" y="1400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Sept. 12-17,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242070" y="3384094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896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89670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89670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62851" y="3413383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62851" y="3659604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5303" y="3901879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2850" y="4121633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372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896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372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2507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942032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661045" y="376509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75070" y="4254269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4226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702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994045" y="427400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413270" y="32065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479945" y="3373890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884632" y="32174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960833" y="3373890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881863" y="341338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62813" y="390187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37737" y="36419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37737" y="413115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75045" y="41508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18232" y="341195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62673" y="364198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23310" y="391140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62673" y="41311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00388" y="415089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146474" y="1979518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1091698" y="2046906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884632" y="30541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413270" y="30525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1112810" y="1408986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269817" y="1371600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3960833" y="2823932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814799" y="317049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343436" y="317049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843828" y="300562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57863" y="30042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Freeform 79"/>
          <p:cNvSpPr/>
          <p:nvPr/>
        </p:nvSpPr>
        <p:spPr>
          <a:xfrm>
            <a:off x="2986088" y="2200275"/>
            <a:ext cx="1531797" cy="833438"/>
          </a:xfrm>
          <a:custGeom>
            <a:avLst/>
            <a:gdLst>
              <a:gd name="connsiteX0" fmla="*/ 1504950 w 1531797"/>
              <a:gd name="connsiteY0" fmla="*/ 833438 h 833438"/>
              <a:gd name="connsiteX1" fmla="*/ 1328737 w 1531797"/>
              <a:gd name="connsiteY1" fmla="*/ 190500 h 833438"/>
              <a:gd name="connsiteX2" fmla="*/ 0 w 1531797"/>
              <a:gd name="connsiteY2" fmla="*/ 0 h 83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1797" h="833438">
                <a:moveTo>
                  <a:pt x="1504950" y="833438"/>
                </a:moveTo>
                <a:cubicBezTo>
                  <a:pt x="1542256" y="581422"/>
                  <a:pt x="1579562" y="329406"/>
                  <a:pt x="1328737" y="190500"/>
                </a:cubicBezTo>
                <a:cubicBezTo>
                  <a:pt x="1077912" y="51594"/>
                  <a:pt x="538956" y="25797"/>
                  <a:pt x="0" y="0"/>
                </a:cubicBezTo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2438400" y="1561386"/>
            <a:ext cx="0" cy="41813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2286000" y="1561386"/>
            <a:ext cx="0" cy="418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6242070" y="313031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676400" y="4953000"/>
            <a:ext cx="51972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 Opened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No shorts or visual problems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 Independently tested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module: working correctly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 Tested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on bench: OK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4. Placed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test tank: measured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900kohms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(~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300uA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(only left in tank ~10 minutes)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5. Assumption: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does not have a seawater short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30, 2014 Test #4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013615" y="369999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861215" y="384842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861215" y="455026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1215" y="498453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61215" y="419801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2805808" y="49610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805808" y="41697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91381" y="383855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791381" y="4545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04090" y="345136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071015" y="379701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5679026" y="395179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013615" y="3944723"/>
            <a:ext cx="2057400" cy="1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3023737" y="4668612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3021984" y="5085548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519892" y="4668612"/>
            <a:ext cx="0" cy="426250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153867" y="4111816"/>
            <a:ext cx="2020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Ran for 3</a:t>
            </a:r>
            <a:r>
              <a:rPr lang="en-US" dirty="0" smtClean="0"/>
              <a:t>0 </a:t>
            </a:r>
            <a:r>
              <a:rPr lang="en-US" dirty="0"/>
              <a:t>minutes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7452700" y="1135333"/>
            <a:ext cx="12554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Pulled back</a:t>
            </a:r>
          </a:p>
          <a:p>
            <a:r>
              <a:rPr lang="en-US" dirty="0" smtClean="0"/>
              <a:t>on deck.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2701423" y="4549937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715440" y="4984530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715181" y="4198019"/>
            <a:ext cx="152400" cy="189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708815" y="3852142"/>
            <a:ext cx="152400" cy="224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646016" y="45268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640843" y="49610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645606" y="416971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655540" y="38410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995347" y="416971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760382" y="513693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754994" y="470474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754205" y="361615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2442115" y="42928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434723" y="4644733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2434723" y="5085548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reeform 64"/>
          <p:cNvSpPr/>
          <p:nvPr/>
        </p:nvSpPr>
        <p:spPr>
          <a:xfrm>
            <a:off x="1682496" y="1880113"/>
            <a:ext cx="5529758" cy="2117402"/>
          </a:xfrm>
          <a:custGeom>
            <a:avLst/>
            <a:gdLst>
              <a:gd name="connsiteX0" fmla="*/ 1017161 w 5529758"/>
              <a:gd name="connsiteY0" fmla="*/ 2071401 h 2117402"/>
              <a:gd name="connsiteX1" fmla="*/ 451104 w 5529758"/>
              <a:gd name="connsiteY1" fmla="*/ 2038744 h 2117402"/>
              <a:gd name="connsiteX2" fmla="*/ 320475 w 5529758"/>
              <a:gd name="connsiteY2" fmla="*/ 1342058 h 2117402"/>
              <a:gd name="connsiteX3" fmla="*/ 4881590 w 5529758"/>
              <a:gd name="connsiteY3" fmla="*/ 1178773 h 2117402"/>
              <a:gd name="connsiteX4" fmla="*/ 5458533 w 5529758"/>
              <a:gd name="connsiteY4" fmla="*/ 133744 h 2117402"/>
              <a:gd name="connsiteX5" fmla="*/ 4500590 w 5529758"/>
              <a:gd name="connsiteY5" fmla="*/ 14001 h 2117402"/>
              <a:gd name="connsiteX6" fmla="*/ 4500590 w 5529758"/>
              <a:gd name="connsiteY6" fmla="*/ 14001 h 2117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29758" h="2117402">
                <a:moveTo>
                  <a:pt x="1017161" y="2071401"/>
                </a:moveTo>
                <a:cubicBezTo>
                  <a:pt x="792189" y="2115851"/>
                  <a:pt x="567218" y="2160301"/>
                  <a:pt x="451104" y="2038744"/>
                </a:cubicBezTo>
                <a:cubicBezTo>
                  <a:pt x="334990" y="1917187"/>
                  <a:pt x="-417939" y="1485386"/>
                  <a:pt x="320475" y="1342058"/>
                </a:cubicBezTo>
                <a:cubicBezTo>
                  <a:pt x="1058889" y="1198729"/>
                  <a:pt x="4025247" y="1380159"/>
                  <a:pt x="4881590" y="1178773"/>
                </a:cubicBezTo>
                <a:cubicBezTo>
                  <a:pt x="5737933" y="977387"/>
                  <a:pt x="5522033" y="327872"/>
                  <a:pt x="5458533" y="133744"/>
                </a:cubicBezTo>
                <a:cubicBezTo>
                  <a:pt x="5395033" y="-60384"/>
                  <a:pt x="4500590" y="14001"/>
                  <a:pt x="4500590" y="14001"/>
                </a:cubicBezTo>
                <a:lnTo>
                  <a:pt x="4500590" y="1400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4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4604639" y="5617642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4588428" y="6335193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4595481" y="5862466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4588428" y="6088972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76850"/>
            <a:ext cx="4109457" cy="5505961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4637296" y="1076850"/>
            <a:ext cx="4387548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During our testing up to this point, the likely</a:t>
            </a:r>
          </a:p>
          <a:p>
            <a:r>
              <a:rPr lang="en-US" dirty="0" smtClean="0"/>
              <a:t>culprit appeared to be one or more of the</a:t>
            </a:r>
          </a:p>
          <a:p>
            <a:r>
              <a:rPr lang="en-US" dirty="0" err="1" smtClean="0"/>
              <a:t>Subconn</a:t>
            </a:r>
            <a:r>
              <a:rPr lang="en-US" dirty="0" smtClean="0"/>
              <a:t> high voltage connectors.</a:t>
            </a:r>
          </a:p>
          <a:p>
            <a:endParaRPr lang="en-US" dirty="0"/>
          </a:p>
          <a:p>
            <a:r>
              <a:rPr lang="en-US" dirty="0" smtClean="0"/>
              <a:t>During a series of tests, I rotated the housing</a:t>
            </a:r>
          </a:p>
          <a:p>
            <a:r>
              <a:rPr lang="en-US" dirty="0" smtClean="0"/>
              <a:t>in the crane such that I could lower the CN</a:t>
            </a:r>
          </a:p>
          <a:p>
            <a:r>
              <a:rPr lang="en-US" dirty="0" smtClean="0"/>
              <a:t>into the tank one connector at a time.</a:t>
            </a:r>
          </a:p>
        </p:txBody>
      </p:sp>
    </p:spTree>
    <p:extLst>
      <p:ext uri="{BB962C8B-B14F-4D97-AF65-F5344CB8AC3E}">
        <p14:creationId xmlns:p14="http://schemas.microsoft.com/office/powerpoint/2010/main" val="24536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667000"/>
            <a:ext cx="171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= 1.6 </a:t>
            </a:r>
            <a:r>
              <a:rPr lang="en-US" dirty="0" err="1" smtClean="0"/>
              <a:t>Mohms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 rot="2595789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58" name="TextBox 57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reeform 5"/>
          <p:cNvSpPr/>
          <p:nvPr/>
        </p:nvSpPr>
        <p:spPr>
          <a:xfrm>
            <a:off x="5334000" y="1905000"/>
            <a:ext cx="3359153" cy="3620886"/>
          </a:xfrm>
          <a:custGeom>
            <a:avLst/>
            <a:gdLst>
              <a:gd name="connsiteX0" fmla="*/ 0 w 3359153"/>
              <a:gd name="connsiteY0" fmla="*/ 3581400 h 3620886"/>
              <a:gd name="connsiteX1" fmla="*/ 1915886 w 3359153"/>
              <a:gd name="connsiteY1" fmla="*/ 3331029 h 3620886"/>
              <a:gd name="connsiteX2" fmla="*/ 3233057 w 3359153"/>
              <a:gd name="connsiteY2" fmla="*/ 1426029 h 3620886"/>
              <a:gd name="connsiteX3" fmla="*/ 3211286 w 3359153"/>
              <a:gd name="connsiteY3" fmla="*/ 359229 h 3620886"/>
              <a:gd name="connsiteX4" fmla="*/ 2394857 w 3359153"/>
              <a:gd name="connsiteY4" fmla="*/ 119743 h 3620886"/>
              <a:gd name="connsiteX5" fmla="*/ 859971 w 3359153"/>
              <a:gd name="connsiteY5" fmla="*/ 0 h 362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59153" h="3620886">
                <a:moveTo>
                  <a:pt x="0" y="3581400"/>
                </a:moveTo>
                <a:cubicBezTo>
                  <a:pt x="688521" y="3635828"/>
                  <a:pt x="1377043" y="3690257"/>
                  <a:pt x="1915886" y="3331029"/>
                </a:cubicBezTo>
                <a:cubicBezTo>
                  <a:pt x="2454729" y="2971801"/>
                  <a:pt x="3017157" y="1921329"/>
                  <a:pt x="3233057" y="1426029"/>
                </a:cubicBezTo>
                <a:cubicBezTo>
                  <a:pt x="3448957" y="930729"/>
                  <a:pt x="3350986" y="576943"/>
                  <a:pt x="3211286" y="359229"/>
                </a:cubicBezTo>
                <a:cubicBezTo>
                  <a:pt x="3071586" y="141515"/>
                  <a:pt x="2786743" y="179614"/>
                  <a:pt x="2394857" y="119743"/>
                </a:cubicBezTo>
                <a:cubicBezTo>
                  <a:pt x="2002971" y="59872"/>
                  <a:pt x="1431471" y="29936"/>
                  <a:pt x="859971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5620" y="371624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248506" y="3744018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</p:spTree>
    <p:extLst>
      <p:ext uri="{BB962C8B-B14F-4D97-AF65-F5344CB8AC3E}">
        <p14:creationId xmlns:p14="http://schemas.microsoft.com/office/powerpoint/2010/main" val="19701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667000"/>
            <a:ext cx="1606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 rot="2595789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58" name="TextBox 57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reeform 5"/>
          <p:cNvSpPr/>
          <p:nvPr/>
        </p:nvSpPr>
        <p:spPr>
          <a:xfrm>
            <a:off x="5334000" y="1905000"/>
            <a:ext cx="3359153" cy="3620886"/>
          </a:xfrm>
          <a:custGeom>
            <a:avLst/>
            <a:gdLst>
              <a:gd name="connsiteX0" fmla="*/ 0 w 3359153"/>
              <a:gd name="connsiteY0" fmla="*/ 3581400 h 3620886"/>
              <a:gd name="connsiteX1" fmla="*/ 1915886 w 3359153"/>
              <a:gd name="connsiteY1" fmla="*/ 3331029 h 3620886"/>
              <a:gd name="connsiteX2" fmla="*/ 3233057 w 3359153"/>
              <a:gd name="connsiteY2" fmla="*/ 1426029 h 3620886"/>
              <a:gd name="connsiteX3" fmla="*/ 3211286 w 3359153"/>
              <a:gd name="connsiteY3" fmla="*/ 359229 h 3620886"/>
              <a:gd name="connsiteX4" fmla="*/ 2394857 w 3359153"/>
              <a:gd name="connsiteY4" fmla="*/ 119743 h 3620886"/>
              <a:gd name="connsiteX5" fmla="*/ 859971 w 3359153"/>
              <a:gd name="connsiteY5" fmla="*/ 0 h 362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59153" h="3620886">
                <a:moveTo>
                  <a:pt x="0" y="3581400"/>
                </a:moveTo>
                <a:cubicBezTo>
                  <a:pt x="688521" y="3635828"/>
                  <a:pt x="1377043" y="3690257"/>
                  <a:pt x="1915886" y="3331029"/>
                </a:cubicBezTo>
                <a:cubicBezTo>
                  <a:pt x="2454729" y="2971801"/>
                  <a:pt x="3017157" y="1921329"/>
                  <a:pt x="3233057" y="1426029"/>
                </a:cubicBezTo>
                <a:cubicBezTo>
                  <a:pt x="3448957" y="930729"/>
                  <a:pt x="3350986" y="576943"/>
                  <a:pt x="3211286" y="359229"/>
                </a:cubicBezTo>
                <a:cubicBezTo>
                  <a:pt x="3071586" y="141515"/>
                  <a:pt x="2786743" y="179614"/>
                  <a:pt x="2394857" y="119743"/>
                </a:cubicBezTo>
                <a:cubicBezTo>
                  <a:pt x="2002971" y="59872"/>
                  <a:pt x="1431471" y="29936"/>
                  <a:pt x="859971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5620" y="5161159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04800" y="5247801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</p:spTree>
    <p:extLst>
      <p:ext uri="{BB962C8B-B14F-4D97-AF65-F5344CB8AC3E}">
        <p14:creationId xmlns:p14="http://schemas.microsoft.com/office/powerpoint/2010/main" val="55806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606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5802086" y="1905000"/>
            <a:ext cx="2520961" cy="3102429"/>
          </a:xfrm>
          <a:custGeom>
            <a:avLst/>
            <a:gdLst>
              <a:gd name="connsiteX0" fmla="*/ 0 w 2520961"/>
              <a:gd name="connsiteY0" fmla="*/ 3102429 h 3102429"/>
              <a:gd name="connsiteX1" fmla="*/ 1611085 w 2520961"/>
              <a:gd name="connsiteY1" fmla="*/ 3004457 h 3102429"/>
              <a:gd name="connsiteX2" fmla="*/ 2405743 w 2520961"/>
              <a:gd name="connsiteY2" fmla="*/ 2100943 h 3102429"/>
              <a:gd name="connsiteX3" fmla="*/ 2492828 w 2520961"/>
              <a:gd name="connsiteY3" fmla="*/ 707571 h 3102429"/>
              <a:gd name="connsiteX4" fmla="*/ 2177143 w 2520961"/>
              <a:gd name="connsiteY4" fmla="*/ 315686 h 3102429"/>
              <a:gd name="connsiteX5" fmla="*/ 381000 w 2520961"/>
              <a:gd name="connsiteY5" fmla="*/ 0 h 310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961" h="3102429">
                <a:moveTo>
                  <a:pt x="0" y="3102429"/>
                </a:moveTo>
                <a:lnTo>
                  <a:pt x="1611085" y="3004457"/>
                </a:lnTo>
                <a:cubicBezTo>
                  <a:pt x="2012042" y="2837543"/>
                  <a:pt x="2258786" y="2483757"/>
                  <a:pt x="2405743" y="2100943"/>
                </a:cubicBezTo>
                <a:cubicBezTo>
                  <a:pt x="2552700" y="1718129"/>
                  <a:pt x="2530928" y="1005114"/>
                  <a:pt x="2492828" y="707571"/>
                </a:cubicBezTo>
                <a:cubicBezTo>
                  <a:pt x="2454728" y="410028"/>
                  <a:pt x="2529114" y="433614"/>
                  <a:pt x="2177143" y="315686"/>
                </a:cubicBezTo>
                <a:cubicBezTo>
                  <a:pt x="1825172" y="197758"/>
                  <a:pt x="1103086" y="98879"/>
                  <a:pt x="3810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04800" y="2820260"/>
            <a:ext cx="971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On Deck</a:t>
            </a:r>
            <a:endParaRPr lang="en-US" dirty="0"/>
          </a:p>
        </p:txBody>
      </p:sp>
      <p:grpSp>
        <p:nvGrpSpPr>
          <p:cNvPr id="54" name="Group 53"/>
          <p:cNvGrpSpPr/>
          <p:nvPr/>
        </p:nvGrpSpPr>
        <p:grpSpPr>
          <a:xfrm rot="2011004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56" name="TextBox 55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4" name="Oval 63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973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71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= 1.1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5802086" y="1905000"/>
            <a:ext cx="2520961" cy="3102429"/>
          </a:xfrm>
          <a:custGeom>
            <a:avLst/>
            <a:gdLst>
              <a:gd name="connsiteX0" fmla="*/ 0 w 2520961"/>
              <a:gd name="connsiteY0" fmla="*/ 3102429 h 3102429"/>
              <a:gd name="connsiteX1" fmla="*/ 1611085 w 2520961"/>
              <a:gd name="connsiteY1" fmla="*/ 3004457 h 3102429"/>
              <a:gd name="connsiteX2" fmla="*/ 2405743 w 2520961"/>
              <a:gd name="connsiteY2" fmla="*/ 2100943 h 3102429"/>
              <a:gd name="connsiteX3" fmla="*/ 2492828 w 2520961"/>
              <a:gd name="connsiteY3" fmla="*/ 707571 h 3102429"/>
              <a:gd name="connsiteX4" fmla="*/ 2177143 w 2520961"/>
              <a:gd name="connsiteY4" fmla="*/ 315686 h 3102429"/>
              <a:gd name="connsiteX5" fmla="*/ 381000 w 2520961"/>
              <a:gd name="connsiteY5" fmla="*/ 0 h 310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961" h="3102429">
                <a:moveTo>
                  <a:pt x="0" y="3102429"/>
                </a:moveTo>
                <a:lnTo>
                  <a:pt x="1611085" y="3004457"/>
                </a:lnTo>
                <a:cubicBezTo>
                  <a:pt x="2012042" y="2837543"/>
                  <a:pt x="2258786" y="2483757"/>
                  <a:pt x="2405743" y="2100943"/>
                </a:cubicBezTo>
                <a:cubicBezTo>
                  <a:pt x="2552700" y="1718129"/>
                  <a:pt x="2530928" y="1005114"/>
                  <a:pt x="2492828" y="707571"/>
                </a:cubicBezTo>
                <a:cubicBezTo>
                  <a:pt x="2454728" y="410028"/>
                  <a:pt x="2529114" y="433614"/>
                  <a:pt x="2177143" y="315686"/>
                </a:cubicBezTo>
                <a:cubicBezTo>
                  <a:pt x="1825172" y="197758"/>
                  <a:pt x="1103086" y="98879"/>
                  <a:pt x="3810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8826" y="3791981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8006" y="387862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grpSp>
        <p:nvGrpSpPr>
          <p:cNvPr id="42" name="Group 41"/>
          <p:cNvGrpSpPr/>
          <p:nvPr/>
        </p:nvGrpSpPr>
        <p:grpSpPr>
          <a:xfrm rot="2011004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43" name="TextBox 42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8" name="Oval 47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756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#5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659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5802086" y="1905000"/>
            <a:ext cx="2520961" cy="3102429"/>
          </a:xfrm>
          <a:custGeom>
            <a:avLst/>
            <a:gdLst>
              <a:gd name="connsiteX0" fmla="*/ 0 w 2520961"/>
              <a:gd name="connsiteY0" fmla="*/ 3102429 h 3102429"/>
              <a:gd name="connsiteX1" fmla="*/ 1611085 w 2520961"/>
              <a:gd name="connsiteY1" fmla="*/ 3004457 h 3102429"/>
              <a:gd name="connsiteX2" fmla="*/ 2405743 w 2520961"/>
              <a:gd name="connsiteY2" fmla="*/ 2100943 h 3102429"/>
              <a:gd name="connsiteX3" fmla="*/ 2492828 w 2520961"/>
              <a:gd name="connsiteY3" fmla="*/ 707571 h 3102429"/>
              <a:gd name="connsiteX4" fmla="*/ 2177143 w 2520961"/>
              <a:gd name="connsiteY4" fmla="*/ 315686 h 3102429"/>
              <a:gd name="connsiteX5" fmla="*/ 381000 w 2520961"/>
              <a:gd name="connsiteY5" fmla="*/ 0 h 310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961" h="3102429">
                <a:moveTo>
                  <a:pt x="0" y="3102429"/>
                </a:moveTo>
                <a:lnTo>
                  <a:pt x="1611085" y="3004457"/>
                </a:lnTo>
                <a:cubicBezTo>
                  <a:pt x="2012042" y="2837543"/>
                  <a:pt x="2258786" y="2483757"/>
                  <a:pt x="2405743" y="2100943"/>
                </a:cubicBezTo>
                <a:cubicBezTo>
                  <a:pt x="2552700" y="1718129"/>
                  <a:pt x="2530928" y="1005114"/>
                  <a:pt x="2492828" y="707571"/>
                </a:cubicBezTo>
                <a:cubicBezTo>
                  <a:pt x="2454728" y="410028"/>
                  <a:pt x="2529114" y="433614"/>
                  <a:pt x="2177143" y="315686"/>
                </a:cubicBezTo>
                <a:cubicBezTo>
                  <a:pt x="1825172" y="197758"/>
                  <a:pt x="1103086" y="98879"/>
                  <a:pt x="3810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-42506" y="5226938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54911" y="5318175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grpSp>
        <p:nvGrpSpPr>
          <p:cNvPr id="53" name="Group 52"/>
          <p:cNvGrpSpPr/>
          <p:nvPr/>
        </p:nvGrpSpPr>
        <p:grpSpPr>
          <a:xfrm rot="2011004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54" name="TextBox 53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3" name="Oval 62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108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#6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659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 rot="2011004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58" name="TextBox 57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Freeform 4"/>
          <p:cNvSpPr/>
          <p:nvPr/>
        </p:nvSpPr>
        <p:spPr>
          <a:xfrm>
            <a:off x="5802086" y="1905000"/>
            <a:ext cx="2520961" cy="3102429"/>
          </a:xfrm>
          <a:custGeom>
            <a:avLst/>
            <a:gdLst>
              <a:gd name="connsiteX0" fmla="*/ 0 w 2520961"/>
              <a:gd name="connsiteY0" fmla="*/ 3102429 h 3102429"/>
              <a:gd name="connsiteX1" fmla="*/ 1611085 w 2520961"/>
              <a:gd name="connsiteY1" fmla="*/ 3004457 h 3102429"/>
              <a:gd name="connsiteX2" fmla="*/ 2405743 w 2520961"/>
              <a:gd name="connsiteY2" fmla="*/ 2100943 h 3102429"/>
              <a:gd name="connsiteX3" fmla="*/ 2492828 w 2520961"/>
              <a:gd name="connsiteY3" fmla="*/ 707571 h 3102429"/>
              <a:gd name="connsiteX4" fmla="*/ 2177143 w 2520961"/>
              <a:gd name="connsiteY4" fmla="*/ 315686 h 3102429"/>
              <a:gd name="connsiteX5" fmla="*/ 381000 w 2520961"/>
              <a:gd name="connsiteY5" fmla="*/ 0 h 310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961" h="3102429">
                <a:moveTo>
                  <a:pt x="0" y="3102429"/>
                </a:moveTo>
                <a:lnTo>
                  <a:pt x="1611085" y="3004457"/>
                </a:lnTo>
                <a:cubicBezTo>
                  <a:pt x="2012042" y="2837543"/>
                  <a:pt x="2258786" y="2483757"/>
                  <a:pt x="2405743" y="2100943"/>
                </a:cubicBezTo>
                <a:cubicBezTo>
                  <a:pt x="2552700" y="1718129"/>
                  <a:pt x="2530928" y="1005114"/>
                  <a:pt x="2492828" y="707571"/>
                </a:cubicBezTo>
                <a:cubicBezTo>
                  <a:pt x="2454728" y="410028"/>
                  <a:pt x="2529114" y="433614"/>
                  <a:pt x="2177143" y="315686"/>
                </a:cubicBezTo>
                <a:cubicBezTo>
                  <a:pt x="1825172" y="197758"/>
                  <a:pt x="1103086" y="98879"/>
                  <a:pt x="3810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20395" y="4872766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54911" y="5318175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</p:spTree>
    <p:extLst>
      <p:ext uri="{BB962C8B-B14F-4D97-AF65-F5344CB8AC3E}">
        <p14:creationId xmlns:p14="http://schemas.microsoft.com/office/powerpoint/2010/main" val="169396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#7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659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&gt; 10 </a:t>
            </a:r>
            <a:r>
              <a:rPr lang="en-US" dirty="0" err="1" smtClean="0"/>
              <a:t>Mohms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 rot="2011004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58" name="TextBox 57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Freeform 4"/>
          <p:cNvSpPr/>
          <p:nvPr/>
        </p:nvSpPr>
        <p:spPr>
          <a:xfrm>
            <a:off x="5802086" y="1905000"/>
            <a:ext cx="2520961" cy="3102429"/>
          </a:xfrm>
          <a:custGeom>
            <a:avLst/>
            <a:gdLst>
              <a:gd name="connsiteX0" fmla="*/ 0 w 2520961"/>
              <a:gd name="connsiteY0" fmla="*/ 3102429 h 3102429"/>
              <a:gd name="connsiteX1" fmla="*/ 1611085 w 2520961"/>
              <a:gd name="connsiteY1" fmla="*/ 3004457 h 3102429"/>
              <a:gd name="connsiteX2" fmla="*/ 2405743 w 2520961"/>
              <a:gd name="connsiteY2" fmla="*/ 2100943 h 3102429"/>
              <a:gd name="connsiteX3" fmla="*/ 2492828 w 2520961"/>
              <a:gd name="connsiteY3" fmla="*/ 707571 h 3102429"/>
              <a:gd name="connsiteX4" fmla="*/ 2177143 w 2520961"/>
              <a:gd name="connsiteY4" fmla="*/ 315686 h 3102429"/>
              <a:gd name="connsiteX5" fmla="*/ 381000 w 2520961"/>
              <a:gd name="connsiteY5" fmla="*/ 0 h 310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961" h="3102429">
                <a:moveTo>
                  <a:pt x="0" y="3102429"/>
                </a:moveTo>
                <a:lnTo>
                  <a:pt x="1611085" y="3004457"/>
                </a:lnTo>
                <a:cubicBezTo>
                  <a:pt x="2012042" y="2837543"/>
                  <a:pt x="2258786" y="2483757"/>
                  <a:pt x="2405743" y="2100943"/>
                </a:cubicBezTo>
                <a:cubicBezTo>
                  <a:pt x="2552700" y="1718129"/>
                  <a:pt x="2530928" y="1005114"/>
                  <a:pt x="2492828" y="707571"/>
                </a:cubicBezTo>
                <a:cubicBezTo>
                  <a:pt x="2454728" y="410028"/>
                  <a:pt x="2529114" y="433614"/>
                  <a:pt x="2177143" y="315686"/>
                </a:cubicBezTo>
                <a:cubicBezTo>
                  <a:pt x="1825172" y="197758"/>
                  <a:pt x="1103086" y="98879"/>
                  <a:pt x="3810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49866" y="450643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54911" y="5318175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</p:spTree>
    <p:extLst>
      <p:ext uri="{BB962C8B-B14F-4D97-AF65-F5344CB8AC3E}">
        <p14:creationId xmlns:p14="http://schemas.microsoft.com/office/powerpoint/2010/main" val="396958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#8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71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= 3.7 </a:t>
            </a:r>
            <a:r>
              <a:rPr lang="en-US" dirty="0" err="1" smtClean="0"/>
              <a:t>Mohms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 rot="2011004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58" name="TextBox 57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Freeform 4"/>
          <p:cNvSpPr/>
          <p:nvPr/>
        </p:nvSpPr>
        <p:spPr>
          <a:xfrm>
            <a:off x="5802086" y="1905000"/>
            <a:ext cx="2520961" cy="3102429"/>
          </a:xfrm>
          <a:custGeom>
            <a:avLst/>
            <a:gdLst>
              <a:gd name="connsiteX0" fmla="*/ 0 w 2520961"/>
              <a:gd name="connsiteY0" fmla="*/ 3102429 h 3102429"/>
              <a:gd name="connsiteX1" fmla="*/ 1611085 w 2520961"/>
              <a:gd name="connsiteY1" fmla="*/ 3004457 h 3102429"/>
              <a:gd name="connsiteX2" fmla="*/ 2405743 w 2520961"/>
              <a:gd name="connsiteY2" fmla="*/ 2100943 h 3102429"/>
              <a:gd name="connsiteX3" fmla="*/ 2492828 w 2520961"/>
              <a:gd name="connsiteY3" fmla="*/ 707571 h 3102429"/>
              <a:gd name="connsiteX4" fmla="*/ 2177143 w 2520961"/>
              <a:gd name="connsiteY4" fmla="*/ 315686 h 3102429"/>
              <a:gd name="connsiteX5" fmla="*/ 381000 w 2520961"/>
              <a:gd name="connsiteY5" fmla="*/ 0 h 310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961" h="3102429">
                <a:moveTo>
                  <a:pt x="0" y="3102429"/>
                </a:moveTo>
                <a:lnTo>
                  <a:pt x="1611085" y="3004457"/>
                </a:lnTo>
                <a:cubicBezTo>
                  <a:pt x="2012042" y="2837543"/>
                  <a:pt x="2258786" y="2483757"/>
                  <a:pt x="2405743" y="2100943"/>
                </a:cubicBezTo>
                <a:cubicBezTo>
                  <a:pt x="2552700" y="1718129"/>
                  <a:pt x="2530928" y="1005114"/>
                  <a:pt x="2492828" y="707571"/>
                </a:cubicBezTo>
                <a:cubicBezTo>
                  <a:pt x="2454728" y="410028"/>
                  <a:pt x="2529114" y="433614"/>
                  <a:pt x="2177143" y="315686"/>
                </a:cubicBezTo>
                <a:cubicBezTo>
                  <a:pt x="1825172" y="197758"/>
                  <a:pt x="1103086" y="98879"/>
                  <a:pt x="3810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56895" y="4108871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54911" y="5318175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</p:spTree>
    <p:extLst>
      <p:ext uri="{BB962C8B-B14F-4D97-AF65-F5344CB8AC3E}">
        <p14:creationId xmlns:p14="http://schemas.microsoft.com/office/powerpoint/2010/main" val="202857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360kohms</a:t>
            </a:r>
            <a:r>
              <a:rPr lang="en-US" dirty="0" smtClean="0"/>
              <a:t>;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3586162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103842" y="5410200"/>
            <a:ext cx="1452408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#9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606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 rot="724327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42" name="TextBox 41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7" name="Oval 46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Rectangle 52"/>
          <p:cNvSpPr/>
          <p:nvPr/>
        </p:nvSpPr>
        <p:spPr>
          <a:xfrm>
            <a:off x="304800" y="2820260"/>
            <a:ext cx="971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On Deck</a:t>
            </a:r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3183315" y="1855145"/>
            <a:ext cx="5768960" cy="3174055"/>
          </a:xfrm>
          <a:custGeom>
            <a:avLst/>
            <a:gdLst>
              <a:gd name="connsiteX0" fmla="*/ 1192742 w 5768960"/>
              <a:gd name="connsiteY0" fmla="*/ 3174055 h 3174055"/>
              <a:gd name="connsiteX1" fmla="*/ 278342 w 5768960"/>
              <a:gd name="connsiteY1" fmla="*/ 2216112 h 3174055"/>
              <a:gd name="connsiteX2" fmla="*/ 5525256 w 5768960"/>
              <a:gd name="connsiteY2" fmla="*/ 1160198 h 3174055"/>
              <a:gd name="connsiteX3" fmla="*/ 4708828 w 5768960"/>
              <a:gd name="connsiteY3" fmla="*/ 136941 h 3174055"/>
              <a:gd name="connsiteX4" fmla="*/ 3010656 w 5768960"/>
              <a:gd name="connsiteY4" fmla="*/ 38969 h 317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8960" h="3174055">
                <a:moveTo>
                  <a:pt x="1192742" y="3174055"/>
                </a:moveTo>
                <a:cubicBezTo>
                  <a:pt x="374499" y="2862905"/>
                  <a:pt x="-443744" y="2551755"/>
                  <a:pt x="278342" y="2216112"/>
                </a:cubicBezTo>
                <a:cubicBezTo>
                  <a:pt x="1000428" y="1880469"/>
                  <a:pt x="4786842" y="1506727"/>
                  <a:pt x="5525256" y="1160198"/>
                </a:cubicBezTo>
                <a:cubicBezTo>
                  <a:pt x="6263670" y="813669"/>
                  <a:pt x="5127928" y="323812"/>
                  <a:pt x="4708828" y="136941"/>
                </a:cubicBezTo>
                <a:cubicBezTo>
                  <a:pt x="4289728" y="-49930"/>
                  <a:pt x="3650192" y="-5481"/>
                  <a:pt x="3010656" y="389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8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#10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71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= 1.7 </a:t>
            </a:r>
            <a:r>
              <a:rPr lang="en-US" dirty="0" err="1" smtClean="0"/>
              <a:t>Mohms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0" y="381000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33430" y="5994589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grpSp>
        <p:nvGrpSpPr>
          <p:cNvPr id="41" name="Group 40"/>
          <p:cNvGrpSpPr/>
          <p:nvPr/>
        </p:nvGrpSpPr>
        <p:grpSpPr>
          <a:xfrm rot="724327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42" name="TextBox 41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7" name="Oval 46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Freeform 52"/>
          <p:cNvSpPr/>
          <p:nvPr/>
        </p:nvSpPr>
        <p:spPr>
          <a:xfrm>
            <a:off x="3183315" y="1855145"/>
            <a:ext cx="5768960" cy="3174055"/>
          </a:xfrm>
          <a:custGeom>
            <a:avLst/>
            <a:gdLst>
              <a:gd name="connsiteX0" fmla="*/ 1192742 w 5768960"/>
              <a:gd name="connsiteY0" fmla="*/ 3174055 h 3174055"/>
              <a:gd name="connsiteX1" fmla="*/ 278342 w 5768960"/>
              <a:gd name="connsiteY1" fmla="*/ 2216112 h 3174055"/>
              <a:gd name="connsiteX2" fmla="*/ 5525256 w 5768960"/>
              <a:gd name="connsiteY2" fmla="*/ 1160198 h 3174055"/>
              <a:gd name="connsiteX3" fmla="*/ 4708828 w 5768960"/>
              <a:gd name="connsiteY3" fmla="*/ 136941 h 3174055"/>
              <a:gd name="connsiteX4" fmla="*/ 3010656 w 5768960"/>
              <a:gd name="connsiteY4" fmla="*/ 38969 h 317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8960" h="3174055">
                <a:moveTo>
                  <a:pt x="1192742" y="3174055"/>
                </a:moveTo>
                <a:cubicBezTo>
                  <a:pt x="374499" y="2862905"/>
                  <a:pt x="-443744" y="2551755"/>
                  <a:pt x="278342" y="2216112"/>
                </a:cubicBezTo>
                <a:cubicBezTo>
                  <a:pt x="1000428" y="1880469"/>
                  <a:pt x="4786842" y="1506727"/>
                  <a:pt x="5525256" y="1160198"/>
                </a:cubicBezTo>
                <a:cubicBezTo>
                  <a:pt x="6263670" y="813669"/>
                  <a:pt x="5127928" y="323812"/>
                  <a:pt x="4708828" y="136941"/>
                </a:cubicBezTo>
                <a:cubicBezTo>
                  <a:pt x="4289728" y="-49930"/>
                  <a:pt x="3650192" y="-5481"/>
                  <a:pt x="3010656" y="389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38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#11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71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= 1.6 </a:t>
            </a:r>
            <a:r>
              <a:rPr lang="en-US" dirty="0" err="1" smtClean="0"/>
              <a:t>Mohms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0" y="4593429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33430" y="5994589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grpSp>
        <p:nvGrpSpPr>
          <p:cNvPr id="41" name="Group 40"/>
          <p:cNvGrpSpPr/>
          <p:nvPr/>
        </p:nvGrpSpPr>
        <p:grpSpPr>
          <a:xfrm rot="724327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42" name="TextBox 41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7" name="Oval 46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Freeform 52"/>
          <p:cNvSpPr/>
          <p:nvPr/>
        </p:nvSpPr>
        <p:spPr>
          <a:xfrm>
            <a:off x="3183315" y="1855145"/>
            <a:ext cx="5768960" cy="3174055"/>
          </a:xfrm>
          <a:custGeom>
            <a:avLst/>
            <a:gdLst>
              <a:gd name="connsiteX0" fmla="*/ 1192742 w 5768960"/>
              <a:gd name="connsiteY0" fmla="*/ 3174055 h 3174055"/>
              <a:gd name="connsiteX1" fmla="*/ 278342 w 5768960"/>
              <a:gd name="connsiteY1" fmla="*/ 2216112 h 3174055"/>
              <a:gd name="connsiteX2" fmla="*/ 5525256 w 5768960"/>
              <a:gd name="connsiteY2" fmla="*/ 1160198 h 3174055"/>
              <a:gd name="connsiteX3" fmla="*/ 4708828 w 5768960"/>
              <a:gd name="connsiteY3" fmla="*/ 136941 h 3174055"/>
              <a:gd name="connsiteX4" fmla="*/ 3010656 w 5768960"/>
              <a:gd name="connsiteY4" fmla="*/ 38969 h 317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8960" h="3174055">
                <a:moveTo>
                  <a:pt x="1192742" y="3174055"/>
                </a:moveTo>
                <a:cubicBezTo>
                  <a:pt x="374499" y="2862905"/>
                  <a:pt x="-443744" y="2551755"/>
                  <a:pt x="278342" y="2216112"/>
                </a:cubicBezTo>
                <a:cubicBezTo>
                  <a:pt x="1000428" y="1880469"/>
                  <a:pt x="4786842" y="1506727"/>
                  <a:pt x="5525256" y="1160198"/>
                </a:cubicBezTo>
                <a:cubicBezTo>
                  <a:pt x="6263670" y="813669"/>
                  <a:pt x="5127928" y="323812"/>
                  <a:pt x="4708828" y="136941"/>
                </a:cubicBezTo>
                <a:cubicBezTo>
                  <a:pt x="4289728" y="-49930"/>
                  <a:pt x="3650192" y="-5481"/>
                  <a:pt x="3010656" y="389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0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#12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71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= 1.6 </a:t>
            </a:r>
            <a:r>
              <a:rPr lang="en-US" dirty="0" err="1" smtClean="0"/>
              <a:t>Mohms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0" y="496498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33430" y="5994589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grpSp>
        <p:nvGrpSpPr>
          <p:cNvPr id="41" name="Group 40"/>
          <p:cNvGrpSpPr/>
          <p:nvPr/>
        </p:nvGrpSpPr>
        <p:grpSpPr>
          <a:xfrm rot="724327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42" name="TextBox 41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7" name="Oval 46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Freeform 52"/>
          <p:cNvSpPr/>
          <p:nvPr/>
        </p:nvSpPr>
        <p:spPr>
          <a:xfrm>
            <a:off x="3183315" y="1855145"/>
            <a:ext cx="5768960" cy="3174055"/>
          </a:xfrm>
          <a:custGeom>
            <a:avLst/>
            <a:gdLst>
              <a:gd name="connsiteX0" fmla="*/ 1192742 w 5768960"/>
              <a:gd name="connsiteY0" fmla="*/ 3174055 h 3174055"/>
              <a:gd name="connsiteX1" fmla="*/ 278342 w 5768960"/>
              <a:gd name="connsiteY1" fmla="*/ 2216112 h 3174055"/>
              <a:gd name="connsiteX2" fmla="*/ 5525256 w 5768960"/>
              <a:gd name="connsiteY2" fmla="*/ 1160198 h 3174055"/>
              <a:gd name="connsiteX3" fmla="*/ 4708828 w 5768960"/>
              <a:gd name="connsiteY3" fmla="*/ 136941 h 3174055"/>
              <a:gd name="connsiteX4" fmla="*/ 3010656 w 5768960"/>
              <a:gd name="connsiteY4" fmla="*/ 38969 h 317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8960" h="3174055">
                <a:moveTo>
                  <a:pt x="1192742" y="3174055"/>
                </a:moveTo>
                <a:cubicBezTo>
                  <a:pt x="374499" y="2862905"/>
                  <a:pt x="-443744" y="2551755"/>
                  <a:pt x="278342" y="2216112"/>
                </a:cubicBezTo>
                <a:cubicBezTo>
                  <a:pt x="1000428" y="1880469"/>
                  <a:pt x="4786842" y="1506727"/>
                  <a:pt x="5525256" y="1160198"/>
                </a:cubicBezTo>
                <a:cubicBezTo>
                  <a:pt x="6263670" y="813669"/>
                  <a:pt x="5127928" y="323812"/>
                  <a:pt x="4708828" y="136941"/>
                </a:cubicBezTo>
                <a:cubicBezTo>
                  <a:pt x="4289728" y="-49930"/>
                  <a:pt x="3650192" y="-5481"/>
                  <a:pt x="3010656" y="389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6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#13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71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= 1.6 </a:t>
            </a:r>
            <a:r>
              <a:rPr lang="en-US" dirty="0" err="1" smtClean="0"/>
              <a:t>Mohms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0" y="5349877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33430" y="5994589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grpSp>
        <p:nvGrpSpPr>
          <p:cNvPr id="41" name="Group 40"/>
          <p:cNvGrpSpPr/>
          <p:nvPr/>
        </p:nvGrpSpPr>
        <p:grpSpPr>
          <a:xfrm rot="724327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42" name="TextBox 41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7" name="Oval 46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Freeform 52"/>
          <p:cNvSpPr/>
          <p:nvPr/>
        </p:nvSpPr>
        <p:spPr>
          <a:xfrm>
            <a:off x="3183315" y="1855145"/>
            <a:ext cx="5768960" cy="3174055"/>
          </a:xfrm>
          <a:custGeom>
            <a:avLst/>
            <a:gdLst>
              <a:gd name="connsiteX0" fmla="*/ 1192742 w 5768960"/>
              <a:gd name="connsiteY0" fmla="*/ 3174055 h 3174055"/>
              <a:gd name="connsiteX1" fmla="*/ 278342 w 5768960"/>
              <a:gd name="connsiteY1" fmla="*/ 2216112 h 3174055"/>
              <a:gd name="connsiteX2" fmla="*/ 5525256 w 5768960"/>
              <a:gd name="connsiteY2" fmla="*/ 1160198 h 3174055"/>
              <a:gd name="connsiteX3" fmla="*/ 4708828 w 5768960"/>
              <a:gd name="connsiteY3" fmla="*/ 136941 h 3174055"/>
              <a:gd name="connsiteX4" fmla="*/ 3010656 w 5768960"/>
              <a:gd name="connsiteY4" fmla="*/ 38969 h 317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8960" h="3174055">
                <a:moveTo>
                  <a:pt x="1192742" y="3174055"/>
                </a:moveTo>
                <a:cubicBezTo>
                  <a:pt x="374499" y="2862905"/>
                  <a:pt x="-443744" y="2551755"/>
                  <a:pt x="278342" y="2216112"/>
                </a:cubicBezTo>
                <a:cubicBezTo>
                  <a:pt x="1000428" y="1880469"/>
                  <a:pt x="4786842" y="1506727"/>
                  <a:pt x="5525256" y="1160198"/>
                </a:cubicBezTo>
                <a:cubicBezTo>
                  <a:pt x="6263670" y="813669"/>
                  <a:pt x="5127928" y="323812"/>
                  <a:pt x="4708828" y="136941"/>
                </a:cubicBezTo>
                <a:cubicBezTo>
                  <a:pt x="4289728" y="-49930"/>
                  <a:pt x="3650192" y="-5481"/>
                  <a:pt x="3010656" y="389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8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4-6, 2014 Test #14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71918" y="163163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448834" y="596162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589288" y="2872655"/>
            <a:ext cx="1606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48986" y="5752998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33430" y="5994589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Sea</a:t>
            </a:r>
          </a:p>
        </p:txBody>
      </p:sp>
      <p:grpSp>
        <p:nvGrpSpPr>
          <p:cNvPr id="41" name="Group 40"/>
          <p:cNvGrpSpPr/>
          <p:nvPr/>
        </p:nvGrpSpPr>
        <p:grpSpPr>
          <a:xfrm rot="7243278">
            <a:off x="4072450" y="3925407"/>
            <a:ext cx="1987867" cy="1989458"/>
            <a:chOff x="3340962" y="3945376"/>
            <a:chExt cx="1987867" cy="1989458"/>
          </a:xfrm>
        </p:grpSpPr>
        <p:sp>
          <p:nvSpPr>
            <p:cNvPr id="42" name="TextBox 41"/>
            <p:cNvSpPr txBox="1"/>
            <p:nvPr/>
          </p:nvSpPr>
          <p:spPr>
            <a:xfrm>
              <a:off x="4585459" y="435397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J4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743902" y="435906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J3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41426" y="5180859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J2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13367" y="5180858"/>
              <a:ext cx="3545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J1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7" name="Oval 46"/>
            <p:cNvSpPr/>
            <p:nvPr/>
          </p:nvSpPr>
          <p:spPr>
            <a:xfrm>
              <a:off x="3340962" y="3945376"/>
              <a:ext cx="1987867" cy="198945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3755061" y="4304254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4596618" y="4309345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3752585" y="5140007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624526" y="5117481"/>
              <a:ext cx="332266" cy="34567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Freeform 52"/>
          <p:cNvSpPr/>
          <p:nvPr/>
        </p:nvSpPr>
        <p:spPr>
          <a:xfrm>
            <a:off x="3183315" y="1855145"/>
            <a:ext cx="5768960" cy="3174055"/>
          </a:xfrm>
          <a:custGeom>
            <a:avLst/>
            <a:gdLst>
              <a:gd name="connsiteX0" fmla="*/ 1192742 w 5768960"/>
              <a:gd name="connsiteY0" fmla="*/ 3174055 h 3174055"/>
              <a:gd name="connsiteX1" fmla="*/ 278342 w 5768960"/>
              <a:gd name="connsiteY1" fmla="*/ 2216112 h 3174055"/>
              <a:gd name="connsiteX2" fmla="*/ 5525256 w 5768960"/>
              <a:gd name="connsiteY2" fmla="*/ 1160198 h 3174055"/>
              <a:gd name="connsiteX3" fmla="*/ 4708828 w 5768960"/>
              <a:gd name="connsiteY3" fmla="*/ 136941 h 3174055"/>
              <a:gd name="connsiteX4" fmla="*/ 3010656 w 5768960"/>
              <a:gd name="connsiteY4" fmla="*/ 38969 h 317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8960" h="3174055">
                <a:moveTo>
                  <a:pt x="1192742" y="3174055"/>
                </a:moveTo>
                <a:cubicBezTo>
                  <a:pt x="374499" y="2862905"/>
                  <a:pt x="-443744" y="2551755"/>
                  <a:pt x="278342" y="2216112"/>
                </a:cubicBezTo>
                <a:cubicBezTo>
                  <a:pt x="1000428" y="1880469"/>
                  <a:pt x="4786842" y="1506727"/>
                  <a:pt x="5525256" y="1160198"/>
                </a:cubicBezTo>
                <a:cubicBezTo>
                  <a:pt x="6263670" y="813669"/>
                  <a:pt x="5127928" y="323812"/>
                  <a:pt x="4708828" y="136941"/>
                </a:cubicBezTo>
                <a:cubicBezTo>
                  <a:pt x="4289728" y="-49930"/>
                  <a:pt x="3650192" y="-5481"/>
                  <a:pt x="3010656" y="389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5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10, 2014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76850"/>
            <a:ext cx="4109457" cy="55059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76800" y="1981200"/>
            <a:ext cx="1285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Replaced </a:t>
            </a:r>
            <a:r>
              <a:rPr lang="en-US" dirty="0" err="1" smtClean="0"/>
              <a:t>J4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876800" y="2743200"/>
            <a:ext cx="39708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Analysis of “bad” </a:t>
            </a:r>
            <a:r>
              <a:rPr lang="en-US" dirty="0" err="1" smtClean="0"/>
              <a:t>J4</a:t>
            </a:r>
            <a:r>
              <a:rPr lang="en-US" dirty="0" smtClean="0"/>
              <a:t> revealed no obvious</a:t>
            </a:r>
          </a:p>
          <a:p>
            <a:r>
              <a:rPr lang="en-US" dirty="0" smtClean="0"/>
              <a:t>defects or problems.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29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11, 2014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242210" y="2538113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013615" y="3699998"/>
            <a:ext cx="5895838" cy="1659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861215" y="3848422"/>
            <a:ext cx="152400" cy="226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861215" y="4550269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1215" y="4984530"/>
            <a:ext cx="152400" cy="1993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927872" y="5619039"/>
            <a:ext cx="1176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911661" y="6336590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918714" y="58638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861215" y="4198018"/>
            <a:ext cx="152400" cy="1896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2805808" y="49610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805808" y="41697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91381" y="383855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791381" y="454550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004090" y="3451362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071015" y="3797016"/>
            <a:ext cx="3352800" cy="5489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5679026" y="3951798"/>
            <a:ext cx="2340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 Internal Electronics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3013615" y="3944723"/>
            <a:ext cx="2057400" cy="1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3023737" y="4668612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3021984" y="5085548"/>
            <a:ext cx="496155" cy="2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519892" y="4668612"/>
            <a:ext cx="0" cy="426250"/>
          </a:xfrm>
          <a:prstGeom prst="line">
            <a:avLst/>
          </a:prstGeom>
          <a:ln w="158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6911661" y="6090369"/>
            <a:ext cx="15840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701423" y="4549937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715440" y="4984530"/>
            <a:ext cx="152400" cy="1993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715181" y="4198019"/>
            <a:ext cx="152400" cy="189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708815" y="3852142"/>
            <a:ext cx="152400" cy="224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646016" y="45268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640843" y="496107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645606" y="416971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655540" y="384101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969912" y="434225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760382" y="513693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754994" y="4704746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754205" y="361615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2442115" y="4292821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434723" y="4644733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2434723" y="5085548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reeform 64"/>
          <p:cNvSpPr/>
          <p:nvPr/>
        </p:nvSpPr>
        <p:spPr>
          <a:xfrm>
            <a:off x="1682496" y="1880113"/>
            <a:ext cx="5529758" cy="2117402"/>
          </a:xfrm>
          <a:custGeom>
            <a:avLst/>
            <a:gdLst>
              <a:gd name="connsiteX0" fmla="*/ 1017161 w 5529758"/>
              <a:gd name="connsiteY0" fmla="*/ 2071401 h 2117402"/>
              <a:gd name="connsiteX1" fmla="*/ 451104 w 5529758"/>
              <a:gd name="connsiteY1" fmla="*/ 2038744 h 2117402"/>
              <a:gd name="connsiteX2" fmla="*/ 320475 w 5529758"/>
              <a:gd name="connsiteY2" fmla="*/ 1342058 h 2117402"/>
              <a:gd name="connsiteX3" fmla="*/ 4881590 w 5529758"/>
              <a:gd name="connsiteY3" fmla="*/ 1178773 h 2117402"/>
              <a:gd name="connsiteX4" fmla="*/ 5458533 w 5529758"/>
              <a:gd name="connsiteY4" fmla="*/ 133744 h 2117402"/>
              <a:gd name="connsiteX5" fmla="*/ 4500590 w 5529758"/>
              <a:gd name="connsiteY5" fmla="*/ 14001 h 2117402"/>
              <a:gd name="connsiteX6" fmla="*/ 4500590 w 5529758"/>
              <a:gd name="connsiteY6" fmla="*/ 14001 h 2117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29758" h="2117402">
                <a:moveTo>
                  <a:pt x="1017161" y="2071401"/>
                </a:moveTo>
                <a:cubicBezTo>
                  <a:pt x="792189" y="2115851"/>
                  <a:pt x="567218" y="2160301"/>
                  <a:pt x="451104" y="2038744"/>
                </a:cubicBezTo>
                <a:cubicBezTo>
                  <a:pt x="334990" y="1917187"/>
                  <a:pt x="-417939" y="1485386"/>
                  <a:pt x="320475" y="1342058"/>
                </a:cubicBezTo>
                <a:cubicBezTo>
                  <a:pt x="1058889" y="1198729"/>
                  <a:pt x="4025247" y="1380159"/>
                  <a:pt x="4881590" y="1178773"/>
                </a:cubicBezTo>
                <a:cubicBezTo>
                  <a:pt x="5737933" y="977387"/>
                  <a:pt x="5522033" y="327872"/>
                  <a:pt x="5458533" y="133744"/>
                </a:cubicBezTo>
                <a:cubicBezTo>
                  <a:pt x="5395033" y="-60384"/>
                  <a:pt x="4500590" y="14001"/>
                  <a:pt x="4500590" y="14001"/>
                </a:cubicBezTo>
                <a:lnTo>
                  <a:pt x="4500590" y="1400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226337" y="5468033"/>
            <a:ext cx="2073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Ran for 60 minutes, 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cxnSp>
        <p:nvCxnSpPr>
          <p:cNvPr id="73" name="Straight Connector 72"/>
          <p:cNvCxnSpPr/>
          <p:nvPr/>
        </p:nvCxnSpPr>
        <p:spPr>
          <a:xfrm>
            <a:off x="27349" y="2938814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94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12, 2014 Test 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276691" y="335280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794137" y="812513"/>
            <a:ext cx="2073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Ran for 30 minutes, 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6102666" y="4220568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59502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950266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950266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6123447" y="4249857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123447" y="4496078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105899" y="4738353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123446" y="4958107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7" name="Rectangle 76"/>
          <p:cNvSpPr/>
          <p:nvPr/>
        </p:nvSpPr>
        <p:spPr>
          <a:xfrm>
            <a:off x="57978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9502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7978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793103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802628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3989985" y="46015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742459" y="42498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723409" y="47383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898333" y="447845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898333" y="49676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878828" y="424842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723269" y="44784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883906" y="474787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723269" y="49676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>
            <a:off x="4014957" y="4383072"/>
            <a:ext cx="179132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6095077" y="397434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3854896" y="452536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3854896" y="430687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3848682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3842348" y="48057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/>
          <p:nvPr/>
        </p:nvCxnSpPr>
        <p:spPr>
          <a:xfrm>
            <a:off x="3415325" y="46049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3799489" y="447845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3778988" y="49669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780299" y="425996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762989" y="475947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9" name="Straight Connector 148"/>
          <p:cNvCxnSpPr/>
          <p:nvPr/>
        </p:nvCxnSpPr>
        <p:spPr>
          <a:xfrm>
            <a:off x="3415325" y="487963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3994748" y="48748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3994748" y="5090742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3686788" y="430393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/>
          <p:cNvSpPr/>
          <p:nvPr/>
        </p:nvSpPr>
        <p:spPr>
          <a:xfrm>
            <a:off x="3686788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3682025" y="480877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3691854" y="501454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Box 156"/>
          <p:cNvSpPr txBox="1"/>
          <p:nvPr/>
        </p:nvSpPr>
        <p:spPr>
          <a:xfrm>
            <a:off x="3631382" y="424842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3626618" y="475879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602527" y="448084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612191" y="496763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>
            <a:off x="3415325" y="509074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>
            <a:off x="27349" y="320040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4"/>
          <p:cNvSpPr/>
          <p:nvPr/>
        </p:nvSpPr>
        <p:spPr>
          <a:xfrm>
            <a:off x="2125405" y="1728668"/>
            <a:ext cx="5713776" cy="2713576"/>
          </a:xfrm>
          <a:custGeom>
            <a:avLst/>
            <a:gdLst>
              <a:gd name="connsiteX0" fmla="*/ 4057681 w 5713776"/>
              <a:gd name="connsiteY0" fmla="*/ 143675 h 2713576"/>
              <a:gd name="connsiteX1" fmla="*/ 5113595 w 5713776"/>
              <a:gd name="connsiteY1" fmla="*/ 165446 h 2713576"/>
              <a:gd name="connsiteX2" fmla="*/ 5385738 w 5713776"/>
              <a:gd name="connsiteY2" fmla="*/ 1809189 h 2713576"/>
              <a:gd name="connsiteX3" fmla="*/ 421852 w 5713776"/>
              <a:gd name="connsiteY3" fmla="*/ 1830961 h 2713576"/>
              <a:gd name="connsiteX4" fmla="*/ 400081 w 5713776"/>
              <a:gd name="connsiteY4" fmla="*/ 2625618 h 2713576"/>
              <a:gd name="connsiteX5" fmla="*/ 1553966 w 5713776"/>
              <a:gd name="connsiteY5" fmla="*/ 2658275 h 271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13776" h="2713576">
                <a:moveTo>
                  <a:pt x="4057681" y="143675"/>
                </a:moveTo>
                <a:cubicBezTo>
                  <a:pt x="4474966" y="15767"/>
                  <a:pt x="4892252" y="-112140"/>
                  <a:pt x="5113595" y="165446"/>
                </a:cubicBezTo>
                <a:cubicBezTo>
                  <a:pt x="5334938" y="443032"/>
                  <a:pt x="6167695" y="1531603"/>
                  <a:pt x="5385738" y="1809189"/>
                </a:cubicBezTo>
                <a:cubicBezTo>
                  <a:pt x="4603781" y="2086775"/>
                  <a:pt x="1252795" y="1694890"/>
                  <a:pt x="421852" y="1830961"/>
                </a:cubicBezTo>
                <a:cubicBezTo>
                  <a:pt x="-409091" y="1967032"/>
                  <a:pt x="211395" y="2487732"/>
                  <a:pt x="400081" y="2625618"/>
                </a:cubicBezTo>
                <a:cubicBezTo>
                  <a:pt x="588767" y="2763504"/>
                  <a:pt x="1071366" y="2710889"/>
                  <a:pt x="1553966" y="265827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/>
          <p:cNvSpPr txBox="1"/>
          <p:nvPr/>
        </p:nvSpPr>
        <p:spPr>
          <a:xfrm>
            <a:off x="3924882" y="3963739"/>
            <a:ext cx="18710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</p:spTree>
    <p:extLst>
      <p:ext uri="{BB962C8B-B14F-4D97-AF65-F5344CB8AC3E}">
        <p14:creationId xmlns:p14="http://schemas.microsoft.com/office/powerpoint/2010/main" val="291932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12, 2014 Test #2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276691" y="335280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794137" y="812513"/>
            <a:ext cx="2073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Ran for 30 minutes, 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6102666" y="4220568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59502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950266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950266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6123447" y="4249857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123447" y="4496078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105899" y="4738353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123446" y="4958107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7" name="Rectangle 76"/>
          <p:cNvSpPr/>
          <p:nvPr/>
        </p:nvSpPr>
        <p:spPr>
          <a:xfrm>
            <a:off x="57978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9502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7978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793103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802628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3989985" y="46015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742459" y="42498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723409" y="47383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898333" y="447845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898333" y="49676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878828" y="424842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723269" y="44784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883906" y="474787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723269" y="49676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>
            <a:off x="4014957" y="4383072"/>
            <a:ext cx="179132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6095077" y="397434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3854896" y="452536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3854896" y="430687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3848682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3842348" y="48057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/>
          <p:nvPr/>
        </p:nvCxnSpPr>
        <p:spPr>
          <a:xfrm>
            <a:off x="3415325" y="46049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3799489" y="447845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3778988" y="49669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780299" y="425996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762989" y="475947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9" name="Straight Connector 148"/>
          <p:cNvCxnSpPr/>
          <p:nvPr/>
        </p:nvCxnSpPr>
        <p:spPr>
          <a:xfrm>
            <a:off x="3415325" y="438307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3994748" y="48748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3994748" y="5090742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3686788" y="430393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/>
          <p:cNvSpPr/>
          <p:nvPr/>
        </p:nvSpPr>
        <p:spPr>
          <a:xfrm>
            <a:off x="3686788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3682025" y="480877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3691854" y="501454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Box 156"/>
          <p:cNvSpPr txBox="1"/>
          <p:nvPr/>
        </p:nvSpPr>
        <p:spPr>
          <a:xfrm>
            <a:off x="3631382" y="424842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3626618" y="475879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602527" y="448084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612191" y="496763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2" name="Straight Connector 161"/>
          <p:cNvCxnSpPr/>
          <p:nvPr/>
        </p:nvCxnSpPr>
        <p:spPr>
          <a:xfrm>
            <a:off x="27349" y="320040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3924882" y="3963739"/>
            <a:ext cx="18710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96" name="Rectangle 95"/>
          <p:cNvSpPr/>
          <p:nvPr/>
        </p:nvSpPr>
        <p:spPr>
          <a:xfrm>
            <a:off x="6123446" y="556294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/>
          <p:cNvCxnSpPr/>
          <p:nvPr/>
        </p:nvCxnSpPr>
        <p:spPr>
          <a:xfrm>
            <a:off x="6123446" y="5871406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V="1">
            <a:off x="6133584" y="5964961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6123446" y="6054843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>
          <a:xfrm>
            <a:off x="6123445" y="5566340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1" name="Straight Connector 100"/>
          <p:cNvCxnSpPr/>
          <p:nvPr/>
        </p:nvCxnSpPr>
        <p:spPr>
          <a:xfrm>
            <a:off x="6282512" y="6376653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6580646" y="6056540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6894970" y="5762254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4" name="Rectangle 103"/>
          <p:cNvSpPr/>
          <p:nvPr/>
        </p:nvSpPr>
        <p:spPr>
          <a:xfrm>
            <a:off x="8257046" y="572848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5" name="Straight Connector 104"/>
          <p:cNvCxnSpPr/>
          <p:nvPr/>
        </p:nvCxnSpPr>
        <p:spPr>
          <a:xfrm flipV="1">
            <a:off x="7495045" y="5981079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7495045" y="5871406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00271" y="5561541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998859" y="5516034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832865" y="6081987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029316" y="6094200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508537" y="5684651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5959760" y="585091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5890066" y="580400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5802932" y="58515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5723269" y="580468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773617" y="5048988"/>
            <a:ext cx="4012821" cy="890294"/>
          </a:xfrm>
          <a:custGeom>
            <a:avLst/>
            <a:gdLst>
              <a:gd name="connsiteX0" fmla="*/ 4012821 w 4012821"/>
              <a:gd name="connsiteY0" fmla="*/ 885087 h 890294"/>
              <a:gd name="connsiteX1" fmla="*/ 345696 w 4012821"/>
              <a:gd name="connsiteY1" fmla="*/ 770787 h 890294"/>
              <a:gd name="connsiteX2" fmla="*/ 331408 w 4012821"/>
              <a:gd name="connsiteY2" fmla="*/ 80225 h 890294"/>
              <a:gd name="connsiteX3" fmla="*/ 1912558 w 4012821"/>
              <a:gd name="connsiteY3" fmla="*/ 42125 h 89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2821" h="890294">
                <a:moveTo>
                  <a:pt x="4012821" y="885087"/>
                </a:moveTo>
                <a:cubicBezTo>
                  <a:pt x="2486043" y="895009"/>
                  <a:pt x="959265" y="904931"/>
                  <a:pt x="345696" y="770787"/>
                </a:cubicBezTo>
                <a:cubicBezTo>
                  <a:pt x="-267873" y="636643"/>
                  <a:pt x="70264" y="201669"/>
                  <a:pt x="331408" y="80225"/>
                </a:cubicBezTo>
                <a:cubicBezTo>
                  <a:pt x="592552" y="-41219"/>
                  <a:pt x="1252555" y="453"/>
                  <a:pt x="1912558" y="421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2412603" y="1876493"/>
            <a:ext cx="6205315" cy="2992780"/>
          </a:xfrm>
          <a:custGeom>
            <a:avLst/>
            <a:gdLst>
              <a:gd name="connsiteX0" fmla="*/ 1260237 w 6205315"/>
              <a:gd name="connsiteY0" fmla="*/ 2992687 h 2992780"/>
              <a:gd name="connsiteX1" fmla="*/ 254397 w 6205315"/>
              <a:gd name="connsiteY1" fmla="*/ 2878387 h 2992780"/>
              <a:gd name="connsiteX2" fmla="*/ 94377 w 6205315"/>
              <a:gd name="connsiteY2" fmla="*/ 2299267 h 2992780"/>
              <a:gd name="connsiteX3" fmla="*/ 1504077 w 6205315"/>
              <a:gd name="connsiteY3" fmla="*/ 1141027 h 2992780"/>
              <a:gd name="connsiteX4" fmla="*/ 5717937 w 6205315"/>
              <a:gd name="connsiteY4" fmla="*/ 973387 h 2992780"/>
              <a:gd name="connsiteX5" fmla="*/ 5900817 w 6205315"/>
              <a:gd name="connsiteY5" fmla="*/ 112327 h 2992780"/>
              <a:gd name="connsiteX6" fmla="*/ 3782457 w 6205315"/>
              <a:gd name="connsiteY6" fmla="*/ 36127 h 2992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5315" h="2992780">
                <a:moveTo>
                  <a:pt x="1260237" y="2992687"/>
                </a:moveTo>
                <a:cubicBezTo>
                  <a:pt x="854472" y="2993322"/>
                  <a:pt x="448707" y="2993957"/>
                  <a:pt x="254397" y="2878387"/>
                </a:cubicBezTo>
                <a:cubicBezTo>
                  <a:pt x="60087" y="2762817"/>
                  <a:pt x="-113903" y="2588827"/>
                  <a:pt x="94377" y="2299267"/>
                </a:cubicBezTo>
                <a:cubicBezTo>
                  <a:pt x="302657" y="2009707"/>
                  <a:pt x="566817" y="1362007"/>
                  <a:pt x="1504077" y="1141027"/>
                </a:cubicBezTo>
                <a:cubicBezTo>
                  <a:pt x="2441337" y="920047"/>
                  <a:pt x="4985147" y="1144837"/>
                  <a:pt x="5717937" y="973387"/>
                </a:cubicBezTo>
                <a:cubicBezTo>
                  <a:pt x="6450727" y="801937"/>
                  <a:pt x="6223397" y="268537"/>
                  <a:pt x="5900817" y="112327"/>
                </a:cubicBezTo>
                <a:cubicBezTo>
                  <a:pt x="5578237" y="-43883"/>
                  <a:pt x="4680347" y="-3878"/>
                  <a:pt x="3782457" y="361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25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/>
              <a:t>;</a:t>
            </a:r>
            <a:r>
              <a:rPr lang="en-US" dirty="0" smtClean="0"/>
              <a:t>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4110038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581400" y="5410200"/>
            <a:ext cx="1974850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12, 2014 Test #3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77209" y="1763476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56343" y="1781889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322985" y="347591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3926" y="4547822"/>
            <a:ext cx="2073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Ran for 30 minutes, 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6102666" y="4220568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59502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950266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950266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6123447" y="4249857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123447" y="4496078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105899" y="4738353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123446" y="4958107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7" name="Rectangle 76"/>
          <p:cNvSpPr/>
          <p:nvPr/>
        </p:nvSpPr>
        <p:spPr>
          <a:xfrm>
            <a:off x="57978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9502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7978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793103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802628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3989985" y="46015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742459" y="42498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723409" y="47383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898333" y="447845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898333" y="49676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878828" y="424842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723269" y="44784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883906" y="474787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723269" y="49676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>
            <a:off x="4014957" y="4383072"/>
            <a:ext cx="179132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6095077" y="397434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3854896" y="452536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3854896" y="430687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3848682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3842348" y="48057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/>
          <p:nvPr/>
        </p:nvCxnSpPr>
        <p:spPr>
          <a:xfrm>
            <a:off x="3415325" y="46049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3799489" y="447845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3778988" y="49669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780299" y="425996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762989" y="475947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0" name="Straight Connector 149"/>
          <p:cNvCxnSpPr/>
          <p:nvPr/>
        </p:nvCxnSpPr>
        <p:spPr>
          <a:xfrm>
            <a:off x="3994748" y="48748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3994748" y="5090742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3686788" y="430393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/>
          <p:cNvSpPr/>
          <p:nvPr/>
        </p:nvSpPr>
        <p:spPr>
          <a:xfrm>
            <a:off x="3686788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3682025" y="480877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3691854" y="501454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Box 156"/>
          <p:cNvSpPr txBox="1"/>
          <p:nvPr/>
        </p:nvSpPr>
        <p:spPr>
          <a:xfrm>
            <a:off x="3631382" y="424842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3626618" y="475879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602527" y="448084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612191" y="496763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3924882" y="3963739"/>
            <a:ext cx="18710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96" name="Rectangle 95"/>
          <p:cNvSpPr/>
          <p:nvPr/>
        </p:nvSpPr>
        <p:spPr>
          <a:xfrm>
            <a:off x="6123446" y="556294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/>
          <p:cNvCxnSpPr/>
          <p:nvPr/>
        </p:nvCxnSpPr>
        <p:spPr>
          <a:xfrm>
            <a:off x="6123446" y="5871406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V="1">
            <a:off x="6133584" y="5964961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6123446" y="6054843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>
          <a:xfrm>
            <a:off x="6123445" y="5566340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1" name="Straight Connector 100"/>
          <p:cNvCxnSpPr/>
          <p:nvPr/>
        </p:nvCxnSpPr>
        <p:spPr>
          <a:xfrm>
            <a:off x="6282512" y="6376653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6580646" y="6056540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6894970" y="5762254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4" name="Rectangle 103"/>
          <p:cNvSpPr/>
          <p:nvPr/>
        </p:nvSpPr>
        <p:spPr>
          <a:xfrm>
            <a:off x="8257046" y="572848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5" name="Straight Connector 104"/>
          <p:cNvCxnSpPr/>
          <p:nvPr/>
        </p:nvCxnSpPr>
        <p:spPr>
          <a:xfrm flipV="1">
            <a:off x="7495045" y="5981079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7495045" y="5871406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00271" y="5561541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998859" y="5516034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832865" y="6081987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029316" y="6094200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508537" y="5684651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5959760" y="585091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5890066" y="580400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5802932" y="58515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5723269" y="580468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773617" y="5048988"/>
            <a:ext cx="4012821" cy="890294"/>
          </a:xfrm>
          <a:custGeom>
            <a:avLst/>
            <a:gdLst>
              <a:gd name="connsiteX0" fmla="*/ 4012821 w 4012821"/>
              <a:gd name="connsiteY0" fmla="*/ 885087 h 890294"/>
              <a:gd name="connsiteX1" fmla="*/ 345696 w 4012821"/>
              <a:gd name="connsiteY1" fmla="*/ 770787 h 890294"/>
              <a:gd name="connsiteX2" fmla="*/ 331408 w 4012821"/>
              <a:gd name="connsiteY2" fmla="*/ 80225 h 890294"/>
              <a:gd name="connsiteX3" fmla="*/ 1912558 w 4012821"/>
              <a:gd name="connsiteY3" fmla="*/ 42125 h 89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2821" h="890294">
                <a:moveTo>
                  <a:pt x="4012821" y="885087"/>
                </a:moveTo>
                <a:cubicBezTo>
                  <a:pt x="2486043" y="895009"/>
                  <a:pt x="959265" y="904931"/>
                  <a:pt x="345696" y="770787"/>
                </a:cubicBezTo>
                <a:cubicBezTo>
                  <a:pt x="-267873" y="636643"/>
                  <a:pt x="70264" y="201669"/>
                  <a:pt x="331408" y="80225"/>
                </a:cubicBezTo>
                <a:cubicBezTo>
                  <a:pt x="592552" y="-41219"/>
                  <a:pt x="1252555" y="453"/>
                  <a:pt x="1912558" y="421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537180" y="1147374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2899380" y="1060222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/>
          <p:cNvCxnSpPr/>
          <p:nvPr/>
        </p:nvCxnSpPr>
        <p:spPr>
          <a:xfrm>
            <a:off x="2365980" y="1189125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4728180" y="1164254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670885" y="1100463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962561" y="1137135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5877846" y="105125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2" name="Straight Connector 121"/>
          <p:cNvCxnSpPr/>
          <p:nvPr/>
        </p:nvCxnSpPr>
        <p:spPr>
          <a:xfrm>
            <a:off x="2365980" y="1260246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4721944" y="1354708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 125"/>
          <p:cNvSpPr/>
          <p:nvPr/>
        </p:nvSpPr>
        <p:spPr>
          <a:xfrm>
            <a:off x="6030246" y="105125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7" name="TextBox 126"/>
          <p:cNvSpPr txBox="1"/>
          <p:nvPr/>
        </p:nvSpPr>
        <p:spPr>
          <a:xfrm>
            <a:off x="5833707" y="111173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5965314" y="111234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9" name="Straight Connector 128"/>
          <p:cNvCxnSpPr/>
          <p:nvPr/>
        </p:nvCxnSpPr>
        <p:spPr>
          <a:xfrm flipV="1">
            <a:off x="4753240" y="1266539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2903160" y="80456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23390" y="85647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2956170" y="1203529"/>
            <a:ext cx="5414944" cy="3181404"/>
          </a:xfrm>
          <a:custGeom>
            <a:avLst/>
            <a:gdLst>
              <a:gd name="connsiteX0" fmla="*/ 723201 w 5414944"/>
              <a:gd name="connsiteY0" fmla="*/ 3172528 h 3181404"/>
              <a:gd name="connsiteX1" fmla="*/ 222459 w 5414944"/>
              <a:gd name="connsiteY1" fmla="*/ 3085442 h 3181404"/>
              <a:gd name="connsiteX2" fmla="*/ 385744 w 5414944"/>
              <a:gd name="connsiteY2" fmla="*/ 2486728 h 3181404"/>
              <a:gd name="connsiteX3" fmla="*/ 4554973 w 5414944"/>
              <a:gd name="connsiteY3" fmla="*/ 2464957 h 3181404"/>
              <a:gd name="connsiteX4" fmla="*/ 5414944 w 5414944"/>
              <a:gd name="connsiteY4" fmla="*/ 494642 h 3181404"/>
              <a:gd name="connsiteX5" fmla="*/ 4554973 w 5414944"/>
              <a:gd name="connsiteY5" fmla="*/ 37442 h 3181404"/>
              <a:gd name="connsiteX6" fmla="*/ 3216030 w 5414944"/>
              <a:gd name="connsiteY6" fmla="*/ 59214 h 3181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14944" h="3181404">
                <a:moveTo>
                  <a:pt x="723201" y="3172528"/>
                </a:moveTo>
                <a:cubicBezTo>
                  <a:pt x="500951" y="3186135"/>
                  <a:pt x="278702" y="3199742"/>
                  <a:pt x="222459" y="3085442"/>
                </a:cubicBezTo>
                <a:cubicBezTo>
                  <a:pt x="166216" y="2971142"/>
                  <a:pt x="-336342" y="2590142"/>
                  <a:pt x="385744" y="2486728"/>
                </a:cubicBezTo>
                <a:cubicBezTo>
                  <a:pt x="1107830" y="2383314"/>
                  <a:pt x="3716773" y="2796971"/>
                  <a:pt x="4554973" y="2464957"/>
                </a:cubicBezTo>
                <a:cubicBezTo>
                  <a:pt x="5393173" y="2132943"/>
                  <a:pt x="5414944" y="899228"/>
                  <a:pt x="5414944" y="494642"/>
                </a:cubicBezTo>
                <a:cubicBezTo>
                  <a:pt x="5414944" y="90056"/>
                  <a:pt x="4921459" y="110013"/>
                  <a:pt x="4554973" y="37442"/>
                </a:cubicBezTo>
                <a:cubicBezTo>
                  <a:pt x="4188487" y="-35129"/>
                  <a:pt x="3702258" y="12042"/>
                  <a:pt x="3216030" y="5921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409228" y="1872975"/>
            <a:ext cx="6214690" cy="3006321"/>
          </a:xfrm>
          <a:custGeom>
            <a:avLst/>
            <a:gdLst>
              <a:gd name="connsiteX0" fmla="*/ 4784743 w 6214690"/>
              <a:gd name="connsiteY0" fmla="*/ 42911 h 3006321"/>
              <a:gd name="connsiteX1" fmla="*/ 5688258 w 6214690"/>
              <a:gd name="connsiteY1" fmla="*/ 75568 h 3006321"/>
              <a:gd name="connsiteX2" fmla="*/ 5905972 w 6214690"/>
              <a:gd name="connsiteY2" fmla="*/ 739596 h 3006321"/>
              <a:gd name="connsiteX3" fmla="*/ 1333972 w 6214690"/>
              <a:gd name="connsiteY3" fmla="*/ 968196 h 3006321"/>
              <a:gd name="connsiteX4" fmla="*/ 27686 w 6214690"/>
              <a:gd name="connsiteY4" fmla="*/ 1610454 h 3006321"/>
              <a:gd name="connsiteX5" fmla="*/ 484886 w 6214690"/>
              <a:gd name="connsiteY5" fmla="*/ 2415996 h 3006321"/>
              <a:gd name="connsiteX6" fmla="*/ 985629 w 6214690"/>
              <a:gd name="connsiteY6" fmla="*/ 2916739 h 3006321"/>
              <a:gd name="connsiteX7" fmla="*/ 2248372 w 6214690"/>
              <a:gd name="connsiteY7" fmla="*/ 3003825 h 3006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14690" h="3006321">
                <a:moveTo>
                  <a:pt x="4784743" y="42911"/>
                </a:moveTo>
                <a:cubicBezTo>
                  <a:pt x="5143065" y="1182"/>
                  <a:pt x="5501387" y="-40546"/>
                  <a:pt x="5688258" y="75568"/>
                </a:cubicBezTo>
                <a:cubicBezTo>
                  <a:pt x="5875129" y="191682"/>
                  <a:pt x="6631686" y="590825"/>
                  <a:pt x="5905972" y="739596"/>
                </a:cubicBezTo>
                <a:cubicBezTo>
                  <a:pt x="5180258" y="888367"/>
                  <a:pt x="2313686" y="823053"/>
                  <a:pt x="1333972" y="968196"/>
                </a:cubicBezTo>
                <a:cubicBezTo>
                  <a:pt x="354258" y="1113339"/>
                  <a:pt x="169200" y="1369154"/>
                  <a:pt x="27686" y="1610454"/>
                </a:cubicBezTo>
                <a:cubicBezTo>
                  <a:pt x="-113828" y="1851754"/>
                  <a:pt x="325229" y="2198282"/>
                  <a:pt x="484886" y="2415996"/>
                </a:cubicBezTo>
                <a:cubicBezTo>
                  <a:pt x="644543" y="2633710"/>
                  <a:pt x="691715" y="2818768"/>
                  <a:pt x="985629" y="2916739"/>
                </a:cubicBezTo>
                <a:cubicBezTo>
                  <a:pt x="1279543" y="3014710"/>
                  <a:pt x="1763957" y="3009267"/>
                  <a:pt x="2248372" y="30038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3322273" y="243840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</p:spTree>
    <p:extLst>
      <p:ext uri="{BB962C8B-B14F-4D97-AF65-F5344CB8AC3E}">
        <p14:creationId xmlns:p14="http://schemas.microsoft.com/office/powerpoint/2010/main" val="58429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12, 2014 Test #4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77209" y="1763476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56343" y="1781889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322985" y="347591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3926" y="4547822"/>
            <a:ext cx="16698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Ran for 3 hours </a:t>
            </a:r>
          </a:p>
          <a:p>
            <a:r>
              <a:rPr lang="en-US" dirty="0" err="1" smtClean="0"/>
              <a:t>GF</a:t>
            </a:r>
            <a:r>
              <a:rPr lang="en-US" dirty="0" smtClean="0"/>
              <a:t> &gt;10 </a:t>
            </a:r>
            <a:r>
              <a:rPr lang="en-US" dirty="0" err="1" smtClean="0"/>
              <a:t>Mohms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6102666" y="4220568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59502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950266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950266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6123447" y="4249857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123447" y="4496078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105899" y="4738353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123446" y="4958107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7" name="Rectangle 76"/>
          <p:cNvSpPr/>
          <p:nvPr/>
        </p:nvSpPr>
        <p:spPr>
          <a:xfrm>
            <a:off x="57978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9502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7978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793103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802628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3989985" y="46015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742459" y="42498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723409" y="47383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898333" y="447845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898333" y="49676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878828" y="424842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723269" y="44784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883906" y="474787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723269" y="49676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>
            <a:off x="4014957" y="4383072"/>
            <a:ext cx="179132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6095077" y="397434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3854896" y="452536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3854896" y="430687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3848682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3842348" y="48057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/>
          <p:nvPr/>
        </p:nvCxnSpPr>
        <p:spPr>
          <a:xfrm>
            <a:off x="3415325" y="46049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3799489" y="447845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3778988" y="49669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780299" y="425996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762989" y="475947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0" name="Straight Connector 149"/>
          <p:cNvCxnSpPr/>
          <p:nvPr/>
        </p:nvCxnSpPr>
        <p:spPr>
          <a:xfrm>
            <a:off x="3994748" y="48748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3994748" y="5090742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3686788" y="430393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/>
          <p:cNvSpPr/>
          <p:nvPr/>
        </p:nvSpPr>
        <p:spPr>
          <a:xfrm>
            <a:off x="3686788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3682025" y="480877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3691854" y="501454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Box 156"/>
          <p:cNvSpPr txBox="1"/>
          <p:nvPr/>
        </p:nvSpPr>
        <p:spPr>
          <a:xfrm>
            <a:off x="3631382" y="424842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3626618" y="475879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602527" y="448084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612191" y="496763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3924882" y="3963739"/>
            <a:ext cx="18710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96" name="Rectangle 95"/>
          <p:cNvSpPr/>
          <p:nvPr/>
        </p:nvSpPr>
        <p:spPr>
          <a:xfrm>
            <a:off x="6123446" y="556294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/>
          <p:cNvCxnSpPr/>
          <p:nvPr/>
        </p:nvCxnSpPr>
        <p:spPr>
          <a:xfrm>
            <a:off x="6123446" y="5871406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V="1">
            <a:off x="6133584" y="5964961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6123446" y="6054843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>
          <a:xfrm>
            <a:off x="6123445" y="5566340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1" name="Straight Connector 100"/>
          <p:cNvCxnSpPr/>
          <p:nvPr/>
        </p:nvCxnSpPr>
        <p:spPr>
          <a:xfrm>
            <a:off x="6282512" y="6376653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6580646" y="6056540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6894970" y="5762254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4" name="Rectangle 103"/>
          <p:cNvSpPr/>
          <p:nvPr/>
        </p:nvSpPr>
        <p:spPr>
          <a:xfrm>
            <a:off x="8257046" y="572848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5" name="Straight Connector 104"/>
          <p:cNvCxnSpPr/>
          <p:nvPr/>
        </p:nvCxnSpPr>
        <p:spPr>
          <a:xfrm flipV="1">
            <a:off x="7495045" y="5981079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7495045" y="5871406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00271" y="5561541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998859" y="5516034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832865" y="6081987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029316" y="6094200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508537" y="5684651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5959760" y="585091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5890066" y="580400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5802932" y="58515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5723269" y="580468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773617" y="5048988"/>
            <a:ext cx="4012821" cy="890294"/>
          </a:xfrm>
          <a:custGeom>
            <a:avLst/>
            <a:gdLst>
              <a:gd name="connsiteX0" fmla="*/ 4012821 w 4012821"/>
              <a:gd name="connsiteY0" fmla="*/ 885087 h 890294"/>
              <a:gd name="connsiteX1" fmla="*/ 345696 w 4012821"/>
              <a:gd name="connsiteY1" fmla="*/ 770787 h 890294"/>
              <a:gd name="connsiteX2" fmla="*/ 331408 w 4012821"/>
              <a:gd name="connsiteY2" fmla="*/ 80225 h 890294"/>
              <a:gd name="connsiteX3" fmla="*/ 1912558 w 4012821"/>
              <a:gd name="connsiteY3" fmla="*/ 42125 h 89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2821" h="890294">
                <a:moveTo>
                  <a:pt x="4012821" y="885087"/>
                </a:moveTo>
                <a:cubicBezTo>
                  <a:pt x="2486043" y="895009"/>
                  <a:pt x="959265" y="904931"/>
                  <a:pt x="345696" y="770787"/>
                </a:cubicBezTo>
                <a:cubicBezTo>
                  <a:pt x="-267873" y="636643"/>
                  <a:pt x="70264" y="201669"/>
                  <a:pt x="331408" y="80225"/>
                </a:cubicBezTo>
                <a:cubicBezTo>
                  <a:pt x="592552" y="-41219"/>
                  <a:pt x="1252555" y="453"/>
                  <a:pt x="1912558" y="421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537180" y="1147374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2899380" y="1060222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/>
          <p:cNvCxnSpPr/>
          <p:nvPr/>
        </p:nvCxnSpPr>
        <p:spPr>
          <a:xfrm>
            <a:off x="2365980" y="1189125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4728180" y="1164254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670885" y="1100463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962561" y="1137135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5877846" y="105125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2" name="Straight Connector 121"/>
          <p:cNvCxnSpPr/>
          <p:nvPr/>
        </p:nvCxnSpPr>
        <p:spPr>
          <a:xfrm>
            <a:off x="2365980" y="1260246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4721944" y="1354708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 125"/>
          <p:cNvSpPr/>
          <p:nvPr/>
        </p:nvSpPr>
        <p:spPr>
          <a:xfrm>
            <a:off x="6030246" y="105125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7" name="TextBox 126"/>
          <p:cNvSpPr txBox="1"/>
          <p:nvPr/>
        </p:nvSpPr>
        <p:spPr>
          <a:xfrm>
            <a:off x="5833707" y="111173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5965314" y="111234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9" name="Straight Connector 128"/>
          <p:cNvCxnSpPr/>
          <p:nvPr/>
        </p:nvCxnSpPr>
        <p:spPr>
          <a:xfrm flipV="1">
            <a:off x="4753240" y="1266539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2903160" y="80456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23390" y="85647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2956170" y="1203529"/>
            <a:ext cx="5414944" cy="3181404"/>
          </a:xfrm>
          <a:custGeom>
            <a:avLst/>
            <a:gdLst>
              <a:gd name="connsiteX0" fmla="*/ 723201 w 5414944"/>
              <a:gd name="connsiteY0" fmla="*/ 3172528 h 3181404"/>
              <a:gd name="connsiteX1" fmla="*/ 222459 w 5414944"/>
              <a:gd name="connsiteY1" fmla="*/ 3085442 h 3181404"/>
              <a:gd name="connsiteX2" fmla="*/ 385744 w 5414944"/>
              <a:gd name="connsiteY2" fmla="*/ 2486728 h 3181404"/>
              <a:gd name="connsiteX3" fmla="*/ 4554973 w 5414944"/>
              <a:gd name="connsiteY3" fmla="*/ 2464957 h 3181404"/>
              <a:gd name="connsiteX4" fmla="*/ 5414944 w 5414944"/>
              <a:gd name="connsiteY4" fmla="*/ 494642 h 3181404"/>
              <a:gd name="connsiteX5" fmla="*/ 4554973 w 5414944"/>
              <a:gd name="connsiteY5" fmla="*/ 37442 h 3181404"/>
              <a:gd name="connsiteX6" fmla="*/ 3216030 w 5414944"/>
              <a:gd name="connsiteY6" fmla="*/ 59214 h 3181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14944" h="3181404">
                <a:moveTo>
                  <a:pt x="723201" y="3172528"/>
                </a:moveTo>
                <a:cubicBezTo>
                  <a:pt x="500951" y="3186135"/>
                  <a:pt x="278702" y="3199742"/>
                  <a:pt x="222459" y="3085442"/>
                </a:cubicBezTo>
                <a:cubicBezTo>
                  <a:pt x="166216" y="2971142"/>
                  <a:pt x="-336342" y="2590142"/>
                  <a:pt x="385744" y="2486728"/>
                </a:cubicBezTo>
                <a:cubicBezTo>
                  <a:pt x="1107830" y="2383314"/>
                  <a:pt x="3716773" y="2796971"/>
                  <a:pt x="4554973" y="2464957"/>
                </a:cubicBezTo>
                <a:cubicBezTo>
                  <a:pt x="5393173" y="2132943"/>
                  <a:pt x="5414944" y="899228"/>
                  <a:pt x="5414944" y="494642"/>
                </a:cubicBezTo>
                <a:cubicBezTo>
                  <a:pt x="5414944" y="90056"/>
                  <a:pt x="4921459" y="110013"/>
                  <a:pt x="4554973" y="37442"/>
                </a:cubicBezTo>
                <a:cubicBezTo>
                  <a:pt x="4188487" y="-35129"/>
                  <a:pt x="3702258" y="12042"/>
                  <a:pt x="3216030" y="5921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409228" y="1872975"/>
            <a:ext cx="6214690" cy="3006321"/>
          </a:xfrm>
          <a:custGeom>
            <a:avLst/>
            <a:gdLst>
              <a:gd name="connsiteX0" fmla="*/ 4784743 w 6214690"/>
              <a:gd name="connsiteY0" fmla="*/ 42911 h 3006321"/>
              <a:gd name="connsiteX1" fmla="*/ 5688258 w 6214690"/>
              <a:gd name="connsiteY1" fmla="*/ 75568 h 3006321"/>
              <a:gd name="connsiteX2" fmla="*/ 5905972 w 6214690"/>
              <a:gd name="connsiteY2" fmla="*/ 739596 h 3006321"/>
              <a:gd name="connsiteX3" fmla="*/ 1333972 w 6214690"/>
              <a:gd name="connsiteY3" fmla="*/ 968196 h 3006321"/>
              <a:gd name="connsiteX4" fmla="*/ 27686 w 6214690"/>
              <a:gd name="connsiteY4" fmla="*/ 1610454 h 3006321"/>
              <a:gd name="connsiteX5" fmla="*/ 484886 w 6214690"/>
              <a:gd name="connsiteY5" fmla="*/ 2415996 h 3006321"/>
              <a:gd name="connsiteX6" fmla="*/ 985629 w 6214690"/>
              <a:gd name="connsiteY6" fmla="*/ 2916739 h 3006321"/>
              <a:gd name="connsiteX7" fmla="*/ 2248372 w 6214690"/>
              <a:gd name="connsiteY7" fmla="*/ 3003825 h 3006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14690" h="3006321">
                <a:moveTo>
                  <a:pt x="4784743" y="42911"/>
                </a:moveTo>
                <a:cubicBezTo>
                  <a:pt x="5143065" y="1182"/>
                  <a:pt x="5501387" y="-40546"/>
                  <a:pt x="5688258" y="75568"/>
                </a:cubicBezTo>
                <a:cubicBezTo>
                  <a:pt x="5875129" y="191682"/>
                  <a:pt x="6631686" y="590825"/>
                  <a:pt x="5905972" y="739596"/>
                </a:cubicBezTo>
                <a:cubicBezTo>
                  <a:pt x="5180258" y="888367"/>
                  <a:pt x="2313686" y="823053"/>
                  <a:pt x="1333972" y="968196"/>
                </a:cubicBezTo>
                <a:cubicBezTo>
                  <a:pt x="354258" y="1113339"/>
                  <a:pt x="169200" y="1369154"/>
                  <a:pt x="27686" y="1610454"/>
                </a:cubicBezTo>
                <a:cubicBezTo>
                  <a:pt x="-113828" y="1851754"/>
                  <a:pt x="325229" y="2198282"/>
                  <a:pt x="484886" y="2415996"/>
                </a:cubicBezTo>
                <a:cubicBezTo>
                  <a:pt x="644543" y="2633710"/>
                  <a:pt x="691715" y="2818768"/>
                  <a:pt x="985629" y="2916739"/>
                </a:cubicBezTo>
                <a:cubicBezTo>
                  <a:pt x="1279543" y="3014710"/>
                  <a:pt x="1763957" y="3009267"/>
                  <a:pt x="2248372" y="30038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3322273" y="243840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cxnSp>
        <p:nvCxnSpPr>
          <p:cNvPr id="134" name="Straight Connector 133"/>
          <p:cNvCxnSpPr/>
          <p:nvPr/>
        </p:nvCxnSpPr>
        <p:spPr>
          <a:xfrm>
            <a:off x="27349" y="320040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64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Feb. 13, 2014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4400" y="1818532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77209" y="1763476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56343" y="1781889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18164" y="2008986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5" name="Straight Connector 164"/>
          <p:cNvCxnSpPr/>
          <p:nvPr/>
        </p:nvCxnSpPr>
        <p:spPr>
          <a:xfrm flipV="1">
            <a:off x="4749460" y="1920817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899380" y="145884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322985" y="347591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9610" y="1510755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215006" y="465403"/>
            <a:ext cx="18085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Soaked overnight</a:t>
            </a:r>
          </a:p>
          <a:p>
            <a:r>
              <a:rPr lang="en-US" dirty="0" smtClean="0"/>
              <a:t>with power OFF.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6102666" y="4220568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59502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950266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950266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6123447" y="4249857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123447" y="4496078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105899" y="4738353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123446" y="4958107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77" name="Rectangle 76"/>
          <p:cNvSpPr/>
          <p:nvPr/>
        </p:nvSpPr>
        <p:spPr>
          <a:xfrm>
            <a:off x="5797866" y="42967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9502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797866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793103" y="47852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802628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3989985" y="46015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742459" y="42498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723409" y="47383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898333" y="447845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898333" y="49676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878828" y="424842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723269" y="44784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883906" y="474787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723269" y="49676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>
            <a:off x="4014957" y="4383072"/>
            <a:ext cx="179132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6095077" y="397434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3854896" y="452536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3854896" y="430687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3848682" y="501386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3842348" y="48057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/>
          <p:nvPr/>
        </p:nvCxnSpPr>
        <p:spPr>
          <a:xfrm>
            <a:off x="3415325" y="46049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3799489" y="4478455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3778988" y="496695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780299" y="425996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762989" y="475947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0" name="Straight Connector 149"/>
          <p:cNvCxnSpPr/>
          <p:nvPr/>
        </p:nvCxnSpPr>
        <p:spPr>
          <a:xfrm>
            <a:off x="3994748" y="4874868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3994748" y="5090742"/>
            <a:ext cx="180311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3686788" y="430393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/>
          <p:cNvSpPr/>
          <p:nvPr/>
        </p:nvSpPr>
        <p:spPr>
          <a:xfrm>
            <a:off x="3686788" y="452536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3682025" y="480877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3691854" y="501454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Box 156"/>
          <p:cNvSpPr txBox="1"/>
          <p:nvPr/>
        </p:nvSpPr>
        <p:spPr>
          <a:xfrm>
            <a:off x="3631382" y="4248427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3626618" y="475879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602527" y="448084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612191" y="496763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3924882" y="3963739"/>
            <a:ext cx="18710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sp>
        <p:nvSpPr>
          <p:cNvPr id="96" name="Rectangle 95"/>
          <p:cNvSpPr/>
          <p:nvPr/>
        </p:nvSpPr>
        <p:spPr>
          <a:xfrm>
            <a:off x="6123446" y="5562945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/>
          <p:cNvCxnSpPr/>
          <p:nvPr/>
        </p:nvCxnSpPr>
        <p:spPr>
          <a:xfrm>
            <a:off x="6123446" y="5871406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V="1">
            <a:off x="6133584" y="5964961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6123446" y="6054843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>
          <a:xfrm>
            <a:off x="6123445" y="5566340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1" name="Straight Connector 100"/>
          <p:cNvCxnSpPr/>
          <p:nvPr/>
        </p:nvCxnSpPr>
        <p:spPr>
          <a:xfrm>
            <a:off x="6282512" y="6376653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6580646" y="6056540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6894970" y="5762254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4" name="Rectangle 103"/>
          <p:cNvSpPr/>
          <p:nvPr/>
        </p:nvSpPr>
        <p:spPr>
          <a:xfrm>
            <a:off x="8257046" y="572848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05" name="Straight Connector 104"/>
          <p:cNvCxnSpPr/>
          <p:nvPr/>
        </p:nvCxnSpPr>
        <p:spPr>
          <a:xfrm flipV="1">
            <a:off x="7495045" y="5981079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7495045" y="5871406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00271" y="5561541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998859" y="5516034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832865" y="6081987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029316" y="6094200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508537" y="5684651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5959760" y="585091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5890066" y="580400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5802932" y="58515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5723269" y="580468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773617" y="5048988"/>
            <a:ext cx="4012821" cy="890294"/>
          </a:xfrm>
          <a:custGeom>
            <a:avLst/>
            <a:gdLst>
              <a:gd name="connsiteX0" fmla="*/ 4012821 w 4012821"/>
              <a:gd name="connsiteY0" fmla="*/ 885087 h 890294"/>
              <a:gd name="connsiteX1" fmla="*/ 345696 w 4012821"/>
              <a:gd name="connsiteY1" fmla="*/ 770787 h 890294"/>
              <a:gd name="connsiteX2" fmla="*/ 331408 w 4012821"/>
              <a:gd name="connsiteY2" fmla="*/ 80225 h 890294"/>
              <a:gd name="connsiteX3" fmla="*/ 1912558 w 4012821"/>
              <a:gd name="connsiteY3" fmla="*/ 42125 h 89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2821" h="890294">
                <a:moveTo>
                  <a:pt x="4012821" y="885087"/>
                </a:moveTo>
                <a:cubicBezTo>
                  <a:pt x="2486043" y="895009"/>
                  <a:pt x="959265" y="904931"/>
                  <a:pt x="345696" y="770787"/>
                </a:cubicBezTo>
                <a:cubicBezTo>
                  <a:pt x="-267873" y="636643"/>
                  <a:pt x="70264" y="201669"/>
                  <a:pt x="331408" y="80225"/>
                </a:cubicBezTo>
                <a:cubicBezTo>
                  <a:pt x="592552" y="-41219"/>
                  <a:pt x="1252555" y="453"/>
                  <a:pt x="1912558" y="421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537180" y="1147374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2899380" y="1060222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/>
          <p:cNvCxnSpPr/>
          <p:nvPr/>
        </p:nvCxnSpPr>
        <p:spPr>
          <a:xfrm>
            <a:off x="2365980" y="1189125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4728180" y="1164254"/>
            <a:ext cx="11397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670885" y="1100463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962561" y="1137135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5877846" y="105125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2" name="Straight Connector 121"/>
          <p:cNvCxnSpPr/>
          <p:nvPr/>
        </p:nvCxnSpPr>
        <p:spPr>
          <a:xfrm>
            <a:off x="2365980" y="1260246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4721944" y="1354708"/>
            <a:ext cx="117652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 125"/>
          <p:cNvSpPr/>
          <p:nvPr/>
        </p:nvSpPr>
        <p:spPr>
          <a:xfrm>
            <a:off x="6030246" y="105125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7" name="TextBox 126"/>
          <p:cNvSpPr txBox="1"/>
          <p:nvPr/>
        </p:nvSpPr>
        <p:spPr>
          <a:xfrm>
            <a:off x="5833707" y="111173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5965314" y="111234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9" name="Straight Connector 128"/>
          <p:cNvCxnSpPr/>
          <p:nvPr/>
        </p:nvCxnSpPr>
        <p:spPr>
          <a:xfrm flipV="1">
            <a:off x="4753240" y="1266539"/>
            <a:ext cx="1117940" cy="13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2903160" y="804566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23390" y="85647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2956170" y="1203529"/>
            <a:ext cx="5414944" cy="3181404"/>
          </a:xfrm>
          <a:custGeom>
            <a:avLst/>
            <a:gdLst>
              <a:gd name="connsiteX0" fmla="*/ 723201 w 5414944"/>
              <a:gd name="connsiteY0" fmla="*/ 3172528 h 3181404"/>
              <a:gd name="connsiteX1" fmla="*/ 222459 w 5414944"/>
              <a:gd name="connsiteY1" fmla="*/ 3085442 h 3181404"/>
              <a:gd name="connsiteX2" fmla="*/ 385744 w 5414944"/>
              <a:gd name="connsiteY2" fmla="*/ 2486728 h 3181404"/>
              <a:gd name="connsiteX3" fmla="*/ 4554973 w 5414944"/>
              <a:gd name="connsiteY3" fmla="*/ 2464957 h 3181404"/>
              <a:gd name="connsiteX4" fmla="*/ 5414944 w 5414944"/>
              <a:gd name="connsiteY4" fmla="*/ 494642 h 3181404"/>
              <a:gd name="connsiteX5" fmla="*/ 4554973 w 5414944"/>
              <a:gd name="connsiteY5" fmla="*/ 37442 h 3181404"/>
              <a:gd name="connsiteX6" fmla="*/ 3216030 w 5414944"/>
              <a:gd name="connsiteY6" fmla="*/ 59214 h 3181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14944" h="3181404">
                <a:moveTo>
                  <a:pt x="723201" y="3172528"/>
                </a:moveTo>
                <a:cubicBezTo>
                  <a:pt x="500951" y="3186135"/>
                  <a:pt x="278702" y="3199742"/>
                  <a:pt x="222459" y="3085442"/>
                </a:cubicBezTo>
                <a:cubicBezTo>
                  <a:pt x="166216" y="2971142"/>
                  <a:pt x="-336342" y="2590142"/>
                  <a:pt x="385744" y="2486728"/>
                </a:cubicBezTo>
                <a:cubicBezTo>
                  <a:pt x="1107830" y="2383314"/>
                  <a:pt x="3716773" y="2796971"/>
                  <a:pt x="4554973" y="2464957"/>
                </a:cubicBezTo>
                <a:cubicBezTo>
                  <a:pt x="5393173" y="2132943"/>
                  <a:pt x="5414944" y="899228"/>
                  <a:pt x="5414944" y="494642"/>
                </a:cubicBezTo>
                <a:cubicBezTo>
                  <a:pt x="5414944" y="90056"/>
                  <a:pt x="4921459" y="110013"/>
                  <a:pt x="4554973" y="37442"/>
                </a:cubicBezTo>
                <a:cubicBezTo>
                  <a:pt x="4188487" y="-35129"/>
                  <a:pt x="3702258" y="12042"/>
                  <a:pt x="3216030" y="5921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409228" y="1872975"/>
            <a:ext cx="6214690" cy="3006321"/>
          </a:xfrm>
          <a:custGeom>
            <a:avLst/>
            <a:gdLst>
              <a:gd name="connsiteX0" fmla="*/ 4784743 w 6214690"/>
              <a:gd name="connsiteY0" fmla="*/ 42911 h 3006321"/>
              <a:gd name="connsiteX1" fmla="*/ 5688258 w 6214690"/>
              <a:gd name="connsiteY1" fmla="*/ 75568 h 3006321"/>
              <a:gd name="connsiteX2" fmla="*/ 5905972 w 6214690"/>
              <a:gd name="connsiteY2" fmla="*/ 739596 h 3006321"/>
              <a:gd name="connsiteX3" fmla="*/ 1333972 w 6214690"/>
              <a:gd name="connsiteY3" fmla="*/ 968196 h 3006321"/>
              <a:gd name="connsiteX4" fmla="*/ 27686 w 6214690"/>
              <a:gd name="connsiteY4" fmla="*/ 1610454 h 3006321"/>
              <a:gd name="connsiteX5" fmla="*/ 484886 w 6214690"/>
              <a:gd name="connsiteY5" fmla="*/ 2415996 h 3006321"/>
              <a:gd name="connsiteX6" fmla="*/ 985629 w 6214690"/>
              <a:gd name="connsiteY6" fmla="*/ 2916739 h 3006321"/>
              <a:gd name="connsiteX7" fmla="*/ 2248372 w 6214690"/>
              <a:gd name="connsiteY7" fmla="*/ 3003825 h 3006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14690" h="3006321">
                <a:moveTo>
                  <a:pt x="4784743" y="42911"/>
                </a:moveTo>
                <a:cubicBezTo>
                  <a:pt x="5143065" y="1182"/>
                  <a:pt x="5501387" y="-40546"/>
                  <a:pt x="5688258" y="75568"/>
                </a:cubicBezTo>
                <a:cubicBezTo>
                  <a:pt x="5875129" y="191682"/>
                  <a:pt x="6631686" y="590825"/>
                  <a:pt x="5905972" y="739596"/>
                </a:cubicBezTo>
                <a:cubicBezTo>
                  <a:pt x="5180258" y="888367"/>
                  <a:pt x="2313686" y="823053"/>
                  <a:pt x="1333972" y="968196"/>
                </a:cubicBezTo>
                <a:cubicBezTo>
                  <a:pt x="354258" y="1113339"/>
                  <a:pt x="169200" y="1369154"/>
                  <a:pt x="27686" y="1610454"/>
                </a:cubicBezTo>
                <a:cubicBezTo>
                  <a:pt x="-113828" y="1851754"/>
                  <a:pt x="325229" y="2198282"/>
                  <a:pt x="484886" y="2415996"/>
                </a:cubicBezTo>
                <a:cubicBezTo>
                  <a:pt x="644543" y="2633710"/>
                  <a:pt x="691715" y="2818768"/>
                  <a:pt x="985629" y="2916739"/>
                </a:cubicBezTo>
                <a:cubicBezTo>
                  <a:pt x="1279543" y="3014710"/>
                  <a:pt x="1763957" y="3009267"/>
                  <a:pt x="2248372" y="30038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3322273" y="2438400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SubConn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GigE Cable</a:t>
            </a:r>
          </a:p>
        </p:txBody>
      </p:sp>
      <p:cxnSp>
        <p:nvCxnSpPr>
          <p:cNvPr id="134" name="Straight Connector 133"/>
          <p:cNvCxnSpPr/>
          <p:nvPr/>
        </p:nvCxnSpPr>
        <p:spPr>
          <a:xfrm>
            <a:off x="27349" y="3200400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44252" y="4493513"/>
            <a:ext cx="1891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</a:t>
            </a:r>
            <a:r>
              <a:rPr lang="en-US" dirty="0" err="1" smtClean="0"/>
              <a:t>GF</a:t>
            </a:r>
            <a:r>
              <a:rPr lang="en-US" dirty="0" smtClean="0"/>
              <a:t> = </a:t>
            </a:r>
            <a:r>
              <a:rPr lang="en-US" dirty="0" err="1" smtClean="0"/>
              <a:t>2.1M</a:t>
            </a:r>
            <a:endParaRPr lang="en-US" dirty="0" smtClean="0"/>
          </a:p>
          <a:p>
            <a:r>
              <a:rPr lang="en-US" dirty="0" err="1" smtClean="0"/>
              <a:t>swFOCE</a:t>
            </a:r>
            <a:r>
              <a:rPr lang="en-US" dirty="0" smtClean="0"/>
              <a:t> </a:t>
            </a:r>
            <a:r>
              <a:rPr lang="en-US" dirty="0" err="1" smtClean="0"/>
              <a:t>GF</a:t>
            </a:r>
            <a:r>
              <a:rPr lang="en-US" dirty="0" smtClean="0"/>
              <a:t> =</a:t>
            </a:r>
            <a:r>
              <a:rPr lang="en-US" dirty="0" err="1" smtClean="0"/>
              <a:t>8.0M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31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2933"/>
            <a:ext cx="4724400" cy="63298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14257" y="838200"/>
            <a:ext cx="39708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Peter </a:t>
            </a:r>
            <a:r>
              <a:rPr lang="en-US" dirty="0" err="1" smtClean="0"/>
              <a:t>Walz</a:t>
            </a:r>
            <a:r>
              <a:rPr lang="en-US" dirty="0" smtClean="0"/>
              <a:t> and I noticed the </a:t>
            </a:r>
            <a:r>
              <a:rPr lang="en-US" dirty="0" err="1" smtClean="0"/>
              <a:t>GFs</a:t>
            </a:r>
            <a:r>
              <a:rPr lang="en-US" dirty="0" smtClean="0"/>
              <a:t> only</a:t>
            </a:r>
          </a:p>
          <a:p>
            <a:r>
              <a:rPr lang="en-US" dirty="0" smtClean="0"/>
              <a:t>appeared when the </a:t>
            </a:r>
            <a:r>
              <a:rPr lang="en-US" dirty="0" err="1" smtClean="0"/>
              <a:t>whip:BH</a:t>
            </a:r>
            <a:r>
              <a:rPr lang="en-US" dirty="0" smtClean="0"/>
              <a:t> connection</a:t>
            </a:r>
          </a:p>
          <a:p>
            <a:r>
              <a:rPr lang="en-US" dirty="0" smtClean="0"/>
              <a:t>was subsea, not the </a:t>
            </a:r>
            <a:r>
              <a:rPr lang="en-US" dirty="0" err="1" smtClean="0"/>
              <a:t>whip:whip</a:t>
            </a:r>
            <a:r>
              <a:rPr lang="en-US" dirty="0" smtClean="0"/>
              <a:t> sections.</a:t>
            </a:r>
          </a:p>
        </p:txBody>
      </p:sp>
    </p:spTree>
    <p:extLst>
      <p:ext uri="{BB962C8B-B14F-4D97-AF65-F5344CB8AC3E}">
        <p14:creationId xmlns:p14="http://schemas.microsoft.com/office/powerpoint/2010/main" val="283165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84" y="593770"/>
            <a:ext cx="4582115" cy="61404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29200" y="990600"/>
            <a:ext cx="3670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Proposed solution: Replace all </a:t>
            </a:r>
            <a:r>
              <a:rPr lang="en-US" dirty="0" err="1" smtClean="0"/>
              <a:t>HV</a:t>
            </a:r>
            <a:r>
              <a:rPr lang="en-US" dirty="0" smtClean="0"/>
              <a:t> </a:t>
            </a:r>
          </a:p>
          <a:p>
            <a:r>
              <a:rPr lang="en-US" dirty="0" smtClean="0"/>
              <a:t>bulkhead connectors with Penetrator</a:t>
            </a:r>
          </a:p>
          <a:p>
            <a:r>
              <a:rPr lang="en-US" dirty="0" smtClean="0"/>
              <a:t>style whips.</a:t>
            </a:r>
          </a:p>
        </p:txBody>
      </p:sp>
      <p:sp>
        <p:nvSpPr>
          <p:cNvPr id="5" name="Rectangle 4"/>
          <p:cNvSpPr/>
          <p:nvPr/>
        </p:nvSpPr>
        <p:spPr>
          <a:xfrm>
            <a:off x="5050971" y="2133600"/>
            <a:ext cx="3732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This also reduces the total number of </a:t>
            </a:r>
          </a:p>
          <a:p>
            <a:r>
              <a:rPr lang="en-US" dirty="0" smtClean="0"/>
              <a:t>subsea connections.</a:t>
            </a:r>
          </a:p>
        </p:txBody>
      </p:sp>
    </p:spTree>
    <p:extLst>
      <p:ext uri="{BB962C8B-B14F-4D97-AF65-F5344CB8AC3E}">
        <p14:creationId xmlns:p14="http://schemas.microsoft.com/office/powerpoint/2010/main" val="345457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Proposed Interconnections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69029" y="2362200"/>
            <a:ext cx="17526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2628900"/>
            <a:ext cx="2351315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321629" y="2457450"/>
            <a:ext cx="304800" cy="114300"/>
            <a:chOff x="4648200" y="2514600"/>
            <a:chExt cx="304800" cy="11430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4648200" y="25146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648200" y="26289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4876800" y="25908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876800" y="25146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953000" y="2552700"/>
              <a:ext cx="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648200" y="2514600"/>
              <a:ext cx="0" cy="1143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4321629" y="2686050"/>
            <a:ext cx="304800" cy="114300"/>
            <a:chOff x="4648200" y="2514600"/>
            <a:chExt cx="304800" cy="1143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4648200" y="25146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648200" y="26289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4876800" y="25908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876800" y="25146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953000" y="2552700"/>
              <a:ext cx="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4648200" y="2514600"/>
              <a:ext cx="0" cy="1143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/>
          <p:cNvSpPr/>
          <p:nvPr/>
        </p:nvSpPr>
        <p:spPr>
          <a:xfrm>
            <a:off x="1143000" y="3472543"/>
            <a:ext cx="2743200" cy="947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3886200" y="3657600"/>
            <a:ext cx="304800" cy="114300"/>
            <a:chOff x="4648200" y="2514600"/>
            <a:chExt cx="304800" cy="114300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4648200" y="25146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4648200" y="26289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4876800" y="25908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876800" y="25146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4953000" y="2552700"/>
              <a:ext cx="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4648200" y="2514600"/>
              <a:ext cx="0" cy="1143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886200" y="4114800"/>
            <a:ext cx="304800" cy="114300"/>
            <a:chOff x="4648200" y="2514600"/>
            <a:chExt cx="304800" cy="11430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4648200" y="25146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4648200" y="26289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4876800" y="25908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4876800" y="25146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4953000" y="2552700"/>
              <a:ext cx="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4648200" y="2514600"/>
              <a:ext cx="0" cy="1143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1153886" y="4953000"/>
            <a:ext cx="2743200" cy="947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3897086" y="5138057"/>
            <a:ext cx="304800" cy="114300"/>
            <a:chOff x="4648200" y="2514600"/>
            <a:chExt cx="304800" cy="114300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4648200" y="25146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648200" y="26289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V="1">
              <a:off x="4876800" y="25908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4876800" y="25146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4953000" y="2552700"/>
              <a:ext cx="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4648200" y="2514600"/>
              <a:ext cx="0" cy="1143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897086" y="5418364"/>
            <a:ext cx="304800" cy="114300"/>
            <a:chOff x="4648200" y="2514600"/>
            <a:chExt cx="304800" cy="114300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4648200" y="25146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4648200" y="26289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4876800" y="25908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4876800" y="25146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4953000" y="2552700"/>
              <a:ext cx="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4648200" y="2514600"/>
              <a:ext cx="0" cy="1143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/>
          <p:cNvSpPr txBox="1"/>
          <p:nvPr/>
        </p:nvSpPr>
        <p:spPr>
          <a:xfrm>
            <a:off x="2525486" y="2108460"/>
            <a:ext cx="1208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MicroNode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143000" y="3195544"/>
            <a:ext cx="1370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Central Node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143000" y="4676001"/>
            <a:ext cx="1635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Central Node</a:t>
            </a:r>
          </a:p>
        </p:txBody>
      </p:sp>
      <p:sp>
        <p:nvSpPr>
          <p:cNvPr id="70" name="Freeform 69"/>
          <p:cNvSpPr/>
          <p:nvPr/>
        </p:nvSpPr>
        <p:spPr>
          <a:xfrm>
            <a:off x="4648200" y="2686293"/>
            <a:ext cx="1457794" cy="509251"/>
          </a:xfrm>
          <a:custGeom>
            <a:avLst/>
            <a:gdLst>
              <a:gd name="connsiteX0" fmla="*/ 0 w 1457794"/>
              <a:gd name="connsiteY0" fmla="*/ 56907 h 723657"/>
              <a:gd name="connsiteX1" fmla="*/ 1219200 w 1457794"/>
              <a:gd name="connsiteY1" fmla="*/ 66432 h 723657"/>
              <a:gd name="connsiteX2" fmla="*/ 1457325 w 1457794"/>
              <a:gd name="connsiteY2" fmla="*/ 723657 h 72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7794" h="723657">
                <a:moveTo>
                  <a:pt x="0" y="56907"/>
                </a:moveTo>
                <a:cubicBezTo>
                  <a:pt x="488156" y="6107"/>
                  <a:pt x="976312" y="-44693"/>
                  <a:pt x="1219200" y="66432"/>
                </a:cubicBezTo>
                <a:cubicBezTo>
                  <a:pt x="1462088" y="177557"/>
                  <a:pt x="1459706" y="450607"/>
                  <a:pt x="1457325" y="72365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4200525" y="3613584"/>
            <a:ext cx="1896413" cy="463600"/>
          </a:xfrm>
          <a:custGeom>
            <a:avLst/>
            <a:gdLst>
              <a:gd name="connsiteX0" fmla="*/ 0 w 2000250"/>
              <a:gd name="connsiteY0" fmla="*/ 57150 h 269919"/>
              <a:gd name="connsiteX1" fmla="*/ 1504950 w 2000250"/>
              <a:gd name="connsiteY1" fmla="*/ 266700 h 269919"/>
              <a:gd name="connsiteX2" fmla="*/ 1914525 w 2000250"/>
              <a:gd name="connsiteY2" fmla="*/ 171450 h 269919"/>
              <a:gd name="connsiteX3" fmla="*/ 2000250 w 2000250"/>
              <a:gd name="connsiteY3" fmla="*/ 0 h 26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0250" h="269919">
                <a:moveTo>
                  <a:pt x="0" y="57150"/>
                </a:moveTo>
                <a:cubicBezTo>
                  <a:pt x="592931" y="152400"/>
                  <a:pt x="1185862" y="247650"/>
                  <a:pt x="1504950" y="266700"/>
                </a:cubicBezTo>
                <a:cubicBezTo>
                  <a:pt x="1824038" y="285750"/>
                  <a:pt x="1831975" y="215900"/>
                  <a:pt x="1914525" y="171450"/>
                </a:cubicBezTo>
                <a:cubicBezTo>
                  <a:pt x="1997075" y="127000"/>
                  <a:pt x="1998662" y="63500"/>
                  <a:pt x="200025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181475" y="4164978"/>
            <a:ext cx="1819275" cy="305074"/>
          </a:xfrm>
          <a:custGeom>
            <a:avLst/>
            <a:gdLst>
              <a:gd name="connsiteX0" fmla="*/ 0 w 1819275"/>
              <a:gd name="connsiteY0" fmla="*/ 6972 h 305074"/>
              <a:gd name="connsiteX1" fmla="*/ 381000 w 1819275"/>
              <a:gd name="connsiteY1" fmla="*/ 35547 h 305074"/>
              <a:gd name="connsiteX2" fmla="*/ 1104900 w 1819275"/>
              <a:gd name="connsiteY2" fmla="*/ 283197 h 305074"/>
              <a:gd name="connsiteX3" fmla="*/ 1819275 w 1819275"/>
              <a:gd name="connsiteY3" fmla="*/ 292722 h 305074"/>
              <a:gd name="connsiteX4" fmla="*/ 1819275 w 1819275"/>
              <a:gd name="connsiteY4" fmla="*/ 292722 h 30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275" h="305074">
                <a:moveTo>
                  <a:pt x="0" y="6972"/>
                </a:moveTo>
                <a:cubicBezTo>
                  <a:pt x="98425" y="-1760"/>
                  <a:pt x="196850" y="-10491"/>
                  <a:pt x="381000" y="35547"/>
                </a:cubicBezTo>
                <a:cubicBezTo>
                  <a:pt x="565150" y="81585"/>
                  <a:pt x="865188" y="240335"/>
                  <a:pt x="1104900" y="283197"/>
                </a:cubicBezTo>
                <a:cubicBezTo>
                  <a:pt x="1344613" y="326060"/>
                  <a:pt x="1819275" y="292722"/>
                  <a:pt x="1819275" y="292722"/>
                </a:cubicBezTo>
                <a:lnTo>
                  <a:pt x="1819275" y="29272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3897086" y="5666014"/>
            <a:ext cx="304800" cy="114300"/>
            <a:chOff x="4648200" y="2514600"/>
            <a:chExt cx="304800" cy="114300"/>
          </a:xfrm>
        </p:grpSpPr>
        <p:cxnSp>
          <p:nvCxnSpPr>
            <p:cNvPr id="74" name="Straight Connector 73"/>
            <p:cNvCxnSpPr/>
            <p:nvPr/>
          </p:nvCxnSpPr>
          <p:spPr>
            <a:xfrm>
              <a:off x="4648200" y="25146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4648200" y="26289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4876800" y="25908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4876800" y="2514600"/>
              <a:ext cx="7620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4953000" y="2552700"/>
              <a:ext cx="0" cy="381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4648200" y="2514600"/>
              <a:ext cx="0" cy="1143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Rectangle 80"/>
          <p:cNvSpPr/>
          <p:nvPr/>
        </p:nvSpPr>
        <p:spPr>
          <a:xfrm>
            <a:off x="6020269" y="3195544"/>
            <a:ext cx="171450" cy="1832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6020738" y="3391718"/>
            <a:ext cx="171450" cy="1832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6011213" y="4378411"/>
            <a:ext cx="171450" cy="1832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6191719" y="4378411"/>
            <a:ext cx="171450" cy="1832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6963496" y="3521943"/>
            <a:ext cx="171450" cy="1832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6963496" y="3314700"/>
            <a:ext cx="171450" cy="1832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4210050" y="3695700"/>
            <a:ext cx="2860061" cy="1541347"/>
          </a:xfrm>
          <a:custGeom>
            <a:avLst/>
            <a:gdLst>
              <a:gd name="connsiteX0" fmla="*/ 0 w 2860061"/>
              <a:gd name="connsiteY0" fmla="*/ 1485900 h 1541347"/>
              <a:gd name="connsiteX1" fmla="*/ 1000125 w 2860061"/>
              <a:gd name="connsiteY1" fmla="*/ 1524000 h 1541347"/>
              <a:gd name="connsiteX2" fmla="*/ 2600325 w 2860061"/>
              <a:gd name="connsiteY2" fmla="*/ 1381125 h 1541347"/>
              <a:gd name="connsiteX3" fmla="*/ 2838450 w 2860061"/>
              <a:gd name="connsiteY3" fmla="*/ 0 h 154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0061" h="1541347">
                <a:moveTo>
                  <a:pt x="0" y="1485900"/>
                </a:moveTo>
                <a:cubicBezTo>
                  <a:pt x="283369" y="1513681"/>
                  <a:pt x="566738" y="1541462"/>
                  <a:pt x="1000125" y="1524000"/>
                </a:cubicBezTo>
                <a:cubicBezTo>
                  <a:pt x="1433512" y="1506538"/>
                  <a:pt x="2293938" y="1635125"/>
                  <a:pt x="2600325" y="1381125"/>
                </a:cubicBezTo>
                <a:cubicBezTo>
                  <a:pt x="2906712" y="1127125"/>
                  <a:pt x="2872581" y="563562"/>
                  <a:pt x="283845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4638675" y="2422308"/>
            <a:ext cx="2410546" cy="892392"/>
          </a:xfrm>
          <a:custGeom>
            <a:avLst/>
            <a:gdLst>
              <a:gd name="connsiteX0" fmla="*/ 0 w 2410546"/>
              <a:gd name="connsiteY0" fmla="*/ 73242 h 892392"/>
              <a:gd name="connsiteX1" fmla="*/ 733425 w 2410546"/>
              <a:gd name="connsiteY1" fmla="*/ 25617 h 892392"/>
              <a:gd name="connsiteX2" fmla="*/ 2162175 w 2410546"/>
              <a:gd name="connsiteY2" fmla="*/ 82767 h 892392"/>
              <a:gd name="connsiteX3" fmla="*/ 2400300 w 2410546"/>
              <a:gd name="connsiteY3" fmla="*/ 892392 h 89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546" h="892392">
                <a:moveTo>
                  <a:pt x="0" y="73242"/>
                </a:moveTo>
                <a:cubicBezTo>
                  <a:pt x="186531" y="48636"/>
                  <a:pt x="373063" y="24030"/>
                  <a:pt x="733425" y="25617"/>
                </a:cubicBezTo>
                <a:cubicBezTo>
                  <a:pt x="1093787" y="27204"/>
                  <a:pt x="1884363" y="-61695"/>
                  <a:pt x="2162175" y="82767"/>
                </a:cubicBezTo>
                <a:cubicBezTo>
                  <a:pt x="2439987" y="227229"/>
                  <a:pt x="2420143" y="559810"/>
                  <a:pt x="2400300" y="89239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4200525" y="5476875"/>
            <a:ext cx="2647950" cy="123825"/>
          </a:xfrm>
          <a:custGeom>
            <a:avLst/>
            <a:gdLst>
              <a:gd name="connsiteX0" fmla="*/ 0 w 2647950"/>
              <a:gd name="connsiteY0" fmla="*/ 0 h 123825"/>
              <a:gd name="connsiteX1" fmla="*/ 1209675 w 2647950"/>
              <a:gd name="connsiteY1" fmla="*/ 9525 h 123825"/>
              <a:gd name="connsiteX2" fmla="*/ 2647950 w 2647950"/>
              <a:gd name="connsiteY2" fmla="*/ 123825 h 123825"/>
              <a:gd name="connsiteX3" fmla="*/ 2647950 w 2647950"/>
              <a:gd name="connsiteY3" fmla="*/ 123825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7950" h="123825">
                <a:moveTo>
                  <a:pt x="0" y="0"/>
                </a:moveTo>
                <a:lnTo>
                  <a:pt x="1209675" y="9525"/>
                </a:lnTo>
                <a:cubicBezTo>
                  <a:pt x="1651000" y="30162"/>
                  <a:pt x="2647950" y="123825"/>
                  <a:pt x="2647950" y="123825"/>
                </a:cubicBezTo>
                <a:lnTo>
                  <a:pt x="2647950" y="12382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4200525" y="5724525"/>
            <a:ext cx="2638425" cy="257175"/>
          </a:xfrm>
          <a:custGeom>
            <a:avLst/>
            <a:gdLst>
              <a:gd name="connsiteX0" fmla="*/ 0 w 2638425"/>
              <a:gd name="connsiteY0" fmla="*/ 0 h 257175"/>
              <a:gd name="connsiteX1" fmla="*/ 1304925 w 2638425"/>
              <a:gd name="connsiteY1" fmla="*/ 47625 h 257175"/>
              <a:gd name="connsiteX2" fmla="*/ 2638425 w 2638425"/>
              <a:gd name="connsiteY2" fmla="*/ 257175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8425" h="257175">
                <a:moveTo>
                  <a:pt x="0" y="0"/>
                </a:moveTo>
                <a:cubicBezTo>
                  <a:pt x="432594" y="2381"/>
                  <a:pt x="865188" y="4763"/>
                  <a:pt x="1304925" y="47625"/>
                </a:cubicBezTo>
                <a:cubicBezTo>
                  <a:pt x="1744662" y="90487"/>
                  <a:pt x="2191543" y="173831"/>
                  <a:pt x="2638425" y="25717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6839671" y="5501782"/>
            <a:ext cx="171450" cy="1832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6838950" y="5890059"/>
            <a:ext cx="171450" cy="1832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3263914" y="5072096"/>
            <a:ext cx="6222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653979" y="2385459"/>
            <a:ext cx="721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653979" y="2601039"/>
            <a:ext cx="721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263914" y="3582114"/>
            <a:ext cx="6222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175414" y="4067889"/>
            <a:ext cx="721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200510" y="5333353"/>
            <a:ext cx="651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48V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200510" y="5600053"/>
            <a:ext cx="651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48V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01" name="Straight Connector 100"/>
          <p:cNvCxnSpPr>
            <a:stCxn id="84" idx="3"/>
          </p:cNvCxnSpPr>
          <p:nvPr/>
        </p:nvCxnSpPr>
        <p:spPr>
          <a:xfrm>
            <a:off x="6363169" y="4470052"/>
            <a:ext cx="266231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281522" y="2167813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Meters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958483" y="2705100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162351" y="3709434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Meters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183701" y="4177588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Meters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5377097" y="4948986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Meters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040257" y="5267393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Meters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030732" y="5653836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 Meters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239000" y="5529356"/>
            <a:ext cx="15311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Need 15 Meter sections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to individual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experiments</a:t>
            </a:r>
          </a:p>
        </p:txBody>
      </p:sp>
    </p:spTree>
    <p:extLst>
      <p:ext uri="{BB962C8B-B14F-4D97-AF65-F5344CB8AC3E}">
        <p14:creationId xmlns:p14="http://schemas.microsoft.com/office/powerpoint/2010/main" val="260426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Megger</a:t>
            </a:r>
            <a:r>
              <a:rPr lang="en-US" dirty="0" smtClean="0"/>
              <a:t> readings on </a:t>
            </a:r>
            <a:r>
              <a:rPr lang="en-US" dirty="0" err="1" smtClean="0"/>
              <a:t>KFA</a:t>
            </a:r>
            <a:r>
              <a:rPr lang="en-US" dirty="0" smtClean="0"/>
              <a:t> Tether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58260"/>
              </p:ext>
            </p:extLst>
          </p:nvPr>
        </p:nvGraphicFramePr>
        <p:xfrm>
          <a:off x="304800" y="1981200"/>
          <a:ext cx="8610602" cy="2667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814"/>
                <a:gridCol w="627176"/>
                <a:gridCol w="627176"/>
                <a:gridCol w="875433"/>
                <a:gridCol w="875433"/>
                <a:gridCol w="627176"/>
                <a:gridCol w="627176"/>
                <a:gridCol w="627176"/>
                <a:gridCol w="875433"/>
                <a:gridCol w="627176"/>
                <a:gridCol w="875433"/>
              </a:tblGrid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KFA Pos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KFA Neg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swFOCE Pos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swFOCE Neg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SW Ref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Earth Ref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K-Tube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Inner Jacket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Armor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Outer Jacket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KFA Pos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5.1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3.2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1.8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605 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13.5 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1.4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90 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14.3 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1.9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KFA Neg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9.5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6.9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3.8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6.3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7.1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3.0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5.9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1.7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swFOCE Pos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5.9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3.5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3.3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5.3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2.1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3.0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1.9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swFOCE Neg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2.7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1.9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3.4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1.3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1.9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2.3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SW Ref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680 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2.5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645 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660 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2.1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Earth Ref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1.4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79 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0,0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2.0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K-Tube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1.2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1.2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2.2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Inner Jacket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62 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1.7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Armor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1.7 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  <a:tr h="242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Outer Jacket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66" marR="9366" marT="9366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74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52400" y="130629"/>
            <a:ext cx="7010400" cy="6705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29741" y="3069772"/>
            <a:ext cx="293914" cy="3048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518807" y="2732315"/>
            <a:ext cx="293914" cy="3048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145970" y="3058887"/>
            <a:ext cx="293914" cy="3048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3842656" y="3657602"/>
            <a:ext cx="293914" cy="304800"/>
          </a:xfrm>
          <a:prstGeom prst="ellips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203121" y="3646717"/>
            <a:ext cx="293914" cy="3048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3518807" y="3276600"/>
            <a:ext cx="293914" cy="304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69027" y="2296889"/>
            <a:ext cx="2220685" cy="219891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98271" y="2220688"/>
            <a:ext cx="2362199" cy="2362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990600" y="4495800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159829" y="4484917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849086" y="2264229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96686" y="2710543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74915" y="3167743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1349828" y="1447803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1687285" y="1121229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079171" y="903514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509157" y="685800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917370" y="555171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374570" y="533400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3842656" y="555171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4299856" y="664029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4746170" y="859974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5170713" y="1088574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5524499" y="1426031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696686" y="3635829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816429" y="4071258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1556657" y="5214261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1230085" y="4865917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1077686" y="1839688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1948543" y="5486403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2307771" y="5725892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2737757" y="5823861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3189513" y="5910946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3646713" y="5932720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4093027" y="5889175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4506685" y="5725895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4920343" y="5551714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279571" y="5268688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606143" y="4942116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5900057" y="4550229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6063343" y="4093029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6204857" y="3635829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6232071" y="3178629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6172200" y="2688772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003471" y="2231572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5785757" y="1807030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1153886" y="3505202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1349828" y="4093029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1687285" y="4637316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2209799" y="5007429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2830285" y="5246918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3472542" y="5344892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4103913" y="5181603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4713514" y="4942116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1077686" y="2917372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5426527" y="3918858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1273629" y="2329543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1589313" y="1817915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2013857" y="1349829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2639785" y="1121229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3271156" y="968829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3897084" y="1045029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4495800" y="1284517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4974770" y="1687288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5366657" y="2188029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/>
          <p:nvPr/>
        </p:nvSpPr>
        <p:spPr>
          <a:xfrm>
            <a:off x="5589814" y="2786743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/>
        </p:nvSpPr>
        <p:spPr>
          <a:xfrm>
            <a:off x="5589814" y="3385458"/>
            <a:ext cx="653143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736272" y="1643750"/>
            <a:ext cx="3858984" cy="36031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7854" y="109640"/>
            <a:ext cx="1351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Outer Jacket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4838" y="5704509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Armor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74838" y="501134"/>
            <a:ext cx="1304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Inner Jacket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331842" y="6183092"/>
            <a:ext cx="729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Mylar</a:t>
            </a:r>
          </a:p>
          <a:p>
            <a:r>
              <a:rPr lang="en-US" dirty="0" smtClean="0"/>
              <a:t>Tape</a:t>
            </a:r>
            <a:endParaRPr lang="en-US" dirty="0"/>
          </a:p>
        </p:txBody>
      </p:sp>
      <p:cxnSp>
        <p:nvCxnSpPr>
          <p:cNvPr id="4" name="Straight Connector 3"/>
          <p:cNvCxnSpPr>
            <a:stCxn id="9" idx="3"/>
          </p:cNvCxnSpPr>
          <p:nvPr/>
        </p:nvCxnSpPr>
        <p:spPr>
          <a:xfrm>
            <a:off x="1469571" y="294306"/>
            <a:ext cx="1099456" cy="18466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1306287" y="707964"/>
            <a:ext cx="1660070" cy="141475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810985" y="5170716"/>
            <a:ext cx="723901" cy="65314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816429" y="5007429"/>
            <a:ext cx="1262742" cy="79466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V="1">
            <a:off x="1023258" y="4397829"/>
            <a:ext cx="2122712" cy="214449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41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17926"/>
            <a:ext cx="1828800" cy="4038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828800" y="646526"/>
            <a:ext cx="1524000" cy="3657600"/>
          </a:xfrm>
          <a:prstGeom prst="rect">
            <a:avLst/>
          </a:prstGeom>
          <a:pattFill prst="dkHorz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352800" y="875126"/>
            <a:ext cx="1752600" cy="3200400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bg1">
                <a:lumMod val="65000"/>
              </a:schemeClr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5105400" y="1256126"/>
            <a:ext cx="2133600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105400" y="2703926"/>
            <a:ext cx="37338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105400" y="3161126"/>
            <a:ext cx="21336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105400" y="3618326"/>
            <a:ext cx="21336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105400" y="2158075"/>
            <a:ext cx="3581400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105400" y="1713326"/>
            <a:ext cx="21336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52400" y="36926"/>
            <a:ext cx="1351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Outer Jacket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505200" y="417926"/>
            <a:ext cx="1304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Inner Jacket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133600" y="189326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Armor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696200" y="1803506"/>
            <a:ext cx="832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K-Tube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941323" y="809029"/>
            <a:ext cx="1308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</a:t>
            </a:r>
            <a:r>
              <a:rPr lang="en-US" dirty="0" err="1" smtClean="0"/>
              <a:t>Pos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930437" y="1298886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</a:t>
            </a:r>
            <a:r>
              <a:rPr lang="en-US" dirty="0" err="1" smtClean="0"/>
              <a:t>Neg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329712" y="2334594"/>
            <a:ext cx="909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</a:t>
            </a:r>
            <a:r>
              <a:rPr lang="en-US" dirty="0" err="1" smtClean="0"/>
              <a:t>Pos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329714" y="2780126"/>
            <a:ext cx="957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</a:t>
            </a:r>
            <a:r>
              <a:rPr lang="en-US" dirty="0" err="1" smtClean="0"/>
              <a:t>Neg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866649" y="3248211"/>
            <a:ext cx="1413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Seawater Ref</a:t>
            </a:r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041627" y="4752595"/>
            <a:ext cx="25173" cy="1430491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793977" y="6204857"/>
            <a:ext cx="495300" cy="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931137" y="6204857"/>
            <a:ext cx="137160" cy="28194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152117" y="6204857"/>
            <a:ext cx="137160" cy="28194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83487" y="6204857"/>
            <a:ext cx="137160" cy="28194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7892" y="4767907"/>
            <a:ext cx="1044621" cy="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265" y="5416781"/>
            <a:ext cx="1040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Earth Ref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276600" y="4456526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62M</a:t>
            </a:r>
            <a:endParaRPr lang="en-US" dirty="0"/>
          </a:p>
        </p:txBody>
      </p:sp>
      <p:sp>
        <p:nvSpPr>
          <p:cNvPr id="51" name="Freeform 50"/>
          <p:cNvSpPr/>
          <p:nvPr/>
        </p:nvSpPr>
        <p:spPr>
          <a:xfrm>
            <a:off x="3864429" y="4169229"/>
            <a:ext cx="402775" cy="468279"/>
          </a:xfrm>
          <a:custGeom>
            <a:avLst/>
            <a:gdLst>
              <a:gd name="connsiteX0" fmla="*/ 0 w 402775"/>
              <a:gd name="connsiteY0" fmla="*/ 468085 h 468279"/>
              <a:gd name="connsiteX1" fmla="*/ 337457 w 402775"/>
              <a:gd name="connsiteY1" fmla="*/ 391885 h 468279"/>
              <a:gd name="connsiteX2" fmla="*/ 402771 w 402775"/>
              <a:gd name="connsiteY2" fmla="*/ 0 h 468279"/>
              <a:gd name="connsiteX3" fmla="*/ 402771 w 402775"/>
              <a:gd name="connsiteY3" fmla="*/ 0 h 468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775" h="468279">
                <a:moveTo>
                  <a:pt x="0" y="468085"/>
                </a:moveTo>
                <a:cubicBezTo>
                  <a:pt x="135164" y="468992"/>
                  <a:pt x="270329" y="469899"/>
                  <a:pt x="337457" y="391885"/>
                </a:cubicBezTo>
                <a:cubicBezTo>
                  <a:pt x="404585" y="313871"/>
                  <a:pt x="402771" y="0"/>
                  <a:pt x="402771" y="0"/>
                </a:cubicBezTo>
                <a:lnTo>
                  <a:pt x="402771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2908254" y="4376057"/>
            <a:ext cx="411889" cy="302153"/>
          </a:xfrm>
          <a:custGeom>
            <a:avLst/>
            <a:gdLst>
              <a:gd name="connsiteX0" fmla="*/ 411889 w 411889"/>
              <a:gd name="connsiteY0" fmla="*/ 283029 h 302153"/>
              <a:gd name="connsiteX1" fmla="*/ 52660 w 411889"/>
              <a:gd name="connsiteY1" fmla="*/ 272143 h 302153"/>
              <a:gd name="connsiteX2" fmla="*/ 9117 w 411889"/>
              <a:gd name="connsiteY2" fmla="*/ 0 h 302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1889" h="302153">
                <a:moveTo>
                  <a:pt x="411889" y="283029"/>
                </a:moveTo>
                <a:cubicBezTo>
                  <a:pt x="265839" y="301172"/>
                  <a:pt x="119789" y="319315"/>
                  <a:pt x="52660" y="272143"/>
                </a:cubicBezTo>
                <a:cubicBezTo>
                  <a:pt x="-14469" y="224971"/>
                  <a:pt x="-2676" y="112485"/>
                  <a:pt x="9117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3276600" y="4829345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14.3M</a:t>
            </a:r>
            <a:endParaRPr lang="en-US" dirty="0"/>
          </a:p>
        </p:txBody>
      </p:sp>
      <p:sp>
        <p:nvSpPr>
          <p:cNvPr id="55" name="Freeform 54"/>
          <p:cNvSpPr/>
          <p:nvPr/>
        </p:nvSpPr>
        <p:spPr>
          <a:xfrm>
            <a:off x="2547257" y="4386943"/>
            <a:ext cx="772886" cy="707721"/>
          </a:xfrm>
          <a:custGeom>
            <a:avLst/>
            <a:gdLst>
              <a:gd name="connsiteX0" fmla="*/ 772886 w 772886"/>
              <a:gd name="connsiteY0" fmla="*/ 653143 h 707721"/>
              <a:gd name="connsiteX1" fmla="*/ 152400 w 772886"/>
              <a:gd name="connsiteY1" fmla="*/ 642257 h 707721"/>
              <a:gd name="connsiteX2" fmla="*/ 0 w 772886"/>
              <a:gd name="connsiteY2" fmla="*/ 0 h 707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2886" h="707721">
                <a:moveTo>
                  <a:pt x="772886" y="653143"/>
                </a:moveTo>
                <a:cubicBezTo>
                  <a:pt x="527050" y="702128"/>
                  <a:pt x="281214" y="751114"/>
                  <a:pt x="152400" y="642257"/>
                </a:cubicBezTo>
                <a:cubicBezTo>
                  <a:pt x="23586" y="533400"/>
                  <a:pt x="11793" y="266700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3995057" y="2775857"/>
            <a:ext cx="4026105" cy="2242457"/>
          </a:xfrm>
          <a:custGeom>
            <a:avLst/>
            <a:gdLst>
              <a:gd name="connsiteX0" fmla="*/ 0 w 4026105"/>
              <a:gd name="connsiteY0" fmla="*/ 2242457 h 2242457"/>
              <a:gd name="connsiteX1" fmla="*/ 2601686 w 4026105"/>
              <a:gd name="connsiteY1" fmla="*/ 2144486 h 2242457"/>
              <a:gd name="connsiteX2" fmla="*/ 3831772 w 4026105"/>
              <a:gd name="connsiteY2" fmla="*/ 1654629 h 2242457"/>
              <a:gd name="connsiteX3" fmla="*/ 4005943 w 4026105"/>
              <a:gd name="connsiteY3" fmla="*/ 0 h 22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6105" h="2242457">
                <a:moveTo>
                  <a:pt x="0" y="2242457"/>
                </a:moveTo>
                <a:cubicBezTo>
                  <a:pt x="981529" y="2242457"/>
                  <a:pt x="1963058" y="2242457"/>
                  <a:pt x="2601686" y="2144486"/>
                </a:cubicBezTo>
                <a:cubicBezTo>
                  <a:pt x="3240314" y="2046515"/>
                  <a:pt x="3597729" y="2012043"/>
                  <a:pt x="3831772" y="1654629"/>
                </a:cubicBezTo>
                <a:cubicBezTo>
                  <a:pt x="4065815" y="1297215"/>
                  <a:pt x="4035879" y="648607"/>
                  <a:pt x="400594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5409395" y="4247441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90M</a:t>
            </a:r>
            <a:endParaRPr lang="en-US" dirty="0"/>
          </a:p>
        </p:txBody>
      </p:sp>
      <p:sp>
        <p:nvSpPr>
          <p:cNvPr id="58" name="Freeform 57"/>
          <p:cNvSpPr/>
          <p:nvPr/>
        </p:nvSpPr>
        <p:spPr>
          <a:xfrm>
            <a:off x="4833257" y="4114800"/>
            <a:ext cx="642257" cy="375468"/>
          </a:xfrm>
          <a:custGeom>
            <a:avLst/>
            <a:gdLst>
              <a:gd name="connsiteX0" fmla="*/ 642257 w 642257"/>
              <a:gd name="connsiteY0" fmla="*/ 326571 h 375468"/>
              <a:gd name="connsiteX1" fmla="*/ 108857 w 642257"/>
              <a:gd name="connsiteY1" fmla="*/ 348343 h 375468"/>
              <a:gd name="connsiteX2" fmla="*/ 0 w 642257"/>
              <a:gd name="connsiteY2" fmla="*/ 0 h 37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257" h="375468">
                <a:moveTo>
                  <a:pt x="642257" y="326571"/>
                </a:moveTo>
                <a:cubicBezTo>
                  <a:pt x="429078" y="364671"/>
                  <a:pt x="215900" y="402772"/>
                  <a:pt x="108857" y="348343"/>
                </a:cubicBezTo>
                <a:cubicBezTo>
                  <a:pt x="1814" y="293914"/>
                  <a:pt x="907" y="146957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5932714" y="2830286"/>
            <a:ext cx="1790831" cy="1600200"/>
          </a:xfrm>
          <a:custGeom>
            <a:avLst/>
            <a:gdLst>
              <a:gd name="connsiteX0" fmla="*/ 0 w 1790831"/>
              <a:gd name="connsiteY0" fmla="*/ 1600200 h 1600200"/>
              <a:gd name="connsiteX1" fmla="*/ 1077686 w 1790831"/>
              <a:gd name="connsiteY1" fmla="*/ 1556657 h 1600200"/>
              <a:gd name="connsiteX2" fmla="*/ 1687286 w 1790831"/>
              <a:gd name="connsiteY2" fmla="*/ 1186543 h 1600200"/>
              <a:gd name="connsiteX3" fmla="*/ 1785257 w 1790831"/>
              <a:gd name="connsiteY3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0831" h="1600200">
                <a:moveTo>
                  <a:pt x="0" y="1600200"/>
                </a:moveTo>
                <a:lnTo>
                  <a:pt x="1077686" y="1556657"/>
                </a:lnTo>
                <a:cubicBezTo>
                  <a:pt x="1358900" y="1487714"/>
                  <a:pt x="1569358" y="1445986"/>
                  <a:pt x="1687286" y="1186543"/>
                </a:cubicBezTo>
                <a:cubicBezTo>
                  <a:pt x="1805215" y="927100"/>
                  <a:pt x="1795236" y="463550"/>
                  <a:pt x="1785257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3379183" y="5240983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79M</a:t>
            </a:r>
            <a:endParaRPr lang="en-US" dirty="0"/>
          </a:p>
        </p:txBody>
      </p:sp>
      <p:sp>
        <p:nvSpPr>
          <p:cNvPr id="61" name="Freeform 60"/>
          <p:cNvSpPr/>
          <p:nvPr/>
        </p:nvSpPr>
        <p:spPr>
          <a:xfrm>
            <a:off x="3929743" y="4201886"/>
            <a:ext cx="598714" cy="1252878"/>
          </a:xfrm>
          <a:custGeom>
            <a:avLst/>
            <a:gdLst>
              <a:gd name="connsiteX0" fmla="*/ 0 w 598714"/>
              <a:gd name="connsiteY0" fmla="*/ 1240971 h 1252878"/>
              <a:gd name="connsiteX1" fmla="*/ 424543 w 598714"/>
              <a:gd name="connsiteY1" fmla="*/ 1230085 h 1252878"/>
              <a:gd name="connsiteX2" fmla="*/ 555171 w 598714"/>
              <a:gd name="connsiteY2" fmla="*/ 1034143 h 1252878"/>
              <a:gd name="connsiteX3" fmla="*/ 598714 w 598714"/>
              <a:gd name="connsiteY3" fmla="*/ 0 h 125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14" h="1252878">
                <a:moveTo>
                  <a:pt x="0" y="1240971"/>
                </a:moveTo>
                <a:cubicBezTo>
                  <a:pt x="166007" y="1252763"/>
                  <a:pt x="332015" y="1264556"/>
                  <a:pt x="424543" y="1230085"/>
                </a:cubicBezTo>
                <a:cubicBezTo>
                  <a:pt x="517072" y="1195614"/>
                  <a:pt x="526143" y="1239157"/>
                  <a:pt x="555171" y="1034143"/>
                </a:cubicBezTo>
                <a:cubicBezTo>
                  <a:pt x="584200" y="829129"/>
                  <a:pt x="591457" y="414564"/>
                  <a:pt x="59871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208314" y="5431971"/>
            <a:ext cx="2209800" cy="43543"/>
          </a:xfrm>
          <a:custGeom>
            <a:avLst/>
            <a:gdLst>
              <a:gd name="connsiteX0" fmla="*/ 2209800 w 2209800"/>
              <a:gd name="connsiteY0" fmla="*/ 0 h 43543"/>
              <a:gd name="connsiteX1" fmla="*/ 0 w 2209800"/>
              <a:gd name="connsiteY1" fmla="*/ 43543 h 4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09800" h="43543">
                <a:moveTo>
                  <a:pt x="2209800" y="0"/>
                </a:moveTo>
                <a:lnTo>
                  <a:pt x="0" y="4354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657188" y="472533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0,0</a:t>
            </a:r>
            <a:endParaRPr lang="en-US" dirty="0"/>
          </a:p>
        </p:txBody>
      </p:sp>
      <p:sp>
        <p:nvSpPr>
          <p:cNvPr id="66" name="Freeform 65"/>
          <p:cNvSpPr/>
          <p:nvPr/>
        </p:nvSpPr>
        <p:spPr>
          <a:xfrm>
            <a:off x="1197429" y="4985657"/>
            <a:ext cx="489857" cy="288328"/>
          </a:xfrm>
          <a:custGeom>
            <a:avLst/>
            <a:gdLst>
              <a:gd name="connsiteX0" fmla="*/ 0 w 489857"/>
              <a:gd name="connsiteY0" fmla="*/ 283029 h 288328"/>
              <a:gd name="connsiteX1" fmla="*/ 87085 w 489857"/>
              <a:gd name="connsiteY1" fmla="*/ 250372 h 288328"/>
              <a:gd name="connsiteX2" fmla="*/ 489857 w 489857"/>
              <a:gd name="connsiteY2" fmla="*/ 0 h 2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9857" h="288328">
                <a:moveTo>
                  <a:pt x="0" y="283029"/>
                </a:moveTo>
                <a:cubicBezTo>
                  <a:pt x="2721" y="290286"/>
                  <a:pt x="5442" y="297544"/>
                  <a:pt x="87085" y="250372"/>
                </a:cubicBezTo>
                <a:cubicBezTo>
                  <a:pt x="168728" y="203200"/>
                  <a:pt x="329292" y="101600"/>
                  <a:pt x="489857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111829" y="4343400"/>
            <a:ext cx="174171" cy="500743"/>
          </a:xfrm>
          <a:custGeom>
            <a:avLst/>
            <a:gdLst>
              <a:gd name="connsiteX0" fmla="*/ 0 w 174171"/>
              <a:gd name="connsiteY0" fmla="*/ 500743 h 500743"/>
              <a:gd name="connsiteX1" fmla="*/ 130628 w 174171"/>
              <a:gd name="connsiteY1" fmla="*/ 326571 h 500743"/>
              <a:gd name="connsiteX2" fmla="*/ 174171 w 174171"/>
              <a:gd name="connsiteY2" fmla="*/ 0 h 50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171" h="500743">
                <a:moveTo>
                  <a:pt x="0" y="500743"/>
                </a:moveTo>
                <a:cubicBezTo>
                  <a:pt x="50799" y="455385"/>
                  <a:pt x="101599" y="410028"/>
                  <a:pt x="130628" y="326571"/>
                </a:cubicBezTo>
                <a:cubicBezTo>
                  <a:pt x="159657" y="243114"/>
                  <a:pt x="166914" y="121557"/>
                  <a:pt x="174171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3372306" y="5601447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13.5M</a:t>
            </a:r>
            <a:endParaRPr lang="en-US" dirty="0"/>
          </a:p>
        </p:txBody>
      </p:sp>
      <p:sp>
        <p:nvSpPr>
          <p:cNvPr id="70" name="Freeform 69"/>
          <p:cNvSpPr/>
          <p:nvPr/>
        </p:nvSpPr>
        <p:spPr>
          <a:xfrm>
            <a:off x="4125686" y="2841171"/>
            <a:ext cx="4344308" cy="2960915"/>
          </a:xfrm>
          <a:custGeom>
            <a:avLst/>
            <a:gdLst>
              <a:gd name="connsiteX0" fmla="*/ 0 w 4344308"/>
              <a:gd name="connsiteY0" fmla="*/ 2960915 h 2960915"/>
              <a:gd name="connsiteX1" fmla="*/ 3679371 w 4344308"/>
              <a:gd name="connsiteY1" fmla="*/ 2830286 h 2960915"/>
              <a:gd name="connsiteX2" fmla="*/ 4256314 w 4344308"/>
              <a:gd name="connsiteY2" fmla="*/ 1513115 h 2960915"/>
              <a:gd name="connsiteX3" fmla="*/ 4332514 w 4344308"/>
              <a:gd name="connsiteY3" fmla="*/ 0 h 2960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4308" h="2960915">
                <a:moveTo>
                  <a:pt x="0" y="2960915"/>
                </a:moveTo>
                <a:lnTo>
                  <a:pt x="3679371" y="2830286"/>
                </a:lnTo>
                <a:cubicBezTo>
                  <a:pt x="4388757" y="2588986"/>
                  <a:pt x="4147457" y="1984829"/>
                  <a:pt x="4256314" y="1513115"/>
                </a:cubicBezTo>
                <a:cubicBezTo>
                  <a:pt x="4365171" y="1041401"/>
                  <a:pt x="4348842" y="520700"/>
                  <a:pt x="433251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240971" y="5812971"/>
            <a:ext cx="2177143" cy="32658"/>
          </a:xfrm>
          <a:custGeom>
            <a:avLst/>
            <a:gdLst>
              <a:gd name="connsiteX0" fmla="*/ 2177143 w 2177143"/>
              <a:gd name="connsiteY0" fmla="*/ 0 h 32658"/>
              <a:gd name="connsiteX1" fmla="*/ 0 w 2177143"/>
              <a:gd name="connsiteY1" fmla="*/ 32658 h 32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7143" h="32658">
                <a:moveTo>
                  <a:pt x="2177143" y="0"/>
                </a:moveTo>
                <a:lnTo>
                  <a:pt x="0" y="326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4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Dive #3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4665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 smtClean="0"/>
              <a:t> to </a:t>
            </a:r>
            <a:r>
              <a:rPr lang="en-US" dirty="0" err="1" smtClean="0"/>
              <a:t>98kohms</a:t>
            </a:r>
            <a:r>
              <a:rPr lang="en-US" dirty="0" smtClean="0"/>
              <a:t> in ~10 minutes (shut off)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2637</TotalTime>
  <Words>7742</Words>
  <Application>Microsoft Office PowerPoint</Application>
  <PresentationFormat>On-screen Show (4:3)</PresentationFormat>
  <Paragraphs>3110</Paragraphs>
  <Slides>89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0" baseType="lpstr">
      <vt:lpstr>Office Theme</vt:lpstr>
      <vt:lpstr>Kelp Forest Array Ground Fault Technical Review</vt:lpstr>
      <vt:lpstr>KFA As Deployed (Oct 2013)</vt:lpstr>
      <vt:lpstr>KFA As Deployed July 2012</vt:lpstr>
      <vt:lpstr>KFA August 30, 2013</vt:lpstr>
      <vt:lpstr>KFA Sept. 11, 2013</vt:lpstr>
      <vt:lpstr>MBARI Sept. 12-17, 2013</vt:lpstr>
      <vt:lpstr>KFA Oct. 17, 2013  Dive #1</vt:lpstr>
      <vt:lpstr>KFA Oct. 17, 2013  Dive #2</vt:lpstr>
      <vt:lpstr>KFA Oct. 17, 2013 Dive #3</vt:lpstr>
      <vt:lpstr>KFA Oct. 24, 2013</vt:lpstr>
      <vt:lpstr>KFA Nov. 7, 2013</vt:lpstr>
      <vt:lpstr>Sheila B Dec. 5, 2013</vt:lpstr>
      <vt:lpstr>KFA Dec. 11, 2013</vt:lpstr>
      <vt:lpstr>KFA Dec. 19, 2013 Test #1</vt:lpstr>
      <vt:lpstr>KFA Dec. 19, 2013 Test #2</vt:lpstr>
      <vt:lpstr>KFA Dec. 19, 2013 Test #3</vt:lpstr>
      <vt:lpstr>KFA Dec. 19, 2013 Test #4</vt:lpstr>
      <vt:lpstr>KFA Dec. 19, 2013 Test #5</vt:lpstr>
      <vt:lpstr>KFA Dec. 19, 2013 Test #6</vt:lpstr>
      <vt:lpstr>KFA Dec. 19, 2013 Test #7</vt:lpstr>
      <vt:lpstr>KFA Dec. 19, 2013 Test #8</vt:lpstr>
      <vt:lpstr>KFA Dec. 19, 2013 Test #9</vt:lpstr>
      <vt:lpstr>KFA Dec. 19, 2013 Test #10</vt:lpstr>
      <vt:lpstr>KFA Dec. 19, 2013 Test #11</vt:lpstr>
      <vt:lpstr>KFA Dec. 19, 2013 Test #12</vt:lpstr>
      <vt:lpstr>MBARI Jan. 22, 2014 Test #1</vt:lpstr>
      <vt:lpstr>MBARI Jan. 22, 2014 Test #2</vt:lpstr>
      <vt:lpstr>MBARI Jan. 22, 2014 Test #3</vt:lpstr>
      <vt:lpstr>MBARI Jan. 22, 2014 Test #4</vt:lpstr>
      <vt:lpstr>KFA Jan 22, 2014 Test #1</vt:lpstr>
      <vt:lpstr>KFA Jan 22, 2014 Test #2</vt:lpstr>
      <vt:lpstr>MBARI Jan. 22, 2014 Test #5</vt:lpstr>
      <vt:lpstr>MBARI Jan. 22, 2014 Test #6</vt:lpstr>
      <vt:lpstr>MBARI Jan. 23, 2014 Test #1</vt:lpstr>
      <vt:lpstr>MBARI Jan. 23, 2014 Test #2</vt:lpstr>
      <vt:lpstr>MBARI Jan. 23, 2014 Test #3</vt:lpstr>
      <vt:lpstr>MBARI Jan. 23, 2014 Test #4</vt:lpstr>
      <vt:lpstr>MBARI Jan. 23, 2014 Test #5</vt:lpstr>
      <vt:lpstr>MBARI Jan. 23, 2014 Test #6</vt:lpstr>
      <vt:lpstr>MBARI Jan. 27, 2014 Test #1</vt:lpstr>
      <vt:lpstr>MBARI Jan. 27, 2014 Test #2</vt:lpstr>
      <vt:lpstr>MBARI Jan. 27, 2014 Test #3</vt:lpstr>
      <vt:lpstr>MBARI Jan. 27, 2014 Test #4</vt:lpstr>
      <vt:lpstr>MBARI Jan. 28, 2014 Test #1</vt:lpstr>
      <vt:lpstr>MBARI Jan. 28, 2014 Test #2</vt:lpstr>
      <vt:lpstr>MBARI Jan. 28, 2014 Test #3</vt:lpstr>
      <vt:lpstr>MBARI Jan. 28, 2014 Test #4</vt:lpstr>
      <vt:lpstr>MBARI Jan. 28, 2014 Test #5</vt:lpstr>
      <vt:lpstr>MBARI Jan. 28, 2014 Test #6</vt:lpstr>
      <vt:lpstr>MBARI Jan. 28, 2014 Test #7</vt:lpstr>
      <vt:lpstr>MBARI Jan. 28, 2014 Test #8</vt:lpstr>
      <vt:lpstr>MBARI Jan. 29, 2014</vt:lpstr>
      <vt:lpstr>MBARI Jan. 29, 2014 Test #1</vt:lpstr>
      <vt:lpstr>MBARI Jan. 29, 2014 Test #2</vt:lpstr>
      <vt:lpstr>MBARI Jan. 29, 2014 Test #3</vt:lpstr>
      <vt:lpstr>MBARI Jan. 29, 2014 Test #4</vt:lpstr>
      <vt:lpstr>MBARI Jan. 30, 2014 Test #1</vt:lpstr>
      <vt:lpstr>MBARI Jan. 30, 2014 Test #2</vt:lpstr>
      <vt:lpstr>MBARI Jan. 30, 2014 Test #3</vt:lpstr>
      <vt:lpstr>MBARI Jan. 30, 2014 Test #4</vt:lpstr>
      <vt:lpstr>MBARI Feb. 4-6, 2014</vt:lpstr>
      <vt:lpstr>MBARI Feb. 4-6, 2014 Test #1</vt:lpstr>
      <vt:lpstr>MBARI Feb. 4-6, 2014 Test #2</vt:lpstr>
      <vt:lpstr>MBARI Feb. 4-6, 2014 Test #3</vt:lpstr>
      <vt:lpstr>MBARI Feb. 4-6, 2014 Test #4</vt:lpstr>
      <vt:lpstr>MBARI Feb. 4-6, 2014 Test #5</vt:lpstr>
      <vt:lpstr>MBARI Feb. 4-6, 2014 Test #6</vt:lpstr>
      <vt:lpstr>MBARI Feb. 4-6, 2014 Test #7</vt:lpstr>
      <vt:lpstr>MBARI Feb. 4-6, 2014 Test #8</vt:lpstr>
      <vt:lpstr>MBARI Feb. 4-6, 2014 Test #9</vt:lpstr>
      <vt:lpstr>MBARI Feb. 4-6, 2014 Test #10</vt:lpstr>
      <vt:lpstr>MBARI Feb. 4-6, 2014 Test #11</vt:lpstr>
      <vt:lpstr>MBARI Feb. 4-6, 2014 Test #12</vt:lpstr>
      <vt:lpstr>MBARI Feb. 4-6, 2014 Test #13</vt:lpstr>
      <vt:lpstr>MBARI Feb. 4-6, 2014 Test #14</vt:lpstr>
      <vt:lpstr>MBARI Feb. 10, 2014</vt:lpstr>
      <vt:lpstr>MBARI Feb. 11, 2014</vt:lpstr>
      <vt:lpstr>MBARI Feb. 12, 2014 Test #1</vt:lpstr>
      <vt:lpstr>MBARI Feb. 12, 2014 Test #2</vt:lpstr>
      <vt:lpstr>MBARI Feb. 12, 2014 Test #3</vt:lpstr>
      <vt:lpstr>MBARI Feb. 12, 2014 Test #4</vt:lpstr>
      <vt:lpstr>MBARI Feb. 13, 2014</vt:lpstr>
      <vt:lpstr>PowerPoint Presentation</vt:lpstr>
      <vt:lpstr>PowerPoint Presentation</vt:lpstr>
      <vt:lpstr>Proposed Interconnections</vt:lpstr>
      <vt:lpstr>Megger readings on KFA Tether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144</cp:revision>
  <cp:lastPrinted>2014-02-04T16:47:15Z</cp:lastPrinted>
  <dcterms:created xsi:type="dcterms:W3CDTF">2013-12-12T17:54:40Z</dcterms:created>
  <dcterms:modified xsi:type="dcterms:W3CDTF">2014-02-26T16:23:48Z</dcterms:modified>
</cp:coreProperties>
</file>