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9" r:id="rId3"/>
    <p:sldId id="260" r:id="rId4"/>
    <p:sldId id="262" r:id="rId5"/>
    <p:sldId id="263" r:id="rId6"/>
    <p:sldId id="266" r:id="rId7"/>
    <p:sldId id="264" r:id="rId8"/>
    <p:sldId id="267" r:id="rId9"/>
    <p:sldId id="265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61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200" d="100"/>
          <a:sy n="200" d="100"/>
        </p:scale>
        <p:origin x="3000" y="44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940B95-2C12-4708-8932-5EE48390BF96}" type="datetimeFigureOut">
              <a:rPr lang="en-US" smtClean="0"/>
              <a:t>12/31/2013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92B901-2893-435B-AECF-1F3B789D7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366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92B901-2893-435B-AECF-1F3B789D717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0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12/31/2013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928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12/31/2013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711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12/31/2013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941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12/31/2013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896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12/31/2013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682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12/31/2013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294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12/31/2013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171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12/31/2013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647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12/31/2013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684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12/31/2013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382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12/31/2013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409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B404B-B4FF-4DEE-934A-D18E790A9AD2}" type="datetimeFigureOut">
              <a:rPr lang="en-US" smtClean="0"/>
              <a:t>12/31/2013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58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Kelp Forest Array Ground Fault Technical Review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Chad Kecy</a:t>
            </a:r>
          </a:p>
          <a:p>
            <a:r>
              <a:rPr lang="en-US" dirty="0" smtClean="0"/>
              <a:t>Xxx. </a:t>
            </a:r>
            <a:r>
              <a:rPr lang="en-US" dirty="0" err="1" smtClean="0"/>
              <a:t>yy</a:t>
            </a:r>
            <a:r>
              <a:rPr lang="en-US" dirty="0" smtClean="0"/>
              <a:t>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63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Oct. 24, 2013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2619375" y="632460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Freeform 58"/>
          <p:cNvSpPr/>
          <p:nvPr/>
        </p:nvSpPr>
        <p:spPr>
          <a:xfrm>
            <a:off x="4105275" y="5268006"/>
            <a:ext cx="1462088" cy="353780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116388" y="4859840"/>
            <a:ext cx="1404937" cy="408165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229395" y="109061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4350543" y="1471255"/>
            <a:ext cx="971551" cy="124849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08978" y="2535079"/>
            <a:ext cx="32274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on </a:t>
            </a:r>
            <a:r>
              <a:rPr lang="en-US" dirty="0" err="1" smtClean="0"/>
              <a:t>300V</a:t>
            </a:r>
            <a:r>
              <a:rPr lang="en-US" dirty="0" smtClean="0"/>
              <a:t> return line</a:t>
            </a:r>
          </a:p>
          <a:p>
            <a:r>
              <a:rPr lang="en-US" dirty="0" err="1" smtClean="0"/>
              <a:t>200kohms</a:t>
            </a:r>
            <a:r>
              <a:rPr lang="en-US" dirty="0" smtClean="0"/>
              <a:t> to trip in ~60 minutes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1161929" y="3684092"/>
            <a:ext cx="3327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Swapped out </a:t>
            </a:r>
            <a:r>
              <a:rPr lang="en-US" dirty="0" err="1" smtClean="0"/>
              <a:t>KFA</a:t>
            </a:r>
            <a:r>
              <a:rPr lang="en-US" dirty="0" smtClean="0"/>
              <a:t> extension cable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940050" y="3985920"/>
            <a:ext cx="1213130" cy="102532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781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Nov. 7, 2013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2619375" y="632460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229395" y="109061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4350543" y="1471255"/>
            <a:ext cx="971551" cy="124849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08978" y="2535079"/>
            <a:ext cx="2309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on </a:t>
            </a:r>
            <a:r>
              <a:rPr lang="en-US" dirty="0" err="1" smtClean="0"/>
              <a:t>300V</a:t>
            </a:r>
            <a:r>
              <a:rPr lang="en-US" dirty="0" smtClean="0"/>
              <a:t> return line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965111" y="3499426"/>
            <a:ext cx="3327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Swapped out </a:t>
            </a:r>
            <a:r>
              <a:rPr lang="en-US" dirty="0" err="1" smtClean="0"/>
              <a:t>KFA</a:t>
            </a:r>
            <a:r>
              <a:rPr lang="en-US" dirty="0" smtClean="0"/>
              <a:t> extension cable</a:t>
            </a:r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6" name="Straight Connector 125"/>
          <p:cNvCxnSpPr/>
          <p:nvPr/>
        </p:nvCxnSpPr>
        <p:spPr>
          <a:xfrm>
            <a:off x="2940050" y="3985920"/>
            <a:ext cx="1213130" cy="102532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TextBox 126"/>
          <p:cNvSpPr txBox="1"/>
          <p:nvPr/>
        </p:nvSpPr>
        <p:spPr>
          <a:xfrm>
            <a:off x="259139" y="4227256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5581315" y="4395010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5590664" y="5011242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4153180" y="4982566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3241197" y="4982566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5638800" y="5739825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5629975" y="6279756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2959499" y="5962002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5286375" y="5976801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5468383" y="5220411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460996" y="4248336"/>
            <a:ext cx="26522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Added Type 44 </a:t>
            </a:r>
            <a:r>
              <a:rPr lang="en-US" dirty="0" err="1" smtClean="0"/>
              <a:t>molyKote</a:t>
            </a:r>
            <a:endParaRPr lang="en-US" dirty="0" smtClean="0"/>
          </a:p>
          <a:p>
            <a:r>
              <a:rPr lang="en-US" dirty="0"/>
              <a:t>t</a:t>
            </a:r>
            <a:r>
              <a:rPr lang="en-US" dirty="0" smtClean="0"/>
              <a:t>o female connectors </a:t>
            </a:r>
          </a:p>
          <a:p>
            <a:r>
              <a:rPr lang="en-US" dirty="0" smtClean="0"/>
              <a:t>(underwater, box method)</a:t>
            </a:r>
          </a:p>
        </p:txBody>
      </p:sp>
      <p:sp>
        <p:nvSpPr>
          <p:cNvPr id="138" name="Oval 137"/>
          <p:cNvSpPr/>
          <p:nvPr/>
        </p:nvSpPr>
        <p:spPr>
          <a:xfrm>
            <a:off x="5581315" y="166846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9" name="Straight Connector 138"/>
          <p:cNvCxnSpPr/>
          <p:nvPr/>
        </p:nvCxnSpPr>
        <p:spPr>
          <a:xfrm flipH="1">
            <a:off x="4724400" y="2067013"/>
            <a:ext cx="922244" cy="980987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TextBox 139"/>
          <p:cNvSpPr txBox="1"/>
          <p:nvPr/>
        </p:nvSpPr>
        <p:spPr>
          <a:xfrm>
            <a:off x="2750263" y="2859643"/>
            <a:ext cx="19550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(line not noted)</a:t>
            </a:r>
          </a:p>
        </p:txBody>
      </p:sp>
    </p:spTree>
    <p:extLst>
      <p:ext uri="{BB962C8B-B14F-4D97-AF65-F5344CB8AC3E}">
        <p14:creationId xmlns:p14="http://schemas.microsoft.com/office/powerpoint/2010/main" val="98165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Sheila B Dec. 5, 2013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3292164" y="3412867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5581315" y="4395010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5590664" y="5011242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4153180" y="4982566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3241197" y="4982566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5638800" y="5739825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5629975" y="6279756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2959499" y="5962002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5286375" y="5976801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5468383" y="5220411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3489642" y="3505200"/>
            <a:ext cx="253043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Added Type 44 </a:t>
            </a:r>
            <a:r>
              <a:rPr lang="en-US" dirty="0" err="1" smtClean="0"/>
              <a:t>molyKote</a:t>
            </a:r>
            <a:endParaRPr lang="en-US" dirty="0" smtClean="0"/>
          </a:p>
          <a:p>
            <a:r>
              <a:rPr lang="en-US" dirty="0"/>
              <a:t>t</a:t>
            </a:r>
            <a:r>
              <a:rPr lang="en-US" dirty="0" smtClean="0"/>
              <a:t>o female connectors </a:t>
            </a:r>
          </a:p>
          <a:p>
            <a:r>
              <a:rPr lang="en-US" dirty="0" smtClean="0"/>
              <a:t>(deck of Sheila B)</a:t>
            </a: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5" name="TextBox 144"/>
          <p:cNvSpPr txBox="1"/>
          <p:nvPr/>
        </p:nvSpPr>
        <p:spPr>
          <a:xfrm>
            <a:off x="1388515" y="5932812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133885" y="3271174"/>
            <a:ext cx="286649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/>
              <a:t>Cleaned every connector</a:t>
            </a:r>
          </a:p>
          <a:p>
            <a:pPr marL="342900" indent="-342900">
              <a:buAutoNum type="arabicPeriod"/>
            </a:pPr>
            <a:r>
              <a:rPr lang="en-US" dirty="0" smtClean="0"/>
              <a:t>Re-applied </a:t>
            </a:r>
            <a:r>
              <a:rPr lang="en-US" dirty="0" err="1" smtClean="0"/>
              <a:t>MolyKote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Tested on deck: OK</a:t>
            </a:r>
          </a:p>
          <a:p>
            <a:pPr marL="342900" indent="-342900">
              <a:buAutoNum type="arabicPeriod"/>
            </a:pPr>
            <a:r>
              <a:rPr lang="en-US" dirty="0" smtClean="0"/>
              <a:t>Dropped both nodes in</a:t>
            </a:r>
          </a:p>
          <a:p>
            <a:r>
              <a:rPr lang="en-US" dirty="0" smtClean="0"/>
              <a:t>       water: OK</a:t>
            </a:r>
          </a:p>
          <a:p>
            <a:r>
              <a:rPr lang="en-US" dirty="0" smtClean="0"/>
              <a:t>5.    Redeployed: OK</a:t>
            </a:r>
          </a:p>
        </p:txBody>
      </p:sp>
      <p:sp>
        <p:nvSpPr>
          <p:cNvPr id="149" name="TextBox 148"/>
          <p:cNvSpPr txBox="1"/>
          <p:nvPr/>
        </p:nvSpPr>
        <p:spPr>
          <a:xfrm>
            <a:off x="2179892" y="2466975"/>
            <a:ext cx="26195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: </a:t>
            </a:r>
            <a:r>
              <a:rPr lang="en-US" dirty="0" err="1" smtClean="0"/>
              <a:t>1.9Mohms</a:t>
            </a:r>
            <a:r>
              <a:rPr lang="en-US" dirty="0" smtClean="0"/>
              <a:t> and rising</a:t>
            </a:r>
          </a:p>
          <a:p>
            <a:r>
              <a:rPr lang="en-US" dirty="0" err="1" smtClean="0"/>
              <a:t>swFOCE</a:t>
            </a:r>
            <a:r>
              <a:rPr lang="en-US" dirty="0" smtClean="0"/>
              <a:t>: &gt;</a:t>
            </a:r>
            <a:r>
              <a:rPr lang="en-US" dirty="0" err="1" smtClean="0"/>
              <a:t>10Mohms</a:t>
            </a:r>
            <a:endParaRPr lang="en-US" dirty="0" smtClean="0"/>
          </a:p>
        </p:txBody>
      </p:sp>
      <p:sp>
        <p:nvSpPr>
          <p:cNvPr id="150" name="TextBox 149"/>
          <p:cNvSpPr txBox="1"/>
          <p:nvPr/>
        </p:nvSpPr>
        <p:spPr>
          <a:xfrm>
            <a:off x="5034774" y="2605474"/>
            <a:ext cx="3204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Jim stayed onsite for 90 minutes</a:t>
            </a:r>
          </a:p>
        </p:txBody>
      </p:sp>
    </p:spTree>
    <p:extLst>
      <p:ext uri="{BB962C8B-B14F-4D97-AF65-F5344CB8AC3E}">
        <p14:creationId xmlns:p14="http://schemas.microsoft.com/office/powerpoint/2010/main" val="306628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Dec. 11, 2013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Oval 118"/>
          <p:cNvSpPr/>
          <p:nvPr/>
        </p:nvSpPr>
        <p:spPr>
          <a:xfrm>
            <a:off x="5229395" y="109061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6" name="Straight Connector 125"/>
          <p:cNvCxnSpPr/>
          <p:nvPr/>
        </p:nvCxnSpPr>
        <p:spPr>
          <a:xfrm flipH="1">
            <a:off x="4350543" y="1471255"/>
            <a:ext cx="971551" cy="124849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TextBox 137"/>
          <p:cNvSpPr txBox="1"/>
          <p:nvPr/>
        </p:nvSpPr>
        <p:spPr>
          <a:xfrm>
            <a:off x="1070155" y="2501265"/>
            <a:ext cx="3351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on </a:t>
            </a:r>
            <a:r>
              <a:rPr lang="en-US" dirty="0" err="1" smtClean="0"/>
              <a:t>300V</a:t>
            </a:r>
            <a:r>
              <a:rPr lang="en-US" dirty="0" smtClean="0"/>
              <a:t> return line (</a:t>
            </a:r>
            <a:r>
              <a:rPr lang="en-US" dirty="0" err="1" smtClean="0"/>
              <a:t>30kohms</a:t>
            </a:r>
            <a:r>
              <a:rPr lang="en-US" dirty="0" smtClean="0"/>
              <a:t>)</a:t>
            </a:r>
          </a:p>
        </p:txBody>
      </p:sp>
      <p:sp>
        <p:nvSpPr>
          <p:cNvPr id="139" name="Oval 138"/>
          <p:cNvSpPr/>
          <p:nvPr/>
        </p:nvSpPr>
        <p:spPr>
          <a:xfrm>
            <a:off x="5581315" y="166846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0" name="Straight Connector 139"/>
          <p:cNvCxnSpPr/>
          <p:nvPr/>
        </p:nvCxnSpPr>
        <p:spPr>
          <a:xfrm flipH="1">
            <a:off x="4724400" y="2067013"/>
            <a:ext cx="922244" cy="980987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Box 141"/>
          <p:cNvSpPr txBox="1"/>
          <p:nvPr/>
        </p:nvSpPr>
        <p:spPr>
          <a:xfrm>
            <a:off x="2372311" y="2859643"/>
            <a:ext cx="2342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both lines (</a:t>
            </a:r>
            <a:r>
              <a:rPr lang="en-US" dirty="0" err="1" smtClean="0"/>
              <a:t>6kohms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1178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Dec. 19, 2013 Test #1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Oval 138"/>
          <p:cNvSpPr/>
          <p:nvPr/>
        </p:nvSpPr>
        <p:spPr>
          <a:xfrm>
            <a:off x="5581315" y="166846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0" name="Straight Connector 139"/>
          <p:cNvCxnSpPr/>
          <p:nvPr/>
        </p:nvCxnSpPr>
        <p:spPr>
          <a:xfrm flipH="1">
            <a:off x="4724400" y="2067013"/>
            <a:ext cx="922244" cy="980987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Box 141"/>
          <p:cNvSpPr txBox="1"/>
          <p:nvPr/>
        </p:nvSpPr>
        <p:spPr>
          <a:xfrm>
            <a:off x="2372311" y="2859643"/>
            <a:ext cx="2342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both lines (</a:t>
            </a:r>
            <a:r>
              <a:rPr lang="en-US" dirty="0" err="1"/>
              <a:t>4</a:t>
            </a:r>
            <a:r>
              <a:rPr lang="en-US" dirty="0" err="1" smtClean="0"/>
              <a:t>kohms</a:t>
            </a:r>
            <a:r>
              <a:rPr lang="en-US" dirty="0" smtClean="0"/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7849" y="1547911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2825718" y="146361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6580031" y="1720332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477849" y="941033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2825718" y="835223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6573630" y="109829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3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Dec. 19, 2013 Test #2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Oval 118"/>
          <p:cNvSpPr/>
          <p:nvPr/>
        </p:nvSpPr>
        <p:spPr>
          <a:xfrm>
            <a:off x="5229395" y="109061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6" name="Straight Connector 125"/>
          <p:cNvCxnSpPr/>
          <p:nvPr/>
        </p:nvCxnSpPr>
        <p:spPr>
          <a:xfrm flipH="1">
            <a:off x="4350543" y="1471255"/>
            <a:ext cx="971551" cy="124849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TextBox 137"/>
          <p:cNvSpPr txBox="1"/>
          <p:nvPr/>
        </p:nvSpPr>
        <p:spPr>
          <a:xfrm>
            <a:off x="1070155" y="2501265"/>
            <a:ext cx="3468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on </a:t>
            </a:r>
            <a:r>
              <a:rPr lang="en-US" dirty="0" err="1" smtClean="0"/>
              <a:t>300V</a:t>
            </a:r>
            <a:r>
              <a:rPr lang="en-US" dirty="0" smtClean="0"/>
              <a:t> return line (</a:t>
            </a:r>
            <a:r>
              <a:rPr lang="en-US" dirty="0" err="1" smtClean="0"/>
              <a:t>100kohms</a:t>
            </a:r>
            <a:r>
              <a:rPr lang="en-US" dirty="0" smtClean="0"/>
              <a:t>)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496899" y="911423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2882900" y="835223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6588766" y="1090611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496899" y="1584854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2838016" y="148590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6564093" y="1701799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91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Dec. 19, 2013 Test #3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525500" y="2685931"/>
            <a:ext cx="21002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swFOCE</a:t>
            </a:r>
            <a:r>
              <a:rPr lang="en-US" dirty="0" smtClean="0"/>
              <a:t>  &gt;</a:t>
            </a:r>
            <a:r>
              <a:rPr lang="en-US" dirty="0" err="1" smtClean="0"/>
              <a:t>10Mohms</a:t>
            </a:r>
            <a:endParaRPr lang="en-US" dirty="0" smtClean="0"/>
          </a:p>
        </p:txBody>
      </p:sp>
      <p:sp>
        <p:nvSpPr>
          <p:cNvPr id="128" name="TextBox 127"/>
          <p:cNvSpPr txBox="1"/>
          <p:nvPr/>
        </p:nvSpPr>
        <p:spPr>
          <a:xfrm>
            <a:off x="2825718" y="146361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6580031" y="1720332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474457" y="916285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2882786" y="836287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6573630" y="109829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525500" y="1547911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25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Dec. 19, 2013 Test #4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525500" y="2685931"/>
            <a:ext cx="1700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 &gt;</a:t>
            </a:r>
            <a:r>
              <a:rPr lang="en-US" dirty="0" err="1" smtClean="0"/>
              <a:t>10Mohms</a:t>
            </a:r>
            <a:endParaRPr lang="en-US" dirty="0" smtClean="0"/>
          </a:p>
        </p:txBody>
      </p:sp>
      <p:sp>
        <p:nvSpPr>
          <p:cNvPr id="128" name="TextBox 127"/>
          <p:cNvSpPr txBox="1"/>
          <p:nvPr/>
        </p:nvSpPr>
        <p:spPr>
          <a:xfrm>
            <a:off x="2880775" y="835223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6580031" y="1096021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474457" y="916285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2882589" y="1461482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6564093" y="1701799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525500" y="1547911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99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Dec. 19, 2013 Test #5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flipV="1">
            <a:off x="6106789" y="1981200"/>
            <a:ext cx="0" cy="889397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525500" y="2685931"/>
            <a:ext cx="1700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 &gt;</a:t>
            </a:r>
            <a:r>
              <a:rPr lang="en-US" dirty="0" err="1" smtClean="0"/>
              <a:t>10Mohms</a:t>
            </a:r>
            <a:endParaRPr lang="en-US" dirty="0" smtClean="0"/>
          </a:p>
        </p:txBody>
      </p:sp>
      <p:sp>
        <p:nvSpPr>
          <p:cNvPr id="128" name="TextBox 127"/>
          <p:cNvSpPr txBox="1"/>
          <p:nvPr/>
        </p:nvSpPr>
        <p:spPr>
          <a:xfrm>
            <a:off x="2880775" y="835223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525500" y="911423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6581775" y="108346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2882589" y="1461482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6564093" y="1701799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525500" y="1547911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cxnSp>
        <p:nvCxnSpPr>
          <p:cNvPr id="126" name="Straight Connector 125"/>
          <p:cNvCxnSpPr/>
          <p:nvPr/>
        </p:nvCxnSpPr>
        <p:spPr>
          <a:xfrm flipV="1">
            <a:off x="5939978" y="2870597"/>
            <a:ext cx="333622" cy="1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 flipV="1">
            <a:off x="5817874" y="2870597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/>
          <p:nvPr/>
        </p:nvCxnSpPr>
        <p:spPr>
          <a:xfrm flipV="1">
            <a:off x="5959466" y="2861975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 flipV="1">
            <a:off x="6101204" y="2870597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TextBox 136"/>
          <p:cNvSpPr txBox="1"/>
          <p:nvPr/>
        </p:nvSpPr>
        <p:spPr>
          <a:xfrm>
            <a:off x="6245785" y="2615754"/>
            <a:ext cx="19143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Earth Return from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Pumphouse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45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Dec. 19, 2013 Test #6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flipV="1">
            <a:off x="6106789" y="1981200"/>
            <a:ext cx="0" cy="889397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525500" y="2685931"/>
            <a:ext cx="21002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swFOCE</a:t>
            </a:r>
            <a:r>
              <a:rPr lang="en-US" dirty="0" smtClean="0"/>
              <a:t>  &gt;</a:t>
            </a:r>
            <a:r>
              <a:rPr lang="en-US" dirty="0" err="1" smtClean="0"/>
              <a:t>10Mohms</a:t>
            </a:r>
            <a:endParaRPr lang="en-US" dirty="0" smtClean="0"/>
          </a:p>
        </p:txBody>
      </p:sp>
      <p:sp>
        <p:nvSpPr>
          <p:cNvPr id="128" name="TextBox 127"/>
          <p:cNvSpPr txBox="1"/>
          <p:nvPr/>
        </p:nvSpPr>
        <p:spPr>
          <a:xfrm>
            <a:off x="2879760" y="1465557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519514" y="1581150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6581775" y="108346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2840824" y="835223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6564093" y="1701799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519514" y="944402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cxnSp>
        <p:nvCxnSpPr>
          <p:cNvPr id="126" name="Straight Connector 125"/>
          <p:cNvCxnSpPr/>
          <p:nvPr/>
        </p:nvCxnSpPr>
        <p:spPr>
          <a:xfrm flipV="1">
            <a:off x="5939978" y="2870597"/>
            <a:ext cx="333622" cy="1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 flipV="1">
            <a:off x="5817874" y="2870597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/>
          <p:nvPr/>
        </p:nvCxnSpPr>
        <p:spPr>
          <a:xfrm flipV="1">
            <a:off x="5959466" y="2861975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 flipV="1">
            <a:off x="6101204" y="2870597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TextBox 136"/>
          <p:cNvSpPr txBox="1"/>
          <p:nvPr/>
        </p:nvSpPr>
        <p:spPr>
          <a:xfrm>
            <a:off x="6245785" y="2615754"/>
            <a:ext cx="19143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Earth Return from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Pumphouse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564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KFA</a:t>
            </a:r>
            <a:r>
              <a:rPr lang="en-US" dirty="0" smtClean="0"/>
              <a:t> Deployed (Oct 2013)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8800"/>
            <a:ext cx="4673600" cy="3505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514" y="1828800"/>
            <a:ext cx="467360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86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Dec. 19, 2013 Test #7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flipV="1">
            <a:off x="6106789" y="1981200"/>
            <a:ext cx="0" cy="889397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2879760" y="1465557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519514" y="1581150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6581775" y="108346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2840824" y="835223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519514" y="944402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cxnSp>
        <p:nvCxnSpPr>
          <p:cNvPr id="126" name="Straight Connector 125"/>
          <p:cNvCxnSpPr/>
          <p:nvPr/>
        </p:nvCxnSpPr>
        <p:spPr>
          <a:xfrm flipV="1">
            <a:off x="5939978" y="2870597"/>
            <a:ext cx="333622" cy="1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 flipV="1">
            <a:off x="5817874" y="2870597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/>
          <p:nvPr/>
        </p:nvCxnSpPr>
        <p:spPr>
          <a:xfrm flipV="1">
            <a:off x="5959466" y="2861975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 flipV="1">
            <a:off x="6101204" y="2870597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TextBox 136"/>
          <p:cNvSpPr txBox="1"/>
          <p:nvPr/>
        </p:nvSpPr>
        <p:spPr>
          <a:xfrm>
            <a:off x="6245785" y="2615754"/>
            <a:ext cx="19143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Earth Return from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Pumphouse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6581775" y="1705431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36" name="Oval 135"/>
          <p:cNvSpPr/>
          <p:nvPr/>
        </p:nvSpPr>
        <p:spPr>
          <a:xfrm>
            <a:off x="5581315" y="166846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9" name="Straight Connector 138"/>
          <p:cNvCxnSpPr/>
          <p:nvPr/>
        </p:nvCxnSpPr>
        <p:spPr>
          <a:xfrm flipH="1">
            <a:off x="4724400" y="2067013"/>
            <a:ext cx="922244" cy="980987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TextBox 139"/>
          <p:cNvSpPr txBox="1"/>
          <p:nvPr/>
        </p:nvSpPr>
        <p:spPr>
          <a:xfrm>
            <a:off x="2221660" y="2870597"/>
            <a:ext cx="25766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both lines (</a:t>
            </a:r>
            <a:r>
              <a:rPr lang="en-US" dirty="0" err="1" smtClean="0"/>
              <a:t>100kohms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4499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Dec. 19, 2013 Test #8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flipV="1">
            <a:off x="6106789" y="1981200"/>
            <a:ext cx="0" cy="889397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2895600" y="854627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496899" y="951011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6569677" y="1705431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2882786" y="148590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519514" y="1584522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cxnSp>
        <p:nvCxnSpPr>
          <p:cNvPr id="126" name="Straight Connector 125"/>
          <p:cNvCxnSpPr/>
          <p:nvPr/>
        </p:nvCxnSpPr>
        <p:spPr>
          <a:xfrm flipV="1">
            <a:off x="5939978" y="2870597"/>
            <a:ext cx="333622" cy="1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 flipV="1">
            <a:off x="5817874" y="2870597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/>
          <p:nvPr/>
        </p:nvCxnSpPr>
        <p:spPr>
          <a:xfrm flipV="1">
            <a:off x="5959466" y="2861975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 flipV="1">
            <a:off x="6101204" y="2870597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TextBox 136"/>
          <p:cNvSpPr txBox="1"/>
          <p:nvPr/>
        </p:nvSpPr>
        <p:spPr>
          <a:xfrm>
            <a:off x="6245785" y="2615754"/>
            <a:ext cx="19143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Earth Return from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Pumphouse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6581775" y="1098290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32" name="Oval 131"/>
          <p:cNvSpPr/>
          <p:nvPr/>
        </p:nvSpPr>
        <p:spPr>
          <a:xfrm>
            <a:off x="5229395" y="109061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8" name="Straight Connector 137"/>
          <p:cNvCxnSpPr/>
          <p:nvPr/>
        </p:nvCxnSpPr>
        <p:spPr>
          <a:xfrm flipH="1">
            <a:off x="4350543" y="1471255"/>
            <a:ext cx="971551" cy="124849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Box 141"/>
          <p:cNvSpPr txBox="1"/>
          <p:nvPr/>
        </p:nvSpPr>
        <p:spPr>
          <a:xfrm>
            <a:off x="1070155" y="2501265"/>
            <a:ext cx="3351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on </a:t>
            </a:r>
            <a:r>
              <a:rPr lang="en-US" dirty="0" err="1" smtClean="0"/>
              <a:t>300V</a:t>
            </a:r>
            <a:r>
              <a:rPr lang="en-US" dirty="0" smtClean="0"/>
              <a:t> return line (</a:t>
            </a:r>
            <a:r>
              <a:rPr lang="en-US" dirty="0" err="1" smtClean="0"/>
              <a:t>16kohms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4026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Dec. 19, 2013 Test #9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2895600" y="854627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496899" y="951011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6569677" y="1705431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2882786" y="148590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519514" y="1584522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862075" y="2685931"/>
            <a:ext cx="1648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&gt;</a:t>
            </a:r>
            <a:r>
              <a:rPr lang="en-US" dirty="0" err="1" smtClean="0"/>
              <a:t>10Mohms</a:t>
            </a:r>
            <a:endParaRPr lang="en-US" dirty="0" smtClean="0"/>
          </a:p>
        </p:txBody>
      </p:sp>
      <p:sp>
        <p:nvSpPr>
          <p:cNvPr id="145" name="TextBox 144"/>
          <p:cNvSpPr txBox="1"/>
          <p:nvPr/>
        </p:nvSpPr>
        <p:spPr>
          <a:xfrm>
            <a:off x="6569677" y="109829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45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Dec. 19, 2013 Test #10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2895600" y="854627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496899" y="951011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6569677" y="1705431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2882786" y="148590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519514" y="1584522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862075" y="2685931"/>
            <a:ext cx="1648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&gt;</a:t>
            </a:r>
            <a:r>
              <a:rPr lang="en-US" dirty="0" err="1" smtClean="0"/>
              <a:t>10Mohms</a:t>
            </a:r>
            <a:endParaRPr lang="en-US" dirty="0" smtClean="0"/>
          </a:p>
        </p:txBody>
      </p:sp>
      <p:sp>
        <p:nvSpPr>
          <p:cNvPr id="119" name="TextBox 118"/>
          <p:cNvSpPr txBox="1"/>
          <p:nvPr/>
        </p:nvSpPr>
        <p:spPr>
          <a:xfrm>
            <a:off x="6592119" y="1098290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50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Dec. 19, 2013 Test #11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2884700" y="1474111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519514" y="1596252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6569677" y="1705431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2882786" y="858679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519514" y="977834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862075" y="2685931"/>
            <a:ext cx="2047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swFOCE</a:t>
            </a:r>
            <a:r>
              <a:rPr lang="en-US" dirty="0" smtClean="0"/>
              <a:t> &gt;</a:t>
            </a:r>
            <a:r>
              <a:rPr lang="en-US" dirty="0" err="1" smtClean="0"/>
              <a:t>10Mohms</a:t>
            </a:r>
            <a:endParaRPr lang="en-US" dirty="0" smtClean="0"/>
          </a:p>
        </p:txBody>
      </p:sp>
      <p:sp>
        <p:nvSpPr>
          <p:cNvPr id="126" name="TextBox 125"/>
          <p:cNvSpPr txBox="1"/>
          <p:nvPr/>
        </p:nvSpPr>
        <p:spPr>
          <a:xfrm>
            <a:off x="6569677" y="109829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73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Dec. 19, 2013 Test #12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2884700" y="1474111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519514" y="1596252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2882786" y="858679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519514" y="977834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862075" y="2685931"/>
            <a:ext cx="2047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swFOCE</a:t>
            </a:r>
            <a:r>
              <a:rPr lang="en-US" dirty="0" smtClean="0"/>
              <a:t> &gt;</a:t>
            </a:r>
            <a:r>
              <a:rPr lang="en-US" dirty="0" err="1" smtClean="0"/>
              <a:t>10Mohms</a:t>
            </a:r>
            <a:endParaRPr lang="en-US" dirty="0" smtClean="0"/>
          </a:p>
        </p:txBody>
      </p:sp>
      <p:sp>
        <p:nvSpPr>
          <p:cNvPr id="126" name="TextBox 125"/>
          <p:cNvSpPr txBox="1"/>
          <p:nvPr/>
        </p:nvSpPr>
        <p:spPr>
          <a:xfrm>
            <a:off x="6569677" y="109829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6569677" y="170361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060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xx, 2014 </a:t>
            </a:r>
            <a:r>
              <a:rPr lang="en-US" dirty="0" smtClean="0"/>
              <a:t>Test </a:t>
            </a:r>
            <a:r>
              <a:rPr lang="en-US" dirty="0" smtClean="0"/>
              <a:t>#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39767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857875" y="5188471"/>
            <a:ext cx="10791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Ti Test Housing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5502430" y="571020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5654690" y="570751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259392" y="3256753"/>
            <a:ext cx="12747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Sub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TextBox 127"/>
          <p:cNvSpPr txBox="1"/>
          <p:nvPr/>
        </p:nvSpPr>
        <p:spPr>
          <a:xfrm>
            <a:off x="2884700" y="1474111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519514" y="1560611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7" name="Rectangle 126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ectangle 129"/>
          <p:cNvSpPr/>
          <p:nvPr/>
        </p:nvSpPr>
        <p:spPr>
          <a:xfrm>
            <a:off x="5715000" y="5634002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/>
          <p:cNvSpPr/>
          <p:nvPr/>
        </p:nvSpPr>
        <p:spPr>
          <a:xfrm>
            <a:off x="5557837" y="5634001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134" name="Straight Connector 133"/>
          <p:cNvCxnSpPr/>
          <p:nvPr/>
        </p:nvCxnSpPr>
        <p:spPr>
          <a:xfrm>
            <a:off x="5867400" y="5743153"/>
            <a:ext cx="762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>
          <a:xfrm flipV="1">
            <a:off x="5877538" y="5836708"/>
            <a:ext cx="751862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/>
          <p:cNvCxnSpPr/>
          <p:nvPr/>
        </p:nvCxnSpPr>
        <p:spPr>
          <a:xfrm>
            <a:off x="5867400" y="5926590"/>
            <a:ext cx="457200" cy="1697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4597678" y="1818532"/>
            <a:ext cx="3893097" cy="4034294"/>
          </a:xfrm>
          <a:custGeom>
            <a:avLst/>
            <a:gdLst>
              <a:gd name="connsiteX0" fmla="*/ 945872 w 3893097"/>
              <a:gd name="connsiteY0" fmla="*/ 4001243 h 4034294"/>
              <a:gd name="connsiteX1" fmla="*/ 250547 w 3893097"/>
              <a:gd name="connsiteY1" fmla="*/ 3972668 h 4034294"/>
              <a:gd name="connsiteX2" fmla="*/ 136247 w 3893097"/>
              <a:gd name="connsiteY2" fmla="*/ 3439268 h 4034294"/>
              <a:gd name="connsiteX3" fmla="*/ 269597 w 3893097"/>
              <a:gd name="connsiteY3" fmla="*/ 2420093 h 4034294"/>
              <a:gd name="connsiteX4" fmla="*/ 3241397 w 3893097"/>
              <a:gd name="connsiteY4" fmla="*/ 2191493 h 4034294"/>
              <a:gd name="connsiteX5" fmla="*/ 3831947 w 3893097"/>
              <a:gd name="connsiteY5" fmla="*/ 667493 h 4034294"/>
              <a:gd name="connsiteX6" fmla="*/ 3622397 w 3893097"/>
              <a:gd name="connsiteY6" fmla="*/ 48368 h 4034294"/>
              <a:gd name="connsiteX7" fmla="*/ 1603097 w 3893097"/>
              <a:gd name="connsiteY7" fmla="*/ 86468 h 4034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93097" h="4034294">
                <a:moveTo>
                  <a:pt x="945872" y="4001243"/>
                </a:moveTo>
                <a:cubicBezTo>
                  <a:pt x="665678" y="4033786"/>
                  <a:pt x="385484" y="4066330"/>
                  <a:pt x="250547" y="3972668"/>
                </a:cubicBezTo>
                <a:cubicBezTo>
                  <a:pt x="115610" y="3879006"/>
                  <a:pt x="133072" y="3698030"/>
                  <a:pt x="136247" y="3439268"/>
                </a:cubicBezTo>
                <a:cubicBezTo>
                  <a:pt x="139422" y="3180505"/>
                  <a:pt x="-247928" y="2628055"/>
                  <a:pt x="269597" y="2420093"/>
                </a:cubicBezTo>
                <a:cubicBezTo>
                  <a:pt x="787122" y="2212131"/>
                  <a:pt x="2647672" y="2483593"/>
                  <a:pt x="3241397" y="2191493"/>
                </a:cubicBezTo>
                <a:cubicBezTo>
                  <a:pt x="3835122" y="1899393"/>
                  <a:pt x="3768447" y="1024681"/>
                  <a:pt x="3831947" y="667493"/>
                </a:cubicBezTo>
                <a:cubicBezTo>
                  <a:pt x="3895447" y="310305"/>
                  <a:pt x="3993872" y="145205"/>
                  <a:pt x="3622397" y="48368"/>
                </a:cubicBezTo>
                <a:cubicBezTo>
                  <a:pt x="3250922" y="-48470"/>
                  <a:pt x="2427009" y="18999"/>
                  <a:pt x="1603097" y="8646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Rectangle 139"/>
          <p:cNvSpPr/>
          <p:nvPr/>
        </p:nvSpPr>
        <p:spPr>
          <a:xfrm>
            <a:off x="5867399" y="5438087"/>
            <a:ext cx="152400" cy="980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145" name="Straight Connector 144"/>
          <p:cNvCxnSpPr/>
          <p:nvPr/>
        </p:nvCxnSpPr>
        <p:spPr>
          <a:xfrm>
            <a:off x="6026466" y="6248400"/>
            <a:ext cx="3048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/>
          <p:cNvCxnSpPr/>
          <p:nvPr/>
        </p:nvCxnSpPr>
        <p:spPr>
          <a:xfrm flipV="1">
            <a:off x="6324600" y="5928287"/>
            <a:ext cx="0" cy="320113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Rectangle 148"/>
          <p:cNvSpPr/>
          <p:nvPr/>
        </p:nvSpPr>
        <p:spPr>
          <a:xfrm>
            <a:off x="6638924" y="5634001"/>
            <a:ext cx="600075" cy="3451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0" name="Rectangle 149"/>
          <p:cNvSpPr/>
          <p:nvPr/>
        </p:nvSpPr>
        <p:spPr>
          <a:xfrm>
            <a:off x="8001000" y="5600228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151" name="Straight Connector 150"/>
          <p:cNvCxnSpPr/>
          <p:nvPr/>
        </p:nvCxnSpPr>
        <p:spPr>
          <a:xfrm flipV="1">
            <a:off x="7238999" y="5852826"/>
            <a:ext cx="751862" cy="1"/>
          </a:xfrm>
          <a:prstGeom prst="line">
            <a:avLst/>
          </a:prstGeom>
          <a:ln w="254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>
          <a:xfrm flipV="1">
            <a:off x="7238999" y="5743153"/>
            <a:ext cx="751862" cy="1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TextBox 152"/>
          <p:cNvSpPr txBox="1"/>
          <p:nvPr/>
        </p:nvSpPr>
        <p:spPr>
          <a:xfrm>
            <a:off x="6544225" y="5433288"/>
            <a:ext cx="7825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Vicor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Maxi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4" name="TextBox 153"/>
          <p:cNvSpPr txBox="1"/>
          <p:nvPr/>
        </p:nvSpPr>
        <p:spPr>
          <a:xfrm>
            <a:off x="7742813" y="5387781"/>
            <a:ext cx="6687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Pwr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Res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6576819" y="5953734"/>
            <a:ext cx="7425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375V:48V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600W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6" name="TextBox 155"/>
          <p:cNvSpPr txBox="1"/>
          <p:nvPr/>
        </p:nvSpPr>
        <p:spPr>
          <a:xfrm>
            <a:off x="7773270" y="5965947"/>
            <a:ext cx="6383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50ohms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160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7" name="TextBox 156"/>
          <p:cNvSpPr txBox="1"/>
          <p:nvPr/>
        </p:nvSpPr>
        <p:spPr>
          <a:xfrm>
            <a:off x="7252491" y="5556398"/>
            <a:ext cx="7248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50W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78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38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As Deployed July 2012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98550" y="1129068"/>
            <a:ext cx="1828800" cy="2667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57275" y="1676400"/>
            <a:ext cx="18288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1255557" y="1153235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101084" y="1705689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2619375" y="632460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3" name="Straight Connector 72"/>
          <p:cNvCxnSpPr/>
          <p:nvPr/>
        </p:nvCxnSpPr>
        <p:spPr>
          <a:xfrm>
            <a:off x="2895600" y="1889123"/>
            <a:ext cx="296227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4" name="Straight Connector 133"/>
          <p:cNvCxnSpPr/>
          <p:nvPr/>
        </p:nvCxnSpPr>
        <p:spPr>
          <a:xfrm>
            <a:off x="2944501" y="1298573"/>
            <a:ext cx="296227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/>
          <p:nvPr/>
        </p:nvCxnSpPr>
        <p:spPr>
          <a:xfrm>
            <a:off x="2895600" y="1806256"/>
            <a:ext cx="296227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>
          <a:xfrm>
            <a:off x="2913943" y="1195227"/>
            <a:ext cx="296227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450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August 30, 2013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2619375" y="632460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229395" y="109061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4350543" y="1471255"/>
            <a:ext cx="971551" cy="124849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08978" y="2535079"/>
            <a:ext cx="33429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on </a:t>
            </a:r>
            <a:r>
              <a:rPr lang="en-US" dirty="0" err="1" smtClean="0"/>
              <a:t>300V</a:t>
            </a:r>
            <a:r>
              <a:rPr lang="en-US" dirty="0" smtClean="0"/>
              <a:t> return line</a:t>
            </a:r>
          </a:p>
          <a:p>
            <a:r>
              <a:rPr lang="en-US" dirty="0" smtClean="0"/>
              <a:t>~</a:t>
            </a:r>
            <a:r>
              <a:rPr lang="en-US" dirty="0" err="1" smtClean="0"/>
              <a:t>200kohms</a:t>
            </a:r>
            <a:r>
              <a:rPr lang="en-US" dirty="0" smtClean="0"/>
              <a:t> to trip in ~45 minutes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70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Sept. 11, 2013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9" name="Straight Connector 118"/>
          <p:cNvCxnSpPr/>
          <p:nvPr/>
        </p:nvCxnSpPr>
        <p:spPr>
          <a:xfrm flipV="1">
            <a:off x="3586163" y="5437152"/>
            <a:ext cx="3175" cy="22860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 flipV="1">
            <a:off x="4114800" y="5420405"/>
            <a:ext cx="3175" cy="22860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020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Sept. 12-17, 2013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6242070" y="3384094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089670" y="346029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089670" y="394879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089670" y="417739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262851" y="3413383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62851" y="3659604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45303" y="3901879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62850" y="4121633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937270" y="346029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089670" y="368889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937270" y="368889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932507" y="394879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942032" y="417739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5661045" y="3765094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3575070" y="4254269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3422670" y="419780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3270270" y="419780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994045" y="427400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4413270" y="3206519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4479945" y="3373890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3884632" y="321740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3960833" y="3373890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5881863" y="341338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862813" y="3901878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037737" y="3641983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037737" y="4131158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375045" y="415089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018232" y="341195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862673" y="364198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023310" y="391140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862673" y="413115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200388" y="4150890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1146474" y="1979518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1091698" y="2046906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3884632" y="3054119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413270" y="305253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1112810" y="1408986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/>
          <p:cNvSpPr txBox="1"/>
          <p:nvPr/>
        </p:nvSpPr>
        <p:spPr>
          <a:xfrm>
            <a:off x="1269817" y="1371600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3" name="Straight Connector 72"/>
          <p:cNvCxnSpPr/>
          <p:nvPr/>
        </p:nvCxnSpPr>
        <p:spPr>
          <a:xfrm flipV="1">
            <a:off x="3960833" y="2823932"/>
            <a:ext cx="0" cy="22860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3814799" y="3170496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4343436" y="317049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3843828" y="300562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4357863" y="300429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0" name="Freeform 79"/>
          <p:cNvSpPr/>
          <p:nvPr/>
        </p:nvSpPr>
        <p:spPr>
          <a:xfrm>
            <a:off x="2986088" y="2200275"/>
            <a:ext cx="1531797" cy="833438"/>
          </a:xfrm>
          <a:custGeom>
            <a:avLst/>
            <a:gdLst>
              <a:gd name="connsiteX0" fmla="*/ 1504950 w 1531797"/>
              <a:gd name="connsiteY0" fmla="*/ 833438 h 833438"/>
              <a:gd name="connsiteX1" fmla="*/ 1328737 w 1531797"/>
              <a:gd name="connsiteY1" fmla="*/ 190500 h 833438"/>
              <a:gd name="connsiteX2" fmla="*/ 0 w 1531797"/>
              <a:gd name="connsiteY2" fmla="*/ 0 h 833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31797" h="833438">
                <a:moveTo>
                  <a:pt x="1504950" y="833438"/>
                </a:moveTo>
                <a:cubicBezTo>
                  <a:pt x="1542256" y="581422"/>
                  <a:pt x="1579562" y="329406"/>
                  <a:pt x="1328737" y="190500"/>
                </a:cubicBezTo>
                <a:cubicBezTo>
                  <a:pt x="1077912" y="51594"/>
                  <a:pt x="538956" y="25797"/>
                  <a:pt x="0" y="0"/>
                </a:cubicBezTo>
              </a:path>
            </a:pathLst>
          </a:cu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1" name="Straight Connector 80"/>
          <p:cNvCxnSpPr/>
          <p:nvPr/>
        </p:nvCxnSpPr>
        <p:spPr>
          <a:xfrm>
            <a:off x="2438400" y="1561386"/>
            <a:ext cx="0" cy="41813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>
            <a:off x="2286000" y="1561386"/>
            <a:ext cx="0" cy="41813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6242070" y="313031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1676400" y="4953000"/>
            <a:ext cx="519725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1. Opened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 No shorts or visual problems</a:t>
            </a: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2. Independently tested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module: working correctly</a:t>
            </a: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3. Tested for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on bench: OK</a:t>
            </a: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4. Placed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in test tank: measured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900kohms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(~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300uA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(only left in tank ~10 minutes)</a:t>
            </a: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5. Assumption: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does not have a seawater short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75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Oct. 17, 2013  Dive #1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964004" y="5216330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229395" y="109061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4350543" y="1471255"/>
            <a:ext cx="971551" cy="124849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08978" y="2535079"/>
            <a:ext cx="23092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on </a:t>
            </a:r>
            <a:r>
              <a:rPr lang="en-US" dirty="0" err="1" smtClean="0"/>
              <a:t>300V</a:t>
            </a:r>
            <a:r>
              <a:rPr lang="en-US" dirty="0" smtClean="0"/>
              <a:t> return line</a:t>
            </a:r>
          </a:p>
          <a:p>
            <a:r>
              <a:rPr lang="en-US" dirty="0" err="1" smtClean="0"/>
              <a:t>360kohms</a:t>
            </a:r>
            <a:r>
              <a:rPr lang="en-US" dirty="0" smtClean="0"/>
              <a:t>; short test</a:t>
            </a:r>
            <a:endParaRPr lang="en-US" dirty="0"/>
          </a:p>
        </p:txBody>
      </p:sp>
      <p:sp>
        <p:nvSpPr>
          <p:cNvPr id="119" name="Rectangle 118"/>
          <p:cNvSpPr/>
          <p:nvPr/>
        </p:nvSpPr>
        <p:spPr>
          <a:xfrm>
            <a:off x="3509963" y="526324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1" name="Straight Connector 120"/>
          <p:cNvCxnSpPr/>
          <p:nvPr/>
        </p:nvCxnSpPr>
        <p:spPr>
          <a:xfrm flipV="1">
            <a:off x="3586162" y="5415641"/>
            <a:ext cx="0" cy="22860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Box 127"/>
          <p:cNvSpPr txBox="1"/>
          <p:nvPr/>
        </p:nvSpPr>
        <p:spPr>
          <a:xfrm>
            <a:off x="5493045" y="6010988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1" name="Rectangle 130"/>
          <p:cNvSpPr/>
          <p:nvPr/>
        </p:nvSpPr>
        <p:spPr>
          <a:xfrm>
            <a:off x="4038600" y="525779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/>
          <p:cNvSpPr/>
          <p:nvPr/>
        </p:nvSpPr>
        <p:spPr>
          <a:xfrm>
            <a:off x="5870633" y="5867400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5715000" y="60579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ectangle 133"/>
          <p:cNvSpPr/>
          <p:nvPr/>
        </p:nvSpPr>
        <p:spPr>
          <a:xfrm>
            <a:off x="5562600" y="60579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4103842" y="5410200"/>
            <a:ext cx="1452408" cy="746532"/>
          </a:xfrm>
          <a:custGeom>
            <a:avLst/>
            <a:gdLst>
              <a:gd name="connsiteX0" fmla="*/ 1452408 w 1452408"/>
              <a:gd name="connsiteY0" fmla="*/ 723900 h 746532"/>
              <a:gd name="connsiteX1" fmla="*/ 639608 w 1452408"/>
              <a:gd name="connsiteY1" fmla="*/ 704850 h 746532"/>
              <a:gd name="connsiteX2" fmla="*/ 93508 w 1452408"/>
              <a:gd name="connsiteY2" fmla="*/ 342900 h 746532"/>
              <a:gd name="connsiteX3" fmla="*/ 4608 w 1452408"/>
              <a:gd name="connsiteY3" fmla="*/ 0 h 746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2408" h="746532">
                <a:moveTo>
                  <a:pt x="1452408" y="723900"/>
                </a:moveTo>
                <a:cubicBezTo>
                  <a:pt x="1159249" y="746125"/>
                  <a:pt x="866091" y="768350"/>
                  <a:pt x="639608" y="704850"/>
                </a:cubicBezTo>
                <a:cubicBezTo>
                  <a:pt x="413125" y="641350"/>
                  <a:pt x="199341" y="460375"/>
                  <a:pt x="93508" y="342900"/>
                </a:cubicBezTo>
                <a:cubicBezTo>
                  <a:pt x="-12325" y="225425"/>
                  <a:pt x="-3859" y="112712"/>
                  <a:pt x="4608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TextBox 135"/>
          <p:cNvSpPr txBox="1"/>
          <p:nvPr/>
        </p:nvSpPr>
        <p:spPr>
          <a:xfrm>
            <a:off x="5651500" y="601098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5867400" y="5613273"/>
            <a:ext cx="20794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Ti Housing (Seawater Reference)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825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Oct. 17, 2013  Dive #2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964004" y="5216330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229395" y="109061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4350543" y="1471255"/>
            <a:ext cx="971551" cy="124849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08978" y="2535079"/>
            <a:ext cx="23092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on </a:t>
            </a:r>
            <a:r>
              <a:rPr lang="en-US" dirty="0" err="1" smtClean="0"/>
              <a:t>300V</a:t>
            </a:r>
            <a:r>
              <a:rPr lang="en-US" dirty="0" smtClean="0"/>
              <a:t> return line</a:t>
            </a:r>
          </a:p>
          <a:p>
            <a:r>
              <a:rPr lang="en-US" dirty="0" err="1" smtClean="0"/>
              <a:t>300kohms</a:t>
            </a:r>
            <a:r>
              <a:rPr lang="en-US" dirty="0"/>
              <a:t>;</a:t>
            </a:r>
            <a:r>
              <a:rPr lang="en-US" dirty="0" smtClean="0"/>
              <a:t> short test</a:t>
            </a:r>
            <a:endParaRPr lang="en-US" dirty="0"/>
          </a:p>
        </p:txBody>
      </p:sp>
      <p:sp>
        <p:nvSpPr>
          <p:cNvPr id="119" name="Rectangle 118"/>
          <p:cNvSpPr/>
          <p:nvPr/>
        </p:nvSpPr>
        <p:spPr>
          <a:xfrm>
            <a:off x="3509963" y="526324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1" name="Straight Connector 120"/>
          <p:cNvCxnSpPr/>
          <p:nvPr/>
        </p:nvCxnSpPr>
        <p:spPr>
          <a:xfrm flipV="1">
            <a:off x="4110038" y="5415641"/>
            <a:ext cx="0" cy="22860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Box 127"/>
          <p:cNvSpPr txBox="1"/>
          <p:nvPr/>
        </p:nvSpPr>
        <p:spPr>
          <a:xfrm>
            <a:off x="5493045" y="6010988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1" name="Rectangle 130"/>
          <p:cNvSpPr/>
          <p:nvPr/>
        </p:nvSpPr>
        <p:spPr>
          <a:xfrm>
            <a:off x="4038600" y="525779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/>
          <p:cNvSpPr/>
          <p:nvPr/>
        </p:nvSpPr>
        <p:spPr>
          <a:xfrm>
            <a:off x="5870633" y="5867400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5715000" y="60579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ectangle 133"/>
          <p:cNvSpPr/>
          <p:nvPr/>
        </p:nvSpPr>
        <p:spPr>
          <a:xfrm>
            <a:off x="5562600" y="60579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3581400" y="5410200"/>
            <a:ext cx="1974850" cy="746532"/>
          </a:xfrm>
          <a:custGeom>
            <a:avLst/>
            <a:gdLst>
              <a:gd name="connsiteX0" fmla="*/ 1452408 w 1452408"/>
              <a:gd name="connsiteY0" fmla="*/ 723900 h 746532"/>
              <a:gd name="connsiteX1" fmla="*/ 639608 w 1452408"/>
              <a:gd name="connsiteY1" fmla="*/ 704850 h 746532"/>
              <a:gd name="connsiteX2" fmla="*/ 93508 w 1452408"/>
              <a:gd name="connsiteY2" fmla="*/ 342900 h 746532"/>
              <a:gd name="connsiteX3" fmla="*/ 4608 w 1452408"/>
              <a:gd name="connsiteY3" fmla="*/ 0 h 746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2408" h="746532">
                <a:moveTo>
                  <a:pt x="1452408" y="723900"/>
                </a:moveTo>
                <a:cubicBezTo>
                  <a:pt x="1159249" y="746125"/>
                  <a:pt x="866091" y="768350"/>
                  <a:pt x="639608" y="704850"/>
                </a:cubicBezTo>
                <a:cubicBezTo>
                  <a:pt x="413125" y="641350"/>
                  <a:pt x="199341" y="460375"/>
                  <a:pt x="93508" y="342900"/>
                </a:cubicBezTo>
                <a:cubicBezTo>
                  <a:pt x="-12325" y="225425"/>
                  <a:pt x="-3859" y="112712"/>
                  <a:pt x="4608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TextBox 135"/>
          <p:cNvSpPr txBox="1"/>
          <p:nvPr/>
        </p:nvSpPr>
        <p:spPr>
          <a:xfrm>
            <a:off x="5651500" y="601098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5867400" y="5613273"/>
            <a:ext cx="20794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Ti Housing (Seawater Reference)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66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Oct. 17, 2013 Dive #3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2619375" y="632460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229395" y="109061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4350543" y="1471255"/>
            <a:ext cx="971551" cy="124849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08978" y="2535079"/>
            <a:ext cx="4665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on </a:t>
            </a:r>
            <a:r>
              <a:rPr lang="en-US" dirty="0" err="1" smtClean="0"/>
              <a:t>300V</a:t>
            </a:r>
            <a:r>
              <a:rPr lang="en-US" dirty="0" smtClean="0"/>
              <a:t> return line</a:t>
            </a:r>
          </a:p>
          <a:p>
            <a:r>
              <a:rPr lang="en-US" dirty="0" err="1" smtClean="0"/>
              <a:t>300kohms</a:t>
            </a:r>
            <a:r>
              <a:rPr lang="en-US" dirty="0" smtClean="0"/>
              <a:t> to </a:t>
            </a:r>
            <a:r>
              <a:rPr lang="en-US" dirty="0" err="1" smtClean="0"/>
              <a:t>98kohms</a:t>
            </a:r>
            <a:r>
              <a:rPr lang="en-US" dirty="0" smtClean="0"/>
              <a:t> in ~10 minutes (shut off)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313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621</TotalTime>
  <Words>2239</Words>
  <Application>Microsoft Office PowerPoint</Application>
  <PresentationFormat>On-screen Show (4:3)</PresentationFormat>
  <Paragraphs>974</Paragraphs>
  <Slides>27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Kelp Forest Array Ground Fault Technical Review</vt:lpstr>
      <vt:lpstr>KFA Deployed (Oct 2013)</vt:lpstr>
      <vt:lpstr>KFA As Deployed July 2012</vt:lpstr>
      <vt:lpstr>KFA August 30, 2013</vt:lpstr>
      <vt:lpstr>KFA Sept. 11, 2013</vt:lpstr>
      <vt:lpstr>MBARI Sept. 12-17, 2013</vt:lpstr>
      <vt:lpstr>KFA Oct. 17, 2013  Dive #1</vt:lpstr>
      <vt:lpstr>KFA Oct. 17, 2013  Dive #2</vt:lpstr>
      <vt:lpstr>KFA Oct. 17, 2013 Dive #3</vt:lpstr>
      <vt:lpstr>KFA Oct. 24, 2013</vt:lpstr>
      <vt:lpstr>KFA Nov. 7, 2013</vt:lpstr>
      <vt:lpstr>Sheila B Dec. 5, 2013</vt:lpstr>
      <vt:lpstr>KFA Dec. 11, 2013</vt:lpstr>
      <vt:lpstr>KFA Dec. 19, 2013 Test #1</vt:lpstr>
      <vt:lpstr>KFA Dec. 19, 2013 Test #2</vt:lpstr>
      <vt:lpstr>KFA Dec. 19, 2013 Test #3</vt:lpstr>
      <vt:lpstr>KFA Dec. 19, 2013 Test #4</vt:lpstr>
      <vt:lpstr>KFA Dec. 19, 2013 Test #5</vt:lpstr>
      <vt:lpstr>KFA Dec. 19, 2013 Test #6</vt:lpstr>
      <vt:lpstr>KFA Dec. 19, 2013 Test #7</vt:lpstr>
      <vt:lpstr>KFA Dec. 19, 2013 Test #8</vt:lpstr>
      <vt:lpstr>KFA Dec. 19, 2013 Test #9</vt:lpstr>
      <vt:lpstr>KFA Dec. 19, 2013 Test #10</vt:lpstr>
      <vt:lpstr>KFA Dec. 19, 2013 Test #11</vt:lpstr>
      <vt:lpstr>KFA Dec. 19, 2013 Test #12</vt:lpstr>
      <vt:lpstr>MBARI Jan. xx, 2014 Test #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Chad Kecy</dc:creator>
  <cp:lastModifiedBy>Chad Kecy</cp:lastModifiedBy>
  <cp:revision>47</cp:revision>
  <dcterms:created xsi:type="dcterms:W3CDTF">2013-12-12T17:54:40Z</dcterms:created>
  <dcterms:modified xsi:type="dcterms:W3CDTF">2013-12-31T18:46:04Z</dcterms:modified>
</cp:coreProperties>
</file>