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5"/>
  </p:notesMasterIdLst>
  <p:sldIdLst>
    <p:sldId id="256" r:id="rId2"/>
    <p:sldId id="262" r:id="rId3"/>
    <p:sldId id="260" r:id="rId4"/>
    <p:sldId id="259" r:id="rId5"/>
    <p:sldId id="268" r:id="rId6"/>
    <p:sldId id="258" r:id="rId7"/>
    <p:sldId id="265" r:id="rId8"/>
    <p:sldId id="263" r:id="rId9"/>
    <p:sldId id="264" r:id="rId10"/>
    <p:sldId id="269" r:id="rId11"/>
    <p:sldId id="267" r:id="rId12"/>
    <p:sldId id="261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86" autoAdjust="0"/>
  </p:normalViewPr>
  <p:slideViewPr>
    <p:cSldViewPr snapToGrid="0" snapToObjects="1">
      <p:cViewPr varScale="1">
        <p:scale>
          <a:sx n="85" d="100"/>
          <a:sy n="8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FBA85-A77E-4929-B6A6-E6B7E82F7E7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46811-8DF5-4C17-A0E2-0211B9184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Trawling</a:t>
            </a:r>
          </a:p>
          <a:p>
            <a:r>
              <a:rPr lang="en-US" dirty="0" smtClean="0"/>
              <a:t>Anchoring</a:t>
            </a:r>
          </a:p>
          <a:p>
            <a:r>
              <a:rPr lang="en-US" dirty="0" smtClean="0"/>
              <a:t>How</a:t>
            </a:r>
            <a:r>
              <a:rPr lang="en-US" baseline="0" dirty="0" smtClean="0"/>
              <a:t> to deploy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in DSL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#1 failure point</a:t>
            </a:r>
          </a:p>
          <a:p>
            <a:r>
              <a:rPr lang="en-US" dirty="0" smtClean="0"/>
              <a:t>Speed/power issues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6811-8DF5-4C17-A0E2-0211B9184F0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744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927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92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95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31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99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67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511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460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271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77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8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Electrical Engineer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9755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DSL Standards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1084" y="1417638"/>
          <a:ext cx="8385716" cy="3731438"/>
        </p:xfrm>
        <a:graphic>
          <a:graphicData uri="http://schemas.openxmlformats.org/drawingml/2006/table">
            <a:tbl>
              <a:tblPr/>
              <a:tblGrid>
                <a:gridCol w="1653654"/>
                <a:gridCol w="1991901"/>
                <a:gridCol w="2240889"/>
                <a:gridCol w="2499272"/>
              </a:tblGrid>
              <a:tr h="55760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Technology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Distance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Download Speed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Upload Speed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18,000 ft / 5.4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18,000 ft / 5.4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36,000 ft / 10.8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 kbit/s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 kbit/s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15,000 ft / 4.5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60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VDSL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4,000 ft / 1.2 km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Mbit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Underwater Connectors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6634"/>
            <a:ext cx="8229600" cy="5029200"/>
          </a:xfrm>
        </p:spPr>
        <p:txBody>
          <a:bodyPr/>
          <a:lstStyle/>
          <a:p>
            <a:r>
              <a:rPr lang="en-US" dirty="0" smtClean="0"/>
              <a:t>Types</a:t>
            </a:r>
          </a:p>
          <a:p>
            <a:pPr lvl="1"/>
            <a:r>
              <a:rPr lang="en-US" dirty="0" smtClean="0"/>
              <a:t>Wet-mateable</a:t>
            </a:r>
          </a:p>
          <a:p>
            <a:pPr lvl="1"/>
            <a:r>
              <a:rPr lang="en-US" dirty="0" smtClean="0"/>
              <a:t>Dry-mateable</a:t>
            </a:r>
          </a:p>
          <a:p>
            <a:r>
              <a:rPr lang="en-US" dirty="0" smtClean="0"/>
              <a:t>Considerations</a:t>
            </a:r>
          </a:p>
          <a:p>
            <a:pPr lvl="1"/>
            <a:r>
              <a:rPr lang="en-US" dirty="0" smtClean="0"/>
              <a:t>Deployment</a:t>
            </a:r>
          </a:p>
          <a:p>
            <a:pPr lvl="1"/>
            <a:r>
              <a:rPr lang="en-US" dirty="0" smtClean="0"/>
              <a:t>Servicing</a:t>
            </a:r>
          </a:p>
          <a:p>
            <a:r>
              <a:rPr lang="en-US" dirty="0" smtClean="0"/>
              <a:t>Ratings</a:t>
            </a:r>
          </a:p>
          <a:p>
            <a:pPr lvl="1"/>
            <a:r>
              <a:rPr lang="en-US" dirty="0" smtClean="0"/>
              <a:t>Power conductors:  voltage/current</a:t>
            </a:r>
          </a:p>
          <a:p>
            <a:pPr lvl="1"/>
            <a:r>
              <a:rPr lang="en-US" dirty="0" smtClean="0"/>
              <a:t>Communication conductors: speed/bandwidth</a:t>
            </a:r>
          </a:p>
        </p:txBody>
      </p:sp>
      <p:pic>
        <p:nvPicPr>
          <p:cNvPr id="4" name="Picture 3" descr="SubConn Ethern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797" y="1417638"/>
            <a:ext cx="4683003" cy="31324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Non-Cabled System</a:t>
            </a:r>
            <a:endParaRPr lang="en-US" dirty="0"/>
          </a:p>
        </p:txBody>
      </p:sp>
      <p:sp>
        <p:nvSpPr>
          <p:cNvPr id="3" name="Right Triangle 2"/>
          <p:cNvSpPr/>
          <p:nvPr/>
        </p:nvSpPr>
        <p:spPr>
          <a:xfrm>
            <a:off x="2682974" y="4057485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30381" y="4054738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30381" y="5566381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289410" y="3450630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1061111" y="3114248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28759" y="3539875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03518" y="5228631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958899" y="4260685"/>
            <a:ext cx="0" cy="9679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828464" y="4260685"/>
            <a:ext cx="0" cy="9679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 rot="8043587">
            <a:off x="2708898" y="371149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8043587">
            <a:off x="3060047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8043587">
            <a:off x="3417874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8043587">
            <a:off x="3775700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 rot="8043587">
            <a:off x="4133523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 rot="8043587">
            <a:off x="4491352" y="371149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 rot="8043587">
            <a:off x="4849175" y="371149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/>
          <p:cNvSpPr/>
          <p:nvPr/>
        </p:nvSpPr>
        <p:spPr>
          <a:xfrm rot="8043587">
            <a:off x="5207005" y="371149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/>
        </p:nvSpPr>
        <p:spPr>
          <a:xfrm rot="8043587">
            <a:off x="6280479" y="371150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043587">
            <a:off x="5564827" y="371149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043587">
            <a:off x="5922657" y="371150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043587">
            <a:off x="6996132" y="371150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043587">
            <a:off x="6638310" y="371150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30" idx="1"/>
          </p:cNvCxnSpPr>
          <p:nvPr/>
        </p:nvCxnSpPr>
        <p:spPr>
          <a:xfrm flipV="1">
            <a:off x="5731222" y="3327064"/>
            <a:ext cx="171377" cy="748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6101680" y="3327064"/>
            <a:ext cx="193842" cy="806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911065" y="3327064"/>
            <a:ext cx="1990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5856171" y="3612024"/>
            <a:ext cx="439351" cy="573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812652" y="3612033"/>
            <a:ext cx="357678" cy="573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605000" y="4032011"/>
            <a:ext cx="861899" cy="29518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Lightning Bolt 37"/>
          <p:cNvSpPr/>
          <p:nvPr/>
        </p:nvSpPr>
        <p:spPr>
          <a:xfrm rot="20793381">
            <a:off x="2296786" y="3333822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ightning Bolt 38"/>
          <p:cNvSpPr/>
          <p:nvPr/>
        </p:nvSpPr>
        <p:spPr>
          <a:xfrm rot="9920404">
            <a:off x="4541365" y="3333821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609680" y="1796925"/>
            <a:ext cx="214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Comms</a:t>
            </a:r>
            <a:r>
              <a:rPr lang="en-US" dirty="0" smtClean="0"/>
              <a:t> by telemetry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814482" y="3295028"/>
            <a:ext cx="177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Buoy or Platform</a:t>
            </a:r>
            <a:endParaRPr lang="en-US" dirty="0"/>
          </a:p>
        </p:txBody>
      </p:sp>
      <p:cxnSp>
        <p:nvCxnSpPr>
          <p:cNvPr id="42" name="Straight Arrow Connector 41"/>
          <p:cNvCxnSpPr>
            <a:stCxn id="41" idx="1"/>
          </p:cNvCxnSpPr>
          <p:nvPr/>
        </p:nvCxnSpPr>
        <p:spPr>
          <a:xfrm flipH="1">
            <a:off x="6441948" y="3479694"/>
            <a:ext cx="372534" cy="535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Generation</a:t>
            </a:r>
          </a:p>
          <a:p>
            <a:pPr lvl="1"/>
            <a:r>
              <a:rPr lang="en-US" dirty="0" smtClean="0"/>
              <a:t>Solar, Diesel</a:t>
            </a:r>
          </a:p>
          <a:p>
            <a:pPr lvl="1"/>
            <a:r>
              <a:rPr lang="en-US" dirty="0" smtClean="0"/>
              <a:t>Battery Storage</a:t>
            </a:r>
          </a:p>
          <a:p>
            <a:r>
              <a:rPr lang="en-US" dirty="0" smtClean="0"/>
              <a:t>Shore Communication</a:t>
            </a:r>
          </a:p>
          <a:p>
            <a:pPr lvl="1"/>
            <a:r>
              <a:rPr lang="en-US" dirty="0" smtClean="0"/>
              <a:t>Wireless Telemetry</a:t>
            </a:r>
          </a:p>
          <a:p>
            <a:r>
              <a:rPr lang="en-US" dirty="0" smtClean="0"/>
              <a:t>Tether to Subsea Component</a:t>
            </a:r>
          </a:p>
          <a:p>
            <a:pPr lvl="1"/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Communication</a:t>
            </a:r>
            <a:endParaRPr lang="en-US" dirty="0"/>
          </a:p>
        </p:txBody>
      </p:sp>
      <p:pic>
        <p:nvPicPr>
          <p:cNvPr id="4" name="Picture 3" descr="cimt_buo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849" y="1600199"/>
            <a:ext cx="3097591" cy="37300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Cabled </a:t>
            </a:r>
            <a:r>
              <a:rPr lang="en-US" dirty="0" err="1" smtClean="0"/>
              <a:t>vs</a:t>
            </a:r>
            <a:r>
              <a:rPr lang="en-US" dirty="0" smtClean="0"/>
              <a:t> Non-Cabled</a:t>
            </a:r>
          </a:p>
          <a:p>
            <a:r>
              <a:rPr lang="en-US" dirty="0" smtClean="0"/>
              <a:t>Power</a:t>
            </a:r>
          </a:p>
          <a:p>
            <a:pPr lvl="1"/>
            <a:r>
              <a:rPr lang="en-US" dirty="0" smtClean="0"/>
              <a:t>Generation</a:t>
            </a:r>
          </a:p>
          <a:p>
            <a:pPr lvl="1"/>
            <a:r>
              <a:rPr lang="en-US" dirty="0" smtClean="0"/>
              <a:t>Distribution</a:t>
            </a:r>
          </a:p>
          <a:p>
            <a:r>
              <a:rPr lang="en-US" dirty="0" smtClean="0"/>
              <a:t>Communications</a:t>
            </a:r>
          </a:p>
          <a:p>
            <a:pPr lvl="1"/>
            <a:r>
              <a:rPr lang="en-US" dirty="0" smtClean="0"/>
              <a:t>Shore to subsea</a:t>
            </a:r>
          </a:p>
          <a:p>
            <a:pPr lvl="1"/>
            <a:r>
              <a:rPr lang="en-US" dirty="0" smtClean="0"/>
              <a:t>Subsea to instruments</a:t>
            </a:r>
          </a:p>
          <a:p>
            <a:r>
              <a:rPr lang="en-US" dirty="0" smtClean="0"/>
              <a:t>Reliability</a:t>
            </a:r>
          </a:p>
          <a:p>
            <a:pPr lvl="1"/>
            <a:r>
              <a:rPr lang="en-US" dirty="0" smtClean="0"/>
              <a:t>Environmental condition monitoring</a:t>
            </a:r>
          </a:p>
          <a:p>
            <a:pPr lvl="1"/>
            <a:r>
              <a:rPr lang="en-US" dirty="0" smtClean="0"/>
              <a:t>Electrical protection of instruments/subsystems</a:t>
            </a:r>
          </a:p>
          <a:p>
            <a:pPr lvl="1"/>
            <a:r>
              <a:rPr lang="en-US" dirty="0" smtClean="0"/>
              <a:t>Ground fault protection</a:t>
            </a:r>
          </a:p>
          <a:p>
            <a:pPr lvl="2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4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System</a:t>
            </a:r>
            <a:endParaRPr lang="en-US" dirty="0"/>
          </a:p>
        </p:txBody>
      </p:sp>
      <p:sp>
        <p:nvSpPr>
          <p:cNvPr id="47" name="Right Triangle 46"/>
          <p:cNvSpPr/>
          <p:nvPr/>
        </p:nvSpPr>
        <p:spPr>
          <a:xfrm>
            <a:off x="2682974" y="4061256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30381" y="4058509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>
            <a:off x="630381" y="5570152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289410" y="3454401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Isosceles Triangle 50"/>
          <p:cNvSpPr/>
          <p:nvPr/>
        </p:nvSpPr>
        <p:spPr>
          <a:xfrm>
            <a:off x="1061111" y="3118019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28759" y="3543646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703518" y="5232402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1927840" y="4061256"/>
            <a:ext cx="0" cy="796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927840" y="4140889"/>
            <a:ext cx="1235678" cy="3295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867429" y="4058509"/>
            <a:ext cx="0" cy="1208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867429" y="4179331"/>
            <a:ext cx="1447116" cy="3871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163518" y="4470402"/>
            <a:ext cx="954213" cy="10365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14545" y="4566510"/>
            <a:ext cx="933621" cy="10036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117731" y="5506997"/>
            <a:ext cx="157755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4248166" y="5570152"/>
            <a:ext cx="14471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Arc 61"/>
          <p:cNvSpPr/>
          <p:nvPr/>
        </p:nvSpPr>
        <p:spPr>
          <a:xfrm rot="8043587">
            <a:off x="2708898" y="371526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 rot="8043587">
            <a:off x="3060047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/>
        </p:nvSpPr>
        <p:spPr>
          <a:xfrm rot="8043587">
            <a:off x="3417874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c 64"/>
          <p:cNvSpPr/>
          <p:nvPr/>
        </p:nvSpPr>
        <p:spPr>
          <a:xfrm rot="8043587">
            <a:off x="3775700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c 65"/>
          <p:cNvSpPr/>
          <p:nvPr/>
        </p:nvSpPr>
        <p:spPr>
          <a:xfrm rot="8043587">
            <a:off x="4133523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c 66"/>
          <p:cNvSpPr/>
          <p:nvPr/>
        </p:nvSpPr>
        <p:spPr>
          <a:xfrm rot="8043587">
            <a:off x="4491352" y="371526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/>
          <p:cNvSpPr/>
          <p:nvPr/>
        </p:nvSpPr>
        <p:spPr>
          <a:xfrm rot="8043587">
            <a:off x="4849175" y="371526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c 68"/>
          <p:cNvSpPr/>
          <p:nvPr/>
        </p:nvSpPr>
        <p:spPr>
          <a:xfrm rot="8043587">
            <a:off x="5207005" y="3715267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Arc 69"/>
          <p:cNvSpPr/>
          <p:nvPr/>
        </p:nvSpPr>
        <p:spPr>
          <a:xfrm rot="8043587">
            <a:off x="6280479" y="371527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Arc 70"/>
          <p:cNvSpPr/>
          <p:nvPr/>
        </p:nvSpPr>
        <p:spPr>
          <a:xfrm rot="8043587">
            <a:off x="5564827" y="3715267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c 71"/>
          <p:cNvSpPr/>
          <p:nvPr/>
        </p:nvSpPr>
        <p:spPr>
          <a:xfrm rot="8043587">
            <a:off x="5922657" y="371527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Arc 72"/>
          <p:cNvSpPr/>
          <p:nvPr/>
        </p:nvSpPr>
        <p:spPr>
          <a:xfrm rot="8043587">
            <a:off x="6996132" y="371527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 rot="8043587">
            <a:off x="6638310" y="371527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774527" y="2838656"/>
            <a:ext cx="1175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Shore Side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522974" y="4607978"/>
            <a:ext cx="784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812653" y="4330979"/>
            <a:ext cx="1313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Underwater</a:t>
            </a:r>
          </a:p>
          <a:p>
            <a:r>
              <a:rPr lang="en-US" dirty="0" smtClean="0"/>
              <a:t>Connection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Shore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Physical </a:t>
            </a:r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Location</a:t>
            </a:r>
            <a:endParaRPr lang="en-US" dirty="0" smtClean="0"/>
          </a:p>
          <a:p>
            <a:pPr lvl="1"/>
            <a:r>
              <a:rPr lang="en-US" dirty="0" smtClean="0"/>
              <a:t>Type of Installation</a:t>
            </a:r>
          </a:p>
          <a:p>
            <a:pPr lvl="1"/>
            <a:r>
              <a:rPr lang="en-US" dirty="0" smtClean="0"/>
              <a:t>Weather / Environmental </a:t>
            </a:r>
            <a:r>
              <a:rPr lang="en-US" dirty="0" smtClean="0"/>
              <a:t>Conditions</a:t>
            </a:r>
          </a:p>
          <a:p>
            <a:pPr lvl="1"/>
            <a:r>
              <a:rPr lang="en-US" dirty="0" smtClean="0"/>
              <a:t>Cable path (buried, exposed)</a:t>
            </a:r>
            <a:endParaRPr lang="en-US" dirty="0" smtClean="0"/>
          </a:p>
          <a:p>
            <a:pPr lvl="1"/>
            <a:r>
              <a:rPr lang="en-US" dirty="0" smtClean="0"/>
              <a:t>Permitting</a:t>
            </a:r>
            <a:endParaRPr lang="en-US" dirty="0" smtClean="0"/>
          </a:p>
          <a:p>
            <a:r>
              <a:rPr lang="en-US" dirty="0" smtClean="0"/>
              <a:t>Electrical Requirements</a:t>
            </a:r>
          </a:p>
          <a:p>
            <a:pPr lvl="1"/>
            <a:r>
              <a:rPr lang="en-US" dirty="0" smtClean="0"/>
              <a:t>Power </a:t>
            </a:r>
            <a:r>
              <a:rPr lang="en-US" dirty="0" smtClean="0"/>
              <a:t>Source</a:t>
            </a:r>
          </a:p>
          <a:p>
            <a:pPr lvl="1"/>
            <a:r>
              <a:rPr lang="en-US" dirty="0" smtClean="0"/>
              <a:t>Communication Equipment</a:t>
            </a:r>
          </a:p>
          <a:p>
            <a:pPr lvl="1"/>
            <a:r>
              <a:rPr lang="en-US" dirty="0" smtClean="0"/>
              <a:t>Ground Fault Detection / Safety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Shore Side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517" y="1417638"/>
            <a:ext cx="5301244" cy="196118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Rack mountable components</a:t>
            </a:r>
          </a:p>
          <a:p>
            <a:pPr lvl="1"/>
            <a:r>
              <a:rPr lang="en-US" dirty="0" smtClean="0"/>
              <a:t>Power Supplies</a:t>
            </a:r>
          </a:p>
          <a:p>
            <a:pPr lvl="1"/>
            <a:r>
              <a:rPr lang="en-US" dirty="0" smtClean="0"/>
              <a:t>Isolation Transformer</a:t>
            </a:r>
          </a:p>
          <a:p>
            <a:pPr lvl="1"/>
            <a:r>
              <a:rPr lang="en-US" dirty="0" smtClean="0"/>
              <a:t>Router</a:t>
            </a:r>
          </a:p>
          <a:p>
            <a:pPr lvl="1"/>
            <a:r>
              <a:rPr lang="en-US" dirty="0" smtClean="0"/>
              <a:t>CO</a:t>
            </a:r>
            <a:r>
              <a:rPr lang="en-US" sz="3300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/>
              <a:t>g</a:t>
            </a:r>
            <a:r>
              <a:rPr lang="en-US" dirty="0" smtClean="0"/>
              <a:t>eneration control</a:t>
            </a:r>
          </a:p>
          <a:p>
            <a:pPr lvl="1"/>
            <a:r>
              <a:rPr lang="en-US" dirty="0" smtClean="0"/>
              <a:t>Data Acquisition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9457" y="1003609"/>
            <a:ext cx="2533650" cy="547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orensen_XG_1700 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12995"/>
            <a:ext cx="4895385" cy="28658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Tether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Electrical Requirements</a:t>
            </a:r>
          </a:p>
          <a:p>
            <a:pPr lvl="1"/>
            <a:r>
              <a:rPr lang="en-US" dirty="0" smtClean="0"/>
              <a:t>Power rating</a:t>
            </a:r>
          </a:p>
          <a:p>
            <a:pPr lvl="1"/>
            <a:r>
              <a:rPr lang="en-US" dirty="0" smtClean="0"/>
              <a:t>Communication speed / bandwidth</a:t>
            </a:r>
          </a:p>
          <a:p>
            <a:pPr lvl="1"/>
            <a:r>
              <a:rPr lang="en-US" dirty="0" smtClean="0"/>
              <a:t>Number of conductors (twisted pairs)</a:t>
            </a:r>
          </a:p>
          <a:p>
            <a:pPr lvl="1"/>
            <a:r>
              <a:rPr lang="en-US" dirty="0" smtClean="0"/>
              <a:t>Use of fiber optics?</a:t>
            </a:r>
          </a:p>
          <a:p>
            <a:pPr lvl="1"/>
            <a:r>
              <a:rPr lang="en-US" dirty="0" smtClean="0"/>
              <a:t>Connector selection</a:t>
            </a:r>
          </a:p>
          <a:p>
            <a:r>
              <a:rPr lang="en-US" dirty="0" smtClean="0"/>
              <a:t>Mechanical Requirements</a:t>
            </a:r>
          </a:p>
          <a:p>
            <a:pPr lvl="1"/>
            <a:r>
              <a:rPr lang="en-US" dirty="0" smtClean="0"/>
              <a:t>Length</a:t>
            </a:r>
          </a:p>
          <a:p>
            <a:pPr lvl="1"/>
            <a:r>
              <a:rPr lang="en-US" dirty="0" smtClean="0"/>
              <a:t>Strength</a:t>
            </a:r>
          </a:p>
          <a:p>
            <a:pPr lvl="1"/>
            <a:r>
              <a:rPr lang="en-US" dirty="0" smtClean="0"/>
              <a:t>Anchoring</a:t>
            </a:r>
          </a:p>
          <a:p>
            <a:pPr lvl="1"/>
            <a:r>
              <a:rPr lang="en-US" dirty="0" smtClean="0"/>
              <a:t>Trawl Resistant</a:t>
            </a:r>
          </a:p>
          <a:p>
            <a:pPr lvl="1"/>
            <a:r>
              <a:rPr lang="en-US" dirty="0" smtClean="0"/>
              <a:t>How to Deploy</a:t>
            </a:r>
            <a:endParaRPr lang="en-US" dirty="0"/>
          </a:p>
        </p:txBody>
      </p:sp>
      <p:pic>
        <p:nvPicPr>
          <p:cNvPr id="4" name="Picture 3" descr="Cable Cross 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202" y="1417638"/>
            <a:ext cx="2541609" cy="1860821"/>
          </a:xfrm>
          <a:prstGeom prst="rect">
            <a:avLst/>
          </a:prstGeom>
        </p:spPr>
      </p:pic>
      <p:pic>
        <p:nvPicPr>
          <p:cNvPr id="5" name="Picture 4" descr="tether-umbilical-cable-for-rov-2696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461" y="3484060"/>
            <a:ext cx="3858350" cy="30951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Voltage Source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118345"/>
          </a:xfrm>
        </p:spPr>
        <p:txBody>
          <a:bodyPr/>
          <a:lstStyle/>
          <a:p>
            <a:r>
              <a:rPr lang="en-US" dirty="0" smtClean="0"/>
              <a:t>Minimizes </a:t>
            </a:r>
            <a:r>
              <a:rPr lang="en-US" dirty="0" err="1" smtClean="0"/>
              <a:t>i</a:t>
            </a:r>
            <a:r>
              <a:rPr lang="en-US" sz="2800" baseline="30000" dirty="0" err="1" smtClean="0"/>
              <a:t>2</a:t>
            </a:r>
            <a:r>
              <a:rPr lang="en-US" dirty="0" err="1" smtClean="0"/>
              <a:t>r</a:t>
            </a:r>
            <a:r>
              <a:rPr lang="en-US" dirty="0" smtClean="0"/>
              <a:t> losses in cable.</a:t>
            </a:r>
          </a:p>
          <a:p>
            <a:r>
              <a:rPr lang="en-US" dirty="0" smtClean="0"/>
              <a:t>Allows for less copper in cable (less $$)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352520"/>
          </a:xfrm>
        </p:spPr>
        <p:txBody>
          <a:bodyPr/>
          <a:lstStyle/>
          <a:p>
            <a:r>
              <a:rPr lang="en-US" dirty="0" smtClean="0"/>
              <a:t>Need to down convert to lower DC voltages downstream.</a:t>
            </a:r>
          </a:p>
          <a:p>
            <a:r>
              <a:rPr lang="en-US" dirty="0" smtClean="0"/>
              <a:t>Safety concerns</a:t>
            </a:r>
          </a:p>
          <a:p>
            <a:r>
              <a:rPr lang="en-US" dirty="0" smtClean="0"/>
              <a:t>Higher insulation resistance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Ethernet Standards</a:t>
            </a:r>
            <a:endParaRPr lang="en-US" dirty="0"/>
          </a:p>
        </p:txBody>
      </p:sp>
      <p:pic>
        <p:nvPicPr>
          <p:cNvPr id="4" name="Content Placeholder 3" descr="cables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066" y="1417638"/>
            <a:ext cx="5022611" cy="484414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Standards</a:t>
            </a: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51162" y="2100943"/>
          <a:ext cx="6806294" cy="3068410"/>
        </p:xfrm>
        <a:graphic>
          <a:graphicData uri="http://schemas.openxmlformats.org/drawingml/2006/table">
            <a:tbl>
              <a:tblPr/>
              <a:tblGrid>
                <a:gridCol w="2381488"/>
                <a:gridCol w="1486049"/>
                <a:gridCol w="1357449"/>
                <a:gridCol w="1581308"/>
              </a:tblGrid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Specifications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RS-232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RS-485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 of Operation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Single-Ended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Differential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Differential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# of Transmitters and Receivers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Trans                              1 Rcvr     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Trans                     10 Rcvrs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Trans                          32 Rcvrs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Maximum Cable Length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Maximum Data 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10MBit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</TotalTime>
  <Words>319</Words>
  <Application>Microsoft Office PowerPoint</Application>
  <PresentationFormat>On-screen Show (4:3)</PresentationFormat>
  <Paragraphs>138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1_Office Theme</vt:lpstr>
      <vt:lpstr>xFOCE Electrical</vt:lpstr>
      <vt:lpstr>Big Picture </vt:lpstr>
      <vt:lpstr>Cabled System</vt:lpstr>
      <vt:lpstr>Shore Side</vt:lpstr>
      <vt:lpstr>Shore Side </vt:lpstr>
      <vt:lpstr>Cabled Tether</vt:lpstr>
      <vt:lpstr>High Voltage Source</vt:lpstr>
      <vt:lpstr>Ethernet Standards</vt:lpstr>
      <vt:lpstr>Serial Standards</vt:lpstr>
      <vt:lpstr>DSL Standards</vt:lpstr>
      <vt:lpstr>Underwater Connectors </vt:lpstr>
      <vt:lpstr>Non-Cabled System</vt:lpstr>
      <vt:lpstr>Mooring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ckecy</cp:lastModifiedBy>
  <cp:revision>15</cp:revision>
  <dcterms:created xsi:type="dcterms:W3CDTF">2012-04-13T19:26:13Z</dcterms:created>
  <dcterms:modified xsi:type="dcterms:W3CDTF">2012-04-27T17:06:56Z</dcterms:modified>
</cp:coreProperties>
</file>