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79" r:id="rId4"/>
    <p:sldId id="281" r:id="rId5"/>
    <p:sldId id="264" r:id="rId6"/>
    <p:sldId id="265" r:id="rId7"/>
    <p:sldId id="266" r:id="rId8"/>
    <p:sldId id="267" r:id="rId9"/>
    <p:sldId id="282" r:id="rId10"/>
    <p:sldId id="286" r:id="rId11"/>
    <p:sldId id="287" r:id="rId12"/>
    <p:sldId id="284" r:id="rId13"/>
    <p:sldId id="297" r:id="rId14"/>
    <p:sldId id="283" r:id="rId15"/>
    <p:sldId id="289" r:id="rId16"/>
    <p:sldId id="290" r:id="rId17"/>
    <p:sldId id="261" r:id="rId18"/>
    <p:sldId id="291" r:id="rId19"/>
    <p:sldId id="292" r:id="rId20"/>
    <p:sldId id="293" r:id="rId21"/>
    <p:sldId id="294" r:id="rId22"/>
    <p:sldId id="274" r:id="rId23"/>
    <p:sldId id="295" r:id="rId24"/>
    <p:sldId id="296" r:id="rId25"/>
    <p:sldId id="298" r:id="rId26"/>
    <p:sldId id="299" r:id="rId27"/>
    <p:sldId id="275" r:id="rId28"/>
    <p:sldId id="273" r:id="rId29"/>
    <p:sldId id="300" r:id="rId30"/>
    <p:sldId id="303" r:id="rId31"/>
    <p:sldId id="28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8DB37"/>
    <a:srgbClr val="DFB63B"/>
    <a:srgbClr val="FF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62" autoAdjust="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0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35B62-4BC4-6445-8797-79523BBA6735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C4B0F2-48E0-EE4B-849B-AFBE4453D0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2540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power constrained 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2106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09:27) -----</a:t>
            </a:r>
          </a:p>
          <a:p>
            <a:r>
              <a:rPr lang="en-US"/>
              <a:t>pump hard to recognize</a:t>
            </a:r>
          </a:p>
          <a:p>
            <a:r>
              <a:rPr lang="en-US"/>
              <a:t>workstation graphic</a:t>
            </a:r>
          </a:p>
          <a:p>
            <a:r>
              <a:rPr lang="en-US"/>
              <a:t>remo</a:t>
            </a:r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expand DO2?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7212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09:36) -----</a:t>
            </a:r>
          </a:p>
          <a:p>
            <a:r>
              <a:rPr lang="en-US"/>
              <a:t>computer heads in periodic 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1638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09:45) -----</a:t>
            </a:r>
          </a:p>
          <a:p>
            <a:r>
              <a:rPr lang="en-US"/>
              <a:t>not clear about thought bubbles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5879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8849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8849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8849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(4/19/12 09:50) -----</a:t>
            </a:r>
          </a:p>
          <a:p>
            <a:r>
              <a:rPr lang="en-US"/>
              <a:t>purpose of 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8849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chemeClr val="tx2"/>
                </a:solidFill>
              </a:rPr>
              <a:t>The Bottom Line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It</a:t>
            </a:r>
            <a:r>
              <a:rPr lang="fr-FR" sz="1800" dirty="0" smtClean="0">
                <a:solidFill>
                  <a:schemeClr val="tx2"/>
                </a:solidFill>
              </a:rPr>
              <a:t>’</a:t>
            </a:r>
            <a:r>
              <a:rPr lang="en-US" sz="1800" dirty="0" smtClean="0">
                <a:solidFill>
                  <a:schemeClr val="tx2"/>
                </a:solidFill>
              </a:rPr>
              <a:t>s a good design pattern, with balance of build/buy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flexible, extensible, moderate cost</a:t>
            </a:r>
          </a:p>
          <a:p>
            <a:pPr lvl="1"/>
            <a:r>
              <a:rPr lang="en-US" sz="1800" dirty="0" smtClean="0">
                <a:solidFill>
                  <a:schemeClr val="tx2"/>
                </a:solidFill>
              </a:rPr>
              <a:t>Variants trade complexity, power, modularity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C4B0F2-48E0-EE4B-849B-AFBE4453D05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7563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411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081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844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695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0124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72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488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16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54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438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866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796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2.gif"/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12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11" Type="http://schemas.openxmlformats.org/officeDocument/2006/relationships/image" Target="../media/image13.gif"/><Relationship Id="rId5" Type="http://schemas.openxmlformats.org/officeDocument/2006/relationships/image" Target="../media/image7.gif"/><Relationship Id="rId10" Type="http://schemas.openxmlformats.org/officeDocument/2006/relationships/image" Target="../media/image12.gif"/><Relationship Id="rId4" Type="http://schemas.openxmlformats.org/officeDocument/2006/relationships/image" Target="../media/image6.gif"/><Relationship Id="rId9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Computing side of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(Computing system trades)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402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 things </a:t>
            </a:r>
            <a:r>
              <a:rPr lang="en-US" b="1" i="1" dirty="0" smtClean="0"/>
              <a:t>must</a:t>
            </a:r>
            <a:r>
              <a:rPr lang="en-US" dirty="0" smtClean="0"/>
              <a:t> be on the seafloor</a:t>
            </a:r>
          </a:p>
          <a:p>
            <a:pPr lvl="1"/>
            <a:r>
              <a:rPr lang="en-US" dirty="0" smtClean="0"/>
              <a:t>Chamber, instruments</a:t>
            </a:r>
          </a:p>
          <a:p>
            <a:pPr lvl="1"/>
            <a:r>
              <a:rPr lang="en-US" dirty="0" smtClean="0"/>
              <a:t>Actuators (pumps, fans,</a:t>
            </a:r>
            <a:r>
              <a:rPr lang="en-US" dirty="0"/>
              <a:t> </a:t>
            </a:r>
            <a:r>
              <a:rPr lang="en-US" dirty="0" smtClean="0"/>
              <a:t>etc.)</a:t>
            </a:r>
          </a:p>
          <a:p>
            <a:r>
              <a:rPr lang="en-US" dirty="0" smtClean="0"/>
              <a:t>But location of everything else is flexible…</a:t>
            </a:r>
          </a:p>
          <a:p>
            <a:pPr lvl="1"/>
            <a:r>
              <a:rPr lang="en-US" dirty="0" smtClean="0"/>
              <a:t>Power, ESW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Data storage, user interfaces</a:t>
            </a:r>
          </a:p>
          <a:p>
            <a:r>
              <a:rPr lang="en-US" dirty="0" smtClean="0"/>
              <a:t>And, there are many ways to implement all of it…</a:t>
            </a:r>
          </a:p>
        </p:txBody>
      </p:sp>
    </p:spTree>
    <p:extLst>
      <p:ext uri="{BB962C8B-B14F-4D97-AF65-F5344CB8AC3E}">
        <p14:creationId xmlns:p14="http://schemas.microsoft.com/office/powerpoint/2010/main" xmlns="" val="193571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goal is to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simplify the choices</a:t>
            </a:r>
          </a:p>
          <a:p>
            <a:r>
              <a:rPr lang="en-US" dirty="0" smtClean="0"/>
              <a:t>Choices depend on experiment and constraints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Budget, schedule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Environment</a:t>
            </a:r>
          </a:p>
          <a:p>
            <a:pPr lvl="1"/>
            <a:r>
              <a:rPr lang="en-US" dirty="0" smtClean="0">
                <a:solidFill>
                  <a:srgbClr val="77933C"/>
                </a:solidFill>
              </a:rPr>
              <a:t>Technical resources</a:t>
            </a:r>
          </a:p>
          <a:p>
            <a:r>
              <a:rPr lang="en-US" dirty="0" err="1" smtClean="0"/>
              <a:t>xFOCE</a:t>
            </a:r>
            <a:r>
              <a:rPr lang="en-US" dirty="0" smtClean="0"/>
              <a:t> </a:t>
            </a:r>
            <a:r>
              <a:rPr lang="en-US" dirty="0"/>
              <a:t>community may draw from different </a:t>
            </a:r>
            <a:r>
              <a:rPr lang="en-US" dirty="0" smtClean="0"/>
              <a:t>approaches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09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study of some approaches</a:t>
            </a:r>
          </a:p>
          <a:p>
            <a:pPr lvl="1"/>
            <a:r>
              <a:rPr lang="en-US" dirty="0" smtClean="0"/>
              <a:t>Centralized Workstation</a:t>
            </a:r>
          </a:p>
          <a:p>
            <a:pPr lvl="1"/>
            <a:r>
              <a:rPr lang="en-US" dirty="0" smtClean="0"/>
              <a:t>Industrial Computers </a:t>
            </a:r>
          </a:p>
          <a:p>
            <a:pPr lvl="1"/>
            <a:r>
              <a:rPr lang="en-US" dirty="0" smtClean="0"/>
              <a:t>Sensor Node</a:t>
            </a:r>
          </a:p>
          <a:p>
            <a:r>
              <a:rPr lang="en-US" dirty="0" smtClean="0"/>
              <a:t>3 views to evaluate key features and trades</a:t>
            </a:r>
          </a:p>
          <a:p>
            <a:pPr lvl="1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Build/buy what and why</a:t>
            </a:r>
            <a:r>
              <a:rPr lang="en-US" dirty="0" smtClean="0"/>
              <a:t>: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hardware, software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Location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shore, surface, seafloor</a:t>
            </a:r>
          </a:p>
          <a:p>
            <a:pPr lvl="1"/>
            <a:r>
              <a:rPr lang="en-US" dirty="0" smtClean="0">
                <a:solidFill>
                  <a:srgbClr val="E46C0A"/>
                </a:solidFill>
              </a:rPr>
              <a:t>Connections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376092"/>
                </a:solidFill>
              </a:rPr>
              <a:t>topology and infrastructure</a:t>
            </a:r>
          </a:p>
        </p:txBody>
      </p:sp>
    </p:spTree>
    <p:extLst>
      <p:ext uri="{BB962C8B-B14F-4D97-AF65-F5344CB8AC3E}">
        <p14:creationId xmlns:p14="http://schemas.microsoft.com/office/powerpoint/2010/main" xmlns="" val="2406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stop: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Centralized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Workstation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Workstation computing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Mixed Common Off The Shelf (</a:t>
            </a:r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</a:rPr>
              <a:t>COTS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) /custom hardware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here using cabled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383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363772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23200" y="3875617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Data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163313" y="4449230"/>
            <a:ext cx="1035782" cy="44839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35850" y="4162424"/>
            <a:ext cx="387350" cy="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163313" y="4340674"/>
            <a:ext cx="1104265" cy="4958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163313" y="2133600"/>
            <a:ext cx="1468909" cy="194337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3713195" y="3302003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18532" y="2183837"/>
            <a:ext cx="972966" cy="169178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363772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083779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626641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084374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626641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1767882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9883894"/>
              </p:ext>
            </p:extLst>
          </p:nvPr>
        </p:nvGraphicFramePr>
        <p:xfrm>
          <a:off x="911438" y="474352"/>
          <a:ext cx="4672213" cy="2607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6037"/>
                <a:gridCol w="969917"/>
                <a:gridCol w="2486259"/>
              </a:tblGrid>
              <a:tr h="41006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39288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HW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  <a:tr h="4839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Controller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‘’</a:t>
                      </a:r>
                      <a:endParaRPr lang="en-US" sz="1200" dirty="0"/>
                    </a:p>
                  </a:txBody>
                  <a:tcPr anchor="ctr"/>
                </a:tc>
              </a:tr>
              <a:tr h="33303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 Software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Easier maintenance</a:t>
                      </a:r>
                      <a:endParaRPr lang="en-US" sz="1200" dirty="0"/>
                    </a:p>
                  </a:txBody>
                  <a:tcPr anchor="ctr"/>
                </a:tc>
              </a:tr>
              <a:tr h="50369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Power 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Need</a:t>
                      </a:r>
                      <a:r>
                        <a:rPr lang="en-US" sz="1200" baseline="0" dirty="0" smtClean="0"/>
                        <a:t> fine-grained power management at site</a:t>
                      </a:r>
                      <a:endParaRPr lang="en-US" sz="1200" dirty="0"/>
                    </a:p>
                  </a:txBody>
                  <a:tcPr anchor="ctr"/>
                </a:tc>
              </a:tr>
              <a:tr h="4839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Seafloor</a:t>
                      </a:r>
                    </a:p>
                    <a:p>
                      <a:r>
                        <a:rPr lang="en-US" sz="1200" dirty="0" smtClean="0"/>
                        <a:t>And Shore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Experiment</a:t>
                      </a:r>
                      <a:r>
                        <a:rPr lang="en-US" sz="1200" baseline="0" dirty="0" smtClean="0"/>
                        <a:t> continues </a:t>
                      </a:r>
                      <a:r>
                        <a:rPr lang="en-US" sz="1200" dirty="0" smtClean="0"/>
                        <a:t>if </a:t>
                      </a:r>
                      <a:r>
                        <a:rPr lang="en-US" sz="1200" dirty="0" err="1" smtClean="0"/>
                        <a:t>comms</a:t>
                      </a:r>
                      <a:r>
                        <a:rPr lang="en-US" sz="1200" dirty="0" smtClean="0"/>
                        <a:t> fails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789678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1736972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2854884" y="6088182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79" name="TextBox 178"/>
          <p:cNvSpPr txBox="1"/>
          <p:nvPr/>
        </p:nvSpPr>
        <p:spPr>
          <a:xfrm>
            <a:off x="6439943" y="6380842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grpSp>
        <p:nvGrpSpPr>
          <p:cNvPr id="182" name="Group 181"/>
          <p:cNvGrpSpPr/>
          <p:nvPr/>
        </p:nvGrpSpPr>
        <p:grpSpPr>
          <a:xfrm>
            <a:off x="754891" y="4692421"/>
            <a:ext cx="879789" cy="879789"/>
            <a:chOff x="850878" y="4417866"/>
            <a:chExt cx="879789" cy="879789"/>
          </a:xfrm>
        </p:grpSpPr>
        <p:sp>
          <p:nvSpPr>
            <p:cNvPr id="183" name="Oval 1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4" name="Picture 183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9487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ounded Rectangle 90"/>
          <p:cNvSpPr/>
          <p:nvPr/>
        </p:nvSpPr>
        <p:spPr>
          <a:xfrm>
            <a:off x="2407684" y="4901327"/>
            <a:ext cx="1639316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713195" y="390990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5" y="490095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38131" y="81849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Data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2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619599"/>
            <a:ext cx="0" cy="27459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83056" y="2319721"/>
            <a:ext cx="1240144" cy="150530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27249" y="1105305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4" name="Group 243"/>
          <p:cNvGrpSpPr/>
          <p:nvPr/>
        </p:nvGrpSpPr>
        <p:grpSpPr>
          <a:xfrm>
            <a:off x="4116012" y="5722853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2" y="5627754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4" y="4993956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7" y="4992282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200" y="4894195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2" y="4894195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80" y="5614092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4" y="5722853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2963808" y="3623102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>
            <a:endCxn id="65" idx="0"/>
          </p:cNvCxnSpPr>
          <p:nvPr/>
        </p:nvCxnSpPr>
        <p:spPr>
          <a:xfrm flipH="1">
            <a:off x="6771808" y="2319721"/>
            <a:ext cx="972966" cy="1691780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72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78" name="Pentagon 77"/>
          <p:cNvSpPr/>
          <p:nvPr/>
        </p:nvSpPr>
        <p:spPr>
          <a:xfrm>
            <a:off x="1736972" y="6020394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754891" y="5692968"/>
            <a:ext cx="879789" cy="879789"/>
            <a:chOff x="850878" y="5411812"/>
            <a:chExt cx="879789" cy="879789"/>
          </a:xfrm>
        </p:grpSpPr>
        <p:sp>
          <p:nvSpPr>
            <p:cNvPr id="84" name="Oval 83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5" name="Picture 84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812514" y="797548"/>
            <a:ext cx="795743" cy="848971"/>
            <a:chOff x="7180536" y="711795"/>
            <a:chExt cx="1503467" cy="1604036"/>
          </a:xfrm>
        </p:grpSpPr>
        <p:sp>
          <p:nvSpPr>
            <p:cNvPr id="87" name="Oval 86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8" name="Picture 87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89" name="Pentagon 88"/>
          <p:cNvSpPr/>
          <p:nvPr/>
        </p:nvSpPr>
        <p:spPr>
          <a:xfrm>
            <a:off x="1736972" y="5008227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4143588"/>
              </p:ext>
            </p:extLst>
          </p:nvPr>
        </p:nvGraphicFramePr>
        <p:xfrm>
          <a:off x="1267413" y="1537233"/>
          <a:ext cx="6801132" cy="3108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803"/>
                <a:gridCol w="1249208"/>
                <a:gridCol w="3981121"/>
              </a:tblGrid>
              <a:tr h="2759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36662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HW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Buy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PC104</a:t>
                      </a:r>
                    </a:p>
                    <a:p>
                      <a:r>
                        <a:rPr lang="en-US" sz="1400" dirty="0" smtClean="0"/>
                        <a:t>Serial port</a:t>
                      </a:r>
                      <a:r>
                        <a:rPr lang="en-US" sz="1400" baseline="0" dirty="0" smtClean="0"/>
                        <a:t> cards (16 total)</a:t>
                      </a:r>
                      <a:endParaRPr lang="en-US" sz="1400" dirty="0"/>
                    </a:p>
                  </a:txBody>
                  <a:tcPr anchor="ctr"/>
                </a:tc>
              </a:tr>
              <a:tr h="48777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Controller Software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</a:p>
                    <a:p>
                      <a:r>
                        <a:rPr lang="en-US" sz="1400" dirty="0" smtClean="0"/>
                        <a:t>Open Source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Linux,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Java</a:t>
                      </a:r>
                    </a:p>
                    <a:p>
                      <a:r>
                        <a:rPr lang="en-US" sz="1400" dirty="0" smtClean="0"/>
                        <a:t>Custom: SIAM Data Acquisition</a:t>
                      </a:r>
                      <a:r>
                        <a:rPr lang="en-US" sz="1400" baseline="0" dirty="0" smtClean="0"/>
                        <a:t> software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Open</a:t>
                      </a:r>
                      <a:r>
                        <a:rPr lang="en-US" sz="1400" baseline="0" dirty="0" smtClean="0"/>
                        <a:t> Source: </a:t>
                      </a:r>
                      <a:r>
                        <a:rPr lang="en-US" sz="1400" baseline="0" dirty="0" err="1" smtClean="0"/>
                        <a:t>DataTurbine</a:t>
                      </a:r>
                      <a:r>
                        <a:rPr lang="en-US" sz="1400" baseline="0" dirty="0" smtClean="0"/>
                        <a:t>, e.g.</a:t>
                      </a:r>
                    </a:p>
                  </a:txBody>
                  <a:tcPr anchor="ctr"/>
                </a:tc>
              </a:tr>
              <a:tr h="62435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Archive, UI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</a:p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PC Workstation</a:t>
                      </a:r>
                    </a:p>
                    <a:p>
                      <a:r>
                        <a:rPr lang="en-US" sz="1400" dirty="0" err="1" smtClean="0"/>
                        <a:t>MacOS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Windows, Linux, Java</a:t>
                      </a:r>
                      <a:endParaRPr lang="en-US" sz="1400" dirty="0" smtClean="0"/>
                    </a:p>
                    <a:p>
                      <a:r>
                        <a:rPr lang="en-US" sz="1400" dirty="0" smtClean="0"/>
                        <a:t>Custom: Shore Side Data System (SSDS),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FOCE GUI</a:t>
                      </a:r>
                      <a:endParaRPr lang="en-US" sz="1400" dirty="0"/>
                    </a:p>
                  </a:txBody>
                  <a:tcPr anchor="ctr"/>
                </a:tc>
              </a:tr>
              <a:tr h="27996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Power 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Custom: chassis</a:t>
                      </a:r>
                      <a:endParaRPr lang="en-US" sz="1400" dirty="0"/>
                    </a:p>
                  </a:txBody>
                  <a:tcPr anchor="ctr"/>
                </a:tc>
              </a:tr>
              <a:tr h="51313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ESW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Custom:</a:t>
                      </a:r>
                      <a:r>
                        <a:rPr lang="en-US" sz="1400" baseline="0" dirty="0" smtClean="0"/>
                        <a:t> electronics, software, chassis</a:t>
                      </a:r>
                    </a:p>
                    <a:p>
                      <a:r>
                        <a:rPr lang="en-US" sz="1400" baseline="0" dirty="0" smtClean="0"/>
                        <a:t>COTS: pumps, controllers</a:t>
                      </a:r>
                      <a:endParaRPr lang="en-US" sz="1400" dirty="0" smtClean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92" name="Group 91"/>
          <p:cNvGrpSpPr/>
          <p:nvPr/>
        </p:nvGrpSpPr>
        <p:grpSpPr>
          <a:xfrm>
            <a:off x="754891" y="4692421"/>
            <a:ext cx="879789" cy="879789"/>
            <a:chOff x="850878" y="4417866"/>
            <a:chExt cx="879789" cy="879789"/>
          </a:xfrm>
        </p:grpSpPr>
        <p:sp>
          <p:nvSpPr>
            <p:cNvPr id="93" name="Oval 9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4" name="Picture 93" descr="peristalticRed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95" name="TextBox 94"/>
          <p:cNvSpPr txBox="1"/>
          <p:nvPr/>
        </p:nvSpPr>
        <p:spPr>
          <a:xfrm>
            <a:off x="2874311" y="6021163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6459370" y="6313823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686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roup 154"/>
          <p:cNvGrpSpPr/>
          <p:nvPr/>
        </p:nvGrpSpPr>
        <p:grpSpPr>
          <a:xfrm>
            <a:off x="754891" y="4709410"/>
            <a:ext cx="879789" cy="879789"/>
            <a:chOff x="850878" y="4417866"/>
            <a:chExt cx="879789" cy="879789"/>
          </a:xfrm>
        </p:grpSpPr>
        <p:sp>
          <p:nvSpPr>
            <p:cNvPr id="156" name="Oval 155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7" name="Picture 156" descr="peristalticRed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53" name="Rounded Rectangle 152"/>
          <p:cNvSpPr/>
          <p:nvPr/>
        </p:nvSpPr>
        <p:spPr>
          <a:xfrm>
            <a:off x="2363772" y="4935974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4" name="Pentagon 153"/>
          <p:cNvSpPr/>
          <p:nvPr/>
        </p:nvSpPr>
        <p:spPr>
          <a:xfrm>
            <a:off x="1736972" y="5049175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0" name="Group 149"/>
          <p:cNvGrpSpPr/>
          <p:nvPr/>
        </p:nvGrpSpPr>
        <p:grpSpPr>
          <a:xfrm>
            <a:off x="6886565" y="1033129"/>
            <a:ext cx="913462" cy="983434"/>
            <a:chOff x="7180536" y="711795"/>
            <a:chExt cx="1503467" cy="1604036"/>
          </a:xfrm>
        </p:grpSpPr>
        <p:sp>
          <p:nvSpPr>
            <p:cNvPr id="151" name="Oval 150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" name="Picture 151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grpSp>
        <p:nvGrpSpPr>
          <p:cNvPr id="147" name="Group 146"/>
          <p:cNvGrpSpPr/>
          <p:nvPr/>
        </p:nvGrpSpPr>
        <p:grpSpPr>
          <a:xfrm>
            <a:off x="754891" y="5703356"/>
            <a:ext cx="879789" cy="879789"/>
            <a:chOff x="850878" y="5411812"/>
            <a:chExt cx="879789" cy="879789"/>
          </a:xfrm>
        </p:grpSpPr>
        <p:sp>
          <p:nvSpPr>
            <p:cNvPr id="148" name="Oval 147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148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139" name="Pentagon 138"/>
          <p:cNvSpPr/>
          <p:nvPr/>
        </p:nvSpPr>
        <p:spPr>
          <a:xfrm>
            <a:off x="1767882" y="601017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369534" y="4935974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/>
          <p:cNvGrpSpPr/>
          <p:nvPr/>
        </p:nvGrpSpPr>
        <p:grpSpPr>
          <a:xfrm>
            <a:off x="4089541" y="5757873"/>
            <a:ext cx="551967" cy="646758"/>
            <a:chOff x="1788020" y="1582961"/>
            <a:chExt cx="329086" cy="403787"/>
          </a:xfrm>
        </p:grpSpPr>
        <p:sp>
          <p:nvSpPr>
            <p:cNvPr id="80" name="Oval 7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1" name="Pentagon 8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2" name="Straight Connector 81"/>
            <p:cNvCxnSpPr>
              <a:endCxn id="8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6329121" y="5662774"/>
            <a:ext cx="551967" cy="646758"/>
            <a:chOff x="1788020" y="1582961"/>
            <a:chExt cx="329086" cy="403787"/>
          </a:xfrm>
        </p:grpSpPr>
        <p:sp>
          <p:nvSpPr>
            <p:cNvPr id="84" name="Oval 83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5" name="Pentagon 84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86" name="Straight Connector 85"/>
            <p:cNvCxnSpPr>
              <a:endCxn id="84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4632403" y="5028976"/>
            <a:ext cx="505545" cy="659984"/>
            <a:chOff x="7271690" y="5160717"/>
            <a:chExt cx="505545" cy="659984"/>
          </a:xfrm>
        </p:grpSpPr>
        <p:sp>
          <p:nvSpPr>
            <p:cNvPr id="88" name="Oval 8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89" name="Straight Connector 88"/>
            <p:cNvCxnSpPr>
              <a:endCxn id="8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Rectangle 8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090136" y="5027302"/>
            <a:ext cx="505545" cy="659984"/>
            <a:chOff x="7271690" y="5160717"/>
            <a:chExt cx="505545" cy="659984"/>
          </a:xfrm>
        </p:grpSpPr>
        <p:sp>
          <p:nvSpPr>
            <p:cNvPr id="92" name="Oval 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3" name="Straight Connector 92"/>
            <p:cNvCxnSpPr>
              <a:endCxn id="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6296729" y="4929215"/>
            <a:ext cx="505545" cy="659984"/>
            <a:chOff x="7271690" y="5160717"/>
            <a:chExt cx="505545" cy="659984"/>
          </a:xfrm>
        </p:grpSpPr>
        <p:sp>
          <p:nvSpPr>
            <p:cNvPr id="96" name="Oval 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97" name="Straight Connector 96"/>
            <p:cNvCxnSpPr>
              <a:endCxn id="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Rectangle 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6837751" y="4929215"/>
            <a:ext cx="505545" cy="659984"/>
            <a:chOff x="7271690" y="5160717"/>
            <a:chExt cx="505545" cy="659984"/>
          </a:xfrm>
        </p:grpSpPr>
        <p:sp>
          <p:nvSpPr>
            <p:cNvPr id="101" name="Oval 10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02" name="Straight Connector 101"/>
            <p:cNvCxnSpPr>
              <a:endCxn id="10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ectangle 10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6909409" y="5649112"/>
            <a:ext cx="505545" cy="659984"/>
            <a:chOff x="7271690" y="5160717"/>
            <a:chExt cx="505545" cy="659984"/>
          </a:xfrm>
        </p:grpSpPr>
        <p:sp>
          <p:nvSpPr>
            <p:cNvPr id="113" name="Oval 112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4" name="Straight Connector 113"/>
            <p:cNvCxnSpPr>
              <a:endCxn id="113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tangle 11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4632403" y="5757873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3719421" y="3588618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376476" y="4011501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817305" y="1121615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406423" y="1408422"/>
            <a:ext cx="412012" cy="0"/>
          </a:xfrm>
          <a:prstGeom prst="line">
            <a:avLst/>
          </a:prstGeom>
          <a:ln w="38100" cmpd="sng">
            <a:solidFill>
              <a:srgbClr val="00000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059144" y="3588810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2" name="Rounded Rectangle 131"/>
          <p:cNvSpPr/>
          <p:nvPr/>
        </p:nvSpPr>
        <p:spPr>
          <a:xfrm>
            <a:off x="4341499" y="2583281"/>
            <a:ext cx="1193010" cy="51670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100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MBps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6171" y="3269820"/>
            <a:ext cx="9116387" cy="35552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ounded Rectangle 134"/>
          <p:cNvSpPr/>
          <p:nvPr/>
        </p:nvSpPr>
        <p:spPr>
          <a:xfrm>
            <a:off x="4762662" y="4585114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9657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ounded Rectangle 135"/>
          <p:cNvSpPr/>
          <p:nvPr/>
        </p:nvSpPr>
        <p:spPr>
          <a:xfrm>
            <a:off x="6857057" y="2605972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1 kW Cable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Grand Centralized Workstation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593782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334793" y="4424770"/>
            <a:ext cx="9680" cy="44333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059181" y="4270980"/>
            <a:ext cx="1035782" cy="448396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1"/>
          </p:cNvCxnSpPr>
          <p:nvPr/>
        </p:nvCxnSpPr>
        <p:spPr>
          <a:xfrm flipH="1">
            <a:off x="5989126" y="4298308"/>
            <a:ext cx="387350" cy="0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1" y="4162424"/>
            <a:ext cx="1104265" cy="49589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8" y="4375462"/>
            <a:ext cx="0" cy="51873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736972" y="4424770"/>
            <a:ext cx="1967321" cy="53785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1560276" y="3949386"/>
            <a:ext cx="1347594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Ethernet-Serial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76" name="Straight Connector 175"/>
          <p:cNvCxnSpPr/>
          <p:nvPr/>
        </p:nvCxnSpPr>
        <p:spPr>
          <a:xfrm flipV="1">
            <a:off x="5047623" y="2446562"/>
            <a:ext cx="1275577" cy="1278634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>
            <a:endCxn id="65" idx="0"/>
          </p:cNvCxnSpPr>
          <p:nvPr/>
        </p:nvCxnSpPr>
        <p:spPr>
          <a:xfrm>
            <a:off x="6740641" y="2695576"/>
            <a:ext cx="31167" cy="131592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Rounded Rectangle 137"/>
          <p:cNvSpPr/>
          <p:nvPr/>
        </p:nvSpPr>
        <p:spPr>
          <a:xfrm>
            <a:off x="7772760" y="797548"/>
            <a:ext cx="1159162" cy="61087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Connection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42" name="Rounded Rectangle 141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6163446" y="564588"/>
            <a:ext cx="921263" cy="528492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2874311" y="6021786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59" name="TextBox 158"/>
          <p:cNvSpPr txBox="1"/>
          <p:nvPr/>
        </p:nvSpPr>
        <p:spPr>
          <a:xfrm>
            <a:off x="6459370" y="6314446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883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br>
              <a:rPr lang="en-US" dirty="0" smtClean="0"/>
            </a:br>
            <a:r>
              <a:rPr lang="en-US" sz="3600" dirty="0" smtClean="0"/>
              <a:t>Centralized Workstation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Pros</a:t>
            </a:r>
          </a:p>
          <a:p>
            <a:pPr lvl="1"/>
            <a:r>
              <a:rPr lang="en-US" sz="2000" dirty="0" smtClean="0"/>
              <a:t>One software platform</a:t>
            </a:r>
          </a:p>
          <a:p>
            <a:pPr lvl="1"/>
            <a:r>
              <a:rPr lang="en-US" sz="2000" dirty="0" smtClean="0"/>
              <a:t>COTS computers</a:t>
            </a:r>
          </a:p>
          <a:p>
            <a:pPr lvl="1"/>
            <a:r>
              <a:rPr lang="en-US" sz="2000" dirty="0" smtClean="0"/>
              <a:t>COTS serial I/O solutions</a:t>
            </a:r>
            <a:endParaRPr lang="en-US" sz="2000" dirty="0"/>
          </a:p>
          <a:p>
            <a:pPr marL="457200" lvl="1" indent="0">
              <a:buNone/>
            </a:pPr>
            <a:endParaRPr lang="en-US" sz="2000" dirty="0" smtClean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Cons</a:t>
            </a:r>
          </a:p>
          <a:p>
            <a:pPr lvl="1"/>
            <a:r>
              <a:rPr lang="en-US" sz="2000" dirty="0" smtClean="0"/>
              <a:t>Extensibility in packaging and housings…have to put a lot of holes in housings</a:t>
            </a:r>
            <a:endParaRPr lang="en-US" sz="1600" dirty="0" smtClean="0"/>
          </a:p>
          <a:p>
            <a:pPr lvl="2"/>
            <a:r>
              <a:rPr lang="en-US" sz="1600" dirty="0" smtClean="0"/>
              <a:t>Can use junction boxes</a:t>
            </a:r>
          </a:p>
          <a:p>
            <a:pPr lvl="1"/>
            <a:r>
              <a:rPr lang="en-US" sz="2000" dirty="0"/>
              <a:t>Power consumption</a:t>
            </a:r>
          </a:p>
          <a:p>
            <a:pPr lvl="1"/>
            <a:r>
              <a:rPr lang="en-US" sz="2000" dirty="0" smtClean="0"/>
              <a:t>Less modular</a:t>
            </a:r>
          </a:p>
          <a:p>
            <a:pPr lvl="1"/>
            <a:r>
              <a:rPr lang="en-US" sz="2000" dirty="0" smtClean="0"/>
              <a:t>Need lots of serial ports</a:t>
            </a:r>
          </a:p>
          <a:p>
            <a:pPr lvl="2"/>
            <a:r>
              <a:rPr lang="en-US" sz="1600" dirty="0" smtClean="0"/>
              <a:t>Custom serial IO </a:t>
            </a:r>
          </a:p>
          <a:p>
            <a:pPr lvl="1"/>
            <a:r>
              <a:rPr lang="en-US" sz="2000" dirty="0" smtClean="0"/>
              <a:t>Custom </a:t>
            </a:r>
            <a:r>
              <a:rPr lang="en-US" sz="2000" dirty="0"/>
              <a:t>HW/</a:t>
            </a:r>
            <a:r>
              <a:rPr lang="en-US" sz="2000" dirty="0" smtClean="0"/>
              <a:t>SW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9321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Industrial Computers…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Industrial automation computers (WAGO, Compact Rio, e.g.)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Heavy use of COTS hardware and software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Shown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here using moored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29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ounded Rectangle 168"/>
          <p:cNvSpPr/>
          <p:nvPr/>
        </p:nvSpPr>
        <p:spPr>
          <a:xfrm>
            <a:off x="3922731" y="231313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tangle 67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11385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738493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619599"/>
            <a:ext cx="0" cy="27459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168" idx="2"/>
          </p:cNvCxnSpPr>
          <p:nvPr/>
        </p:nvCxnSpPr>
        <p:spPr>
          <a:xfrm flipV="1">
            <a:off x="4580280" y="3137932"/>
            <a:ext cx="0" cy="81631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35519678"/>
              </p:ext>
            </p:extLst>
          </p:nvPr>
        </p:nvGraphicFramePr>
        <p:xfrm>
          <a:off x="119219" y="85169"/>
          <a:ext cx="3736523" cy="2886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505"/>
                <a:gridCol w="1134508"/>
                <a:gridCol w="1629510"/>
              </a:tblGrid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72089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and/or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access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Large housings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Co-located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w/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90517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UI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maintenance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6191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or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access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Data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and/or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Co-located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w/ control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4335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Or 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Permitting, depth,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distance from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7" name="Rounded Rectangle 66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UI 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Junction</a:t>
            </a:r>
            <a:endParaRPr lang="en-US" sz="1400" dirty="0">
              <a:solidFill>
                <a:srgbClr val="376092"/>
              </a:solidFill>
            </a:endParaRPr>
          </a:p>
        </p:txBody>
      </p: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295922" y="900251"/>
            <a:ext cx="1312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Mooring pic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5218424" y="2750817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grpSp>
        <p:nvGrpSpPr>
          <p:cNvPr id="162" name="Group 161"/>
          <p:cNvGrpSpPr/>
          <p:nvPr/>
        </p:nvGrpSpPr>
        <p:grpSpPr>
          <a:xfrm>
            <a:off x="1047935" y="4822206"/>
            <a:ext cx="879789" cy="879789"/>
            <a:chOff x="850878" y="4417866"/>
            <a:chExt cx="879789" cy="879789"/>
          </a:xfrm>
        </p:grpSpPr>
        <p:sp>
          <p:nvSpPr>
            <p:cNvPr id="164" name="Oval 163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5" name="Picture 164" descr="peristalticRed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66" name="TextBox 165"/>
          <p:cNvSpPr txBox="1"/>
          <p:nvPr/>
        </p:nvSpPr>
        <p:spPr>
          <a:xfrm>
            <a:off x="2871115" y="6074669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67" name="TextBox 166"/>
          <p:cNvSpPr txBox="1"/>
          <p:nvPr/>
        </p:nvSpPr>
        <p:spPr>
          <a:xfrm>
            <a:off x="6456174" y="6367329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sp>
        <p:nvSpPr>
          <p:cNvPr id="168" name="Rounded Rectangle 167"/>
          <p:cNvSpPr/>
          <p:nvPr/>
        </p:nvSpPr>
        <p:spPr>
          <a:xfrm>
            <a:off x="4099187" y="242824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3656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Architectures</a:t>
            </a:r>
            <a:br>
              <a:rPr lang="en-US" dirty="0" smtClean="0"/>
            </a:br>
            <a:r>
              <a:rPr lang="en-US" sz="3600" dirty="0" smtClean="0"/>
              <a:t>User Concerns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E46C0A"/>
                </a:solidFill>
              </a:rPr>
              <a:t>Performance</a:t>
            </a:r>
            <a:r>
              <a:rPr lang="en-US" dirty="0" smtClean="0"/>
              <a:t>: valid scientific approach, data quality 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Flexibility</a:t>
            </a:r>
            <a:r>
              <a:rPr lang="en-US" dirty="0" smtClean="0"/>
              <a:t>: wide range of environments, scenarios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Ease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Build</a:t>
            </a:r>
          </a:p>
          <a:p>
            <a:pPr lvl="1"/>
            <a:r>
              <a:rPr lang="en-US" dirty="0" smtClean="0"/>
              <a:t>Test</a:t>
            </a:r>
          </a:p>
          <a:p>
            <a:pPr lvl="1"/>
            <a:r>
              <a:rPr lang="en-US" dirty="0" smtClean="0"/>
              <a:t>Use, maintain</a:t>
            </a:r>
          </a:p>
          <a:p>
            <a:pPr lvl="1"/>
            <a:r>
              <a:rPr lang="en-US" dirty="0" smtClean="0"/>
              <a:t>Extend</a:t>
            </a:r>
          </a:p>
          <a:p>
            <a:r>
              <a:rPr lang="en-US" dirty="0" smtClean="0">
                <a:solidFill>
                  <a:srgbClr val="E46C0A"/>
                </a:solidFill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xmlns="" val="73437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/>
          <p:cNvSpPr/>
          <p:nvPr/>
        </p:nvSpPr>
        <p:spPr>
          <a:xfrm>
            <a:off x="1" y="3253523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ounded Rectangle 8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2" name="Pentagon 91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5996408" y="1567808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4738493" y="4619599"/>
            <a:ext cx="0" cy="248506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4831879" y="4619599"/>
            <a:ext cx="0" cy="27459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6579886" y="2141422"/>
            <a:ext cx="160755" cy="21227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8" name="Group 107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09" name="Oval 108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0" name="Pentagon 109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1" name="Straight Connector 110"/>
            <p:cNvCxnSpPr>
              <a:endCxn id="109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Group 111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13" name="Oval 11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4" name="Pentagon 11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5" name="Straight Connector 114"/>
            <p:cNvCxnSpPr>
              <a:endCxn id="11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17" name="Oval 11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21" name="Oval 12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Rectangle 12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26" name="Oval 12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8" name="Straight Connector 127"/>
            <p:cNvCxnSpPr>
              <a:endCxn id="12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ectangle 12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32" name="Oval 13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3" name="Straight Connector 132"/>
            <p:cNvCxnSpPr>
              <a:endCxn id="13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Rectangle 13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37" name="Oval 136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8" name="Straight Connector 137"/>
            <p:cNvCxnSpPr>
              <a:endCxn id="137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Rectangle 138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1" name="Oval 14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2" name="Straight Connector 141"/>
            <p:cNvCxnSpPr>
              <a:endCxn id="14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Rectangle 14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44" name="Rounded Rectangle 143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UI 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146" name="Straight Connector 145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Rounded Rectangle 146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48" name="Rounded Rectangle 147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49" name="Rounded Rectangle 148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150" name="Hexagon 149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Junction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151" name="Pentagon 150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5" name="Group 154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56" name="Oval 155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7" name="Picture 156" descr="fanBlade-xpar.gi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58" name="Group 157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59" name="Oval 158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0" name="Picture 159" descr="workstation-2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61" name="Rounded Rectangle 160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62" name="Rounded Rectangle 161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grpSp>
        <p:nvGrpSpPr>
          <p:cNvPr id="164" name="Group 163"/>
          <p:cNvGrpSpPr/>
          <p:nvPr/>
        </p:nvGrpSpPr>
        <p:grpSpPr>
          <a:xfrm>
            <a:off x="1047935" y="4744528"/>
            <a:ext cx="879789" cy="879789"/>
            <a:chOff x="850878" y="4417866"/>
            <a:chExt cx="879789" cy="879789"/>
          </a:xfrm>
        </p:grpSpPr>
        <p:sp>
          <p:nvSpPr>
            <p:cNvPr id="165" name="Oval 164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6" name="Picture 165" descr="peristalticRed-xpar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67" name="TextBox 166"/>
          <p:cNvSpPr txBox="1"/>
          <p:nvPr/>
        </p:nvSpPr>
        <p:spPr>
          <a:xfrm>
            <a:off x="2871115" y="6135393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68" name="TextBox 167"/>
          <p:cNvSpPr txBox="1"/>
          <p:nvPr/>
        </p:nvSpPr>
        <p:spPr>
          <a:xfrm>
            <a:off x="6456174" y="6428053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169" name="Straight Connector 168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TextBox 169"/>
          <p:cNvSpPr txBox="1"/>
          <p:nvPr/>
        </p:nvSpPr>
        <p:spPr>
          <a:xfrm>
            <a:off x="5392657" y="2745596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174" name="Rounded Rectangle 173"/>
          <p:cNvSpPr/>
          <p:nvPr/>
        </p:nvSpPr>
        <p:spPr>
          <a:xfrm>
            <a:off x="3973527" y="231313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5" name="Rounded Rectangle 174"/>
          <p:cNvSpPr/>
          <p:nvPr/>
        </p:nvSpPr>
        <p:spPr>
          <a:xfrm>
            <a:off x="4062181" y="235369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7" name="Rounded Rectangle 176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8" name="Straight Connector 177"/>
          <p:cNvCxnSpPr>
            <a:stCxn id="177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>
            <a:endCxn id="182" idx="2"/>
          </p:cNvCxnSpPr>
          <p:nvPr/>
        </p:nvCxnSpPr>
        <p:spPr>
          <a:xfrm flipV="1">
            <a:off x="4631076" y="3137932"/>
            <a:ext cx="0" cy="81631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Rounded Rectangle 179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2" name="Rounded Rectangle 181"/>
          <p:cNvSpPr/>
          <p:nvPr/>
        </p:nvSpPr>
        <p:spPr>
          <a:xfrm>
            <a:off x="4149983" y="2428242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00872317"/>
              </p:ext>
            </p:extLst>
          </p:nvPr>
        </p:nvGraphicFramePr>
        <p:xfrm>
          <a:off x="1545777" y="1408389"/>
          <a:ext cx="6119379" cy="374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344"/>
                <a:gridCol w="1286399"/>
                <a:gridCol w="3419636"/>
              </a:tblGrid>
              <a:tr h="2759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36662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COTS: WAGO, National Instruments Compact-Rio (NI-CRIO),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Serial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Multiplexer (MUX), Video MUX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8777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 Source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COTS/Custom: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Source: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DataTurbine</a:t>
                      </a:r>
                      <a:endParaRPr lang="en-US" sz="1400" baseline="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624357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Archive, UI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Source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PC Workstation</a:t>
                      </a:r>
                    </a:p>
                    <a:p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MacOS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Windows, Linux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Source: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DataTurbine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, RDV,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Pachube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...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COTS/Custom: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7996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COTS: WAGO, NI-CRIO</a:t>
                      </a:r>
                    </a:p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Custom: GF, isolation</a:t>
                      </a:r>
                    </a:p>
                  </a:txBody>
                  <a:tcPr anchor="ctr"/>
                </a:tc>
              </a:tr>
              <a:tr h="51313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COTS: WAGO, NI-CRIO,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LabView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, pumps, motor controllers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399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ounded Rectangle 88"/>
          <p:cNvSpPr/>
          <p:nvPr/>
        </p:nvSpPr>
        <p:spPr>
          <a:xfrm>
            <a:off x="3866291" y="2330064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1047935" y="4768786"/>
            <a:ext cx="879789" cy="879789"/>
            <a:chOff x="850878" y="4417866"/>
            <a:chExt cx="879789" cy="879789"/>
          </a:xfrm>
        </p:grpSpPr>
        <p:sp>
          <p:nvSpPr>
            <p:cNvPr id="83" name="Oval 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" name="Picture 83" descr="peristalticRed-xpar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60" name="Rounded Rectangle 159"/>
          <p:cNvSpPr/>
          <p:nvPr/>
        </p:nvSpPr>
        <p:spPr>
          <a:xfrm>
            <a:off x="2677268" y="4982098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1" name="Pentagon 160"/>
          <p:cNvSpPr/>
          <p:nvPr/>
        </p:nvSpPr>
        <p:spPr>
          <a:xfrm>
            <a:off x="2050468" y="5095299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2657113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377120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323359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4919982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377715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290967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6831989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903647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919982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00" name="Pentagon 99"/>
          <p:cNvSpPr/>
          <p:nvPr/>
        </p:nvSpPr>
        <p:spPr>
          <a:xfrm>
            <a:off x="2053263" y="6007460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08" name="Group 107"/>
          <p:cNvGrpSpPr/>
          <p:nvPr/>
        </p:nvGrpSpPr>
        <p:grpSpPr>
          <a:xfrm>
            <a:off x="1047935" y="5762732"/>
            <a:ext cx="879789" cy="879789"/>
            <a:chOff x="850878" y="5411812"/>
            <a:chExt cx="879789" cy="879789"/>
          </a:xfrm>
        </p:grpSpPr>
        <p:sp>
          <p:nvSpPr>
            <p:cNvPr id="109" name="Oval 108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Picture 109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sp>
        <p:nvSpPr>
          <p:cNvPr id="72" name="Rectangle 71"/>
          <p:cNvSpPr/>
          <p:nvPr/>
        </p:nvSpPr>
        <p:spPr>
          <a:xfrm>
            <a:off x="5702742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16325" y="3265223"/>
            <a:ext cx="9116387" cy="356455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966188" y="2412904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593785" y="184615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73019" y="1437329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887123" y="4324283"/>
            <a:ext cx="2054480" cy="54382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636465" y="4514498"/>
            <a:ext cx="0" cy="35360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384449" y="4514498"/>
            <a:ext cx="814646" cy="383128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384449" y="4424770"/>
            <a:ext cx="883129" cy="4118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831879" y="4455890"/>
            <a:ext cx="0" cy="438305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0313" y="4424770"/>
            <a:ext cx="1967321" cy="537856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>
            <a:off x="6535624" y="2082800"/>
            <a:ext cx="205017" cy="270892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3965399" y="1724136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6740641" y="2343695"/>
            <a:ext cx="971702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UI </a:t>
            </a:r>
            <a:endParaRPr lang="en-US" dirty="0">
              <a:solidFill>
                <a:srgbClr val="376092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 flipV="1">
            <a:off x="7249458" y="1923250"/>
            <a:ext cx="0" cy="374500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sp>
        <p:nvSpPr>
          <p:cNvPr id="29" name="Hexagon 28"/>
          <p:cNvSpPr/>
          <p:nvPr/>
        </p:nvSpPr>
        <p:spPr>
          <a:xfrm>
            <a:off x="4183847" y="4081000"/>
            <a:ext cx="1109291" cy="374890"/>
          </a:xfrm>
          <a:prstGeom prst="hexago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376092"/>
                </a:solidFill>
              </a:rPr>
              <a:t>Junction</a:t>
            </a:r>
            <a:endParaRPr lang="en-US" sz="1400" dirty="0">
              <a:solidFill>
                <a:srgbClr val="376092"/>
              </a:solidFill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763473" y="833817"/>
            <a:ext cx="948870" cy="1012341"/>
            <a:chOff x="7180536" y="711795"/>
            <a:chExt cx="1503467" cy="1604036"/>
          </a:xfrm>
        </p:grpSpPr>
        <p:sp>
          <p:nvSpPr>
            <p:cNvPr id="112" name="Oval 11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9" name="Picture 158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Industrial Computers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err="1" smtClean="0">
                <a:solidFill>
                  <a:schemeClr val="accent6">
                    <a:lumMod val="75000"/>
                  </a:schemeClr>
                </a:solidFill>
              </a:rPr>
              <a:t>ConnectionView</a:t>
            </a:r>
            <a:endParaRPr lang="en-US" sz="1600" i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195862" y="3529976"/>
            <a:ext cx="893696" cy="551024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5304793" y="2930262"/>
            <a:ext cx="1343302" cy="947538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Cell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Satellite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4089558" y="2484015"/>
            <a:ext cx="962186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854884" y="6125838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6439943" y="6418498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87" name="Straight Connector 86"/>
          <p:cNvCxnSpPr/>
          <p:nvPr/>
        </p:nvCxnSpPr>
        <p:spPr>
          <a:xfrm flipH="1">
            <a:off x="5118657" y="2750817"/>
            <a:ext cx="1529438" cy="0"/>
          </a:xfrm>
          <a:prstGeom prst="line">
            <a:avLst/>
          </a:prstGeom>
          <a:ln w="38100" cmpd="sng"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4989117" y="2419771"/>
            <a:ext cx="0" cy="1534477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endCxn id="79" idx="2"/>
          </p:cNvCxnSpPr>
          <p:nvPr/>
        </p:nvCxnSpPr>
        <p:spPr>
          <a:xfrm flipV="1">
            <a:off x="4570651" y="3193705"/>
            <a:ext cx="0" cy="777475"/>
          </a:xfrm>
          <a:prstGeom prst="line">
            <a:avLst/>
          </a:prstGeom>
          <a:ln w="38100" cmpd="sng"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8699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Industrial Computers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3484880" cy="4048761"/>
          </a:xfrm>
        </p:spPr>
        <p:txBody>
          <a:bodyPr/>
          <a:lstStyle/>
          <a:p>
            <a:r>
              <a:rPr lang="en-US" sz="2400" dirty="0" smtClean="0"/>
              <a:t>Pros</a:t>
            </a:r>
          </a:p>
          <a:p>
            <a:pPr lvl="1"/>
            <a:r>
              <a:rPr lang="en-US" sz="2000" dirty="0" smtClean="0"/>
              <a:t>Mostly COTS components</a:t>
            </a:r>
          </a:p>
          <a:p>
            <a:pPr lvl="1"/>
            <a:r>
              <a:rPr lang="en-US" sz="2000" dirty="0" smtClean="0"/>
              <a:t>Vendor and user community support</a:t>
            </a:r>
          </a:p>
          <a:p>
            <a:pPr lvl="1"/>
            <a:r>
              <a:rPr lang="en-US" sz="2000" dirty="0" smtClean="0"/>
              <a:t>Easier to build</a:t>
            </a:r>
          </a:p>
          <a:p>
            <a:pPr lvl="1"/>
            <a:r>
              <a:rPr lang="en-US" sz="2000" dirty="0" smtClean="0"/>
              <a:t>COTS software provides much infrastructure</a:t>
            </a:r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Cons</a:t>
            </a:r>
          </a:p>
          <a:p>
            <a:pPr lvl="1"/>
            <a:r>
              <a:rPr lang="en-US" sz="2000" dirty="0" smtClean="0"/>
              <a:t>High cost of software and hardware</a:t>
            </a:r>
          </a:p>
          <a:p>
            <a:pPr lvl="1"/>
            <a:r>
              <a:rPr lang="en-US" sz="2000" dirty="0" smtClean="0"/>
              <a:t>High power consumption</a:t>
            </a:r>
          </a:p>
          <a:p>
            <a:pPr lvl="1"/>
            <a:r>
              <a:rPr lang="en-US" sz="2000" dirty="0" smtClean="0"/>
              <a:t>Cable may be somewhat technical, especially from surface expression in active environment</a:t>
            </a:r>
          </a:p>
          <a:p>
            <a:pPr lvl="1"/>
            <a:r>
              <a:rPr lang="en-US" sz="2000" dirty="0" smtClean="0"/>
              <a:t>Large electronics form factors require larger housings</a:t>
            </a:r>
          </a:p>
        </p:txBody>
      </p:sp>
    </p:spTree>
    <p:extLst>
      <p:ext uri="{BB962C8B-B14F-4D97-AF65-F5344CB8AC3E}">
        <p14:creationId xmlns:p14="http://schemas.microsoft.com/office/powerpoint/2010/main" xmlns="" val="152121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>
                <a:solidFill>
                  <a:schemeClr val="accent6">
                    <a:lumMod val="50000"/>
                  </a:schemeClr>
                </a:solidFill>
              </a:rPr>
              <a:t>Next </a:t>
            </a:r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up: Sensor Node…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Focus on small COTS embedded PCs and microprocessors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Modularize and aggregate power switching and/or data acquisition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Reduce power consumption</a:t>
            </a:r>
          </a:p>
          <a:p>
            <a:pPr lvl="1"/>
            <a:r>
              <a:rPr lang="en-US" i="1" dirty="0" smtClean="0">
                <a:solidFill>
                  <a:schemeClr val="accent6">
                    <a:lumMod val="50000"/>
                  </a:schemeClr>
                </a:solidFill>
              </a:rPr>
              <a:t>Shown here using moored configuration</a:t>
            </a:r>
            <a:endParaRPr lang="en-US" i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428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1688" y="3248290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26895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Controller/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7707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Location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73867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81726" y="1898887"/>
            <a:ext cx="0" cy="151164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26044411"/>
              </p:ext>
            </p:extLst>
          </p:nvPr>
        </p:nvGraphicFramePr>
        <p:xfrm>
          <a:off x="103027" y="30671"/>
          <a:ext cx="4066022" cy="300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022"/>
                <a:gridCol w="985520"/>
                <a:gridCol w="2062480"/>
              </a:tblGrid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Component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Location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Why</a:t>
                      </a:r>
                      <a:endParaRPr lang="en-US" sz="1200" dirty="0"/>
                    </a:p>
                  </a:txBody>
                  <a:tcPr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Surface/Seafloor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Surface: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telemetry, UI</a:t>
                      </a:r>
                    </a:p>
                    <a:p>
                      <a:pPr algn="l"/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Seafloor: experiment control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3939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Seafloor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Gateway: control, telemetry</a:t>
                      </a:r>
                    </a:p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Node: data acquisition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29034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UI Software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Shore/Surface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Easier maintenance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5419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Probably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use generator, solar, wind on surface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61515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Data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Seafloor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And Shore</a:t>
                      </a:r>
                      <a:endParaRPr lang="en-US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Local data needed for control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Central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archive for redundancy, easier access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8031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/Gateway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50236" y="2654710"/>
            <a:ext cx="0" cy="71306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01073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7" name="Straight Connector 176"/>
          <p:cNvCxnSpPr/>
          <p:nvPr/>
        </p:nvCxnSpPr>
        <p:spPr>
          <a:xfrm flipH="1">
            <a:off x="48584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3804740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1472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4279643" y="4609716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4948553" y="4627722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9" name="Rounded Rectangle 208"/>
          <p:cNvSpPr/>
          <p:nvPr/>
        </p:nvSpPr>
        <p:spPr>
          <a:xfrm>
            <a:off x="963546" y="3332830"/>
            <a:ext cx="1565165" cy="112807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Load switching,</a:t>
            </a:r>
          </a:p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Data Acquisition for </a:t>
            </a:r>
          </a:p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1-4 Devices </a:t>
            </a:r>
          </a:p>
        </p:txBody>
      </p:sp>
      <p:cxnSp>
        <p:nvCxnSpPr>
          <p:cNvPr id="211" name="Straight Connector 210"/>
          <p:cNvCxnSpPr>
            <a:stCxn id="82" idx="1"/>
            <a:endCxn id="209" idx="3"/>
          </p:cNvCxnSpPr>
          <p:nvPr/>
        </p:nvCxnSpPr>
        <p:spPr>
          <a:xfrm flipH="1" flipV="1">
            <a:off x="2528711" y="3896866"/>
            <a:ext cx="677299" cy="527904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1" name="Group 220"/>
          <p:cNvGrpSpPr/>
          <p:nvPr/>
        </p:nvGrpSpPr>
        <p:grpSpPr>
          <a:xfrm>
            <a:off x="1320284" y="4777463"/>
            <a:ext cx="879789" cy="879789"/>
            <a:chOff x="850878" y="4417866"/>
            <a:chExt cx="879789" cy="879789"/>
          </a:xfrm>
        </p:grpSpPr>
        <p:sp>
          <p:nvSpPr>
            <p:cNvPr id="222" name="Oval 22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3" name="Picture 222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224" name="TextBox 223"/>
          <p:cNvSpPr txBox="1"/>
          <p:nvPr/>
        </p:nvSpPr>
        <p:spPr>
          <a:xfrm>
            <a:off x="3289501" y="612915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225" name="TextBox 224"/>
          <p:cNvSpPr txBox="1"/>
          <p:nvPr/>
        </p:nvSpPr>
        <p:spPr>
          <a:xfrm>
            <a:off x="6874560" y="642181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226" name="Straight Connector 225"/>
          <p:cNvCxnSpPr/>
          <p:nvPr/>
        </p:nvCxnSpPr>
        <p:spPr>
          <a:xfrm flipH="1">
            <a:off x="5363350" y="1766711"/>
            <a:ext cx="1490615" cy="513879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7" name="TextBox 226"/>
          <p:cNvSpPr txBox="1"/>
          <p:nvPr/>
        </p:nvSpPr>
        <p:spPr>
          <a:xfrm>
            <a:off x="5880345" y="2126274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232" name="Rounded Rectangle 231"/>
          <p:cNvSpPr/>
          <p:nvPr/>
        </p:nvSpPr>
        <p:spPr>
          <a:xfrm>
            <a:off x="6990178" y="3537580"/>
            <a:ext cx="1380534" cy="849639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Experiment Control for 1 chamber</a:t>
            </a:r>
          </a:p>
        </p:txBody>
      </p:sp>
      <p:cxnSp>
        <p:nvCxnSpPr>
          <p:cNvPr id="233" name="Straight Connector 232"/>
          <p:cNvCxnSpPr>
            <a:endCxn id="232" idx="1"/>
          </p:cNvCxnSpPr>
          <p:nvPr/>
        </p:nvCxnSpPr>
        <p:spPr>
          <a:xfrm>
            <a:off x="5646561" y="3962400"/>
            <a:ext cx="1343617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2893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Connector 92"/>
          <p:cNvCxnSpPr/>
          <p:nvPr/>
        </p:nvCxnSpPr>
        <p:spPr>
          <a:xfrm flipH="1">
            <a:off x="5363350" y="1766711"/>
            <a:ext cx="1490615" cy="513879"/>
          </a:xfrm>
          <a:prstGeom prst="line">
            <a:avLst/>
          </a:prstGeom>
          <a:ln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880345" y="2126274"/>
            <a:ext cx="894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Wireless</a:t>
            </a:r>
            <a:endParaRPr lang="en-US" sz="1600" dirty="0"/>
          </a:p>
        </p:txBody>
      </p:sp>
      <p:sp>
        <p:nvSpPr>
          <p:cNvPr id="68" name="Rectangle 67"/>
          <p:cNvSpPr/>
          <p:nvPr/>
        </p:nvSpPr>
        <p:spPr>
          <a:xfrm>
            <a:off x="1688" y="3241504"/>
            <a:ext cx="9143999" cy="36044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40103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40915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772760" y="797548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Build/Buy 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73867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513806" y="1898887"/>
            <a:ext cx="0" cy="1511645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8031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882316" y="2654710"/>
            <a:ext cx="0" cy="71306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14281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77" name="Straight Connector 176"/>
          <p:cNvCxnSpPr/>
          <p:nvPr/>
        </p:nvCxnSpPr>
        <p:spPr>
          <a:xfrm flipH="1">
            <a:off x="48584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>
            <a:off x="3804740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147246" y="4033521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4033521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4033520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4033520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4279643" y="4609716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>
            <a:off x="4948553" y="4627722"/>
            <a:ext cx="596" cy="230022"/>
          </a:xfrm>
          <a:prstGeom prst="line">
            <a:avLst/>
          </a:prstGeom>
          <a:ln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23002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7613" y="2036554"/>
            <a:ext cx="3013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Open source:</a:t>
            </a:r>
          </a:p>
          <a:p>
            <a:r>
              <a:rPr lang="en-US" dirty="0" smtClean="0"/>
              <a:t>options./examples </a:t>
            </a:r>
            <a:r>
              <a:rPr lang="en-US" dirty="0" err="1" smtClean="0"/>
              <a:t>vs</a:t>
            </a:r>
            <a:r>
              <a:rPr lang="en-US" dirty="0" smtClean="0"/>
              <a:t> required</a:t>
            </a:r>
            <a:endParaRPr lang="en-US" dirty="0"/>
          </a:p>
        </p:txBody>
      </p:sp>
      <p:grpSp>
        <p:nvGrpSpPr>
          <p:cNvPr id="87" name="Group 86"/>
          <p:cNvGrpSpPr/>
          <p:nvPr/>
        </p:nvGrpSpPr>
        <p:grpSpPr>
          <a:xfrm>
            <a:off x="1263292" y="4801201"/>
            <a:ext cx="879789" cy="879789"/>
            <a:chOff x="850878" y="4417866"/>
            <a:chExt cx="879789" cy="879789"/>
          </a:xfrm>
        </p:grpSpPr>
        <p:sp>
          <p:nvSpPr>
            <p:cNvPr id="88" name="Oval 87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9" name="Picture 88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graphicFrame>
        <p:nvGraphicFramePr>
          <p:cNvPr id="85" name="Table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62918145"/>
              </p:ext>
            </p:extLst>
          </p:nvPr>
        </p:nvGraphicFramePr>
        <p:xfrm>
          <a:off x="1672276" y="2059578"/>
          <a:ext cx="6251291" cy="3459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811"/>
                <a:gridCol w="1314129"/>
                <a:gridCol w="3493351"/>
              </a:tblGrid>
              <a:tr h="35189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Component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Build/Buy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Implementation</a:t>
                      </a:r>
                      <a:endParaRPr lang="en-US" sz="1400" dirty="0"/>
                    </a:p>
                  </a:txBody>
                  <a:tcPr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HW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Gateway: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</a:rPr>
                        <a:t>BeagleBoard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Android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Node: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Arduino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, MSP430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Controller Software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Gateway: Linux, Java,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C++/Java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Node: C/C++, Wiring, e.g.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720821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Archive, UI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Custom: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back end interface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Open Source: web server on gateway</a:t>
                      </a:r>
                    </a:p>
                  </a:txBody>
                  <a:tcPr anchor="ctr"/>
                </a:tc>
              </a:tr>
              <a:tr h="598216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Power 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Custom: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</a:rPr>
                        <a:t> load switch, GF/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</a:rPr>
                        <a:t>iso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59241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ESW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0000"/>
                          </a:solidFill>
                        </a:rPr>
                        <a:t>Build/Buy</a:t>
                      </a:r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1" name="TextBox 90"/>
          <p:cNvSpPr txBox="1"/>
          <p:nvPr/>
        </p:nvSpPr>
        <p:spPr>
          <a:xfrm>
            <a:off x="3313832" y="6093366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6898891" y="6386026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52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150"/>
          <p:cNvGrpSpPr/>
          <p:nvPr/>
        </p:nvGrpSpPr>
        <p:grpSpPr>
          <a:xfrm>
            <a:off x="1290772" y="4803912"/>
            <a:ext cx="879789" cy="879789"/>
            <a:chOff x="850878" y="4417866"/>
            <a:chExt cx="879789" cy="879789"/>
          </a:xfrm>
        </p:grpSpPr>
        <p:sp>
          <p:nvSpPr>
            <p:cNvPr id="152" name="Oval 15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3" name="Picture 152" descr="peristalticRed-xpar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73" name="Rounded Rectangle 72"/>
          <p:cNvSpPr/>
          <p:nvPr/>
        </p:nvSpPr>
        <p:spPr>
          <a:xfrm>
            <a:off x="3901709" y="4263542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554484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228905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3206010" y="4263543"/>
            <a:ext cx="603788" cy="32245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Node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" name="Rounded Rectangle 173"/>
          <p:cNvSpPr/>
          <p:nvPr/>
        </p:nvSpPr>
        <p:spPr>
          <a:xfrm>
            <a:off x="2894378" y="4988857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38473" y="2001712"/>
            <a:ext cx="1017337" cy="578928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 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4246595" y="1447006"/>
            <a:ext cx="695139" cy="38198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5990721" y="531691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7566847" y="64393"/>
            <a:ext cx="1488929" cy="686319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2"/>
                </a:solidFill>
              </a:rPr>
              <a:t>Sensor Node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7939798" y="775015"/>
            <a:ext cx="1159162" cy="594563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Connection</a:t>
            </a:r>
          </a:p>
          <a:p>
            <a:pPr algn="ctr"/>
            <a:r>
              <a:rPr lang="en-US" sz="1600" i="1" dirty="0" smtClean="0">
                <a:solidFill>
                  <a:schemeClr val="accent6">
                    <a:lumMod val="75000"/>
                  </a:schemeClr>
                </a:solidFill>
              </a:rPr>
              <a:t>View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5698035" y="3413904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9" name="Straight Connector 98"/>
          <p:cNvCxnSpPr/>
          <p:nvPr/>
        </p:nvCxnSpPr>
        <p:spPr>
          <a:xfrm>
            <a:off x="4351246" y="1898887"/>
            <a:ext cx="0" cy="151164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2894378" y="4988857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5" name="Group 114"/>
          <p:cNvGrpSpPr/>
          <p:nvPr/>
        </p:nvGrpSpPr>
        <p:grpSpPr>
          <a:xfrm>
            <a:off x="4614385" y="5810756"/>
            <a:ext cx="551967" cy="646758"/>
            <a:chOff x="1788020" y="1582961"/>
            <a:chExt cx="329086" cy="403787"/>
          </a:xfrm>
        </p:grpSpPr>
        <p:sp>
          <p:nvSpPr>
            <p:cNvPr id="116" name="Oval 115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17" name="Pentagon 116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18" name="Straight Connector 117"/>
            <p:cNvCxnSpPr>
              <a:endCxn id="116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Group 118"/>
          <p:cNvGrpSpPr/>
          <p:nvPr/>
        </p:nvGrpSpPr>
        <p:grpSpPr>
          <a:xfrm>
            <a:off x="6853965" y="5715657"/>
            <a:ext cx="551967" cy="646758"/>
            <a:chOff x="1788020" y="1582961"/>
            <a:chExt cx="329086" cy="403787"/>
          </a:xfrm>
        </p:grpSpPr>
        <p:sp>
          <p:nvSpPr>
            <p:cNvPr id="120" name="Oval 119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121" name="Pentagon 120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22" name="Straight Connector 121"/>
            <p:cNvCxnSpPr>
              <a:endCxn id="120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5157247" y="5081859"/>
            <a:ext cx="505545" cy="659984"/>
            <a:chOff x="7271690" y="5160717"/>
            <a:chExt cx="505545" cy="659984"/>
          </a:xfrm>
        </p:grpSpPr>
        <p:sp>
          <p:nvSpPr>
            <p:cNvPr id="125" name="Oval 124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26" name="Straight Connector 125"/>
            <p:cNvCxnSpPr>
              <a:endCxn id="125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ectangle 12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4614980" y="5080185"/>
            <a:ext cx="505545" cy="659984"/>
            <a:chOff x="7271690" y="5160717"/>
            <a:chExt cx="505545" cy="659984"/>
          </a:xfrm>
        </p:grpSpPr>
        <p:sp>
          <p:nvSpPr>
            <p:cNvPr id="131" name="Oval 130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2" name="Straight Connector 131"/>
            <p:cNvCxnSpPr>
              <a:endCxn id="131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6821573" y="4982098"/>
            <a:ext cx="505545" cy="659984"/>
            <a:chOff x="7271690" y="5160717"/>
            <a:chExt cx="505545" cy="659984"/>
          </a:xfrm>
        </p:grpSpPr>
        <p:sp>
          <p:nvSpPr>
            <p:cNvPr id="136" name="Oval 13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37" name="Straight Connector 136"/>
            <p:cNvCxnSpPr>
              <a:endCxn id="13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Rectangle 13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7362595" y="4982098"/>
            <a:ext cx="505545" cy="659984"/>
            <a:chOff x="7271690" y="5160717"/>
            <a:chExt cx="505545" cy="659984"/>
          </a:xfrm>
        </p:grpSpPr>
        <p:sp>
          <p:nvSpPr>
            <p:cNvPr id="140" name="Oval 13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1" name="Straight Connector 140"/>
            <p:cNvCxnSpPr>
              <a:endCxn id="14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ectangle 14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7434253" y="5701995"/>
            <a:ext cx="505545" cy="659984"/>
            <a:chOff x="7271690" y="5160717"/>
            <a:chExt cx="505545" cy="659984"/>
          </a:xfrm>
        </p:grpSpPr>
        <p:sp>
          <p:nvSpPr>
            <p:cNvPr id="144" name="Oval 14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5" name="Straight Connector 144"/>
            <p:cNvCxnSpPr>
              <a:endCxn id="14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Rectangle 14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5157247" y="5810756"/>
            <a:ext cx="505545" cy="659984"/>
            <a:chOff x="7271690" y="5160717"/>
            <a:chExt cx="505545" cy="659984"/>
          </a:xfrm>
        </p:grpSpPr>
        <p:sp>
          <p:nvSpPr>
            <p:cNvPr id="148" name="Oval 14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149" name="Straight Connector 148"/>
            <p:cNvCxnSpPr>
              <a:endCxn id="14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Rectangle 14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157" name="Pentagon 156"/>
          <p:cNvSpPr/>
          <p:nvPr/>
        </p:nvSpPr>
        <p:spPr>
          <a:xfrm>
            <a:off x="2298488" y="6140741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9" name="Rounded Rectangle 158"/>
          <p:cNvSpPr/>
          <p:nvPr/>
        </p:nvSpPr>
        <p:spPr>
          <a:xfrm>
            <a:off x="1" y="3253524"/>
            <a:ext cx="879781" cy="296456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Seafloor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8430343" y="2930262"/>
            <a:ext cx="699478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Shore</a:t>
            </a:r>
          </a:p>
        </p:txBody>
      </p:sp>
      <p:sp>
        <p:nvSpPr>
          <p:cNvPr id="161" name="Rounded Rectangle 160"/>
          <p:cNvSpPr/>
          <p:nvPr/>
        </p:nvSpPr>
        <p:spPr>
          <a:xfrm>
            <a:off x="27613" y="2930262"/>
            <a:ext cx="791033" cy="323261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Surface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320284" y="5771409"/>
            <a:ext cx="879789" cy="879789"/>
            <a:chOff x="850878" y="5411812"/>
            <a:chExt cx="879789" cy="879789"/>
          </a:xfrm>
        </p:grpSpPr>
        <p:sp>
          <p:nvSpPr>
            <p:cNvPr id="167" name="Oval 166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8" name="Picture 167" descr="fanBlade-xpar.gi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69" name="Group 168"/>
          <p:cNvGrpSpPr/>
          <p:nvPr/>
        </p:nvGrpSpPr>
        <p:grpSpPr>
          <a:xfrm>
            <a:off x="6864381" y="734747"/>
            <a:ext cx="1075417" cy="1147353"/>
            <a:chOff x="7180536" y="711795"/>
            <a:chExt cx="1503467" cy="1604036"/>
          </a:xfrm>
        </p:grpSpPr>
        <p:sp>
          <p:nvSpPr>
            <p:cNvPr id="170" name="Oval 169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1" name="Picture 170" descr="workstation-2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75" name="Pentagon 174"/>
          <p:cNvSpPr/>
          <p:nvPr/>
        </p:nvSpPr>
        <p:spPr>
          <a:xfrm>
            <a:off x="2267578" y="5102058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639670" y="3413904"/>
            <a:ext cx="2008253" cy="548496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Gateway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V="1">
            <a:off x="4719756" y="2654710"/>
            <a:ext cx="0" cy="713066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4980253" y="1453428"/>
            <a:ext cx="589118" cy="37556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3254146" y="2580640"/>
            <a:ext cx="893696" cy="524278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Ethernet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(Serial?)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6325" y="3270865"/>
            <a:ext cx="9116387" cy="35532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2200074" y="4585996"/>
            <a:ext cx="901835" cy="252924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923055" y="4627722"/>
            <a:ext cx="701265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923055" y="4449230"/>
            <a:ext cx="701265" cy="328233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267578" y="4688030"/>
            <a:ext cx="938432" cy="27459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>
            <a:off x="48584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>
            <a:off x="49885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3674626" y="3962400"/>
            <a:ext cx="5684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 flipH="1">
            <a:off x="3804740" y="3962400"/>
            <a:ext cx="5058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>
            <a:off x="4147246" y="3962400"/>
            <a:ext cx="0" cy="301143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>
            <a:off x="4277360" y="3962400"/>
            <a:ext cx="0" cy="301142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/>
          <p:cNvCxnSpPr/>
          <p:nvPr/>
        </p:nvCxnSpPr>
        <p:spPr>
          <a:xfrm flipH="1">
            <a:off x="5499733" y="3962400"/>
            <a:ext cx="6782" cy="301142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>
            <a:off x="5629847" y="3962400"/>
            <a:ext cx="0" cy="30114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4280239" y="4609716"/>
            <a:ext cx="0" cy="352911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>
            <a:off x="4409757" y="4609716"/>
            <a:ext cx="0" cy="352911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>
            <a:off x="4949149" y="4627722"/>
            <a:ext cx="0" cy="334905"/>
          </a:xfrm>
          <a:prstGeom prst="line">
            <a:avLst/>
          </a:prstGeom>
          <a:ln w="38100" cmpd="sng">
            <a:solidFill>
              <a:srgbClr val="C0504D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5078667" y="4627722"/>
            <a:ext cx="0" cy="334905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2586228" y="3753907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6581980" y="4201646"/>
            <a:ext cx="893696" cy="426076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Serial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6579839" y="818498"/>
            <a:ext cx="313392" cy="96187"/>
          </a:xfrm>
          <a:prstGeom prst="line">
            <a:avLst/>
          </a:prstGeom>
          <a:ln w="3810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5688563" y="0"/>
            <a:ext cx="3441258" cy="3253523"/>
          </a:xfrm>
          <a:prstGeom prst="rect">
            <a:avLst/>
          </a:prstGeom>
          <a:solidFill>
            <a:schemeClr val="bg2">
              <a:lumMod val="90000"/>
              <a:alpha val="19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ounded Rectangle 88"/>
          <p:cNvSpPr/>
          <p:nvPr/>
        </p:nvSpPr>
        <p:spPr>
          <a:xfrm>
            <a:off x="5755320" y="2222039"/>
            <a:ext cx="1343302" cy="958517"/>
          </a:xfrm>
          <a:prstGeom prst="roundRect">
            <a:avLst>
              <a:gd name="adj" fmla="val 9581"/>
            </a:avLst>
          </a:prstGeom>
          <a:solidFill>
            <a:schemeClr val="accent6">
              <a:lumMod val="40000"/>
              <a:lumOff val="60000"/>
            </a:schemeClr>
          </a:solidFill>
          <a:ln w="28575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RF Wireless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Cell </a:t>
            </a:r>
          </a:p>
          <a:p>
            <a:pPr algn="ct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Satellite</a:t>
            </a:r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WiFi</a:t>
            </a:r>
            <a:endParaRPr lang="en-US" sz="1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3284443" y="612915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55" name="TextBox 154"/>
          <p:cNvSpPr txBox="1"/>
          <p:nvPr/>
        </p:nvSpPr>
        <p:spPr>
          <a:xfrm>
            <a:off x="6869502" y="642181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cxnSp>
        <p:nvCxnSpPr>
          <p:cNvPr id="156" name="Straight Connector 155"/>
          <p:cNvCxnSpPr/>
          <p:nvPr/>
        </p:nvCxnSpPr>
        <p:spPr>
          <a:xfrm flipH="1">
            <a:off x="5363350" y="1766711"/>
            <a:ext cx="1490615" cy="513879"/>
          </a:xfrm>
          <a:prstGeom prst="line">
            <a:avLst/>
          </a:prstGeom>
          <a:ln w="38100" cmpd="sng">
            <a:solidFill>
              <a:srgbClr val="404040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6931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Sensor Node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3484880" cy="40487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Pros</a:t>
            </a:r>
          </a:p>
          <a:p>
            <a:pPr lvl="1"/>
            <a:r>
              <a:rPr lang="en-US" sz="1800" dirty="0" smtClean="0"/>
              <a:t>Reduce power</a:t>
            </a:r>
            <a:endParaRPr lang="en-US" sz="1800" dirty="0" smtClean="0">
              <a:solidFill>
                <a:srgbClr val="FF0000"/>
              </a:solidFill>
            </a:endParaRPr>
          </a:p>
          <a:p>
            <a:pPr lvl="1"/>
            <a:r>
              <a:rPr lang="en-US" sz="1800" dirty="0" smtClean="0"/>
              <a:t>No custom serial IO expansion</a:t>
            </a:r>
          </a:p>
          <a:p>
            <a:pPr lvl="1"/>
            <a:r>
              <a:rPr lang="en-US" sz="1800" dirty="0" smtClean="0"/>
              <a:t>Modularizes data acquisition</a:t>
            </a:r>
          </a:p>
          <a:p>
            <a:pPr lvl="1"/>
            <a:r>
              <a:rPr lang="en-US" sz="1800" dirty="0" smtClean="0"/>
              <a:t>Many variations possible</a:t>
            </a:r>
          </a:p>
          <a:p>
            <a:pPr lvl="2"/>
            <a:r>
              <a:rPr lang="en-US" sz="1400" dirty="0" smtClean="0"/>
              <a:t>COTS processors, languages</a:t>
            </a:r>
          </a:p>
          <a:p>
            <a:pPr lvl="2"/>
            <a:r>
              <a:rPr lang="en-US" sz="1400" dirty="0" smtClean="0"/>
              <a:t>Topologies</a:t>
            </a:r>
          </a:p>
          <a:p>
            <a:pPr lvl="2"/>
            <a:r>
              <a:rPr lang="en-US" sz="1400" dirty="0" smtClean="0"/>
              <a:t>Connection backbone (cost: power)</a:t>
            </a:r>
          </a:p>
          <a:p>
            <a:pPr lvl="2"/>
            <a:r>
              <a:rPr lang="en-US" sz="1400" dirty="0" smtClean="0"/>
              <a:t>Component upgrades</a:t>
            </a:r>
          </a:p>
          <a:p>
            <a:pPr lvl="2"/>
            <a:r>
              <a:rPr lang="en-US" sz="1400" dirty="0" smtClean="0"/>
              <a:t>Drivers on Gateway</a:t>
            </a:r>
            <a:endParaRPr lang="en-US" sz="1400" dirty="0"/>
          </a:p>
        </p:txBody>
      </p:sp>
      <p:sp>
        <p:nvSpPr>
          <p:cNvPr id="4" name="Content Placeholder 8"/>
          <p:cNvSpPr txBox="1">
            <a:spLocks/>
          </p:cNvSpPr>
          <p:nvPr/>
        </p:nvSpPr>
        <p:spPr>
          <a:xfrm>
            <a:off x="5374640" y="1600200"/>
            <a:ext cx="3342640" cy="4048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Cons</a:t>
            </a:r>
          </a:p>
          <a:p>
            <a:pPr lvl="1"/>
            <a:r>
              <a:rPr lang="en-US" sz="1800" dirty="0" smtClean="0"/>
              <a:t>Two software development platforms</a:t>
            </a:r>
          </a:p>
          <a:p>
            <a:pPr lvl="1"/>
            <a:r>
              <a:rPr lang="en-US" sz="1800" dirty="0" smtClean="0"/>
              <a:t>More custom hardware to build, configure, maintain</a:t>
            </a:r>
          </a:p>
          <a:p>
            <a:pPr lvl="1"/>
            <a:r>
              <a:rPr lang="en-US" sz="1800" dirty="0" smtClean="0"/>
              <a:t>More cables, connectors, housings</a:t>
            </a:r>
          </a:p>
          <a:p>
            <a:pPr lvl="1"/>
            <a:r>
              <a:rPr lang="en-US" sz="1800" dirty="0" smtClean="0"/>
              <a:t>Video expansion path unclear</a:t>
            </a:r>
          </a:p>
          <a:p>
            <a:pPr lvl="1"/>
            <a:r>
              <a:rPr lang="en-US" sz="1800" dirty="0" smtClean="0"/>
              <a:t>Multiple system clocks</a:t>
            </a:r>
          </a:p>
        </p:txBody>
      </p:sp>
      <p:sp>
        <p:nvSpPr>
          <p:cNvPr id="5" name="Content Placeholder 8"/>
          <p:cNvSpPr txBox="1">
            <a:spLocks/>
          </p:cNvSpPr>
          <p:nvPr/>
        </p:nvSpPr>
        <p:spPr>
          <a:xfrm>
            <a:off x="1330960" y="5648961"/>
            <a:ext cx="6187440" cy="1209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379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Tradeoffs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6414845"/>
              </p:ext>
            </p:extLst>
          </p:nvPr>
        </p:nvGraphicFramePr>
        <p:xfrm>
          <a:off x="457200" y="1600200"/>
          <a:ext cx="8229600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/>
                <a:gridCol w="1412240"/>
                <a:gridCol w="1300480"/>
                <a:gridCol w="762000"/>
                <a:gridCol w="772160"/>
                <a:gridCol w="822960"/>
                <a:gridCol w="9753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Performance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Flexibility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Ease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Build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Extend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Centralized Workstation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Industrial</a:t>
                      </a:r>
                      <a:r>
                        <a:rPr lang="en-US" sz="2400" baseline="0" dirty="0" smtClean="0"/>
                        <a:t> Computer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Sensor </a:t>
                      </a:r>
                    </a:p>
                    <a:p>
                      <a:r>
                        <a:rPr lang="en-US" sz="2400" dirty="0" smtClean="0"/>
                        <a:t>Node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2"/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Wingdings"/>
                          <a:ea typeface="Wingdings"/>
                          <a:cs typeface="Wingdings"/>
                          <a:sym typeface="Wingdings"/>
                        </a:rPr>
                        <a:t></a:t>
                      </a:r>
                      <a:endParaRPr lang="en-US" sz="20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03774" y="6212379"/>
            <a:ext cx="1391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r>
              <a:rPr lang="en-US" dirty="0" smtClean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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</a:t>
            </a: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34" y="6212379"/>
            <a:ext cx="502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94165" y="6200250"/>
            <a:ext cx="550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Help users to understand and simplify key choices</a:t>
            </a:r>
          </a:p>
          <a:p>
            <a:r>
              <a:rPr lang="en-US" dirty="0" smtClean="0"/>
              <a:t>What UI </a:t>
            </a:r>
            <a:r>
              <a:rPr lang="en-US" b="1" i="1" dirty="0" smtClean="0"/>
              <a:t>choices</a:t>
            </a:r>
            <a:r>
              <a:rPr lang="en-US" dirty="0" smtClean="0"/>
              <a:t> will the user make related to UI</a:t>
            </a:r>
          </a:p>
          <a:p>
            <a:pPr lvl="1"/>
            <a:r>
              <a:rPr lang="en-US" dirty="0" smtClean="0"/>
              <a:t>Network, interfaces, security </a:t>
            </a:r>
          </a:p>
          <a:p>
            <a:r>
              <a:rPr lang="en-US" dirty="0" smtClean="0"/>
              <a:t>How do those choices affect concerns (performance, flexibility, ease, cost)</a:t>
            </a:r>
          </a:p>
          <a:p>
            <a:r>
              <a:rPr lang="en-US" dirty="0" smtClean="0"/>
              <a:t>What are pros/cons of various choices</a:t>
            </a:r>
          </a:p>
          <a:p>
            <a:pPr lvl="1"/>
            <a:r>
              <a:rPr lang="en-US" dirty="0" smtClean="0"/>
              <a:t>Cost, power, bandwidth, software skill, processing capability, software/system dependencies</a:t>
            </a:r>
          </a:p>
          <a:p>
            <a:r>
              <a:rPr lang="en-US" dirty="0" smtClean="0"/>
              <a:t>Modularity</a:t>
            </a:r>
          </a:p>
          <a:p>
            <a:pPr lvl="1"/>
            <a:r>
              <a:rPr lang="en-US" dirty="0"/>
              <a:t>Interfaces that support flexibility in UI choices</a:t>
            </a:r>
          </a:p>
          <a:p>
            <a:pPr lvl="1"/>
            <a:r>
              <a:rPr lang="en-US" dirty="0" smtClean="0"/>
              <a:t>Expansion path: what’s needed up front to start simply and build capability</a:t>
            </a:r>
          </a:p>
          <a:p>
            <a:r>
              <a:rPr lang="en-US" dirty="0" smtClean="0"/>
              <a:t>Sketch out a couple of concepts at either end of the spectrum</a:t>
            </a:r>
          </a:p>
          <a:p>
            <a:r>
              <a:rPr lang="en-US" dirty="0" smtClean="0"/>
              <a:t>Specific choice/detail more important for SWFOCE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96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few assumptions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8449321"/>
              </p:ext>
            </p:extLst>
          </p:nvPr>
        </p:nvGraphicFramePr>
        <p:xfrm>
          <a:off x="629920" y="1417638"/>
          <a:ext cx="7894320" cy="412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4315"/>
                <a:gridCol w="517000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Implementer profile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</a:t>
                      </a:r>
                      <a:r>
                        <a:rPr lang="en-US" baseline="0" dirty="0" smtClean="0"/>
                        <a:t> plus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2-4 post docs, grad students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0-1 engineer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Technical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Access to modest manufacturing facilities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Software is harder</a:t>
                      </a:r>
                      <a:r>
                        <a:rPr lang="en-US" baseline="0" dirty="0" smtClean="0"/>
                        <a:t> than hardware, mechanical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Strong preference for familiar COTS solutions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 schedule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~6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months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Campaign-style deployments</a:t>
                      </a:r>
                    </a:p>
                    <a:p>
                      <a:r>
                        <a:rPr lang="en-US" baseline="0" dirty="0" smtClean="0"/>
                        <a:t>12 month service life</a:t>
                      </a:r>
                    </a:p>
                    <a:p>
                      <a:r>
                        <a:rPr lang="en-US" baseline="0" dirty="0" smtClean="0"/>
                        <a:t>Remote and/or restricted sites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Lifecycle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Prefer to extend capability, rather than re-spin from scratch for successive funding rounds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5293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5413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Questions?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25858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04292" y="2396759"/>
            <a:ext cx="1294947" cy="709690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1529" y="2396759"/>
            <a:ext cx="1228585" cy="98099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1529" y="2957668"/>
            <a:ext cx="1228585" cy="420090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3501103" y="498028"/>
            <a:ext cx="790664" cy="573613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70062" y="498027"/>
            <a:ext cx="589118" cy="57361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106449"/>
            <a:ext cx="1799228" cy="1292806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445151" y="3249632"/>
            <a:ext cx="0" cy="1263067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4999239" y="3249632"/>
            <a:ext cx="1095723" cy="12292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896435" y="1071641"/>
            <a:ext cx="0" cy="1244190"/>
          </a:xfrm>
          <a:prstGeom prst="line">
            <a:avLst/>
          </a:prstGeom>
          <a:ln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5059180" y="3193604"/>
            <a:ext cx="1104265" cy="1224262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193604"/>
            <a:ext cx="0" cy="1319095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059180" y="1269972"/>
            <a:ext cx="2049698" cy="1207717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1979773" y="3193604"/>
            <a:ext cx="1793002" cy="1285318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059180" y="784834"/>
            <a:ext cx="2056805" cy="366856"/>
          </a:xfrm>
          <a:prstGeom prst="line">
            <a:avLst/>
          </a:prstGeom>
          <a:ln>
            <a:solidFill>
              <a:srgbClr val="404040"/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H="1" flipV="1">
            <a:off x="4764621" y="1071641"/>
            <a:ext cx="13180" cy="124419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499245" y="1873831"/>
            <a:ext cx="494185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019785" y="1873831"/>
            <a:ext cx="525378" cy="44200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4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4" name="Rounded Rectangle 343"/>
          <p:cNvSpPr/>
          <p:nvPr/>
        </p:nvSpPr>
        <p:spPr>
          <a:xfrm>
            <a:off x="6828744" y="2400379"/>
            <a:ext cx="1855259" cy="956115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FOCE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Essentials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5" name="Rectangle 344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6" name="Rounded Rectangle 34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47" name="Group 346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348" name="Oval 3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49" name="Pentagon 3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0" name="Straight Connector 349"/>
            <p:cNvCxnSpPr>
              <a:endCxn id="3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1" name="Group 350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352" name="Oval 351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353" name="Pentagon 352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354" name="Straight Connector 353"/>
            <p:cNvCxnSpPr>
              <a:endCxn id="352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356" name="Oval 35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57" name="Straight Connector 356"/>
            <p:cNvCxnSpPr>
              <a:endCxn id="35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Rectangle 35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59" name="Group 358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360" name="Oval 359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1" name="Straight Connector 360"/>
            <p:cNvCxnSpPr>
              <a:endCxn id="360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Rectangle 361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63" name="Group 362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364" name="Oval 363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5" name="Straight Connector 364"/>
            <p:cNvCxnSpPr>
              <a:endCxn id="364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Rectangle 365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367" name="Group 366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368" name="Oval 3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69" name="Straight Connector 368"/>
            <p:cNvCxnSpPr>
              <a:endCxn id="3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Rectangle 3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371" name="Group 37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372" name="Oval 3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3" name="Straight Connector 372"/>
            <p:cNvCxnSpPr>
              <a:endCxn id="3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Rectangle 3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endParaRPr lang="en-US" sz="1200" dirty="0"/>
            </a:p>
          </p:txBody>
        </p:sp>
      </p:grpSp>
      <p:grpSp>
        <p:nvGrpSpPr>
          <p:cNvPr id="375" name="Group 37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376" name="Oval 37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377" name="Straight Connector 376"/>
            <p:cNvCxnSpPr>
              <a:endCxn id="37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8" name="Rectangle 37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sp>
        <p:nvSpPr>
          <p:cNvPr id="390" name="Pentagon 389"/>
          <p:cNvSpPr/>
          <p:nvPr/>
        </p:nvSpPr>
        <p:spPr>
          <a:xfrm>
            <a:off x="1793435" y="5663356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1" name="Pentagon 390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92" name="Pentagon 391"/>
          <p:cNvSpPr/>
          <p:nvPr/>
        </p:nvSpPr>
        <p:spPr>
          <a:xfrm rot="5400000">
            <a:off x="608938" y="3669232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397" name="Group 396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380" name="Oval 379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6" name="Picture 395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400" name="Group 399"/>
          <p:cNvGrpSpPr/>
          <p:nvPr/>
        </p:nvGrpSpPr>
        <p:grpSpPr>
          <a:xfrm>
            <a:off x="7180536" y="711795"/>
            <a:ext cx="1503467" cy="1604036"/>
            <a:chOff x="7180536" y="711795"/>
            <a:chExt cx="1503467" cy="1604036"/>
          </a:xfrm>
        </p:grpSpPr>
        <p:sp>
          <p:nvSpPr>
            <p:cNvPr id="342" name="Oval 341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9" name="Picture 398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403" name="TextBox 402"/>
          <p:cNvSpPr txBox="1"/>
          <p:nvPr/>
        </p:nvSpPr>
        <p:spPr>
          <a:xfrm>
            <a:off x="2874311" y="583649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404" name="TextBox 403"/>
          <p:cNvSpPr txBox="1"/>
          <p:nvPr/>
        </p:nvSpPr>
        <p:spPr>
          <a:xfrm>
            <a:off x="6459370" y="612915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grpSp>
        <p:nvGrpSpPr>
          <p:cNvPr id="406" name="Group 405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383" name="Oval 382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5" name="Picture 404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4652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Elements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784964" y="1748238"/>
            <a:ext cx="1784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Instruments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91751" y="2161108"/>
            <a:ext cx="141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Software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4356" y="1748238"/>
            <a:ext cx="1420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Housings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7055" y="1748238"/>
            <a:ext cx="1625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Electronics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79414" y="2161108"/>
            <a:ext cx="1637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Computers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60592" y="1748238"/>
            <a:ext cx="1219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</a:rPr>
              <a:t>Cabling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3498" y="2877023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For each, many options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777" y="2738523"/>
            <a:ext cx="2799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504D"/>
                </a:solidFill>
              </a:rPr>
              <a:t>Many ways to arrange them </a:t>
            </a:r>
          </a:p>
          <a:p>
            <a:r>
              <a:rPr lang="en-US" dirty="0" smtClean="0">
                <a:solidFill>
                  <a:srgbClr val="C0504D"/>
                </a:solidFill>
              </a:rPr>
              <a:t>In a FOCE experiment</a:t>
            </a:r>
            <a:endParaRPr lang="en-US" dirty="0">
              <a:solidFill>
                <a:srgbClr val="C0504D"/>
              </a:solidFill>
            </a:endParaRPr>
          </a:p>
        </p:txBody>
      </p:sp>
      <p:pic>
        <p:nvPicPr>
          <p:cNvPr id="5" name="Picture 4" descr="SingleBoardComputer-xpa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19608" y="4425319"/>
            <a:ext cx="590152" cy="590152"/>
          </a:xfrm>
          <a:prstGeom prst="rect">
            <a:avLst/>
          </a:prstGeom>
        </p:spPr>
      </p:pic>
      <p:pic>
        <p:nvPicPr>
          <p:cNvPr id="8" name="Picture 7" descr="co2-cylinder-xpar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1283" y="3240641"/>
            <a:ext cx="531296" cy="800131"/>
          </a:xfrm>
          <a:prstGeom prst="rect">
            <a:avLst/>
          </a:prstGeom>
        </p:spPr>
      </p:pic>
      <p:pic>
        <p:nvPicPr>
          <p:cNvPr id="46" name="Picture 45" descr="hrph-xpar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4079" y="5076769"/>
            <a:ext cx="485360" cy="977105"/>
          </a:xfrm>
          <a:prstGeom prst="rect">
            <a:avLst/>
          </a:prstGeom>
        </p:spPr>
      </p:pic>
      <p:pic>
        <p:nvPicPr>
          <p:cNvPr id="13" name="Picture 12" descr="do2-xpar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366890" y="5076769"/>
            <a:ext cx="494086" cy="907884"/>
          </a:xfrm>
          <a:prstGeom prst="rect">
            <a:avLst/>
          </a:prstGeom>
        </p:spPr>
      </p:pic>
      <p:pic>
        <p:nvPicPr>
          <p:cNvPr id="14" name="Picture 13" descr="adcp-xpar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4532" y="5362871"/>
            <a:ext cx="515497" cy="427485"/>
          </a:xfrm>
          <a:prstGeom prst="rect">
            <a:avLst/>
          </a:prstGeom>
        </p:spPr>
      </p:pic>
      <p:pic>
        <p:nvPicPr>
          <p:cNvPr id="20" name="Picture 19" descr="generator-xpar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8850" y="3447317"/>
            <a:ext cx="750589" cy="743639"/>
          </a:xfrm>
          <a:prstGeom prst="rect">
            <a:avLst/>
          </a:prstGeom>
        </p:spPr>
      </p:pic>
      <p:pic>
        <p:nvPicPr>
          <p:cNvPr id="22" name="Picture 21" descr="laptop-xpar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5924" y="3447317"/>
            <a:ext cx="766101" cy="671250"/>
          </a:xfrm>
          <a:prstGeom prst="rect">
            <a:avLst/>
          </a:prstGeom>
        </p:spPr>
      </p:pic>
      <p:pic>
        <p:nvPicPr>
          <p:cNvPr id="31" name="Picture 30" descr="motor-xpar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5962" y="4413609"/>
            <a:ext cx="433477" cy="426704"/>
          </a:xfrm>
          <a:prstGeom prst="rect">
            <a:avLst/>
          </a:prstGeom>
        </p:spPr>
      </p:pic>
      <p:pic>
        <p:nvPicPr>
          <p:cNvPr id="33" name="Picture 32" descr="valve-xpar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8493" y="4413609"/>
            <a:ext cx="522483" cy="463612"/>
          </a:xfrm>
          <a:prstGeom prst="rect">
            <a:avLst/>
          </a:prstGeom>
        </p:spPr>
      </p:pic>
      <p:pic>
        <p:nvPicPr>
          <p:cNvPr id="61" name="Picture 60" descr="peristalticRed-xpar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4763" y="4425319"/>
            <a:ext cx="495417" cy="463685"/>
          </a:xfrm>
          <a:prstGeom prst="rect">
            <a:avLst/>
          </a:prstGeom>
        </p:spPr>
      </p:pic>
      <p:pic>
        <p:nvPicPr>
          <p:cNvPr id="62" name="Picture 61" descr="fanBlade-xpar.gif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93" t="8545" r="10658" b="6225"/>
          <a:stretch/>
        </p:blipFill>
        <p:spPr>
          <a:xfrm>
            <a:off x="2322199" y="4341697"/>
            <a:ext cx="687815" cy="6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144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Computing </a:t>
            </a:r>
            <a:r>
              <a:rPr lang="en-US" dirty="0" smtClean="0"/>
              <a:t>Architectures</a:t>
            </a:r>
            <a:br>
              <a:rPr lang="en-US" dirty="0" smtClean="0"/>
            </a:br>
            <a:r>
              <a:rPr lang="en-US" sz="3600" dirty="0" smtClean="0"/>
              <a:t>Shrinking the Universe of Trades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at decisions that have greatest impact on user concerns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Build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Buy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Location matters: </a:t>
            </a:r>
            <a:r>
              <a:rPr lang="en-US" dirty="0">
                <a:solidFill>
                  <a:srgbClr val="1F497D"/>
                </a:solidFill>
              </a:rPr>
              <a:t>Shore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Surface </a:t>
            </a:r>
            <a:r>
              <a:rPr lang="en-US" dirty="0" err="1">
                <a:solidFill>
                  <a:srgbClr val="1F497D"/>
                </a:solidFill>
              </a:rPr>
              <a:t>vs</a:t>
            </a:r>
            <a:r>
              <a:rPr lang="en-US" dirty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1F497D"/>
                </a:solidFill>
              </a:rPr>
              <a:t>Seafloor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Topology: how the pieces are connected</a:t>
            </a:r>
          </a:p>
        </p:txBody>
      </p:sp>
    </p:spTree>
    <p:extLst>
      <p:ext uri="{BB962C8B-B14F-4D97-AF65-F5344CB8AC3E}">
        <p14:creationId xmlns:p14="http://schemas.microsoft.com/office/powerpoint/2010/main" xmlns="" val="294988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Build </a:t>
            </a:r>
            <a:r>
              <a:rPr lang="en-US" dirty="0" err="1" smtClean="0"/>
              <a:t>vs</a:t>
            </a:r>
            <a:r>
              <a:rPr lang="en-US" dirty="0" smtClean="0"/>
              <a:t> Buy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Buy what you can’t/shouldn’t build</a:t>
            </a:r>
          </a:p>
          <a:p>
            <a:pPr lvl="1"/>
            <a:r>
              <a:rPr lang="en-US" dirty="0" smtClean="0"/>
              <a:t>Processors, instruments, cabling</a:t>
            </a:r>
          </a:p>
          <a:p>
            <a:pPr lvl="1"/>
            <a:r>
              <a:rPr lang="en-US" dirty="0" smtClean="0"/>
              <a:t>Software </a:t>
            </a:r>
          </a:p>
          <a:p>
            <a:r>
              <a:rPr lang="en-US" dirty="0" smtClean="0"/>
              <a:t>Build (or borrow) as needed</a:t>
            </a:r>
          </a:p>
          <a:p>
            <a:pPr lvl="1"/>
            <a:r>
              <a:rPr lang="en-US" dirty="0" smtClean="0"/>
              <a:t>Chambers, housings</a:t>
            </a:r>
          </a:p>
          <a:p>
            <a:pPr lvl="1"/>
            <a:r>
              <a:rPr lang="en-US" dirty="0" smtClean="0"/>
              <a:t>Use COTS components if possible</a:t>
            </a:r>
          </a:p>
          <a:p>
            <a:pPr lvl="1"/>
            <a:r>
              <a:rPr lang="en-US" dirty="0" smtClean="0"/>
              <a:t>Get help on tough key builds </a:t>
            </a:r>
          </a:p>
          <a:p>
            <a:pPr lvl="2"/>
            <a:r>
              <a:rPr lang="en-US" dirty="0" smtClean="0"/>
              <a:t>contract, open source</a:t>
            </a:r>
          </a:p>
          <a:p>
            <a:r>
              <a:rPr lang="en-US" dirty="0" smtClean="0"/>
              <a:t>Beware </a:t>
            </a:r>
            <a:r>
              <a:rPr lang="en-US" dirty="0" err="1" smtClean="0"/>
              <a:t>Frankensystem</a:t>
            </a:r>
            <a:endParaRPr lang="en-US" dirty="0" smtClean="0"/>
          </a:p>
          <a:p>
            <a:pPr lvl="1"/>
            <a:r>
              <a:rPr lang="en-US" dirty="0" smtClean="0"/>
              <a:t>Patchwork integration of COTS parts</a:t>
            </a:r>
          </a:p>
          <a:p>
            <a:pPr lvl="1"/>
            <a:r>
              <a:rPr lang="en-US" dirty="0" smtClean="0"/>
              <a:t>Power consumption</a:t>
            </a:r>
          </a:p>
          <a:p>
            <a:pPr lvl="1"/>
            <a:r>
              <a:rPr lang="en-US" dirty="0" smtClean="0"/>
              <a:t>Rube Goldberg-ness of mechanical/electrical interfaces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711" y="1942111"/>
            <a:ext cx="2094089" cy="314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527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Location Matters</a:t>
            </a:r>
            <a:br>
              <a:rPr lang="en-US" dirty="0" smtClean="0"/>
            </a:br>
            <a:r>
              <a:rPr lang="en-US" sz="3600" dirty="0" smtClean="0"/>
              <a:t>General Principles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0967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Connected </a:t>
            </a:r>
            <a:r>
              <a:rPr lang="en-US" dirty="0" err="1" smtClean="0"/>
              <a:t>vs</a:t>
            </a:r>
            <a:r>
              <a:rPr lang="en-US" dirty="0" smtClean="0"/>
              <a:t> Disconnected</a:t>
            </a:r>
          </a:p>
          <a:p>
            <a:pPr lvl="1"/>
            <a:r>
              <a:rPr lang="en-US" dirty="0" smtClean="0"/>
              <a:t>Generally easier to generate and store power, ESW on shore</a:t>
            </a:r>
          </a:p>
          <a:p>
            <a:pPr lvl="1"/>
            <a:r>
              <a:rPr lang="en-US" dirty="0" smtClean="0"/>
              <a:t>Telemetry bandwidth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Trades for off-shore elements</a:t>
            </a:r>
          </a:p>
          <a:p>
            <a:pPr lvl="1"/>
            <a:r>
              <a:rPr lang="en-US" dirty="0" smtClean="0"/>
              <a:t>Accessibility (to you, the elements, others)</a:t>
            </a:r>
          </a:p>
          <a:p>
            <a:pPr lvl="1"/>
            <a:r>
              <a:rPr lang="en-US" dirty="0" smtClean="0"/>
              <a:t>Reliability</a:t>
            </a:r>
          </a:p>
          <a:p>
            <a:r>
              <a:rPr lang="en-US" dirty="0" smtClean="0"/>
              <a:t>Keep what’s offshore/sub-surface as simple and robust as possible</a:t>
            </a:r>
          </a:p>
          <a:p>
            <a:pPr lvl="1"/>
            <a:r>
              <a:rPr lang="en-US" dirty="0" smtClean="0"/>
              <a:t>Basics: Enriched seawater, power</a:t>
            </a:r>
          </a:p>
          <a:p>
            <a:pPr lvl="1"/>
            <a:r>
              <a:rPr lang="en-US" dirty="0" smtClean="0"/>
              <a:t>HW: Cables, connectors, housings</a:t>
            </a:r>
          </a:p>
          <a:p>
            <a:pPr lvl="1"/>
            <a:r>
              <a:rPr lang="en-US" dirty="0" smtClean="0"/>
              <a:t>SW: Applications, protocols, processes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Play to  </a:t>
            </a:r>
            <a:r>
              <a:rPr lang="en-US" dirty="0"/>
              <a:t>your </a:t>
            </a:r>
            <a:r>
              <a:rPr lang="en-US" dirty="0" smtClean="0"/>
              <a:t>application, tech  </a:t>
            </a:r>
            <a:r>
              <a:rPr lang="en-US" dirty="0"/>
              <a:t>strengths and </a:t>
            </a:r>
            <a:r>
              <a:rPr lang="en-US" dirty="0" smtClean="0"/>
              <a:t>budget</a:t>
            </a:r>
          </a:p>
          <a:p>
            <a:pPr lvl="1"/>
            <a:r>
              <a:rPr lang="en-US" dirty="0" smtClean="0"/>
              <a:t>Permits, environment</a:t>
            </a:r>
          </a:p>
          <a:p>
            <a:pPr lvl="1"/>
            <a:r>
              <a:rPr lang="en-US" dirty="0" smtClean="0"/>
              <a:t>Experiment duration, depth</a:t>
            </a:r>
          </a:p>
          <a:p>
            <a:pPr lvl="1"/>
            <a:r>
              <a:rPr lang="en-US" dirty="0" smtClean="0"/>
              <a:t>Data access requirements</a:t>
            </a:r>
          </a:p>
          <a:p>
            <a:pPr lvl="1"/>
            <a:r>
              <a:rPr lang="en-US" dirty="0" smtClean="0"/>
              <a:t>Maintenance schedule, spares</a:t>
            </a:r>
          </a:p>
          <a:p>
            <a:pPr lvl="1"/>
            <a:r>
              <a:rPr lang="en-US" dirty="0" smtClean="0"/>
              <a:t>Available design/fabrication resources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2492" y="96520"/>
            <a:ext cx="1948788" cy="189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930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ounded Rectangle 125"/>
          <p:cNvSpPr/>
          <p:nvPr/>
        </p:nvSpPr>
        <p:spPr>
          <a:xfrm>
            <a:off x="2404488" y="4665691"/>
            <a:ext cx="2837553" cy="1547783"/>
          </a:xfrm>
          <a:prstGeom prst="roundRect">
            <a:avLst>
              <a:gd name="adj" fmla="val 223"/>
            </a:avLst>
          </a:prstGeom>
          <a:gradFill flip="none" rotWithShape="1">
            <a:gsLst>
              <a:gs pos="0">
                <a:schemeClr val="accent6">
                  <a:lumMod val="75000"/>
                  <a:alpha val="32000"/>
                </a:schemeClr>
              </a:gs>
              <a:gs pos="100000">
                <a:srgbClr val="FFFFFF">
                  <a:alpha val="52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33010" y="2315831"/>
            <a:ext cx="1983740" cy="1276195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Controller 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44497" y="2515041"/>
            <a:ext cx="704509" cy="643727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Enriched</a:t>
            </a:r>
          </a:p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Seawater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96004" y="4660500"/>
            <a:ext cx="3127086" cy="15631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/>
          <p:cNvSpPr/>
          <p:nvPr/>
        </p:nvSpPr>
        <p:spPr>
          <a:xfrm>
            <a:off x="3699018" y="498029"/>
            <a:ext cx="592747" cy="289884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Power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4428843" y="498027"/>
            <a:ext cx="697917" cy="591409"/>
          </a:xfrm>
          <a:prstGeom prst="roundRect">
            <a:avLst>
              <a:gd name="adj" fmla="val 9581"/>
            </a:avLst>
          </a:prstGeom>
          <a:solidFill>
            <a:schemeClr val="accent3">
              <a:lumMod val="40000"/>
              <a:lumOff val="60000"/>
            </a:schemeClr>
          </a:solidFill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Data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1905065" y="3548449"/>
            <a:ext cx="1363429" cy="850806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4325039" y="3679181"/>
            <a:ext cx="0" cy="8335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5242041" y="3685240"/>
            <a:ext cx="778212" cy="843318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65" idx="2"/>
          </p:cNvCxnSpPr>
          <p:nvPr/>
        </p:nvCxnSpPr>
        <p:spPr>
          <a:xfrm>
            <a:off x="3995392" y="787913"/>
            <a:ext cx="0" cy="1459439"/>
          </a:xfrm>
          <a:prstGeom prst="line">
            <a:avLst/>
          </a:prstGeom>
          <a:ln w="57150" cmpd="sng">
            <a:solidFill>
              <a:schemeClr val="accent2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ounded Rectangle 151"/>
          <p:cNvSpPr/>
          <p:nvPr/>
        </p:nvSpPr>
        <p:spPr>
          <a:xfrm>
            <a:off x="7007537" y="2638937"/>
            <a:ext cx="1855259" cy="1819023"/>
          </a:xfrm>
          <a:prstGeom prst="roundRect">
            <a:avLst>
              <a:gd name="adj" fmla="val 4802"/>
            </a:avLst>
          </a:prstGeom>
          <a:noFill/>
          <a:ln w="28575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What’s inside?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Build or Buy?</a:t>
            </a:r>
          </a:p>
          <a:p>
            <a:pPr algn="ctr"/>
            <a:endParaRPr lang="en-US" sz="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Where to put the pieces?</a:t>
            </a:r>
          </a:p>
          <a:p>
            <a:pPr algn="ctr"/>
            <a:endParaRPr lang="en-US" sz="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How are pieces connected?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163" name="Straight Connector 162"/>
          <p:cNvCxnSpPr/>
          <p:nvPr/>
        </p:nvCxnSpPr>
        <p:spPr>
          <a:xfrm>
            <a:off x="5366555" y="3548449"/>
            <a:ext cx="796890" cy="869417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>
            <a:off x="4538537" y="3635604"/>
            <a:ext cx="0" cy="877095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316750" y="1269972"/>
            <a:ext cx="1866815" cy="1045860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2031160" y="3679181"/>
            <a:ext cx="1353237" cy="84331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>
            <a:stCxn id="71" idx="3"/>
          </p:cNvCxnSpPr>
          <p:nvPr/>
        </p:nvCxnSpPr>
        <p:spPr>
          <a:xfrm>
            <a:off x="5126760" y="793732"/>
            <a:ext cx="2056805" cy="357958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>
            <a:endCxn id="71" idx="2"/>
          </p:cNvCxnSpPr>
          <p:nvPr/>
        </p:nvCxnSpPr>
        <p:spPr>
          <a:xfrm flipV="1">
            <a:off x="4777802" y="1089436"/>
            <a:ext cx="0" cy="1157916"/>
          </a:xfrm>
          <a:prstGeom prst="line">
            <a:avLst/>
          </a:prstGeom>
          <a:ln w="57150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4" name="Rounded Rectangle 223"/>
          <p:cNvSpPr/>
          <p:nvPr/>
        </p:nvSpPr>
        <p:spPr>
          <a:xfrm>
            <a:off x="888463" y="2162237"/>
            <a:ext cx="411421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CO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1100" baseline="-25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5" name="Rounded Rectangle 224"/>
          <p:cNvSpPr/>
          <p:nvPr/>
        </p:nvSpPr>
        <p:spPr>
          <a:xfrm>
            <a:off x="1348316" y="2162237"/>
            <a:ext cx="444684" cy="307190"/>
          </a:xfrm>
          <a:prstGeom prst="roundRect">
            <a:avLst>
              <a:gd name="adj" fmla="val 9581"/>
            </a:avLst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H</a:t>
            </a:r>
            <a:r>
              <a:rPr lang="en-US" sz="1000" baseline="-25000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</a:rPr>
              <a:t>O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2" name="Rounded Rectangle 231"/>
          <p:cNvSpPr/>
          <p:nvPr/>
        </p:nvSpPr>
        <p:spPr>
          <a:xfrm>
            <a:off x="2913629" y="1792900"/>
            <a:ext cx="2838920" cy="2191323"/>
          </a:xfrm>
          <a:prstGeom prst="roundRect">
            <a:avLst>
              <a:gd name="adj" fmla="val 4802"/>
            </a:avLst>
          </a:prstGeom>
          <a:noFill/>
          <a:ln w="12700" cmpd="sng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44" name="Group 243"/>
          <p:cNvGrpSpPr/>
          <p:nvPr/>
        </p:nvGrpSpPr>
        <p:grpSpPr>
          <a:xfrm>
            <a:off x="4116011" y="5482399"/>
            <a:ext cx="551967" cy="646758"/>
            <a:chOff x="1788020" y="1582961"/>
            <a:chExt cx="329086" cy="403787"/>
          </a:xfrm>
        </p:grpSpPr>
        <p:sp>
          <p:nvSpPr>
            <p:cNvPr id="233" name="Oval 232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34" name="Pentagon 233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36" name="Straight Connector 235"/>
            <p:cNvCxnSpPr>
              <a:endCxn id="233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7" name="Group 246"/>
          <p:cNvGrpSpPr/>
          <p:nvPr/>
        </p:nvGrpSpPr>
        <p:grpSpPr>
          <a:xfrm>
            <a:off x="6355591" y="5387300"/>
            <a:ext cx="551967" cy="646758"/>
            <a:chOff x="1788020" y="1582961"/>
            <a:chExt cx="329086" cy="403787"/>
          </a:xfrm>
        </p:grpSpPr>
        <p:sp>
          <p:nvSpPr>
            <p:cNvPr id="248" name="Oval 247"/>
            <p:cNvSpPr/>
            <p:nvPr/>
          </p:nvSpPr>
          <p:spPr>
            <a:xfrm>
              <a:off x="1788020" y="1582961"/>
              <a:ext cx="291732" cy="291732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249" name="Pentagon 248"/>
            <p:cNvSpPr/>
            <p:nvPr/>
          </p:nvSpPr>
          <p:spPr>
            <a:xfrm>
              <a:off x="1800471" y="1874693"/>
              <a:ext cx="316635" cy="112055"/>
            </a:xfrm>
            <a:prstGeom prst="homePlate">
              <a:avLst/>
            </a:prstGeom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Flow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50" name="Straight Connector 249"/>
            <p:cNvCxnSpPr>
              <a:endCxn id="248" idx="1"/>
            </p:cNvCxnSpPr>
            <p:nvPr/>
          </p:nvCxnSpPr>
          <p:spPr>
            <a:xfrm flipH="1" flipV="1">
              <a:off x="1830743" y="1625684"/>
              <a:ext cx="103143" cy="98738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6" name="Group 255"/>
          <p:cNvGrpSpPr/>
          <p:nvPr/>
        </p:nvGrpSpPr>
        <p:grpSpPr>
          <a:xfrm>
            <a:off x="4658873" y="4753502"/>
            <a:ext cx="505545" cy="659984"/>
            <a:chOff x="7271690" y="5160717"/>
            <a:chExt cx="505545" cy="659984"/>
          </a:xfrm>
        </p:grpSpPr>
        <p:sp>
          <p:nvSpPr>
            <p:cNvPr id="252" name="Oval 25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4" name="Straight Connector 253"/>
            <p:cNvCxnSpPr>
              <a:endCxn id="25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5" name="Rectangle 254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57" name="Group 256"/>
          <p:cNvGrpSpPr/>
          <p:nvPr/>
        </p:nvGrpSpPr>
        <p:grpSpPr>
          <a:xfrm>
            <a:off x="4116606" y="4751828"/>
            <a:ext cx="505545" cy="659984"/>
            <a:chOff x="7271690" y="5160717"/>
            <a:chExt cx="505545" cy="659984"/>
          </a:xfrm>
        </p:grpSpPr>
        <p:sp>
          <p:nvSpPr>
            <p:cNvPr id="258" name="Oval 25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59" name="Straight Connector 258"/>
            <p:cNvCxnSpPr>
              <a:endCxn id="25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Rectangle 25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6323199" y="4653741"/>
            <a:ext cx="505545" cy="659984"/>
            <a:chOff x="7271690" y="5160717"/>
            <a:chExt cx="505545" cy="659984"/>
          </a:xfrm>
        </p:grpSpPr>
        <p:sp>
          <p:nvSpPr>
            <p:cNvPr id="268" name="Oval 267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69" name="Straight Connector 268"/>
            <p:cNvCxnSpPr>
              <a:endCxn id="268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ectangle 269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CTD</a:t>
              </a:r>
              <a:endParaRPr lang="en-US" sz="1200" dirty="0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6864221" y="4653741"/>
            <a:ext cx="505545" cy="659984"/>
            <a:chOff x="7271690" y="5160717"/>
            <a:chExt cx="505545" cy="659984"/>
          </a:xfrm>
        </p:grpSpPr>
        <p:sp>
          <p:nvSpPr>
            <p:cNvPr id="272" name="Oval 27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73" name="Straight Connector 272"/>
            <p:cNvCxnSpPr>
              <a:endCxn id="27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ectangle 27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pH</a:t>
              </a:r>
              <a:endParaRPr lang="en-US" sz="1200" dirty="0"/>
            </a:p>
          </p:txBody>
        </p:sp>
      </p:grpSp>
      <p:grpSp>
        <p:nvGrpSpPr>
          <p:cNvPr id="291" name="Group 290"/>
          <p:cNvGrpSpPr/>
          <p:nvPr/>
        </p:nvGrpSpPr>
        <p:grpSpPr>
          <a:xfrm>
            <a:off x="6935879" y="5373638"/>
            <a:ext cx="505545" cy="659984"/>
            <a:chOff x="7271690" y="5160717"/>
            <a:chExt cx="505545" cy="659984"/>
          </a:xfrm>
        </p:grpSpPr>
        <p:sp>
          <p:nvSpPr>
            <p:cNvPr id="292" name="Oval 291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3" name="Straight Connector 292"/>
            <p:cNvCxnSpPr>
              <a:endCxn id="292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Rectangle 293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4658873" y="5482399"/>
            <a:ext cx="505545" cy="659984"/>
            <a:chOff x="7271690" y="5160717"/>
            <a:chExt cx="505545" cy="659984"/>
          </a:xfrm>
        </p:grpSpPr>
        <p:sp>
          <p:nvSpPr>
            <p:cNvPr id="296" name="Oval 295"/>
            <p:cNvSpPr/>
            <p:nvPr/>
          </p:nvSpPr>
          <p:spPr>
            <a:xfrm>
              <a:off x="7271690" y="5160717"/>
              <a:ext cx="489314" cy="467276"/>
            </a:xfrm>
            <a:prstGeom prst="ellipse">
              <a:avLst/>
            </a:prstGeom>
            <a:noFill/>
            <a:ln w="12700" cmpd="sng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cxnSp>
          <p:nvCxnSpPr>
            <p:cNvPr id="297" name="Straight Connector 296"/>
            <p:cNvCxnSpPr>
              <a:endCxn id="296" idx="1"/>
            </p:cNvCxnSpPr>
            <p:nvPr/>
          </p:nvCxnSpPr>
          <p:spPr>
            <a:xfrm flipH="1" flipV="1">
              <a:off x="7343348" y="5229148"/>
              <a:ext cx="172999" cy="158152"/>
            </a:xfrm>
            <a:prstGeom prst="line">
              <a:avLst/>
            </a:prstGeom>
            <a:ln w="12700" cmpd="sng">
              <a:solidFill>
                <a:srgbClr val="FF000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ectangle 297"/>
            <p:cNvSpPr/>
            <p:nvPr/>
          </p:nvSpPr>
          <p:spPr>
            <a:xfrm>
              <a:off x="7304082" y="5627993"/>
              <a:ext cx="473153" cy="19270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DO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  <a:endParaRPr lang="en-US" sz="1200" baseline="-25000" dirty="0"/>
            </a:p>
          </p:txBody>
        </p:sp>
      </p:grpSp>
      <p:cxnSp>
        <p:nvCxnSpPr>
          <p:cNvPr id="303" name="Straight Connector 302"/>
          <p:cNvCxnSpPr>
            <a:stCxn id="152" idx="1"/>
            <a:endCxn id="232" idx="3"/>
          </p:cNvCxnSpPr>
          <p:nvPr/>
        </p:nvCxnSpPr>
        <p:spPr>
          <a:xfrm flipH="1" flipV="1">
            <a:off x="5752549" y="2888562"/>
            <a:ext cx="1254988" cy="659887"/>
          </a:xfrm>
          <a:prstGeom prst="line">
            <a:avLst/>
          </a:prstGeom>
          <a:ln w="12700" cmpd="sng"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873165" y="883146"/>
            <a:ext cx="1855259" cy="773652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software developer sees…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7183565" y="1625030"/>
            <a:ext cx="1472548" cy="905868"/>
          </a:xfrm>
          <a:prstGeom prst="roundRect">
            <a:avLst>
              <a:gd name="adj" fmla="val 4802"/>
            </a:avLst>
          </a:prstGeom>
          <a:noFill/>
          <a:ln w="285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The user needs to consider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7" name="Pentagon 106"/>
          <p:cNvSpPr/>
          <p:nvPr/>
        </p:nvSpPr>
        <p:spPr>
          <a:xfrm>
            <a:off x="1800795" y="5717495"/>
            <a:ext cx="531083" cy="221238"/>
          </a:xfrm>
          <a:prstGeom prst="homePlate">
            <a:avLst/>
          </a:prstGeom>
          <a:ln w="1270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Flow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850878" y="5411812"/>
            <a:ext cx="879789" cy="879789"/>
            <a:chOff x="850878" y="5411812"/>
            <a:chExt cx="879789" cy="879789"/>
          </a:xfrm>
        </p:grpSpPr>
        <p:sp>
          <p:nvSpPr>
            <p:cNvPr id="114" name="Oval 113"/>
            <p:cNvSpPr/>
            <p:nvPr/>
          </p:nvSpPr>
          <p:spPr>
            <a:xfrm>
              <a:off x="850878" y="5411812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5" name="Picture 114" descr="fanBlade-xpar.gi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993" t="8545" r="10658" b="6225"/>
            <a:stretch/>
          </p:blipFill>
          <p:spPr>
            <a:xfrm>
              <a:off x="946865" y="5549608"/>
              <a:ext cx="687815" cy="604197"/>
            </a:xfrm>
            <a:prstGeom prst="rect">
              <a:avLst/>
            </a:prstGeom>
          </p:spPr>
        </p:pic>
      </p:grpSp>
      <p:grpSp>
        <p:nvGrpSpPr>
          <p:cNvPr id="116" name="Group 115"/>
          <p:cNvGrpSpPr/>
          <p:nvPr/>
        </p:nvGrpSpPr>
        <p:grpSpPr>
          <a:xfrm>
            <a:off x="7353535" y="316220"/>
            <a:ext cx="1267674" cy="1310055"/>
            <a:chOff x="7180536" y="711795"/>
            <a:chExt cx="1503467" cy="1604036"/>
          </a:xfrm>
        </p:grpSpPr>
        <p:sp>
          <p:nvSpPr>
            <p:cNvPr id="117" name="Oval 116"/>
            <p:cNvSpPr/>
            <p:nvPr/>
          </p:nvSpPr>
          <p:spPr>
            <a:xfrm>
              <a:off x="7180536" y="711795"/>
              <a:ext cx="1503467" cy="1604036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" name="Picture 117" descr="workstation-2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416329" y="1109659"/>
              <a:ext cx="1031881" cy="808308"/>
            </a:xfrm>
            <a:prstGeom prst="rect">
              <a:avLst/>
            </a:prstGeom>
          </p:spPr>
        </p:pic>
      </p:grpSp>
      <p:sp>
        <p:nvSpPr>
          <p:cNvPr id="125" name="Rounded Rectangle 124"/>
          <p:cNvSpPr/>
          <p:nvPr/>
        </p:nvSpPr>
        <p:spPr>
          <a:xfrm>
            <a:off x="946865" y="2957668"/>
            <a:ext cx="703249" cy="255675"/>
          </a:xfrm>
          <a:prstGeom prst="roundRect">
            <a:avLst>
              <a:gd name="adj" fmla="val 958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128" name="Pentagon 127"/>
          <p:cNvSpPr/>
          <p:nvPr/>
        </p:nvSpPr>
        <p:spPr>
          <a:xfrm>
            <a:off x="1793435" y="4731296"/>
            <a:ext cx="531083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ESW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9" name="Pentagon 128"/>
          <p:cNvSpPr/>
          <p:nvPr/>
        </p:nvSpPr>
        <p:spPr>
          <a:xfrm rot="5400000">
            <a:off x="888063" y="3500960"/>
            <a:ext cx="823641" cy="240693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7824680" y="5121017"/>
            <a:ext cx="596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DO2</a:t>
            </a:r>
            <a:endParaRPr lang="en-US" dirty="0"/>
          </a:p>
        </p:txBody>
      </p:sp>
      <p:grpSp>
        <p:nvGrpSpPr>
          <p:cNvPr id="131" name="Group 130"/>
          <p:cNvGrpSpPr/>
          <p:nvPr/>
        </p:nvGrpSpPr>
        <p:grpSpPr>
          <a:xfrm>
            <a:off x="850878" y="4417866"/>
            <a:ext cx="879789" cy="879789"/>
            <a:chOff x="850878" y="4417866"/>
            <a:chExt cx="879789" cy="879789"/>
          </a:xfrm>
        </p:grpSpPr>
        <p:sp>
          <p:nvSpPr>
            <p:cNvPr id="132" name="Oval 131"/>
            <p:cNvSpPr/>
            <p:nvPr/>
          </p:nvSpPr>
          <p:spPr>
            <a:xfrm>
              <a:off x="850878" y="4417866"/>
              <a:ext cx="879789" cy="879789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3" name="Picture 132" descr="peristalticRed-xpar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43064" y="4625918"/>
              <a:ext cx="495417" cy="463685"/>
            </a:xfrm>
            <a:prstGeom prst="rect">
              <a:avLst/>
            </a:prstGeom>
          </p:spPr>
        </p:pic>
      </p:grpSp>
      <p:sp>
        <p:nvSpPr>
          <p:cNvPr id="135" name="TextBox 134"/>
          <p:cNvSpPr txBox="1"/>
          <p:nvPr/>
        </p:nvSpPr>
        <p:spPr>
          <a:xfrm>
            <a:off x="2874311" y="5836497"/>
            <a:ext cx="104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Chamber</a:t>
            </a:r>
            <a:endParaRPr lang="en-US" dirty="0"/>
          </a:p>
        </p:txBody>
      </p:sp>
      <p:sp>
        <p:nvSpPr>
          <p:cNvPr id="136" name="TextBox 135"/>
          <p:cNvSpPr txBox="1"/>
          <p:nvPr/>
        </p:nvSpPr>
        <p:spPr>
          <a:xfrm>
            <a:off x="6459370" y="6129157"/>
            <a:ext cx="953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746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11524</TotalTime>
  <Words>1601</Words>
  <Application>Microsoft Office PowerPoint</Application>
  <PresentationFormat>On-screen Show (4:3)</PresentationFormat>
  <Paragraphs>692</Paragraphs>
  <Slides>31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1_Office Theme</vt:lpstr>
      <vt:lpstr>Computing side of xFOCE</vt:lpstr>
      <vt:lpstr>Computing Architectures User Concerns</vt:lpstr>
      <vt:lpstr>A few assumptions</vt:lpstr>
      <vt:lpstr>Slide 4</vt:lpstr>
      <vt:lpstr>Computing Architectures Elements</vt:lpstr>
      <vt:lpstr>Computing Architectures Shrinking the Universe of Trades</vt:lpstr>
      <vt:lpstr>Build vs Buy General Principles</vt:lpstr>
      <vt:lpstr>Location Matters General Principles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Summary Centralized Workstation</vt:lpstr>
      <vt:lpstr>Slide 18</vt:lpstr>
      <vt:lpstr>Slide 19</vt:lpstr>
      <vt:lpstr>Slide 20</vt:lpstr>
      <vt:lpstr>Slide 21</vt:lpstr>
      <vt:lpstr>Summary Industrial Computers</vt:lpstr>
      <vt:lpstr>Slide 23</vt:lpstr>
      <vt:lpstr>Slide 24</vt:lpstr>
      <vt:lpstr>Slide 25</vt:lpstr>
      <vt:lpstr>Slide 26</vt:lpstr>
      <vt:lpstr>Summary Sensor Node</vt:lpstr>
      <vt:lpstr>Approach Tradeoffs</vt:lpstr>
      <vt:lpstr>UI</vt:lpstr>
      <vt:lpstr>Tethers</vt:lpstr>
      <vt:lpstr>Slide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Karen A. Salamy</cp:lastModifiedBy>
  <cp:revision>628</cp:revision>
  <cp:lastPrinted>2012-04-17T18:31:50Z</cp:lastPrinted>
  <dcterms:created xsi:type="dcterms:W3CDTF">2012-04-16T19:14:20Z</dcterms:created>
  <dcterms:modified xsi:type="dcterms:W3CDTF">2012-04-24T23:18:26Z</dcterms:modified>
</cp:coreProperties>
</file>