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embeddings/oleObject4.bin" ContentType="application/vnd.openxmlformats-officedocument.oleObject"/>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20"/>
  </p:notesMasterIdLst>
  <p:sldIdLst>
    <p:sldId id="414" r:id="rId2"/>
    <p:sldId id="498" r:id="rId3"/>
    <p:sldId id="499" r:id="rId4"/>
    <p:sldId id="500" r:id="rId5"/>
    <p:sldId id="501" r:id="rId6"/>
    <p:sldId id="502" r:id="rId7"/>
    <p:sldId id="415" r:id="rId8"/>
    <p:sldId id="416" r:id="rId9"/>
    <p:sldId id="417" r:id="rId10"/>
    <p:sldId id="418" r:id="rId11"/>
    <p:sldId id="419" r:id="rId12"/>
    <p:sldId id="420" r:id="rId13"/>
    <p:sldId id="421" r:id="rId14"/>
    <p:sldId id="422" r:id="rId15"/>
    <p:sldId id="423" r:id="rId16"/>
    <p:sldId id="424" r:id="rId17"/>
    <p:sldId id="425" r:id="rId18"/>
    <p:sldId id="426" r:id="rId19"/>
    <p:sldId id="427" r:id="rId20"/>
    <p:sldId id="428" r:id="rId21"/>
    <p:sldId id="429" r:id="rId22"/>
    <p:sldId id="430" r:id="rId23"/>
    <p:sldId id="431" r:id="rId24"/>
    <p:sldId id="432" r:id="rId25"/>
    <p:sldId id="440" r:id="rId26"/>
    <p:sldId id="406" r:id="rId27"/>
    <p:sldId id="407" r:id="rId28"/>
    <p:sldId id="413" r:id="rId29"/>
    <p:sldId id="294" r:id="rId30"/>
    <p:sldId id="441" r:id="rId31"/>
    <p:sldId id="442" r:id="rId32"/>
    <p:sldId id="443" r:id="rId33"/>
    <p:sldId id="444" r:id="rId34"/>
    <p:sldId id="445" r:id="rId35"/>
    <p:sldId id="446" r:id="rId36"/>
    <p:sldId id="447" r:id="rId37"/>
    <p:sldId id="448" r:id="rId38"/>
    <p:sldId id="449" r:id="rId39"/>
    <p:sldId id="450" r:id="rId40"/>
    <p:sldId id="451" r:id="rId41"/>
    <p:sldId id="452" r:id="rId42"/>
    <p:sldId id="453" r:id="rId43"/>
    <p:sldId id="454" r:id="rId44"/>
    <p:sldId id="455" r:id="rId45"/>
    <p:sldId id="456" r:id="rId46"/>
    <p:sldId id="457" r:id="rId47"/>
    <p:sldId id="458" r:id="rId48"/>
    <p:sldId id="459" r:id="rId49"/>
    <p:sldId id="460" r:id="rId50"/>
    <p:sldId id="461" r:id="rId51"/>
    <p:sldId id="462" r:id="rId52"/>
    <p:sldId id="463" r:id="rId53"/>
    <p:sldId id="464" r:id="rId54"/>
    <p:sldId id="465" r:id="rId55"/>
    <p:sldId id="466" r:id="rId56"/>
    <p:sldId id="467" r:id="rId57"/>
    <p:sldId id="504" r:id="rId58"/>
    <p:sldId id="325" r:id="rId59"/>
    <p:sldId id="327" r:id="rId60"/>
    <p:sldId id="328" r:id="rId61"/>
    <p:sldId id="330" r:id="rId62"/>
    <p:sldId id="329" r:id="rId63"/>
    <p:sldId id="331" r:id="rId64"/>
    <p:sldId id="333" r:id="rId65"/>
    <p:sldId id="335" r:id="rId66"/>
    <p:sldId id="339" r:id="rId67"/>
    <p:sldId id="340" r:id="rId68"/>
    <p:sldId id="503" r:id="rId69"/>
    <p:sldId id="435" r:id="rId70"/>
    <p:sldId id="352" r:id="rId71"/>
    <p:sldId id="353" r:id="rId72"/>
    <p:sldId id="363" r:id="rId73"/>
    <p:sldId id="364" r:id="rId74"/>
    <p:sldId id="354" r:id="rId75"/>
    <p:sldId id="355" r:id="rId76"/>
    <p:sldId id="356" r:id="rId77"/>
    <p:sldId id="357" r:id="rId78"/>
    <p:sldId id="362" r:id="rId79"/>
    <p:sldId id="366" r:id="rId80"/>
    <p:sldId id="486" r:id="rId81"/>
    <p:sldId id="367" r:id="rId82"/>
    <p:sldId id="368" r:id="rId83"/>
    <p:sldId id="371" r:id="rId84"/>
    <p:sldId id="373" r:id="rId85"/>
    <p:sldId id="374" r:id="rId86"/>
    <p:sldId id="375" r:id="rId87"/>
    <p:sldId id="377" r:id="rId88"/>
    <p:sldId id="378" r:id="rId89"/>
    <p:sldId id="380" r:id="rId90"/>
    <p:sldId id="382" r:id="rId91"/>
    <p:sldId id="384" r:id="rId92"/>
    <p:sldId id="386" r:id="rId93"/>
    <p:sldId id="388" r:id="rId94"/>
    <p:sldId id="390" r:id="rId95"/>
    <p:sldId id="391" r:id="rId96"/>
    <p:sldId id="392" r:id="rId97"/>
    <p:sldId id="393" r:id="rId98"/>
    <p:sldId id="487" r:id="rId99"/>
    <p:sldId id="485" r:id="rId100"/>
    <p:sldId id="437" r:id="rId101"/>
    <p:sldId id="470" r:id="rId102"/>
    <p:sldId id="471" r:id="rId103"/>
    <p:sldId id="472" r:id="rId104"/>
    <p:sldId id="473" r:id="rId105"/>
    <p:sldId id="488" r:id="rId106"/>
    <p:sldId id="489" r:id="rId107"/>
    <p:sldId id="490" r:id="rId108"/>
    <p:sldId id="491" r:id="rId109"/>
    <p:sldId id="492" r:id="rId110"/>
    <p:sldId id="493" r:id="rId111"/>
    <p:sldId id="494" r:id="rId112"/>
    <p:sldId id="495" r:id="rId113"/>
    <p:sldId id="496" r:id="rId114"/>
    <p:sldId id="497" r:id="rId115"/>
    <p:sldId id="401" r:id="rId116"/>
    <p:sldId id="468" r:id="rId117"/>
    <p:sldId id="469" r:id="rId118"/>
    <p:sldId id="433" r:id="rId1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74" autoAdjust="0"/>
    <p:restoredTop sz="69615" autoAdjust="0"/>
  </p:normalViewPr>
  <p:slideViewPr>
    <p:cSldViewPr snapToGrid="0" snapToObjects="1">
      <p:cViewPr>
        <p:scale>
          <a:sx n="121" d="100"/>
          <a:sy n="121" d="100"/>
        </p:scale>
        <p:origin x="-2256" y="160"/>
      </p:cViewPr>
      <p:guideLst>
        <p:guide orient="horz" pos="2160"/>
        <p:guide pos="2880"/>
      </p:guideLst>
    </p:cSldViewPr>
  </p:slideViewPr>
  <p:notesTextViewPr>
    <p:cViewPr>
      <p:scale>
        <a:sx n="100" d="100"/>
        <a:sy n="100" d="100"/>
      </p:scale>
      <p:origin x="0" y="0"/>
    </p:cViewPr>
  </p:notesTextViewPr>
  <p:sorterViewPr>
    <p:cViewPr>
      <p:scale>
        <a:sx n="89" d="100"/>
        <a:sy n="89" d="100"/>
      </p:scale>
      <p:origin x="0" y="6584"/>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notesMaster" Target="notesMasters/notesMaster1.xml"/><Relationship Id="rId121" Type="http://schemas.openxmlformats.org/officeDocument/2006/relationships/printerSettings" Target="printerSettings/printerSettings1.bin"/><Relationship Id="rId122" Type="http://schemas.openxmlformats.org/officeDocument/2006/relationships/presProps" Target="presProps.xml"/><Relationship Id="rId123" Type="http://schemas.openxmlformats.org/officeDocument/2006/relationships/viewProps" Target="viewProps.xml"/><Relationship Id="rId124" Type="http://schemas.openxmlformats.org/officeDocument/2006/relationships/theme" Target="theme/theme1.xml"/><Relationship Id="rId125"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0.emf"/><Relationship Id="rId2" Type="http://schemas.openxmlformats.org/officeDocument/2006/relationships/image" Target="../media/image51.emf"/><Relationship Id="rId3" Type="http://schemas.openxmlformats.org/officeDocument/2006/relationships/image" Target="../media/image5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8EA6D-25BB-964A-85A7-E3AED5F8871C}" type="datetimeFigureOut">
              <a:rPr lang="en-US" smtClean="0"/>
              <a:t>5/11/12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D36FC-907B-624E-A4E7-DC3C0235DA73}" type="slidenum">
              <a:rPr lang="en-US" smtClean="0"/>
              <a:t>‹#›</a:t>
            </a:fld>
            <a:endParaRPr lang="en-US"/>
          </a:p>
        </p:txBody>
      </p:sp>
    </p:spTree>
    <p:extLst>
      <p:ext uri="{BB962C8B-B14F-4D97-AF65-F5344CB8AC3E}">
        <p14:creationId xmlns:p14="http://schemas.microsoft.com/office/powerpoint/2010/main" val="2161751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(4/30/12 10:09) -----</a:t>
            </a:r>
          </a:p>
          <a:p>
            <a:r>
              <a:rPr lang="en-US"/>
              <a:t>remove depth rating</a:t>
            </a:r>
          </a:p>
          <a:p>
            <a:r>
              <a:rPr lang="en-US"/>
              <a:t>change number of units 1-2 xfoce</a:t>
            </a:r>
          </a:p>
        </p:txBody>
      </p:sp>
      <p:sp>
        <p:nvSpPr>
          <p:cNvPr id="4" name="Slide Number Placeholder 3"/>
          <p:cNvSpPr>
            <a:spLocks noGrp="1"/>
          </p:cNvSpPr>
          <p:nvPr>
            <p:ph type="sldNum" sz="quarter" idx="10"/>
          </p:nvPr>
        </p:nvSpPr>
        <p:spPr/>
        <p:txBody>
          <a:bodyPr/>
          <a:lstStyle/>
          <a:p>
            <a:fld id="{96FD36FC-907B-624E-A4E7-DC3C0235DA73}" type="slidenum">
              <a:rPr lang="en-US" smtClean="0"/>
              <a:t>14</a:t>
            </a:fld>
            <a:endParaRPr lang="en-US"/>
          </a:p>
        </p:txBody>
      </p:sp>
    </p:spTree>
    <p:extLst>
      <p:ext uri="{BB962C8B-B14F-4D97-AF65-F5344CB8AC3E}">
        <p14:creationId xmlns:p14="http://schemas.microsoft.com/office/powerpoint/2010/main" val="197534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things </a:t>
            </a:r>
            <a:r>
              <a:rPr lang="en-US" b="1" i="1" dirty="0" smtClean="0"/>
              <a:t>must</a:t>
            </a:r>
            <a:r>
              <a:rPr lang="en-US" dirty="0" smtClean="0"/>
              <a:t> be on the seafloor</a:t>
            </a:r>
          </a:p>
          <a:p>
            <a:pPr lvl="1"/>
            <a:r>
              <a:rPr lang="en-US" dirty="0" smtClean="0"/>
              <a:t>Chamber, instruments</a:t>
            </a:r>
          </a:p>
          <a:p>
            <a:pPr lvl="1"/>
            <a:r>
              <a:rPr lang="en-US" dirty="0" smtClean="0"/>
              <a:t>Actuators (pumps, fans, etc.)</a:t>
            </a:r>
          </a:p>
          <a:p>
            <a:r>
              <a:rPr lang="en-US" dirty="0" smtClean="0"/>
              <a:t>But location of everything else is flexible…</a:t>
            </a:r>
          </a:p>
          <a:p>
            <a:pPr lvl="1"/>
            <a:r>
              <a:rPr lang="en-US" dirty="0" smtClean="0"/>
              <a:t>Power, ESW</a:t>
            </a:r>
          </a:p>
          <a:p>
            <a:pPr lvl="1"/>
            <a:r>
              <a:rPr lang="en-US" dirty="0" smtClean="0"/>
              <a:t>Controller</a:t>
            </a:r>
          </a:p>
          <a:p>
            <a:pPr lvl="1"/>
            <a:r>
              <a:rPr lang="en-US" dirty="0" smtClean="0"/>
              <a:t>Data storage, user interfaces</a:t>
            </a:r>
          </a:p>
          <a:p>
            <a:r>
              <a:rPr lang="en-US" dirty="0" smtClean="0"/>
              <a:t>And, there are many ways to implement all of it…</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33</a:t>
            </a:fld>
            <a:endParaRPr lang="en-US"/>
          </a:p>
        </p:txBody>
      </p:sp>
    </p:spTree>
    <p:extLst>
      <p:ext uri="{BB962C8B-B14F-4D97-AF65-F5344CB8AC3E}">
        <p14:creationId xmlns:p14="http://schemas.microsoft.com/office/powerpoint/2010/main" val="2244138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diminish the large trade</a:t>
            </a:r>
            <a:r>
              <a:rPr lang="en-US" baseline="0" dirty="0" smtClean="0"/>
              <a:t> space</a:t>
            </a:r>
          </a:p>
          <a:p>
            <a:r>
              <a:rPr lang="en-US" baseline="0" dirty="0" smtClean="0"/>
              <a:t>We want to focus our attention in the decisions that have the greatest impact on your concerns:</a:t>
            </a:r>
          </a:p>
          <a:p>
            <a:r>
              <a:rPr lang="en-US" baseline="0" dirty="0" smtClean="0"/>
              <a:t>Performance, flexibility, ease and cost</a:t>
            </a:r>
          </a:p>
          <a:p>
            <a:endParaRPr lang="en-US" baseline="0" dirty="0" smtClean="0"/>
          </a:p>
          <a:p>
            <a:r>
              <a:rPr lang="en-US" baseline="0" dirty="0" smtClean="0"/>
              <a:t>Maybe no decisions you can make are more important than</a:t>
            </a:r>
          </a:p>
          <a:p>
            <a:pPr marL="171450" indent="-171450">
              <a:buFontTx/>
              <a:buChar char="-"/>
            </a:pPr>
            <a:r>
              <a:rPr lang="en-US" baseline="0" dirty="0" smtClean="0"/>
              <a:t>What you choose to build and what you buy (or better still, get for free)</a:t>
            </a:r>
          </a:p>
          <a:p>
            <a:pPr marL="171450" indent="-171450">
              <a:buFontTx/>
              <a:buChar char="-"/>
            </a:pPr>
            <a:r>
              <a:rPr lang="en-US" baseline="0" dirty="0" smtClean="0"/>
              <a:t>Where the components are placed</a:t>
            </a:r>
          </a:p>
          <a:p>
            <a:pPr marL="171450" indent="-171450">
              <a:buFontTx/>
              <a:buChar char="-"/>
            </a:pPr>
            <a:r>
              <a:rPr lang="en-US" baseline="0" dirty="0" smtClean="0"/>
              <a:t>How you choose to connect them, both electromechanically and with data interfaces and protocols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34</a:t>
            </a:fld>
            <a:endParaRPr lang="en-US"/>
          </a:p>
        </p:txBody>
      </p:sp>
    </p:spTree>
    <p:extLst>
      <p:ext uri="{BB962C8B-B14F-4D97-AF65-F5344CB8AC3E}">
        <p14:creationId xmlns:p14="http://schemas.microsoft.com/office/powerpoint/2010/main" val="3432673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Some of these</a:t>
            </a:r>
            <a:r>
              <a:rPr lang="en-US" baseline="0" dirty="0" smtClean="0"/>
              <a:t> may seem obvious, but they’re important</a:t>
            </a:r>
          </a:p>
          <a:p>
            <a:pPr marL="171450" indent="-171450">
              <a:buFontTx/>
              <a:buChar char="-"/>
            </a:pPr>
            <a:r>
              <a:rPr lang="en-US" baseline="0" dirty="0" smtClean="0"/>
              <a:t>It’s often tempting to build what is most familiar to us; it’s easy to pour time into whipping something up “simple” that winds up taking a lot more money and time than anticipated – especially software.</a:t>
            </a:r>
          </a:p>
          <a:p>
            <a:pPr marL="171450" indent="-171450">
              <a:buFontTx/>
              <a:buChar char="-"/>
            </a:pPr>
            <a:r>
              <a:rPr lang="en-US" dirty="0" smtClean="0"/>
              <a:t>Build from scratch only what you really really</a:t>
            </a:r>
            <a:r>
              <a:rPr lang="en-US" baseline="0" dirty="0" smtClean="0"/>
              <a:t> have to </a:t>
            </a:r>
            <a:endParaRPr lang="en-US" dirty="0" smtClean="0"/>
          </a:p>
          <a:p>
            <a:pPr marL="171450" indent="-171450">
              <a:buFontTx/>
              <a:buChar char="-"/>
            </a:pPr>
            <a:r>
              <a:rPr lang="en-US" dirty="0" smtClean="0"/>
              <a:t>When</a:t>
            </a:r>
            <a:r>
              <a:rPr lang="en-US" baseline="0" dirty="0" smtClean="0"/>
              <a:t> you do decide to build, use COTS components and use open source where you can</a:t>
            </a:r>
          </a:p>
          <a:p>
            <a:pPr marL="171450" indent="-171450">
              <a:buFontTx/>
              <a:buChar char="-"/>
            </a:pPr>
            <a:r>
              <a:rPr lang="en-US" baseline="0" dirty="0" smtClean="0"/>
              <a:t>Stay near the beaten track with 3</a:t>
            </a:r>
            <a:r>
              <a:rPr lang="en-US" baseline="30000" dirty="0" smtClean="0"/>
              <a:t>rd</a:t>
            </a:r>
            <a:r>
              <a:rPr lang="en-US" baseline="0" dirty="0" smtClean="0"/>
              <a:t> party open source software - </a:t>
            </a:r>
            <a:r>
              <a:rPr lang="en-US" dirty="0" smtClean="0"/>
              <a:t>Just because it’s free doesn’t mean it isn’t expensive</a:t>
            </a:r>
          </a:p>
          <a:p>
            <a:pPr marL="171450" indent="-171450">
              <a:buFontTx/>
              <a:buChar char="-"/>
            </a:pPr>
            <a:r>
              <a:rPr lang="en-US" dirty="0" smtClean="0"/>
              <a:t>Use software</a:t>
            </a:r>
            <a:r>
              <a:rPr lang="en-US" baseline="0" dirty="0" smtClean="0"/>
              <a:t> that has an active developer base (check mail lists) and isn’t too new – you want code with lots of miles and people who have already run into your problems</a:t>
            </a:r>
          </a:p>
          <a:p>
            <a:pPr marL="171450" indent="-171450">
              <a:buFontTx/>
              <a:buChar char="-"/>
            </a:pPr>
            <a:r>
              <a:rPr lang="en-US" baseline="0" dirty="0" smtClean="0"/>
              <a:t>Temper your use of COTS and open source with an eye towards integration</a:t>
            </a:r>
          </a:p>
          <a:p>
            <a:pPr marL="628650" lvl="1" indent="-171450">
              <a:buFontTx/>
              <a:buChar char="-"/>
            </a:pPr>
            <a:r>
              <a:rPr lang="en-US" baseline="0" dirty="0" smtClean="0"/>
              <a:t>Make sure the sum isn’t less than the parts</a:t>
            </a:r>
          </a:p>
          <a:p>
            <a:pPr marL="628650" lvl="1" indent="-171450">
              <a:buFontTx/>
              <a:buChar char="-"/>
            </a:pPr>
            <a:r>
              <a:rPr lang="en-US" baseline="0" dirty="0" smtClean="0"/>
              <a:t>Integration problems manifest in higher power consumption, software workarounds, adapters in </a:t>
            </a:r>
            <a:r>
              <a:rPr lang="en-US" baseline="0" dirty="0" err="1" smtClean="0"/>
              <a:t>elec</a:t>
            </a:r>
            <a:r>
              <a:rPr lang="en-US" baseline="0" dirty="0" smtClean="0"/>
              <a:t>/</a:t>
            </a:r>
            <a:r>
              <a:rPr lang="en-US" baseline="0" dirty="0" err="1" smtClean="0"/>
              <a:t>mech</a:t>
            </a:r>
            <a:r>
              <a:rPr lang="en-US" baseline="0" dirty="0" smtClean="0"/>
              <a:t>/software interfaces</a:t>
            </a:r>
          </a:p>
          <a:p>
            <a:pPr marL="628650" lvl="1" indent="-171450">
              <a:buFontTx/>
              <a:buChar char="-"/>
            </a:pPr>
            <a:r>
              <a:rPr lang="en-US" baseline="0" dirty="0" smtClean="0"/>
              <a:t>These add cost and complexity, and reduce robustness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35</a:t>
            </a:fld>
            <a:endParaRPr lang="en-US"/>
          </a:p>
        </p:txBody>
      </p:sp>
    </p:spTree>
    <p:extLst>
      <p:ext uri="{BB962C8B-B14F-4D97-AF65-F5344CB8AC3E}">
        <p14:creationId xmlns:p14="http://schemas.microsoft.com/office/powerpoint/2010/main" val="1034604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a:t>
            </a:r>
            <a:r>
              <a:rPr lang="en-US" baseline="0" dirty="0" smtClean="0"/>
              <a:t> decision to put some part of the system at sea is arguably the most important in terms of its effect on effort required to make things work reliably.</a:t>
            </a:r>
          </a:p>
          <a:p>
            <a:r>
              <a:rPr lang="en-US" baseline="0" dirty="0" smtClean="0"/>
              <a:t>In general, it’s preferable to put as much on shore as possible. </a:t>
            </a:r>
          </a:p>
          <a:p>
            <a:r>
              <a:rPr lang="en-US" baseline="0" dirty="0" smtClean="0"/>
              <a:t>In many cases, there isn’t a choice about that one – geography and permitting often make it for us.</a:t>
            </a:r>
            <a:endParaRPr lang="en-US" dirty="0" smtClean="0"/>
          </a:p>
          <a:p>
            <a:endParaRPr lang="en-US" dirty="0" smtClean="0"/>
          </a:p>
          <a:p>
            <a:r>
              <a:rPr lang="en-US" dirty="0" smtClean="0"/>
              <a:t>That being the</a:t>
            </a:r>
            <a:r>
              <a:rPr lang="en-US" baseline="0" dirty="0" smtClean="0"/>
              <a:t> case, the next choice to make is often whether to put things on or below the surface.</a:t>
            </a:r>
            <a:endParaRPr lang="en-US" dirty="0" smtClean="0"/>
          </a:p>
          <a:p>
            <a:r>
              <a:rPr lang="en-US" dirty="0" smtClean="0"/>
              <a:t>Though</a:t>
            </a:r>
            <a:r>
              <a:rPr lang="en-US" baseline="0" dirty="0" smtClean="0"/>
              <a:t> </a:t>
            </a:r>
            <a:r>
              <a:rPr lang="en-US" dirty="0" smtClean="0"/>
              <a:t>Easy</a:t>
            </a:r>
            <a:r>
              <a:rPr lang="en-US" baseline="0" dirty="0" smtClean="0"/>
              <a:t> to say, hard to do: the balance between simplicity and robustness can be hard to get right</a:t>
            </a:r>
          </a:p>
          <a:p>
            <a:endParaRPr lang="en-US" dirty="0" smtClean="0"/>
          </a:p>
          <a:p>
            <a:r>
              <a:rPr lang="en-US" dirty="0" smtClean="0"/>
              <a:t>Connectors</a:t>
            </a:r>
            <a:r>
              <a:rPr lang="en-US" baseline="0" dirty="0" smtClean="0"/>
              <a:t>, cables and housings are the #1 point of failure in ocean observing systems.</a:t>
            </a:r>
          </a:p>
          <a:p>
            <a:r>
              <a:rPr lang="en-US" baseline="0" dirty="0" smtClean="0"/>
              <a:t>Even the most expensive options are subject to failure.</a:t>
            </a:r>
          </a:p>
          <a:p>
            <a:pPr marL="171450" indent="-171450">
              <a:buFontTx/>
              <a:buChar char="-"/>
            </a:pPr>
            <a:r>
              <a:rPr lang="en-US" baseline="0" dirty="0" smtClean="0"/>
              <a:t>Use the right technology for the job – don’t skimp on connectors</a:t>
            </a:r>
          </a:p>
          <a:p>
            <a:pPr marL="171450" indent="-171450">
              <a:buFontTx/>
              <a:buChar char="-"/>
            </a:pPr>
            <a:r>
              <a:rPr lang="en-US" baseline="0" dirty="0" smtClean="0"/>
              <a:t>Housings can be simple, but not too simple </a:t>
            </a:r>
          </a:p>
          <a:p>
            <a:pPr marL="171450" indent="-171450">
              <a:buFontTx/>
              <a:buChar char="-"/>
            </a:pPr>
            <a:r>
              <a:rPr lang="en-US" baseline="0" dirty="0" smtClean="0"/>
              <a:t>Options covered later..</a:t>
            </a:r>
          </a:p>
          <a:p>
            <a:pPr marL="171450" indent="-171450">
              <a:buFontTx/>
              <a:buChar char="-"/>
            </a:pPr>
            <a:r>
              <a:rPr lang="en-US" baseline="0" dirty="0" smtClean="0"/>
              <a:t>Distributed software can be complex to debug: location and distance drive telemetry links, protocols, processor selection and power</a:t>
            </a:r>
          </a:p>
          <a:p>
            <a:pPr marL="0" indent="0">
              <a:buFontTx/>
              <a:buNone/>
            </a:pPr>
            <a:endParaRPr lang="en-US" baseline="0" dirty="0" smtClean="0"/>
          </a:p>
          <a:p>
            <a:pPr marL="171450" indent="-171450">
              <a:buFontTx/>
              <a:buChar char="-"/>
            </a:pPr>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36</a:t>
            </a:fld>
            <a:endParaRPr lang="en-US"/>
          </a:p>
        </p:txBody>
      </p:sp>
    </p:spTree>
    <p:extLst>
      <p:ext uri="{BB962C8B-B14F-4D97-AF65-F5344CB8AC3E}">
        <p14:creationId xmlns:p14="http://schemas.microsoft.com/office/powerpoint/2010/main" val="1362960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our reference diagram</a:t>
            </a:r>
            <a:r>
              <a:rPr lang="en-US" baseline="0" dirty="0" smtClean="0"/>
              <a:t> again, this time as the software developer sees it.</a:t>
            </a:r>
          </a:p>
          <a:p>
            <a:r>
              <a:rPr lang="en-US" baseline="0" dirty="0" smtClean="0"/>
              <a:t>It is this view that the remainder of my slides are about.</a:t>
            </a:r>
          </a:p>
          <a:p>
            <a:endParaRPr lang="en-US" baseline="0" dirty="0" smtClean="0"/>
          </a:p>
          <a:p>
            <a:r>
              <a:rPr lang="en-US" baseline="0" dirty="0" smtClean="0"/>
              <a:t>The controller and it’s software are a central concern, and object of this concern are </a:t>
            </a:r>
          </a:p>
          <a:p>
            <a:r>
              <a:rPr lang="en-US" baseline="0" dirty="0" smtClean="0"/>
              <a:t>the power and data (includes control signals) that pass through the perimeter</a:t>
            </a:r>
          </a:p>
          <a:p>
            <a:endParaRPr lang="en-US" baseline="0" dirty="0" smtClean="0"/>
          </a:p>
          <a:p>
            <a:r>
              <a:rPr lang="en-US" baseline="0" dirty="0" smtClean="0"/>
              <a:t>You the users must be concerned with </a:t>
            </a:r>
          </a:p>
          <a:p>
            <a:pPr marL="171450" indent="-171450">
              <a:buFontTx/>
              <a:buChar char="-"/>
            </a:pPr>
            <a:r>
              <a:rPr lang="en-US" baseline="0" dirty="0" smtClean="0"/>
              <a:t>what is inside the box</a:t>
            </a:r>
          </a:p>
          <a:p>
            <a:pPr marL="171450" indent="-171450">
              <a:buFontTx/>
              <a:buChar char="-"/>
            </a:pPr>
            <a:r>
              <a:rPr lang="en-US" baseline="0" dirty="0" smtClean="0"/>
              <a:t>How should we arrange the pieces</a:t>
            </a:r>
          </a:p>
          <a:p>
            <a:pPr marL="171450" indent="-171450">
              <a:buFontTx/>
              <a:buChar char="-"/>
            </a:pPr>
            <a:r>
              <a:rPr lang="en-US" baseline="0" dirty="0" smtClean="0"/>
              <a:t>Which should we built and which bought</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37</a:t>
            </a:fld>
            <a:endParaRPr lang="en-US"/>
          </a:p>
        </p:txBody>
      </p:sp>
    </p:spTree>
    <p:extLst>
      <p:ext uri="{BB962C8B-B14F-4D97-AF65-F5344CB8AC3E}">
        <p14:creationId xmlns:p14="http://schemas.microsoft.com/office/powerpoint/2010/main" val="705879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we’ll do is walk through</a:t>
            </a:r>
            <a:r>
              <a:rPr lang="en-US" baseline="0" dirty="0" smtClean="0"/>
              <a:t> several architectures, all of which contain elements that have been used in FOCE implementations</a:t>
            </a:r>
          </a:p>
          <a:p>
            <a:r>
              <a:rPr lang="en-US" baseline="0" dirty="0" smtClean="0"/>
              <a:t>Inside and outside MBARI.</a:t>
            </a:r>
          </a:p>
          <a:p>
            <a:endParaRPr lang="en-US" dirty="0" smtClean="0"/>
          </a:p>
          <a:p>
            <a:r>
              <a:rPr lang="en-US" dirty="0" smtClean="0"/>
              <a:t>The </a:t>
            </a:r>
            <a:r>
              <a:rPr lang="en-US" dirty="0" smtClean="0"/>
              <a:t>names for the approaches</a:t>
            </a:r>
            <a:r>
              <a:rPr lang="en-US" baseline="0" dirty="0" smtClean="0"/>
              <a:t> are just ones we made up</a:t>
            </a:r>
          </a:p>
          <a:p>
            <a:pPr marL="171450" indent="-171450">
              <a:buFontTx/>
              <a:buChar char="-"/>
            </a:pPr>
            <a:r>
              <a:rPr lang="en-US" baseline="0" dirty="0" smtClean="0"/>
              <a:t>Centralized Workstation: desktop-class PCs packaged for the seafloor (or run on shore)</a:t>
            </a:r>
          </a:p>
          <a:p>
            <a:pPr marL="171450" indent="-171450">
              <a:buFontTx/>
              <a:buChar char="-"/>
            </a:pPr>
            <a:r>
              <a:rPr lang="en-US" baseline="0" dirty="0" smtClean="0"/>
              <a:t>Industrial computers: building block approach using modular factory automation buses like </a:t>
            </a:r>
            <a:r>
              <a:rPr lang="en-US" baseline="0" dirty="0" err="1" smtClean="0"/>
              <a:t>Wago</a:t>
            </a:r>
            <a:r>
              <a:rPr lang="en-US" baseline="0" dirty="0" smtClean="0"/>
              <a:t>, NI Compact Rio, etc.</a:t>
            </a:r>
          </a:p>
          <a:p>
            <a:pPr marL="171450" indent="-171450">
              <a:buFontTx/>
              <a:buChar char="-"/>
            </a:pPr>
            <a:r>
              <a:rPr lang="en-US" dirty="0" smtClean="0"/>
              <a:t>Sensor Node: Low cost, low energy</a:t>
            </a:r>
            <a:r>
              <a:rPr lang="en-US" baseline="0" dirty="0" smtClean="0"/>
              <a:t> approach using COTS components for modularity and flexibility with a minimum of custom hardware</a:t>
            </a:r>
          </a:p>
          <a:p>
            <a:pPr marL="0" indent="0">
              <a:buFontTx/>
              <a:buNone/>
            </a:pPr>
            <a:endParaRPr lang="en-US" baseline="0" dirty="0" smtClean="0"/>
          </a:p>
          <a:p>
            <a:pPr marL="0" indent="0">
              <a:buFontTx/>
              <a:buNone/>
            </a:pPr>
            <a:r>
              <a:rPr lang="en-US" baseline="0" dirty="0" smtClean="0"/>
              <a:t>These approaches are really distinguished mostly by the choice of pieces – the build/buy choices.</a:t>
            </a:r>
          </a:p>
          <a:p>
            <a:pPr marL="0" indent="0">
              <a:buFontTx/>
              <a:buNone/>
            </a:pPr>
            <a:r>
              <a:rPr lang="en-US" baseline="0" dirty="0" smtClean="0"/>
              <a:t>But we also need to examine the options you (and we) might consider for how to arrange and connect them.</a:t>
            </a:r>
          </a:p>
          <a:p>
            <a:pPr marL="0" indent="0">
              <a:buFontTx/>
              <a:buNone/>
            </a:pPr>
            <a:endParaRPr lang="en-US" baseline="0" dirty="0" smtClean="0"/>
          </a:p>
          <a:p>
            <a:r>
              <a:rPr lang="en-US" dirty="0" smtClean="0"/>
              <a:t>For</a:t>
            </a:r>
            <a:r>
              <a:rPr lang="en-US" baseline="0" dirty="0" smtClean="0"/>
              <a:t> each approach, we’ll look at it from three perspectives: Location, Build/buy and Connections</a:t>
            </a:r>
          </a:p>
          <a:p>
            <a:endParaRPr lang="en-US" baseline="0" dirty="0" smtClean="0"/>
          </a:p>
          <a:p>
            <a:r>
              <a:rPr lang="en-US" baseline="0" dirty="0" smtClean="0"/>
              <a:t>Location view shows one way of arranging system pieces, though the choice of where to put things is somewhat independent of what pieces you choose.</a:t>
            </a:r>
          </a:p>
          <a:p>
            <a:r>
              <a:rPr lang="en-US" baseline="0" dirty="0" smtClean="0"/>
              <a:t>The idea behind  location view is is to highlight the pros and cons of where things are placed.</a:t>
            </a:r>
          </a:p>
          <a:p>
            <a:endParaRPr lang="en-US" baseline="0" dirty="0" smtClean="0"/>
          </a:p>
          <a:p>
            <a:pPr marL="0" indent="0">
              <a:buFontTx/>
              <a:buNone/>
            </a:pPr>
            <a:r>
              <a:rPr lang="en-US" baseline="0" dirty="0" smtClean="0"/>
              <a:t>Build Buy View – again, the distinguishing feature of each approach – is about why you may choose to build or by various components</a:t>
            </a:r>
          </a:p>
          <a:p>
            <a:pPr marL="0" indent="0">
              <a:buFontTx/>
              <a:buNone/>
            </a:pPr>
            <a:endParaRPr lang="en-US" baseline="0" dirty="0" smtClean="0"/>
          </a:p>
          <a:p>
            <a:pPr marL="0" indent="0">
              <a:buFontTx/>
              <a:buNone/>
            </a:pPr>
            <a:r>
              <a:rPr lang="en-US" baseline="0" dirty="0" smtClean="0"/>
              <a:t>Connection view, similar to Location view, shows one way you might connect the parts of a FOCE system.</a:t>
            </a:r>
          </a:p>
          <a:p>
            <a:pPr marL="0" indent="0">
              <a:buFontTx/>
              <a:buNone/>
            </a:pPr>
            <a:endParaRPr lang="en-US" baseline="0" dirty="0" smtClean="0"/>
          </a:p>
          <a:p>
            <a:pPr marL="0" indent="0">
              <a:buFontTx/>
              <a:buNone/>
            </a:pPr>
            <a:r>
              <a:rPr lang="en-US" baseline="0" dirty="0" smtClean="0"/>
              <a:t>All are valid approaches with optimizations for a particular application</a:t>
            </a:r>
          </a:p>
          <a:p>
            <a:pPr marL="0" indent="0">
              <a:buFontTx/>
              <a:buNone/>
            </a:pP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38</a:t>
            </a:fld>
            <a:endParaRPr lang="en-US"/>
          </a:p>
        </p:txBody>
      </p:sp>
    </p:spTree>
    <p:extLst>
      <p:ext uri="{BB962C8B-B14F-4D97-AF65-F5344CB8AC3E}">
        <p14:creationId xmlns:p14="http://schemas.microsoft.com/office/powerpoint/2010/main" val="3695886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approach we’ll look at is the</a:t>
            </a:r>
            <a:r>
              <a:rPr lang="en-US" baseline="0" dirty="0" smtClean="0"/>
              <a:t> one we call Centralized Workstation</a:t>
            </a:r>
          </a:p>
          <a:p>
            <a:endParaRPr lang="en-US" baseline="0" dirty="0" smtClean="0"/>
          </a:p>
          <a:p>
            <a:r>
              <a:rPr lang="en-US" baseline="0" dirty="0" smtClean="0"/>
              <a:t>The main concept of this approach is to use one workstation/PC class computer to perform all of the data </a:t>
            </a:r>
            <a:r>
              <a:rPr lang="en-US" baseline="0" dirty="0" err="1" smtClean="0"/>
              <a:t>acquisiton</a:t>
            </a:r>
            <a:r>
              <a:rPr lang="en-US" baseline="0" dirty="0" smtClean="0"/>
              <a:t> and control functions using desktop-class applications, standards and tools.</a:t>
            </a:r>
          </a:p>
          <a:p>
            <a:r>
              <a:rPr lang="en-US" baseline="0" dirty="0" smtClean="0"/>
              <a:t>The concept also includes a mixture of hardware that is fairly rich in custom designs.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39</a:t>
            </a:fld>
            <a:endParaRPr lang="en-US"/>
          </a:p>
        </p:txBody>
      </p:sp>
    </p:spTree>
    <p:extLst>
      <p:ext uri="{BB962C8B-B14F-4D97-AF65-F5344CB8AC3E}">
        <p14:creationId xmlns:p14="http://schemas.microsoft.com/office/powerpoint/2010/main" val="175117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Here</a:t>
            </a:r>
            <a:r>
              <a:rPr lang="en-US" baseline="0" dirty="0" smtClean="0"/>
              <a:t> we look at Centralized Workstation pieces</a:t>
            </a:r>
            <a:r>
              <a:rPr lang="en-US" dirty="0" smtClean="0"/>
              <a:t>, arranged</a:t>
            </a:r>
            <a:r>
              <a:rPr lang="en-US" baseline="0" dirty="0" smtClean="0"/>
              <a:t> with </a:t>
            </a:r>
            <a:r>
              <a:rPr lang="en-US" baseline="0" dirty="0" smtClean="0"/>
              <a:t>the entire experiment </a:t>
            </a:r>
            <a:r>
              <a:rPr lang="en-US" baseline="0" dirty="0" smtClean="0"/>
              <a:t>located on </a:t>
            </a:r>
            <a:r>
              <a:rPr lang="en-US" baseline="0" dirty="0" smtClean="0"/>
              <a:t>the seafloor</a:t>
            </a:r>
          </a:p>
          <a:p>
            <a:endParaRPr lang="en-US" baseline="0" dirty="0" smtClean="0"/>
          </a:p>
          <a:p>
            <a:r>
              <a:rPr lang="en-US" baseline="0" dirty="0" smtClean="0"/>
              <a:t>Though not shown, ESW could be generated on the seafloor (deep water only), or </a:t>
            </a:r>
          </a:p>
          <a:p>
            <a:r>
              <a:rPr lang="en-US" baseline="0" dirty="0" smtClean="0"/>
              <a:t>surface/shore (depending on depth and distance from shore)</a:t>
            </a:r>
          </a:p>
          <a:p>
            <a:endParaRPr lang="en-US" dirty="0" smtClean="0"/>
          </a:p>
          <a:p>
            <a:r>
              <a:rPr lang="en-US" dirty="0" smtClean="0"/>
              <a:t>Same</a:t>
            </a:r>
            <a:r>
              <a:rPr lang="en-US" baseline="0" dirty="0" smtClean="0"/>
              <a:t> generally true for power and communications, though here these originate on </a:t>
            </a:r>
            <a:r>
              <a:rPr lang="en-US" baseline="0" dirty="0" smtClean="0"/>
              <a:t>shore (as we did for </a:t>
            </a:r>
            <a:r>
              <a:rPr lang="en-US" baseline="0" dirty="0" err="1" smtClean="0"/>
              <a:t>dpFOCE</a:t>
            </a:r>
            <a:r>
              <a:rPr lang="en-US" baseline="0" dirty="0" smtClean="0"/>
              <a:t> on MARS and will do again for </a:t>
            </a:r>
            <a:r>
              <a:rPr lang="en-US" baseline="0" dirty="0" err="1" smtClean="0"/>
              <a:t>swFOCE</a:t>
            </a:r>
            <a:r>
              <a:rPr lang="en-US" baseline="0" dirty="0" smtClean="0"/>
              <a:t> on the KFA cable)</a:t>
            </a:r>
            <a:endParaRPr lang="en-US" baseline="0" dirty="0" smtClean="0"/>
          </a:p>
          <a:p>
            <a:endParaRPr lang="en-US" baseline="0" dirty="0" smtClean="0"/>
          </a:p>
          <a:p>
            <a:r>
              <a:rPr lang="en-US" baseline="0" dirty="0" smtClean="0"/>
              <a:t>Some advantages to putting everything on the seafloor are</a:t>
            </a:r>
          </a:p>
          <a:p>
            <a:pPr marL="171450" indent="-171450">
              <a:buFontTx/>
              <a:buChar char="-"/>
            </a:pPr>
            <a:r>
              <a:rPr lang="en-US" baseline="0" dirty="0" smtClean="0"/>
              <a:t>As long as the unit gets power, the experiment may run autonomously </a:t>
            </a:r>
          </a:p>
          <a:p>
            <a:pPr marL="171450" indent="-171450">
              <a:buFontTx/>
              <a:buChar char="-"/>
            </a:pPr>
            <a:r>
              <a:rPr lang="en-US" baseline="0" dirty="0" smtClean="0"/>
              <a:t>Having the user interface on shore (with hooks in the controller) makes maintenance easier</a:t>
            </a:r>
          </a:p>
          <a:p>
            <a:pPr marL="171450" indent="-171450">
              <a:buFontTx/>
              <a:buChar char="-"/>
            </a:pPr>
            <a:r>
              <a:rPr lang="en-US" baseline="0" dirty="0" smtClean="0"/>
              <a:t>It </a:t>
            </a:r>
            <a:r>
              <a:rPr lang="en-US" baseline="0" dirty="0" smtClean="0"/>
              <a:t>is simpler w/o a surface expression, at the expense of some </a:t>
            </a:r>
            <a:r>
              <a:rPr lang="en-US" baseline="0" dirty="0" smtClean="0"/>
              <a:t>accessibility</a:t>
            </a:r>
          </a:p>
          <a:p>
            <a:pPr marL="171450" indent="-171450">
              <a:buFontTx/>
              <a:buChar char="-"/>
            </a:pPr>
            <a:endParaRPr lang="en-US" baseline="0" dirty="0" smtClean="0"/>
          </a:p>
          <a:p>
            <a:pPr marL="0" indent="0">
              <a:buFontTx/>
              <a:buNone/>
            </a:pPr>
            <a:r>
              <a:rPr lang="en-US" baseline="0" dirty="0" smtClean="0"/>
              <a:t>What distinguishes this approach is that the controller is consolidated in a single housing on adjacent to each chamber </a:t>
            </a:r>
          </a:p>
          <a:p>
            <a:r>
              <a:rPr lang="en-US" baseline="0" dirty="0" smtClean="0"/>
              <a:t>(note that an experiment may include multiple chambers; only one is shown here)</a:t>
            </a:r>
          </a:p>
          <a:p>
            <a:pPr marL="0" indent="0">
              <a:buFontTx/>
              <a:buNone/>
            </a:pPr>
            <a:endParaRPr lang="en-US" dirty="0" smtClean="0"/>
          </a:p>
          <a:p>
            <a:pPr marL="0" indent="0">
              <a:buFontTx/>
              <a:buNone/>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40</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variations</a:t>
            </a:r>
            <a:r>
              <a:rPr lang="en-US" baseline="0" dirty="0" smtClean="0"/>
              <a:t> what you may choose to build or buy, but in this scenario, as for </a:t>
            </a:r>
            <a:r>
              <a:rPr lang="en-US" baseline="0" dirty="0" err="1" smtClean="0"/>
              <a:t>dpFOCE</a:t>
            </a:r>
            <a:r>
              <a:rPr lang="en-US" baseline="0" dirty="0" smtClean="0"/>
              <a:t>, a lot of custom components were used for various reasons:</a:t>
            </a:r>
          </a:p>
          <a:p>
            <a:pPr marL="171450" indent="-171450">
              <a:buFontTx/>
              <a:buChar char="-"/>
            </a:pPr>
            <a:r>
              <a:rPr lang="en-US" baseline="0" dirty="0" smtClean="0"/>
              <a:t>We did use an OTS PC104 controller computer</a:t>
            </a:r>
          </a:p>
          <a:p>
            <a:pPr marL="171450" indent="-171450">
              <a:buFontTx/>
              <a:buChar char="-"/>
            </a:pPr>
            <a:r>
              <a:rPr lang="en-US" baseline="0" dirty="0" smtClean="0"/>
              <a:t>One potential drawback to this approach is that it requires a large serial expansion; not hard, since you can buy serial UART cards, but it ties you to a larger, more power hungry workstation class computer</a:t>
            </a:r>
          </a:p>
          <a:p>
            <a:pPr marL="171450" indent="-171450">
              <a:buFontTx/>
              <a:buChar char="-"/>
            </a:pPr>
            <a:r>
              <a:rPr lang="en-US" baseline="0" dirty="0" smtClean="0"/>
              <a:t>It makes sense to use open source components like Linux, Java, OSDT (data distribution and archiving software),</a:t>
            </a:r>
          </a:p>
          <a:p>
            <a:pPr marL="171450" indent="-171450">
              <a:buFontTx/>
              <a:buChar char="-"/>
            </a:pPr>
            <a:r>
              <a:rPr lang="en-US" baseline="0" dirty="0" smtClean="0"/>
              <a:t>but the </a:t>
            </a:r>
            <a:r>
              <a:rPr lang="en-US" baseline="0" dirty="0" smtClean="0"/>
              <a:t>controller software was custom almost entirely </a:t>
            </a:r>
            <a:r>
              <a:rPr lang="en-US" baseline="0" dirty="0" smtClean="0"/>
              <a:t>throughout, </a:t>
            </a:r>
            <a:r>
              <a:rPr lang="en-US" baseline="0" dirty="0" smtClean="0"/>
              <a:t>in our case to reuse software we had a large investment in</a:t>
            </a:r>
            <a:r>
              <a:rPr lang="en-US" baseline="0" dirty="0" smtClean="0"/>
              <a:t>.</a:t>
            </a:r>
          </a:p>
          <a:p>
            <a:pPr marL="628650" lvl="1" indent="-171450">
              <a:buFontTx/>
              <a:buChar char="-"/>
            </a:pPr>
            <a:r>
              <a:rPr lang="en-US" baseline="0" dirty="0" smtClean="0"/>
              <a:t>We specifically wanted to use SIAM (distributed data acquisition software developed for use on MOOS and MARS)</a:t>
            </a:r>
          </a:p>
          <a:p>
            <a:pPr marL="628650" lvl="1" indent="-171450">
              <a:buFontTx/>
              <a:buChar char="-"/>
            </a:pPr>
            <a:r>
              <a:rPr lang="en-US" baseline="0" dirty="0" smtClean="0"/>
              <a:t>And also SSDS (shore side data system), which is an institutional data repository for many different platforms including moorings, </a:t>
            </a:r>
            <a:r>
              <a:rPr lang="en-US" baseline="0" dirty="0" err="1" smtClean="0"/>
              <a:t>auvs</a:t>
            </a:r>
            <a:r>
              <a:rPr lang="en-US" baseline="0" dirty="0" smtClean="0"/>
              <a:t> and experiments on MARS</a:t>
            </a:r>
          </a:p>
          <a:p>
            <a:pPr marL="628650" lvl="1" indent="-171450">
              <a:buFontTx/>
              <a:buChar char="-"/>
            </a:pPr>
            <a:r>
              <a:rPr lang="en-US" baseline="0" dirty="0" smtClean="0"/>
              <a:t>FOCE GUI is a graphical user interface optimized for for controlling and monitoring the deep FOCE experiment</a:t>
            </a:r>
            <a:endParaRPr lang="en-US" baseline="0" dirty="0" smtClean="0"/>
          </a:p>
          <a:p>
            <a:pPr marL="171450" indent="-171450">
              <a:buFontTx/>
              <a:buChar char="-"/>
            </a:pPr>
            <a:r>
              <a:rPr lang="en-US" baseline="0" dirty="0" smtClean="0"/>
              <a:t>The power system </a:t>
            </a:r>
            <a:r>
              <a:rPr lang="en-US" baseline="0" dirty="0" smtClean="0"/>
              <a:t>hardware was semi-custom </a:t>
            </a:r>
            <a:r>
              <a:rPr lang="en-US" baseline="0" dirty="0" smtClean="0"/>
              <a:t>as well, though it made use of available voltage converters and </a:t>
            </a:r>
            <a:r>
              <a:rPr lang="en-US" baseline="0" dirty="0" smtClean="0"/>
              <a:t>takes advantage of available </a:t>
            </a:r>
            <a:r>
              <a:rPr lang="en-US" baseline="0" dirty="0" err="1" smtClean="0"/>
              <a:t>periperal</a:t>
            </a:r>
            <a:r>
              <a:rPr lang="en-US" baseline="0" dirty="0" smtClean="0"/>
              <a:t> cards available off the shelf</a:t>
            </a:r>
          </a:p>
          <a:p>
            <a:pPr marL="628650" lvl="1" indent="-171450">
              <a:buFontTx/>
              <a:buChar char="-"/>
            </a:pPr>
            <a:r>
              <a:rPr lang="en-US" baseline="0" dirty="0" smtClean="0"/>
              <a:t>For example data </a:t>
            </a:r>
            <a:r>
              <a:rPr lang="en-US" baseline="0" dirty="0" err="1" smtClean="0"/>
              <a:t>acq</a:t>
            </a:r>
            <a:r>
              <a:rPr lang="en-US" baseline="0" dirty="0" smtClean="0"/>
              <a:t> </a:t>
            </a:r>
            <a:r>
              <a:rPr lang="en-US" baseline="0" dirty="0" smtClean="0"/>
              <a:t>cards for </a:t>
            </a:r>
            <a:r>
              <a:rPr lang="en-US" baseline="0" dirty="0" smtClean="0"/>
              <a:t>environmental monitoring</a:t>
            </a:r>
          </a:p>
        </p:txBody>
      </p:sp>
      <p:sp>
        <p:nvSpPr>
          <p:cNvPr id="4" name="Slide Number Placeholder 3"/>
          <p:cNvSpPr>
            <a:spLocks noGrp="1"/>
          </p:cNvSpPr>
          <p:nvPr>
            <p:ph type="sldNum" sz="quarter" idx="10"/>
          </p:nvPr>
        </p:nvSpPr>
        <p:spPr/>
        <p:txBody>
          <a:bodyPr/>
          <a:lstStyle/>
          <a:p>
            <a:fld id="{EFD093BE-99D7-A84C-8F8E-0EEDFCB4C65A}" type="slidenum">
              <a:rPr lang="en-US" smtClean="0"/>
              <a:t>41</a:t>
            </a:fld>
            <a:endParaRPr lang="en-US"/>
          </a:p>
        </p:txBody>
      </p:sp>
    </p:spTree>
    <p:extLst>
      <p:ext uri="{BB962C8B-B14F-4D97-AF65-F5344CB8AC3E}">
        <p14:creationId xmlns:p14="http://schemas.microsoft.com/office/powerpoint/2010/main" val="728798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a:t>
            </a:r>
            <a:r>
              <a:rPr lang="en-US" baseline="0" dirty="0" smtClean="0"/>
              <a:t>is a look at </a:t>
            </a:r>
            <a:r>
              <a:rPr lang="en-US" baseline="0" dirty="0" smtClean="0"/>
              <a:t>communications </a:t>
            </a:r>
            <a:r>
              <a:rPr lang="en-US" baseline="0" dirty="0" smtClean="0"/>
              <a:t>and power infrastructure – </a:t>
            </a:r>
            <a:r>
              <a:rPr lang="en-US" baseline="0" dirty="0" smtClean="0"/>
              <a:t>one possible way of connecting the boxes.</a:t>
            </a:r>
            <a:endParaRPr lang="en-US" baseline="0" dirty="0" smtClean="0"/>
          </a:p>
          <a:p>
            <a:endParaRPr lang="en-US" baseline="0" dirty="0" smtClean="0"/>
          </a:p>
          <a:p>
            <a:r>
              <a:rPr lang="en-US" baseline="0" dirty="0" smtClean="0"/>
              <a:t>On the right there is a data and power cable </a:t>
            </a:r>
            <a:r>
              <a:rPr lang="en-US" baseline="0" dirty="0" smtClean="0"/>
              <a:t>to shore </a:t>
            </a:r>
            <a:r>
              <a:rPr lang="en-US" baseline="0" dirty="0" smtClean="0"/>
              <a:t>that can provide relatively </a:t>
            </a:r>
            <a:r>
              <a:rPr lang="en-US" baseline="0" dirty="0" err="1" smtClean="0"/>
              <a:t>kWatts</a:t>
            </a:r>
            <a:r>
              <a:rPr lang="en-US" baseline="0" dirty="0" smtClean="0"/>
              <a:t> of power and Mbps (or </a:t>
            </a:r>
            <a:r>
              <a:rPr lang="en-US" baseline="0" dirty="0" err="1" smtClean="0"/>
              <a:t>Gbps</a:t>
            </a:r>
            <a:r>
              <a:rPr lang="en-US" baseline="0" dirty="0" smtClean="0"/>
              <a:t>) </a:t>
            </a:r>
            <a:r>
              <a:rPr lang="en-US" baseline="0" dirty="0" smtClean="0"/>
              <a:t>communications </a:t>
            </a:r>
            <a:r>
              <a:rPr lang="en-US" baseline="0" dirty="0" smtClean="0"/>
              <a:t>bandwidth.</a:t>
            </a:r>
            <a:endParaRPr lang="en-US" baseline="0" dirty="0" smtClean="0"/>
          </a:p>
          <a:p>
            <a:r>
              <a:rPr lang="en-US" baseline="0" dirty="0" smtClean="0"/>
              <a:t>A potential drawback of cables </a:t>
            </a:r>
            <a:r>
              <a:rPr lang="en-US" baseline="0" dirty="0" smtClean="0"/>
              <a:t>is </a:t>
            </a:r>
            <a:r>
              <a:rPr lang="en-US" baseline="0" dirty="0" smtClean="0"/>
              <a:t>that it typically </a:t>
            </a:r>
            <a:r>
              <a:rPr lang="en-US" baseline="0" dirty="0" smtClean="0"/>
              <a:t>requires </a:t>
            </a:r>
            <a:r>
              <a:rPr lang="en-US" baseline="0" dirty="0" smtClean="0"/>
              <a:t>greater technical </a:t>
            </a:r>
            <a:r>
              <a:rPr lang="en-US" baseline="0" dirty="0" smtClean="0"/>
              <a:t>and financial investment, and may be challenging to permit</a:t>
            </a:r>
            <a:r>
              <a:rPr lang="en-US" baseline="0" dirty="0" smtClean="0"/>
              <a:t>.</a:t>
            </a:r>
          </a:p>
          <a:p>
            <a:r>
              <a:rPr lang="en-US" baseline="0" dirty="0" smtClean="0"/>
              <a:t>The high power and bandwidth make it a good fit for the work station class computer and distributed software chosen in this Centralized Workstation concept.</a:t>
            </a:r>
            <a:endParaRPr lang="en-US" baseline="0" dirty="0" smtClean="0"/>
          </a:p>
          <a:p>
            <a:endParaRPr lang="en-US" baseline="0" dirty="0" smtClean="0"/>
          </a:p>
          <a:p>
            <a:r>
              <a:rPr lang="en-US" baseline="0" dirty="0" smtClean="0"/>
              <a:t>The upsides are easy to see: it is easy to access and maintain from shore, and supports features like live real-time video feeds, which have both scientific and social/strategic value.</a:t>
            </a:r>
          </a:p>
          <a:p>
            <a:r>
              <a:rPr lang="en-US" baseline="0" dirty="0" smtClean="0"/>
              <a:t>The large amount of available energy makes it easy to support </a:t>
            </a:r>
            <a:r>
              <a:rPr lang="en-US" baseline="0" dirty="0" smtClean="0"/>
              <a:t>a larger </a:t>
            </a:r>
            <a:r>
              <a:rPr lang="en-US" baseline="0" dirty="0" smtClean="0"/>
              <a:t>chamber size </a:t>
            </a:r>
            <a:r>
              <a:rPr lang="en-US" baseline="0" dirty="0" smtClean="0"/>
              <a:t>(larger experiments, requiring larger water </a:t>
            </a:r>
            <a:r>
              <a:rPr lang="en-US" baseline="0" dirty="0" smtClean="0"/>
              <a:t>movers, etc.)</a:t>
            </a:r>
          </a:p>
          <a:p>
            <a:endParaRPr lang="en-US" baseline="0" dirty="0" smtClean="0"/>
          </a:p>
          <a:p>
            <a:r>
              <a:rPr lang="en-US" baseline="0" dirty="0" smtClean="0"/>
              <a:t>Reaching out from </a:t>
            </a:r>
            <a:r>
              <a:rPr lang="en-US" baseline="0" dirty="0" smtClean="0"/>
              <a:t>the controller, connections to the instruments are </a:t>
            </a:r>
            <a:r>
              <a:rPr lang="en-US" baseline="0" dirty="0" smtClean="0"/>
              <a:t>predominantly serial</a:t>
            </a:r>
            <a:r>
              <a:rPr lang="en-US" baseline="0" dirty="0" smtClean="0"/>
              <a:t>, though </a:t>
            </a:r>
            <a:r>
              <a:rPr lang="en-US" baseline="0" dirty="0" err="1" smtClean="0"/>
              <a:t>ethernet</a:t>
            </a:r>
            <a:r>
              <a:rPr lang="en-US" baseline="0" dirty="0" smtClean="0"/>
              <a:t>-serial connections are also used</a:t>
            </a:r>
          </a:p>
          <a:p>
            <a:r>
              <a:rPr lang="en-US" baseline="0" dirty="0" smtClean="0"/>
              <a:t>To the ESW system </a:t>
            </a:r>
            <a:r>
              <a:rPr lang="en-US" baseline="0" dirty="0" smtClean="0"/>
              <a:t>( </a:t>
            </a:r>
            <a:r>
              <a:rPr lang="en-US" baseline="0" dirty="0" smtClean="0"/>
              <a:t>we did it to make the ESW system </a:t>
            </a:r>
            <a:r>
              <a:rPr lang="en-US" baseline="0" dirty="0" smtClean="0"/>
              <a:t>ROV compatible)</a:t>
            </a:r>
          </a:p>
          <a:p>
            <a:r>
              <a:rPr lang="en-US" baseline="0" dirty="0" smtClean="0"/>
              <a:t>But also it shows another option that might think twice about if we </a:t>
            </a:r>
            <a:r>
              <a:rPr lang="en-US" baseline="0" dirty="0" err="1" smtClean="0"/>
              <a:t>didn</a:t>
            </a:r>
            <a:r>
              <a:rPr lang="fr-FR" baseline="0" dirty="0" smtClean="0"/>
              <a:t>’</a:t>
            </a:r>
            <a:r>
              <a:rPr lang="en-US" baseline="0" dirty="0" smtClean="0"/>
              <a:t>t have a cable to shore because of the power needed by Ethernet)</a:t>
            </a:r>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42</a:t>
            </a:fld>
            <a:endParaRPr lang="en-US"/>
          </a:p>
        </p:txBody>
      </p:sp>
    </p:spTree>
    <p:extLst>
      <p:ext uri="{BB962C8B-B14F-4D97-AF65-F5344CB8AC3E}">
        <p14:creationId xmlns:p14="http://schemas.microsoft.com/office/powerpoint/2010/main" val="3511653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animal restrictor – use mesh</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22</a:t>
            </a:fld>
            <a:endParaRPr lang="en-US"/>
          </a:p>
        </p:txBody>
      </p:sp>
    </p:spTree>
    <p:extLst>
      <p:ext uri="{BB962C8B-B14F-4D97-AF65-F5344CB8AC3E}">
        <p14:creationId xmlns:p14="http://schemas.microsoft.com/office/powerpoint/2010/main" val="425051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the centralized workstation</a:t>
            </a:r>
            <a:r>
              <a:rPr lang="en-US" baseline="0" dirty="0" smtClean="0"/>
              <a:t> essentially trades the convenience of using off the shelf PCs and serial expansion capability over power consumption and modularity.</a:t>
            </a:r>
          </a:p>
          <a:p>
            <a:endParaRPr lang="en-US" baseline="0" dirty="0" smtClean="0"/>
          </a:p>
          <a:p>
            <a:r>
              <a:rPr lang="en-US" baseline="0" dirty="0" smtClean="0"/>
              <a:t>t </a:t>
            </a:r>
            <a:r>
              <a:rPr lang="en-US" baseline="0" dirty="0" smtClean="0"/>
              <a:t>means fewer housings, but larger ones (which are more difficult to seal). </a:t>
            </a:r>
            <a:endParaRPr lang="en-US" baseline="0" dirty="0" smtClean="0"/>
          </a:p>
          <a:p>
            <a:r>
              <a:rPr lang="en-US" baseline="0" dirty="0" smtClean="0"/>
              <a:t>Fewer </a:t>
            </a:r>
            <a:r>
              <a:rPr lang="en-US" baseline="0" dirty="0" smtClean="0"/>
              <a:t>housing may be an up-side just because there is less to build and maintain, </a:t>
            </a:r>
            <a:endParaRPr lang="en-US" baseline="0" dirty="0" smtClean="0"/>
          </a:p>
          <a:p>
            <a:r>
              <a:rPr lang="en-US" baseline="0" dirty="0" smtClean="0"/>
              <a:t>but </a:t>
            </a:r>
            <a:r>
              <a:rPr lang="en-US" baseline="0" dirty="0" smtClean="0"/>
              <a:t>it may be difficult or expensive to spare </a:t>
            </a:r>
            <a:r>
              <a:rPr lang="en-US" baseline="0" dirty="0" smtClean="0"/>
              <a:t>since the </a:t>
            </a:r>
            <a:r>
              <a:rPr lang="en-US" baseline="0" dirty="0" smtClean="0"/>
              <a:t>whole thing must be replaced at once.</a:t>
            </a:r>
          </a:p>
          <a:p>
            <a:endParaRPr lang="en-US" baseline="0" dirty="0" smtClean="0"/>
          </a:p>
          <a:p>
            <a:endParaRPr lang="en-US" baseline="0" dirty="0" smtClean="0"/>
          </a:p>
          <a:p>
            <a:r>
              <a:rPr lang="en-US" baseline="0" dirty="0" smtClean="0"/>
              <a:t>Though you could exercise different SW choices, custom software takes time to develop, </a:t>
            </a:r>
          </a:p>
          <a:p>
            <a:r>
              <a:rPr lang="en-US" baseline="0" dirty="0" smtClean="0"/>
              <a:t>though with only one hardware platform, there is only one software development environment needed</a:t>
            </a:r>
            <a:r>
              <a:rPr lang="en-US" baseline="0" dirty="0" smtClean="0"/>
              <a:t>.</a:t>
            </a:r>
          </a:p>
          <a:p>
            <a:endParaRPr lang="en-US" baseline="0" dirty="0" smtClean="0"/>
          </a:p>
          <a:p>
            <a:r>
              <a:rPr lang="en-US" baseline="0" dirty="0" smtClean="0"/>
              <a:t>One of the big drivers for any of the approaches is how to handle many serial instruments, and how to distribute power to them.</a:t>
            </a:r>
          </a:p>
          <a:p>
            <a:r>
              <a:rPr lang="en-US" baseline="0" dirty="0" smtClean="0"/>
              <a:t>These are capabilities that are fairly easy to buy and integrate (as peripherals) into larger computers for which available power isn’t a concern.</a:t>
            </a:r>
          </a:p>
          <a:p>
            <a:r>
              <a:rPr lang="en-US" baseline="0" dirty="0" smtClean="0"/>
              <a:t>Once you get into the realm of smaller processors that use less than a few Watts,</a:t>
            </a:r>
          </a:p>
          <a:p>
            <a:r>
              <a:rPr lang="en-US" baseline="0" dirty="0" smtClean="0"/>
              <a:t>the selection of serial expansion and power switching options becomes narrow and designing them from scratch may be something our users may not want to get into.</a:t>
            </a:r>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43</a:t>
            </a:fld>
            <a:endParaRPr lang="en-US"/>
          </a:p>
        </p:txBody>
      </p:sp>
    </p:spTree>
    <p:extLst>
      <p:ext uri="{BB962C8B-B14F-4D97-AF65-F5344CB8AC3E}">
        <p14:creationId xmlns:p14="http://schemas.microsoft.com/office/powerpoint/2010/main" val="613851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approach</a:t>
            </a:r>
            <a:r>
              <a:rPr lang="en-US" baseline="0" dirty="0" smtClean="0"/>
              <a:t> we’ll call Industrial Computers is distinct in that it seeks to minimize custom hardware and software development</a:t>
            </a:r>
          </a:p>
          <a:p>
            <a:r>
              <a:rPr lang="en-US" baseline="0" dirty="0" smtClean="0"/>
              <a:t>By using readily available and robust industrial automation computers.</a:t>
            </a:r>
          </a:p>
          <a:p>
            <a:endParaRPr lang="en-US" baseline="0" dirty="0" smtClean="0"/>
          </a:p>
          <a:p>
            <a:r>
              <a:rPr lang="en-US" baseline="0" dirty="0" smtClean="0"/>
              <a:t>The CP-FOCE implementation applied an approach like this very effectively in an un-cabled near-shore application at Heron Island.</a:t>
            </a:r>
          </a:p>
          <a:p>
            <a:endParaRPr lang="en-US" baseline="0" dirty="0" smtClean="0"/>
          </a:p>
          <a:p>
            <a:r>
              <a:rPr lang="en-US" baseline="0" dirty="0" smtClean="0"/>
              <a:t>We’ll start again in a Location view that arranges the Industrial computer pieces in a configuration with a moored surface expression</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44</a:t>
            </a:fld>
            <a:endParaRPr lang="en-US"/>
          </a:p>
        </p:txBody>
      </p:sp>
    </p:spTree>
    <p:extLst>
      <p:ext uri="{BB962C8B-B14F-4D97-AF65-F5344CB8AC3E}">
        <p14:creationId xmlns:p14="http://schemas.microsoft.com/office/powerpoint/2010/main" val="32463175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In </a:t>
            </a:r>
            <a:r>
              <a:rPr lang="en-US" dirty="0" smtClean="0"/>
              <a:t>this configuration, all</a:t>
            </a:r>
            <a:r>
              <a:rPr lang="en-US" baseline="0" dirty="0" smtClean="0"/>
              <a:t> of the </a:t>
            </a:r>
            <a:r>
              <a:rPr lang="en-US" baseline="0" dirty="0" smtClean="0"/>
              <a:t>control and power distribution electronics </a:t>
            </a:r>
            <a:r>
              <a:rPr lang="en-US" baseline="0" dirty="0" smtClean="0"/>
              <a:t>are situated on the surface.</a:t>
            </a:r>
          </a:p>
          <a:p>
            <a:pPr marL="171450" indent="-171450">
              <a:buFontTx/>
              <a:buChar char="-"/>
            </a:pPr>
            <a:r>
              <a:rPr lang="en-US" baseline="0" dirty="0" smtClean="0"/>
              <a:t>Several controller housings, power generation and distribution</a:t>
            </a:r>
          </a:p>
          <a:p>
            <a:pPr marL="171450" indent="-171450">
              <a:buFontTx/>
              <a:buChar char="-"/>
            </a:pPr>
            <a:r>
              <a:rPr lang="en-US" baseline="0" dirty="0" smtClean="0"/>
              <a:t>ESW distribution manifold</a:t>
            </a:r>
          </a:p>
          <a:p>
            <a:pPr marL="171450" indent="-171450">
              <a:buFontTx/>
              <a:buChar char="-"/>
            </a:pPr>
            <a:endParaRPr lang="en-US" baseline="0" dirty="0" smtClean="0"/>
          </a:p>
          <a:p>
            <a:r>
              <a:rPr lang="en-US" baseline="0" dirty="0" smtClean="0"/>
              <a:t>Though not explicitly shown, the ESW was generated on shore (using bottled CO2) and delivered to the site</a:t>
            </a:r>
          </a:p>
          <a:p>
            <a:r>
              <a:rPr lang="en-US" baseline="0" dirty="0" smtClean="0"/>
              <a:t>Via gravity and pumps</a:t>
            </a:r>
            <a:r>
              <a:rPr lang="en-US" baseline="0" dirty="0" smtClean="0"/>
              <a:t>. </a:t>
            </a:r>
            <a:endParaRPr lang="en-US" baseline="0" dirty="0" smtClean="0"/>
          </a:p>
          <a:p>
            <a:endParaRPr lang="en-US" baseline="0" dirty="0" smtClean="0"/>
          </a:p>
          <a:p>
            <a:r>
              <a:rPr lang="en-US" baseline="0" dirty="0" smtClean="0"/>
              <a:t>In the case of </a:t>
            </a:r>
            <a:r>
              <a:rPr lang="en-US" baseline="0" dirty="0" err="1" smtClean="0"/>
              <a:t>cpFOCE</a:t>
            </a:r>
            <a:r>
              <a:rPr lang="en-US" baseline="0" dirty="0" smtClean="0"/>
              <a:t>, this arrangement was motivated by permitting issues: it was OK to run an ESW hose, but not power lines, across the beach to the site</a:t>
            </a:r>
            <a:r>
              <a:rPr lang="en-US" baseline="0" dirty="0" smtClean="0"/>
              <a:t>.</a:t>
            </a:r>
          </a:p>
          <a:p>
            <a:r>
              <a:rPr lang="en-US" baseline="0" dirty="0" smtClean="0"/>
              <a:t>So here is a case in which the physical partitioning of the system is dictated somewhat by environmental issues –</a:t>
            </a:r>
          </a:p>
          <a:p>
            <a:r>
              <a:rPr lang="en-US" baseline="0" dirty="0" smtClean="0"/>
              <a:t>The key choice here is whether to put the electronics on the surface or under water.</a:t>
            </a:r>
          </a:p>
          <a:p>
            <a:endParaRPr lang="en-US" baseline="0" dirty="0" smtClean="0"/>
          </a:p>
          <a:p>
            <a:r>
              <a:rPr lang="en-US" baseline="0" dirty="0" smtClean="0"/>
              <a:t>That in some way was driven by the use of industrial computers: they have a large form factor, requiring larger housings. Multiple experimental chambers were needed</a:t>
            </a:r>
          </a:p>
          <a:p>
            <a:r>
              <a:rPr lang="en-US" baseline="0" dirty="0" smtClean="0"/>
              <a:t>Each with a corresponding number of cables, connectors and seals. In a relatively shallow and benign site, it made sense to opt to most things on a surface float for the sake of</a:t>
            </a:r>
          </a:p>
          <a:p>
            <a:r>
              <a:rPr lang="en-US" baseline="0" dirty="0" smtClean="0"/>
              <a:t>Accessibility and reliability.</a:t>
            </a:r>
          </a:p>
          <a:p>
            <a:endParaRPr lang="en-US" baseline="0" dirty="0" smtClean="0"/>
          </a:p>
          <a:p>
            <a:r>
              <a:rPr lang="en-US" baseline="0" dirty="0" smtClean="0"/>
              <a:t>A subsurface 1-atm </a:t>
            </a:r>
            <a:r>
              <a:rPr lang="en-US" baseline="0" dirty="0" err="1" smtClean="0"/>
              <a:t>jbox</a:t>
            </a:r>
            <a:r>
              <a:rPr lang="en-US" baseline="0" dirty="0" smtClean="0"/>
              <a:t> distributed power and </a:t>
            </a:r>
            <a:r>
              <a:rPr lang="en-US" baseline="0" dirty="0" err="1" smtClean="0"/>
              <a:t>comms</a:t>
            </a:r>
            <a:r>
              <a:rPr lang="en-US" baseline="0" dirty="0" smtClean="0"/>
              <a:t> to the chambers (there were 3 for </a:t>
            </a:r>
            <a:r>
              <a:rPr lang="en-US" baseline="0" dirty="0" err="1" smtClean="0"/>
              <a:t>cpFOCE</a:t>
            </a:r>
            <a:r>
              <a:rPr lang="en-US" baseline="0" dirty="0" smtClean="0"/>
              <a:t>).</a:t>
            </a:r>
          </a:p>
          <a:p>
            <a:endParaRPr lang="en-US" baseline="0" dirty="0" smtClean="0"/>
          </a:p>
          <a:p>
            <a:r>
              <a:rPr lang="en-US" baseline="0" dirty="0" smtClean="0"/>
              <a:t>The proximity to shore and local facilities made it convenient to locate a graphical </a:t>
            </a:r>
            <a:r>
              <a:rPr lang="en-US" baseline="0" dirty="0" smtClean="0"/>
              <a:t>user interface </a:t>
            </a:r>
            <a:r>
              <a:rPr lang="en-US" baseline="0" dirty="0" smtClean="0"/>
              <a:t>on </a:t>
            </a:r>
            <a:r>
              <a:rPr lang="en-US" baseline="0" dirty="0" smtClean="0"/>
              <a:t>shore</a:t>
            </a:r>
          </a:p>
          <a:p>
            <a:endParaRPr lang="en-US" baseline="0" dirty="0" smtClean="0"/>
          </a:p>
          <a:p>
            <a:r>
              <a:rPr lang="en-US" baseline="0" dirty="0" smtClean="0"/>
              <a:t>To do this in deeper water would require some engineering to develop a robust surface expression and connect it to the seafloor.</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45</a:t>
            </a:fld>
            <a:endParaRPr lang="en-US"/>
          </a:p>
        </p:txBody>
      </p:sp>
    </p:spTree>
    <p:extLst>
      <p:ext uri="{BB962C8B-B14F-4D97-AF65-F5344CB8AC3E}">
        <p14:creationId xmlns:p14="http://schemas.microsoft.com/office/powerpoint/2010/main" val="747457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distinguishing</a:t>
            </a:r>
            <a:r>
              <a:rPr lang="en-US" baseline="0" dirty="0" smtClean="0"/>
              <a:t> features of this approach is </a:t>
            </a:r>
            <a:r>
              <a:rPr lang="en-US" baseline="0" dirty="0" smtClean="0"/>
              <a:t>a greater use </a:t>
            </a:r>
            <a:r>
              <a:rPr lang="en-US" baseline="0" dirty="0" smtClean="0"/>
              <a:t>of COTS hardware and software</a:t>
            </a:r>
            <a:r>
              <a:rPr lang="en-US" baseline="0" dirty="0" smtClean="0"/>
              <a:t>.</a:t>
            </a:r>
          </a:p>
          <a:p>
            <a:endParaRPr lang="en-US" baseline="0" dirty="0" smtClean="0"/>
          </a:p>
          <a:p>
            <a:r>
              <a:rPr lang="en-US" dirty="0" smtClean="0"/>
              <a:t>The controller hardware takes</a:t>
            </a:r>
            <a:r>
              <a:rPr lang="en-US" baseline="0" dirty="0" smtClean="0"/>
              <a:t> advantage of flexible modular industrial computers like NI C-Rio and </a:t>
            </a:r>
            <a:r>
              <a:rPr lang="en-US" baseline="0" dirty="0" err="1" smtClean="0"/>
              <a:t>Wago</a:t>
            </a:r>
            <a:r>
              <a:rPr lang="en-US" baseline="0" dirty="0" smtClean="0"/>
              <a:t>.</a:t>
            </a:r>
          </a:p>
          <a:p>
            <a:r>
              <a:rPr lang="en-US" baseline="0" dirty="0" smtClean="0"/>
              <a:t>These feature real time operating systems and a wide variety of control modules, layered with excellent software on top, which really speeds up development time.</a:t>
            </a:r>
          </a:p>
          <a:p>
            <a:endParaRPr lang="en-US" baseline="0" dirty="0" smtClean="0"/>
          </a:p>
          <a:p>
            <a:r>
              <a:rPr lang="en-US" baseline="0" dirty="0" smtClean="0"/>
              <a:t>These are expensive, but this approach may be one to consider when the funding is there, but the schedule and staffing are more lean.</a:t>
            </a:r>
          </a:p>
          <a:p>
            <a:r>
              <a:rPr lang="en-US" baseline="0" dirty="0" smtClean="0"/>
              <a:t>These computers tend to consume more power – the processors are typically workstation class, and they are geared towards industrial </a:t>
            </a:r>
            <a:r>
              <a:rPr lang="en-US" baseline="0" dirty="0" smtClean="0"/>
              <a:t>applications,</a:t>
            </a:r>
          </a:p>
          <a:p>
            <a:r>
              <a:rPr lang="en-US" baseline="0" dirty="0" smtClean="0"/>
              <a:t>And so not optimized for low power consumption.</a:t>
            </a:r>
            <a:endParaRPr lang="en-US" baseline="0" dirty="0" smtClean="0"/>
          </a:p>
          <a:p>
            <a:endParaRPr lang="en-US" baseline="0" dirty="0" smtClean="0"/>
          </a:p>
          <a:p>
            <a:r>
              <a:rPr lang="en-US" baseline="0" dirty="0" smtClean="0"/>
              <a:t>The software stacks provide rich libraries that provide GUI components, control loop elements and functions that greatly reduce development time and are usually very robust.</a:t>
            </a:r>
          </a:p>
          <a:p>
            <a:r>
              <a:rPr lang="en-US" baseline="0" dirty="0" smtClean="0"/>
              <a:t>They generally integrate well with some selected 3</a:t>
            </a:r>
            <a:r>
              <a:rPr lang="en-US" baseline="30000" dirty="0" smtClean="0"/>
              <a:t>rd</a:t>
            </a:r>
            <a:r>
              <a:rPr lang="en-US" baseline="0" dirty="0" smtClean="0"/>
              <a:t> party packages like </a:t>
            </a:r>
            <a:r>
              <a:rPr lang="en-US" baseline="0" dirty="0" smtClean="0"/>
              <a:t>MATLAB, and are flexible enough to bridge into custom software components too.</a:t>
            </a:r>
            <a:endParaRPr lang="en-US" baseline="0" dirty="0" smtClean="0"/>
          </a:p>
          <a:p>
            <a:endParaRPr lang="en-US" baseline="0" dirty="0" smtClean="0"/>
          </a:p>
          <a:p>
            <a:r>
              <a:rPr lang="en-US" baseline="0" dirty="0" smtClean="0"/>
              <a:t>This approach ties you to </a:t>
            </a:r>
            <a:r>
              <a:rPr lang="en-US" baseline="0" dirty="0" smtClean="0"/>
              <a:t>the software tools (which, for example may use a graphical programming model), and the set of available hardware modules.</a:t>
            </a:r>
          </a:p>
          <a:p>
            <a:r>
              <a:rPr lang="en-US" baseline="0" dirty="0" smtClean="0"/>
              <a:t>Though there is plenty of capability inside the boundaries (enough for basic FOCE),and even though there are some customization paths,</a:t>
            </a:r>
          </a:p>
          <a:p>
            <a:r>
              <a:rPr lang="en-US" baseline="0" dirty="0" smtClean="0"/>
              <a:t> it may be difficult to go outside the box if the piece you need isn’t there or isn’t up to the required spec (e.g. serial IO – 9600 bps max)</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46</a:t>
            </a:fld>
            <a:endParaRPr lang="en-US"/>
          </a:p>
        </p:txBody>
      </p:sp>
    </p:spTree>
    <p:extLst>
      <p:ext uri="{BB962C8B-B14F-4D97-AF65-F5344CB8AC3E}">
        <p14:creationId xmlns:p14="http://schemas.microsoft.com/office/powerpoint/2010/main" val="20202684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As you’d expect,</a:t>
            </a:r>
            <a:r>
              <a:rPr lang="en-US" baseline="0" dirty="0" smtClean="0"/>
              <a:t> the interconnections relate to where you choose to locate the pieces.</a:t>
            </a:r>
          </a:p>
          <a:p>
            <a:endParaRPr lang="en-US" dirty="0" smtClean="0"/>
          </a:p>
          <a:p>
            <a:r>
              <a:rPr lang="en-US" dirty="0" smtClean="0"/>
              <a:t>With </a:t>
            </a:r>
            <a:r>
              <a:rPr lang="en-US" dirty="0" smtClean="0"/>
              <a:t>the power sub-system</a:t>
            </a:r>
            <a:r>
              <a:rPr lang="en-US" baseline="0" dirty="0" smtClean="0"/>
              <a:t> and</a:t>
            </a:r>
            <a:r>
              <a:rPr lang="en-US" dirty="0" smtClean="0"/>
              <a:t> controllers</a:t>
            </a:r>
            <a:r>
              <a:rPr lang="en-US" baseline="0" dirty="0" smtClean="0"/>
              <a:t> (and ESW distribution – e.g. manifold) on the surface,</a:t>
            </a:r>
          </a:p>
          <a:p>
            <a:r>
              <a:rPr lang="en-US" baseline="0" dirty="0" smtClean="0"/>
              <a:t>Some </a:t>
            </a:r>
            <a:r>
              <a:rPr lang="en-US" baseline="0" dirty="0" smtClean="0"/>
              <a:t>link for distributing power and communications needs to extend from the surface expression to the seafloor.</a:t>
            </a:r>
          </a:p>
          <a:p>
            <a:endParaRPr lang="en-US" baseline="0" dirty="0" smtClean="0"/>
          </a:p>
          <a:p>
            <a:r>
              <a:rPr lang="en-US" baseline="0" dirty="0" smtClean="0"/>
              <a:t>A junction box could be implemented as a 1 </a:t>
            </a:r>
            <a:r>
              <a:rPr lang="en-US" baseline="0" dirty="0" err="1" smtClean="0"/>
              <a:t>atm</a:t>
            </a:r>
            <a:r>
              <a:rPr lang="en-US" baseline="0" dirty="0" smtClean="0"/>
              <a:t> housing or oil-filled box would make the cabling simpler than directly running so </a:t>
            </a:r>
            <a:r>
              <a:rPr lang="en-US" baseline="0" dirty="0" smtClean="0"/>
              <a:t>multiple cables</a:t>
            </a:r>
            <a:endParaRPr lang="en-US" baseline="0" dirty="0" smtClean="0"/>
          </a:p>
          <a:p>
            <a:r>
              <a:rPr lang="en-US" baseline="0" dirty="0" smtClean="0"/>
              <a:t>Directly to the </a:t>
            </a:r>
            <a:r>
              <a:rPr lang="en-US" baseline="0" dirty="0" smtClean="0"/>
              <a:t>surface. Like the Centralized Workstation approach, there are still many serial connections that must go to each controller.</a:t>
            </a:r>
          </a:p>
          <a:p>
            <a:endParaRPr lang="en-US" baseline="0" dirty="0" smtClean="0"/>
          </a:p>
          <a:p>
            <a:r>
              <a:rPr lang="en-US" baseline="0" dirty="0" smtClean="0"/>
              <a:t>Though not specific to this approach, a few thoughts on connection options:</a:t>
            </a:r>
          </a:p>
          <a:p>
            <a:endParaRPr lang="en-US" baseline="0" dirty="0" smtClean="0"/>
          </a:p>
          <a:p>
            <a:r>
              <a:rPr lang="en-US" baseline="0" dirty="0" smtClean="0"/>
              <a:t>Serial is a likely choice if the deployment depth is approximately in the range of diver depth. For longer runs, it may be necessary to consider </a:t>
            </a:r>
          </a:p>
          <a:p>
            <a:r>
              <a:rPr lang="en-US" baseline="0" dirty="0" smtClean="0"/>
              <a:t>Ethernet from surface to seafloor, either over copper using DSL or via fiber, though such designs can be somewhat technical to implement robustly, particularly in dynamic environments.</a:t>
            </a:r>
          </a:p>
          <a:p>
            <a:endParaRPr lang="en-US" dirty="0" smtClean="0"/>
          </a:p>
          <a:p>
            <a:r>
              <a:rPr lang="en-US" dirty="0" smtClean="0"/>
              <a:t>If</a:t>
            </a:r>
            <a:r>
              <a:rPr lang="en-US" baseline="0" dirty="0" smtClean="0"/>
              <a:t> no physical connection to shore is possible, then any telemetry could be done wirelessly. There are many options to choose from, and the trades are between</a:t>
            </a:r>
          </a:p>
          <a:p>
            <a:r>
              <a:rPr lang="en-US" baseline="0" dirty="0" smtClean="0"/>
              <a:t>Cost, power, bandwidth and distance. RF and </a:t>
            </a:r>
            <a:r>
              <a:rPr lang="en-US" baseline="0" dirty="0" err="1" smtClean="0"/>
              <a:t>WiFi</a:t>
            </a:r>
            <a:r>
              <a:rPr lang="en-US" baseline="0" dirty="0" smtClean="0"/>
              <a:t> are very simple to use, with many great COTS options</a:t>
            </a:r>
            <a:r>
              <a:rPr lang="en-US" baseline="0" dirty="0" smtClean="0"/>
              <a:t>.</a:t>
            </a:r>
          </a:p>
          <a:p>
            <a:endParaRPr lang="en-US" baseline="0" dirty="0" smtClean="0"/>
          </a:p>
          <a:p>
            <a:r>
              <a:rPr lang="en-US" baseline="0" dirty="0" smtClean="0"/>
              <a:t> Fairly high bandwidths are achievable, though these are generally suitable over Line-of-sight distances and consume moderate to high amounts of power.</a:t>
            </a:r>
          </a:p>
          <a:p>
            <a:endParaRPr lang="en-US" baseline="0" dirty="0" smtClean="0"/>
          </a:p>
          <a:p>
            <a:r>
              <a:rPr lang="en-US" baseline="0" dirty="0" smtClean="0"/>
              <a:t>Depending </a:t>
            </a:r>
            <a:r>
              <a:rPr lang="en-US" baseline="0" dirty="0" smtClean="0"/>
              <a:t>on where they are used, you may encounter interference; you can use licensed frequencies, though there is some overhead cost associated with this path.</a:t>
            </a:r>
          </a:p>
          <a:p>
            <a:endParaRPr lang="en-US" baseline="0" dirty="0" smtClean="0"/>
          </a:p>
          <a:p>
            <a:r>
              <a:rPr lang="en-US" baseline="0" dirty="0" smtClean="0"/>
              <a:t>If </a:t>
            </a:r>
            <a:r>
              <a:rPr lang="en-US" baseline="0" dirty="0" smtClean="0"/>
              <a:t>you are within range of a cell phone network, there are a few good cellular modem options. Satellite is available almost anywhere in the world; Iridium is very popular and robust.</a:t>
            </a:r>
          </a:p>
          <a:p>
            <a:r>
              <a:rPr lang="en-US" baseline="0" dirty="0" smtClean="0"/>
              <a:t>Cell and satellite connections can be costly and have limited bandwidth compared to RF options. </a:t>
            </a:r>
            <a:r>
              <a:rPr lang="en-US" baseline="0" dirty="0" err="1" smtClean="0"/>
              <a:t>Globalstar</a:t>
            </a:r>
            <a:r>
              <a:rPr lang="en-US" baseline="0" dirty="0" smtClean="0"/>
              <a:t> satellite is somewhat lower availability, but can be less expensive than other satellite options.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47</a:t>
            </a:fld>
            <a:endParaRPr lang="en-US"/>
          </a:p>
        </p:txBody>
      </p:sp>
    </p:spTree>
    <p:extLst>
      <p:ext uri="{BB962C8B-B14F-4D97-AF65-F5344CB8AC3E}">
        <p14:creationId xmlns:p14="http://schemas.microsoft.com/office/powerpoint/2010/main" val="2760806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basic trades for Industrial computers are summarized here.</a:t>
            </a:r>
          </a:p>
          <a:p>
            <a:endParaRPr lang="en-US" dirty="0" smtClean="0"/>
          </a:p>
          <a:p>
            <a:r>
              <a:rPr lang="en-US" dirty="0" smtClean="0"/>
              <a:t>The </a:t>
            </a:r>
            <a:r>
              <a:rPr lang="en-US" dirty="0" smtClean="0"/>
              <a:t>hardware and software is expensive (I estimated</a:t>
            </a:r>
            <a:r>
              <a:rPr lang="en-US" baseline="0" dirty="0" smtClean="0"/>
              <a:t> </a:t>
            </a:r>
            <a:r>
              <a:rPr lang="en-US" baseline="0" dirty="0" smtClean="0"/>
              <a:t>$10-20k </a:t>
            </a:r>
            <a:r>
              <a:rPr lang="en-US" baseline="0" dirty="0" smtClean="0"/>
              <a:t>for </a:t>
            </a:r>
            <a:r>
              <a:rPr lang="en-US" baseline="0" dirty="0" smtClean="0"/>
              <a:t>each </a:t>
            </a:r>
            <a:r>
              <a:rPr lang="en-US" baseline="0" dirty="0" smtClean="0"/>
              <a:t>FOCE chamber; some </a:t>
            </a:r>
            <a:r>
              <a:rPr lang="en-US" baseline="0" dirty="0" smtClean="0"/>
              <a:t>of that is software cost that could </a:t>
            </a:r>
            <a:r>
              <a:rPr lang="en-US" baseline="0" dirty="0" smtClean="0"/>
              <a:t>be spread over multiple units.</a:t>
            </a:r>
          </a:p>
          <a:p>
            <a:r>
              <a:rPr lang="en-US" baseline="0" dirty="0" smtClean="0"/>
              <a:t>It’s relatively high power – keep that in mind when using it in remote applications powered by solar and/</a:t>
            </a:r>
            <a:r>
              <a:rPr lang="en-US" baseline="0" dirty="0" err="1" smtClean="0"/>
              <a:t>ors</a:t>
            </a:r>
            <a:r>
              <a:rPr lang="en-US" baseline="0" dirty="0" smtClean="0"/>
              <a:t> wind.</a:t>
            </a:r>
          </a:p>
          <a:p>
            <a:endParaRPr lang="en-US" baseline="0" dirty="0" smtClean="0"/>
          </a:p>
          <a:p>
            <a:r>
              <a:rPr lang="en-US" baseline="0" dirty="0" smtClean="0"/>
              <a:t>The form factors tend to be large – completely practical, but it does require larger housings (which are harder to keep the water out of).</a:t>
            </a:r>
          </a:p>
          <a:p>
            <a:endParaRPr lang="en-US" baseline="0" dirty="0" smtClean="0"/>
          </a:p>
          <a:p>
            <a:r>
              <a:rPr lang="en-US" baseline="0" dirty="0" smtClean="0"/>
              <a:t>On the plus side, these systems can go together quickly, and the hardware and software available is generally robust</a:t>
            </a:r>
            <a:r>
              <a:rPr lang="en-US" baseline="0" dirty="0" smtClean="0"/>
              <a:t>.</a:t>
            </a:r>
          </a:p>
          <a:p>
            <a:r>
              <a:rPr lang="en-US" baseline="0" dirty="0" smtClean="0"/>
              <a:t>The instrument drivers for the CTD, pH sensors, </a:t>
            </a:r>
            <a:r>
              <a:rPr lang="en-US" baseline="0" dirty="0" err="1" smtClean="0"/>
              <a:t>velocimeters</a:t>
            </a:r>
            <a:r>
              <a:rPr lang="en-US" baseline="0" dirty="0" smtClean="0"/>
              <a:t> went together in a matter of days, along with a very nice graphical user interface.</a:t>
            </a:r>
            <a:endParaRPr lang="en-US" baseline="0" dirty="0" smtClean="0"/>
          </a:p>
          <a:p>
            <a:r>
              <a:rPr lang="en-US" baseline="0" dirty="0" smtClean="0"/>
              <a:t>With OTS and open source products, there is great </a:t>
            </a:r>
            <a:r>
              <a:rPr lang="en-US" baseline="0" dirty="0" smtClean="0"/>
              <a:t>support is available from vendors and user communities.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48</a:t>
            </a:fld>
            <a:endParaRPr lang="en-US"/>
          </a:p>
        </p:txBody>
      </p:sp>
    </p:spTree>
    <p:extLst>
      <p:ext uri="{BB962C8B-B14F-4D97-AF65-F5344CB8AC3E}">
        <p14:creationId xmlns:p14="http://schemas.microsoft.com/office/powerpoint/2010/main" val="31708845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approach</a:t>
            </a:r>
            <a:r>
              <a:rPr lang="en-US" baseline="0" dirty="0" smtClean="0"/>
              <a:t> we call Sensor </a:t>
            </a:r>
            <a:r>
              <a:rPr lang="en-US" baseline="0" dirty="0" smtClean="0"/>
              <a:t>Node is looking like our preference for </a:t>
            </a:r>
            <a:r>
              <a:rPr lang="en-US" baseline="0" dirty="0" err="1" smtClean="0"/>
              <a:t>xFOCE</a:t>
            </a:r>
            <a:r>
              <a:rPr lang="en-US" baseline="0" dirty="0" smtClean="0"/>
              <a:t> and </a:t>
            </a:r>
            <a:r>
              <a:rPr lang="en-US" baseline="0" dirty="0" err="1" smtClean="0"/>
              <a:t>swFOCE</a:t>
            </a:r>
            <a:r>
              <a:rPr lang="en-US" baseline="0" dirty="0" smtClean="0"/>
              <a:t>, and bears</a:t>
            </a:r>
          </a:p>
          <a:p>
            <a:r>
              <a:rPr lang="en-US" baseline="0" dirty="0" smtClean="0"/>
              <a:t>Resemblance to the approach being used by Ville </a:t>
            </a:r>
            <a:r>
              <a:rPr lang="en-US" baseline="0" dirty="0" err="1" smtClean="0"/>
              <a:t>Franche</a:t>
            </a:r>
            <a:r>
              <a:rPr lang="en-US" baseline="0" dirty="0" smtClean="0"/>
              <a:t> with </a:t>
            </a:r>
            <a:r>
              <a:rPr lang="en-US" baseline="0" dirty="0" err="1" smtClean="0"/>
              <a:t>eFOCE</a:t>
            </a:r>
            <a:r>
              <a:rPr lang="en-US" baseline="0" dirty="0" smtClean="0"/>
              <a:t>.</a:t>
            </a:r>
          </a:p>
          <a:p>
            <a:endParaRPr lang="en-US" baseline="0" dirty="0" smtClean="0"/>
          </a:p>
          <a:p>
            <a:r>
              <a:rPr lang="en-US" baseline="0" dirty="0" smtClean="0"/>
              <a:t>Though again, in practice, users may draw from a number of methods.</a:t>
            </a:r>
          </a:p>
          <a:p>
            <a:endParaRPr lang="en-US" baseline="0" dirty="0" smtClean="0"/>
          </a:p>
          <a:p>
            <a:r>
              <a:rPr lang="en-US" baseline="0" dirty="0" smtClean="0"/>
              <a:t>The central idea behind Sensor Node is to take advantage </a:t>
            </a:r>
            <a:r>
              <a:rPr lang="en-US" baseline="0" dirty="0" smtClean="0"/>
              <a:t>of the wide spectrum of small </a:t>
            </a:r>
            <a:r>
              <a:rPr lang="en-US" baseline="0" dirty="0" smtClean="0"/>
              <a:t>processors</a:t>
            </a:r>
          </a:p>
          <a:p>
            <a:r>
              <a:rPr lang="en-US" baseline="0" dirty="0" smtClean="0"/>
              <a:t> </a:t>
            </a:r>
            <a:r>
              <a:rPr lang="en-US" baseline="0" dirty="0" smtClean="0"/>
              <a:t>currently available off the shelf at very low </a:t>
            </a:r>
            <a:r>
              <a:rPr lang="en-US" baseline="0" dirty="0" smtClean="0"/>
              <a:t>cost and aimed at a DIY market.</a:t>
            </a:r>
            <a:endParaRPr lang="en-US" baseline="0" dirty="0" smtClean="0"/>
          </a:p>
          <a:p>
            <a:endParaRPr lang="en-US" baseline="0" dirty="0" smtClean="0"/>
          </a:p>
          <a:p>
            <a:r>
              <a:rPr lang="en-US" baseline="0" dirty="0" smtClean="0"/>
              <a:t>We’ll propose that dividing some of the system functions between different types of processors, it will</a:t>
            </a:r>
          </a:p>
          <a:p>
            <a:r>
              <a:rPr lang="en-US" dirty="0" smtClean="0"/>
              <a:t> serve to </a:t>
            </a:r>
          </a:p>
          <a:p>
            <a:r>
              <a:rPr lang="en-US" dirty="0" smtClean="0"/>
              <a:t>keep </a:t>
            </a:r>
            <a:r>
              <a:rPr lang="en-US" dirty="0" smtClean="0"/>
              <a:t>the hardware and software as</a:t>
            </a:r>
            <a:r>
              <a:rPr lang="en-US" baseline="0" dirty="0" smtClean="0"/>
              <a:t> simple as possible</a:t>
            </a:r>
            <a:r>
              <a:rPr lang="en-US" dirty="0" smtClean="0"/>
              <a:t>,</a:t>
            </a:r>
            <a:r>
              <a:rPr lang="en-US" baseline="0" dirty="0" smtClean="0"/>
              <a:t> </a:t>
            </a:r>
            <a:endParaRPr lang="en-US" baseline="0" dirty="0" smtClean="0"/>
          </a:p>
          <a:p>
            <a:r>
              <a:rPr lang="en-US" baseline="0" dirty="0" smtClean="0"/>
              <a:t>keep </a:t>
            </a:r>
            <a:r>
              <a:rPr lang="en-US" baseline="0" dirty="0" smtClean="0"/>
              <a:t>power consumption down to support remote </a:t>
            </a:r>
            <a:r>
              <a:rPr lang="en-US" baseline="0" dirty="0" smtClean="0"/>
              <a:t>configurations</a:t>
            </a:r>
          </a:p>
          <a:p>
            <a:r>
              <a:rPr lang="en-US" baseline="0" dirty="0" smtClean="0"/>
              <a:t>Designing minimal custom hardware (and avoiding the need for some designs like serial port expansion)</a:t>
            </a:r>
          </a:p>
          <a:p>
            <a:endParaRPr lang="en-US" baseline="0" dirty="0" smtClean="0"/>
          </a:p>
          <a:p>
            <a:r>
              <a:rPr lang="en-US" dirty="0" smtClean="0"/>
              <a:t>With a</a:t>
            </a:r>
            <a:r>
              <a:rPr lang="en-US" baseline="0" dirty="0" smtClean="0"/>
              <a:t> little custom hardware, t</a:t>
            </a:r>
            <a:r>
              <a:rPr lang="en-US" dirty="0" smtClean="0"/>
              <a:t>here</a:t>
            </a:r>
            <a:r>
              <a:rPr lang="en-US" baseline="0" dirty="0" smtClean="0"/>
              <a:t> </a:t>
            </a:r>
            <a:r>
              <a:rPr lang="en-US" baseline="0" dirty="0" smtClean="0"/>
              <a:t>is a little more integration work to do, but we aim to use COTS and open source </a:t>
            </a:r>
            <a:endParaRPr lang="en-US" baseline="0" dirty="0" smtClean="0"/>
          </a:p>
          <a:p>
            <a:r>
              <a:rPr lang="en-US" baseline="0" dirty="0" smtClean="0"/>
              <a:t>as </a:t>
            </a:r>
            <a:r>
              <a:rPr lang="en-US" baseline="0" dirty="0" smtClean="0"/>
              <a:t>much as possible, and make any custom hardware and software </a:t>
            </a:r>
            <a:r>
              <a:rPr lang="en-US" baseline="0" dirty="0" smtClean="0"/>
              <a:t>we do to be easy for end users to adopt.</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49</a:t>
            </a:fld>
            <a:endParaRPr lang="en-US"/>
          </a:p>
        </p:txBody>
      </p:sp>
    </p:spTree>
    <p:extLst>
      <p:ext uri="{BB962C8B-B14F-4D97-AF65-F5344CB8AC3E}">
        <p14:creationId xmlns:p14="http://schemas.microsoft.com/office/powerpoint/2010/main" val="12842893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picture here isn’t </a:t>
            </a:r>
            <a:r>
              <a:rPr lang="en-US" dirty="0" err="1" smtClean="0"/>
              <a:t>acutally</a:t>
            </a:r>
            <a:r>
              <a:rPr lang="en-US" dirty="0" smtClean="0"/>
              <a:t> a FOCE implementation,</a:t>
            </a:r>
            <a:r>
              <a:rPr lang="en-US" baseline="0" dirty="0" smtClean="0"/>
              <a:t> but I chose it because it shows a moored application somewhat further from shore</a:t>
            </a:r>
          </a:p>
          <a:p>
            <a:r>
              <a:rPr lang="en-US" baseline="0" dirty="0" smtClean="0"/>
              <a:t>And in deeper water, which is the gist of this Location View.</a:t>
            </a:r>
          </a:p>
          <a:p>
            <a:endParaRPr lang="en-US" baseline="0" dirty="0" smtClean="0"/>
          </a:p>
          <a:p>
            <a:r>
              <a:rPr lang="en-US" dirty="0" smtClean="0"/>
              <a:t>In </a:t>
            </a:r>
            <a:r>
              <a:rPr lang="en-US" dirty="0" smtClean="0"/>
              <a:t>each </a:t>
            </a:r>
            <a:r>
              <a:rPr lang="en-US" dirty="0" smtClean="0"/>
              <a:t>experiment chamber</a:t>
            </a:r>
            <a:r>
              <a:rPr lang="en-US" dirty="0" smtClean="0"/>
              <a:t>, the</a:t>
            </a:r>
            <a:r>
              <a:rPr lang="en-US" baseline="0" dirty="0" smtClean="0"/>
              <a:t> system functions are split between a Gateway and several Sensor Nodes.</a:t>
            </a:r>
          </a:p>
          <a:p>
            <a:r>
              <a:rPr lang="en-US" baseline="0" dirty="0" smtClean="0"/>
              <a:t>The Sensor Nodes are responsible for data acquisition from 1-3 devices, which includes switching power, as well as requesting and buffering data.</a:t>
            </a:r>
          </a:p>
          <a:p>
            <a:r>
              <a:rPr lang="en-US" baseline="0" dirty="0" smtClean="0"/>
              <a:t>The controller gateway hosts periodically collects the data from the various sensor nodes, and hosts the control process that controls </a:t>
            </a:r>
            <a:r>
              <a:rPr lang="en-US" baseline="0" dirty="0" err="1" smtClean="0"/>
              <a:t>pH.</a:t>
            </a:r>
            <a:r>
              <a:rPr lang="en-US" baseline="0" dirty="0" smtClean="0"/>
              <a:t> </a:t>
            </a:r>
          </a:p>
          <a:p>
            <a:r>
              <a:rPr lang="en-US" baseline="0" dirty="0" smtClean="0"/>
              <a:t>The Gateways also archive data for each FOCE chamber.</a:t>
            </a:r>
          </a:p>
          <a:p>
            <a:r>
              <a:rPr lang="en-US" baseline="0" dirty="0" smtClean="0"/>
              <a:t>Another gateway on the surface (or shore) aggregates and archives data from each chamber controller gateway, and is a relay point for configuration and telemetry.</a:t>
            </a:r>
          </a:p>
          <a:p>
            <a:endParaRPr lang="en-US" baseline="0" dirty="0" smtClean="0"/>
          </a:p>
          <a:p>
            <a:r>
              <a:rPr lang="en-US" baseline="0" dirty="0" smtClean="0"/>
              <a:t>The hardware used for the Sensor Nodes can be simpler OS-less platforms like </a:t>
            </a:r>
            <a:r>
              <a:rPr lang="en-US" baseline="0" dirty="0" err="1" smtClean="0"/>
              <a:t>Arduino</a:t>
            </a:r>
            <a:r>
              <a:rPr lang="en-US" baseline="0" dirty="0" smtClean="0"/>
              <a:t> or PIC24. </a:t>
            </a:r>
          </a:p>
          <a:p>
            <a:r>
              <a:rPr lang="en-US" baseline="0" dirty="0" smtClean="0"/>
              <a:t>These are fairly low power and have enough capability to get data from instruments and do simple control functions. </a:t>
            </a:r>
          </a:p>
          <a:p>
            <a:r>
              <a:rPr lang="en-US" baseline="0" dirty="0" smtClean="0"/>
              <a:t>The Gateways need a little more capability, for example an ARM based solution that can run Linux.</a:t>
            </a:r>
          </a:p>
          <a:p>
            <a:r>
              <a:rPr lang="en-US" baseline="0" dirty="0" smtClean="0"/>
              <a:t>The aim is to keep the system as simple as possible and the cost down.</a:t>
            </a:r>
          </a:p>
          <a:p>
            <a:endParaRPr lang="en-US" baseline="0" dirty="0" smtClean="0"/>
          </a:p>
          <a:p>
            <a:r>
              <a:rPr lang="en-US" baseline="0" dirty="0" smtClean="0"/>
              <a:t>Having the controller gateways and sensor nodes together on the seafloor makes each node modular and independent.</a:t>
            </a:r>
          </a:p>
          <a:p>
            <a:r>
              <a:rPr lang="en-US" baseline="0" dirty="0" smtClean="0"/>
              <a:t>The types of hardware used typically have 3-5 hardware serial ports, so that using the readily available level of aggregation avoids the use of custom serial IO expansion hardware.</a:t>
            </a:r>
          </a:p>
          <a:p>
            <a:r>
              <a:rPr lang="en-US" baseline="0" dirty="0" smtClean="0"/>
              <a:t>This arrangement also has a fine granularity (and low cost) of field replaceable units – when something breaks, it is less disruptive to replace it.</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50</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Sensor Node approach balances build and buy, trying to keep the custom hardware and software focused on items on can’t be readily purchased.</a:t>
            </a:r>
          </a:p>
          <a:p>
            <a:r>
              <a:rPr lang="en-US" baseline="0" dirty="0" smtClean="0"/>
              <a:t>Again, we want to take advantage of the wide selection of COTS processor boards with peripheral support for the things we need.</a:t>
            </a:r>
          </a:p>
          <a:p>
            <a:endParaRPr lang="en-US" baseline="0" dirty="0" smtClean="0"/>
          </a:p>
          <a:p>
            <a:r>
              <a:rPr lang="en-US" baseline="0" dirty="0" smtClean="0"/>
              <a:t>One of the tightest hardware requirements to satisfy is the number of serial ports. </a:t>
            </a:r>
          </a:p>
          <a:p>
            <a:r>
              <a:rPr lang="en-US" baseline="0" dirty="0" smtClean="0"/>
              <a:t>Almost all have one or two, but finding more than three narrows the field pretty quickly.</a:t>
            </a:r>
          </a:p>
          <a:p>
            <a:endParaRPr lang="en-US" baseline="0" dirty="0" smtClean="0"/>
          </a:p>
          <a:p>
            <a:r>
              <a:rPr lang="en-US" baseline="0" dirty="0" smtClean="0"/>
              <a:t>Starting from scratch, this approach requires some software development – all things that are hard to find off the shelf or open source, though good building blocks are available. </a:t>
            </a:r>
          </a:p>
          <a:p>
            <a:r>
              <a:rPr lang="en-US" baseline="0" dirty="0" smtClean="0"/>
              <a:t>For example, we find peripheral drivers (like SD cards), add on hardware and file systems even on small embedded platforms, but we will need to develop our own instrument drivers, data archive and transport formats.</a:t>
            </a:r>
          </a:p>
          <a:p>
            <a:r>
              <a:rPr lang="en-US" baseline="0" dirty="0" smtClean="0"/>
              <a:t>In some cases, we may need to integrate our own real time clock, or find</a:t>
            </a:r>
          </a:p>
          <a:p>
            <a:r>
              <a:rPr lang="en-US" baseline="0" dirty="0" smtClean="0"/>
              <a:t>On embedded </a:t>
            </a:r>
            <a:r>
              <a:rPr lang="en-US" baseline="0" dirty="0" err="1" smtClean="0"/>
              <a:t>linux</a:t>
            </a:r>
            <a:r>
              <a:rPr lang="en-US" baseline="0" dirty="0" smtClean="0"/>
              <a:t> systems, we can build our own protocols on top of existing network standards like TCP and HTTP, and will need to implement our own configuration and control libraries</a:t>
            </a:r>
            <a:r>
              <a:rPr lang="en-US" baseline="0" dirty="0" smtClean="0"/>
              <a:t>.</a:t>
            </a:r>
          </a:p>
          <a:p>
            <a:endParaRPr lang="en-US" baseline="0" dirty="0" smtClean="0"/>
          </a:p>
          <a:p>
            <a:r>
              <a:rPr lang="en-US" baseline="0" dirty="0" smtClean="0"/>
              <a:t>To simplify things, we’ll want to minimize the number of development languages and development tool chains we use. We can use existing standards and protocols where sensible; but we do want to keep the software minimal and accessible to users without a lot of software development experience.</a:t>
            </a:r>
          </a:p>
          <a:p>
            <a:endParaRPr lang="en-US" baseline="0" dirty="0" smtClean="0"/>
          </a:p>
          <a:p>
            <a:r>
              <a:rPr lang="en-US" baseline="0" dirty="0" smtClean="0"/>
              <a:t>There is some custom hardware to develop as well.  The functions are ones that generally can’t be readily purchased, like voltage regulation,  load switching, GF monitoring and galvanic isolation.</a:t>
            </a:r>
          </a:p>
          <a:p>
            <a:r>
              <a:rPr lang="en-US" baseline="0" dirty="0" smtClean="0"/>
              <a:t>Some users may opt out of some of these features; they can be developed in a modular way using COTS components, and the designs made available for reuse by the community (perhaps through outlets like </a:t>
            </a:r>
            <a:r>
              <a:rPr lang="en-US" baseline="0" dirty="0" err="1" smtClean="0"/>
              <a:t>SparkFun</a:t>
            </a:r>
            <a:r>
              <a:rPr lang="en-US" baseline="0" dirty="0" smtClean="0"/>
              <a:t>).</a:t>
            </a:r>
          </a:p>
          <a:p>
            <a:endParaRPr lang="en-US" baseline="0" dirty="0" smtClean="0"/>
          </a:p>
          <a:p>
            <a:r>
              <a:rPr lang="en-US" baseline="0" dirty="0" smtClean="0"/>
              <a:t>As a </a:t>
            </a:r>
            <a:r>
              <a:rPr lang="en-US" baseline="0" dirty="0" smtClean="0"/>
              <a:t>community grows around FOCE, there is potential for </a:t>
            </a:r>
            <a:r>
              <a:rPr lang="en-US" baseline="0" dirty="0" smtClean="0"/>
              <a:t>greater sharing and reuse of </a:t>
            </a:r>
            <a:r>
              <a:rPr lang="en-US" baseline="0" dirty="0" smtClean="0"/>
              <a:t>code and hardware designs.</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51</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with all the </a:t>
            </a:r>
            <a:r>
              <a:rPr lang="en-US" baseline="0" dirty="0" smtClean="0"/>
              <a:t>approaches discussed, </a:t>
            </a:r>
            <a:r>
              <a:rPr lang="en-US" baseline="0" dirty="0" smtClean="0"/>
              <a:t>it’s possible to connect them in different ways;</a:t>
            </a:r>
          </a:p>
          <a:p>
            <a:r>
              <a:rPr lang="en-US" baseline="0" dirty="0" smtClean="0"/>
              <a:t>Here, the sensor node approach is shown in a moored configuration (as it is with </a:t>
            </a:r>
            <a:r>
              <a:rPr lang="en-US" baseline="0" dirty="0" err="1" smtClean="0"/>
              <a:t>eFOCE</a:t>
            </a:r>
            <a:r>
              <a:rPr lang="en-US" baseline="0" dirty="0" smtClean="0"/>
              <a:t>).</a:t>
            </a:r>
          </a:p>
          <a:p>
            <a:endParaRPr lang="en-US" baseline="0" dirty="0" smtClean="0"/>
          </a:p>
          <a:p>
            <a:r>
              <a:rPr lang="en-US" baseline="0" dirty="0" smtClean="0"/>
              <a:t>The important things to note are that the connection between the controller and surface gateways are connected by </a:t>
            </a:r>
            <a:r>
              <a:rPr lang="en-US" baseline="0" dirty="0" err="1" smtClean="0"/>
              <a:t>ethernet</a:t>
            </a:r>
            <a:endParaRPr lang="en-US" baseline="0" dirty="0" smtClean="0"/>
          </a:p>
          <a:p>
            <a:r>
              <a:rPr lang="en-US" baseline="0" dirty="0" smtClean="0"/>
              <a:t>While the sensor node to controller gateway connections are serial, as are the connections between sensor nodes and instruments/effectors.</a:t>
            </a:r>
          </a:p>
          <a:p>
            <a:endParaRPr lang="en-US" baseline="0" dirty="0" smtClean="0"/>
          </a:p>
          <a:p>
            <a:r>
              <a:rPr lang="en-US" baseline="0" dirty="0" smtClean="0"/>
              <a:t>This is done mainly to conserve power and keep the connectors and cabling simple -  </a:t>
            </a:r>
            <a:r>
              <a:rPr lang="en-US" baseline="0" dirty="0" err="1" smtClean="0"/>
              <a:t>ethernet</a:t>
            </a:r>
            <a:r>
              <a:rPr lang="en-US" baseline="0" dirty="0" smtClean="0"/>
              <a:t> requires somewhat more specialized connectors, and the cabling may be</a:t>
            </a:r>
          </a:p>
          <a:p>
            <a:r>
              <a:rPr lang="en-US" baseline="0" dirty="0" smtClean="0"/>
              <a:t>Trickier over long </a:t>
            </a:r>
            <a:r>
              <a:rPr lang="en-US" baseline="0" dirty="0" smtClean="0"/>
              <a:t>distances and more sensitive to temperature gradients in the water column.</a:t>
            </a:r>
            <a:endParaRPr lang="en-US" baseline="0" dirty="0" smtClean="0"/>
          </a:p>
          <a:p>
            <a:endParaRPr lang="en-US" baseline="0" dirty="0" smtClean="0"/>
          </a:p>
          <a:p>
            <a:r>
              <a:rPr lang="en-US" baseline="0" dirty="0" smtClean="0"/>
              <a:t>Each Gateway has an archive, duplicated on the surface as well for easy access and fault tolerance – another reason for providing a high bandwidth connection to the surface/shore gateway.</a:t>
            </a:r>
          </a:p>
          <a:p>
            <a:endParaRPr lang="en-US" baseline="0" dirty="0" smtClean="0"/>
          </a:p>
          <a:p>
            <a:r>
              <a:rPr lang="en-US" baseline="0" dirty="0" smtClean="0"/>
              <a:t>The connection to shore is flexible – here a wireless link is shown, though the whole spectrum is possible, from sneaker-net to high speed cable.</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52</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summarize</a:t>
            </a:r>
            <a:r>
              <a:rPr lang="en-US" baseline="0" dirty="0" smtClean="0"/>
              <a:t> the Sensor Node approach:</a:t>
            </a:r>
          </a:p>
          <a:p>
            <a:pPr marL="171450" indent="-171450">
              <a:buFontTx/>
              <a:buChar char="-"/>
            </a:pPr>
            <a:r>
              <a:rPr lang="en-US" baseline="0" dirty="0" smtClean="0"/>
              <a:t>It’s aimed at reducing power by delegating data acquisition to small low power processors</a:t>
            </a:r>
          </a:p>
          <a:p>
            <a:pPr marL="171450" indent="-171450">
              <a:buFontTx/>
              <a:buChar char="-"/>
            </a:pPr>
            <a:r>
              <a:rPr lang="en-US" baseline="0" dirty="0" smtClean="0"/>
              <a:t>and modularizing data acquisition functions according to the “naturally available” number of serial ports on COTS hardware, eliminating the need for custom serial expansion solutions or big workstation solutions</a:t>
            </a:r>
          </a:p>
          <a:p>
            <a:pPr marL="171450" indent="-171450">
              <a:buFontTx/>
              <a:buChar char="-"/>
            </a:pPr>
            <a:r>
              <a:rPr lang="en-US" baseline="0" dirty="0" smtClean="0"/>
              <a:t>It’s flexible pattern that others can use, reuse and adapt to use components of preference or opportunity</a:t>
            </a:r>
          </a:p>
          <a:p>
            <a:pPr marL="171450" indent="-171450">
              <a:buFontTx/>
              <a:buChar char="-"/>
            </a:pPr>
            <a:r>
              <a:rPr lang="en-US" baseline="0" dirty="0" smtClean="0"/>
              <a:t>The system cost can be quite low, with processors costing ~$50-300.</a:t>
            </a:r>
          </a:p>
          <a:p>
            <a:pPr marL="171450" indent="-171450">
              <a:buFontTx/>
              <a:buChar char="-"/>
            </a:pPr>
            <a:r>
              <a:rPr lang="en-US" baseline="0" dirty="0" smtClean="0"/>
              <a:t>Possible down sides are </a:t>
            </a:r>
            <a:r>
              <a:rPr lang="en-US" baseline="0" dirty="0" smtClean="0"/>
              <a:t>that there is more custom hardware, </a:t>
            </a:r>
            <a:r>
              <a:rPr lang="en-US" baseline="0" dirty="0" smtClean="0"/>
              <a:t>and even if you </a:t>
            </a:r>
            <a:r>
              <a:rPr lang="en-US" baseline="0" dirty="0" smtClean="0"/>
              <a:t>adopt someone </a:t>
            </a:r>
            <a:r>
              <a:rPr lang="en-US" baseline="0" dirty="0" smtClean="0"/>
              <a:t>else’s design, </a:t>
            </a:r>
            <a:r>
              <a:rPr lang="en-US" baseline="0" dirty="0" smtClean="0"/>
              <a:t>there is more hardware </a:t>
            </a:r>
            <a:r>
              <a:rPr lang="en-US" baseline="0" dirty="0" smtClean="0"/>
              <a:t>to build, configure and manage.</a:t>
            </a:r>
          </a:p>
          <a:p>
            <a:pPr marL="171450" indent="-171450">
              <a:buFontTx/>
              <a:buChar char="-"/>
            </a:pPr>
            <a:r>
              <a:rPr lang="en-US" baseline="0" dirty="0" smtClean="0"/>
              <a:t>There may be more cables and connectors, though some of these could be simpler than other options, for example if the Sensor nodes are potted and considered disposable since the cost is so low.</a:t>
            </a:r>
          </a:p>
          <a:p>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53</a:t>
            </a:fld>
            <a:endParaRPr lang="en-US"/>
          </a:p>
        </p:txBody>
      </p:sp>
    </p:spTree>
    <p:extLst>
      <p:ext uri="{BB962C8B-B14F-4D97-AF65-F5344CB8AC3E}">
        <p14:creationId xmlns:p14="http://schemas.microsoft.com/office/powerpoint/2010/main" val="14275632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solidFill>
                  <a:schemeClr val="tx2"/>
                </a:solidFill>
              </a:rPr>
              <a:t>The Bottom Line</a:t>
            </a:r>
          </a:p>
          <a:p>
            <a:pPr lvl="1"/>
            <a:r>
              <a:rPr lang="en-US" sz="1800" dirty="0" smtClean="0">
                <a:solidFill>
                  <a:schemeClr val="tx2"/>
                </a:solidFill>
              </a:rPr>
              <a:t>Sensor</a:t>
            </a:r>
            <a:r>
              <a:rPr lang="en-US" sz="1800" baseline="0" dirty="0" smtClean="0">
                <a:solidFill>
                  <a:schemeClr val="tx2"/>
                </a:solidFill>
              </a:rPr>
              <a:t> Node is</a:t>
            </a:r>
            <a:r>
              <a:rPr lang="en-US" sz="1800" dirty="0" smtClean="0">
                <a:solidFill>
                  <a:schemeClr val="tx2"/>
                </a:solidFill>
              </a:rPr>
              <a:t> a good design pattern, with balance of build/buy</a:t>
            </a:r>
          </a:p>
          <a:p>
            <a:pPr lvl="1"/>
            <a:r>
              <a:rPr lang="en-US" sz="1800" dirty="0" smtClean="0">
                <a:solidFill>
                  <a:schemeClr val="tx2"/>
                </a:solidFill>
              </a:rPr>
              <a:t>flexible, extensible, moderate cost</a:t>
            </a:r>
          </a:p>
          <a:p>
            <a:pPr lvl="1"/>
            <a:r>
              <a:rPr lang="en-US" sz="1800" dirty="0" smtClean="0">
                <a:solidFill>
                  <a:schemeClr val="tx2"/>
                </a:solidFill>
              </a:rPr>
              <a:t>Variants trade complexity, power, </a:t>
            </a:r>
            <a:r>
              <a:rPr lang="en-US" sz="1800" dirty="0" smtClean="0">
                <a:solidFill>
                  <a:schemeClr val="tx2"/>
                </a:solidFill>
              </a:rPr>
              <a:t>modularity</a:t>
            </a:r>
          </a:p>
          <a:p>
            <a:pPr lvl="1"/>
            <a:endParaRPr lang="en-US" sz="1800" dirty="0" smtClean="0">
              <a:solidFill>
                <a:schemeClr val="tx2"/>
              </a:solidFill>
            </a:endParaRPr>
          </a:p>
          <a:p>
            <a:pPr lvl="0"/>
            <a:r>
              <a:rPr lang="en-US" dirty="0" smtClean="0">
                <a:solidFill>
                  <a:schemeClr val="tx2"/>
                </a:solidFill>
              </a:rPr>
              <a:t>Here</a:t>
            </a:r>
            <a:r>
              <a:rPr lang="en-US" baseline="0" dirty="0" smtClean="0">
                <a:solidFill>
                  <a:schemeClr val="tx2"/>
                </a:solidFill>
              </a:rPr>
              <a:t> we boil down the trades to a simple comparison.</a:t>
            </a:r>
          </a:p>
          <a:p>
            <a:pPr lvl="0"/>
            <a:r>
              <a:rPr lang="en-US" baseline="0" dirty="0" smtClean="0">
                <a:solidFill>
                  <a:schemeClr val="tx2"/>
                </a:solidFill>
              </a:rPr>
              <a:t>Though all are valid under different conditions</a:t>
            </a:r>
            <a:endParaRPr lang="en-US" dirty="0" smtClean="0"/>
          </a:p>
          <a:p>
            <a:r>
              <a:rPr lang="en-US" dirty="0" smtClean="0"/>
              <a:t>In balance, we prefer the Sensor </a:t>
            </a:r>
            <a:r>
              <a:rPr lang="en-US" dirty="0" smtClean="0"/>
              <a:t>Node as the recommended approach</a:t>
            </a:r>
            <a:r>
              <a:rPr lang="en-US" baseline="0" dirty="0" smtClean="0"/>
              <a:t> for </a:t>
            </a:r>
            <a:r>
              <a:rPr lang="en-US" baseline="0" dirty="0" err="1" smtClean="0"/>
              <a:t>xFOCE</a:t>
            </a:r>
            <a:r>
              <a:rPr lang="en-US" baseline="0" dirty="0" smtClean="0"/>
              <a:t> and plan to use a variant of this for </a:t>
            </a:r>
            <a:r>
              <a:rPr lang="en-US" baseline="0" dirty="0" err="1" smtClean="0"/>
              <a:t>swFOCE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54</a:t>
            </a:fld>
            <a:endParaRPr lang="en-US"/>
          </a:p>
        </p:txBody>
      </p:sp>
    </p:spTree>
    <p:extLst>
      <p:ext uri="{BB962C8B-B14F-4D97-AF65-F5344CB8AC3E}">
        <p14:creationId xmlns:p14="http://schemas.microsoft.com/office/powerpoint/2010/main" val="27438451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an eye towards hardware selection for </a:t>
            </a:r>
            <a:r>
              <a:rPr lang="en-US" dirty="0" err="1" smtClean="0"/>
              <a:t>swFOCE</a:t>
            </a:r>
            <a:r>
              <a:rPr lang="en-US" dirty="0" smtClean="0"/>
              <a:t>,</a:t>
            </a:r>
          </a:p>
          <a:p>
            <a:r>
              <a:rPr lang="en-US" dirty="0" smtClean="0"/>
              <a:t>these</a:t>
            </a:r>
            <a:r>
              <a:rPr lang="en-US" baseline="0" dirty="0" smtClean="0"/>
              <a:t> tables summarize some of the key hardware requirements.</a:t>
            </a:r>
          </a:p>
          <a:p>
            <a:endParaRPr lang="en-US" baseline="0" dirty="0" smtClean="0"/>
          </a:p>
          <a:p>
            <a:r>
              <a:rPr lang="en-US" baseline="0" dirty="0" smtClean="0"/>
              <a:t>The requirements are largely about program storage, serial ports and peripherals.</a:t>
            </a:r>
          </a:p>
          <a:p>
            <a:r>
              <a:rPr lang="en-US" baseline="0" dirty="0" smtClean="0"/>
              <a:t>There are quite a few choices available that could </a:t>
            </a:r>
            <a:r>
              <a:rPr lang="en-US" baseline="0" dirty="0" smtClean="0"/>
              <a:t>easily do </a:t>
            </a:r>
            <a:r>
              <a:rPr lang="en-US" baseline="0" dirty="0" smtClean="0"/>
              <a:t>the </a:t>
            </a:r>
            <a:r>
              <a:rPr lang="en-US" baseline="0" dirty="0" err="1" smtClean="0"/>
              <a:t>SensorNode</a:t>
            </a:r>
            <a:r>
              <a:rPr lang="en-US" baseline="0" dirty="0" smtClean="0"/>
              <a:t> and Gateway tasks.</a:t>
            </a:r>
            <a:endParaRPr lang="en-US" baseline="0" dirty="0" smtClean="0"/>
          </a:p>
          <a:p>
            <a:endParaRPr lang="en-US" baseline="0" dirty="0" smtClean="0"/>
          </a:p>
          <a:p>
            <a:r>
              <a:rPr lang="en-US" baseline="0" dirty="0" smtClean="0"/>
              <a:t>One of the big drivers becomes the software development environments – we want to choose hardware so that the software tools and programming language support are </a:t>
            </a:r>
            <a:r>
              <a:rPr lang="en-US" baseline="0" dirty="0" smtClean="0"/>
              <a:t>low cost and easy to use.</a:t>
            </a:r>
            <a:endParaRPr lang="en-US" baseline="0" dirty="0" smtClean="0"/>
          </a:p>
          <a:p>
            <a:r>
              <a:rPr lang="en-US" baseline="0" dirty="0" smtClean="0"/>
              <a:t>We imagine that C/C++, and Java are most familiar, as are things like the </a:t>
            </a:r>
            <a:r>
              <a:rPr lang="en-US" baseline="0" dirty="0" err="1" smtClean="0"/>
              <a:t>Arduino</a:t>
            </a:r>
            <a:r>
              <a:rPr lang="en-US" baseline="0" dirty="0" smtClean="0"/>
              <a:t> programming </a:t>
            </a:r>
            <a:r>
              <a:rPr lang="en-US" baseline="0" dirty="0" smtClean="0"/>
              <a:t>environment</a:t>
            </a:r>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55</a:t>
            </a:fld>
            <a:endParaRPr lang="en-US"/>
          </a:p>
        </p:txBody>
      </p:sp>
    </p:spTree>
    <p:extLst>
      <p:ext uri="{BB962C8B-B14F-4D97-AF65-F5344CB8AC3E}">
        <p14:creationId xmlns:p14="http://schemas.microsoft.com/office/powerpoint/2010/main" val="15996704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With</a:t>
            </a:r>
            <a:r>
              <a:rPr lang="en-US" baseline="0" dirty="0" smtClean="0"/>
              <a:t> </a:t>
            </a:r>
            <a:r>
              <a:rPr lang="en-US" baseline="0" dirty="0" smtClean="0"/>
              <a:t>software factors in mind, here is our proposed configuration for </a:t>
            </a:r>
            <a:r>
              <a:rPr lang="en-US" baseline="0" dirty="0" err="1" smtClean="0"/>
              <a:t>swFOCE</a:t>
            </a:r>
            <a:r>
              <a:rPr lang="en-US" baseline="0" dirty="0" smtClean="0"/>
              <a:t>:</a:t>
            </a:r>
          </a:p>
          <a:p>
            <a:endParaRPr lang="en-US" baseline="0" dirty="0" smtClean="0"/>
          </a:p>
          <a:p>
            <a:pPr marL="0" indent="0">
              <a:buFontTx/>
              <a:buNone/>
            </a:pPr>
            <a:r>
              <a:rPr lang="en-US" baseline="0" dirty="0" smtClean="0"/>
              <a:t>- Controller gateway using </a:t>
            </a:r>
            <a:r>
              <a:rPr lang="en-US" baseline="0" dirty="0" err="1" smtClean="0"/>
              <a:t>BeagleBone</a:t>
            </a:r>
            <a:r>
              <a:rPr lang="en-US" baseline="0" dirty="0" smtClean="0"/>
              <a:t> (open, ARM based embedded </a:t>
            </a:r>
            <a:r>
              <a:rPr lang="en-US" baseline="0" dirty="0" err="1" smtClean="0"/>
              <a:t>linux</a:t>
            </a:r>
            <a:r>
              <a:rPr lang="en-US" baseline="0" dirty="0" smtClean="0"/>
              <a:t>)</a:t>
            </a:r>
          </a:p>
          <a:p>
            <a:pPr marL="171450" indent="-171450">
              <a:buFontTx/>
              <a:buChar char="-"/>
            </a:pPr>
            <a:r>
              <a:rPr lang="en-US" baseline="0" dirty="0" err="1" smtClean="0"/>
              <a:t>Arduino</a:t>
            </a:r>
            <a:r>
              <a:rPr lang="en-US" baseline="0" dirty="0" smtClean="0"/>
              <a:t>, PIC24 or similar for Sensor Nodes</a:t>
            </a:r>
          </a:p>
          <a:p>
            <a:pPr marL="171450" indent="-171450">
              <a:buFontTx/>
              <a:buChar char="-"/>
            </a:pPr>
            <a:r>
              <a:rPr lang="en-US" dirty="0" smtClean="0"/>
              <a:t>Shore Gateway is a workstation</a:t>
            </a:r>
          </a:p>
          <a:p>
            <a:pPr marL="171450" indent="-171450">
              <a:buFontTx/>
              <a:buChar char="-"/>
            </a:pPr>
            <a:r>
              <a:rPr lang="en-US" dirty="0" smtClean="0"/>
              <a:t>Custom</a:t>
            </a:r>
            <a:r>
              <a:rPr lang="en-US" baseline="0" dirty="0" smtClean="0"/>
              <a:t> hardware includes Power conversion (300-MV), power switching (w/ optional GF/</a:t>
            </a:r>
            <a:r>
              <a:rPr lang="en-US" baseline="0" dirty="0" err="1" smtClean="0"/>
              <a:t>iso</a:t>
            </a:r>
            <a:r>
              <a:rPr lang="en-US" baseline="0" dirty="0" smtClean="0"/>
              <a:t>) , sub-surface network switching</a:t>
            </a:r>
          </a:p>
          <a:p>
            <a:pPr marL="171450" indent="-171450">
              <a:buFontTx/>
              <a:buChar char="-"/>
            </a:pPr>
            <a:r>
              <a:rPr lang="en-US" baseline="0" dirty="0" smtClean="0"/>
              <a:t>motor drives may be available off the </a:t>
            </a:r>
            <a:r>
              <a:rPr lang="en-US" baseline="0" dirty="0" smtClean="0"/>
              <a:t>shelf (or we can develop and open source a custom solution</a:t>
            </a:r>
            <a:endParaRPr lang="en-US" baseline="0" dirty="0" smtClean="0"/>
          </a:p>
          <a:p>
            <a:pPr marL="171450" indent="-171450">
              <a:buFontTx/>
              <a:buChar char="-"/>
            </a:pPr>
            <a:r>
              <a:rPr lang="en-US" baseline="0" dirty="0" smtClean="0"/>
              <a:t>We’ll do our own instrument drivers, control system, and protocols for distributing and archiving data at the low levels</a:t>
            </a:r>
          </a:p>
          <a:p>
            <a:pPr marL="171450" indent="-171450">
              <a:buFontTx/>
              <a:buChar char="-"/>
            </a:pPr>
            <a:r>
              <a:rPr lang="en-US" baseline="0" dirty="0" smtClean="0"/>
              <a:t>Open Source Data Turbine - data distribution and streaming middleware - is an example of a great open source component that is robust and provides capability that would hard to develop well from the ground up.</a:t>
            </a:r>
          </a:p>
          <a:p>
            <a:pPr marL="171450" indent="-171450">
              <a:buFontTx/>
              <a:buChar char="-"/>
            </a:pPr>
            <a:r>
              <a:rPr lang="en-US" baseline="0" dirty="0" smtClean="0"/>
              <a:t>We would likely use OSDT on the shore side to playback data in real-time or post-experiment, and possibly on the controller gateways to facilitate closed loop control as we have done in </a:t>
            </a:r>
            <a:r>
              <a:rPr lang="en-US" baseline="0" dirty="0" err="1" smtClean="0"/>
              <a:t>dpFOCE</a:t>
            </a:r>
            <a:r>
              <a:rPr lang="en-US" baseline="0" dirty="0" smtClean="0"/>
              <a:t>.</a:t>
            </a:r>
          </a:p>
          <a:p>
            <a:pPr marL="171450" indent="-171450">
              <a:buFontTx/>
              <a:buChar char="-"/>
            </a:pPr>
            <a:r>
              <a:rPr lang="en-US" baseline="0" dirty="0" smtClean="0"/>
              <a:t>We’ll use our SSDS as the primary archive, along with a custom GUI for configuration and control.</a:t>
            </a:r>
          </a:p>
          <a:p>
            <a:pPr marL="0" indent="0">
              <a:buFontTx/>
              <a:buNone/>
            </a:pPr>
            <a:endParaRPr lang="en-US" baseline="0" dirty="0" smtClean="0"/>
          </a:p>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56</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57</a:t>
            </a:fld>
            <a:endParaRPr lang="en-US"/>
          </a:p>
        </p:txBody>
      </p:sp>
    </p:spTree>
    <p:extLst>
      <p:ext uri="{BB962C8B-B14F-4D97-AF65-F5344CB8AC3E}">
        <p14:creationId xmlns:p14="http://schemas.microsoft.com/office/powerpoint/2010/main" val="12522214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Bricks</a:t>
            </a:r>
            <a:r>
              <a:rPr lang="en-US" baseline="0" dirty="0" smtClean="0"/>
              <a:t> optional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59</a:t>
            </a:fld>
            <a:endParaRPr lang="en-US"/>
          </a:p>
        </p:txBody>
      </p:sp>
    </p:spTree>
    <p:extLst>
      <p:ext uri="{BB962C8B-B14F-4D97-AF65-F5344CB8AC3E}">
        <p14:creationId xmlns:p14="http://schemas.microsoft.com/office/powerpoint/2010/main" val="23128676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image</a:t>
            </a:r>
            <a:r>
              <a:rPr lang="en-US" baseline="0" dirty="0" smtClean="0"/>
              <a:t> bigger</a:t>
            </a:r>
          </a:p>
          <a:p>
            <a:r>
              <a:rPr lang="en-US" baseline="0" dirty="0" smtClean="0"/>
              <a:t>Add “concept” notation</a:t>
            </a:r>
          </a:p>
          <a:p>
            <a:r>
              <a:rPr lang="en-US" baseline="0" dirty="0" smtClean="0"/>
              <a:t>Add real picture of test unit (in situ)</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61</a:t>
            </a:fld>
            <a:endParaRPr lang="en-US"/>
          </a:p>
        </p:txBody>
      </p:sp>
    </p:spTree>
    <p:extLst>
      <p:ext uri="{BB962C8B-B14F-4D97-AF65-F5344CB8AC3E}">
        <p14:creationId xmlns:p14="http://schemas.microsoft.com/office/powerpoint/2010/main" val="2448703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time delay comments at front</a:t>
            </a:r>
            <a:r>
              <a:rPr lang="en-US" baseline="0" dirty="0" smtClean="0"/>
              <a:t> of talk</a:t>
            </a:r>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63</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65</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power</a:t>
            </a:r>
            <a:r>
              <a:rPr lang="en-US" baseline="0" dirty="0" smtClean="0"/>
              <a:t> consumption for half power (2 </a:t>
            </a:r>
            <a:r>
              <a:rPr lang="en-US" baseline="0" smtClean="0"/>
              <a:t>kW for 0.3 Gal/h)</a:t>
            </a:r>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t>66</a:t>
            </a:fld>
            <a:endParaRPr lang="en-US"/>
          </a:p>
        </p:txBody>
      </p:sp>
    </p:spTree>
    <p:extLst>
      <p:ext uri="{BB962C8B-B14F-4D97-AF65-F5344CB8AC3E}">
        <p14:creationId xmlns:p14="http://schemas.microsoft.com/office/powerpoint/2010/main" val="2679799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27</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t>
            </a:r>
            <a:r>
              <a:rPr lang="en-US" baseline="0" dirty="0" smtClean="0"/>
              <a:t> for </a:t>
            </a:r>
            <a:r>
              <a:rPr lang="en-US" baseline="0" dirty="0" err="1" smtClean="0"/>
              <a:t>xFOCE</a:t>
            </a:r>
            <a:r>
              <a:rPr lang="en-US" baseline="0" dirty="0" smtClean="0"/>
              <a:t> (should be explicit for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67</a:t>
            </a:fld>
            <a:endParaRPr lang="en-US"/>
          </a:p>
        </p:txBody>
      </p:sp>
    </p:spTree>
    <p:extLst>
      <p:ext uri="{BB962C8B-B14F-4D97-AF65-F5344CB8AC3E}">
        <p14:creationId xmlns:p14="http://schemas.microsoft.com/office/powerpoint/2010/main" val="3005794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is a generic Sch80 PVC, COTS pressure housing good to diver depths.</a:t>
            </a:r>
          </a:p>
          <a:p>
            <a:r>
              <a:rPr lang="en-US" sz="1200" kern="1200" dirty="0" smtClean="0">
                <a:solidFill>
                  <a:schemeClr val="tx1"/>
                </a:solidFill>
                <a:latin typeface="+mn-lt"/>
                <a:ea typeface="+mn-ea"/>
                <a:cs typeface="+mn-cs"/>
              </a:rPr>
              <a:t>Flanges glued on with PVC cement,  Butyl or Neoprene 1/8" rubber discs for</a:t>
            </a:r>
          </a:p>
          <a:p>
            <a:r>
              <a:rPr lang="en-US" sz="1200" kern="1200" dirty="0" smtClean="0">
                <a:solidFill>
                  <a:schemeClr val="tx1"/>
                </a:solidFill>
                <a:latin typeface="+mn-lt"/>
                <a:ea typeface="+mn-ea"/>
                <a:cs typeface="+mn-cs"/>
              </a:rPr>
              <a:t>seals, caps bolted on.</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68</a:t>
            </a:fld>
            <a:endParaRPr lang="en-US"/>
          </a:p>
        </p:txBody>
      </p:sp>
    </p:spTree>
    <p:extLst>
      <p:ext uri="{BB962C8B-B14F-4D97-AF65-F5344CB8AC3E}">
        <p14:creationId xmlns:p14="http://schemas.microsoft.com/office/powerpoint/2010/main" val="23692443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73</a:t>
            </a:fld>
            <a:endParaRPr lang="en-US"/>
          </a:p>
        </p:txBody>
      </p:sp>
    </p:spTree>
    <p:extLst>
      <p:ext uri="{BB962C8B-B14F-4D97-AF65-F5344CB8AC3E}">
        <p14:creationId xmlns:p14="http://schemas.microsoft.com/office/powerpoint/2010/main" val="42239827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Trawling</a:t>
            </a:r>
          </a:p>
          <a:p>
            <a:r>
              <a:rPr lang="en-US" dirty="0" smtClean="0"/>
              <a:t>Anchoring</a:t>
            </a:r>
          </a:p>
          <a:p>
            <a:r>
              <a:rPr lang="en-US" dirty="0" smtClean="0"/>
              <a:t>How</a:t>
            </a:r>
            <a:r>
              <a:rPr lang="en-US" baseline="0" dirty="0" smtClean="0"/>
              <a:t> to deploy</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75</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77</a:t>
            </a:fld>
            <a:endParaRPr lang="en-US"/>
          </a:p>
        </p:txBody>
      </p:sp>
    </p:spTree>
    <p:extLst>
      <p:ext uri="{BB962C8B-B14F-4D97-AF65-F5344CB8AC3E}">
        <p14:creationId xmlns:p14="http://schemas.microsoft.com/office/powerpoint/2010/main" val="38299933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failure point</a:t>
            </a:r>
          </a:p>
          <a:p>
            <a:r>
              <a:rPr lang="en-US" dirty="0" smtClean="0"/>
              <a:t>Speed/power issues</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78</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87</a:t>
            </a:fld>
            <a:endParaRPr lang="en-US"/>
          </a:p>
        </p:txBody>
      </p:sp>
    </p:spTree>
    <p:extLst>
      <p:ext uri="{BB962C8B-B14F-4D97-AF65-F5344CB8AC3E}">
        <p14:creationId xmlns:p14="http://schemas.microsoft.com/office/powerpoint/2010/main" val="39189379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Camera/time-lapse, video</a:t>
            </a:r>
            <a:r>
              <a:rPr lang="en-US" baseline="0" dirty="0" smtClean="0"/>
              <a:t> option</a:t>
            </a:r>
          </a:p>
          <a:p>
            <a:r>
              <a:rPr lang="en-US" baseline="0" dirty="0" smtClean="0"/>
              <a:t>Sensor node configuration options?</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98</a:t>
            </a:fld>
            <a:endParaRPr lang="en-US"/>
          </a:p>
        </p:txBody>
      </p:sp>
    </p:spTree>
    <p:extLst>
      <p:ext uri="{BB962C8B-B14F-4D97-AF65-F5344CB8AC3E}">
        <p14:creationId xmlns:p14="http://schemas.microsoft.com/office/powerpoint/2010/main" val="15791399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99</a:t>
            </a:fld>
            <a:endParaRPr lang="en-US"/>
          </a:p>
        </p:txBody>
      </p:sp>
    </p:spTree>
    <p:extLst>
      <p:ext uri="{BB962C8B-B14F-4D97-AF65-F5344CB8AC3E}">
        <p14:creationId xmlns:p14="http://schemas.microsoft.com/office/powerpoint/2010/main" val="35192545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Reformat slide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100</a:t>
            </a:fld>
            <a:endParaRPr lang="en-US"/>
          </a:p>
        </p:txBody>
      </p:sp>
    </p:spTree>
    <p:extLst>
      <p:ext uri="{BB962C8B-B14F-4D97-AF65-F5344CB8AC3E}">
        <p14:creationId xmlns:p14="http://schemas.microsoft.com/office/powerpoint/2010/main" val="167929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If applying fro permits to install infrastructure, can save</a:t>
            </a:r>
            <a:r>
              <a:rPr lang="en-US" baseline="0" dirty="0" smtClean="0"/>
              <a:t> time &amp; effort if you recognize that agencies may treat these as associated projects. Can help streamline the process.</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Future interactions</a:t>
            </a:r>
            <a:r>
              <a:rPr lang="en-US" baseline="0" dirty="0" smtClean="0"/>
              <a:t> – probably will end up working with same staff on similar or other projects. Good to keep positive rapport.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a:t>
            </a:r>
            <a:r>
              <a:rPr lang="en-US" baseline="0" dirty="0" err="1" smtClean="0"/>
              <a:t>ver</a:t>
            </a:r>
            <a:r>
              <a:rPr lang="en-US" baseline="0" dirty="0" smtClean="0"/>
              <a:t> useful slide for main </a:t>
            </a:r>
            <a:r>
              <a:rPr lang="en-US" baseline="0" dirty="0" err="1" smtClean="0"/>
              <a:t>presenti</a:t>
            </a:r>
            <a:endParaRPr lang="en-US" dirty="0" smtClean="0"/>
          </a:p>
        </p:txBody>
      </p:sp>
      <p:sp>
        <p:nvSpPr>
          <p:cNvPr id="4" name="Slide Number Placeholder 3"/>
          <p:cNvSpPr>
            <a:spLocks noGrp="1"/>
          </p:cNvSpPr>
          <p:nvPr>
            <p:ph type="sldNum" sz="quarter" idx="10"/>
          </p:nvPr>
        </p:nvSpPr>
        <p:spPr/>
        <p:txBody>
          <a:bodyPr/>
          <a:lstStyle/>
          <a:p>
            <a:fld id="{DE4A3457-526A-40A3-AB84-CAA1B5795FE9}" type="slidenum">
              <a:rPr lang="en-US" smtClean="0"/>
              <a:t>28</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Data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Data is, of course, a central focus of any experiment. It is among the primary interests of potential FOCE users.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picture schematically shows the path data takes as it is produced and consumed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1. Data originates from devices (which may be science instruments, actuators (pumps and fans) or diagnostic sensors.</a:t>
            </a:r>
          </a:p>
          <a:p>
            <a:r>
              <a:rPr lang="en-US" sz="1200" kern="1200" dirty="0" smtClean="0">
                <a:solidFill>
                  <a:schemeClr val="tx1"/>
                </a:solidFill>
                <a:latin typeface="+mn-lt"/>
                <a:ea typeface="+mn-ea"/>
                <a:cs typeface="+mn-cs"/>
              </a:rPr>
              <a:t>2.Driver software collects data from the system and passes it to components that use the data to control the experiment.</a:t>
            </a:r>
          </a:p>
          <a:p>
            <a:r>
              <a:rPr lang="en-US" sz="1200" kern="1200" dirty="0" smtClean="0">
                <a:solidFill>
                  <a:schemeClr val="tx1"/>
                </a:solidFill>
                <a:latin typeface="+mn-lt"/>
                <a:ea typeface="+mn-ea"/>
                <a:cs typeface="+mn-cs"/>
              </a:rPr>
              <a:t>3.The controllers use some kind of distribution component that can usher the data into archives, and to various clients that consume the data: archives, configuration and monitoring interfaces, as well as query and visualization tools.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p>
          <a:p>
            <a:r>
              <a:rPr lang="en-US" sz="1200" kern="1200" dirty="0" smtClean="0">
                <a:solidFill>
                  <a:schemeClr val="tx1"/>
                </a:solidFill>
                <a:latin typeface="+mn-lt"/>
                <a:ea typeface="+mn-ea"/>
                <a:cs typeface="+mn-cs"/>
              </a:rPr>
              <a:t>BASIC REQUIREMENTS</a:t>
            </a:r>
          </a:p>
          <a:p>
            <a:r>
              <a:rPr lang="en-US" sz="1200" kern="1200" dirty="0" smtClean="0">
                <a:solidFill>
                  <a:schemeClr val="tx1"/>
                </a:solidFill>
                <a:latin typeface="+mn-lt"/>
                <a:ea typeface="+mn-ea"/>
                <a:cs typeface="+mn-cs"/>
              </a:rPr>
              <a:t>1. So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it can be said that the fundamental data requirement is to provide a robust primary archive of the experimental data in a format that is flexible and extensible.</a:t>
            </a:r>
          </a:p>
          <a:p>
            <a:r>
              <a:rPr lang="en-US" sz="1200" kern="1200" dirty="0" smtClean="0">
                <a:solidFill>
                  <a:schemeClr val="tx1"/>
                </a:solidFill>
                <a:latin typeface="+mn-lt"/>
                <a:ea typeface="+mn-ea"/>
                <a:cs typeface="+mn-cs"/>
              </a:rPr>
              <a:t>     To this end, the basic data requirements of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are that:</a:t>
            </a:r>
          </a:p>
          <a:p>
            <a:r>
              <a:rPr lang="en-US" sz="1200" kern="1200" dirty="0" smtClean="0">
                <a:solidFill>
                  <a:schemeClr val="tx1"/>
                </a:solidFill>
                <a:latin typeface="+mn-lt"/>
                <a:ea typeface="+mn-ea"/>
                <a:cs typeface="+mn-cs"/>
              </a:rPr>
              <a:t>1.Adjustable sample rates</a:t>
            </a:r>
          </a:p>
          <a:p>
            <a:r>
              <a:rPr lang="en-US" sz="1200" kern="1200" dirty="0" smtClean="0">
                <a:solidFill>
                  <a:schemeClr val="tx1"/>
                </a:solidFill>
                <a:latin typeface="+mn-lt"/>
                <a:ea typeface="+mn-ea"/>
                <a:cs typeface="+mn-cs"/>
              </a:rPr>
              <a:t>2.We have data time stamp accuracy (1-second)</a:t>
            </a:r>
          </a:p>
          <a:p>
            <a:r>
              <a:rPr lang="en-US" sz="1200" kern="1200" dirty="0" smtClean="0">
                <a:solidFill>
                  <a:schemeClr val="tx1"/>
                </a:solidFill>
                <a:latin typeface="+mn-lt"/>
                <a:ea typeface="+mn-ea"/>
                <a:cs typeface="+mn-cs"/>
              </a:rPr>
              <a:t>3.The data format needs to also be flexible (e.g., time stamped CSV files (comma separated values) would be okay to use by scientists)</a:t>
            </a:r>
          </a:p>
          <a:p>
            <a:r>
              <a:rPr lang="en-US" sz="1200" kern="1200" dirty="0" smtClean="0">
                <a:solidFill>
                  <a:schemeClr val="tx1"/>
                </a:solidFill>
                <a:latin typeface="+mn-lt"/>
                <a:ea typeface="+mn-ea"/>
                <a:cs typeface="+mn-cs"/>
              </a:rPr>
              <a:t>4.The system also needs to provide health and status of the system and instruments (i.e., quality of data).</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ACCESS CLIENTS</a:t>
            </a:r>
          </a:p>
          <a:p>
            <a:r>
              <a:rPr lang="en-US" sz="1200" kern="1200" dirty="0" smtClean="0">
                <a:solidFill>
                  <a:schemeClr val="tx1"/>
                </a:solidFill>
                <a:latin typeface="+mn-lt"/>
                <a:ea typeface="+mn-ea"/>
                <a:cs typeface="+mn-cs"/>
              </a:rPr>
              <a:t>2. We envision that users will have different ways to access data. The clients haven’t all been defined, and may vary from implementer to implementer – everyone has their favorite way to look at data.</a:t>
            </a:r>
          </a:p>
          <a:p>
            <a:r>
              <a:rPr lang="en-US" sz="1200" kern="1200" dirty="0" smtClean="0">
                <a:solidFill>
                  <a:schemeClr val="tx1"/>
                </a:solidFill>
                <a:latin typeface="+mn-lt"/>
                <a:ea typeface="+mn-ea"/>
                <a:cs typeface="+mn-cs"/>
              </a:rPr>
              <a:t>    However, common examples of these are:</a:t>
            </a:r>
          </a:p>
          <a:p>
            <a:r>
              <a:rPr lang="en-US" sz="1200" kern="1200" dirty="0" smtClean="0">
                <a:solidFill>
                  <a:schemeClr val="tx1"/>
                </a:solidFill>
                <a:latin typeface="+mn-lt"/>
                <a:ea typeface="+mn-ea"/>
                <a:cs typeface="+mn-cs"/>
              </a:rPr>
              <a:t>1.MATLAB</a:t>
            </a:r>
          </a:p>
          <a:p>
            <a:r>
              <a:rPr lang="en-US" sz="1200" kern="1200" dirty="0" smtClean="0">
                <a:solidFill>
                  <a:schemeClr val="tx1"/>
                </a:solidFill>
                <a:latin typeface="+mn-lt"/>
                <a:ea typeface="+mn-ea"/>
                <a:cs typeface="+mn-cs"/>
              </a:rPr>
              <a:t>2.Excel</a:t>
            </a:r>
          </a:p>
          <a:p>
            <a:r>
              <a:rPr lang="en-US" sz="1200" kern="1200" dirty="0" smtClean="0">
                <a:solidFill>
                  <a:schemeClr val="tx1"/>
                </a:solidFill>
                <a:latin typeface="+mn-lt"/>
                <a:ea typeface="+mn-ea"/>
                <a:cs typeface="+mn-cs"/>
              </a:rPr>
              <a:t>3.LabView</a:t>
            </a:r>
          </a:p>
          <a:p>
            <a:r>
              <a:rPr lang="en-US" sz="1200" kern="1200" dirty="0" smtClean="0">
                <a:solidFill>
                  <a:schemeClr val="tx1"/>
                </a:solidFill>
                <a:latin typeface="+mn-lt"/>
                <a:ea typeface="+mn-ea"/>
                <a:cs typeface="+mn-cs"/>
              </a:rPr>
              <a:t>4.Or their own in-house custom built utilities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INTERFACES</a:t>
            </a:r>
          </a:p>
          <a:p>
            <a:r>
              <a:rPr lang="en-US" sz="1200" kern="1200" dirty="0" smtClean="0">
                <a:solidFill>
                  <a:schemeClr val="tx1"/>
                </a:solidFill>
                <a:latin typeface="+mn-lt"/>
                <a:ea typeface="+mn-ea"/>
                <a:cs typeface="+mn-cs"/>
              </a:rPr>
              <a:t>3. To attain the needed flexibility, well-defined (and hopefully somewhat standard) interfaces (point to diagram) are the key.</a:t>
            </a:r>
          </a:p>
          <a:p>
            <a:r>
              <a:rPr lang="en-US" sz="1200" kern="1200" dirty="0" smtClean="0">
                <a:solidFill>
                  <a:schemeClr val="tx1"/>
                </a:solidFill>
                <a:latin typeface="+mn-lt"/>
                <a:ea typeface="+mn-ea"/>
                <a:cs typeface="+mn-cs"/>
              </a:rPr>
              <a:t>     The interfaces that matter most are:</a:t>
            </a:r>
          </a:p>
          <a:p>
            <a:r>
              <a:rPr lang="en-US" sz="1200" kern="1200" dirty="0" smtClean="0">
                <a:solidFill>
                  <a:schemeClr val="tx1"/>
                </a:solidFill>
                <a:latin typeface="+mn-lt"/>
                <a:ea typeface="+mn-ea"/>
                <a:cs typeface="+mn-cs"/>
              </a:rPr>
              <a:t>1.Configuration and control interfaces – Setting up/Accessing the system while deployed to deliver data in the form they need.</a:t>
            </a:r>
          </a:p>
          <a:p>
            <a:r>
              <a:rPr lang="en-US" sz="1200" kern="1200" dirty="0" smtClean="0">
                <a:solidFill>
                  <a:schemeClr val="tx1"/>
                </a:solidFill>
                <a:latin typeface="+mn-lt"/>
                <a:ea typeface="+mn-ea"/>
                <a:cs typeface="+mn-cs"/>
              </a:rPr>
              <a:t>2.Data access interface</a:t>
            </a:r>
          </a:p>
          <a:p>
            <a:r>
              <a:rPr lang="en-US" sz="1200" kern="1200" dirty="0" smtClean="0">
                <a:solidFill>
                  <a:schemeClr val="tx1"/>
                </a:solidFill>
                <a:latin typeface="+mn-lt"/>
                <a:ea typeface="+mn-ea"/>
                <a:cs typeface="+mn-cs"/>
              </a:rPr>
              <a:t>            - You need to consider links to the data (e.g., specific services, clients and applications to view the data).</a:t>
            </a:r>
          </a:p>
          <a:p>
            <a:r>
              <a:rPr lang="en-US" sz="1200" kern="1200" dirty="0" smtClean="0">
                <a:solidFill>
                  <a:schemeClr val="tx1"/>
                </a:solidFill>
                <a:latin typeface="+mn-lt"/>
                <a:ea typeface="+mn-ea"/>
                <a:cs typeface="+mn-cs"/>
              </a:rPr>
              <a:t>            - Other important considerations include using interfaces that are simple, efficient, (standard) and can support low bandwidth links (should there not be high-bandwidth capabilities). As a result, the specific amount of</a:t>
            </a:r>
          </a:p>
          <a:p>
            <a:r>
              <a:rPr lang="en-US" sz="1200" kern="1200" dirty="0" smtClean="0">
                <a:solidFill>
                  <a:schemeClr val="tx1"/>
                </a:solidFill>
                <a:latin typeface="+mn-lt"/>
                <a:ea typeface="+mn-ea"/>
                <a:cs typeface="+mn-cs"/>
              </a:rPr>
              <a:t>                  bandwidth and electrical connections for the system NEED to be well defined.</a:t>
            </a:r>
          </a:p>
          <a:p>
            <a:r>
              <a:rPr lang="en-US" sz="1200" kern="1200" dirty="0" smtClean="0">
                <a:solidFill>
                  <a:schemeClr val="tx1"/>
                </a:solidFill>
                <a:latin typeface="+mn-lt"/>
                <a:ea typeface="+mn-ea"/>
                <a:cs typeface="+mn-cs"/>
              </a:rPr>
              <a:t>  3.  Data archival formats</a:t>
            </a:r>
          </a:p>
          <a:p>
            <a:r>
              <a:rPr lang="en-US" sz="1200" kern="1200" dirty="0" smtClean="0">
                <a:solidFill>
                  <a:schemeClr val="tx1"/>
                </a:solidFill>
                <a:latin typeface="+mn-lt"/>
                <a:ea typeface="+mn-ea"/>
                <a:cs typeface="+mn-cs"/>
              </a:rPr>
              <a:t>               - Users need to be able to use data archive formats.</a:t>
            </a:r>
          </a:p>
          <a:p>
            <a:r>
              <a:rPr lang="en-US" sz="1200" kern="1200" dirty="0" smtClean="0">
                <a:solidFill>
                  <a:schemeClr val="tx1"/>
                </a:solidFill>
                <a:latin typeface="+mn-lt"/>
                <a:ea typeface="+mn-ea"/>
                <a:cs typeface="+mn-cs"/>
              </a:rPr>
              <a:t>**Due to their importance, these interfaces should be defined EARLY in the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design process.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METADATA</a:t>
            </a:r>
          </a:p>
          <a:p>
            <a:r>
              <a:rPr lang="en-US" sz="1200" kern="1200" dirty="0" smtClean="0">
                <a:solidFill>
                  <a:schemeClr val="tx1"/>
                </a:solidFill>
                <a:latin typeface="+mn-lt"/>
                <a:ea typeface="+mn-ea"/>
                <a:cs typeface="+mn-cs"/>
              </a:rPr>
              <a:t>4. It’s easy to lose the importance of metadata in the system when you’re struggling with technical issues like wiring and housings, but Metadata also needs to also be architected in early.</a:t>
            </a:r>
          </a:p>
          <a:p>
            <a:r>
              <a:rPr lang="en-US" sz="1200" kern="1200" dirty="0" smtClean="0">
                <a:solidFill>
                  <a:schemeClr val="tx1"/>
                </a:solidFill>
                <a:latin typeface="+mn-lt"/>
                <a:ea typeface="+mn-ea"/>
                <a:cs typeface="+mn-cs"/>
              </a:rPr>
              <a:t>    Knowing - what sensors were in place, when and how they were calibrated, and whether the system was working nominally - can be the difference between understanding the experimental outcome or not.</a:t>
            </a:r>
          </a:p>
          <a:p>
            <a:r>
              <a:rPr lang="en-US" sz="1200" kern="1200" dirty="0" smtClean="0">
                <a:solidFill>
                  <a:schemeClr val="tx1"/>
                </a:solidFill>
                <a:latin typeface="+mn-lt"/>
                <a:ea typeface="+mn-ea"/>
                <a:cs typeface="+mn-cs"/>
              </a:rPr>
              <a:t>    There are a lot of valid ways to manage metadata. Currently,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doesn’t place any specific requirements what metadata to manage or how to manage it.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1. However, it is a best practice to have metadata “hooks” for automating this designed in at the very least because it is both science contextual data as well as system data. </a:t>
            </a:r>
          </a:p>
          <a:p>
            <a:r>
              <a:rPr lang="en-US" sz="1200" kern="1200" dirty="0" smtClean="0">
                <a:solidFill>
                  <a:schemeClr val="tx1"/>
                </a:solidFill>
                <a:latin typeface="+mn-lt"/>
                <a:ea typeface="+mn-ea"/>
                <a:cs typeface="+mn-cs"/>
              </a:rPr>
              <a:t>              - Important data for science users would be Changes to instruments, sampling changes or calibrations, while</a:t>
            </a:r>
          </a:p>
          <a:p>
            <a:r>
              <a:rPr lang="en-US" sz="1200" kern="1200" dirty="0" smtClean="0">
                <a:solidFill>
                  <a:schemeClr val="tx1"/>
                </a:solidFill>
                <a:latin typeface="+mn-lt"/>
                <a:ea typeface="+mn-ea"/>
                <a:cs typeface="+mn-cs"/>
              </a:rPr>
              <a:t>              - Data about the system would include system ground faults, water leaks or other system faults. You might not know</a:t>
            </a:r>
          </a:p>
          <a:p>
            <a:r>
              <a:rPr lang="en-US" sz="1200" kern="1200" dirty="0" smtClean="0">
                <a:solidFill>
                  <a:schemeClr val="tx1"/>
                </a:solidFill>
                <a:latin typeface="+mn-lt"/>
                <a:ea typeface="+mn-ea"/>
                <a:cs typeface="+mn-cs"/>
              </a:rPr>
              <a:t>  2. Metadata enables the user to understand what is or what did happen.</a:t>
            </a:r>
          </a:p>
          <a:p>
            <a:r>
              <a:rPr lang="en-US" sz="1200" kern="1200" dirty="0" smtClean="0">
                <a:solidFill>
                  <a:schemeClr val="tx1"/>
                </a:solidFill>
                <a:latin typeface="+mn-lt"/>
                <a:ea typeface="+mn-ea"/>
                <a:cs typeface="+mn-cs"/>
              </a:rPr>
              <a:t>               - Why an experiment is happening / or has happened the way it has. </a:t>
            </a:r>
          </a:p>
          <a:p>
            <a:r>
              <a:rPr lang="en-US" sz="1200" kern="1200" dirty="0" smtClean="0">
                <a:solidFill>
                  <a:schemeClr val="tx1"/>
                </a:solidFill>
                <a:latin typeface="+mn-lt"/>
                <a:ea typeface="+mn-ea"/>
                <a:cs typeface="+mn-cs"/>
              </a:rPr>
              <a:t>  3. It provides insight into strange data anomalies and can aid in troubleshooting a system problem.</a:t>
            </a:r>
          </a:p>
          <a:p>
            <a:r>
              <a:rPr lang="en-US" sz="1200" kern="1200" dirty="0" smtClean="0">
                <a:solidFill>
                  <a:schemeClr val="tx1"/>
                </a:solidFill>
                <a:latin typeface="+mn-lt"/>
                <a:ea typeface="+mn-ea"/>
                <a:cs typeface="+mn-cs"/>
              </a:rPr>
              <a:t>      		- It can “forensically” help to reconstruct what happened.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As a result it is a good idea to keep track of a systems/experiment’s metadata</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FD36FC-907B-624E-A4E7-DC3C0235DA73}" type="slidenum">
              <a:rPr lang="en-US" smtClean="0"/>
              <a:t>102</a:t>
            </a:fld>
            <a:endParaRPr lang="en-US"/>
          </a:p>
        </p:txBody>
      </p:sp>
    </p:spTree>
    <p:extLst>
      <p:ext uri="{BB962C8B-B14F-4D97-AF65-F5344CB8AC3E}">
        <p14:creationId xmlns:p14="http://schemas.microsoft.com/office/powerpoint/2010/main" val="6760323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Data</a:t>
            </a: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Built on top of the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data requirements,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will need added data requirements including:</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REMOTE ACCESS</a:t>
            </a:r>
          </a:p>
          <a:p>
            <a:r>
              <a:rPr lang="en-US" sz="1200" kern="1200" dirty="0" smtClean="0">
                <a:solidFill>
                  <a:schemeClr val="tx1"/>
                </a:solidFill>
                <a:latin typeface="+mn-lt"/>
                <a:ea typeface="+mn-ea"/>
                <a:cs typeface="+mn-cs"/>
              </a:rPr>
              <a:t>1. Remote Access - – More than one institution needs to use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and are physically distant from the experiment site.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 From multi-users</a:t>
            </a:r>
          </a:p>
          <a:p>
            <a:r>
              <a:rPr lang="en-US" sz="1200" kern="1200" dirty="0" smtClean="0">
                <a:solidFill>
                  <a:schemeClr val="tx1"/>
                </a:solidFill>
                <a:latin typeface="+mn-lt"/>
                <a:ea typeface="+mn-ea"/>
                <a:cs typeface="+mn-cs"/>
              </a:rPr>
              <a:t>  		System needs to have the capability to grant different levels of access to the system – for example, accessing data </a:t>
            </a:r>
            <a:r>
              <a:rPr lang="en-US" sz="1200" kern="1200" dirty="0" err="1" smtClean="0">
                <a:solidFill>
                  <a:schemeClr val="tx1"/>
                </a:solidFill>
                <a:latin typeface="+mn-lt"/>
                <a:ea typeface="+mn-ea"/>
                <a:cs typeface="+mn-cs"/>
              </a:rPr>
              <a:t>vs</a:t>
            </a:r>
            <a:r>
              <a:rPr lang="en-US" sz="1200" kern="1200" dirty="0" smtClean="0">
                <a:solidFill>
                  <a:schemeClr val="tx1"/>
                </a:solidFill>
                <a:latin typeface="+mn-lt"/>
                <a:ea typeface="+mn-ea"/>
                <a:cs typeface="+mn-cs"/>
              </a:rPr>
              <a:t> configuring and controlling the system.</a:t>
            </a:r>
          </a:p>
          <a:p>
            <a:r>
              <a:rPr lang="en-US" sz="1200" kern="1200" dirty="0" smtClean="0">
                <a:solidFill>
                  <a:schemeClr val="tx1"/>
                </a:solidFill>
                <a:latin typeface="+mn-lt"/>
                <a:ea typeface="+mn-ea"/>
                <a:cs typeface="+mn-cs"/>
              </a:rPr>
              <a:t>    - A separate administrative access for configuration of the system or manipulating hardware versus just looking or observing data.  “Active versus passive role”. </a:t>
            </a:r>
          </a:p>
          <a:p>
            <a:r>
              <a:rPr lang="en-US" sz="1200" kern="1200" dirty="0" smtClean="0">
                <a:solidFill>
                  <a:schemeClr val="tx1"/>
                </a:solidFill>
                <a:latin typeface="+mn-lt"/>
                <a:ea typeface="+mn-ea"/>
                <a:cs typeface="+mn-cs"/>
              </a:rPr>
              <a:t>  		Concurrency and safety also fall into this domain – we have to make sure that we handle people accessing the system at the same time, and operators on-site are safe.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METADATA</a:t>
            </a:r>
          </a:p>
          <a:p>
            <a:r>
              <a:rPr lang="en-US" sz="1200" kern="1200" dirty="0" smtClean="0">
                <a:solidFill>
                  <a:schemeClr val="tx1"/>
                </a:solidFill>
                <a:latin typeface="+mn-lt"/>
                <a:ea typeface="+mn-ea"/>
                <a:cs typeface="+mn-cs"/>
              </a:rPr>
              <a:t>2. As we just mentioned, there is no strict requirement on metadata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but for shallow water FOCE it is an important requirement.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 We need to automatically keep and access data including: voltage, ground faults, instrument manifest, etc., similarly to how it was done with </a:t>
            </a:r>
            <a:r>
              <a:rPr lang="en-US" sz="1200" kern="1200" dirty="0" err="1" smtClean="0">
                <a:solidFill>
                  <a:schemeClr val="tx1"/>
                </a:solidFill>
                <a:latin typeface="+mn-lt"/>
                <a:ea typeface="+mn-ea"/>
                <a:cs typeface="+mn-cs"/>
              </a:rPr>
              <a:t>dpFOCE</a:t>
            </a:r>
            <a:r>
              <a:rPr lang="en-US" sz="1200" kern="1200" dirty="0" smtClean="0">
                <a:solidFill>
                  <a:schemeClr val="tx1"/>
                </a:solidFill>
                <a:latin typeface="+mn-lt"/>
                <a:ea typeface="+mn-ea"/>
                <a:cs typeface="+mn-cs"/>
              </a:rPr>
              <a: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COMPATIBILITY WITH </a:t>
            </a:r>
            <a:r>
              <a:rPr lang="en-US" sz="1200" kern="1200" dirty="0" err="1" smtClean="0">
                <a:solidFill>
                  <a:schemeClr val="tx1"/>
                </a:solidFill>
                <a:latin typeface="+mn-lt"/>
                <a:ea typeface="+mn-ea"/>
                <a:cs typeface="+mn-cs"/>
              </a:rPr>
              <a:t>dpFOCE</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3. We also require that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data be compatible with the previous </a:t>
            </a:r>
            <a:r>
              <a:rPr lang="en-US" sz="1200" kern="1200" dirty="0" err="1" smtClean="0">
                <a:solidFill>
                  <a:schemeClr val="tx1"/>
                </a:solidFill>
                <a:latin typeface="+mn-lt"/>
                <a:ea typeface="+mn-ea"/>
                <a:cs typeface="+mn-cs"/>
              </a:rPr>
              <a:t>dpFOCE</a:t>
            </a:r>
            <a:r>
              <a:rPr lang="en-US" sz="1200" kern="1200" dirty="0" smtClean="0">
                <a:solidFill>
                  <a:schemeClr val="tx1"/>
                </a:solidFill>
                <a:latin typeface="+mn-lt"/>
                <a:ea typeface="+mn-ea"/>
                <a:cs typeface="+mn-cs"/>
              </a:rPr>
              <a:t> experiment data and our shore side data system.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GROUND FAULT MONITORING</a:t>
            </a:r>
          </a:p>
          <a:p>
            <a:r>
              <a:rPr lang="en-US" sz="1200" kern="1200" dirty="0" smtClean="0">
                <a:solidFill>
                  <a:schemeClr val="tx1"/>
                </a:solidFill>
                <a:latin typeface="+mn-lt"/>
                <a:ea typeface="+mn-ea"/>
                <a:cs typeface="+mn-cs"/>
              </a:rPr>
              <a:t>4. While ground fault monitoring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isn’t a strict requirement, we have found it very useful (e.g., in monitoring electrical engineering systems and devices), and would like to add this to our monitoring capability.</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STILL / VIDEO IMAGE DATA</a:t>
            </a:r>
          </a:p>
          <a:p>
            <a:r>
              <a:rPr lang="en-US" sz="1200" kern="1200" dirty="0" smtClean="0">
                <a:solidFill>
                  <a:schemeClr val="tx1"/>
                </a:solidFill>
                <a:latin typeface="+mn-lt"/>
                <a:ea typeface="+mn-ea"/>
                <a:cs typeface="+mn-cs"/>
              </a:rPr>
              <a:t>5. Finally, our science user has expressed a need for time-lapse video and still image data for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FD36FC-907B-624E-A4E7-DC3C0235DA73}" type="slidenum">
              <a:rPr lang="en-US" smtClean="0"/>
              <a:t>103</a:t>
            </a:fld>
            <a:endParaRPr lang="en-US"/>
          </a:p>
        </p:txBody>
      </p:sp>
    </p:spTree>
    <p:extLst>
      <p:ext uri="{BB962C8B-B14F-4D97-AF65-F5344CB8AC3E}">
        <p14:creationId xmlns:p14="http://schemas.microsoft.com/office/powerpoint/2010/main" val="38600333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Data (cartoon)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diagram shows how the data requirements overlay onto the Sensor Node architecture that we plan to use for the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1. Controller Gateway nodes collect data from the sensor nodes (Data ACQ) and store the original data.</a:t>
            </a:r>
          </a:p>
          <a:p>
            <a:r>
              <a:rPr lang="en-US" sz="1200" kern="1200" dirty="0" smtClean="0">
                <a:solidFill>
                  <a:schemeClr val="tx1"/>
                </a:solidFill>
                <a:latin typeface="+mn-lt"/>
                <a:ea typeface="+mn-ea"/>
                <a:cs typeface="+mn-cs"/>
              </a:rPr>
              <a:t>    These primary archives will likely use a simple file format (CSV, for example).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2. They need to present an interface to components on shore to configure and monitor the system (e.g. with the FOCE GUI from a remote location) and to access data.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3. The Shore Side Data System (SSDS) (which will reside at the Hopkins site) will be used as the primary repository for the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data (supports queries via HTTP using browser or client software).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4. We also include an Open Source Data Turbine (OSDT) instance that is another archive that can be used with clients like Real-Time Date Viewer (RDV) to visualize and playback data time series in real time or post-deployment.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5. The component labeled Access Server represents software components that manage user access to the system.</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6. For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which is a cabled system, the link between shore and the experiment is Ethernet providing high bandwidth.  As a result, we’ll design interfaces around TCP/UDP protocols, though we’ll need to keep these lightweight and scalable to support lower bandwidth options that may be used in other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applications.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7. The video/image data path is somewhat TBD. By trying to keep the processing infrastructure simple (and serial), it may not be possible to integrate live video feeds via sensor nodes (or even gateway nodes), It may turn out to be more practical to simply hang TCP based cameras on the network and provide additional tools (or third party) to collect and archive image data .</a:t>
            </a:r>
          </a:p>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FD36FC-907B-624E-A4E7-DC3C0235DA73}" type="slidenum">
              <a:rPr lang="en-US" smtClean="0"/>
              <a:t>104</a:t>
            </a:fld>
            <a:endParaRPr lang="en-US"/>
          </a:p>
        </p:txBody>
      </p:sp>
    </p:spTree>
    <p:extLst>
      <p:ext uri="{BB962C8B-B14F-4D97-AF65-F5344CB8AC3E}">
        <p14:creationId xmlns:p14="http://schemas.microsoft.com/office/powerpoint/2010/main" val="91784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In this </a:t>
            </a:r>
            <a:r>
              <a:rPr lang="en-US" smtClean="0"/>
              <a:t>part of the </a:t>
            </a:r>
            <a:r>
              <a:rPr lang="en-US" dirty="0" smtClean="0"/>
              <a:t>presentation, I’ll be talking about </a:t>
            </a:r>
            <a:r>
              <a:rPr lang="en-US" dirty="0" err="1" smtClean="0"/>
              <a:t>xFOCE</a:t>
            </a:r>
            <a:r>
              <a:rPr lang="en-US" dirty="0" smtClean="0"/>
              <a:t> architecture – what the</a:t>
            </a:r>
            <a:r>
              <a:rPr lang="en-US" baseline="0" dirty="0" smtClean="0"/>
              <a:t> pieces are and how they’re best arranged in the application space</a:t>
            </a:r>
            <a:endParaRPr lang="en-US" dirty="0" smtClean="0"/>
          </a:p>
          <a:p>
            <a:endParaRPr lang="en-US" dirty="0" smtClean="0"/>
          </a:p>
          <a:p>
            <a:r>
              <a:rPr lang="en-US" dirty="0" smtClean="0"/>
              <a:t>At MBARI, it</a:t>
            </a:r>
            <a:r>
              <a:rPr lang="en-US" baseline="0" dirty="0" smtClean="0"/>
              <a:t> isn’t often that we get an opportunity to take something we’ve done and start from a clean sheet of paper.</a:t>
            </a:r>
          </a:p>
          <a:p>
            <a:r>
              <a:rPr lang="en-US" baseline="0" dirty="0" smtClean="0"/>
              <a:t>That’s exactly what we got for </a:t>
            </a:r>
            <a:r>
              <a:rPr lang="en-US" baseline="0" dirty="0" err="1" smtClean="0"/>
              <a:t>xFOCE</a:t>
            </a:r>
            <a:r>
              <a:rPr lang="en-US" baseline="0" dirty="0" smtClean="0"/>
              <a:t> – a chance to completely re-think our experience with </a:t>
            </a:r>
            <a:r>
              <a:rPr lang="en-US" baseline="0" dirty="0" err="1" smtClean="0"/>
              <a:t>dpFOCE</a:t>
            </a:r>
            <a:r>
              <a:rPr lang="en-US" baseline="0" dirty="0" smtClean="0"/>
              <a:t>.</a:t>
            </a:r>
          </a:p>
          <a:p>
            <a:r>
              <a:rPr lang="en-US" baseline="0" dirty="0" smtClean="0"/>
              <a:t>To a bunch of engineers, a clean sheet of paper can be both exciting and daunting. The wrinkle with </a:t>
            </a:r>
            <a:r>
              <a:rPr lang="en-US" baseline="0" dirty="0" err="1" smtClean="0"/>
              <a:t>xFOCE</a:t>
            </a:r>
            <a:r>
              <a:rPr lang="en-US" baseline="0" dirty="0" smtClean="0"/>
              <a:t> is that</a:t>
            </a:r>
          </a:p>
          <a:p>
            <a:r>
              <a:rPr lang="en-US" baseline="0" dirty="0" smtClean="0"/>
              <a:t>Our new take on FOCE is optimized for cost and performance:</a:t>
            </a:r>
          </a:p>
          <a:p>
            <a:r>
              <a:rPr lang="en-US" baseline="0" dirty="0" smtClean="0"/>
              <a:t>The metric for success is how easy it is for someone outside MBARI to build and do real science with.</a:t>
            </a:r>
          </a:p>
          <a:p>
            <a:endParaRPr lang="en-US" baseline="0" dirty="0" smtClean="0"/>
          </a:p>
          <a:p>
            <a:r>
              <a:rPr lang="en-US" baseline="0" dirty="0" smtClean="0"/>
              <a:t>This is a new game for MBARI, and a challenging one; we’ve always built things that complement our unique deep water capabilities, and built them for decades of service in the harsh marine environment.</a:t>
            </a:r>
          </a:p>
          <a:p>
            <a:r>
              <a:rPr lang="en-US" baseline="0" dirty="0" smtClean="0"/>
              <a:t>The </a:t>
            </a:r>
            <a:r>
              <a:rPr lang="en-US" baseline="0" dirty="0" err="1" smtClean="0"/>
              <a:t>xFOCE</a:t>
            </a:r>
            <a:r>
              <a:rPr lang="en-US" baseline="0" dirty="0" smtClean="0"/>
              <a:t> challenge has been to push the extremes of simplicity while still providing value as a serious tool ocean scientists.</a:t>
            </a:r>
          </a:p>
          <a:p>
            <a:endParaRPr lang="en-US" baseline="0" dirty="0" smtClean="0"/>
          </a:p>
          <a:p>
            <a:r>
              <a:rPr lang="en-US" baseline="0" dirty="0" smtClean="0"/>
              <a:t>So as we get into the details of </a:t>
            </a:r>
            <a:r>
              <a:rPr lang="en-US" baseline="0" dirty="0" err="1" smtClean="0"/>
              <a:t>xFOCE</a:t>
            </a:r>
            <a:r>
              <a:rPr lang="en-US" baseline="0" dirty="0" smtClean="0"/>
              <a:t>, the questions are about whether or not we’ve got that balance right, and we look to the reviewers to help us know if we’ve gone far enough to make</a:t>
            </a:r>
          </a:p>
          <a:p>
            <a:r>
              <a:rPr lang="en-US" baseline="0" dirty="0" smtClean="0"/>
              <a:t>The technology accessible, and whether the we’ve gone too far (or in the right direction) in generating a robust and cost-effective technology.</a:t>
            </a:r>
          </a:p>
        </p:txBody>
      </p:sp>
      <p:sp>
        <p:nvSpPr>
          <p:cNvPr id="4" name="Slide Number Placeholder 3"/>
          <p:cNvSpPr>
            <a:spLocks noGrp="1"/>
          </p:cNvSpPr>
          <p:nvPr>
            <p:ph type="sldNum" sz="quarter" idx="10"/>
          </p:nvPr>
        </p:nvSpPr>
        <p:spPr/>
        <p:txBody>
          <a:bodyPr/>
          <a:lstStyle/>
          <a:p>
            <a:fld id="{96FD36FC-907B-624E-A4E7-DC3C0235DA73}" type="slidenum">
              <a:rPr lang="en-US" smtClean="0"/>
              <a:t>29</a:t>
            </a:fld>
            <a:endParaRPr lang="en-US"/>
          </a:p>
        </p:txBody>
      </p:sp>
    </p:spTree>
    <p:extLst>
      <p:ext uri="{BB962C8B-B14F-4D97-AF65-F5344CB8AC3E}">
        <p14:creationId xmlns:p14="http://schemas.microsoft.com/office/powerpoint/2010/main" val="352195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Results must</a:t>
            </a:r>
            <a:r>
              <a:rPr lang="en-US" baseline="0" dirty="0" smtClean="0"/>
              <a:t> produce papers…</a:t>
            </a:r>
          </a:p>
          <a:p>
            <a:r>
              <a:rPr lang="en-US" baseline="0" dirty="0" smtClean="0"/>
              <a:t>Variety of applications in different ocean environments</a:t>
            </a:r>
          </a:p>
          <a:p>
            <a:r>
              <a:rPr lang="en-US" baseline="0" dirty="0" smtClean="0"/>
              <a:t>Must be easy to spec and obtain components, to put them together</a:t>
            </a:r>
          </a:p>
          <a:p>
            <a:r>
              <a:rPr lang="en-US" baseline="0" dirty="0" smtClean="0"/>
              <a:t>Good integration and test is essential to success</a:t>
            </a:r>
          </a:p>
          <a:p>
            <a:r>
              <a:rPr lang="en-US" baseline="0" dirty="0" smtClean="0"/>
              <a:t>Must be safe and robust to deploy, configure and maintain</a:t>
            </a:r>
          </a:p>
          <a:p>
            <a:r>
              <a:rPr lang="en-US" baseline="0" dirty="0" smtClean="0"/>
              <a:t>Finally, must be tech path to extend it (research never calls for decreased capability, fewer sensors, or less data ;o)</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30</a:t>
            </a:fld>
            <a:endParaRPr lang="en-US"/>
          </a:p>
        </p:txBody>
      </p:sp>
    </p:spTree>
    <p:extLst>
      <p:ext uri="{BB962C8B-B14F-4D97-AF65-F5344CB8AC3E}">
        <p14:creationId xmlns:p14="http://schemas.microsoft.com/office/powerpoint/2010/main" val="3792106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some other key features of who we think our users are…</a:t>
            </a:r>
          </a:p>
          <a:p>
            <a:r>
              <a:rPr lang="en-US" baseline="0" dirty="0" smtClean="0"/>
              <a:t>Subject of much discussion; hope audience identifies with this</a:t>
            </a:r>
          </a:p>
          <a:p>
            <a:r>
              <a:rPr lang="en-US" baseline="0" dirty="0" smtClean="0"/>
              <a:t>Next to understanding requirements, gaining a sense for </a:t>
            </a:r>
          </a:p>
          <a:p>
            <a:r>
              <a:rPr lang="en-US" baseline="0" dirty="0" smtClean="0"/>
              <a:t>Users’ capabilities, resources and workflows needs to be reflected in the design.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31</a:t>
            </a:fld>
            <a:endParaRPr lang="en-US"/>
          </a:p>
        </p:txBody>
      </p:sp>
    </p:spTree>
    <p:extLst>
      <p:ext uri="{BB962C8B-B14F-4D97-AF65-F5344CB8AC3E}">
        <p14:creationId xmlns:p14="http://schemas.microsoft.com/office/powerpoint/2010/main" val="3352394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this part of the program,</a:t>
            </a:r>
            <a:r>
              <a:rPr lang="en-US" baseline="0" dirty="0" smtClean="0"/>
              <a:t> will use this as reference diagram of essential FOCE elements</a:t>
            </a:r>
          </a:p>
          <a:p>
            <a:pPr marL="171450" indent="-171450">
              <a:buFontTx/>
              <a:buChar char="-"/>
            </a:pPr>
            <a:r>
              <a:rPr lang="en-US" baseline="0" dirty="0" smtClean="0"/>
              <a:t>Chamber at the bottom where all of the science action happens</a:t>
            </a:r>
          </a:p>
          <a:p>
            <a:pPr marL="171450" indent="-171450">
              <a:buFontTx/>
              <a:buChar char="-"/>
            </a:pPr>
            <a:r>
              <a:rPr lang="en-US" baseline="0" dirty="0" smtClean="0"/>
              <a:t>Populated with sensors, both internal and external to the chamber</a:t>
            </a:r>
          </a:p>
          <a:p>
            <a:pPr marL="171450" indent="-171450">
              <a:buFontTx/>
              <a:buChar char="-"/>
            </a:pPr>
            <a:r>
              <a:rPr lang="en-US" baseline="0" dirty="0" smtClean="0"/>
              <a:t>ESW sys delivers ESW </a:t>
            </a:r>
          </a:p>
          <a:p>
            <a:pPr marL="171450" indent="-171450">
              <a:buFontTx/>
              <a:buChar char="-"/>
            </a:pPr>
            <a:r>
              <a:rPr lang="en-US" baseline="0" dirty="0" smtClean="0"/>
              <a:t>Controller at the center (I’m a software guy ;o)</a:t>
            </a:r>
          </a:p>
          <a:p>
            <a:pPr marL="171450" indent="-171450">
              <a:buFontTx/>
              <a:buChar char="-"/>
            </a:pPr>
            <a:r>
              <a:rPr lang="en-US" baseline="0" dirty="0" smtClean="0"/>
              <a:t>Must be a source of power (red lines)</a:t>
            </a:r>
          </a:p>
          <a:p>
            <a:pPr marL="171450" indent="-171450">
              <a:buFontTx/>
              <a:buChar char="-"/>
            </a:pPr>
            <a:r>
              <a:rPr lang="en-US" baseline="0" dirty="0" smtClean="0"/>
              <a:t>nothing is more important than the data (drawn in black)</a:t>
            </a:r>
          </a:p>
          <a:p>
            <a:pPr marL="171450" indent="-171450">
              <a:buFontTx/>
              <a:buChar char="-"/>
            </a:pPr>
            <a:r>
              <a:rPr lang="en-US" baseline="0" dirty="0" smtClean="0"/>
              <a:t>Which is manipulated through various user and data interfaces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32</a:t>
            </a:fld>
            <a:endParaRPr lang="en-US"/>
          </a:p>
        </p:txBody>
      </p:sp>
    </p:spTree>
    <p:extLst>
      <p:ext uri="{BB962C8B-B14F-4D97-AF65-F5344CB8AC3E}">
        <p14:creationId xmlns:p14="http://schemas.microsoft.com/office/powerpoint/2010/main" val="2187212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5/11/12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5/11/12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5/11/12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792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181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5/11/12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5/11/12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5/11/12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5/11/12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5/11/12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5/11/12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5/11/12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5/11/12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62775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02.jp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104.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7.gif"/><Relationship Id="rId5" Type="http://schemas.openxmlformats.org/officeDocument/2006/relationships/image" Target="../media/image29.gif"/><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5.png"/><Relationship Id="rId9" Type="http://schemas.openxmlformats.org/officeDocument/2006/relationships/image" Target="../media/image103.gif"/><Relationship Id="rId10" Type="http://schemas.openxmlformats.org/officeDocument/2006/relationships/image" Target="../media/image104.gif"/><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5.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6.em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7.e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7.emf"/></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7.emf"/></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7.emf"/></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8.emf"/></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9.emf"/></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 Id="rId3" Type="http://schemas.openxmlformats.org/officeDocument/2006/relationships/image" Target="../media/image2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15.gif"/><Relationship Id="rId4" Type="http://schemas.openxmlformats.org/officeDocument/2006/relationships/image" Target="../media/image16.gif"/><Relationship Id="rId5" Type="http://schemas.openxmlformats.org/officeDocument/2006/relationships/image" Target="../media/image17.gif"/><Relationship Id="rId6" Type="http://schemas.openxmlformats.org/officeDocument/2006/relationships/image" Target="../media/image18.gif"/><Relationship Id="rId7" Type="http://schemas.openxmlformats.org/officeDocument/2006/relationships/image" Target="../media/image19.gi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6.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2.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 Id="rId3" Type="http://schemas.openxmlformats.org/officeDocument/2006/relationships/image" Target="../media/image5.tiff"/></Relationships>
</file>

<file path=ppt/slides/_rels/slide40.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7.gif"/><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3.JPG"/></Relationships>
</file>

<file path=ppt/slides/_rels/slide45.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6" Type="http://schemas.openxmlformats.org/officeDocument/2006/relationships/image" Target="../media/image34.JPG"/><Relationship Id="rId7"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47.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6" Type="http://schemas.openxmlformats.org/officeDocument/2006/relationships/image" Target="../media/image37.jp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52.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56.xml.rels><?xml version="1.0" encoding="UTF-8" standalone="yes"?>
<Relationships xmlns="http://schemas.openxmlformats.org/package/2006/relationships"><Relationship Id="rId11" Type="http://schemas.openxmlformats.org/officeDocument/2006/relationships/image" Target="../media/image29.gif"/><Relationship Id="rId12" Type="http://schemas.openxmlformats.org/officeDocument/2006/relationships/image" Target="../media/image45.png"/><Relationship Id="rId13" Type="http://schemas.openxmlformats.org/officeDocument/2006/relationships/image" Target="../media/image46.png"/><Relationship Id="rId14" Type="http://schemas.openxmlformats.org/officeDocument/2006/relationships/image" Target="../media/image47.png"/><Relationship Id="rId15" Type="http://schemas.openxmlformats.org/officeDocument/2006/relationships/image" Target="../media/image48.png"/><Relationship Id="rId1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8.gif"/><Relationship Id="rId4" Type="http://schemas.openxmlformats.org/officeDocument/2006/relationships/image" Target="../media/image39.gif"/><Relationship Id="rId5" Type="http://schemas.openxmlformats.org/officeDocument/2006/relationships/image" Target="../media/image40.gif"/><Relationship Id="rId6" Type="http://schemas.openxmlformats.org/officeDocument/2006/relationships/image" Target="../media/image41.gif"/><Relationship Id="rId7" Type="http://schemas.openxmlformats.org/officeDocument/2006/relationships/image" Target="../media/image42.gif"/><Relationship Id="rId8" Type="http://schemas.openxmlformats.org/officeDocument/2006/relationships/image" Target="../media/image43.gif"/><Relationship Id="rId9" Type="http://schemas.openxmlformats.org/officeDocument/2006/relationships/image" Target="../media/image44.gif"/><Relationship Id="rId10" Type="http://schemas.openxmlformats.org/officeDocument/2006/relationships/image" Target="../media/image27.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4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3.jpeg"/><Relationship Id="rId4" Type="http://schemas.openxmlformats.org/officeDocument/2006/relationships/oleObject" Target="../embeddings/oleObject1.bin"/><Relationship Id="rId5" Type="http://schemas.openxmlformats.org/officeDocument/2006/relationships/image" Target="../media/image50.emf"/><Relationship Id="rId6" Type="http://schemas.openxmlformats.org/officeDocument/2006/relationships/oleObject" Target="../embeddings/oleObject2.bin"/><Relationship Id="rId7" Type="http://schemas.openxmlformats.org/officeDocument/2006/relationships/image" Target="../media/image51.emf"/><Relationship Id="rId8" Type="http://schemas.openxmlformats.org/officeDocument/2006/relationships/oleObject" Target="../embeddings/oleObject3.bin"/><Relationship Id="rId9" Type="http://schemas.openxmlformats.org/officeDocument/2006/relationships/image" Target="../media/image52.emf"/><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54.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5.jpeg"/></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png"/><Relationship Id="rId1" Type="http://schemas.openxmlformats.org/officeDocument/2006/relationships/slideLayout" Target="../slideLayouts/slideLayout12.xml"/><Relationship Id="rId2" Type="http://schemas.openxmlformats.org/officeDocument/2006/relationships/image" Target="../media/image58.png"/></Relationships>
</file>

<file path=ppt/slides/_rels/slide65.xml.rels><?xml version="1.0" encoding="UTF-8" standalone="yes"?>
<Relationships xmlns="http://schemas.openxmlformats.org/package/2006/relationships"><Relationship Id="rId11" Type="http://schemas.openxmlformats.org/officeDocument/2006/relationships/image" Target="../media/image69.jpeg"/><Relationship Id="rId12" Type="http://schemas.openxmlformats.org/officeDocument/2006/relationships/image" Target="../media/image70.jpeg"/><Relationship Id="rId13" Type="http://schemas.openxmlformats.org/officeDocument/2006/relationships/image" Target="../media/image71.jpeg"/><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61.jpeg"/><Relationship Id="rId4" Type="http://schemas.openxmlformats.org/officeDocument/2006/relationships/image" Target="../media/image62.png"/><Relationship Id="rId5" Type="http://schemas.openxmlformats.org/officeDocument/2006/relationships/image" Target="../media/image63.jpeg"/><Relationship Id="rId6" Type="http://schemas.openxmlformats.org/officeDocument/2006/relationships/image" Target="../media/image64.png"/><Relationship Id="rId7" Type="http://schemas.openxmlformats.org/officeDocument/2006/relationships/image" Target="../media/image65.gif"/><Relationship Id="rId8" Type="http://schemas.openxmlformats.org/officeDocument/2006/relationships/image" Target="../media/image66.gif"/><Relationship Id="rId9" Type="http://schemas.openxmlformats.org/officeDocument/2006/relationships/image" Target="../media/image67.jpeg"/><Relationship Id="rId10" Type="http://schemas.openxmlformats.org/officeDocument/2006/relationships/image" Target="../media/image68.jpeg"/></Relationships>
</file>

<file path=ppt/slides/_rels/slide66.xml.rels><?xml version="1.0" encoding="UTF-8" standalone="yes"?>
<Relationships xmlns="http://schemas.openxmlformats.org/package/2006/relationships"><Relationship Id="rId3" Type="http://schemas.openxmlformats.org/officeDocument/2006/relationships/image" Target="../media/image72.jpeg"/><Relationship Id="rId4" Type="http://schemas.openxmlformats.org/officeDocument/2006/relationships/image" Target="../media/image73.png"/><Relationship Id="rId5" Type="http://schemas.openxmlformats.org/officeDocument/2006/relationships/image" Target="../media/image74.png"/><Relationship Id="rId6" Type="http://schemas.openxmlformats.org/officeDocument/2006/relationships/image" Target="../media/image75.png"/><Relationship Id="rId1" Type="http://schemas.openxmlformats.org/officeDocument/2006/relationships/slideLayout" Target="../slideLayouts/slideLayout12.xml"/><Relationship Id="rId2" Type="http://schemas.openxmlformats.org/officeDocument/2006/relationships/notesSlide" Target="../notesSlides/notesSlide39.xml"/></Relationships>
</file>

<file path=ppt/slides/_rels/slide67.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image" Target="../media/image77.png"/><Relationship Id="rId5" Type="http://schemas.openxmlformats.org/officeDocument/2006/relationships/image" Target="../media/image78.jpg"/><Relationship Id="rId6" Type="http://schemas.openxmlformats.org/officeDocument/2006/relationships/image" Target="../media/image79.jpg"/><Relationship Id="rId7" Type="http://schemas.openxmlformats.org/officeDocument/2006/relationships/image" Target="../media/image80.jpg"/><Relationship Id="rId1" Type="http://schemas.openxmlformats.org/officeDocument/2006/relationships/slideLayout" Target="../slideLayouts/slideLayout12.xml"/><Relationship Id="rId2" Type="http://schemas.openxmlformats.org/officeDocument/2006/relationships/notesSlide" Target="../notesSlides/notesSlide40.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41.xml"/><Relationship Id="rId4" Type="http://schemas.openxmlformats.org/officeDocument/2006/relationships/oleObject" Target="../embeddings/oleObject4.bin"/><Relationship Id="rId5" Type="http://schemas.openxmlformats.org/officeDocument/2006/relationships/image" Target="../media/image81.emf"/><Relationship Id="rId6" Type="http://schemas.openxmlformats.org/officeDocument/2006/relationships/image" Target="../media/image82.jpeg"/><Relationship Id="rId1" Type="http://schemas.openxmlformats.org/officeDocument/2006/relationships/vmlDrawing" Target="../drawings/vmlDrawing2.vml"/><Relationship Id="rId2"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3.png"/><Relationship Id="rId3" Type="http://schemas.openxmlformats.org/officeDocument/2006/relationships/image" Target="../media/image8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85.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6.png"/><Relationship Id="rId3" Type="http://schemas.openxmlformats.org/officeDocument/2006/relationships/image" Target="../media/image87.jpeg"/></Relationships>
</file>

<file path=ppt/slides/_rels/slide77.xml.rels><?xml version="1.0" encoding="UTF-8" standalone="yes"?>
<Relationships xmlns="http://schemas.openxmlformats.org/package/2006/relationships"><Relationship Id="rId3" Type="http://schemas.openxmlformats.org/officeDocument/2006/relationships/image" Target="../media/image88.jpeg"/><Relationship Id="rId4" Type="http://schemas.openxmlformats.org/officeDocument/2006/relationships/image" Target="../media/image89.jpeg"/><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90.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2.jpeg"/><Relationship Id="rId4" Type="http://schemas.openxmlformats.org/officeDocument/2006/relationships/image" Target="../media/image93.jpeg"/><Relationship Id="rId1" Type="http://schemas.openxmlformats.org/officeDocument/2006/relationships/slideLayout" Target="../slideLayouts/slideLayout2.xml"/><Relationship Id="rId2" Type="http://schemas.openxmlformats.org/officeDocument/2006/relationships/image" Target="../media/image9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88.xml.rels><?xml version="1.0" encoding="UTF-8" standalone="yes"?>
<Relationships xmlns="http://schemas.openxmlformats.org/package/2006/relationships"><Relationship Id="rId3" Type="http://schemas.openxmlformats.org/officeDocument/2006/relationships/image" Target="../media/image95.jpeg"/><Relationship Id="rId4" Type="http://schemas.openxmlformats.org/officeDocument/2006/relationships/image" Target="../media/image96.png"/><Relationship Id="rId1" Type="http://schemas.openxmlformats.org/officeDocument/2006/relationships/slideLayout" Target="../slideLayouts/slideLayout2.xml"/><Relationship Id="rId2" Type="http://schemas.openxmlformats.org/officeDocument/2006/relationships/image" Target="../media/image94.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gif"/><Relationship Id="rId6" Type="http://schemas.openxmlformats.org/officeDocument/2006/relationships/image" Target="../media/image16.gif"/><Relationship Id="rId7" Type="http://schemas.openxmlformats.org/officeDocument/2006/relationships/image" Target="../media/image17.gif"/><Relationship Id="rId8" Type="http://schemas.openxmlformats.org/officeDocument/2006/relationships/image" Target="../media/image18.gif"/><Relationship Id="rId9" Type="http://schemas.openxmlformats.org/officeDocument/2006/relationships/image" Target="../media/image19.gif"/><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7.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3" Type="http://schemas.openxmlformats.org/officeDocument/2006/relationships/image" Target="../media/image99.jpeg"/><Relationship Id="rId4" Type="http://schemas.openxmlformats.org/officeDocument/2006/relationships/image" Target="../media/image100.jpeg"/><Relationship Id="rId5" Type="http://schemas.openxmlformats.org/officeDocument/2006/relationships/image" Target="../media/image101.jpeg"/><Relationship Id="rId1" Type="http://schemas.openxmlformats.org/officeDocument/2006/relationships/slideLayout" Target="../slideLayouts/slideLayout2.xml"/><Relationship Id="rId2" Type="http://schemas.openxmlformats.org/officeDocument/2006/relationships/image" Target="../media/image98.jpe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10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err="1" smtClean="0"/>
              <a:t>xFOCE</a:t>
            </a:r>
            <a:r>
              <a:rPr lang="en-US" dirty="0" smtClean="0"/>
              <a:t>/</a:t>
            </a:r>
            <a:r>
              <a:rPr lang="en-US" dirty="0" err="1" smtClean="0"/>
              <a:t>swFOCE</a:t>
            </a:r>
            <a:r>
              <a:rPr lang="en-US" dirty="0" smtClean="0"/>
              <a:t> Review</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val="191925500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control minimum)</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078495304"/>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4067" y="1163638"/>
            <a:ext cx="1026160" cy="2221686"/>
          </a:xfrm>
          <a:prstGeom prst="rect">
            <a:avLst/>
          </a:prstGeom>
        </p:spPr>
      </p:pic>
      <p:sp>
        <p:nvSpPr>
          <p:cNvPr id="6" name="TextBox 5"/>
          <p:cNvSpPr txBox="1"/>
          <p:nvPr/>
        </p:nvSpPr>
        <p:spPr>
          <a:xfrm>
            <a:off x="819457" y="5733487"/>
            <a:ext cx="7476390" cy="923330"/>
          </a:xfrm>
          <a:prstGeom prst="rect">
            <a:avLst/>
          </a:prstGeom>
          <a:noFill/>
        </p:spPr>
        <p:txBody>
          <a:bodyPr wrap="square" rtlCol="0">
            <a:spAutoFit/>
          </a:bodyPr>
          <a:lstStyle/>
          <a:p>
            <a:r>
              <a:rPr lang="en-US" dirty="0" smtClean="0"/>
              <a:t>Suggested architecture allows for expansion of additional instrumentation</a:t>
            </a:r>
          </a:p>
          <a:p>
            <a:endParaRPr lang="en-US" dirty="0" smtClean="0"/>
          </a:p>
          <a:p>
            <a:r>
              <a:rPr lang="en-US" dirty="0" smtClean="0"/>
              <a:t>PAR</a:t>
            </a:r>
            <a:r>
              <a:rPr lang="en-US" dirty="0"/>
              <a:t>* - </a:t>
            </a:r>
            <a:r>
              <a:rPr lang="en-US" dirty="0" err="1"/>
              <a:t>Photosynthetically</a:t>
            </a:r>
            <a:r>
              <a:rPr lang="en-US" dirty="0"/>
              <a:t> Active </a:t>
            </a:r>
            <a:r>
              <a:rPr lang="en-US" dirty="0" smtClean="0"/>
              <a:t>Radiation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992635240"/>
              </p:ext>
            </p:extLst>
          </p:nvPr>
        </p:nvGraphicFramePr>
        <p:xfrm>
          <a:off x="629920" y="1184239"/>
          <a:ext cx="7298837" cy="4424382"/>
        </p:xfrm>
        <a:graphic>
          <a:graphicData uri="http://schemas.openxmlformats.org/drawingml/2006/table">
            <a:tbl>
              <a:tblPr firstRow="1" bandRow="1">
                <a:tableStyleId>{5C22544A-7EE6-4342-B048-85BDC9FD1C3A}</a:tableStyleId>
              </a:tblPr>
              <a:tblGrid>
                <a:gridCol w="1364385"/>
                <a:gridCol w="5934452"/>
              </a:tblGrid>
              <a:tr h="367673">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400394">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6434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baseline unit is SBE37 (oxygen can be included)</a:t>
                      </a:r>
                    </a:p>
                  </a:txBody>
                  <a:tcPr anchor="ctr"/>
                </a:tc>
              </a:tr>
              <a:tr h="919182">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r h="382071">
                <a:tc>
                  <a:txBody>
                    <a:bodyPr/>
                    <a:lstStyle/>
                    <a:p>
                      <a:pPr algn="ctr"/>
                      <a:r>
                        <a:rPr lang="en-US" sz="2000" dirty="0" smtClean="0"/>
                        <a:t>PAR* Sensor</a:t>
                      </a:r>
                      <a:endParaRPr lang="en-US" sz="2000" dirty="0"/>
                    </a:p>
                  </a:txBody>
                  <a:tcPr anchor="ctr"/>
                </a:tc>
                <a:tc>
                  <a:txBody>
                    <a:bodyPr/>
                    <a:lstStyle/>
                    <a:p>
                      <a:r>
                        <a:rPr lang="en-US" sz="2000" dirty="0" smtClean="0"/>
                        <a:t>400 – 700 nm / calibrated to </a:t>
                      </a:r>
                    </a:p>
                    <a:p>
                      <a:r>
                        <a:rPr lang="el-GR" sz="2000" dirty="0" smtClean="0"/>
                        <a:t>0 – 5000 μmol photons•m </a:t>
                      </a:r>
                      <a:r>
                        <a:rPr lang="el-GR" sz="2000" baseline="30000" dirty="0" smtClean="0"/>
                        <a:t>-2</a:t>
                      </a:r>
                      <a:r>
                        <a:rPr lang="el-GR" sz="2000" dirty="0" smtClean="0"/>
                        <a:t>•s </a:t>
                      </a:r>
                      <a:r>
                        <a:rPr lang="el-GR" sz="2000" baseline="30000" dirty="0" smtClean="0"/>
                        <a:t>-1</a:t>
                      </a:r>
                      <a:endParaRPr lang="en-US" sz="2000" baseline="30000" dirty="0" smtClean="0"/>
                    </a:p>
                  </a:txBody>
                  <a:tcPr anchor="ctr"/>
                </a:tc>
              </a:tr>
              <a:tr h="919182">
                <a:tc>
                  <a:txBody>
                    <a:bodyPr/>
                    <a:lstStyle/>
                    <a:p>
                      <a:r>
                        <a:rPr lang="en-US" sz="2000" dirty="0" smtClean="0"/>
                        <a:t>Camera/Lights	</a:t>
                      </a: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t>1080p  - 16:9 ratio format – light source either natural and/or color balanced LED</a:t>
                      </a:r>
                    </a:p>
                  </a:txBody>
                  <a:tcPr anchor="ctr"/>
                </a:tc>
              </a:tr>
            </a:tbl>
          </a:graphicData>
        </a:graphic>
      </p:graphicFrame>
    </p:spTree>
    <p:extLst>
      <p:ext uri="{BB962C8B-B14F-4D97-AF65-F5344CB8AC3E}">
        <p14:creationId xmlns:p14="http://schemas.microsoft.com/office/powerpoint/2010/main" val="3517493901"/>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a:t>
            </a:r>
            <a:r>
              <a:rPr lang="en-US" dirty="0" err="1" smtClean="0"/>
              <a:t>swFOCE</a:t>
            </a:r>
            <a:r>
              <a:rPr lang="en-US" dirty="0" smtClean="0"/>
              <a:t> Data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97381440"/>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7031117" y="410016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80" name="Rectangle 79"/>
          <p:cNvSpPr/>
          <p:nvPr/>
        </p:nvSpPr>
        <p:spPr>
          <a:xfrm>
            <a:off x="7077940" y="414080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74" name="Rectangle 73"/>
          <p:cNvSpPr/>
          <p:nvPr/>
        </p:nvSpPr>
        <p:spPr>
          <a:xfrm>
            <a:off x="7048962" y="3379723"/>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77" name="Rectangle 76"/>
          <p:cNvSpPr/>
          <p:nvPr/>
        </p:nvSpPr>
        <p:spPr>
          <a:xfrm>
            <a:off x="7099623" y="3427758"/>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2" name="Title 1"/>
          <p:cNvSpPr>
            <a:spLocks noGrp="1"/>
          </p:cNvSpPr>
          <p:nvPr>
            <p:ph type="title"/>
          </p:nvPr>
        </p:nvSpPr>
        <p:spPr/>
        <p:txBody>
          <a:bodyPr/>
          <a:lstStyle/>
          <a:p>
            <a:r>
              <a:rPr lang="en-US" dirty="0" err="1" smtClean="0"/>
              <a:t>xFOCE</a:t>
            </a:r>
            <a:r>
              <a:rPr lang="en-US" dirty="0" smtClean="0"/>
              <a:t> Data</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Basic requirements</a:t>
            </a:r>
          </a:p>
          <a:p>
            <a:pPr lvl="1"/>
            <a:r>
              <a:rPr lang="en-US" dirty="0" smtClean="0"/>
              <a:t>Sample rates, Timestamp accuracy (1 s)</a:t>
            </a:r>
          </a:p>
          <a:p>
            <a:pPr lvl="1"/>
            <a:r>
              <a:rPr lang="en-US" dirty="0" smtClean="0"/>
              <a:t>Time</a:t>
            </a:r>
            <a:r>
              <a:rPr lang="en-US" dirty="0"/>
              <a:t>-stamped archive of experiment </a:t>
            </a:r>
            <a:r>
              <a:rPr lang="en-US" dirty="0" smtClean="0"/>
              <a:t>data</a:t>
            </a:r>
          </a:p>
          <a:p>
            <a:pPr lvl="1"/>
            <a:r>
              <a:rPr lang="en-US" dirty="0" smtClean="0"/>
              <a:t>Flexible data archive format (time-stamped CSV)</a:t>
            </a:r>
            <a:endParaRPr lang="en-US" dirty="0"/>
          </a:p>
          <a:p>
            <a:pPr lvl="1"/>
            <a:r>
              <a:rPr lang="en-US" dirty="0" smtClean="0"/>
              <a:t>Health and status monitoring</a:t>
            </a:r>
          </a:p>
          <a:p>
            <a:r>
              <a:rPr lang="en-US" dirty="0" smtClean="0"/>
              <a:t>Users will prefer different ways to access data</a:t>
            </a:r>
          </a:p>
          <a:p>
            <a:pPr lvl="1"/>
            <a:r>
              <a:rPr lang="en-US" dirty="0" smtClean="0"/>
              <a:t>MATLAB, Excel, </a:t>
            </a:r>
            <a:r>
              <a:rPr lang="en-US" dirty="0" err="1" smtClean="0"/>
              <a:t>LabView</a:t>
            </a:r>
            <a:r>
              <a:rPr lang="en-US" dirty="0" smtClean="0"/>
              <a:t>, custom utilities…</a:t>
            </a:r>
          </a:p>
          <a:p>
            <a:r>
              <a:rPr lang="en-US" dirty="0" smtClean="0"/>
              <a:t>Well defined (and standard) interfaces are key</a:t>
            </a:r>
          </a:p>
          <a:p>
            <a:pPr lvl="1"/>
            <a:r>
              <a:rPr lang="en-US" dirty="0"/>
              <a:t>Configuration and control interfaces</a:t>
            </a:r>
          </a:p>
          <a:p>
            <a:pPr lvl="1"/>
            <a:r>
              <a:rPr lang="en-US" dirty="0"/>
              <a:t>Data access interfaces: </a:t>
            </a:r>
          </a:p>
          <a:p>
            <a:pPr lvl="2"/>
            <a:r>
              <a:rPr lang="en-US" dirty="0"/>
              <a:t>Services, clients, applications</a:t>
            </a:r>
          </a:p>
          <a:p>
            <a:pPr lvl="2"/>
            <a:r>
              <a:rPr lang="en-US" dirty="0"/>
              <a:t>Simple, efficient, support low-bandwidth links</a:t>
            </a:r>
          </a:p>
          <a:p>
            <a:pPr lvl="1"/>
            <a:r>
              <a:rPr lang="en-US" dirty="0" smtClean="0"/>
              <a:t>Data archive formats</a:t>
            </a:r>
          </a:p>
          <a:p>
            <a:r>
              <a:rPr lang="en-US" dirty="0" smtClean="0"/>
              <a:t>Metadata</a:t>
            </a:r>
          </a:p>
          <a:p>
            <a:pPr lvl="1"/>
            <a:r>
              <a:rPr lang="en-US" dirty="0" smtClean="0"/>
              <a:t>Science and system contextual data</a:t>
            </a:r>
          </a:p>
          <a:p>
            <a:pPr lvl="2"/>
            <a:r>
              <a:rPr lang="en-US" dirty="0" smtClean="0"/>
              <a:t>Changes </a:t>
            </a:r>
            <a:r>
              <a:rPr lang="en-US" dirty="0"/>
              <a:t>to instruments, sampling, </a:t>
            </a:r>
            <a:r>
              <a:rPr lang="en-US" dirty="0" smtClean="0"/>
              <a:t>calibrations</a:t>
            </a:r>
          </a:p>
          <a:p>
            <a:pPr lvl="2"/>
            <a:r>
              <a:rPr lang="en-US" dirty="0" smtClean="0"/>
              <a:t>Ground faults, leaks and other system faults</a:t>
            </a:r>
          </a:p>
          <a:p>
            <a:pPr lvl="1"/>
            <a:r>
              <a:rPr lang="en-US" dirty="0" smtClean="0"/>
              <a:t>Enables understanding of what is (or did) happen</a:t>
            </a:r>
          </a:p>
          <a:p>
            <a:pPr lvl="1"/>
            <a:r>
              <a:rPr lang="en-US" dirty="0" smtClean="0"/>
              <a:t>Provides insight into anomalies, troubleshooting</a:t>
            </a:r>
          </a:p>
        </p:txBody>
      </p:sp>
      <p:sp>
        <p:nvSpPr>
          <p:cNvPr id="4" name="Rectangle 3"/>
          <p:cNvSpPr/>
          <p:nvPr/>
        </p:nvSpPr>
        <p:spPr>
          <a:xfrm>
            <a:off x="698863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10" name="Group 9"/>
          <p:cNvGrpSpPr/>
          <p:nvPr/>
        </p:nvGrpSpPr>
        <p:grpSpPr>
          <a:xfrm>
            <a:off x="6958357" y="5736955"/>
            <a:ext cx="678292" cy="796857"/>
            <a:chOff x="6895387" y="5736955"/>
            <a:chExt cx="678292" cy="796857"/>
          </a:xfrm>
        </p:grpSpPr>
        <p:sp>
          <p:nvSpPr>
            <p:cNvPr id="6" name="Oval 5"/>
            <p:cNvSpPr/>
            <p:nvPr/>
          </p:nvSpPr>
          <p:spPr>
            <a:xfrm>
              <a:off x="6953515" y="5736955"/>
              <a:ext cx="562037" cy="562404"/>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7" name="Straight Connector 6"/>
            <p:cNvCxnSpPr/>
            <p:nvPr/>
          </p:nvCxnSpPr>
          <p:spPr>
            <a:xfrm flipH="1" flipV="1">
              <a:off x="6985992" y="5867103"/>
              <a:ext cx="256840" cy="190350"/>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6895387" y="6301873"/>
              <a:ext cx="678292" cy="2319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
        <p:nvSpPr>
          <p:cNvPr id="9" name="Rectangle 8"/>
          <p:cNvSpPr/>
          <p:nvPr/>
        </p:nvSpPr>
        <p:spPr>
          <a:xfrm>
            <a:off x="7121046" y="418144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11" name="Can 10"/>
          <p:cNvSpPr/>
          <p:nvPr/>
        </p:nvSpPr>
        <p:spPr>
          <a:xfrm>
            <a:off x="6039133" y="3424378"/>
            <a:ext cx="675991" cy="536222"/>
          </a:xfrm>
          <a:prstGeom prst="can">
            <a:avLst>
              <a:gd name="adj" fmla="val 14145"/>
            </a:avLst>
          </a:prstGeom>
          <a:solidFill>
            <a:srgbClr val="FCD5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13" name="Rectangle 12"/>
          <p:cNvSpPr/>
          <p:nvPr/>
        </p:nvSpPr>
        <p:spPr>
          <a:xfrm>
            <a:off x="7147852" y="3463769"/>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cxnSp>
        <p:nvCxnSpPr>
          <p:cNvPr id="17" name="Straight Connector 16"/>
          <p:cNvCxnSpPr>
            <a:stCxn id="6" idx="0"/>
            <a:endCxn id="4" idx="2"/>
          </p:cNvCxnSpPr>
          <p:nvPr/>
        </p:nvCxnSpPr>
        <p:spPr>
          <a:xfrm flipH="1" flipV="1">
            <a:off x="7292663" y="5394021"/>
            <a:ext cx="4841" cy="342934"/>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4" idx="0"/>
            <a:endCxn id="9" idx="2"/>
          </p:cNvCxnSpPr>
          <p:nvPr/>
        </p:nvCxnSpPr>
        <p:spPr>
          <a:xfrm flipV="1">
            <a:off x="7292663" y="4621598"/>
            <a:ext cx="358021"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772121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cxnSp>
        <p:nvCxnSpPr>
          <p:cNvPr id="37" name="Straight Connector 36"/>
          <p:cNvCxnSpPr>
            <a:stCxn id="30" idx="0"/>
            <a:endCxn id="9" idx="2"/>
          </p:cNvCxnSpPr>
          <p:nvPr/>
        </p:nvCxnSpPr>
        <p:spPr>
          <a:xfrm flipH="1" flipV="1">
            <a:off x="7650684" y="4621598"/>
            <a:ext cx="374559"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2" idx="0"/>
            <a:endCxn id="30" idx="2"/>
          </p:cNvCxnSpPr>
          <p:nvPr/>
        </p:nvCxnSpPr>
        <p:spPr>
          <a:xfrm flipV="1">
            <a:off x="8025243" y="5394021"/>
            <a:ext cx="0" cy="33560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9" idx="0"/>
            <a:endCxn id="13" idx="2"/>
          </p:cNvCxnSpPr>
          <p:nvPr/>
        </p:nvCxnSpPr>
        <p:spPr>
          <a:xfrm flipV="1">
            <a:off x="7650684" y="3919869"/>
            <a:ext cx="13403" cy="261576"/>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13" idx="1"/>
            <a:endCxn id="11" idx="4"/>
          </p:cNvCxnSpPr>
          <p:nvPr/>
        </p:nvCxnSpPr>
        <p:spPr>
          <a:xfrm flipH="1">
            <a:off x="6715124" y="3691819"/>
            <a:ext cx="432728" cy="67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3" idx="0"/>
          </p:cNvCxnSpPr>
          <p:nvPr/>
        </p:nvCxnSpPr>
        <p:spPr>
          <a:xfrm flipH="1" flipV="1">
            <a:off x="7195411" y="2610597"/>
            <a:ext cx="468676" cy="85317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13" idx="0"/>
          </p:cNvCxnSpPr>
          <p:nvPr/>
        </p:nvCxnSpPr>
        <p:spPr>
          <a:xfrm flipH="1" flipV="1">
            <a:off x="7647385" y="2561957"/>
            <a:ext cx="16702" cy="90181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13" idx="0"/>
          </p:cNvCxnSpPr>
          <p:nvPr/>
        </p:nvCxnSpPr>
        <p:spPr>
          <a:xfrm flipV="1">
            <a:off x="7664087" y="2610597"/>
            <a:ext cx="482832" cy="85317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64" name="Rounded Rectangle 63"/>
          <p:cNvSpPr/>
          <p:nvPr/>
        </p:nvSpPr>
        <p:spPr>
          <a:xfrm>
            <a:off x="5840795" y="1933884"/>
            <a:ext cx="118941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Transformation</a:t>
            </a:r>
            <a:endParaRPr lang="en-US" sz="1200" dirty="0">
              <a:solidFill>
                <a:srgbClr val="4F6228"/>
              </a:solidFill>
            </a:endParaRPr>
          </a:p>
        </p:txBody>
      </p:sp>
      <p:sp>
        <p:nvSpPr>
          <p:cNvPr id="65" name="Rounded Rectangle 64"/>
          <p:cNvSpPr/>
          <p:nvPr/>
        </p:nvSpPr>
        <p:spPr>
          <a:xfrm>
            <a:off x="6664835" y="1355909"/>
            <a:ext cx="710717"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66" name="Rounded Rectangle 65"/>
          <p:cNvSpPr/>
          <p:nvPr/>
        </p:nvSpPr>
        <p:spPr>
          <a:xfrm>
            <a:off x="8132287" y="1928240"/>
            <a:ext cx="63228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Query</a:t>
            </a:r>
            <a:endParaRPr lang="en-US" sz="1200" dirty="0">
              <a:solidFill>
                <a:srgbClr val="4F6228"/>
              </a:solidFill>
            </a:endParaRPr>
          </a:p>
        </p:txBody>
      </p:sp>
      <p:sp>
        <p:nvSpPr>
          <p:cNvPr id="67" name="Rounded Rectangle 66"/>
          <p:cNvSpPr/>
          <p:nvPr/>
        </p:nvSpPr>
        <p:spPr>
          <a:xfrm>
            <a:off x="7409715" y="1355909"/>
            <a:ext cx="107702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Configuration</a:t>
            </a:r>
          </a:p>
          <a:p>
            <a:pPr algn="ctr"/>
            <a:r>
              <a:rPr lang="en-US" sz="1200" dirty="0" smtClean="0">
                <a:solidFill>
                  <a:srgbClr val="4F6228"/>
                </a:solidFill>
              </a:rPr>
              <a:t>&amp; Control</a:t>
            </a:r>
            <a:endParaRPr lang="en-US" sz="1200" dirty="0">
              <a:solidFill>
                <a:srgbClr val="4F6228"/>
              </a:solidFill>
            </a:endParaRPr>
          </a:p>
        </p:txBody>
      </p:sp>
      <p:sp>
        <p:nvSpPr>
          <p:cNvPr id="68" name="Rectangle 67"/>
          <p:cNvSpPr/>
          <p:nvPr/>
        </p:nvSpPr>
        <p:spPr>
          <a:xfrm>
            <a:off x="5680295" y="1355909"/>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Clients</a:t>
            </a:r>
          </a:p>
        </p:txBody>
      </p:sp>
      <p:sp>
        <p:nvSpPr>
          <p:cNvPr id="69" name="Rounded Rectangle 68"/>
          <p:cNvSpPr/>
          <p:nvPr/>
        </p:nvSpPr>
        <p:spPr>
          <a:xfrm>
            <a:off x="7072489" y="1928240"/>
            <a:ext cx="101948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Presentation</a:t>
            </a:r>
            <a:endParaRPr lang="en-US" sz="1200" dirty="0">
              <a:solidFill>
                <a:srgbClr val="4F6228"/>
              </a:solidFill>
            </a:endParaRPr>
          </a:p>
        </p:txBody>
      </p:sp>
      <p:sp>
        <p:nvSpPr>
          <p:cNvPr id="81" name="Rectangle 80"/>
          <p:cNvSpPr/>
          <p:nvPr/>
        </p:nvSpPr>
        <p:spPr>
          <a:xfrm>
            <a:off x="5680295" y="2834173"/>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Links</a:t>
            </a:r>
          </a:p>
        </p:txBody>
      </p:sp>
      <p:grpSp>
        <p:nvGrpSpPr>
          <p:cNvPr id="38" name="Group 37"/>
          <p:cNvGrpSpPr/>
          <p:nvPr/>
        </p:nvGrpSpPr>
        <p:grpSpPr>
          <a:xfrm>
            <a:off x="7686097" y="5729629"/>
            <a:ext cx="678292" cy="796857"/>
            <a:chOff x="6895387" y="5736955"/>
            <a:chExt cx="678292" cy="796857"/>
          </a:xfrm>
        </p:grpSpPr>
        <p:sp>
          <p:nvSpPr>
            <p:cNvPr id="39" name="Oval 38"/>
            <p:cNvSpPr/>
            <p:nvPr/>
          </p:nvSpPr>
          <p:spPr>
            <a:xfrm>
              <a:off x="6953515" y="5736955"/>
              <a:ext cx="562037" cy="562404"/>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40" name="Straight Connector 39"/>
            <p:cNvCxnSpPr/>
            <p:nvPr/>
          </p:nvCxnSpPr>
          <p:spPr>
            <a:xfrm flipH="1" flipV="1">
              <a:off x="6985992" y="5867103"/>
              <a:ext cx="256840" cy="190350"/>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41" name="Rectangle 40"/>
            <p:cNvSpPr/>
            <p:nvPr/>
          </p:nvSpPr>
          <p:spPr>
            <a:xfrm>
              <a:off x="6895387" y="6301873"/>
              <a:ext cx="678292" cy="2319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Tree>
    <p:extLst>
      <p:ext uri="{BB962C8B-B14F-4D97-AF65-F5344CB8AC3E}">
        <p14:creationId xmlns:p14="http://schemas.microsoft.com/office/powerpoint/2010/main" val="683889868"/>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Data</a:t>
            </a:r>
            <a:endParaRPr lang="en-US" dirty="0"/>
          </a:p>
        </p:txBody>
      </p:sp>
      <p:sp>
        <p:nvSpPr>
          <p:cNvPr id="3" name="Content Placeholder 2"/>
          <p:cNvSpPr>
            <a:spLocks noGrp="1"/>
          </p:cNvSpPr>
          <p:nvPr>
            <p:ph idx="1"/>
          </p:nvPr>
        </p:nvSpPr>
        <p:spPr/>
        <p:txBody>
          <a:bodyPr/>
          <a:lstStyle/>
          <a:p>
            <a:r>
              <a:rPr lang="en-US" dirty="0" smtClean="0"/>
              <a:t>Added requirements</a:t>
            </a:r>
          </a:p>
          <a:p>
            <a:pPr lvl="1"/>
            <a:r>
              <a:rPr lang="en-US" dirty="0" smtClean="0"/>
              <a:t>Remote access</a:t>
            </a:r>
          </a:p>
          <a:p>
            <a:pPr lvl="2"/>
            <a:r>
              <a:rPr lang="en-US" dirty="0" smtClean="0"/>
              <a:t>Multi-user</a:t>
            </a:r>
          </a:p>
          <a:p>
            <a:pPr lvl="2"/>
            <a:r>
              <a:rPr lang="en-US" dirty="0" smtClean="0"/>
              <a:t>Separate administrative access</a:t>
            </a:r>
          </a:p>
          <a:p>
            <a:pPr lvl="1"/>
            <a:r>
              <a:rPr lang="en-US" dirty="0"/>
              <a:t>Metadata management</a:t>
            </a:r>
          </a:p>
          <a:p>
            <a:pPr lvl="1"/>
            <a:r>
              <a:rPr lang="en-US" dirty="0" smtClean="0"/>
              <a:t>Compatibility w/ </a:t>
            </a:r>
            <a:r>
              <a:rPr lang="en-US" dirty="0" err="1" smtClean="0"/>
              <a:t>dpFOCE</a:t>
            </a:r>
            <a:r>
              <a:rPr lang="en-US" dirty="0" smtClean="0"/>
              <a:t> data</a:t>
            </a:r>
          </a:p>
          <a:p>
            <a:pPr lvl="1"/>
            <a:r>
              <a:rPr lang="en-US" dirty="0" smtClean="0"/>
              <a:t>Ground fault monitoring</a:t>
            </a:r>
          </a:p>
          <a:p>
            <a:pPr lvl="1"/>
            <a:r>
              <a:rPr lang="en-US" dirty="0" smtClean="0"/>
              <a:t>Still/video image data</a:t>
            </a:r>
          </a:p>
          <a:p>
            <a:pPr marL="457200" lvl="1" indent="0">
              <a:buNone/>
            </a:pPr>
            <a:endParaRPr lang="en-US" dirty="0" smtClean="0"/>
          </a:p>
        </p:txBody>
      </p:sp>
    </p:spTree>
    <p:extLst>
      <p:ext uri="{BB962C8B-B14F-4D97-AF65-F5344CB8AC3E}">
        <p14:creationId xmlns:p14="http://schemas.microsoft.com/office/powerpoint/2010/main" val="2732778267"/>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a:xfrm>
            <a:off x="4804406" y="3108783"/>
            <a:ext cx="1178127" cy="644144"/>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Access</a:t>
            </a:r>
          </a:p>
          <a:p>
            <a:pPr algn="ctr"/>
            <a:r>
              <a:rPr lang="en-US" sz="1200" dirty="0" smtClean="0">
                <a:solidFill>
                  <a:schemeClr val="accent1">
                    <a:lumMod val="75000"/>
                  </a:schemeClr>
                </a:solidFill>
              </a:rPr>
              <a:t>Server</a:t>
            </a:r>
            <a:endParaRPr lang="en-US" sz="1600" dirty="0">
              <a:solidFill>
                <a:schemeClr val="accent1">
                  <a:lumMod val="75000"/>
                </a:schemeClr>
              </a:solidFill>
            </a:endParaRPr>
          </a:p>
        </p:txBody>
      </p:sp>
      <p:sp>
        <p:nvSpPr>
          <p:cNvPr id="168" name="Rounded Rectangle 167"/>
          <p:cNvSpPr/>
          <p:nvPr/>
        </p:nvSpPr>
        <p:spPr>
          <a:xfrm>
            <a:off x="257949" y="154228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7" name="Rounded Rectangle 166"/>
          <p:cNvSpPr/>
          <p:nvPr/>
        </p:nvSpPr>
        <p:spPr>
          <a:xfrm>
            <a:off x="393718" y="163333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87" name="Rounded Rectangle 86"/>
          <p:cNvSpPr/>
          <p:nvPr/>
        </p:nvSpPr>
        <p:spPr>
          <a:xfrm>
            <a:off x="4696400" y="4905209"/>
            <a:ext cx="1467557" cy="181671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OSDT Server</a:t>
            </a:r>
            <a:endParaRPr lang="en-US" sz="1600" dirty="0">
              <a:solidFill>
                <a:schemeClr val="accent1">
                  <a:lumMod val="75000"/>
                </a:schemeClr>
              </a:solidFill>
            </a:endParaRPr>
          </a:p>
        </p:txBody>
      </p:sp>
      <p:sp>
        <p:nvSpPr>
          <p:cNvPr id="4" name="Rounded Rectangle 3"/>
          <p:cNvSpPr/>
          <p:nvPr/>
        </p:nvSpPr>
        <p:spPr>
          <a:xfrm>
            <a:off x="552721" y="1768803"/>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 name="Rounded Rectangle 15"/>
          <p:cNvSpPr/>
          <p:nvPr/>
        </p:nvSpPr>
        <p:spPr>
          <a:xfrm>
            <a:off x="637674" y="3070426"/>
            <a:ext cx="2160865" cy="1816918"/>
          </a:xfrm>
          <a:prstGeom prst="roundRect">
            <a:avLst>
              <a:gd name="adj" fmla="val 4436"/>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Software</a:t>
            </a:r>
            <a:endParaRPr lang="en-US" sz="1600" dirty="0">
              <a:solidFill>
                <a:schemeClr val="accent1">
                  <a:lumMod val="75000"/>
                </a:schemeClr>
              </a:solidFill>
            </a:endParaRPr>
          </a:p>
        </p:txBody>
      </p:sp>
      <p:cxnSp>
        <p:nvCxnSpPr>
          <p:cNvPr id="6" name="Straight Connector 5"/>
          <p:cNvCxnSpPr/>
          <p:nvPr/>
        </p:nvCxnSpPr>
        <p:spPr>
          <a:xfrm>
            <a:off x="1058828" y="4797639"/>
            <a:ext cx="0" cy="62085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15" idx="3"/>
            <a:endCxn id="87" idx="1"/>
          </p:cNvCxnSpPr>
          <p:nvPr/>
        </p:nvCxnSpPr>
        <p:spPr>
          <a:xfrm>
            <a:off x="2748386" y="4480347"/>
            <a:ext cx="1948014" cy="133322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283009" y="4792162"/>
            <a:ext cx="0" cy="62632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2866004" y="68768"/>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accent6">
                    <a:lumMod val="75000"/>
                  </a:schemeClr>
                </a:solidFill>
              </a:rPr>
              <a:t>swFOCE</a:t>
            </a:r>
            <a:r>
              <a:rPr lang="en-US" sz="2400" dirty="0" smtClean="0">
                <a:solidFill>
                  <a:schemeClr val="accent6">
                    <a:lumMod val="75000"/>
                  </a:schemeClr>
                </a:solidFill>
              </a:rPr>
              <a:t> Data</a:t>
            </a:r>
            <a:endParaRPr lang="en-US" sz="2400" dirty="0">
              <a:solidFill>
                <a:schemeClr val="accent6">
                  <a:lumMod val="75000"/>
                </a:schemeClr>
              </a:solidFill>
            </a:endParaRPr>
          </a:p>
        </p:txBody>
      </p:sp>
      <p:grpSp>
        <p:nvGrpSpPr>
          <p:cNvPr id="12" name="Group 11"/>
          <p:cNvGrpSpPr/>
          <p:nvPr/>
        </p:nvGrpSpPr>
        <p:grpSpPr>
          <a:xfrm>
            <a:off x="8264527" y="3086967"/>
            <a:ext cx="644654" cy="687775"/>
            <a:chOff x="7180536" y="711795"/>
            <a:chExt cx="1503467" cy="1604036"/>
          </a:xfrm>
        </p:grpSpPr>
        <p:sp>
          <p:nvSpPr>
            <p:cNvPr id="13" name="Oval 12"/>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5" name="Rounded Rectangle 14"/>
          <p:cNvSpPr/>
          <p:nvPr/>
        </p:nvSpPr>
        <p:spPr>
          <a:xfrm>
            <a:off x="2041508" y="4236523"/>
            <a:ext cx="706878" cy="487647"/>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OSDT?</a:t>
            </a:r>
            <a:endParaRPr lang="en-US" sz="1600" dirty="0">
              <a:solidFill>
                <a:schemeClr val="accent1">
                  <a:lumMod val="75000"/>
                </a:schemeClr>
              </a:solidFill>
            </a:endParaRPr>
          </a:p>
        </p:txBody>
      </p:sp>
      <p:sp>
        <p:nvSpPr>
          <p:cNvPr id="19" name="Rectangle 18"/>
          <p:cNvSpPr/>
          <p:nvPr/>
        </p:nvSpPr>
        <p:spPr>
          <a:xfrm>
            <a:off x="739331" y="4153405"/>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0" name="Rectangle 19"/>
          <p:cNvSpPr/>
          <p:nvPr/>
        </p:nvSpPr>
        <p:spPr>
          <a:xfrm>
            <a:off x="1076061" y="3377637"/>
            <a:ext cx="829682"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 Service</a:t>
            </a:r>
          </a:p>
        </p:txBody>
      </p:sp>
      <p:sp>
        <p:nvSpPr>
          <p:cNvPr id="21" name="Rectangle 20"/>
          <p:cNvSpPr/>
          <p:nvPr/>
        </p:nvSpPr>
        <p:spPr>
          <a:xfrm>
            <a:off x="778813" y="4198560"/>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2" name="Rectangle 21"/>
          <p:cNvSpPr/>
          <p:nvPr/>
        </p:nvSpPr>
        <p:spPr>
          <a:xfrm>
            <a:off x="809215" y="4239033"/>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4" name="Rounded Rectangle 23"/>
          <p:cNvSpPr/>
          <p:nvPr/>
        </p:nvSpPr>
        <p:spPr>
          <a:xfrm>
            <a:off x="891958" y="2177483"/>
            <a:ext cx="80033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5" name="Rounded Rectangle 24"/>
          <p:cNvSpPr/>
          <p:nvPr/>
        </p:nvSpPr>
        <p:spPr>
          <a:xfrm>
            <a:off x="959720" y="2247231"/>
            <a:ext cx="853359"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6" name="Rounded Rectangle 25"/>
          <p:cNvSpPr/>
          <p:nvPr/>
        </p:nvSpPr>
        <p:spPr>
          <a:xfrm>
            <a:off x="1043062" y="2323700"/>
            <a:ext cx="89862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Local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cxnSp>
        <p:nvCxnSpPr>
          <p:cNvPr id="27" name="Straight Connector 26"/>
          <p:cNvCxnSpPr>
            <a:stCxn id="20" idx="2"/>
          </p:cNvCxnSpPr>
          <p:nvPr/>
        </p:nvCxnSpPr>
        <p:spPr>
          <a:xfrm>
            <a:off x="1490902" y="3843166"/>
            <a:ext cx="414841" cy="317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2" idx="3"/>
            <a:endCxn id="15" idx="1"/>
          </p:cNvCxnSpPr>
          <p:nvPr/>
        </p:nvCxnSpPr>
        <p:spPr>
          <a:xfrm>
            <a:off x="1692295" y="4471798"/>
            <a:ext cx="349213" cy="854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4820914" y="6025380"/>
            <a:ext cx="1218529" cy="575956"/>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Open Source</a:t>
            </a:r>
          </a:p>
          <a:p>
            <a:pPr algn="ctr"/>
            <a:r>
              <a:rPr lang="en-US" sz="1400" dirty="0" err="1" smtClean="0">
                <a:solidFill>
                  <a:schemeClr val="accent1">
                    <a:lumMod val="75000"/>
                  </a:schemeClr>
                </a:solidFill>
              </a:rPr>
              <a:t>DataTurbine</a:t>
            </a:r>
            <a:endParaRPr lang="en-US" dirty="0">
              <a:solidFill>
                <a:schemeClr val="accent1">
                  <a:lumMod val="75000"/>
                </a:schemeClr>
              </a:solidFill>
            </a:endParaRPr>
          </a:p>
        </p:txBody>
      </p:sp>
      <p:cxnSp>
        <p:nvCxnSpPr>
          <p:cNvPr id="35" name="Straight Connector 34"/>
          <p:cNvCxnSpPr/>
          <p:nvPr/>
        </p:nvCxnSpPr>
        <p:spPr>
          <a:xfrm>
            <a:off x="959720" y="2837930"/>
            <a:ext cx="0" cy="135692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5" name="Pentagon 44"/>
          <p:cNvSpPr/>
          <p:nvPr/>
        </p:nvSpPr>
        <p:spPr>
          <a:xfrm>
            <a:off x="637674" y="6324938"/>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47" name="Group 46"/>
          <p:cNvGrpSpPr/>
          <p:nvPr/>
        </p:nvGrpSpPr>
        <p:grpSpPr>
          <a:xfrm>
            <a:off x="1598863" y="5904220"/>
            <a:ext cx="442645" cy="577869"/>
            <a:chOff x="7271690" y="5160717"/>
            <a:chExt cx="505545" cy="659984"/>
          </a:xfrm>
        </p:grpSpPr>
        <p:sp>
          <p:nvSpPr>
            <p:cNvPr id="48" name="Oval 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9" name="Straight Connector 48"/>
            <p:cNvCxnSpPr>
              <a:endCxn id="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51" name="Group 50"/>
          <p:cNvGrpSpPr/>
          <p:nvPr/>
        </p:nvGrpSpPr>
        <p:grpSpPr>
          <a:xfrm>
            <a:off x="2091593" y="5904220"/>
            <a:ext cx="442645" cy="577869"/>
            <a:chOff x="7271690" y="5160717"/>
            <a:chExt cx="505545" cy="659984"/>
          </a:xfrm>
        </p:grpSpPr>
        <p:sp>
          <p:nvSpPr>
            <p:cNvPr id="52" name="Oval 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3" name="Straight Connector 52"/>
            <p:cNvCxnSpPr>
              <a:endCxn id="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55" name="Group 54"/>
          <p:cNvGrpSpPr/>
          <p:nvPr/>
        </p:nvGrpSpPr>
        <p:grpSpPr>
          <a:xfrm>
            <a:off x="2584323" y="5904220"/>
            <a:ext cx="442645" cy="577869"/>
            <a:chOff x="7271690" y="5160717"/>
            <a:chExt cx="505545" cy="659984"/>
          </a:xfrm>
        </p:grpSpPr>
        <p:sp>
          <p:nvSpPr>
            <p:cNvPr id="56" name="Oval 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7" name="Straight Connector 56"/>
            <p:cNvCxnSpPr>
              <a:endCxn id="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59" name="Group 58"/>
          <p:cNvGrpSpPr/>
          <p:nvPr/>
        </p:nvGrpSpPr>
        <p:grpSpPr>
          <a:xfrm>
            <a:off x="637674" y="5910011"/>
            <a:ext cx="389025" cy="403348"/>
            <a:chOff x="850878" y="5411812"/>
            <a:chExt cx="879789" cy="879789"/>
          </a:xfrm>
        </p:grpSpPr>
        <p:sp>
          <p:nvSpPr>
            <p:cNvPr id="60" name="Oval 5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descr="fanBlade-xpar.gif"/>
            <p:cNvPicPr>
              <a:picLocks noChangeAspect="1"/>
            </p:cNvPicPr>
            <p:nvPr/>
          </p:nvPicPr>
          <p:blipFill rotWithShape="1">
            <a:blip r:embed="rId4">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62" name="Group 61"/>
          <p:cNvGrpSpPr/>
          <p:nvPr/>
        </p:nvGrpSpPr>
        <p:grpSpPr>
          <a:xfrm>
            <a:off x="1124426" y="5916167"/>
            <a:ext cx="414283" cy="397191"/>
            <a:chOff x="850878" y="4417866"/>
            <a:chExt cx="879789" cy="879789"/>
          </a:xfrm>
        </p:grpSpPr>
        <p:sp>
          <p:nvSpPr>
            <p:cNvPr id="63" name="Oval 6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4" name="Picture 6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66" name="Straight Connector 65"/>
          <p:cNvCxnSpPr>
            <a:stCxn id="20" idx="2"/>
          </p:cNvCxnSpPr>
          <p:nvPr/>
        </p:nvCxnSpPr>
        <p:spPr>
          <a:xfrm flipH="1">
            <a:off x="1212388" y="3843166"/>
            <a:ext cx="278514" cy="27087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4878540" y="5279395"/>
            <a:ext cx="1103277" cy="576472"/>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OSDT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85" name="Picture 84" descr="foce-gu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1130" y="3752928"/>
            <a:ext cx="1194500" cy="727420"/>
          </a:xfrm>
          <a:prstGeom prst="rect">
            <a:avLst/>
          </a:prstGeom>
        </p:spPr>
      </p:pic>
      <p:pic>
        <p:nvPicPr>
          <p:cNvPr id="86" name="Picture 85" descr="foce-closedLoopTest-11nov11-phIntExtMonth-1.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18159" y="4744015"/>
            <a:ext cx="1232049" cy="835036"/>
          </a:xfrm>
          <a:prstGeom prst="rect">
            <a:avLst/>
          </a:prstGeom>
        </p:spPr>
      </p:pic>
      <p:sp>
        <p:nvSpPr>
          <p:cNvPr id="88" name="Rounded Rectangle 87"/>
          <p:cNvSpPr/>
          <p:nvPr/>
        </p:nvSpPr>
        <p:spPr>
          <a:xfrm>
            <a:off x="4804406" y="1287010"/>
            <a:ext cx="1177412" cy="1698892"/>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SSDS Server</a:t>
            </a:r>
            <a:endParaRPr lang="en-US" sz="1600" dirty="0">
              <a:solidFill>
                <a:schemeClr val="accent1">
                  <a:lumMod val="75000"/>
                </a:schemeClr>
              </a:solidFill>
            </a:endParaRPr>
          </a:p>
        </p:txBody>
      </p:sp>
      <p:sp>
        <p:nvSpPr>
          <p:cNvPr id="89" name="Rounded Rectangle 88"/>
          <p:cNvSpPr/>
          <p:nvPr/>
        </p:nvSpPr>
        <p:spPr>
          <a:xfrm>
            <a:off x="4995892" y="2369022"/>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a:t>
            </a:r>
            <a:endParaRPr lang="en-US" dirty="0">
              <a:solidFill>
                <a:schemeClr val="accent1">
                  <a:lumMod val="75000"/>
                </a:schemeClr>
              </a:solidFill>
            </a:endParaRPr>
          </a:p>
        </p:txBody>
      </p:sp>
      <p:sp>
        <p:nvSpPr>
          <p:cNvPr id="90" name="Rounded Rectangle 89"/>
          <p:cNvSpPr/>
          <p:nvPr/>
        </p:nvSpPr>
        <p:spPr>
          <a:xfrm>
            <a:off x="4884307" y="1610771"/>
            <a:ext cx="976490" cy="673628"/>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102" name="Picture 101"/>
          <p:cNvPicPr>
            <a:picLocks noChangeAspect="1"/>
          </p:cNvPicPr>
          <p:nvPr/>
        </p:nvPicPr>
        <p:blipFill>
          <a:blip r:embed="rId8"/>
          <a:stretch>
            <a:fillRect/>
          </a:stretch>
        </p:blipFill>
        <p:spPr>
          <a:xfrm>
            <a:off x="7779583" y="2150625"/>
            <a:ext cx="1145885" cy="862822"/>
          </a:xfrm>
          <a:prstGeom prst="rect">
            <a:avLst/>
          </a:prstGeom>
        </p:spPr>
      </p:pic>
      <p:pic>
        <p:nvPicPr>
          <p:cNvPr id="104" name="Picture 103" descr="chrome-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06946" y="2136456"/>
            <a:ext cx="283173" cy="281862"/>
          </a:xfrm>
          <a:prstGeom prst="rect">
            <a:avLst/>
          </a:prstGeom>
        </p:spPr>
      </p:pic>
      <p:cxnSp>
        <p:nvCxnSpPr>
          <p:cNvPr id="115" name="Straight Connector 114"/>
          <p:cNvCxnSpPr/>
          <p:nvPr/>
        </p:nvCxnSpPr>
        <p:spPr>
          <a:xfrm flipV="1">
            <a:off x="5749212" y="2568972"/>
            <a:ext cx="1859508" cy="2297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6269665" y="5279395"/>
            <a:ext cx="1509918" cy="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552721" y="5442107"/>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7" name="Rectangle 126"/>
          <p:cNvSpPr/>
          <p:nvPr/>
        </p:nvSpPr>
        <p:spPr>
          <a:xfrm>
            <a:off x="3026968" y="5447048"/>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9" name="Rectangle 128"/>
          <p:cNvSpPr/>
          <p:nvPr/>
        </p:nvSpPr>
        <p:spPr>
          <a:xfrm>
            <a:off x="1096596" y="5457957"/>
            <a:ext cx="674418" cy="369332"/>
          </a:xfrm>
          <a:prstGeom prst="rect">
            <a:avLst/>
          </a:prstGeom>
        </p:spPr>
        <p:txBody>
          <a:bodyPr wrap="square" anchor="ctr">
            <a:spAutoFit/>
          </a:bodyPr>
          <a:lstStyle/>
          <a:p>
            <a:pPr algn="ctr"/>
            <a:r>
              <a:rPr lang="en-US" dirty="0" smtClean="0">
                <a:latin typeface="Wingdings"/>
                <a:ea typeface="Wingdings"/>
                <a:cs typeface="Wingdings"/>
              </a:rPr>
              <a:t></a:t>
            </a:r>
            <a:endParaRPr lang="en-US" dirty="0"/>
          </a:p>
        </p:txBody>
      </p:sp>
      <p:sp>
        <p:nvSpPr>
          <p:cNvPr id="169" name="Rounded Rectangle 168"/>
          <p:cNvSpPr/>
          <p:nvPr/>
        </p:nvSpPr>
        <p:spPr>
          <a:xfrm>
            <a:off x="89356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Seafloor</a:t>
            </a:r>
            <a:endParaRPr lang="en-US" dirty="0">
              <a:solidFill>
                <a:schemeClr val="accent1">
                  <a:lumMod val="75000"/>
                </a:schemeClr>
              </a:solidFill>
            </a:endParaRPr>
          </a:p>
        </p:txBody>
      </p:sp>
      <p:sp>
        <p:nvSpPr>
          <p:cNvPr id="170" name="Rounded Rectangle 169"/>
          <p:cNvSpPr/>
          <p:nvPr/>
        </p:nvSpPr>
        <p:spPr>
          <a:xfrm>
            <a:off x="4884307"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Hopkins</a:t>
            </a:r>
            <a:endParaRPr lang="en-US" dirty="0">
              <a:solidFill>
                <a:schemeClr val="accent1">
                  <a:lumMod val="75000"/>
                </a:schemeClr>
              </a:solidFill>
            </a:endParaRPr>
          </a:p>
        </p:txBody>
      </p:sp>
      <p:sp>
        <p:nvSpPr>
          <p:cNvPr id="171" name="Rounded Rectangle 170"/>
          <p:cNvSpPr/>
          <p:nvPr/>
        </p:nvSpPr>
        <p:spPr>
          <a:xfrm>
            <a:off x="760872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Remote</a:t>
            </a:r>
            <a:endParaRPr lang="en-US" dirty="0">
              <a:solidFill>
                <a:schemeClr val="accent1">
                  <a:lumMod val="75000"/>
                </a:schemeClr>
              </a:solidFill>
            </a:endParaRPr>
          </a:p>
        </p:txBody>
      </p:sp>
      <p:sp>
        <p:nvSpPr>
          <p:cNvPr id="187" name="TextBox 186"/>
          <p:cNvSpPr txBox="1"/>
          <p:nvPr/>
        </p:nvSpPr>
        <p:spPr>
          <a:xfrm>
            <a:off x="5693475" y="4153434"/>
            <a:ext cx="1415772" cy="523220"/>
          </a:xfrm>
          <a:prstGeom prst="rect">
            <a:avLst/>
          </a:prstGeom>
          <a:noFill/>
        </p:spPr>
        <p:txBody>
          <a:bodyPr wrap="none" rtlCol="0">
            <a:spAutoFit/>
          </a:bodyPr>
          <a:lstStyle/>
          <a:p>
            <a:r>
              <a:rPr lang="en-US" sz="1400" dirty="0" smtClean="0">
                <a:solidFill>
                  <a:schemeClr val="accent6">
                    <a:lumMod val="50000"/>
                  </a:schemeClr>
                </a:solidFill>
              </a:rPr>
              <a:t>FOCE GUI</a:t>
            </a:r>
          </a:p>
          <a:p>
            <a:r>
              <a:rPr lang="en-US" sz="1400" dirty="0" smtClean="0"/>
              <a:t>Control, monitor</a:t>
            </a:r>
            <a:endParaRPr lang="en-US" sz="1400" dirty="0"/>
          </a:p>
        </p:txBody>
      </p:sp>
      <p:sp>
        <p:nvSpPr>
          <p:cNvPr id="188" name="TextBox 187"/>
          <p:cNvSpPr txBox="1"/>
          <p:nvPr/>
        </p:nvSpPr>
        <p:spPr>
          <a:xfrm>
            <a:off x="6739468" y="5573417"/>
            <a:ext cx="2331154" cy="954107"/>
          </a:xfrm>
          <a:prstGeom prst="rect">
            <a:avLst/>
          </a:prstGeom>
          <a:noFill/>
        </p:spPr>
        <p:txBody>
          <a:bodyPr wrap="square" rtlCol="0">
            <a:spAutoFit/>
          </a:bodyPr>
          <a:lstStyle/>
          <a:p>
            <a:r>
              <a:rPr lang="en-US" sz="1400" dirty="0" smtClean="0">
                <a:solidFill>
                  <a:srgbClr val="984807"/>
                </a:solidFill>
              </a:rPr>
              <a:t>Real-time Data Viewer (RDV) </a:t>
            </a:r>
            <a:r>
              <a:rPr lang="en-US" sz="1400" dirty="0" smtClean="0"/>
              <a:t>OSDT client</a:t>
            </a:r>
          </a:p>
          <a:p>
            <a:r>
              <a:rPr lang="en-US" sz="1400" dirty="0" smtClean="0"/>
              <a:t>Live, post-experiment</a:t>
            </a:r>
          </a:p>
          <a:p>
            <a:r>
              <a:rPr lang="en-US" sz="1400" dirty="0" smtClean="0"/>
              <a:t>data playback</a:t>
            </a:r>
          </a:p>
        </p:txBody>
      </p:sp>
      <p:sp>
        <p:nvSpPr>
          <p:cNvPr id="189" name="TextBox 188"/>
          <p:cNvSpPr txBox="1"/>
          <p:nvPr/>
        </p:nvSpPr>
        <p:spPr>
          <a:xfrm>
            <a:off x="5982533" y="1095584"/>
            <a:ext cx="2383097" cy="738664"/>
          </a:xfrm>
          <a:prstGeom prst="rect">
            <a:avLst/>
          </a:prstGeom>
          <a:noFill/>
        </p:spPr>
        <p:txBody>
          <a:bodyPr wrap="square" rtlCol="0">
            <a:spAutoFit/>
          </a:bodyPr>
          <a:lstStyle/>
          <a:p>
            <a:r>
              <a:rPr lang="en-US" sz="1400" dirty="0" smtClean="0">
                <a:solidFill>
                  <a:srgbClr val="984807"/>
                </a:solidFill>
              </a:rPr>
              <a:t>Shore Side Data System (SSDS)</a:t>
            </a:r>
          </a:p>
          <a:p>
            <a:r>
              <a:rPr lang="en-US" sz="1400" dirty="0" smtClean="0"/>
              <a:t>Primary data archive</a:t>
            </a:r>
          </a:p>
          <a:p>
            <a:r>
              <a:rPr lang="en-US" sz="1400" dirty="0" smtClean="0"/>
              <a:t>MBARI internal standard</a:t>
            </a:r>
          </a:p>
        </p:txBody>
      </p:sp>
      <p:cxnSp>
        <p:nvCxnSpPr>
          <p:cNvPr id="216" name="Straight Connector 215"/>
          <p:cNvCxnSpPr>
            <a:endCxn id="85" idx="1"/>
          </p:cNvCxnSpPr>
          <p:nvPr/>
        </p:nvCxnSpPr>
        <p:spPr>
          <a:xfrm>
            <a:off x="2866004" y="4089597"/>
            <a:ext cx="4305126" cy="2704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ectangle 223"/>
          <p:cNvSpPr/>
          <p:nvPr/>
        </p:nvSpPr>
        <p:spPr>
          <a:xfrm>
            <a:off x="2041508" y="3523043"/>
            <a:ext cx="706878"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Access</a:t>
            </a:r>
          </a:p>
          <a:p>
            <a:pPr algn="ctr"/>
            <a:r>
              <a:rPr lang="en-US" sz="1200" dirty="0" smtClean="0">
                <a:solidFill>
                  <a:schemeClr val="bg2">
                    <a:lumMod val="25000"/>
                  </a:schemeClr>
                </a:solidFill>
              </a:rPr>
              <a:t>Service</a:t>
            </a:r>
          </a:p>
        </p:txBody>
      </p:sp>
      <p:cxnSp>
        <p:nvCxnSpPr>
          <p:cNvPr id="266" name="Straight Connector 265"/>
          <p:cNvCxnSpPr>
            <a:stCxn id="16" idx="3"/>
            <a:endCxn id="88" idx="1"/>
          </p:cNvCxnSpPr>
          <p:nvPr/>
        </p:nvCxnSpPr>
        <p:spPr>
          <a:xfrm flipV="1">
            <a:off x="2798539" y="2136456"/>
            <a:ext cx="2005867" cy="184242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a:stCxn id="194" idx="3"/>
            <a:endCxn id="13" idx="2"/>
          </p:cNvCxnSpPr>
          <p:nvPr/>
        </p:nvCxnSpPr>
        <p:spPr>
          <a:xfrm>
            <a:off x="5982533" y="3430855"/>
            <a:ext cx="2281994"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301" name="Rounded Rectangle 300"/>
          <p:cNvSpPr/>
          <p:nvPr/>
        </p:nvSpPr>
        <p:spPr>
          <a:xfrm>
            <a:off x="6401361" y="2199532"/>
            <a:ext cx="620328" cy="31228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HTTPS</a:t>
            </a:r>
            <a:endParaRPr lang="en-US" sz="1200" dirty="0">
              <a:solidFill>
                <a:schemeClr val="accent1">
                  <a:lumMod val="75000"/>
                </a:schemeClr>
              </a:solidFill>
            </a:endParaRPr>
          </a:p>
        </p:txBody>
      </p:sp>
      <p:sp>
        <p:nvSpPr>
          <p:cNvPr id="302" name="Rounded Rectangle 301"/>
          <p:cNvSpPr/>
          <p:nvPr/>
        </p:nvSpPr>
        <p:spPr>
          <a:xfrm>
            <a:off x="3420682" y="1473302"/>
            <a:ext cx="936136" cy="59100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TCP, UDP</a:t>
            </a:r>
          </a:p>
          <a:p>
            <a:pPr algn="ctr"/>
            <a:r>
              <a:rPr lang="en-US" sz="1200" dirty="0" smtClean="0">
                <a:solidFill>
                  <a:schemeClr val="accent1">
                    <a:lumMod val="75000"/>
                  </a:schemeClr>
                </a:solidFill>
              </a:rPr>
              <a:t>HTTPS</a:t>
            </a:r>
          </a:p>
          <a:p>
            <a:pPr algn="ctr"/>
            <a:r>
              <a:rPr lang="en-US" sz="1200" dirty="0" smtClean="0">
                <a:solidFill>
                  <a:schemeClr val="accent1">
                    <a:lumMod val="75000"/>
                  </a:schemeClr>
                </a:solidFill>
              </a:rPr>
              <a:t>Other…</a:t>
            </a:r>
          </a:p>
        </p:txBody>
      </p:sp>
      <p:sp>
        <p:nvSpPr>
          <p:cNvPr id="313" name="Rectangle 312"/>
          <p:cNvSpPr/>
          <p:nvPr/>
        </p:nvSpPr>
        <p:spPr>
          <a:xfrm>
            <a:off x="1124426" y="6319148"/>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315" name="Group 314"/>
          <p:cNvGrpSpPr/>
          <p:nvPr/>
        </p:nvGrpSpPr>
        <p:grpSpPr>
          <a:xfrm>
            <a:off x="3077054" y="5910010"/>
            <a:ext cx="428434" cy="579698"/>
            <a:chOff x="3077054" y="5910010"/>
            <a:chExt cx="428434" cy="579698"/>
          </a:xfrm>
        </p:grpSpPr>
        <p:sp>
          <p:nvSpPr>
            <p:cNvPr id="44" name="Oval 43"/>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6" name="Straight Connector 45"/>
            <p:cNvCxnSpPr>
              <a:endCxn id="44"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14" name="Rectangle 31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319" name="Rounded Rectangle 318"/>
          <p:cNvSpPr/>
          <p:nvPr/>
        </p:nvSpPr>
        <p:spPr>
          <a:xfrm>
            <a:off x="7232060" y="1916218"/>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User </a:t>
            </a:r>
          </a:p>
          <a:p>
            <a:pPr algn="ctr"/>
            <a:r>
              <a:rPr lang="en-US" sz="1400" dirty="0" smtClean="0">
                <a:solidFill>
                  <a:schemeClr val="accent1">
                    <a:lumMod val="75000"/>
                  </a:schemeClr>
                </a:solidFill>
              </a:rPr>
              <a:t>Tools</a:t>
            </a:r>
            <a:endParaRPr lang="en-US" dirty="0">
              <a:solidFill>
                <a:schemeClr val="accent1">
                  <a:lumMod val="75000"/>
                </a:schemeClr>
              </a:solidFill>
            </a:endParaRPr>
          </a:p>
        </p:txBody>
      </p:sp>
      <p:sp>
        <p:nvSpPr>
          <p:cNvPr id="320" name="Rectangle 319"/>
          <p:cNvSpPr/>
          <p:nvPr/>
        </p:nvSpPr>
        <p:spPr>
          <a:xfrm>
            <a:off x="6647227" y="5002397"/>
            <a:ext cx="748923" cy="276999"/>
          </a:xfrm>
          <a:prstGeom prst="rect">
            <a:avLst/>
          </a:prstGeom>
        </p:spPr>
        <p:txBody>
          <a:bodyPr wrap="none">
            <a:spAutoFit/>
          </a:bodyPr>
          <a:lstStyle/>
          <a:p>
            <a:pPr algn="ctr"/>
            <a:r>
              <a:rPr lang="en-US" sz="1200" dirty="0">
                <a:solidFill>
                  <a:schemeClr val="accent1">
                    <a:lumMod val="75000"/>
                  </a:schemeClr>
                </a:solidFill>
              </a:rPr>
              <a:t>TCP, UDP</a:t>
            </a:r>
          </a:p>
        </p:txBody>
      </p:sp>
      <p:grpSp>
        <p:nvGrpSpPr>
          <p:cNvPr id="5" name="Group 4"/>
          <p:cNvGrpSpPr/>
          <p:nvPr/>
        </p:nvGrpSpPr>
        <p:grpSpPr>
          <a:xfrm>
            <a:off x="3688407" y="5902391"/>
            <a:ext cx="492129" cy="579698"/>
            <a:chOff x="3688407" y="5893679"/>
            <a:chExt cx="492129" cy="579698"/>
          </a:xfrm>
        </p:grpSpPr>
        <p:sp>
          <p:nvSpPr>
            <p:cNvPr id="80" name="Oval 79"/>
            <p:cNvSpPr/>
            <p:nvPr/>
          </p:nvSpPr>
          <p:spPr>
            <a:xfrm>
              <a:off x="3720254" y="5893679"/>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sp>
          <p:nvSpPr>
            <p:cNvPr id="82" name="Rectangle 81"/>
            <p:cNvSpPr/>
            <p:nvPr/>
          </p:nvSpPr>
          <p:spPr>
            <a:xfrm>
              <a:off x="3688407" y="6304646"/>
              <a:ext cx="492129"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image</a:t>
              </a:r>
              <a:endParaRPr lang="en-US" sz="800" dirty="0"/>
            </a:p>
          </p:txBody>
        </p:sp>
        <p:pic>
          <p:nvPicPr>
            <p:cNvPr id="3" name="Picture 2" descr="cam-movie-xpar.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25166" y="5973185"/>
              <a:ext cx="218611" cy="233723"/>
            </a:xfrm>
            <a:prstGeom prst="rect">
              <a:avLst/>
            </a:prstGeom>
          </p:spPr>
        </p:pic>
      </p:grpSp>
      <p:cxnSp>
        <p:nvCxnSpPr>
          <p:cNvPr id="91" name="Straight Connector 90"/>
          <p:cNvCxnSpPr>
            <a:stCxn id="80" idx="0"/>
          </p:cNvCxnSpPr>
          <p:nvPr/>
        </p:nvCxnSpPr>
        <p:spPr>
          <a:xfrm flipV="1">
            <a:off x="3934471" y="5579051"/>
            <a:ext cx="0" cy="32334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92" name="Rounded Rectangle 91"/>
          <p:cNvSpPr/>
          <p:nvPr/>
        </p:nvSpPr>
        <p:spPr>
          <a:xfrm>
            <a:off x="3934471" y="5560366"/>
            <a:ext cx="284625" cy="29550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a:t>
            </a:r>
          </a:p>
        </p:txBody>
      </p:sp>
    </p:spTree>
    <p:extLst>
      <p:ext uri="{BB962C8B-B14F-4D97-AF65-F5344CB8AC3E}">
        <p14:creationId xmlns:p14="http://schemas.microsoft.com/office/powerpoint/2010/main" val="192227042"/>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System Requirements</a:t>
            </a:r>
            <a:endParaRPr lang="en-US" dirty="0"/>
          </a:p>
        </p:txBody>
      </p:sp>
      <p:sp>
        <p:nvSpPr>
          <p:cNvPr id="4" name="TextBox 3"/>
          <p:cNvSpPr txBox="1"/>
          <p:nvPr/>
        </p:nvSpPr>
        <p:spPr>
          <a:xfrm>
            <a:off x="265247" y="1673008"/>
            <a:ext cx="8656709" cy="4401205"/>
          </a:xfrm>
          <a:prstGeom prst="rect">
            <a:avLst/>
          </a:prstGeom>
          <a:noFill/>
        </p:spPr>
        <p:txBody>
          <a:bodyPr wrap="square" rtlCol="0">
            <a:spAutoFit/>
          </a:bodyPr>
          <a:lstStyle/>
          <a:p>
            <a:pPr marL="457200" indent="-457200">
              <a:buFont typeface="+mj-lt"/>
              <a:buAutoNum type="arabicPeriod"/>
            </a:pPr>
            <a:r>
              <a:rPr lang="en-US" sz="2000" dirty="0" smtClean="0"/>
              <a:t>Network Connectivity (Ethernet, Serial, Wireless)</a:t>
            </a:r>
          </a:p>
          <a:p>
            <a:pPr marL="457200" indent="-457200">
              <a:buFont typeface="+mj-lt"/>
              <a:buAutoNum type="arabicPeriod"/>
            </a:pPr>
            <a:r>
              <a:rPr lang="en-US" sz="2000" dirty="0"/>
              <a:t>Health and Status (heartbeat on connection)</a:t>
            </a:r>
          </a:p>
          <a:p>
            <a:pPr marL="457200" indent="-457200">
              <a:buFont typeface="+mj-lt"/>
              <a:buAutoNum type="arabicPeriod"/>
            </a:pPr>
            <a:r>
              <a:rPr lang="en-US" sz="2000" dirty="0" smtClean="0"/>
              <a:t>Control Application Programming Interfaces (APIs) – System and Instruments</a:t>
            </a:r>
          </a:p>
          <a:p>
            <a:pPr marL="457200" indent="-457200">
              <a:buFont typeface="+mj-lt"/>
              <a:buAutoNum type="arabicPeriod"/>
            </a:pPr>
            <a:r>
              <a:rPr lang="en-US" sz="2000" dirty="0" smtClean="0"/>
              <a:t>Data Collection APIs</a:t>
            </a:r>
          </a:p>
          <a:p>
            <a:pPr marL="457200" indent="-457200">
              <a:buFont typeface="+mj-lt"/>
              <a:buAutoNum type="arabicPeriod"/>
            </a:pPr>
            <a:r>
              <a:rPr lang="en-US" sz="2000" dirty="0" smtClean="0"/>
              <a:t>Security:</a:t>
            </a:r>
          </a:p>
          <a:p>
            <a:pPr marL="914400" lvl="1" indent="-457200">
              <a:buFont typeface="+mj-lt"/>
              <a:buAutoNum type="arabicPeriod"/>
            </a:pPr>
            <a:r>
              <a:rPr lang="en-US" sz="2000" smtClean="0"/>
              <a:t>User Authentication / Authorization</a:t>
            </a:r>
            <a:endParaRPr lang="en-US" sz="2000" dirty="0" smtClean="0"/>
          </a:p>
          <a:p>
            <a:pPr marL="914400" lvl="1" indent="-457200">
              <a:buFont typeface="+mj-lt"/>
              <a:buAutoNum type="arabicPeriod"/>
            </a:pPr>
            <a:r>
              <a:rPr lang="en-US" sz="2000" dirty="0" smtClean="0"/>
              <a:t>Enforce Maintenance or Lockout of System (unless mechanical)</a:t>
            </a:r>
          </a:p>
          <a:p>
            <a:pPr marL="457200" indent="-457200">
              <a:buFont typeface="+mj-lt"/>
              <a:buAutoNum type="arabicPeriod"/>
            </a:pPr>
            <a:r>
              <a:rPr lang="en-US" sz="2000" dirty="0" smtClean="0"/>
              <a:t>Node / Instrument List (registry)</a:t>
            </a:r>
          </a:p>
          <a:p>
            <a:pPr marL="457200" indent="-457200">
              <a:buFont typeface="+mj-lt"/>
              <a:buAutoNum type="arabicPeriod"/>
            </a:pPr>
            <a:r>
              <a:rPr lang="en-US" sz="2000" dirty="0"/>
              <a:t>Metadata access / management</a:t>
            </a:r>
          </a:p>
          <a:p>
            <a:pPr marL="457200" indent="-457200">
              <a:buFont typeface="+mj-lt"/>
              <a:buAutoNum type="arabicPeriod"/>
            </a:pPr>
            <a:r>
              <a:rPr lang="en-US" sz="2000" dirty="0" smtClean="0"/>
              <a:t>Data </a:t>
            </a:r>
            <a:r>
              <a:rPr lang="en-US" sz="2000" dirty="0"/>
              <a:t>Format and </a:t>
            </a:r>
            <a:r>
              <a:rPr lang="en-US" sz="2000" dirty="0" smtClean="0"/>
              <a:t>Parsing (or pick data format)</a:t>
            </a:r>
          </a:p>
          <a:p>
            <a:pPr marL="457200" indent="-457200">
              <a:buFont typeface="+mj-lt"/>
              <a:buAutoNum type="arabicPeriod"/>
            </a:pPr>
            <a:r>
              <a:rPr lang="en-US" sz="2000" dirty="0" smtClean="0"/>
              <a:t>System </a:t>
            </a:r>
            <a:r>
              <a:rPr lang="en-US" sz="2000" dirty="0"/>
              <a:t>Change </a:t>
            </a:r>
            <a:r>
              <a:rPr lang="en-US" sz="2000" dirty="0" smtClean="0"/>
              <a:t>Notification (push notification for low bandwidth)</a:t>
            </a:r>
          </a:p>
          <a:p>
            <a:pPr marL="457200" indent="-457200">
              <a:buFont typeface="+mj-lt"/>
              <a:buAutoNum type="arabicPeriod"/>
            </a:pPr>
            <a:r>
              <a:rPr lang="en-US" sz="2000" dirty="0" smtClean="0"/>
              <a:t>Scaling </a:t>
            </a:r>
            <a:r>
              <a:rPr lang="en-US" sz="2000" dirty="0"/>
              <a:t>and </a:t>
            </a:r>
            <a:r>
              <a:rPr lang="en-US" sz="2000" dirty="0" smtClean="0"/>
              <a:t>Extensibility (all the above for additional instruments)</a:t>
            </a:r>
          </a:p>
          <a:p>
            <a:pPr marL="457200" indent="-457200">
              <a:buFont typeface="+mj-lt"/>
              <a:buAutoNum type="arabicPeriod"/>
            </a:pPr>
            <a:r>
              <a:rPr lang="en-US" sz="2000" dirty="0" smtClean="0"/>
              <a:t>Data repository for historical data</a:t>
            </a:r>
            <a:endParaRPr lang="en-US" sz="2000" dirty="0"/>
          </a:p>
          <a:p>
            <a:pPr marL="457200" indent="-457200">
              <a:buFont typeface="+mj-lt"/>
              <a:buAutoNum type="arabicPeriod"/>
            </a:pPr>
            <a:endParaRPr lang="en-US" sz="2000" dirty="0" smtClean="0"/>
          </a:p>
        </p:txBody>
      </p:sp>
    </p:spTree>
    <p:extLst>
      <p:ext uri="{BB962C8B-B14F-4D97-AF65-F5344CB8AC3E}">
        <p14:creationId xmlns:p14="http://schemas.microsoft.com/office/powerpoint/2010/main" val="7086709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763378381"/>
              </p:ext>
            </p:extLst>
          </p:nvPr>
        </p:nvGraphicFramePr>
        <p:xfrm>
          <a:off x="304800" y="944008"/>
          <a:ext cx="8512674" cy="5096812"/>
        </p:xfrm>
        <a:graphic>
          <a:graphicData uri="http://schemas.openxmlformats.org/drawingml/2006/table">
            <a:tbl>
              <a:tblPr firstRow="1" bandRow="1">
                <a:tableStyleId>{5C22544A-7EE6-4342-B048-85BDC9FD1C3A}</a:tableStyleId>
              </a:tblPr>
              <a:tblGrid>
                <a:gridCol w="4853608"/>
                <a:gridCol w="1862878"/>
                <a:gridCol w="1796188"/>
              </a:tblGrid>
              <a:tr h="645228">
                <a:tc>
                  <a:txBody>
                    <a:bodyPr/>
                    <a:lstStyle/>
                    <a:p>
                      <a:pPr algn="ctr"/>
                      <a:r>
                        <a:rPr lang="en-US" dirty="0" smtClean="0">
                          <a:solidFill>
                            <a:schemeClr val="bg1"/>
                          </a:solidFill>
                        </a:rPr>
                        <a:t>REQUIREMENTS</a:t>
                      </a:r>
                      <a:endParaRPr lang="en-US" dirty="0">
                        <a:solidFill>
                          <a:schemeClr val="bg1"/>
                        </a:solidFill>
                      </a:endParaRPr>
                    </a:p>
                  </a:txBody>
                  <a:tcPr anchor="ctr"/>
                </a:tc>
                <a:tc>
                  <a:txBody>
                    <a:bodyPr/>
                    <a:lstStyle/>
                    <a:p>
                      <a:pPr algn="ctr"/>
                      <a:r>
                        <a:rPr lang="en-US" dirty="0" err="1" smtClean="0">
                          <a:solidFill>
                            <a:schemeClr val="bg1"/>
                          </a:solidFill>
                        </a:rPr>
                        <a:t>xFOCE</a:t>
                      </a:r>
                      <a:endParaRPr lang="en-US" dirty="0">
                        <a:solidFill>
                          <a:schemeClr val="bg1"/>
                        </a:solidFill>
                      </a:endParaRPr>
                    </a:p>
                  </a:txBody>
                  <a:tcPr anchor="ctr"/>
                </a:tc>
                <a:tc>
                  <a:txBody>
                    <a:bodyPr/>
                    <a:lstStyle/>
                    <a:p>
                      <a:pPr algn="ctr"/>
                      <a:r>
                        <a:rPr lang="en-US" dirty="0" smtClean="0">
                          <a:solidFill>
                            <a:schemeClr val="bg1"/>
                          </a:solidFill>
                        </a:rPr>
                        <a:t>SWFOCE</a:t>
                      </a:r>
                      <a:endParaRPr lang="en-US" dirty="0">
                        <a:solidFill>
                          <a:schemeClr val="bg1"/>
                        </a:solidFill>
                      </a:endParaRPr>
                    </a:p>
                  </a:txBody>
                  <a:tcPr anchor="ctr"/>
                </a:tc>
              </a:tr>
              <a:tr h="301694">
                <a:tc>
                  <a:txBody>
                    <a:bodyPr/>
                    <a:lstStyle/>
                    <a:p>
                      <a:r>
                        <a:rPr lang="en-US" dirty="0" smtClean="0"/>
                        <a:t>1. </a:t>
                      </a:r>
                      <a:r>
                        <a:rPr lang="en-US" sz="1800" dirty="0" smtClean="0"/>
                        <a:t>Network</a:t>
                      </a:r>
                      <a:r>
                        <a:rPr lang="en-US" sz="1800" baseline="0" dirty="0" smtClean="0"/>
                        <a:t> Connectivity</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r>
              <a:tr h="425621">
                <a:tc>
                  <a:txBody>
                    <a:bodyPr/>
                    <a:lstStyle/>
                    <a:p>
                      <a:pPr marL="342900" indent="-342900"/>
                      <a:r>
                        <a:rPr lang="en-US" sz="1800" dirty="0" smtClean="0"/>
                        <a:t>2. Health and Status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5621">
                <a:tc>
                  <a:txBody>
                    <a:bodyPr/>
                    <a:lstStyle/>
                    <a:p>
                      <a:pPr marL="342900" indent="-342900"/>
                      <a:r>
                        <a:rPr lang="en-US" sz="1800" dirty="0" smtClean="0"/>
                        <a:t>3. Control APIs</a:t>
                      </a:r>
                      <a:r>
                        <a:rPr lang="en-US" sz="1800" baseline="0" dirty="0" smtClean="0"/>
                        <a:t> </a:t>
                      </a:r>
                      <a:r>
                        <a:rPr lang="en-US" sz="1800" dirty="0" smtClean="0"/>
                        <a:t>for both System &amp;</a:t>
                      </a:r>
                      <a:r>
                        <a:rPr lang="en-US" sz="1800" baseline="0" dirty="0" smtClean="0"/>
                        <a:t> </a:t>
                      </a:r>
                      <a:r>
                        <a:rPr lang="en-US" sz="1800" dirty="0" smtClean="0"/>
                        <a:t>Instruments </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1421">
                <a:tc>
                  <a:txBody>
                    <a:bodyPr/>
                    <a:lstStyle/>
                    <a:p>
                      <a:r>
                        <a:rPr lang="en-US" sz="1800" dirty="0" smtClean="0"/>
                        <a:t>4.</a:t>
                      </a:r>
                      <a:r>
                        <a:rPr lang="en-US" sz="1800" baseline="0" dirty="0" smtClean="0"/>
                        <a:t> Data Collection APIs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90781">
                <a:tc>
                  <a:txBody>
                    <a:bodyPr/>
                    <a:lstStyle/>
                    <a:p>
                      <a:r>
                        <a:rPr lang="en-US" sz="1800" dirty="0" smtClean="0"/>
                        <a:t>5. Security </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7064">
                <a:tc>
                  <a:txBody>
                    <a:bodyPr/>
                    <a:lstStyle/>
                    <a:p>
                      <a:r>
                        <a:rPr lang="en-US" sz="1800" dirty="0" smtClean="0"/>
                        <a:t>6. Node / Instrument List (Registry)</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3346">
                <a:tc>
                  <a:txBody>
                    <a:bodyPr/>
                    <a:lstStyle/>
                    <a:p>
                      <a:r>
                        <a:rPr lang="en-US" sz="1800" dirty="0" smtClean="0"/>
                        <a:t>7. Metadata Access Management</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tx1"/>
                        </a:solidFill>
                        <a:latin typeface="Zapf Dingbats"/>
                        <a:ea typeface="Zapf Dingbats"/>
                        <a:cs typeface="Zapf Dingbat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0412">
                <a:tc>
                  <a:txBody>
                    <a:bodyPr/>
                    <a:lstStyle/>
                    <a:p>
                      <a:r>
                        <a:rPr lang="en-US" sz="1800" dirty="0" smtClean="0"/>
                        <a:t>8. </a:t>
                      </a:r>
                      <a:r>
                        <a:rPr lang="en-US" sz="1800" u="none" dirty="0" smtClean="0"/>
                        <a:t>Data format and parsing</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6137">
                <a:tc>
                  <a:txBody>
                    <a:bodyPr/>
                    <a:lstStyle/>
                    <a:p>
                      <a:r>
                        <a:rPr lang="en-US" sz="1800" u="none" dirty="0" smtClean="0"/>
                        <a:t>9. System Change Notification</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10923">
                <a:tc>
                  <a:txBody>
                    <a:bodyPr/>
                    <a:lstStyle/>
                    <a:p>
                      <a:r>
                        <a:rPr lang="en-US" sz="1800" u="none" dirty="0" smtClean="0"/>
                        <a:t>10. Scaling</a:t>
                      </a:r>
                      <a:r>
                        <a:rPr lang="en-US" sz="1800" u="none" baseline="0" dirty="0" smtClean="0"/>
                        <a:t> and Extensibility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74498">
                <a:tc>
                  <a:txBody>
                    <a:bodyPr/>
                    <a:lstStyle/>
                    <a:p>
                      <a:r>
                        <a:rPr lang="en-US" sz="1800" u="none" dirty="0" smtClean="0"/>
                        <a:t>11. Data repository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bl>
          </a:graphicData>
        </a:graphic>
      </p:graphicFrame>
      <p:grpSp>
        <p:nvGrpSpPr>
          <p:cNvPr id="6" name="Group 5"/>
          <p:cNvGrpSpPr/>
          <p:nvPr/>
        </p:nvGrpSpPr>
        <p:grpSpPr>
          <a:xfrm>
            <a:off x="3754252" y="5996944"/>
            <a:ext cx="2278501" cy="634615"/>
            <a:chOff x="2907597" y="5983126"/>
            <a:chExt cx="2278501" cy="634614"/>
          </a:xfrm>
        </p:grpSpPr>
        <p:sp>
          <p:nvSpPr>
            <p:cNvPr id="3" name="Rectangle 2"/>
            <p:cNvSpPr/>
            <p:nvPr/>
          </p:nvSpPr>
          <p:spPr>
            <a:xfrm>
              <a:off x="2922900" y="5983126"/>
              <a:ext cx="1303274" cy="369332"/>
            </a:xfrm>
            <a:prstGeom prst="rect">
              <a:avLst/>
            </a:prstGeom>
          </p:spPr>
          <p:txBody>
            <a:bodyPr wrap="none">
              <a:spAutoFit/>
            </a:bodyPr>
            <a:lstStyle/>
            <a:p>
              <a:pPr algn="ctr" defTabSz="914400">
                <a:defRPr/>
              </a:pPr>
              <a:r>
                <a:rPr lang="en-US" dirty="0" err="1" smtClean="0">
                  <a:solidFill>
                    <a:srgbClr val="008000"/>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Required</a:t>
              </a:r>
              <a:endParaRPr lang="en-US" sz="1600" dirty="0" smtClean="0">
                <a:latin typeface="Calibri"/>
              </a:endParaRPr>
            </a:p>
          </p:txBody>
        </p:sp>
        <p:sp>
          <p:nvSpPr>
            <p:cNvPr id="5" name="Rectangle 4"/>
            <p:cNvSpPr/>
            <p:nvPr/>
          </p:nvSpPr>
          <p:spPr>
            <a:xfrm>
              <a:off x="2907597" y="6248409"/>
              <a:ext cx="2278501" cy="369331"/>
            </a:xfrm>
            <a:prstGeom prst="rect">
              <a:avLst/>
            </a:prstGeom>
          </p:spPr>
          <p:txBody>
            <a:bodyPr wrap="none">
              <a:spAutoFit/>
            </a:bodyPr>
            <a:lstStyle/>
            <a:p>
              <a:pPr algn="ctr" defTabSz="914400">
                <a:defRPr/>
              </a:pPr>
              <a:r>
                <a:rPr lang="en-US" dirty="0" err="1" smtClean="0">
                  <a:solidFill>
                    <a:srgbClr val="0000FF"/>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Maybe, It Depends…</a:t>
              </a:r>
              <a:endParaRPr lang="en-US" sz="1600" dirty="0" smtClean="0">
                <a:latin typeface="Calibri"/>
              </a:endParaRPr>
            </a:p>
          </p:txBody>
        </p:sp>
      </p:grpSp>
    </p:spTree>
    <p:extLst>
      <p:ext uri="{BB962C8B-B14F-4D97-AF65-F5344CB8AC3E}">
        <p14:creationId xmlns:p14="http://schemas.microsoft.com/office/powerpoint/2010/main" val="209981849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Functions</a:t>
            </a:r>
            <a:endParaRPr lang="en-US" dirty="0"/>
          </a:p>
        </p:txBody>
      </p:sp>
      <p:pic>
        <p:nvPicPr>
          <p:cNvPr id="4" name="Picture 3"/>
          <p:cNvPicPr>
            <a:picLocks noChangeAspect="1"/>
          </p:cNvPicPr>
          <p:nvPr/>
        </p:nvPicPr>
        <p:blipFill>
          <a:blip r:embed="rId2"/>
          <a:stretch>
            <a:fillRect/>
          </a:stretch>
        </p:blipFill>
        <p:spPr>
          <a:xfrm>
            <a:off x="1909471" y="1291760"/>
            <a:ext cx="4710395" cy="5230086"/>
          </a:xfrm>
          <a:prstGeom prst="rect">
            <a:avLst/>
          </a:prstGeom>
        </p:spPr>
      </p:pic>
    </p:spTree>
    <p:extLst>
      <p:ext uri="{BB962C8B-B14F-4D97-AF65-F5344CB8AC3E}">
        <p14:creationId xmlns:p14="http://schemas.microsoft.com/office/powerpoint/2010/main" val="180222021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end of the spectrum</a:t>
            </a:r>
            <a:endParaRPr lang="en-US" dirty="0"/>
          </a:p>
        </p:txBody>
      </p:sp>
      <p:pic>
        <p:nvPicPr>
          <p:cNvPr id="4" name="Picture 3"/>
          <p:cNvPicPr>
            <a:picLocks noChangeAspect="1"/>
          </p:cNvPicPr>
          <p:nvPr/>
        </p:nvPicPr>
        <p:blipFill>
          <a:blip r:embed="rId2"/>
          <a:stretch>
            <a:fillRect/>
          </a:stretch>
        </p:blipFill>
        <p:spPr>
          <a:xfrm>
            <a:off x="878859" y="1417638"/>
            <a:ext cx="7170686" cy="4602877"/>
          </a:xfrm>
          <a:prstGeom prst="rect">
            <a:avLst/>
          </a:prstGeom>
        </p:spPr>
      </p:pic>
    </p:spTree>
    <p:extLst>
      <p:ext uri="{BB962C8B-B14F-4D97-AF65-F5344CB8AC3E}">
        <p14:creationId xmlns:p14="http://schemas.microsoft.com/office/powerpoint/2010/main" val="327277698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spTree>
    <p:extLst>
      <p:ext uri="{BB962C8B-B14F-4D97-AF65-F5344CB8AC3E}">
        <p14:creationId xmlns:p14="http://schemas.microsoft.com/office/powerpoint/2010/main" val="2415668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2561735713"/>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1120820"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Telemetry</a:t>
            </a:r>
            <a:endParaRPr lang="en-US" dirty="0">
              <a:ln>
                <a:solidFill>
                  <a:srgbClr val="FF0000"/>
                </a:solidFill>
              </a:ln>
              <a:solidFill>
                <a:srgbClr val="FF0000"/>
              </a:solidFill>
              <a:latin typeface="Calibri"/>
            </a:endParaRPr>
          </a:p>
        </p:txBody>
      </p:sp>
      <p:sp>
        <p:nvSpPr>
          <p:cNvPr id="7" name="TextBox 6"/>
          <p:cNvSpPr txBox="1"/>
          <p:nvPr/>
        </p:nvSpPr>
        <p:spPr>
          <a:xfrm>
            <a:off x="224546" y="5096377"/>
            <a:ext cx="3236784" cy="677108"/>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p:txBody>
      </p:sp>
    </p:spTree>
    <p:extLst>
      <p:ext uri="{BB962C8B-B14F-4D97-AF65-F5344CB8AC3E}">
        <p14:creationId xmlns:p14="http://schemas.microsoft.com/office/powerpoint/2010/main" val="286897656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 name="Frame 2"/>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594562" y="2252909"/>
            <a:ext cx="1082348"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Transport</a:t>
            </a:r>
            <a:endParaRPr lang="en-US" dirty="0">
              <a:ln>
                <a:solidFill>
                  <a:srgbClr val="FF0000"/>
                </a:solidFill>
              </a:ln>
              <a:solidFill>
                <a:srgbClr val="FF0000"/>
              </a:solidFill>
              <a:latin typeface="Calibri"/>
            </a:endParaRPr>
          </a:p>
        </p:txBody>
      </p:sp>
      <p:sp>
        <p:nvSpPr>
          <p:cNvPr id="8" name="TextBox 7"/>
          <p:cNvSpPr txBox="1"/>
          <p:nvPr/>
        </p:nvSpPr>
        <p:spPr>
          <a:xfrm>
            <a:off x="224546" y="5096377"/>
            <a:ext cx="3236784" cy="954107"/>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p:txBody>
      </p:sp>
    </p:spTree>
    <p:extLst>
      <p:ext uri="{BB962C8B-B14F-4D97-AF65-F5344CB8AC3E}">
        <p14:creationId xmlns:p14="http://schemas.microsoft.com/office/powerpoint/2010/main" val="39899444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441943" y="3939261"/>
            <a:ext cx="941283" cy="369332"/>
          </a:xfrm>
          <a:prstGeom prst="rect">
            <a:avLst/>
          </a:prstGeom>
          <a:noFill/>
        </p:spPr>
        <p:txBody>
          <a:bodyPr wrap="none" rtlCol="0">
            <a:spAutoFit/>
          </a:bodyPr>
          <a:lstStyle/>
          <a:p>
            <a:r>
              <a:rPr lang="en-US" dirty="0" smtClean="0">
                <a:ln>
                  <a:solidFill>
                    <a:srgbClr val="FF0000"/>
                  </a:solidFill>
                </a:ln>
                <a:solidFill>
                  <a:srgbClr val="FF0000"/>
                </a:solidFill>
              </a:rPr>
              <a:t>Security</a:t>
            </a:r>
            <a:endParaRPr lang="en-US" dirty="0">
              <a:ln>
                <a:solidFill>
                  <a:srgbClr val="FF0000"/>
                </a:solidFill>
              </a:ln>
              <a:solidFill>
                <a:srgbClr val="FF0000"/>
              </a:solidFill>
            </a:endParaRPr>
          </a:p>
        </p:txBody>
      </p:sp>
      <p:sp>
        <p:nvSpPr>
          <p:cNvPr id="11" name="Frame 10"/>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224546" y="5096377"/>
            <a:ext cx="3236784" cy="1231106"/>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p:txBody>
      </p:sp>
    </p:spTree>
    <p:extLst>
      <p:ext uri="{BB962C8B-B14F-4D97-AF65-F5344CB8AC3E}">
        <p14:creationId xmlns:p14="http://schemas.microsoft.com/office/powerpoint/2010/main" val="196534365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13" name="Straight Arrow Connector 12"/>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Frame 16"/>
          <p:cNvSpPr/>
          <p:nvPr/>
        </p:nvSpPr>
        <p:spPr>
          <a:xfrm>
            <a:off x="3864560" y="1683921"/>
            <a:ext cx="255885" cy="3123263"/>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8" name="Frame 17"/>
          <p:cNvSpPr/>
          <p:nvPr/>
        </p:nvSpPr>
        <p:spPr>
          <a:xfrm>
            <a:off x="8028503" y="1627479"/>
            <a:ext cx="255885" cy="3744151"/>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Frame 18"/>
          <p:cNvSpPr/>
          <p:nvPr/>
        </p:nvSpPr>
        <p:spPr>
          <a:xfrm>
            <a:off x="7966409" y="5738519"/>
            <a:ext cx="255885" cy="782696"/>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Frame 19"/>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TextBox 20"/>
          <p:cNvSpPr txBox="1"/>
          <p:nvPr/>
        </p:nvSpPr>
        <p:spPr>
          <a:xfrm>
            <a:off x="4180430" y="4499260"/>
            <a:ext cx="585918" cy="369332"/>
          </a:xfrm>
          <a:prstGeom prst="rect">
            <a:avLst/>
          </a:prstGeom>
          <a:noFill/>
        </p:spPr>
        <p:txBody>
          <a:bodyPr wrap="none" rtlCol="0">
            <a:spAutoFit/>
          </a:bodyPr>
          <a:lstStyle/>
          <a:p>
            <a:r>
              <a:rPr lang="en-US" dirty="0" smtClean="0">
                <a:ln>
                  <a:solidFill>
                    <a:srgbClr val="FF0000"/>
                  </a:solidFill>
                </a:ln>
                <a:solidFill>
                  <a:srgbClr val="FF0000"/>
                </a:solidFill>
              </a:rPr>
              <a:t>APIs</a:t>
            </a:r>
            <a:endParaRPr lang="en-US" dirty="0">
              <a:ln>
                <a:solidFill>
                  <a:srgbClr val="FF0000"/>
                </a:solidFill>
              </a:ln>
              <a:solidFill>
                <a:srgbClr val="FF0000"/>
              </a:solidFill>
            </a:endParaRPr>
          </a:p>
        </p:txBody>
      </p:sp>
      <p:sp>
        <p:nvSpPr>
          <p:cNvPr id="22" name="TextBox 21"/>
          <p:cNvSpPr txBox="1"/>
          <p:nvPr/>
        </p:nvSpPr>
        <p:spPr>
          <a:xfrm>
            <a:off x="224546" y="5096377"/>
            <a:ext cx="3236784" cy="1508105"/>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a:p>
            <a:pPr marL="342900" indent="-342900">
              <a:buAutoNum type="arabicPeriod"/>
            </a:pPr>
            <a:r>
              <a:rPr lang="en-US" dirty="0" smtClean="0">
                <a:ln>
                  <a:solidFill>
                    <a:srgbClr val="FF0000"/>
                  </a:solidFill>
                </a:ln>
                <a:solidFill>
                  <a:srgbClr val="FF0000"/>
                </a:solidFill>
                <a:latin typeface="Calibri"/>
              </a:rPr>
              <a:t>APIs</a:t>
            </a:r>
          </a:p>
        </p:txBody>
      </p:sp>
    </p:spTree>
    <p:extLst>
      <p:ext uri="{BB962C8B-B14F-4D97-AF65-F5344CB8AC3E}">
        <p14:creationId xmlns:p14="http://schemas.microsoft.com/office/powerpoint/2010/main" val="389728466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520"/>
            <a:ext cx="8229600" cy="856074"/>
          </a:xfrm>
        </p:spPr>
        <p:txBody>
          <a:bodyPr>
            <a:normAutofit/>
          </a:bodyPr>
          <a:lstStyle/>
          <a:p>
            <a:r>
              <a:rPr lang="en-US" dirty="0" smtClean="0"/>
              <a:t>The take home</a:t>
            </a:r>
            <a:endParaRPr lang="en-US" dirty="0"/>
          </a:p>
        </p:txBody>
      </p:sp>
      <p:sp>
        <p:nvSpPr>
          <p:cNvPr id="3" name="Content Placeholder 2"/>
          <p:cNvSpPr>
            <a:spLocks noGrp="1"/>
          </p:cNvSpPr>
          <p:nvPr>
            <p:ph idx="1"/>
          </p:nvPr>
        </p:nvSpPr>
        <p:spPr>
          <a:xfrm>
            <a:off x="457200" y="997193"/>
            <a:ext cx="8229600" cy="5550363"/>
          </a:xfrm>
        </p:spPr>
        <p:txBody>
          <a:bodyPr>
            <a:noAutofit/>
          </a:bodyPr>
          <a:lstStyle/>
          <a:p>
            <a:r>
              <a:rPr lang="en-US" sz="2000" dirty="0" smtClean="0"/>
              <a:t>Co-develop / design GUI in-concert with system hardware and software</a:t>
            </a:r>
          </a:p>
          <a:p>
            <a:pPr marL="0" indent="0">
              <a:buNone/>
            </a:pPr>
            <a:endParaRPr lang="en-US" sz="800" dirty="0" smtClean="0"/>
          </a:p>
          <a:p>
            <a:r>
              <a:rPr lang="en-US" sz="2000" dirty="0" smtClean="0"/>
              <a:t>Define options for telemetry / communications</a:t>
            </a:r>
          </a:p>
          <a:p>
            <a:pPr>
              <a:buNone/>
            </a:pPr>
            <a:endParaRPr lang="en-US" sz="800" dirty="0" smtClean="0"/>
          </a:p>
          <a:p>
            <a:r>
              <a:rPr lang="en-US" sz="2000" dirty="0" smtClean="0"/>
              <a:t>Design transport for system concerns and telemetry</a:t>
            </a:r>
          </a:p>
          <a:p>
            <a:pPr lvl="1"/>
            <a:r>
              <a:rPr lang="en-US" sz="2000" dirty="0" smtClean="0"/>
              <a:t>RPC / Messaging / ?</a:t>
            </a:r>
          </a:p>
          <a:p>
            <a:pPr lvl="1">
              <a:buNone/>
            </a:pPr>
            <a:endParaRPr lang="en-US" sz="800" dirty="0" smtClean="0"/>
          </a:p>
          <a:p>
            <a:r>
              <a:rPr lang="en-US" sz="2000" dirty="0" smtClean="0"/>
              <a:t>Design security / safety</a:t>
            </a:r>
          </a:p>
          <a:p>
            <a:pPr>
              <a:buNone/>
            </a:pPr>
            <a:endParaRPr lang="en-US" sz="800" dirty="0" smtClean="0"/>
          </a:p>
          <a:p>
            <a:r>
              <a:rPr lang="en-US" sz="2000" dirty="0" smtClean="0"/>
              <a:t>Take a disciplined, layered approach to architecture</a:t>
            </a:r>
          </a:p>
          <a:p>
            <a:pPr lvl="1"/>
            <a:r>
              <a:rPr lang="en-US" sz="2000" dirty="0" smtClean="0"/>
              <a:t>Explicit, well documented, and controlled interfaces / APIs</a:t>
            </a:r>
          </a:p>
          <a:p>
            <a:pPr lvl="1">
              <a:buNone/>
            </a:pPr>
            <a:endParaRPr lang="en-US" sz="800" dirty="0" smtClean="0"/>
          </a:p>
          <a:p>
            <a:r>
              <a:rPr lang="en-US" sz="2000" dirty="0" smtClean="0"/>
              <a:t>These core system APIs can be used by any type of client</a:t>
            </a:r>
          </a:p>
          <a:p>
            <a:pPr lvl="1"/>
            <a:r>
              <a:rPr lang="en-US" sz="2000" dirty="0" smtClean="0"/>
              <a:t>Command line</a:t>
            </a:r>
          </a:p>
          <a:p>
            <a:pPr lvl="1"/>
            <a:r>
              <a:rPr lang="en-US" sz="2000" dirty="0" smtClean="0"/>
              <a:t>Direct client application</a:t>
            </a:r>
          </a:p>
          <a:p>
            <a:pPr lvl="1"/>
            <a:r>
              <a:rPr lang="en-US" sz="2000" dirty="0" smtClean="0"/>
              <a:t>Remote Client</a:t>
            </a:r>
          </a:p>
        </p:txBody>
      </p:sp>
    </p:spTree>
    <p:extLst>
      <p:ext uri="{BB962C8B-B14F-4D97-AF65-F5344CB8AC3E}">
        <p14:creationId xmlns:p14="http://schemas.microsoft.com/office/powerpoint/2010/main" val="246992511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Schedule and Resources</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7929224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2012 Resources</a:t>
            </a:r>
            <a:endParaRPr lang="en-US" dirty="0"/>
          </a:p>
        </p:txBody>
      </p:sp>
      <p:pic>
        <p:nvPicPr>
          <p:cNvPr id="5" name="Picture 4" descr="swFOCE_manHours.pdf"/>
          <p:cNvPicPr>
            <a:picLocks noChangeAspect="1"/>
          </p:cNvPicPr>
          <p:nvPr/>
        </p:nvPicPr>
        <p:blipFill rotWithShape="1">
          <a:blip r:embed="rId2">
            <a:extLst>
              <a:ext uri="{28A0092B-C50C-407E-A947-70E740481C1C}">
                <a14:useLocalDpi xmlns:a14="http://schemas.microsoft.com/office/drawing/2010/main" val="0"/>
              </a:ext>
            </a:extLst>
          </a:blip>
          <a:srcRect l="6744" t="11110" r="40222" b="16763"/>
          <a:stretch/>
        </p:blipFill>
        <p:spPr>
          <a:xfrm>
            <a:off x="1887892" y="1254908"/>
            <a:ext cx="5227899" cy="5494192"/>
          </a:xfrm>
          <a:prstGeom prst="rect">
            <a:avLst/>
          </a:prstGeom>
        </p:spPr>
      </p:pic>
    </p:spTree>
    <p:extLst>
      <p:ext uri="{BB962C8B-B14F-4D97-AF65-F5344CB8AC3E}">
        <p14:creationId xmlns:p14="http://schemas.microsoft.com/office/powerpoint/2010/main" val="131036399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schedule</a:t>
            </a:r>
            <a:endParaRPr lang="en-US" dirty="0"/>
          </a:p>
        </p:txBody>
      </p:sp>
      <p:pic>
        <p:nvPicPr>
          <p:cNvPr id="4" name="Picture 3" descr="swFOCE_schedule.pdf"/>
          <p:cNvPicPr>
            <a:picLocks noChangeAspect="1"/>
          </p:cNvPicPr>
          <p:nvPr/>
        </p:nvPicPr>
        <p:blipFill rotWithShape="1">
          <a:blip r:embed="rId2">
            <a:extLst>
              <a:ext uri="{28A0092B-C50C-407E-A947-70E740481C1C}">
                <a14:useLocalDpi xmlns:a14="http://schemas.microsoft.com/office/drawing/2010/main" val="0"/>
              </a:ext>
            </a:extLst>
          </a:blip>
          <a:srcRect l="6510" t="11496" r="9602" b="18467"/>
          <a:stretch/>
        </p:blipFill>
        <p:spPr>
          <a:xfrm>
            <a:off x="592395" y="1417638"/>
            <a:ext cx="8053194" cy="5195445"/>
          </a:xfrm>
          <a:prstGeom prst="rect">
            <a:avLst/>
          </a:prstGeom>
        </p:spPr>
      </p:pic>
    </p:spTree>
    <p:extLst>
      <p:ext uri="{BB962C8B-B14F-4D97-AF65-F5344CB8AC3E}">
        <p14:creationId xmlns:p14="http://schemas.microsoft.com/office/powerpoint/2010/main" val="127213872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val="199883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77077613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power and communications </a:t>
            </a:r>
            <a:r>
              <a:rPr lang="en-US" smtClean="0"/>
              <a:t>links separate from </a:t>
            </a:r>
            <a:r>
              <a:rPr lang="en-US" dirty="0" smtClean="0"/>
              <a:t>the planned Hopkins </a:t>
            </a:r>
            <a:r>
              <a:rPr lang="en-US" smtClean="0"/>
              <a:t>science use, </a:t>
            </a:r>
            <a:r>
              <a:rPr lang="en-US" dirty="0" smtClean="0"/>
              <a:t>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31848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sp>
        <p:nvSpPr>
          <p:cNvPr id="48" name="TextBox 47"/>
          <p:cNvSpPr txBox="1"/>
          <p:nvPr/>
        </p:nvSpPr>
        <p:spPr>
          <a:xfrm>
            <a:off x="5645675" y="5120297"/>
            <a:ext cx="1559967" cy="369332"/>
          </a:xfrm>
          <a:prstGeom prst="rect">
            <a:avLst/>
          </a:prstGeom>
          <a:noFill/>
        </p:spPr>
        <p:txBody>
          <a:bodyPr wrap="none" rtlCol="0">
            <a:spAutoFit/>
          </a:bodyPr>
          <a:lstStyle/>
          <a:p>
            <a:r>
              <a:rPr lang="en-US" dirty="0" smtClean="0"/>
              <a:t>FOCE chamber</a:t>
            </a:r>
            <a:endParaRPr lang="en-US" dirty="0"/>
          </a:p>
        </p:txBody>
      </p:sp>
      <p:sp>
        <p:nvSpPr>
          <p:cNvPr id="50" name="TextBox 49"/>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Tree>
    <p:extLst>
      <p:ext uri="{BB962C8B-B14F-4D97-AF65-F5344CB8AC3E}">
        <p14:creationId xmlns:p14="http://schemas.microsoft.com/office/powerpoint/2010/main" val="364569027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640847" y="5300362"/>
            <a:ext cx="1585440" cy="369332"/>
          </a:xfrm>
          <a:prstGeom prst="rect">
            <a:avLst/>
          </a:prstGeom>
          <a:noFill/>
        </p:spPr>
        <p:txBody>
          <a:bodyPr wrap="none" rtlCol="0">
            <a:spAutoFit/>
          </a:bodyPr>
          <a:lstStyle/>
          <a:p>
            <a:r>
              <a:rPr lang="en-US" dirty="0" smtClean="0"/>
              <a:t>FOCE Chamber</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068416" y="3234723"/>
            <a:ext cx="2864887" cy="369332"/>
          </a:xfrm>
          <a:prstGeom prst="rect">
            <a:avLst/>
          </a:prstGeom>
          <a:noFill/>
        </p:spPr>
        <p:txBody>
          <a:bodyPr wrap="none" rtlCol="0">
            <a:spAutoFit/>
          </a:bodyPr>
          <a:lstStyle/>
          <a:p>
            <a:r>
              <a:rPr lang="en-US" dirty="0" smtClean="0"/>
              <a:t>Wireless link or autonomous</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03907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037257" y="1143000"/>
            <a:ext cx="2321228" cy="4801315"/>
          </a:xfrm>
          <a:prstGeom prst="rect">
            <a:avLst/>
          </a:prstGeom>
          <a:noFill/>
        </p:spPr>
        <p:txBody>
          <a:bodyPr wrap="square" rtlCol="0">
            <a:spAutoFit/>
          </a:bodyPr>
          <a:lstStyle/>
          <a:p>
            <a:pPr algn="r"/>
            <a:r>
              <a:rPr lang="en-US" dirty="0" smtClean="0"/>
              <a:t>Max depth:</a:t>
            </a:r>
          </a:p>
          <a:p>
            <a:pPr algn="r"/>
            <a:endParaRPr lang="en-US" dirty="0"/>
          </a:p>
          <a:p>
            <a:pPr algn="r"/>
            <a:r>
              <a:rPr lang="en-US" dirty="0" smtClean="0"/>
              <a:t>pH Offset Range:</a:t>
            </a:r>
          </a:p>
          <a:p>
            <a:pPr algn="r"/>
            <a:endParaRPr lang="en-US" dirty="0"/>
          </a:p>
          <a:p>
            <a:pPr algn="r"/>
            <a:endParaRPr lang="en-US" dirty="0"/>
          </a:p>
          <a:p>
            <a:pPr algn="r"/>
            <a:r>
              <a:rPr lang="en-US" dirty="0" smtClean="0"/>
              <a:t>pH resolution: 	</a:t>
            </a:r>
          </a:p>
          <a:p>
            <a:pPr algn="r"/>
            <a:endParaRPr lang="en-US" dirty="0"/>
          </a:p>
          <a:p>
            <a:pPr algn="r"/>
            <a:endParaRPr lang="en-US" dirty="0" smtClean="0"/>
          </a:p>
          <a:p>
            <a:pPr algn="r"/>
            <a:r>
              <a:rPr lang="en-US" dirty="0" smtClean="0"/>
              <a:t>Temp range:</a:t>
            </a:r>
          </a:p>
          <a:p>
            <a:pPr algn="r"/>
            <a:endParaRPr lang="en-US" dirty="0"/>
          </a:p>
          <a:p>
            <a:pPr algn="r"/>
            <a:r>
              <a:rPr lang="en-US" dirty="0" smtClean="0"/>
              <a:t>Max ext. velocity:</a:t>
            </a:r>
          </a:p>
          <a:p>
            <a:pPr algn="r"/>
            <a:endParaRPr lang="en-US" dirty="0"/>
          </a:p>
          <a:p>
            <a:pPr algn="r"/>
            <a:r>
              <a:rPr lang="en-US" dirty="0" smtClean="0"/>
              <a:t>Max int. velocity:</a:t>
            </a:r>
          </a:p>
          <a:p>
            <a:pPr algn="r"/>
            <a:endParaRPr lang="en-US" dirty="0" smtClean="0"/>
          </a:p>
          <a:p>
            <a:pPr algn="r"/>
            <a:r>
              <a:rPr lang="en-US" dirty="0" smtClean="0"/>
              <a:t>Full spectrum light: </a:t>
            </a:r>
          </a:p>
          <a:p>
            <a:pPr algn="r"/>
            <a:endParaRPr lang="en-US" dirty="0"/>
          </a:p>
          <a:p>
            <a:pPr algn="r"/>
            <a:r>
              <a:rPr lang="en-US" dirty="0" smtClean="0"/>
              <a:t>Number of Units:</a:t>
            </a:r>
            <a:endParaRPr lang="en-US" dirty="0"/>
          </a:p>
        </p:txBody>
      </p:sp>
      <p:sp>
        <p:nvSpPr>
          <p:cNvPr id="4" name="TextBox 3"/>
          <p:cNvSpPr txBox="1"/>
          <p:nvPr/>
        </p:nvSpPr>
        <p:spPr>
          <a:xfrm>
            <a:off x="4160119" y="1131410"/>
            <a:ext cx="4861962" cy="5632312"/>
          </a:xfrm>
          <a:prstGeom prst="rect">
            <a:avLst/>
          </a:prstGeom>
          <a:noFill/>
        </p:spPr>
        <p:txBody>
          <a:bodyPr wrap="square" rtlCol="0">
            <a:spAutoFit/>
          </a:bodyPr>
          <a:lstStyle/>
          <a:p>
            <a:r>
              <a:rPr lang="en-US" dirty="0" smtClean="0"/>
              <a:t>40m (130 </a:t>
            </a:r>
            <a:r>
              <a:rPr lang="en-US" dirty="0" err="1" smtClean="0"/>
              <a:t>ft</a:t>
            </a:r>
            <a:r>
              <a:rPr lang="en-US" dirty="0" smtClean="0"/>
              <a:t>) </a:t>
            </a:r>
          </a:p>
          <a:p>
            <a:endParaRPr lang="en-US" dirty="0"/>
          </a:p>
          <a:p>
            <a:r>
              <a:rPr lang="en-US" dirty="0" smtClean="0"/>
              <a:t>0.0 to -0.6 continuous based on CO</a:t>
            </a:r>
            <a:r>
              <a:rPr lang="en-US" baseline="-25000" dirty="0" smtClean="0"/>
              <a:t>2</a:t>
            </a:r>
            <a:r>
              <a:rPr lang="en-US" dirty="0" smtClean="0"/>
              <a:t> available. Brief excursions to -0.8 or -1.0 offset potentially</a:t>
            </a:r>
          </a:p>
          <a:p>
            <a:endParaRPr lang="en-US" dirty="0"/>
          </a:p>
          <a:p>
            <a:r>
              <a:rPr lang="en-US" dirty="0" smtClean="0">
                <a:solidFill>
                  <a:srgbClr val="000000"/>
                </a:solidFill>
                <a:latin typeface="Times New Roman"/>
              </a:rPr>
              <a:t>0.05 </a:t>
            </a:r>
            <a:r>
              <a:rPr lang="en-US" dirty="0">
                <a:solidFill>
                  <a:srgbClr val="000000"/>
                </a:solidFill>
                <a:latin typeface="Times New Roman"/>
              </a:rPr>
              <a:t>pH units,  0.1 unit may </a:t>
            </a:r>
            <a:r>
              <a:rPr lang="en-US" dirty="0" smtClean="0">
                <a:solidFill>
                  <a:srgbClr val="000000"/>
                </a:solidFill>
                <a:latin typeface="Times New Roman"/>
              </a:rPr>
              <a:t>be OK </a:t>
            </a:r>
          </a:p>
          <a:p>
            <a:r>
              <a:rPr lang="en-US" dirty="0" smtClean="0">
                <a:solidFill>
                  <a:srgbClr val="000000"/>
                </a:solidFill>
                <a:latin typeface="Times New Roman"/>
              </a:rPr>
              <a:t>(prefer best resolution possible)</a:t>
            </a:r>
            <a:endParaRPr lang="en-US" dirty="0" smtClean="0"/>
          </a:p>
          <a:p>
            <a:endParaRPr lang="en-US" dirty="0"/>
          </a:p>
          <a:p>
            <a:r>
              <a:rPr lang="en-US" dirty="0" smtClean="0"/>
              <a:t>-2 to 30 degrees C</a:t>
            </a:r>
          </a:p>
          <a:p>
            <a:endParaRPr lang="en-US" dirty="0"/>
          </a:p>
          <a:p>
            <a:r>
              <a:rPr lang="en-US" dirty="0" smtClean="0"/>
              <a:t>50 cm/sec</a:t>
            </a:r>
          </a:p>
          <a:p>
            <a:endParaRPr lang="en-US" dirty="0"/>
          </a:p>
          <a:p>
            <a:r>
              <a:rPr lang="en-US" dirty="0" smtClean="0"/>
              <a:t>10 cm/sec</a:t>
            </a:r>
          </a:p>
          <a:p>
            <a:endParaRPr lang="en-US" dirty="0"/>
          </a:p>
          <a:p>
            <a:r>
              <a:rPr lang="en-US" dirty="0" smtClean="0"/>
              <a:t>Max transmission of sunlight at depth</a:t>
            </a:r>
          </a:p>
          <a:p>
            <a:endParaRPr lang="en-US" dirty="0"/>
          </a:p>
          <a:p>
            <a:r>
              <a:rPr lang="en-US" dirty="0" smtClean="0"/>
              <a:t>System support for 1 active and 1 	control chamber</a:t>
            </a:r>
          </a:p>
          <a:p>
            <a:endParaRPr lang="en-US" dirty="0"/>
          </a:p>
          <a:p>
            <a:endParaRPr lang="en-US" dirty="0"/>
          </a:p>
        </p:txBody>
      </p:sp>
    </p:spTree>
    <p:extLst>
      <p:ext uri="{BB962C8B-B14F-4D97-AF65-F5344CB8AC3E}">
        <p14:creationId xmlns:p14="http://schemas.microsoft.com/office/powerpoint/2010/main" val="310734972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1594611" y="1047430"/>
            <a:ext cx="6087857" cy="1754327"/>
          </a:xfrm>
          <a:prstGeom prst="rect">
            <a:avLst/>
          </a:prstGeom>
          <a:noFill/>
        </p:spPr>
        <p:txBody>
          <a:bodyPr wrap="square" rtlCol="0">
            <a:spAutoFit/>
          </a:bodyPr>
          <a:lstStyle/>
          <a:p>
            <a:r>
              <a:rPr lang="en-US" dirty="0" smtClean="0"/>
              <a:t>Surge:			 	Imitate surge to extent possible</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val="138527620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val="375401953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045273" y="1354858"/>
            <a:ext cx="1327042"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191903" y="2100399"/>
            <a:ext cx="1060171"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191902" y="2672159"/>
            <a:ext cx="106017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191903" y="1479827"/>
            <a:ext cx="106017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708795" y="1143000"/>
            <a:ext cx="912115"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113165202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0"/>
            <a:ext cx="7705124" cy="919848"/>
          </a:xfrm>
        </p:spPr>
        <p:txBody>
          <a:bodyPr>
            <a:normAutofit fontScale="90000"/>
          </a:bodyPr>
          <a:lstStyle/>
          <a:p>
            <a:r>
              <a:rPr lang="en-US" dirty="0" smtClean="0"/>
              <a:t>Climate change has consequences</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880" y="914400"/>
            <a:ext cx="4411066" cy="5669280"/>
          </a:xfrm>
          <a:prstGeom prst="rect">
            <a:avLst/>
          </a:prstGeom>
          <a:ln w="25400">
            <a:solidFill>
              <a:schemeClr val="tx1"/>
            </a:solidFill>
          </a:ln>
        </p:spPr>
      </p:pic>
    </p:spTree>
    <p:extLst>
      <p:ext uri="{BB962C8B-B14F-4D97-AF65-F5344CB8AC3E}">
        <p14:creationId xmlns:p14="http://schemas.microsoft.com/office/powerpoint/2010/main" val="98878590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457323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3140990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376924" cy="369332"/>
          </a:xfrm>
          <a:prstGeom prst="rect">
            <a:avLst/>
          </a:prstGeom>
          <a:noFill/>
        </p:spPr>
        <p:txBody>
          <a:bodyPr wrap="none" rtlCol="0">
            <a:spAutoFit/>
          </a:bodyPr>
          <a:lstStyle/>
          <a:p>
            <a:r>
              <a:rPr lang="en-US" dirty="0" smtClean="0"/>
              <a:t>Mesh screen</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1602422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val="545975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946516" cy="4524316"/>
          </a:xfrm>
          <a:prstGeom prst="rect">
            <a:avLst/>
          </a:prstGeom>
          <a:noFill/>
        </p:spPr>
        <p:txBody>
          <a:bodyPr wrap="square" rtlCol="0">
            <a:spAutoFit/>
          </a:bodyPr>
          <a:lstStyle/>
          <a:p>
            <a:r>
              <a:rPr lang="en-US" dirty="0" smtClean="0"/>
              <a:t>Health and Status:			Ability to query system status from web 								page (data dependent on sensors included) </a:t>
            </a:r>
          </a:p>
          <a:p>
            <a:endParaRPr lang="en-US" dirty="0"/>
          </a:p>
          <a:p>
            <a:r>
              <a:rPr lang="en-US" dirty="0" smtClean="0"/>
              <a:t>Timing Accuracy: 			Internet time stamping to 1 second absolute accuracy</a:t>
            </a:r>
          </a:p>
          <a:p>
            <a:endParaRPr lang="en-US" dirty="0"/>
          </a:p>
          <a:p>
            <a:r>
              <a:rPr lang="en-US" dirty="0" smtClean="0"/>
              <a:t>Sample Rates: 				System will support up to 2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Autonomously chapters meta-data for instruments</a:t>
            </a:r>
          </a:p>
          <a:p>
            <a:endParaRPr lang="en-US" dirty="0"/>
          </a:p>
          <a:p>
            <a:r>
              <a:rPr lang="en-US" dirty="0" smtClean="0"/>
              <a:t>						Near real time ground 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val="129815300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swFOCE</a:t>
            </a:r>
            <a:r>
              <a:rPr lang="en-US" dirty="0" smtClean="0"/>
              <a:t> Permitting</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99279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8959" y="1771884"/>
            <a:ext cx="4593895" cy="3657600"/>
          </a:xfrm>
          <a:prstGeom prst="rect">
            <a:avLst/>
          </a:prstGeom>
        </p:spPr>
      </p:pic>
      <p:sp>
        <p:nvSpPr>
          <p:cNvPr id="2" name="Title 1"/>
          <p:cNvSpPr>
            <a:spLocks noGrp="1"/>
          </p:cNvSpPr>
          <p:nvPr>
            <p:ph type="title"/>
          </p:nvPr>
        </p:nvSpPr>
        <p:spPr/>
        <p:txBody>
          <a:bodyPr/>
          <a:lstStyle/>
          <a:p>
            <a:r>
              <a:rPr lang="en-US" dirty="0" smtClean="0"/>
              <a:t>Permitting </a:t>
            </a:r>
            <a:r>
              <a:rPr lang="en-US" dirty="0"/>
              <a:t>Issues</a:t>
            </a:r>
            <a:r>
              <a:rPr lang="en-US" dirty="0" smtClean="0"/>
              <a:t>:</a:t>
            </a:r>
            <a:endParaRPr lang="en-US" dirty="0"/>
          </a:p>
        </p:txBody>
      </p:sp>
      <p:sp>
        <p:nvSpPr>
          <p:cNvPr id="3" name="Content Placeholder 2"/>
          <p:cNvSpPr>
            <a:spLocks noGrp="1"/>
          </p:cNvSpPr>
          <p:nvPr>
            <p:ph idx="1"/>
          </p:nvPr>
        </p:nvSpPr>
        <p:spPr>
          <a:xfrm>
            <a:off x="457200" y="1600200"/>
            <a:ext cx="3962400" cy="4525963"/>
          </a:xfrm>
        </p:spPr>
        <p:txBody>
          <a:bodyPr>
            <a:normAutofit/>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marL="0" indent="0">
              <a:buNone/>
            </a:pPr>
            <a:endParaRPr lang="en-US" dirty="0"/>
          </a:p>
          <a:p>
            <a:endParaRPr lang="en-US" dirty="0"/>
          </a:p>
          <a:p>
            <a:endParaRPr lang="en-US" dirty="0"/>
          </a:p>
        </p:txBody>
      </p:sp>
      <p:sp>
        <p:nvSpPr>
          <p:cNvPr id="4" name="Rectangle 3"/>
          <p:cNvSpPr/>
          <p:nvPr/>
        </p:nvSpPr>
        <p:spPr>
          <a:xfrm>
            <a:off x="7230057" y="4732936"/>
            <a:ext cx="294910" cy="233079"/>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072790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a:t>
            </a:r>
            <a:r>
              <a:rPr lang="en-US" dirty="0"/>
              <a:t>Issues: cont’d</a:t>
            </a:r>
          </a:p>
        </p:txBody>
      </p:sp>
      <p:sp>
        <p:nvSpPr>
          <p:cNvPr id="3" name="Content Placeholder 2"/>
          <p:cNvSpPr>
            <a:spLocks noGrp="1"/>
          </p:cNvSpPr>
          <p:nvPr>
            <p:ph idx="1"/>
          </p:nvPr>
        </p:nvSpPr>
        <p:spPr>
          <a:xfrm>
            <a:off x="457200" y="1600200"/>
            <a:ext cx="3962400" cy="4525963"/>
          </a:xfrm>
        </p:spPr>
        <p:txBody>
          <a:bodyPr>
            <a:normAutofit lnSpcReduction="10000"/>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lvl="1"/>
            <a:r>
              <a:rPr lang="en-US" dirty="0" smtClean="0"/>
              <a:t>Regional: Water Quality</a:t>
            </a:r>
          </a:p>
          <a:p>
            <a:pPr lvl="1"/>
            <a:r>
              <a:rPr lang="en-US" dirty="0" smtClean="0"/>
              <a:t>Local: City of Pacific Grove</a:t>
            </a:r>
          </a:p>
          <a:p>
            <a:endParaRPr lang="en-US" dirty="0"/>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val="158290909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Lessons Learned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Site location can determine how much regulation you will be faced with</a:t>
            </a:r>
          </a:p>
          <a:p>
            <a:r>
              <a:rPr lang="en-US" dirty="0" smtClean="0"/>
              <a:t>Allow plenty of time for permitting</a:t>
            </a:r>
          </a:p>
          <a:p>
            <a:pPr lvl="1"/>
            <a:r>
              <a:rPr lang="en-US" dirty="0" smtClean="0"/>
              <a:t>Process took 2 years to complete</a:t>
            </a:r>
          </a:p>
          <a:p>
            <a:pPr lvl="1"/>
            <a:r>
              <a:rPr lang="en-US" dirty="0" smtClean="0"/>
              <a:t>Coordination of permitting cable &amp; projects</a:t>
            </a:r>
          </a:p>
          <a:p>
            <a:r>
              <a:rPr lang="en-US" dirty="0" smtClean="0"/>
              <a:t>Good rapport with agency personnel key</a:t>
            </a:r>
          </a:p>
          <a:p>
            <a:pPr lvl="1"/>
            <a:r>
              <a:rPr lang="en-US" dirty="0" smtClean="0"/>
              <a:t>Not necessarily trying to make life difficult, but often operating </a:t>
            </a:r>
            <a:r>
              <a:rPr lang="en-US" dirty="0"/>
              <a:t>within </a:t>
            </a:r>
            <a:r>
              <a:rPr lang="en-US" dirty="0" smtClean="0"/>
              <a:t>bureaucratic box</a:t>
            </a:r>
          </a:p>
          <a:p>
            <a:pPr lvl="1"/>
            <a:r>
              <a:rPr lang="en-US" dirty="0" smtClean="0"/>
              <a:t>Future interactions</a:t>
            </a:r>
          </a:p>
          <a:p>
            <a:r>
              <a:rPr lang="en-US" dirty="0" smtClean="0"/>
              <a:t>Advocate(s) who can work with bureaucracy highly valuable</a:t>
            </a:r>
          </a:p>
          <a:p>
            <a:r>
              <a:rPr lang="en-US" dirty="0" smtClean="0"/>
              <a:t>Getting the process streamlined is critical to prevent valuable research from being discouraged due to concerns about permitting.</a:t>
            </a:r>
          </a:p>
          <a:p>
            <a:endParaRPr lang="en-US" dirty="0" smtClean="0"/>
          </a:p>
          <a:p>
            <a:pPr lvl="1"/>
            <a:endParaRPr lang="en-US" dirty="0"/>
          </a:p>
          <a:p>
            <a:pPr marL="57150" indent="0">
              <a:buNone/>
            </a:pPr>
            <a:endParaRPr lang="en-US" dirty="0" smtClean="0"/>
          </a:p>
          <a:p>
            <a:pPr marL="457200" lvl="1" indent="0">
              <a:buNone/>
            </a:pPr>
            <a:endParaRPr lang="en-US" dirty="0"/>
          </a:p>
        </p:txBody>
      </p:sp>
    </p:spTree>
    <p:extLst>
      <p:ext uri="{BB962C8B-B14F-4D97-AF65-F5344CB8AC3E}">
        <p14:creationId xmlns:p14="http://schemas.microsoft.com/office/powerpoint/2010/main" val="177304416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Computing elements of </a:t>
            </a:r>
            <a:r>
              <a:rPr lang="en-US" dirty="0" err="1" smtClean="0"/>
              <a:t>xFOCE</a:t>
            </a:r>
            <a:endParaRPr lang="en-US" dirty="0"/>
          </a:p>
        </p:txBody>
      </p:sp>
      <p:sp>
        <p:nvSpPr>
          <p:cNvPr id="3" name="Subtitle 2"/>
          <p:cNvSpPr>
            <a:spLocks noGrp="1"/>
          </p:cNvSpPr>
          <p:nvPr>
            <p:ph type="subTitle" idx="1"/>
          </p:nvPr>
        </p:nvSpPr>
        <p:spPr>
          <a:xfrm>
            <a:off x="1371600" y="3886200"/>
            <a:ext cx="6400800" cy="1049828"/>
          </a:xfrm>
        </p:spPr>
        <p:txBody>
          <a:bodyPr/>
          <a:lstStyle/>
          <a:p>
            <a:r>
              <a:rPr lang="en-US" dirty="0" smtClean="0"/>
              <a:t>(Architecture and system trades)</a:t>
            </a:r>
            <a:endParaRPr lang="en-US" dirty="0"/>
          </a:p>
        </p:txBody>
      </p:sp>
    </p:spTree>
    <p:extLst>
      <p:ext uri="{BB962C8B-B14F-4D97-AF65-F5344CB8AC3E}">
        <p14:creationId xmlns:p14="http://schemas.microsoft.com/office/powerpoint/2010/main" val="77436282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73426"/>
            <a:ext cx="7705124" cy="919848"/>
          </a:xfrm>
        </p:spPr>
        <p:txBody>
          <a:bodyPr>
            <a:normAutofit fontScale="90000"/>
          </a:bodyPr>
          <a:lstStyle/>
          <a:p>
            <a:r>
              <a:rPr lang="en-US" dirty="0" smtClean="0"/>
              <a:t>Purpose of CO</a:t>
            </a:r>
            <a:r>
              <a:rPr lang="en-US" baseline="-25000" dirty="0" smtClean="0"/>
              <a:t>2</a:t>
            </a:r>
            <a:r>
              <a:rPr lang="en-US" dirty="0" smtClean="0"/>
              <a:t> enrichment experiments</a:t>
            </a:r>
            <a:endParaRPr lang="en-US" dirty="0"/>
          </a:p>
        </p:txBody>
      </p:sp>
      <p:sp>
        <p:nvSpPr>
          <p:cNvPr id="3" name="TextBox 2"/>
          <p:cNvSpPr txBox="1"/>
          <p:nvPr/>
        </p:nvSpPr>
        <p:spPr>
          <a:xfrm>
            <a:off x="766119" y="1600193"/>
            <a:ext cx="7705124" cy="4647426"/>
          </a:xfrm>
          <a:prstGeom prst="rect">
            <a:avLst/>
          </a:prstGeom>
          <a:noFill/>
        </p:spPr>
        <p:txBody>
          <a:bodyPr wrap="square" rtlCol="0">
            <a:spAutoFit/>
          </a:bodyPr>
          <a:lstStyle/>
          <a:p>
            <a:r>
              <a:rPr lang="en-US" sz="2800" dirty="0" smtClean="0"/>
              <a:t>FACE studies on land:</a:t>
            </a:r>
          </a:p>
          <a:p>
            <a:pPr marL="800100" lvl="1" indent="-342900">
              <a:buFont typeface="Arial" pitchFamily="34" charset="0"/>
              <a:buChar char="•"/>
            </a:pPr>
            <a:r>
              <a:rPr lang="en-US" sz="2400" dirty="0" smtClean="0"/>
              <a:t>Greenhouse experiments had shown an enhancement of growth rates with high CO</a:t>
            </a:r>
            <a:r>
              <a:rPr lang="en-US" sz="2400" baseline="-25000" dirty="0" smtClean="0"/>
              <a:t>2</a:t>
            </a:r>
            <a:r>
              <a:rPr lang="en-US" sz="2400" dirty="0" smtClean="0"/>
              <a:t> conditions.</a:t>
            </a:r>
          </a:p>
          <a:p>
            <a:pPr marL="800100" lvl="1" indent="-342900">
              <a:buFont typeface="Arial" pitchFamily="34" charset="0"/>
              <a:buChar char="•"/>
            </a:pPr>
            <a:r>
              <a:rPr lang="en-US" sz="2400" dirty="0" smtClean="0"/>
              <a:t>What happens in the “real world?”</a:t>
            </a:r>
          </a:p>
          <a:p>
            <a:endParaRPr lang="en-US" sz="2400" dirty="0" smtClean="0"/>
          </a:p>
          <a:p>
            <a:r>
              <a:rPr lang="en-US" sz="2800" dirty="0" smtClean="0"/>
              <a:t>FOCE is the marine analog to FACE:</a:t>
            </a:r>
          </a:p>
          <a:p>
            <a:pPr marL="800100" lvl="1" indent="-342900">
              <a:buFont typeface="Arial" pitchFamily="34" charset="0"/>
              <a:buChar char="•"/>
            </a:pPr>
            <a:r>
              <a:rPr lang="en-US" sz="2400" dirty="0" smtClean="0"/>
              <a:t>Avoid the limitations of aquaria experiments.</a:t>
            </a:r>
          </a:p>
          <a:p>
            <a:pPr marL="1257300" lvl="2" indent="-342900">
              <a:buFont typeface="Arial" pitchFamily="34" charset="0"/>
              <a:buChar char="•"/>
            </a:pPr>
            <a:r>
              <a:rPr lang="en-US" sz="2400" dirty="0" err="1" smtClean="0"/>
              <a:t>Culturable</a:t>
            </a:r>
            <a:r>
              <a:rPr lang="en-US" sz="2400" dirty="0" smtClean="0"/>
              <a:t> organisms.</a:t>
            </a:r>
          </a:p>
          <a:p>
            <a:pPr marL="1257300" lvl="2" indent="-342900">
              <a:buFont typeface="Arial" pitchFamily="34" charset="0"/>
              <a:buChar char="•"/>
            </a:pPr>
            <a:r>
              <a:rPr lang="en-US" sz="2400" dirty="0" smtClean="0"/>
              <a:t>“Axenic ecosystems”.</a:t>
            </a:r>
          </a:p>
          <a:p>
            <a:pPr marL="800100" lvl="1" indent="-342900">
              <a:buFont typeface="Arial" pitchFamily="34" charset="0"/>
              <a:buChar char="•"/>
            </a:pPr>
            <a:r>
              <a:rPr lang="en-US" sz="2400" dirty="0" smtClean="0"/>
              <a:t>Open system </a:t>
            </a:r>
            <a:r>
              <a:rPr lang="en-US" sz="2400" i="1" dirty="0" smtClean="0"/>
              <a:t>vs</a:t>
            </a:r>
            <a:r>
              <a:rPr lang="en-US" sz="2400" dirty="0" smtClean="0"/>
              <a:t> closed </a:t>
            </a:r>
            <a:r>
              <a:rPr lang="en-US" sz="2400" dirty="0" err="1" smtClean="0"/>
              <a:t>mesocosm</a:t>
            </a:r>
            <a:r>
              <a:rPr lang="en-US" sz="2400" dirty="0" smtClean="0"/>
              <a:t>.</a:t>
            </a:r>
          </a:p>
          <a:p>
            <a:pPr marL="1257300" lvl="2" indent="-342900">
              <a:buFont typeface="Arial" pitchFamily="34" charset="0"/>
              <a:buChar char="•"/>
            </a:pPr>
            <a:r>
              <a:rPr lang="en-US" sz="2400" dirty="0" smtClean="0"/>
              <a:t>Natural cycling of environmental conditions.</a:t>
            </a:r>
          </a:p>
          <a:p>
            <a:pPr marL="1257300" lvl="2" indent="-342900">
              <a:buFont typeface="Arial" pitchFamily="34" charset="0"/>
              <a:buChar char="•"/>
            </a:pPr>
            <a:r>
              <a:rPr lang="en-US" sz="2400" dirty="0" smtClean="0"/>
              <a:t>Complete ecosystem interactions.</a:t>
            </a:r>
            <a:endParaRPr lang="en-US" sz="2400" dirty="0"/>
          </a:p>
        </p:txBody>
      </p:sp>
    </p:spTree>
    <p:extLst>
      <p:ext uri="{BB962C8B-B14F-4D97-AF65-F5344CB8AC3E}">
        <p14:creationId xmlns:p14="http://schemas.microsoft.com/office/powerpoint/2010/main" val="372625347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Architectures</a:t>
            </a:r>
            <a:br>
              <a:rPr lang="en-US" dirty="0" smtClean="0"/>
            </a:br>
            <a:r>
              <a:rPr lang="en-US" sz="3600" dirty="0" smtClean="0"/>
              <a:t>User Concerns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E46C0A"/>
                </a:solidFill>
              </a:rPr>
              <a:t>Performance</a:t>
            </a:r>
            <a:r>
              <a:rPr lang="en-US" dirty="0" smtClean="0"/>
              <a:t>: valid scientific approach, data quality </a:t>
            </a:r>
          </a:p>
          <a:p>
            <a:r>
              <a:rPr lang="en-US" dirty="0" smtClean="0">
                <a:solidFill>
                  <a:srgbClr val="E46C0A"/>
                </a:solidFill>
              </a:rPr>
              <a:t>Flexibility</a:t>
            </a:r>
            <a:r>
              <a:rPr lang="en-US" dirty="0" smtClean="0"/>
              <a:t>: wide range of environments, scenarios</a:t>
            </a:r>
          </a:p>
          <a:p>
            <a:r>
              <a:rPr lang="en-US" dirty="0" smtClean="0">
                <a:solidFill>
                  <a:srgbClr val="E46C0A"/>
                </a:solidFill>
              </a:rPr>
              <a:t>Ease</a:t>
            </a:r>
            <a:r>
              <a:rPr lang="en-US" dirty="0" smtClean="0"/>
              <a:t>: </a:t>
            </a:r>
          </a:p>
          <a:p>
            <a:pPr lvl="1"/>
            <a:r>
              <a:rPr lang="en-US" dirty="0" smtClean="0"/>
              <a:t>Build</a:t>
            </a:r>
          </a:p>
          <a:p>
            <a:pPr lvl="1"/>
            <a:r>
              <a:rPr lang="en-US" dirty="0" smtClean="0"/>
              <a:t>Test</a:t>
            </a:r>
          </a:p>
          <a:p>
            <a:pPr lvl="1"/>
            <a:r>
              <a:rPr lang="en-US" dirty="0" smtClean="0"/>
              <a:t>Use, maintain</a:t>
            </a:r>
          </a:p>
          <a:p>
            <a:pPr lvl="1"/>
            <a:r>
              <a:rPr lang="en-US" dirty="0" smtClean="0"/>
              <a:t>Extend</a:t>
            </a:r>
          </a:p>
          <a:p>
            <a:r>
              <a:rPr lang="en-US" dirty="0" smtClean="0">
                <a:solidFill>
                  <a:srgbClr val="E46C0A"/>
                </a:solidFill>
              </a:rPr>
              <a:t>Cost</a:t>
            </a:r>
          </a:p>
        </p:txBody>
      </p:sp>
    </p:spTree>
    <p:extLst>
      <p:ext uri="{BB962C8B-B14F-4D97-AF65-F5344CB8AC3E}">
        <p14:creationId xmlns:p14="http://schemas.microsoft.com/office/powerpoint/2010/main" val="100202753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xFOCE</a:t>
            </a:r>
            <a:r>
              <a:rPr lang="en-US" dirty="0" smtClean="0"/>
              <a:t> demographic</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09210245"/>
              </p:ext>
            </p:extLst>
          </p:nvPr>
        </p:nvGraphicFramePr>
        <p:xfrm>
          <a:off x="629920" y="1417638"/>
          <a:ext cx="7894320" cy="4124959"/>
        </p:xfrm>
        <a:graphic>
          <a:graphicData uri="http://schemas.openxmlformats.org/drawingml/2006/table">
            <a:tbl>
              <a:tblPr firstRow="1" bandRow="1">
                <a:tableStyleId>{5C22544A-7EE6-4342-B048-85BDC9FD1C3A}</a:tableStyleId>
              </a:tblPr>
              <a:tblGrid>
                <a:gridCol w="2724315"/>
                <a:gridCol w="5170005"/>
              </a:tblGrid>
              <a:tr h="370840">
                <a:tc>
                  <a:txBody>
                    <a:bodyPr/>
                    <a:lstStyle/>
                    <a:p>
                      <a:endParaRPr lang="en-US" dirty="0"/>
                    </a:p>
                  </a:txBody>
                  <a:tcPr/>
                </a:tc>
                <a:tc>
                  <a:txBody>
                    <a:bodyPr/>
                    <a:lstStyle/>
                    <a:p>
                      <a:endParaRPr lang="en-US"/>
                    </a:p>
                  </a:txBody>
                  <a:tcPr/>
                </a:tc>
              </a:tr>
              <a:tr h="370840">
                <a:tc>
                  <a:txBody>
                    <a:bodyPr/>
                    <a:lstStyle/>
                    <a:p>
                      <a:r>
                        <a:rPr lang="en-US" dirty="0" smtClean="0"/>
                        <a:t>Implementer profile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Researchers</a:t>
                      </a:r>
                      <a:r>
                        <a:rPr lang="en-US" baseline="0" dirty="0" smtClean="0"/>
                        <a:t> plus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2-4 post docs, grad students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0-1 engineer</a:t>
                      </a:r>
                    </a:p>
                  </a:txBody>
                  <a:tcPr/>
                </a:tc>
              </a:tr>
              <a:tr h="370840">
                <a:tc>
                  <a:txBody>
                    <a:bodyPr/>
                    <a:lstStyle/>
                    <a:p>
                      <a:r>
                        <a:rPr lang="en-US" dirty="0" smtClean="0"/>
                        <a:t>Technical</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Access to modest manufacturing facilities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Software is harder</a:t>
                      </a:r>
                      <a:r>
                        <a:rPr lang="en-US" baseline="0" dirty="0" smtClean="0"/>
                        <a:t> than hardware, mechanical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Strong preference for familiar COTS solutions</a:t>
                      </a:r>
                      <a:endParaRPr lang="en-US" dirty="0" smtClean="0"/>
                    </a:p>
                  </a:txBody>
                  <a:tcPr/>
                </a:tc>
              </a:tr>
              <a:tr h="370840">
                <a:tc>
                  <a:txBody>
                    <a:bodyPr/>
                    <a:lstStyle/>
                    <a:p>
                      <a:r>
                        <a:rPr lang="en-US" dirty="0" smtClean="0"/>
                        <a:t>Implementation schedule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a:t>
                      </a:r>
                      <a:r>
                        <a:rPr lang="en-US" baseline="0" dirty="0" smtClean="0"/>
                        <a:t> </a:t>
                      </a:r>
                      <a:r>
                        <a:rPr lang="en-US" dirty="0" smtClean="0"/>
                        <a:t>months </a:t>
                      </a:r>
                    </a:p>
                  </a:txBody>
                  <a:tcPr/>
                </a:tc>
              </a:tr>
              <a:tr h="370840">
                <a:tc>
                  <a:txBody>
                    <a:bodyPr/>
                    <a:lstStyle/>
                    <a:p>
                      <a:r>
                        <a:rPr lang="en-US" dirty="0" smtClean="0"/>
                        <a:t>Experiments</a:t>
                      </a:r>
                      <a:endParaRPr lang="en-US" dirty="0"/>
                    </a:p>
                  </a:txBody>
                  <a:tcPr anchor="ctr"/>
                </a:tc>
                <a:tc>
                  <a:txBody>
                    <a:bodyPr/>
                    <a:lstStyle/>
                    <a:p>
                      <a:r>
                        <a:rPr lang="en-US" baseline="0" dirty="0" smtClean="0"/>
                        <a:t>Campaign-style deployments</a:t>
                      </a:r>
                    </a:p>
                    <a:p>
                      <a:r>
                        <a:rPr lang="en-US" baseline="0" dirty="0" smtClean="0"/>
                        <a:t>12 month service life</a:t>
                      </a:r>
                    </a:p>
                    <a:p>
                      <a:r>
                        <a:rPr lang="en-US" baseline="0" dirty="0" smtClean="0"/>
                        <a:t>Remote and/or restricted sites</a:t>
                      </a:r>
                    </a:p>
                  </a:txBody>
                  <a:tcPr/>
                </a:tc>
              </a:tr>
              <a:tr h="370840">
                <a:tc>
                  <a:txBody>
                    <a:bodyPr/>
                    <a:lstStyle/>
                    <a:p>
                      <a:r>
                        <a:rPr lang="en-US" dirty="0" smtClean="0"/>
                        <a:t>Lifecycle</a:t>
                      </a:r>
                      <a:endParaRPr lang="en-US" dirty="0"/>
                    </a:p>
                  </a:txBody>
                  <a:tcPr anchor="ctr"/>
                </a:tc>
                <a:tc>
                  <a:txBody>
                    <a:bodyPr/>
                    <a:lstStyle/>
                    <a:p>
                      <a:r>
                        <a:rPr lang="en-US" baseline="0" dirty="0" smtClean="0"/>
                        <a:t>Prefer to extend capability, rather than re-spin from scratch for successive funding rounds</a:t>
                      </a:r>
                    </a:p>
                  </a:txBody>
                  <a:tcPr/>
                </a:tc>
              </a:tr>
            </a:tbl>
          </a:graphicData>
        </a:graphic>
      </p:graphicFrame>
    </p:spTree>
    <p:extLst>
      <p:ext uri="{BB962C8B-B14F-4D97-AF65-F5344CB8AC3E}">
        <p14:creationId xmlns:p14="http://schemas.microsoft.com/office/powerpoint/2010/main" val="277783991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10110" y="2694296"/>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 name="Rounded Rectangle 5"/>
          <p:cNvSpPr/>
          <p:nvPr/>
        </p:nvSpPr>
        <p:spPr>
          <a:xfrm>
            <a:off x="827347" y="2694296"/>
            <a:ext cx="1228585" cy="98099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Enriched</a:t>
            </a:r>
          </a:p>
          <a:p>
            <a:pPr algn="ctr"/>
            <a:r>
              <a:rPr lang="en-US" sz="1400" dirty="0" smtClean="0">
                <a:solidFill>
                  <a:schemeClr val="accent1">
                    <a:lumMod val="75000"/>
                  </a:schemeClr>
                </a:solidFill>
              </a:rPr>
              <a:t>Seawater</a:t>
            </a:r>
            <a:endParaRPr lang="en-US" dirty="0">
              <a:solidFill>
                <a:schemeClr val="accent1">
                  <a:lumMod val="75000"/>
                </a:schemeClr>
              </a:solidFill>
            </a:endParaRPr>
          </a:p>
        </p:txBody>
      </p:sp>
      <p:sp>
        <p:nvSpPr>
          <p:cNvPr id="7" name="Rounded Rectangle 6"/>
          <p:cNvSpPr/>
          <p:nvPr/>
        </p:nvSpPr>
        <p:spPr>
          <a:xfrm>
            <a:off x="827347" y="3255205"/>
            <a:ext cx="1228585" cy="420090"/>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65" name="Rounded Rectangle 64"/>
          <p:cNvSpPr/>
          <p:nvPr/>
        </p:nvSpPr>
        <p:spPr>
          <a:xfrm>
            <a:off x="3906921" y="795565"/>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4875880" y="79556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310883" y="3403986"/>
            <a:ext cx="1799228" cy="1292806"/>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850969" y="3547169"/>
            <a:ext cx="0" cy="1263067"/>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405057" y="3547169"/>
            <a:ext cx="1095723" cy="12292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302253" y="1369178"/>
            <a:ext cx="0" cy="12441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464998" y="3491141"/>
            <a:ext cx="1104265" cy="122426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944355" y="3491141"/>
            <a:ext cx="0" cy="1319095"/>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429394" y="2244445"/>
            <a:ext cx="999027" cy="44985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385591" y="3491141"/>
            <a:ext cx="1793002" cy="128531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464998" y="1082371"/>
            <a:ext cx="963423" cy="48513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H="1" flipV="1">
            <a:off x="5170439" y="1369178"/>
            <a:ext cx="13180" cy="124419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905063" y="2171368"/>
            <a:ext cx="494185"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CO</a:t>
            </a:r>
            <a:r>
              <a:rPr lang="en-US" sz="1400" baseline="-25000" dirty="0" smtClean="0">
                <a:solidFill>
                  <a:schemeClr val="accent1">
                    <a:lumMod val="75000"/>
                  </a:schemeClr>
                </a:solidFill>
              </a:rPr>
              <a:t>2</a:t>
            </a:r>
            <a:endParaRPr lang="en-US" baseline="-25000" dirty="0">
              <a:solidFill>
                <a:schemeClr val="accent1">
                  <a:lumMod val="75000"/>
                </a:schemeClr>
              </a:solidFill>
            </a:endParaRPr>
          </a:p>
        </p:txBody>
      </p:sp>
      <p:sp>
        <p:nvSpPr>
          <p:cNvPr id="225" name="Rounded Rectangle 224"/>
          <p:cNvSpPr/>
          <p:nvPr/>
        </p:nvSpPr>
        <p:spPr>
          <a:xfrm>
            <a:off x="1425603" y="2171368"/>
            <a:ext cx="525378"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H</a:t>
            </a:r>
            <a:r>
              <a:rPr lang="en-US" sz="1400" baseline="-25000" dirty="0" smtClean="0">
                <a:solidFill>
                  <a:schemeClr val="accent1">
                    <a:lumMod val="75000"/>
                  </a:schemeClr>
                </a:solidFill>
              </a:rPr>
              <a:t>2</a:t>
            </a:r>
            <a:r>
              <a:rPr lang="en-US" sz="1400" dirty="0" smtClean="0">
                <a:solidFill>
                  <a:schemeClr val="accent1">
                    <a:lumMod val="75000"/>
                  </a:schemeClr>
                </a:solidFill>
              </a:rPr>
              <a:t>O</a:t>
            </a:r>
            <a:endParaRPr lang="en-US" dirty="0">
              <a:solidFill>
                <a:schemeClr val="accent1">
                  <a:lumMod val="75000"/>
                </a:schemeClr>
              </a:solidFill>
            </a:endParaRPr>
          </a:p>
        </p:txBody>
      </p:sp>
      <p:sp>
        <p:nvSpPr>
          <p:cNvPr id="344" name="Rounded Rectangle 343"/>
          <p:cNvSpPr/>
          <p:nvPr/>
        </p:nvSpPr>
        <p:spPr>
          <a:xfrm>
            <a:off x="2724110" y="25157"/>
            <a:ext cx="3845153"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accent6">
                    <a:lumMod val="75000"/>
                  </a:schemeClr>
                </a:solidFill>
              </a:rPr>
              <a:t>FOCE Essentials</a:t>
            </a:r>
            <a:endParaRPr lang="en-US" sz="2400" dirty="0">
              <a:solidFill>
                <a:schemeClr val="accent6">
                  <a:lumMod val="75000"/>
                </a:schemeClr>
              </a:solidFill>
            </a:endParaRPr>
          </a:p>
        </p:txBody>
      </p:sp>
      <p:sp>
        <p:nvSpPr>
          <p:cNvPr id="345" name="Rectangle 344"/>
          <p:cNvSpPr/>
          <p:nvPr/>
        </p:nvSpPr>
        <p:spPr>
          <a:xfrm>
            <a:off x="2801822" y="495803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6" name="Rounded Rectangle 345"/>
          <p:cNvSpPr/>
          <p:nvPr/>
        </p:nvSpPr>
        <p:spPr>
          <a:xfrm>
            <a:off x="2810306" y="496322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grpSp>
        <p:nvGrpSpPr>
          <p:cNvPr id="4" name="Group 3"/>
          <p:cNvGrpSpPr/>
          <p:nvPr/>
        </p:nvGrpSpPr>
        <p:grpSpPr>
          <a:xfrm>
            <a:off x="6696179" y="5684837"/>
            <a:ext cx="659378" cy="646322"/>
            <a:chOff x="6696179" y="5684837"/>
            <a:chExt cx="659378" cy="646322"/>
          </a:xfrm>
        </p:grpSpPr>
        <p:sp>
          <p:nvSpPr>
            <p:cNvPr id="352" name="Oval 35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53" name="Pentagon 352"/>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4" name="Straight Connector 353"/>
            <p:cNvCxnSpPr>
              <a:endCxn id="35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5" name="Group 354"/>
          <p:cNvGrpSpPr/>
          <p:nvPr/>
        </p:nvGrpSpPr>
        <p:grpSpPr>
          <a:xfrm>
            <a:off x="5064691" y="5051039"/>
            <a:ext cx="505545" cy="659984"/>
            <a:chOff x="7271690" y="5160717"/>
            <a:chExt cx="505545" cy="659984"/>
          </a:xfrm>
        </p:grpSpPr>
        <p:sp>
          <p:nvSpPr>
            <p:cNvPr id="356" name="Oval 3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57" name="Straight Connector 356"/>
            <p:cNvCxnSpPr>
              <a:endCxn id="3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58" name="Rectangle 3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59" name="Group 358"/>
          <p:cNvGrpSpPr/>
          <p:nvPr/>
        </p:nvGrpSpPr>
        <p:grpSpPr>
          <a:xfrm>
            <a:off x="4522424" y="5049365"/>
            <a:ext cx="505545" cy="659984"/>
            <a:chOff x="7271690" y="5160717"/>
            <a:chExt cx="505545" cy="659984"/>
          </a:xfrm>
        </p:grpSpPr>
        <p:sp>
          <p:nvSpPr>
            <p:cNvPr id="360" name="Oval 35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1" name="Straight Connector 360"/>
            <p:cNvCxnSpPr>
              <a:endCxn id="36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2" name="Rectangle 36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63" name="Group 362"/>
          <p:cNvGrpSpPr/>
          <p:nvPr/>
        </p:nvGrpSpPr>
        <p:grpSpPr>
          <a:xfrm>
            <a:off x="6729017" y="4951278"/>
            <a:ext cx="505545" cy="659984"/>
            <a:chOff x="7271690" y="5160717"/>
            <a:chExt cx="505545" cy="659984"/>
          </a:xfrm>
        </p:grpSpPr>
        <p:sp>
          <p:nvSpPr>
            <p:cNvPr id="364" name="Oval 36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5" name="Straight Connector 364"/>
            <p:cNvCxnSpPr>
              <a:endCxn id="36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6" name="Rectangle 36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67" name="Group 366"/>
          <p:cNvGrpSpPr/>
          <p:nvPr/>
        </p:nvGrpSpPr>
        <p:grpSpPr>
          <a:xfrm>
            <a:off x="7270039" y="4951278"/>
            <a:ext cx="505545" cy="659984"/>
            <a:chOff x="7271690" y="5160717"/>
            <a:chExt cx="505545" cy="659984"/>
          </a:xfrm>
        </p:grpSpPr>
        <p:sp>
          <p:nvSpPr>
            <p:cNvPr id="368" name="Oval 3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9" name="Straight Connector 368"/>
            <p:cNvCxnSpPr>
              <a:endCxn id="3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0" name="Rectangle 3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71" name="Group 370"/>
          <p:cNvGrpSpPr/>
          <p:nvPr/>
        </p:nvGrpSpPr>
        <p:grpSpPr>
          <a:xfrm>
            <a:off x="7341697" y="5671175"/>
            <a:ext cx="505545" cy="659984"/>
            <a:chOff x="7271690" y="5160717"/>
            <a:chExt cx="505545" cy="659984"/>
          </a:xfrm>
        </p:grpSpPr>
        <p:sp>
          <p:nvSpPr>
            <p:cNvPr id="372" name="Oval 3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3" name="Straight Connector 372"/>
            <p:cNvCxnSpPr>
              <a:endCxn id="3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4" name="Rectangle 3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endParaRPr lang="en-US" sz="1200" dirty="0"/>
            </a:p>
          </p:txBody>
        </p:sp>
      </p:grpSp>
      <p:grpSp>
        <p:nvGrpSpPr>
          <p:cNvPr id="375" name="Group 374"/>
          <p:cNvGrpSpPr/>
          <p:nvPr/>
        </p:nvGrpSpPr>
        <p:grpSpPr>
          <a:xfrm>
            <a:off x="5064691" y="5779936"/>
            <a:ext cx="505545" cy="659984"/>
            <a:chOff x="7271690" y="5160717"/>
            <a:chExt cx="505545" cy="659984"/>
          </a:xfrm>
        </p:grpSpPr>
        <p:sp>
          <p:nvSpPr>
            <p:cNvPr id="376" name="Oval 37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7" name="Straight Connector 376"/>
            <p:cNvCxnSpPr>
              <a:endCxn id="37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8" name="Rectangle 37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390" name="Pentagon 389"/>
          <p:cNvSpPr/>
          <p:nvPr/>
        </p:nvSpPr>
        <p:spPr>
          <a:xfrm>
            <a:off x="2071983" y="5960893"/>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391" name="Pentagon 390"/>
          <p:cNvSpPr/>
          <p:nvPr/>
        </p:nvSpPr>
        <p:spPr>
          <a:xfrm>
            <a:off x="2199253" y="5028833"/>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392" name="Pentagon 391"/>
          <p:cNvSpPr/>
          <p:nvPr/>
        </p:nvSpPr>
        <p:spPr>
          <a:xfrm rot="5400000">
            <a:off x="1014756" y="3966769"/>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grpSp>
        <p:nvGrpSpPr>
          <p:cNvPr id="397" name="Group 396"/>
          <p:cNvGrpSpPr/>
          <p:nvPr/>
        </p:nvGrpSpPr>
        <p:grpSpPr>
          <a:xfrm>
            <a:off x="1115079" y="5709349"/>
            <a:ext cx="879789" cy="879789"/>
            <a:chOff x="850878" y="5411812"/>
            <a:chExt cx="879789" cy="879789"/>
          </a:xfrm>
        </p:grpSpPr>
        <p:sp>
          <p:nvSpPr>
            <p:cNvPr id="380" name="Oval 37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6" name="Picture 395"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400" name="Group 399"/>
          <p:cNvGrpSpPr/>
          <p:nvPr/>
        </p:nvGrpSpPr>
        <p:grpSpPr>
          <a:xfrm>
            <a:off x="7218331" y="1184684"/>
            <a:ext cx="1503467" cy="1604036"/>
            <a:chOff x="7180536" y="711795"/>
            <a:chExt cx="1503467" cy="1604036"/>
          </a:xfrm>
        </p:grpSpPr>
        <p:sp>
          <p:nvSpPr>
            <p:cNvPr id="342" name="Oval 34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9" name="Picture 39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403" name="TextBox 402"/>
          <p:cNvSpPr txBox="1"/>
          <p:nvPr/>
        </p:nvSpPr>
        <p:spPr>
          <a:xfrm>
            <a:off x="3280129" y="6134034"/>
            <a:ext cx="1040594" cy="369332"/>
          </a:xfrm>
          <a:prstGeom prst="rect">
            <a:avLst/>
          </a:prstGeom>
          <a:noFill/>
        </p:spPr>
        <p:txBody>
          <a:bodyPr wrap="none" rtlCol="0">
            <a:spAutoFit/>
          </a:bodyPr>
          <a:lstStyle/>
          <a:p>
            <a:r>
              <a:rPr lang="en-US" dirty="0" smtClean="0"/>
              <a:t>Chamber</a:t>
            </a:r>
            <a:endParaRPr lang="en-US" dirty="0"/>
          </a:p>
        </p:txBody>
      </p:sp>
      <p:sp>
        <p:nvSpPr>
          <p:cNvPr id="404" name="TextBox 403"/>
          <p:cNvSpPr txBox="1"/>
          <p:nvPr/>
        </p:nvSpPr>
        <p:spPr>
          <a:xfrm>
            <a:off x="6865188" y="6426694"/>
            <a:ext cx="953018" cy="369332"/>
          </a:xfrm>
          <a:prstGeom prst="rect">
            <a:avLst/>
          </a:prstGeom>
          <a:noFill/>
        </p:spPr>
        <p:txBody>
          <a:bodyPr wrap="none" rtlCol="0">
            <a:spAutoFit/>
          </a:bodyPr>
          <a:lstStyle/>
          <a:p>
            <a:r>
              <a:rPr lang="en-US" dirty="0" smtClean="0"/>
              <a:t>External</a:t>
            </a:r>
            <a:endParaRPr lang="en-US" dirty="0"/>
          </a:p>
        </p:txBody>
      </p:sp>
      <p:grpSp>
        <p:nvGrpSpPr>
          <p:cNvPr id="3" name="Group 2"/>
          <p:cNvGrpSpPr/>
          <p:nvPr/>
        </p:nvGrpSpPr>
        <p:grpSpPr>
          <a:xfrm>
            <a:off x="1256696" y="4715403"/>
            <a:ext cx="879789" cy="879789"/>
            <a:chOff x="850878" y="4417866"/>
            <a:chExt cx="879789" cy="879789"/>
          </a:xfrm>
        </p:grpSpPr>
        <p:sp>
          <p:nvSpPr>
            <p:cNvPr id="383" name="Oval 3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8" name="Straight Connector 7"/>
          <p:cNvCxnSpPr>
            <a:endCxn id="9" idx="3"/>
          </p:cNvCxnSpPr>
          <p:nvPr/>
        </p:nvCxnSpPr>
        <p:spPr>
          <a:xfrm flipH="1">
            <a:off x="3494668" y="1752175"/>
            <a:ext cx="1673166" cy="0"/>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071983" y="1567509"/>
            <a:ext cx="1422685" cy="369332"/>
          </a:xfrm>
          <a:prstGeom prst="rect">
            <a:avLst/>
          </a:prstGeom>
          <a:noFill/>
        </p:spPr>
        <p:txBody>
          <a:bodyPr wrap="none" rtlCol="0">
            <a:spAutoFit/>
          </a:bodyPr>
          <a:lstStyle/>
          <a:p>
            <a:r>
              <a:rPr lang="en-US" dirty="0" smtClean="0"/>
              <a:t>Data, Control</a:t>
            </a:r>
            <a:endParaRPr lang="en-US" dirty="0"/>
          </a:p>
        </p:txBody>
      </p:sp>
      <p:cxnSp>
        <p:nvCxnSpPr>
          <p:cNvPr id="74" name="Straight Connector 73"/>
          <p:cNvCxnSpPr>
            <a:endCxn id="75" idx="3"/>
          </p:cNvCxnSpPr>
          <p:nvPr/>
        </p:nvCxnSpPr>
        <p:spPr>
          <a:xfrm flipH="1">
            <a:off x="3494668" y="2171368"/>
            <a:ext cx="80758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2716240" y="1986702"/>
            <a:ext cx="778428" cy="369332"/>
          </a:xfrm>
          <a:prstGeom prst="rect">
            <a:avLst/>
          </a:prstGeom>
          <a:noFill/>
        </p:spPr>
        <p:txBody>
          <a:bodyPr wrap="none" rtlCol="0">
            <a:spAutoFit/>
          </a:bodyPr>
          <a:lstStyle/>
          <a:p>
            <a:r>
              <a:rPr lang="en-US" dirty="0" smtClean="0"/>
              <a:t>Power</a:t>
            </a:r>
            <a:endParaRPr lang="en-US" dirty="0"/>
          </a:p>
        </p:txBody>
      </p:sp>
      <p:sp>
        <p:nvSpPr>
          <p:cNvPr id="73" name="Rounded Rectangle 72"/>
          <p:cNvSpPr/>
          <p:nvPr/>
        </p:nvSpPr>
        <p:spPr>
          <a:xfrm>
            <a:off x="6538508" y="163753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sp>
        <p:nvSpPr>
          <p:cNvPr id="76" name="Rounded Rectangle 75"/>
          <p:cNvSpPr/>
          <p:nvPr/>
        </p:nvSpPr>
        <p:spPr>
          <a:xfrm>
            <a:off x="6487734" y="156095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grpSp>
        <p:nvGrpSpPr>
          <p:cNvPr id="77" name="Group 76"/>
          <p:cNvGrpSpPr/>
          <p:nvPr/>
        </p:nvGrpSpPr>
        <p:grpSpPr>
          <a:xfrm>
            <a:off x="4405313" y="5793598"/>
            <a:ext cx="659378" cy="646322"/>
            <a:chOff x="6696179" y="5684837"/>
            <a:chExt cx="659378" cy="646322"/>
          </a:xfrm>
        </p:grpSpPr>
        <p:sp>
          <p:nvSpPr>
            <p:cNvPr id="78" name="Oval 77"/>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9" name="Pentagon 78"/>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0" name="Straight Connector 79"/>
            <p:cNvCxnSpPr>
              <a:endCxn id="78"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48650684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xFOCE</a:t>
            </a:r>
            <a:r>
              <a:rPr lang="en-US" dirty="0" smtClean="0"/>
              <a:t> helps to </a:t>
            </a:r>
            <a:r>
              <a:rPr lang="en-US" dirty="0" smtClean="0">
                <a:solidFill>
                  <a:schemeClr val="accent3">
                    <a:lumMod val="75000"/>
                  </a:schemeClr>
                </a:solidFill>
              </a:rPr>
              <a:t>simplify the choices</a:t>
            </a:r>
          </a:p>
          <a:p>
            <a:pPr lvl="1"/>
            <a:r>
              <a:rPr lang="en-US" dirty="0" smtClean="0"/>
              <a:t>	Experience, Designs, Community</a:t>
            </a:r>
          </a:p>
          <a:p>
            <a:r>
              <a:rPr lang="en-US" dirty="0" smtClean="0"/>
              <a:t>Choices depend on users’ experiment and constraints</a:t>
            </a:r>
          </a:p>
          <a:p>
            <a:pPr lvl="1"/>
            <a:r>
              <a:rPr lang="en-US" dirty="0" smtClean="0">
                <a:solidFill>
                  <a:srgbClr val="77933C"/>
                </a:solidFill>
              </a:rPr>
              <a:t>Budget, schedule</a:t>
            </a:r>
          </a:p>
          <a:p>
            <a:pPr lvl="1"/>
            <a:r>
              <a:rPr lang="en-US" dirty="0" smtClean="0">
                <a:solidFill>
                  <a:srgbClr val="77933C"/>
                </a:solidFill>
              </a:rPr>
              <a:t>Environment, permitting</a:t>
            </a:r>
          </a:p>
          <a:p>
            <a:pPr lvl="1"/>
            <a:r>
              <a:rPr lang="en-US" dirty="0" smtClean="0">
                <a:solidFill>
                  <a:srgbClr val="77933C"/>
                </a:solidFill>
              </a:rPr>
              <a:t>Technical resources</a:t>
            </a:r>
          </a:p>
          <a:p>
            <a:r>
              <a:rPr lang="en-US" dirty="0" err="1" smtClean="0"/>
              <a:t>xFOCE</a:t>
            </a:r>
            <a:r>
              <a:rPr lang="en-US" dirty="0" smtClean="0"/>
              <a:t> </a:t>
            </a:r>
            <a:r>
              <a:rPr lang="en-US" dirty="0"/>
              <a:t>community may draw from different </a:t>
            </a:r>
            <a:r>
              <a:rPr lang="en-US" dirty="0" smtClean="0"/>
              <a:t>approaches</a:t>
            </a:r>
            <a:endParaRPr lang="en-US" dirty="0"/>
          </a:p>
        </p:txBody>
      </p:sp>
    </p:spTree>
    <p:extLst>
      <p:ext uri="{BB962C8B-B14F-4D97-AF65-F5344CB8AC3E}">
        <p14:creationId xmlns:p14="http://schemas.microsoft.com/office/powerpoint/2010/main" val="353900999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Shrinking the Universe of Trades</a:t>
            </a:r>
            <a:endParaRPr lang="en-US" dirty="0"/>
          </a:p>
        </p:txBody>
      </p:sp>
      <p:sp>
        <p:nvSpPr>
          <p:cNvPr id="3" name="Content Placeholder 2"/>
          <p:cNvSpPr>
            <a:spLocks noGrp="1"/>
          </p:cNvSpPr>
          <p:nvPr>
            <p:ph idx="1"/>
          </p:nvPr>
        </p:nvSpPr>
        <p:spPr/>
        <p:txBody>
          <a:bodyPr/>
          <a:lstStyle/>
          <a:p>
            <a:r>
              <a:rPr lang="en-US" dirty="0" smtClean="0"/>
              <a:t>Decisions that have greatest impact on user concerns</a:t>
            </a:r>
          </a:p>
          <a:p>
            <a:pPr lvl="1"/>
            <a:r>
              <a:rPr lang="en-US" dirty="0" smtClean="0">
                <a:solidFill>
                  <a:srgbClr val="1F497D"/>
                </a:solidFill>
              </a:rPr>
              <a:t>Build </a:t>
            </a:r>
            <a:r>
              <a:rPr lang="en-US" dirty="0" err="1">
                <a:solidFill>
                  <a:srgbClr val="1F497D"/>
                </a:solidFill>
              </a:rPr>
              <a:t>vs</a:t>
            </a:r>
            <a:r>
              <a:rPr lang="en-US" dirty="0">
                <a:solidFill>
                  <a:srgbClr val="1F497D"/>
                </a:solidFill>
              </a:rPr>
              <a:t> Buy</a:t>
            </a:r>
          </a:p>
          <a:p>
            <a:pPr lvl="1"/>
            <a:r>
              <a:rPr lang="en-US" dirty="0" smtClean="0">
                <a:solidFill>
                  <a:srgbClr val="1F497D"/>
                </a:solidFill>
              </a:rPr>
              <a:t>Location matters: </a:t>
            </a:r>
            <a:r>
              <a:rPr lang="en-US" dirty="0">
                <a:solidFill>
                  <a:srgbClr val="1F497D"/>
                </a:solidFill>
              </a:rPr>
              <a:t>Shore </a:t>
            </a:r>
            <a:r>
              <a:rPr lang="en-US" dirty="0" err="1">
                <a:solidFill>
                  <a:srgbClr val="1F497D"/>
                </a:solidFill>
              </a:rPr>
              <a:t>vs</a:t>
            </a:r>
            <a:r>
              <a:rPr lang="en-US" dirty="0">
                <a:solidFill>
                  <a:srgbClr val="1F497D"/>
                </a:solidFill>
              </a:rPr>
              <a:t> </a:t>
            </a:r>
            <a:r>
              <a:rPr lang="en-US" dirty="0" smtClean="0">
                <a:solidFill>
                  <a:srgbClr val="1F497D"/>
                </a:solidFill>
              </a:rPr>
              <a:t>Surface </a:t>
            </a:r>
            <a:r>
              <a:rPr lang="en-US" dirty="0" err="1">
                <a:solidFill>
                  <a:srgbClr val="1F497D"/>
                </a:solidFill>
              </a:rPr>
              <a:t>vs</a:t>
            </a:r>
            <a:r>
              <a:rPr lang="en-US" dirty="0">
                <a:solidFill>
                  <a:srgbClr val="1F497D"/>
                </a:solidFill>
              </a:rPr>
              <a:t> </a:t>
            </a:r>
            <a:r>
              <a:rPr lang="en-US" dirty="0" smtClean="0">
                <a:solidFill>
                  <a:srgbClr val="1F497D"/>
                </a:solidFill>
              </a:rPr>
              <a:t>Seafloor</a:t>
            </a:r>
          </a:p>
          <a:p>
            <a:pPr lvl="1"/>
            <a:r>
              <a:rPr lang="en-US" dirty="0" smtClean="0">
                <a:solidFill>
                  <a:srgbClr val="1F497D"/>
                </a:solidFill>
              </a:rPr>
              <a:t>Topology: how the pieces are connected</a:t>
            </a:r>
          </a:p>
        </p:txBody>
      </p:sp>
    </p:spTree>
    <p:extLst>
      <p:ext uri="{BB962C8B-B14F-4D97-AF65-F5344CB8AC3E}">
        <p14:creationId xmlns:p14="http://schemas.microsoft.com/office/powerpoint/2010/main" val="214160611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 </a:t>
            </a:r>
            <a:r>
              <a:rPr lang="en-US" dirty="0" err="1" smtClean="0"/>
              <a:t>vs</a:t>
            </a:r>
            <a:r>
              <a:rPr lang="en-US" dirty="0" smtClean="0"/>
              <a:t> Buy</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p:txBody>
          <a:bodyPr>
            <a:normAutofit fontScale="77500" lnSpcReduction="20000"/>
          </a:bodyPr>
          <a:lstStyle/>
          <a:p>
            <a:r>
              <a:rPr lang="en-US" dirty="0" smtClean="0"/>
              <a:t>Buy what you can’t/shouldn’t build</a:t>
            </a:r>
          </a:p>
          <a:p>
            <a:pPr lvl="1"/>
            <a:r>
              <a:rPr lang="en-US" dirty="0" smtClean="0"/>
              <a:t>Processors, (most) instruments, cabling</a:t>
            </a:r>
          </a:p>
          <a:p>
            <a:pPr lvl="1"/>
            <a:r>
              <a:rPr lang="en-US" dirty="0" smtClean="0"/>
              <a:t>Software </a:t>
            </a:r>
          </a:p>
          <a:p>
            <a:r>
              <a:rPr lang="en-US" dirty="0" smtClean="0"/>
              <a:t>Build (or borrow) as needed</a:t>
            </a:r>
          </a:p>
          <a:p>
            <a:pPr lvl="1"/>
            <a:r>
              <a:rPr lang="en-US" dirty="0" smtClean="0"/>
              <a:t>Chambers, housings</a:t>
            </a:r>
          </a:p>
          <a:p>
            <a:pPr lvl="1"/>
            <a:r>
              <a:rPr lang="en-US" dirty="0" smtClean="0"/>
              <a:t>Use COTS components if possible</a:t>
            </a:r>
          </a:p>
          <a:p>
            <a:pPr lvl="1"/>
            <a:r>
              <a:rPr lang="en-US" dirty="0" smtClean="0"/>
              <a:t>Get help on tough key builds </a:t>
            </a:r>
          </a:p>
          <a:p>
            <a:pPr lvl="2"/>
            <a:r>
              <a:rPr lang="en-US" dirty="0" smtClean="0"/>
              <a:t>contract, open source</a:t>
            </a:r>
          </a:p>
          <a:p>
            <a:pPr lvl="1"/>
            <a:r>
              <a:rPr lang="en-US" dirty="0" smtClean="0"/>
              <a:t>You get what you pay for</a:t>
            </a:r>
          </a:p>
          <a:p>
            <a:r>
              <a:rPr lang="en-US" dirty="0" smtClean="0"/>
              <a:t>Beware poor integration</a:t>
            </a:r>
          </a:p>
          <a:p>
            <a:pPr lvl="1"/>
            <a:r>
              <a:rPr lang="en-US" dirty="0" smtClean="0"/>
              <a:t>Patchwork integration of COTS parts</a:t>
            </a:r>
          </a:p>
          <a:p>
            <a:pPr lvl="1"/>
            <a:r>
              <a:rPr lang="en-US" dirty="0" smtClean="0"/>
              <a:t>Power consumption</a:t>
            </a:r>
          </a:p>
          <a:p>
            <a:pPr lvl="1"/>
            <a:r>
              <a:rPr lang="en-US" dirty="0" err="1" smtClean="0"/>
              <a:t>Kludgy</a:t>
            </a:r>
            <a:r>
              <a:rPr lang="en-US" dirty="0" smtClean="0"/>
              <a:t> mechanical</a:t>
            </a:r>
            <a:r>
              <a:rPr lang="en-US" dirty="0" smtClean="0"/>
              <a:t>/electrical interfaces</a:t>
            </a:r>
          </a:p>
        </p:txBody>
      </p:sp>
      <p:pic>
        <p:nvPicPr>
          <p:cNvPr id="5" name="Picture 4"/>
          <p:cNvPicPr>
            <a:picLocks noChangeAspect="1"/>
          </p:cNvPicPr>
          <p:nvPr/>
        </p:nvPicPr>
        <p:blipFill>
          <a:blip r:embed="rId3"/>
          <a:stretch>
            <a:fillRect/>
          </a:stretch>
        </p:blipFill>
        <p:spPr>
          <a:xfrm>
            <a:off x="6592711" y="1942111"/>
            <a:ext cx="2094089" cy="3141134"/>
          </a:xfrm>
          <a:prstGeom prst="rect">
            <a:avLst/>
          </a:prstGeom>
        </p:spPr>
      </p:pic>
    </p:spTree>
    <p:extLst>
      <p:ext uri="{BB962C8B-B14F-4D97-AF65-F5344CB8AC3E}">
        <p14:creationId xmlns:p14="http://schemas.microsoft.com/office/powerpoint/2010/main" val="56155971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Matters</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a:xfrm>
            <a:off x="457200" y="1600200"/>
            <a:ext cx="8229600" cy="4770967"/>
          </a:xfrm>
        </p:spPr>
        <p:txBody>
          <a:bodyPr>
            <a:normAutofit fontScale="77500" lnSpcReduction="20000"/>
          </a:bodyPr>
          <a:lstStyle/>
          <a:p>
            <a:r>
              <a:rPr lang="en-US" dirty="0" smtClean="0"/>
              <a:t>Connected </a:t>
            </a:r>
            <a:r>
              <a:rPr lang="en-US" dirty="0" err="1" smtClean="0"/>
              <a:t>vs</a:t>
            </a:r>
            <a:r>
              <a:rPr lang="en-US" dirty="0" smtClean="0"/>
              <a:t> Disconnected</a:t>
            </a:r>
          </a:p>
          <a:p>
            <a:pPr lvl="1"/>
            <a:r>
              <a:rPr lang="en-US" dirty="0" smtClean="0"/>
              <a:t>Generally easier to generate and store power, ESW on shore</a:t>
            </a:r>
          </a:p>
          <a:p>
            <a:pPr lvl="1"/>
            <a:r>
              <a:rPr lang="en-US" dirty="0" smtClean="0"/>
              <a:t>Telemetry bandwidth</a:t>
            </a:r>
            <a:br>
              <a:rPr lang="en-US" dirty="0" smtClean="0"/>
            </a:br>
            <a:endParaRPr lang="en-US" dirty="0" smtClean="0"/>
          </a:p>
          <a:p>
            <a:r>
              <a:rPr lang="en-US" dirty="0" smtClean="0"/>
              <a:t>Trades for off-shore elements</a:t>
            </a:r>
          </a:p>
          <a:p>
            <a:pPr lvl="1"/>
            <a:r>
              <a:rPr lang="en-US" dirty="0" smtClean="0"/>
              <a:t>Accessibility (to you, the elements, others)</a:t>
            </a:r>
          </a:p>
          <a:p>
            <a:pPr lvl="1"/>
            <a:r>
              <a:rPr lang="en-US" dirty="0" smtClean="0"/>
              <a:t>Reliability</a:t>
            </a:r>
            <a:br>
              <a:rPr lang="en-US" dirty="0" smtClean="0"/>
            </a:br>
            <a:endParaRPr lang="en-US" dirty="0" smtClean="0"/>
          </a:p>
          <a:p>
            <a:r>
              <a:rPr lang="en-US" dirty="0" smtClean="0"/>
              <a:t>Keep what’s offshore/sub-surface as simple and robust as possible</a:t>
            </a:r>
          </a:p>
          <a:p>
            <a:pPr lvl="1"/>
            <a:r>
              <a:rPr lang="en-US" dirty="0" smtClean="0"/>
              <a:t>Basics: Enriched seawater, power</a:t>
            </a:r>
          </a:p>
          <a:p>
            <a:pPr lvl="1"/>
            <a:r>
              <a:rPr lang="en-US" dirty="0" smtClean="0"/>
              <a:t>HW: Cables, connectors, housings</a:t>
            </a:r>
          </a:p>
          <a:p>
            <a:pPr lvl="1"/>
            <a:r>
              <a:rPr lang="en-US" dirty="0" smtClean="0"/>
              <a:t>SW: Applications, protocols, processes</a:t>
            </a:r>
            <a:br>
              <a:rPr lang="en-US" dirty="0" smtClean="0"/>
            </a:br>
            <a:endParaRPr lang="en-US" dirty="0" smtClean="0"/>
          </a:p>
        </p:txBody>
      </p:sp>
      <p:pic>
        <p:nvPicPr>
          <p:cNvPr id="10" name="Picture 9"/>
          <p:cNvPicPr>
            <a:picLocks noChangeAspect="1"/>
          </p:cNvPicPr>
          <p:nvPr/>
        </p:nvPicPr>
        <p:blipFill>
          <a:blip r:embed="rId3"/>
          <a:stretch>
            <a:fillRect/>
          </a:stretch>
        </p:blipFill>
        <p:spPr>
          <a:xfrm>
            <a:off x="7022492" y="96520"/>
            <a:ext cx="1948788" cy="1890323"/>
          </a:xfrm>
          <a:prstGeom prst="rect">
            <a:avLst/>
          </a:prstGeom>
        </p:spPr>
      </p:pic>
    </p:spTree>
    <p:extLst>
      <p:ext uri="{BB962C8B-B14F-4D97-AF65-F5344CB8AC3E}">
        <p14:creationId xmlns:p14="http://schemas.microsoft.com/office/powerpoint/2010/main" val="269864093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ounded Rectangle 12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3333010" y="2315831"/>
            <a:ext cx="1983740" cy="1276195"/>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accent1">
                    <a:lumMod val="75000"/>
                  </a:schemeClr>
                </a:solidFill>
              </a:rPr>
              <a:t>Controller </a:t>
            </a:r>
            <a:endParaRPr lang="en-US" sz="2800" dirty="0">
              <a:solidFill>
                <a:schemeClr val="accent1">
                  <a:lumMod val="75000"/>
                </a:schemeClr>
              </a:solidFill>
            </a:endParaRPr>
          </a:p>
        </p:txBody>
      </p:sp>
      <p:sp>
        <p:nvSpPr>
          <p:cNvPr id="6" name="Rounded Rectangle 5"/>
          <p:cNvSpPr/>
          <p:nvPr/>
        </p:nvSpPr>
        <p:spPr>
          <a:xfrm>
            <a:off x="944497" y="2515041"/>
            <a:ext cx="704509" cy="64372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Enriched</a:t>
            </a:r>
          </a:p>
          <a:p>
            <a:pPr algn="ctr"/>
            <a:r>
              <a:rPr lang="en-US" sz="1000" dirty="0" smtClean="0">
                <a:solidFill>
                  <a:schemeClr val="accent1">
                    <a:lumMod val="75000"/>
                  </a:schemeClr>
                </a:solidFill>
              </a:rPr>
              <a:t>Seawater</a:t>
            </a:r>
            <a:endParaRPr lang="en-US" sz="1100" dirty="0">
              <a:solidFill>
                <a:schemeClr val="accent1">
                  <a:lumMod val="75000"/>
                </a:schemeClr>
              </a:solidFill>
            </a:endParaRPr>
          </a:p>
        </p:txBody>
      </p:sp>
      <p:sp>
        <p:nvSpPr>
          <p:cNvPr id="8" name="Rectangle 7"/>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3699018" y="787915"/>
            <a:ext cx="592747" cy="2898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Power</a:t>
            </a:r>
            <a:endParaRPr lang="en-US" sz="1100" dirty="0">
              <a:solidFill>
                <a:schemeClr val="accent1">
                  <a:lumMod val="75000"/>
                </a:schemeClr>
              </a:solidFill>
            </a:endParaRPr>
          </a:p>
        </p:txBody>
      </p:sp>
      <p:sp>
        <p:nvSpPr>
          <p:cNvPr id="71" name="Rounded Rectangle 70"/>
          <p:cNvSpPr/>
          <p:nvPr/>
        </p:nvSpPr>
        <p:spPr>
          <a:xfrm>
            <a:off x="4428843" y="787913"/>
            <a:ext cx="697917" cy="591409"/>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Data</a:t>
            </a:r>
            <a:endParaRPr lang="en-US" sz="2400" dirty="0">
              <a:solidFill>
                <a:schemeClr val="accent1">
                  <a:lumMod val="75000"/>
                </a:schemeClr>
              </a:solidFill>
            </a:endParaRPr>
          </a:p>
        </p:txBody>
      </p:sp>
      <p:cxnSp>
        <p:nvCxnSpPr>
          <p:cNvPr id="123" name="Straight Connector 122"/>
          <p:cNvCxnSpPr/>
          <p:nvPr/>
        </p:nvCxnSpPr>
        <p:spPr>
          <a:xfrm flipH="1">
            <a:off x="1905065" y="3548449"/>
            <a:ext cx="1363429" cy="850806"/>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25039" y="3679181"/>
            <a:ext cx="0" cy="8335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242041" y="3685240"/>
            <a:ext cx="778212" cy="8433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995392" y="1077799"/>
            <a:ext cx="0" cy="1238032"/>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52" name="Rounded Rectangle 151"/>
          <p:cNvSpPr/>
          <p:nvPr/>
        </p:nvSpPr>
        <p:spPr>
          <a:xfrm>
            <a:off x="7007537" y="2638937"/>
            <a:ext cx="1855259" cy="1819023"/>
          </a:xfrm>
          <a:prstGeom prst="roundRect">
            <a:avLst>
              <a:gd name="adj" fmla="val 4802"/>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What’s inside?</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Build or Buy?</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Where to put the pieces?</a:t>
            </a:r>
          </a:p>
          <a:p>
            <a:pPr algn="ctr"/>
            <a:endParaRPr lang="en-US" sz="800" dirty="0">
              <a:solidFill>
                <a:schemeClr val="accent6">
                  <a:lumMod val="75000"/>
                </a:schemeClr>
              </a:solidFill>
            </a:endParaRPr>
          </a:p>
          <a:p>
            <a:pPr algn="ctr"/>
            <a:r>
              <a:rPr lang="en-US" sz="1400" dirty="0" smtClean="0">
                <a:solidFill>
                  <a:schemeClr val="accent6">
                    <a:lumMod val="75000"/>
                  </a:schemeClr>
                </a:solidFill>
              </a:rPr>
              <a:t>How are pieces connected?</a:t>
            </a:r>
            <a:endParaRPr lang="en-US" dirty="0">
              <a:solidFill>
                <a:schemeClr val="accent6">
                  <a:lumMod val="75000"/>
                </a:schemeClr>
              </a:solidFill>
            </a:endParaRPr>
          </a:p>
        </p:txBody>
      </p:sp>
      <p:cxnSp>
        <p:nvCxnSpPr>
          <p:cNvPr id="163" name="Straight Connector 162"/>
          <p:cNvCxnSpPr/>
          <p:nvPr/>
        </p:nvCxnSpPr>
        <p:spPr>
          <a:xfrm>
            <a:off x="5366555" y="3548449"/>
            <a:ext cx="796890" cy="869417"/>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635604"/>
            <a:ext cx="0" cy="877095"/>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316750" y="1269972"/>
            <a:ext cx="1866815" cy="104586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1160" y="3679181"/>
            <a:ext cx="1353237" cy="84331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126760" y="1083618"/>
            <a:ext cx="2053776" cy="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V="1">
            <a:off x="4777802" y="1379322"/>
            <a:ext cx="0" cy="936509"/>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888463" y="2162237"/>
            <a:ext cx="411421"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CO</a:t>
            </a:r>
            <a:r>
              <a:rPr lang="en-US" sz="1000" baseline="-25000" dirty="0" smtClean="0">
                <a:solidFill>
                  <a:schemeClr val="accent1">
                    <a:lumMod val="75000"/>
                  </a:schemeClr>
                </a:solidFill>
              </a:rPr>
              <a:t>2</a:t>
            </a:r>
            <a:endParaRPr lang="en-US" sz="1100" baseline="-25000" dirty="0">
              <a:solidFill>
                <a:schemeClr val="accent1">
                  <a:lumMod val="75000"/>
                </a:schemeClr>
              </a:solidFill>
            </a:endParaRPr>
          </a:p>
        </p:txBody>
      </p:sp>
      <p:sp>
        <p:nvSpPr>
          <p:cNvPr id="225" name="Rounded Rectangle 224"/>
          <p:cNvSpPr/>
          <p:nvPr/>
        </p:nvSpPr>
        <p:spPr>
          <a:xfrm>
            <a:off x="1348316" y="2162237"/>
            <a:ext cx="444684"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H</a:t>
            </a:r>
            <a:r>
              <a:rPr lang="en-US" sz="1000" baseline="-25000" dirty="0" smtClean="0">
                <a:solidFill>
                  <a:schemeClr val="accent1">
                    <a:lumMod val="75000"/>
                  </a:schemeClr>
                </a:solidFill>
              </a:rPr>
              <a:t>2</a:t>
            </a:r>
            <a:r>
              <a:rPr lang="en-US" sz="1000" dirty="0" smtClean="0">
                <a:solidFill>
                  <a:schemeClr val="accent1">
                    <a:lumMod val="75000"/>
                  </a:schemeClr>
                </a:solidFill>
              </a:rPr>
              <a:t>O</a:t>
            </a:r>
            <a:endParaRPr lang="en-US" sz="1100" dirty="0">
              <a:solidFill>
                <a:schemeClr val="accent1">
                  <a:lumMod val="75000"/>
                </a:schemeClr>
              </a:solidFill>
            </a:endParaRPr>
          </a:p>
        </p:txBody>
      </p:sp>
      <p:sp>
        <p:nvSpPr>
          <p:cNvPr id="232" name="Rounded Rectangle 231"/>
          <p:cNvSpPr/>
          <p:nvPr/>
        </p:nvSpPr>
        <p:spPr>
          <a:xfrm>
            <a:off x="2913629" y="1792900"/>
            <a:ext cx="2838920" cy="2191323"/>
          </a:xfrm>
          <a:prstGeom prst="roundRect">
            <a:avLst>
              <a:gd name="adj" fmla="val 4802"/>
            </a:avLst>
          </a:prstGeom>
          <a:noFill/>
          <a:ln w="12700" cmpd="sng">
            <a:solidFill>
              <a:schemeClr val="accent2"/>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6">
                  <a:lumMod val="75000"/>
                </a:schemeClr>
              </a:solidFill>
            </a:endParaRPr>
          </a:p>
        </p:txBody>
      </p:sp>
      <p:grpSp>
        <p:nvGrpSpPr>
          <p:cNvPr id="256" name="Group 255"/>
          <p:cNvGrpSpPr/>
          <p:nvPr/>
        </p:nvGrpSpPr>
        <p:grpSpPr>
          <a:xfrm>
            <a:off x="4658873" y="4753502"/>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6" y="4751828"/>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199" y="4653741"/>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1" y="4653741"/>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79" y="5373638"/>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pSp>
        <p:nvGrpSpPr>
          <p:cNvPr id="295" name="Group 294"/>
          <p:cNvGrpSpPr/>
          <p:nvPr/>
        </p:nvGrpSpPr>
        <p:grpSpPr>
          <a:xfrm>
            <a:off x="4658873" y="5482399"/>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cxnSp>
        <p:nvCxnSpPr>
          <p:cNvPr id="303" name="Straight Connector 302"/>
          <p:cNvCxnSpPr>
            <a:stCxn id="152" idx="1"/>
            <a:endCxn id="232" idx="3"/>
          </p:cNvCxnSpPr>
          <p:nvPr/>
        </p:nvCxnSpPr>
        <p:spPr>
          <a:xfrm flipH="1" flipV="1">
            <a:off x="5752549" y="2888562"/>
            <a:ext cx="1254988" cy="659887"/>
          </a:xfrm>
          <a:prstGeom prst="line">
            <a:avLst/>
          </a:prstGeom>
          <a:ln w="12700" cmpd="sng">
            <a:solidFill>
              <a:srgbClr val="C0504D"/>
            </a:solidFill>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2404488" y="68390"/>
            <a:ext cx="4879384" cy="77365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solidFill>
                  <a:schemeClr val="tx1"/>
                </a:solidFill>
              </a:rPr>
              <a:t>The software developer sees…</a:t>
            </a:r>
            <a:endParaRPr lang="en-US" sz="2400" dirty="0">
              <a:solidFill>
                <a:schemeClr val="tx1"/>
              </a:solidFill>
            </a:endParaRPr>
          </a:p>
        </p:txBody>
      </p:sp>
      <p:sp>
        <p:nvSpPr>
          <p:cNvPr id="105" name="Rounded Rectangle 104"/>
          <p:cNvSpPr/>
          <p:nvPr/>
        </p:nvSpPr>
        <p:spPr>
          <a:xfrm>
            <a:off x="7183565" y="1625030"/>
            <a:ext cx="1472548" cy="9058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user must consider:</a:t>
            </a:r>
            <a:endParaRPr lang="en-US" sz="2400" dirty="0">
              <a:solidFill>
                <a:schemeClr val="tx1"/>
              </a:solidFill>
            </a:endParaRPr>
          </a:p>
        </p:txBody>
      </p:sp>
      <p:grpSp>
        <p:nvGrpSpPr>
          <p:cNvPr id="113" name="Group 112"/>
          <p:cNvGrpSpPr/>
          <p:nvPr/>
        </p:nvGrpSpPr>
        <p:grpSpPr>
          <a:xfrm>
            <a:off x="754891" y="5411812"/>
            <a:ext cx="879789" cy="879789"/>
            <a:chOff x="850878" y="5411812"/>
            <a:chExt cx="879789" cy="879789"/>
          </a:xfrm>
        </p:grpSpPr>
        <p:sp>
          <p:nvSpPr>
            <p:cNvPr id="114" name="Oval 11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5" name="Picture 114"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6" name="Group 115"/>
          <p:cNvGrpSpPr/>
          <p:nvPr/>
        </p:nvGrpSpPr>
        <p:grpSpPr>
          <a:xfrm>
            <a:off x="7353535" y="316220"/>
            <a:ext cx="1267674" cy="1310055"/>
            <a:chOff x="7180536" y="711795"/>
            <a:chExt cx="1503467" cy="1604036"/>
          </a:xfrm>
        </p:grpSpPr>
        <p:sp>
          <p:nvSpPr>
            <p:cNvPr id="117" name="Oval 11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8" name="Picture 117"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25" name="Rounded Rectangle 124"/>
          <p:cNvSpPr/>
          <p:nvPr/>
        </p:nvSpPr>
        <p:spPr>
          <a:xfrm>
            <a:off x="946865" y="2957668"/>
            <a:ext cx="703249" cy="255675"/>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128" name="Pentagon 127"/>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29" name="Pentagon 128"/>
          <p:cNvSpPr/>
          <p:nvPr/>
        </p:nvSpPr>
        <p:spPr>
          <a:xfrm rot="5400000">
            <a:off x="888063" y="3500960"/>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135" name="TextBox 134"/>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136" name="TextBox 135"/>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73" name="Group 72"/>
          <p:cNvGrpSpPr/>
          <p:nvPr/>
        </p:nvGrpSpPr>
        <p:grpSpPr>
          <a:xfrm>
            <a:off x="850878" y="4417866"/>
            <a:ext cx="879789" cy="879789"/>
            <a:chOff x="850878" y="4417866"/>
            <a:chExt cx="879789" cy="879789"/>
          </a:xfrm>
        </p:grpSpPr>
        <p:sp>
          <p:nvSpPr>
            <p:cNvPr id="74" name="Oval 73"/>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Picture 74"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72" name="Pentagon 71"/>
          <p:cNvSpPr/>
          <p:nvPr/>
        </p:nvSpPr>
        <p:spPr>
          <a:xfrm>
            <a:off x="1694260" y="5730295"/>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76" name="Group 75"/>
          <p:cNvGrpSpPr/>
          <p:nvPr/>
        </p:nvGrpSpPr>
        <p:grpSpPr>
          <a:xfrm>
            <a:off x="3962773" y="5496061"/>
            <a:ext cx="659378" cy="646322"/>
            <a:chOff x="6696179" y="5684837"/>
            <a:chExt cx="659378" cy="646322"/>
          </a:xfrm>
        </p:grpSpPr>
        <p:sp>
          <p:nvSpPr>
            <p:cNvPr id="77" name="Oval 7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8" name="Pentagon 7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79" name="Straight Connector 78"/>
            <p:cNvCxnSpPr>
              <a:endCxn id="7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0" name="Group 79"/>
          <p:cNvGrpSpPr/>
          <p:nvPr/>
        </p:nvGrpSpPr>
        <p:grpSpPr>
          <a:xfrm>
            <a:off x="6276501" y="5385821"/>
            <a:ext cx="659378" cy="646322"/>
            <a:chOff x="6696179" y="5684837"/>
            <a:chExt cx="659378" cy="646322"/>
          </a:xfrm>
        </p:grpSpPr>
        <p:sp>
          <p:nvSpPr>
            <p:cNvPr id="81" name="Oval 80"/>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2" name="Pentagon 81"/>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3" name="Straight Connector 82"/>
            <p:cNvCxnSpPr>
              <a:endCxn id="81"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9707927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065" y="274638"/>
            <a:ext cx="8229600" cy="1143000"/>
          </a:xfrm>
        </p:spPr>
        <p:txBody>
          <a:bodyPr/>
          <a:lstStyle/>
          <a:p>
            <a:r>
              <a:rPr lang="en-US" dirty="0" smtClean="0"/>
              <a:t>3 potential </a:t>
            </a:r>
            <a:r>
              <a:rPr lang="en-US" dirty="0" err="1" smtClean="0"/>
              <a:t>xFOCE</a:t>
            </a:r>
            <a:r>
              <a:rPr lang="en-US" dirty="0" smtClean="0"/>
              <a:t> architectures</a:t>
            </a:r>
            <a:endParaRPr lang="en-US" dirty="0"/>
          </a:p>
        </p:txBody>
      </p:sp>
      <p:sp>
        <p:nvSpPr>
          <p:cNvPr id="3" name="Content Placeholder 2"/>
          <p:cNvSpPr>
            <a:spLocks noGrp="1"/>
          </p:cNvSpPr>
          <p:nvPr>
            <p:ph idx="1"/>
          </p:nvPr>
        </p:nvSpPr>
        <p:spPr/>
        <p:txBody>
          <a:bodyPr>
            <a:normAutofit/>
          </a:bodyPr>
          <a:lstStyle/>
          <a:p>
            <a:r>
              <a:rPr lang="en-US" dirty="0" smtClean="0"/>
              <a:t>A study of some approaches</a:t>
            </a:r>
          </a:p>
          <a:p>
            <a:pPr lvl="1"/>
            <a:r>
              <a:rPr lang="en-US" dirty="0" smtClean="0"/>
              <a:t>“Centralized Workstation”</a:t>
            </a:r>
          </a:p>
          <a:p>
            <a:pPr lvl="1"/>
            <a:r>
              <a:rPr lang="en-US" dirty="0" smtClean="0"/>
              <a:t>“Industrial Computers” </a:t>
            </a:r>
          </a:p>
          <a:p>
            <a:pPr lvl="1"/>
            <a:r>
              <a:rPr lang="en-US" dirty="0" smtClean="0"/>
              <a:t>“Sensor Node”</a:t>
            </a:r>
          </a:p>
          <a:p>
            <a:r>
              <a:rPr lang="en-US" dirty="0" smtClean="0"/>
              <a:t>3 views to evaluate key features and trades</a:t>
            </a:r>
          </a:p>
          <a:p>
            <a:pPr lvl="1"/>
            <a:r>
              <a:rPr lang="en-US" dirty="0">
                <a:solidFill>
                  <a:srgbClr val="E46C0A"/>
                </a:solidFill>
              </a:rPr>
              <a:t>Location</a:t>
            </a:r>
            <a:r>
              <a:rPr lang="en-US" dirty="0"/>
              <a:t>: </a:t>
            </a:r>
            <a:r>
              <a:rPr lang="en-US" dirty="0">
                <a:solidFill>
                  <a:srgbClr val="376092"/>
                </a:solidFill>
              </a:rPr>
              <a:t>shore, surface, seafloor</a:t>
            </a:r>
          </a:p>
          <a:p>
            <a:pPr lvl="1"/>
            <a:r>
              <a:rPr lang="en-US" dirty="0" smtClean="0">
                <a:solidFill>
                  <a:schemeClr val="accent6">
                    <a:lumMod val="75000"/>
                  </a:schemeClr>
                </a:solidFill>
              </a:rPr>
              <a:t>Build/buy</a:t>
            </a:r>
            <a:r>
              <a:rPr lang="en-US" dirty="0" smtClean="0"/>
              <a:t>: </a:t>
            </a:r>
            <a:r>
              <a:rPr lang="en-US" dirty="0" smtClean="0">
                <a:solidFill>
                  <a:schemeClr val="accent1">
                    <a:lumMod val="75000"/>
                  </a:schemeClr>
                </a:solidFill>
              </a:rPr>
              <a:t>hardware, software</a:t>
            </a:r>
          </a:p>
          <a:p>
            <a:pPr lvl="1"/>
            <a:r>
              <a:rPr lang="en-US" dirty="0" smtClean="0">
                <a:solidFill>
                  <a:srgbClr val="E46C0A"/>
                </a:solidFill>
              </a:rPr>
              <a:t>Connections</a:t>
            </a:r>
            <a:r>
              <a:rPr lang="en-US" dirty="0" smtClean="0"/>
              <a:t>: </a:t>
            </a:r>
            <a:r>
              <a:rPr lang="en-US" dirty="0" smtClean="0">
                <a:solidFill>
                  <a:srgbClr val="376092"/>
                </a:solidFill>
              </a:rPr>
              <a:t>topology and infrastructure</a:t>
            </a:r>
          </a:p>
        </p:txBody>
      </p:sp>
    </p:spTree>
    <p:extLst>
      <p:ext uri="{BB962C8B-B14F-4D97-AF65-F5344CB8AC3E}">
        <p14:creationId xmlns:p14="http://schemas.microsoft.com/office/powerpoint/2010/main" val="403963662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6">
                    <a:lumMod val="50000"/>
                  </a:schemeClr>
                </a:solidFill>
              </a:rPr>
              <a:t>Centralized </a:t>
            </a:r>
            <a:r>
              <a:rPr lang="en-US" i="1" dirty="0">
                <a:solidFill>
                  <a:schemeClr val="accent6">
                    <a:lumMod val="50000"/>
                  </a:schemeClr>
                </a:solidFill>
              </a:rPr>
              <a:t>Workstation</a:t>
            </a:r>
            <a:endParaRPr lang="en-US" dirty="0"/>
          </a:p>
        </p:txBody>
      </p:sp>
      <p:sp>
        <p:nvSpPr>
          <p:cNvPr id="3" name="Content Placeholder 2"/>
          <p:cNvSpPr>
            <a:spLocks noGrp="1"/>
          </p:cNvSpPr>
          <p:nvPr>
            <p:ph idx="1"/>
          </p:nvPr>
        </p:nvSpPr>
        <p:spPr>
          <a:xfrm>
            <a:off x="457200" y="1417638"/>
            <a:ext cx="8229600" cy="4525963"/>
          </a:xfrm>
        </p:spPr>
        <p:txBody>
          <a:bodyPr/>
          <a:lstStyle/>
          <a:p>
            <a:r>
              <a:rPr lang="en-US" i="1" dirty="0" smtClean="0">
                <a:solidFill>
                  <a:schemeClr val="accent6">
                    <a:lumMod val="50000"/>
                  </a:schemeClr>
                </a:solidFill>
              </a:rPr>
              <a:t>Workstation computing</a:t>
            </a:r>
          </a:p>
          <a:p>
            <a:r>
              <a:rPr lang="en-US" i="1" dirty="0" smtClean="0">
                <a:solidFill>
                  <a:schemeClr val="accent6">
                    <a:lumMod val="50000"/>
                  </a:schemeClr>
                </a:solidFill>
              </a:rPr>
              <a:t>Similar to </a:t>
            </a:r>
            <a:r>
              <a:rPr lang="en-US" i="1" dirty="0" err="1" smtClean="0">
                <a:solidFill>
                  <a:schemeClr val="accent6">
                    <a:lumMod val="50000"/>
                  </a:schemeClr>
                </a:solidFill>
              </a:rPr>
              <a:t>dpFOCE</a:t>
            </a:r>
            <a:r>
              <a:rPr lang="en-US" i="1" dirty="0" smtClean="0">
                <a:solidFill>
                  <a:schemeClr val="accent6">
                    <a:lumMod val="50000"/>
                  </a:schemeClr>
                </a:solidFill>
              </a:rPr>
              <a:t> implementation (image below)</a:t>
            </a:r>
          </a:p>
          <a:p>
            <a:r>
              <a:rPr lang="en-US" i="1" dirty="0" smtClean="0">
                <a:solidFill>
                  <a:schemeClr val="accent6">
                    <a:lumMod val="50000"/>
                  </a:schemeClr>
                </a:solidFill>
              </a:rPr>
              <a:t>Mixed Common Off The Shelf (</a:t>
            </a:r>
            <a:r>
              <a:rPr lang="en-US" b="1" i="1" dirty="0" smtClean="0">
                <a:solidFill>
                  <a:schemeClr val="accent6">
                    <a:lumMod val="50000"/>
                  </a:schemeClr>
                </a:solidFill>
              </a:rPr>
              <a:t>COTS</a:t>
            </a:r>
            <a:r>
              <a:rPr lang="en-US" i="1" dirty="0" smtClean="0">
                <a:solidFill>
                  <a:schemeClr val="accent6">
                    <a:lumMod val="50000"/>
                  </a:schemeClr>
                </a:solidFill>
              </a:rPr>
              <a:t>) /custom hardware</a:t>
            </a:r>
          </a:p>
          <a:p>
            <a:r>
              <a:rPr lang="en-US" i="1" dirty="0" smtClean="0">
                <a:solidFill>
                  <a:schemeClr val="accent6">
                    <a:lumMod val="50000"/>
                  </a:schemeClr>
                </a:solidFill>
              </a:rPr>
              <a:t>Shown here using cabled configuration</a:t>
            </a:r>
            <a:endParaRPr lang="en-US" i="1" dirty="0">
              <a:solidFill>
                <a:schemeClr val="accent6">
                  <a:lumMod val="50000"/>
                </a:schemeClr>
              </a:solidFill>
            </a:endParaRPr>
          </a:p>
        </p:txBody>
      </p:sp>
      <p:pic>
        <p:nvPicPr>
          <p:cNvPr id="4" name="Picture 3" descr="foce-seafloo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044" y="4950225"/>
            <a:ext cx="4234504" cy="1316426"/>
          </a:xfrm>
          <a:prstGeom prst="rect">
            <a:avLst/>
          </a:prstGeom>
        </p:spPr>
      </p:pic>
    </p:spTree>
    <p:extLst>
      <p:ext uri="{BB962C8B-B14F-4D97-AF65-F5344CB8AC3E}">
        <p14:creationId xmlns:p14="http://schemas.microsoft.com/office/powerpoint/2010/main" val="185899263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02479"/>
            <a:ext cx="7705124" cy="919848"/>
          </a:xfrm>
        </p:spPr>
        <p:txBody>
          <a:bodyPr/>
          <a:lstStyle/>
          <a:p>
            <a:r>
              <a:rPr lang="en-US" dirty="0" smtClean="0"/>
              <a:t>Chemistry of CO</a:t>
            </a:r>
            <a:r>
              <a:rPr lang="en-US" baseline="-25000" dirty="0" smtClean="0"/>
              <a:t>2</a:t>
            </a:r>
            <a:r>
              <a:rPr lang="en-US" dirty="0" smtClean="0"/>
              <a:t> in seawater</a:t>
            </a:r>
            <a:endParaRPr lang="en-US" dirty="0"/>
          </a:p>
        </p:txBody>
      </p:sp>
      <p:sp>
        <p:nvSpPr>
          <p:cNvPr id="4" name="TextBox 3"/>
          <p:cNvSpPr txBox="1"/>
          <p:nvPr/>
        </p:nvSpPr>
        <p:spPr>
          <a:xfrm>
            <a:off x="766119" y="1403131"/>
            <a:ext cx="7705124" cy="1261884"/>
          </a:xfrm>
          <a:prstGeom prst="rect">
            <a:avLst/>
          </a:prstGeom>
          <a:noFill/>
        </p:spPr>
        <p:txBody>
          <a:bodyPr wrap="square" rtlCol="0">
            <a:spAutoFit/>
          </a:bodyPr>
          <a:lstStyle/>
          <a:p>
            <a:r>
              <a:rPr lang="en-US" sz="2800" dirty="0" smtClean="0"/>
              <a:t>Reaction of CO</a:t>
            </a:r>
            <a:r>
              <a:rPr lang="en-US" sz="2800" baseline="-25000" dirty="0" smtClean="0"/>
              <a:t>2</a:t>
            </a:r>
            <a:r>
              <a:rPr lang="en-US" sz="2800" dirty="0" smtClean="0"/>
              <a:t> + H</a:t>
            </a:r>
            <a:r>
              <a:rPr lang="en-US" sz="2800" baseline="-25000" dirty="0" smtClean="0"/>
              <a:t>2</a:t>
            </a:r>
            <a:r>
              <a:rPr lang="en-US" sz="2800" dirty="0" smtClean="0"/>
              <a:t>O is well known:</a:t>
            </a:r>
          </a:p>
          <a:p>
            <a:pPr marL="800100" lvl="1" indent="-342900">
              <a:buFont typeface="Arial" pitchFamily="34" charset="0"/>
              <a:buChar char="•"/>
            </a:pPr>
            <a:r>
              <a:rPr lang="en-US" sz="2400" dirty="0" smtClean="0"/>
              <a:t>Equilibrium constants are well described [ F(S,T,P) ].</a:t>
            </a:r>
          </a:p>
          <a:p>
            <a:pPr marL="800100" lvl="1" indent="-342900">
              <a:buFont typeface="Arial" pitchFamily="34" charset="0"/>
              <a:buChar char="•"/>
            </a:pPr>
            <a:r>
              <a:rPr lang="en-US" sz="2400" dirty="0" smtClean="0"/>
              <a:t>Reaction rates can be predicted:</a:t>
            </a:r>
            <a:endParaRPr lang="en-US" sz="2400" dirty="0"/>
          </a:p>
        </p:txBody>
      </p:sp>
      <p:sp>
        <p:nvSpPr>
          <p:cNvPr id="5" name="TextBox 4"/>
          <p:cNvSpPr txBox="1"/>
          <p:nvPr/>
        </p:nvSpPr>
        <p:spPr>
          <a:xfrm>
            <a:off x="867103" y="6251036"/>
            <a:ext cx="7843346" cy="369332"/>
          </a:xfrm>
          <a:prstGeom prst="rect">
            <a:avLst/>
          </a:prstGeom>
          <a:noFill/>
        </p:spPr>
        <p:txBody>
          <a:bodyPr wrap="square" rtlCol="0">
            <a:spAutoFit/>
          </a:bodyPr>
          <a:lstStyle/>
          <a:p>
            <a:r>
              <a:rPr lang="en-US" dirty="0" smtClean="0"/>
              <a:t>Kinetic predictions from equations in Appendix C.7 </a:t>
            </a:r>
            <a:r>
              <a:rPr lang="en-US" dirty="0" err="1" smtClean="0"/>
              <a:t>Zeebe</a:t>
            </a:r>
            <a:r>
              <a:rPr lang="en-US" dirty="0" smtClean="0"/>
              <a:t> &amp; Wolf-</a:t>
            </a:r>
            <a:r>
              <a:rPr lang="en-US" dirty="0" err="1" smtClean="0"/>
              <a:t>Gladrow</a:t>
            </a:r>
            <a:r>
              <a:rPr lang="en-US" dirty="0" smtClean="0"/>
              <a:t> (2001).</a:t>
            </a:r>
            <a:endParaRPr lang="en-US" dirty="0"/>
          </a:p>
        </p:txBody>
      </p:sp>
      <p:pic>
        <p:nvPicPr>
          <p:cNvPr id="5123" name="Picture 3" descr="C:\Users\etp3\Documents\Projects\FOCE\Shallow\tau_fig2.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744789"/>
            <a:ext cx="3163824" cy="323088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etp3\Documents\Projects\FOCE\Shallow\tvt_fig1.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320" y="2743200"/>
            <a:ext cx="3163824" cy="3230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32953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363772"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703245"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23199" y="3875617"/>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71" name="Rounded Rectangle 70"/>
          <p:cNvSpPr/>
          <p:nvPr/>
        </p:nvSpPr>
        <p:spPr>
          <a:xfrm>
            <a:off x="5772522" y="818498"/>
            <a:ext cx="847061"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p>
          <a:p>
            <a:pPr algn="ctr"/>
            <a:r>
              <a:rPr lang="en-US" sz="1400" dirty="0" smtClean="0">
                <a:solidFill>
                  <a:srgbClr val="376092"/>
                </a:solidFill>
              </a:rPr>
              <a:t>Archive</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163313" y="444923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35851" y="4162424"/>
            <a:ext cx="387348"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163313" y="434067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163313" y="2133600"/>
            <a:ext cx="1468909" cy="194337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a:endCxn id="170" idx="2"/>
          </p:cNvCxnSpPr>
          <p:nvPr/>
        </p:nvCxnSpPr>
        <p:spPr>
          <a:xfrm>
            <a:off x="6619583" y="1105305"/>
            <a:ext cx="244798" cy="20311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3713195" y="3302003"/>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stCxn id="73" idx="2"/>
            <a:endCxn id="65" idx="0"/>
          </p:cNvCxnSpPr>
          <p:nvPr/>
        </p:nvCxnSpPr>
        <p:spPr>
          <a:xfrm flipH="1">
            <a:off x="6945023" y="2707213"/>
            <a:ext cx="541398" cy="116840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363772"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626641"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084374"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626641"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1859221958"/>
              </p:ext>
            </p:extLst>
          </p:nvPr>
        </p:nvGraphicFramePr>
        <p:xfrm>
          <a:off x="227568" y="87050"/>
          <a:ext cx="5356083" cy="2947229"/>
        </p:xfrm>
        <a:graphic>
          <a:graphicData uri="http://schemas.openxmlformats.org/drawingml/2006/table">
            <a:tbl>
              <a:tblPr firstRow="1" bandRow="1">
                <a:tableStyleId>{5C22544A-7EE6-4342-B048-85BDC9FD1C3A}</a:tableStyleId>
              </a:tblPr>
              <a:tblGrid>
                <a:gridCol w="1394028"/>
                <a:gridCol w="1111883"/>
                <a:gridCol w="2850172"/>
              </a:tblGrid>
              <a:tr h="4271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6299">
                <a:tc>
                  <a:txBody>
                    <a:bodyPr/>
                    <a:lstStyle/>
                    <a:p>
                      <a:r>
                        <a:rPr lang="en-US" sz="1200" dirty="0" smtClean="0"/>
                        <a:t>Controller HW</a:t>
                      </a:r>
                      <a:endParaRPr lang="en-US" sz="1200" dirty="0"/>
                    </a:p>
                  </a:txBody>
                  <a:tcPr anchor="ctr"/>
                </a:tc>
                <a:tc>
                  <a:txBody>
                    <a:bodyPr/>
                    <a:lstStyle/>
                    <a:p>
                      <a:r>
                        <a:rPr lang="en-US" sz="1200" dirty="0" smtClean="0"/>
                        <a:t>Seafloor</a:t>
                      </a:r>
                    </a:p>
                  </a:txBody>
                  <a:tcPr anchor="ctr"/>
                </a:tc>
                <a:tc>
                  <a:txBody>
                    <a:bodyPr/>
                    <a:lstStyle/>
                    <a:p>
                      <a:r>
                        <a:rPr lang="en-US" sz="1200" dirty="0" smtClean="0"/>
                        <a:t>Could run on shore</a:t>
                      </a:r>
                    </a:p>
                    <a:p>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p>
                      <a:r>
                        <a:rPr lang="en-US" sz="1200" dirty="0" smtClean="0"/>
                        <a:t>Simpler,</a:t>
                      </a:r>
                      <a:r>
                        <a:rPr lang="en-US" sz="1200" baseline="0" dirty="0" smtClean="0"/>
                        <a:t> though less accessible</a:t>
                      </a:r>
                      <a:endParaRPr lang="en-US" sz="1200" dirty="0" smtClean="0"/>
                    </a:p>
                  </a:txBody>
                  <a:tcPr anchor="ctr"/>
                </a:tc>
              </a:tr>
              <a:tr h="504133">
                <a:tc>
                  <a:txBody>
                    <a:bodyPr/>
                    <a:lstStyle/>
                    <a:p>
                      <a:r>
                        <a:rPr lang="en-US" sz="1200" dirty="0" smtClean="0"/>
                        <a:t>Controller Software</a:t>
                      </a:r>
                      <a:endParaRPr lang="en-US" sz="1200" dirty="0"/>
                    </a:p>
                  </a:txBody>
                  <a:tcPr anchor="ctr"/>
                </a:tc>
                <a:tc>
                  <a:txBody>
                    <a:bodyPr/>
                    <a:lstStyle/>
                    <a:p>
                      <a:r>
                        <a:rPr lang="en-US" sz="1200" dirty="0" smtClean="0"/>
                        <a:t>Seafloor</a:t>
                      </a:r>
                    </a:p>
                  </a:txBody>
                  <a:tcPr anchor="ctr"/>
                </a:tc>
                <a:tc>
                  <a:txBody>
                    <a:bodyPr/>
                    <a:lstStyle/>
                    <a:p>
                      <a:pPr algn="ctr"/>
                      <a:r>
                        <a:rPr lang="en-US" sz="1200" dirty="0" smtClean="0"/>
                        <a:t>‘’</a:t>
                      </a:r>
                      <a:endParaRPr lang="en-US" sz="1200" dirty="0"/>
                    </a:p>
                  </a:txBody>
                  <a:tcPr anchor="ctr"/>
                </a:tc>
              </a:tr>
              <a:tr h="346950">
                <a:tc>
                  <a:txBody>
                    <a:bodyPr/>
                    <a:lstStyle/>
                    <a:p>
                      <a:r>
                        <a:rPr lang="en-US" sz="1200" dirty="0" smtClean="0"/>
                        <a:t>UI Software</a:t>
                      </a:r>
                      <a:endParaRPr lang="en-US" sz="1200" dirty="0"/>
                    </a:p>
                  </a:txBody>
                  <a:tcPr anchor="ctr"/>
                </a:tc>
                <a:tc>
                  <a:txBody>
                    <a:bodyPr/>
                    <a:lstStyle/>
                    <a:p>
                      <a:r>
                        <a:rPr lang="en-US" sz="1200" dirty="0" smtClean="0"/>
                        <a:t>Shore</a:t>
                      </a:r>
                      <a:endParaRPr lang="en-US" sz="1200" dirty="0"/>
                    </a:p>
                  </a:txBody>
                  <a:tcPr anchor="ctr"/>
                </a:tc>
                <a:tc>
                  <a:txBody>
                    <a:bodyPr/>
                    <a:lstStyle/>
                    <a:p>
                      <a:r>
                        <a:rPr lang="en-US" sz="1200" dirty="0" smtClean="0"/>
                        <a:t>Easier maintenance</a:t>
                      </a:r>
                      <a:endParaRPr lang="en-US" sz="1200" dirty="0"/>
                    </a:p>
                  </a:txBody>
                  <a:tcPr anchor="ctr"/>
                </a:tc>
              </a:tr>
              <a:tr h="524741">
                <a:tc>
                  <a:txBody>
                    <a:bodyPr/>
                    <a:lstStyle/>
                    <a:p>
                      <a:r>
                        <a:rPr lang="en-US" sz="1200" dirty="0" smtClean="0"/>
                        <a:t>Power </a:t>
                      </a:r>
                      <a:endParaRPr lang="en-US" sz="1200" dirty="0"/>
                    </a:p>
                  </a:txBody>
                  <a:tcPr anchor="ctr"/>
                </a:tc>
                <a:tc>
                  <a:txBody>
                    <a:bodyPr/>
                    <a:lstStyle/>
                    <a:p>
                      <a:r>
                        <a:rPr lang="en-US" sz="1200" dirty="0" smtClean="0"/>
                        <a:t>Seafloor</a:t>
                      </a:r>
                      <a:endParaRPr lang="en-US" sz="1200" dirty="0"/>
                    </a:p>
                  </a:txBody>
                  <a:tcPr anchor="ctr"/>
                </a:tc>
                <a:tc>
                  <a:txBody>
                    <a:bodyPr/>
                    <a:lstStyle/>
                    <a:p>
                      <a:r>
                        <a:rPr lang="en-US" sz="1200" dirty="0" smtClean="0"/>
                        <a:t>Need</a:t>
                      </a:r>
                      <a:r>
                        <a:rPr lang="en-US" sz="1200" baseline="0" dirty="0" smtClean="0"/>
                        <a:t> fine-grained power management at site</a:t>
                      </a:r>
                      <a:endParaRPr lang="en-US" sz="1200" dirty="0"/>
                    </a:p>
                  </a:txBody>
                  <a:tcPr anchor="ctr"/>
                </a:tc>
              </a:tr>
              <a:tr h="504133">
                <a:tc>
                  <a:txBody>
                    <a:bodyPr/>
                    <a:lstStyle/>
                    <a:p>
                      <a:r>
                        <a:rPr lang="en-US" sz="1200" dirty="0" smtClean="0"/>
                        <a:t>Data</a:t>
                      </a:r>
                      <a:endParaRPr lang="en-US" sz="1200" dirty="0"/>
                    </a:p>
                  </a:txBody>
                  <a:tcPr anchor="ctr"/>
                </a:tc>
                <a:tc>
                  <a:txBody>
                    <a:bodyPr/>
                    <a:lstStyle/>
                    <a:p>
                      <a:r>
                        <a:rPr lang="en-US" sz="1200" dirty="0" smtClean="0"/>
                        <a:t>Seafloor</a:t>
                      </a:r>
                    </a:p>
                    <a:p>
                      <a:r>
                        <a:rPr lang="en-US" sz="1200" dirty="0" smtClean="0"/>
                        <a:t>And Shore</a:t>
                      </a:r>
                      <a:endParaRPr lang="en-US" sz="12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695738" y="57826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1736972"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78" name="TextBox 177"/>
          <p:cNvSpPr txBox="1"/>
          <p:nvPr/>
        </p:nvSpPr>
        <p:spPr>
          <a:xfrm>
            <a:off x="2854884" y="6088182"/>
            <a:ext cx="1040594" cy="369332"/>
          </a:xfrm>
          <a:prstGeom prst="rect">
            <a:avLst/>
          </a:prstGeom>
          <a:noFill/>
        </p:spPr>
        <p:txBody>
          <a:bodyPr wrap="none" rtlCol="0">
            <a:spAutoFit/>
          </a:bodyPr>
          <a:lstStyle/>
          <a:p>
            <a:r>
              <a:rPr lang="en-US" dirty="0" smtClean="0"/>
              <a:t>Chamber</a:t>
            </a:r>
            <a:endParaRPr lang="en-US" dirty="0"/>
          </a:p>
        </p:txBody>
      </p:sp>
      <p:sp>
        <p:nvSpPr>
          <p:cNvPr id="179" name="TextBox 178"/>
          <p:cNvSpPr txBox="1"/>
          <p:nvPr/>
        </p:nvSpPr>
        <p:spPr>
          <a:xfrm>
            <a:off x="6439943" y="6380842"/>
            <a:ext cx="953018" cy="369332"/>
          </a:xfrm>
          <a:prstGeom prst="rect">
            <a:avLst/>
          </a:prstGeom>
          <a:noFill/>
        </p:spPr>
        <p:txBody>
          <a:bodyPr wrap="none" rtlCol="0">
            <a:spAutoFit/>
          </a:bodyPr>
          <a:lstStyle/>
          <a:p>
            <a:r>
              <a:rPr lang="en-US" dirty="0" smtClean="0"/>
              <a:t>External</a:t>
            </a:r>
            <a:endParaRPr lang="en-US" dirty="0"/>
          </a:p>
        </p:txBody>
      </p:sp>
      <p:sp>
        <p:nvSpPr>
          <p:cNvPr id="73" name="Rounded Rectangle 72"/>
          <p:cNvSpPr/>
          <p:nvPr/>
        </p:nvSpPr>
        <p:spPr>
          <a:xfrm>
            <a:off x="7033043" y="2133600"/>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grpSp>
        <p:nvGrpSpPr>
          <p:cNvPr id="80" name="Group 79"/>
          <p:cNvGrpSpPr/>
          <p:nvPr/>
        </p:nvGrpSpPr>
        <p:grpSpPr>
          <a:xfrm>
            <a:off x="754891" y="4619599"/>
            <a:ext cx="879789" cy="879789"/>
            <a:chOff x="850878" y="4417866"/>
            <a:chExt cx="879789" cy="879789"/>
          </a:xfrm>
        </p:grpSpPr>
        <p:sp>
          <p:nvSpPr>
            <p:cNvPr id="81" name="Oval 80"/>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grpSp>
        <p:nvGrpSpPr>
          <p:cNvPr id="74" name="Group 73"/>
          <p:cNvGrpSpPr/>
          <p:nvPr/>
        </p:nvGrpSpPr>
        <p:grpSpPr>
          <a:xfrm>
            <a:off x="3974151" y="5811192"/>
            <a:ext cx="659378" cy="646322"/>
            <a:chOff x="6696179" y="5684837"/>
            <a:chExt cx="659378" cy="646322"/>
          </a:xfrm>
        </p:grpSpPr>
        <p:sp>
          <p:nvSpPr>
            <p:cNvPr id="76" name="Oval 75"/>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7" name="Pentagon 76"/>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78" name="Straight Connector 77"/>
            <p:cNvCxnSpPr>
              <a:endCxn id="76"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79" name="Pentagon 78"/>
          <p:cNvSpPr/>
          <p:nvPr/>
        </p:nvSpPr>
        <p:spPr>
          <a:xfrm>
            <a:off x="1634680" y="6070834"/>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83" name="Group 82"/>
          <p:cNvGrpSpPr/>
          <p:nvPr/>
        </p:nvGrpSpPr>
        <p:grpSpPr>
          <a:xfrm>
            <a:off x="6224467" y="5714178"/>
            <a:ext cx="659378" cy="646322"/>
            <a:chOff x="6696179" y="5684837"/>
            <a:chExt cx="659378" cy="646322"/>
          </a:xfrm>
        </p:grpSpPr>
        <p:sp>
          <p:nvSpPr>
            <p:cNvPr id="84" name="Oval 83"/>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5" name="Pentagon 84"/>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6" name="Straight Connector 85"/>
            <p:cNvCxnSpPr>
              <a:endCxn id="84"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88612977"/>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3" name="Rounded Rectangle 72"/>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sp>
        <p:nvSpPr>
          <p:cNvPr id="2" name="TextBox 1"/>
          <p:cNvSpPr txBox="1"/>
          <p:nvPr/>
        </p:nvSpPr>
        <p:spPr>
          <a:xfrm>
            <a:off x="1768125" y="5922023"/>
            <a:ext cx="5250155" cy="584776"/>
          </a:xfrm>
          <a:prstGeom prst="rect">
            <a:avLst/>
          </a:prstGeom>
          <a:noFill/>
        </p:spPr>
        <p:txBody>
          <a:bodyPr wrap="none" rtlCol="0">
            <a:spAutoFit/>
          </a:bodyPr>
          <a:lstStyle/>
          <a:p>
            <a:pPr marL="285750" indent="-285750">
              <a:buFontTx/>
              <a:buChar char="•"/>
            </a:pPr>
            <a:r>
              <a:rPr lang="en-US" sz="1600" dirty="0" smtClean="0"/>
              <a:t>SIAM: </a:t>
            </a:r>
            <a:r>
              <a:rPr lang="en-US" sz="1600" dirty="0" smtClean="0">
                <a:solidFill>
                  <a:schemeClr val="accent2">
                    <a:lumMod val="75000"/>
                  </a:schemeClr>
                </a:solidFill>
              </a:rPr>
              <a:t>Software </a:t>
            </a:r>
            <a:r>
              <a:rPr lang="en-US" sz="1600" dirty="0">
                <a:solidFill>
                  <a:schemeClr val="accent2">
                    <a:lumMod val="75000"/>
                  </a:schemeClr>
                </a:solidFill>
              </a:rPr>
              <a:t>Infrastructure and Applications for </a:t>
            </a:r>
            <a:r>
              <a:rPr lang="en-US" sz="1600" dirty="0" smtClean="0">
                <a:solidFill>
                  <a:schemeClr val="accent2">
                    <a:lumMod val="75000"/>
                  </a:schemeClr>
                </a:solidFill>
              </a:rPr>
              <a:t>MOOS</a:t>
            </a:r>
          </a:p>
          <a:p>
            <a:pPr marL="285750" indent="-285750">
              <a:buFontTx/>
              <a:buChar char="•"/>
            </a:pPr>
            <a:r>
              <a:rPr lang="en-US" sz="1600" dirty="0" smtClean="0"/>
              <a:t>SSDS: </a:t>
            </a:r>
            <a:r>
              <a:rPr lang="en-US" sz="1600" dirty="0">
                <a:solidFill>
                  <a:schemeClr val="accent2">
                    <a:lumMod val="75000"/>
                  </a:schemeClr>
                </a:solidFill>
              </a:rPr>
              <a:t>Shore Side Data System </a:t>
            </a:r>
            <a:endParaRPr lang="en-US" sz="1600" dirty="0"/>
          </a:p>
        </p:txBody>
      </p:sp>
      <p:graphicFrame>
        <p:nvGraphicFramePr>
          <p:cNvPr id="69" name="Table 68"/>
          <p:cNvGraphicFramePr>
            <a:graphicFrameLocks noGrp="1"/>
          </p:cNvGraphicFramePr>
          <p:nvPr>
            <p:extLst>
              <p:ext uri="{D42A27DB-BD31-4B8C-83A1-F6EECF244321}">
                <p14:modId xmlns:p14="http://schemas.microsoft.com/office/powerpoint/2010/main" val="1357948016"/>
              </p:ext>
            </p:extLst>
          </p:nvPr>
        </p:nvGraphicFramePr>
        <p:xfrm>
          <a:off x="352365" y="1159822"/>
          <a:ext cx="7495049" cy="4330022"/>
        </p:xfrm>
        <a:graphic>
          <a:graphicData uri="http://schemas.openxmlformats.org/drawingml/2006/table">
            <a:tbl>
              <a:tblPr firstRow="1" bandRow="1">
                <a:tableStyleId>{5C22544A-7EE6-4342-B048-85BDC9FD1C3A}</a:tableStyleId>
              </a:tblPr>
              <a:tblGrid>
                <a:gridCol w="1731071"/>
                <a:gridCol w="1376664"/>
                <a:gridCol w="4387314"/>
              </a:tblGrid>
              <a:tr h="424512">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21670">
                <a:tc>
                  <a:txBody>
                    <a:bodyPr/>
                    <a:lstStyle/>
                    <a:p>
                      <a:r>
                        <a:rPr lang="en-US" sz="1600" dirty="0" smtClean="0"/>
                        <a:t>Controller HW</a:t>
                      </a:r>
                      <a:endParaRPr lang="en-US" sz="1600" dirty="0"/>
                    </a:p>
                  </a:txBody>
                  <a:tcPr anchor="ctr"/>
                </a:tc>
                <a:tc>
                  <a:txBody>
                    <a:bodyPr/>
                    <a:lstStyle/>
                    <a:p>
                      <a:r>
                        <a:rPr lang="en-US" sz="1600" dirty="0" smtClean="0"/>
                        <a:t>Buy</a:t>
                      </a:r>
                      <a:endParaRPr lang="en-US" sz="1600" dirty="0"/>
                    </a:p>
                  </a:txBody>
                  <a:tcPr anchor="ctr"/>
                </a:tc>
                <a:tc>
                  <a:txBody>
                    <a:bodyPr/>
                    <a:lstStyle/>
                    <a:p>
                      <a:r>
                        <a:rPr lang="en-US" sz="1600" dirty="0" smtClean="0"/>
                        <a:t>PC104 Pentium</a:t>
                      </a:r>
                    </a:p>
                    <a:p>
                      <a:r>
                        <a:rPr lang="en-US" sz="1600" dirty="0" smtClean="0"/>
                        <a:t>Serial port</a:t>
                      </a:r>
                      <a:r>
                        <a:rPr lang="en-US" sz="1600" baseline="0" dirty="0" smtClean="0"/>
                        <a:t> cards (16 total)</a:t>
                      </a:r>
                      <a:endParaRPr lang="en-US" sz="1600" dirty="0"/>
                    </a:p>
                  </a:txBody>
                  <a:tcPr anchor="ctr"/>
                </a:tc>
              </a:tr>
              <a:tr h="1018829">
                <a:tc>
                  <a:txBody>
                    <a:bodyPr/>
                    <a:lstStyle/>
                    <a:p>
                      <a:r>
                        <a:rPr lang="en-US" sz="1600" dirty="0" smtClean="0"/>
                        <a:t>Controller Software</a:t>
                      </a:r>
                      <a:endParaRPr lang="en-US" sz="1600" dirty="0"/>
                    </a:p>
                  </a:txBody>
                  <a:tcPr anchor="ctr"/>
                </a:tc>
                <a:tc>
                  <a:txBody>
                    <a:bodyPr/>
                    <a:lstStyle/>
                    <a:p>
                      <a:r>
                        <a:rPr lang="en-US" sz="1600" dirty="0" smtClean="0"/>
                        <a:t>Build</a:t>
                      </a:r>
                    </a:p>
                    <a:p>
                      <a:r>
                        <a:rPr lang="en-US" sz="1600" dirty="0" smtClean="0"/>
                        <a:t>Open Source</a:t>
                      </a:r>
                      <a:endParaRPr lang="en-US" sz="1600" dirty="0"/>
                    </a:p>
                  </a:txBody>
                  <a:tcPr anchor="ctr"/>
                </a:tc>
                <a:tc>
                  <a:txBody>
                    <a:bodyPr/>
                    <a:lstStyle/>
                    <a:p>
                      <a:r>
                        <a:rPr lang="en-US" sz="1600" dirty="0" smtClean="0"/>
                        <a:t>Linux,</a:t>
                      </a:r>
                      <a:r>
                        <a:rPr lang="en-US" sz="1600" baseline="0" dirty="0" smtClean="0"/>
                        <a:t> </a:t>
                      </a:r>
                      <a:r>
                        <a:rPr lang="en-US" sz="1600" dirty="0" smtClean="0"/>
                        <a:t>Java</a:t>
                      </a:r>
                    </a:p>
                    <a:p>
                      <a:r>
                        <a:rPr lang="en-US" sz="1600" dirty="0" smtClean="0"/>
                        <a:t>Custom</a:t>
                      </a:r>
                      <a:r>
                        <a:rPr lang="en-US" sz="1600" dirty="0" smtClean="0">
                          <a:solidFill>
                            <a:srgbClr val="953735"/>
                          </a:solidFill>
                        </a:rPr>
                        <a:t>: SIAM Data Acquisition</a:t>
                      </a:r>
                      <a:r>
                        <a:rPr lang="en-US" sz="1600" baseline="0" dirty="0" smtClean="0">
                          <a:solidFill>
                            <a:srgbClr val="953735"/>
                          </a:solidFill>
                        </a:rPr>
                        <a:t> software</a:t>
                      </a:r>
                      <a:endParaRPr lang="en-US" sz="1600" dirty="0" smtClean="0">
                        <a:solidFill>
                          <a:srgbClr val="953735"/>
                        </a:solidFill>
                      </a:endParaRPr>
                    </a:p>
                    <a:p>
                      <a:r>
                        <a:rPr lang="en-US" sz="1600" dirty="0" smtClean="0"/>
                        <a:t>Open</a:t>
                      </a:r>
                      <a:r>
                        <a:rPr lang="en-US" sz="1600" baseline="0" dirty="0" smtClean="0"/>
                        <a:t> Source: </a:t>
                      </a:r>
                      <a:r>
                        <a:rPr lang="en-US" sz="1600" baseline="0" dirty="0" err="1" smtClean="0">
                          <a:solidFill>
                            <a:srgbClr val="953735"/>
                          </a:solidFill>
                        </a:rPr>
                        <a:t>DataTurbine</a:t>
                      </a:r>
                      <a:r>
                        <a:rPr lang="en-US" sz="1600" baseline="0" dirty="0" smtClean="0"/>
                        <a:t>, e.g.</a:t>
                      </a:r>
                    </a:p>
                  </a:txBody>
                  <a:tcPr anchor="ctr"/>
                </a:tc>
              </a:tr>
              <a:tr h="1018829">
                <a:tc>
                  <a:txBody>
                    <a:bodyPr/>
                    <a:lstStyle/>
                    <a:p>
                      <a:r>
                        <a:rPr lang="en-US" sz="1600" dirty="0" smtClean="0"/>
                        <a:t>Archive, UI</a:t>
                      </a:r>
                      <a:endParaRPr lang="en-US" sz="1600" dirty="0"/>
                    </a:p>
                  </a:txBody>
                  <a:tcPr anchor="ctr"/>
                </a:tc>
                <a:tc>
                  <a:txBody>
                    <a:bodyPr/>
                    <a:lstStyle/>
                    <a:p>
                      <a:r>
                        <a:rPr lang="en-US" sz="1600" dirty="0" smtClean="0"/>
                        <a:t>Build</a:t>
                      </a:r>
                    </a:p>
                    <a:p>
                      <a:endParaRPr lang="en-US" sz="1600" dirty="0"/>
                    </a:p>
                  </a:txBody>
                  <a:tcPr anchor="ctr"/>
                </a:tc>
                <a:tc>
                  <a:txBody>
                    <a:bodyPr/>
                    <a:lstStyle/>
                    <a:p>
                      <a:r>
                        <a:rPr lang="en-US" sz="1600" dirty="0" smtClean="0"/>
                        <a:t>PC Workstation</a:t>
                      </a:r>
                    </a:p>
                    <a:p>
                      <a:r>
                        <a:rPr lang="en-US" sz="1600" dirty="0" err="1" smtClean="0"/>
                        <a:t>MacOS</a:t>
                      </a:r>
                      <a:r>
                        <a:rPr lang="en-US" sz="1600" dirty="0" smtClean="0"/>
                        <a:t>,</a:t>
                      </a:r>
                      <a:r>
                        <a:rPr lang="en-US" sz="1600" baseline="0" dirty="0" smtClean="0"/>
                        <a:t> Windows, Linux, Java</a:t>
                      </a:r>
                      <a:endParaRPr lang="en-US" sz="1600" dirty="0" smtClean="0"/>
                    </a:p>
                    <a:p>
                      <a:r>
                        <a:rPr lang="en-US" sz="1600" dirty="0" smtClean="0"/>
                        <a:t>Custom: </a:t>
                      </a:r>
                      <a:r>
                        <a:rPr lang="en-US" sz="1600" dirty="0" smtClean="0">
                          <a:solidFill>
                            <a:schemeClr val="accent2">
                              <a:lumMod val="75000"/>
                            </a:schemeClr>
                          </a:solidFill>
                        </a:rPr>
                        <a:t>SSDS,</a:t>
                      </a:r>
                      <a:r>
                        <a:rPr lang="en-US" sz="1600" baseline="0" dirty="0" smtClean="0">
                          <a:solidFill>
                            <a:schemeClr val="accent2">
                              <a:lumMod val="75000"/>
                            </a:schemeClr>
                          </a:solidFill>
                        </a:rPr>
                        <a:t> </a:t>
                      </a:r>
                      <a:r>
                        <a:rPr lang="en-US" sz="1600" dirty="0" smtClean="0">
                          <a:solidFill>
                            <a:schemeClr val="accent2">
                              <a:lumMod val="75000"/>
                            </a:schemeClr>
                          </a:solidFill>
                        </a:rPr>
                        <a:t>FOCE GUI</a:t>
                      </a:r>
                      <a:endParaRPr lang="en-US" sz="1600" dirty="0">
                        <a:solidFill>
                          <a:schemeClr val="accent2">
                            <a:lumMod val="75000"/>
                          </a:schemeClr>
                        </a:solidFill>
                      </a:endParaRPr>
                    </a:p>
                  </a:txBody>
                  <a:tcPr anchor="ctr"/>
                </a:tc>
              </a:tr>
              <a:tr h="424512">
                <a:tc>
                  <a:txBody>
                    <a:bodyPr/>
                    <a:lstStyle/>
                    <a:p>
                      <a:r>
                        <a:rPr lang="en-US" sz="1600" dirty="0" smtClean="0"/>
                        <a:t>Power </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 load switching</a:t>
                      </a:r>
                      <a:r>
                        <a:rPr lang="en-US" sz="1600" baseline="0" dirty="0" smtClean="0"/>
                        <a:t> and monitoring </a:t>
                      </a:r>
                      <a:r>
                        <a:rPr lang="en-US" sz="1600" dirty="0" smtClean="0"/>
                        <a:t>chassis</a:t>
                      </a:r>
                      <a:endParaRPr lang="en-US" sz="1600" dirty="0"/>
                    </a:p>
                  </a:txBody>
                  <a:tcPr anchor="ctr"/>
                </a:tc>
              </a:tr>
              <a:tr h="721670">
                <a:tc>
                  <a:txBody>
                    <a:bodyPr/>
                    <a:lstStyle/>
                    <a:p>
                      <a:r>
                        <a:rPr lang="en-US" sz="1600" dirty="0" smtClean="0"/>
                        <a:t>ESW</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a:t>
                      </a:r>
                      <a:r>
                        <a:rPr lang="en-US" sz="1600" baseline="0" dirty="0" smtClean="0"/>
                        <a:t> electronics, software, chassis</a:t>
                      </a:r>
                    </a:p>
                    <a:p>
                      <a:r>
                        <a:rPr lang="en-US" sz="1600" baseline="0" dirty="0" smtClean="0"/>
                        <a:t>COTS: pumps, controllers</a:t>
                      </a:r>
                      <a:endParaRPr lang="en-US" sz="1600" dirty="0" smtClean="0"/>
                    </a:p>
                  </a:txBody>
                  <a:tcPr anchor="ctr"/>
                </a:tc>
              </a:tr>
            </a:tbl>
          </a:graphicData>
        </a:graphic>
      </p:graphicFrame>
    </p:spTree>
    <p:extLst>
      <p:ext uri="{BB962C8B-B14F-4D97-AF65-F5344CB8AC3E}">
        <p14:creationId xmlns:p14="http://schemas.microsoft.com/office/powerpoint/2010/main" val="78099607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Straight Connector 133"/>
          <p:cNvCxnSpPr>
            <a:stCxn id="105" idx="1"/>
          </p:cNvCxnSpPr>
          <p:nvPr/>
        </p:nvCxnSpPr>
        <p:spPr>
          <a:xfrm flipH="1">
            <a:off x="6282844" y="4298308"/>
            <a:ext cx="461186" cy="1583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08" idx="2"/>
            <a:endCxn id="105" idx="0"/>
          </p:cNvCxnSpPr>
          <p:nvPr/>
        </p:nvCxnSpPr>
        <p:spPr>
          <a:xfrm flipH="1">
            <a:off x="7365854" y="2869072"/>
            <a:ext cx="984064" cy="1142429"/>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05" name="Rounded Rectangle 104"/>
          <p:cNvSpPr/>
          <p:nvPr/>
        </p:nvSpPr>
        <p:spPr>
          <a:xfrm>
            <a:off x="6744030" y="4011501"/>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108" name="Rounded Rectangle 107"/>
          <p:cNvSpPr/>
          <p:nvPr/>
        </p:nvSpPr>
        <p:spPr>
          <a:xfrm>
            <a:off x="7896540" y="2295459"/>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sp>
        <p:nvSpPr>
          <p:cNvPr id="153" name="Rounded Rectangle 152"/>
          <p:cNvSpPr/>
          <p:nvPr/>
        </p:nvSpPr>
        <p:spPr>
          <a:xfrm>
            <a:off x="2363772" y="4935974"/>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54" name="Pentagon 153"/>
          <p:cNvSpPr/>
          <p:nvPr/>
        </p:nvSpPr>
        <p:spPr>
          <a:xfrm>
            <a:off x="1736972" y="5049175"/>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pSp>
        <p:nvGrpSpPr>
          <p:cNvPr id="150" name="Group 149"/>
          <p:cNvGrpSpPr/>
          <p:nvPr/>
        </p:nvGrpSpPr>
        <p:grpSpPr>
          <a:xfrm>
            <a:off x="6886565" y="1033129"/>
            <a:ext cx="913462" cy="983434"/>
            <a:chOff x="7180536" y="711795"/>
            <a:chExt cx="1503467" cy="1604036"/>
          </a:xfrm>
        </p:grpSpPr>
        <p:sp>
          <p:nvSpPr>
            <p:cNvPr id="151" name="Oval 150"/>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2" name="Picture 151"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grpSp>
        <p:nvGrpSpPr>
          <p:cNvPr id="147" name="Group 146"/>
          <p:cNvGrpSpPr/>
          <p:nvPr/>
        </p:nvGrpSpPr>
        <p:grpSpPr>
          <a:xfrm>
            <a:off x="754891" y="5703356"/>
            <a:ext cx="879789" cy="879789"/>
            <a:chOff x="850878" y="5411812"/>
            <a:chExt cx="879789" cy="879789"/>
          </a:xfrm>
        </p:grpSpPr>
        <p:sp>
          <p:nvSpPr>
            <p:cNvPr id="148" name="Oval 147"/>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9" name="Picture 148" descr="fanBlade-xpar.gif"/>
            <p:cNvPicPr>
              <a:picLocks noChangeAspect="1"/>
            </p:cNvPicPr>
            <p:nvPr/>
          </p:nvPicPr>
          <p:blipFill rotWithShape="1">
            <a:blip r:embed="rId4">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7" name="Rectangle 76"/>
          <p:cNvSpPr/>
          <p:nvPr/>
        </p:nvSpPr>
        <p:spPr>
          <a:xfrm>
            <a:off x="2369534" y="493597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7" name="Group 86"/>
          <p:cNvGrpSpPr/>
          <p:nvPr/>
        </p:nvGrpSpPr>
        <p:grpSpPr>
          <a:xfrm>
            <a:off x="4632403" y="5028976"/>
            <a:ext cx="505545" cy="659984"/>
            <a:chOff x="7271690" y="5160717"/>
            <a:chExt cx="505545" cy="659984"/>
          </a:xfrm>
        </p:grpSpPr>
        <p:sp>
          <p:nvSpPr>
            <p:cNvPr id="88" name="Oval 8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89" name="Straight Connector 88"/>
            <p:cNvCxnSpPr>
              <a:endCxn id="8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91" name="Group 90"/>
          <p:cNvGrpSpPr/>
          <p:nvPr/>
        </p:nvGrpSpPr>
        <p:grpSpPr>
          <a:xfrm>
            <a:off x="4090136" y="5027302"/>
            <a:ext cx="505545" cy="659984"/>
            <a:chOff x="7271690" y="5160717"/>
            <a:chExt cx="505545" cy="659984"/>
          </a:xfrm>
        </p:grpSpPr>
        <p:sp>
          <p:nvSpPr>
            <p:cNvPr id="92" name="Oval 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3" name="Straight Connector 92"/>
            <p:cNvCxnSpPr>
              <a:endCxn id="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95" name="Group 94"/>
          <p:cNvGrpSpPr/>
          <p:nvPr/>
        </p:nvGrpSpPr>
        <p:grpSpPr>
          <a:xfrm>
            <a:off x="6296729" y="4929215"/>
            <a:ext cx="505545" cy="659984"/>
            <a:chOff x="7271690" y="5160717"/>
            <a:chExt cx="505545" cy="659984"/>
          </a:xfrm>
        </p:grpSpPr>
        <p:sp>
          <p:nvSpPr>
            <p:cNvPr id="96" name="Oval 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7" name="Straight Connector 96"/>
            <p:cNvCxnSpPr>
              <a:endCxn id="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8" name="Rectangle 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00" name="Group 99"/>
          <p:cNvGrpSpPr/>
          <p:nvPr/>
        </p:nvGrpSpPr>
        <p:grpSpPr>
          <a:xfrm>
            <a:off x="6837751" y="4929215"/>
            <a:ext cx="505545" cy="659984"/>
            <a:chOff x="7271690" y="5160717"/>
            <a:chExt cx="505545" cy="659984"/>
          </a:xfrm>
        </p:grpSpPr>
        <p:sp>
          <p:nvSpPr>
            <p:cNvPr id="101" name="Oval 10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02" name="Straight Connector 101"/>
            <p:cNvCxnSpPr>
              <a:endCxn id="10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12" name="Group 111"/>
          <p:cNvGrpSpPr/>
          <p:nvPr/>
        </p:nvGrpSpPr>
        <p:grpSpPr>
          <a:xfrm>
            <a:off x="6909409" y="5649112"/>
            <a:ext cx="505545" cy="659984"/>
            <a:chOff x="7271690" y="5160717"/>
            <a:chExt cx="505545" cy="659984"/>
          </a:xfrm>
        </p:grpSpPr>
        <p:sp>
          <p:nvSpPr>
            <p:cNvPr id="113" name="Oval 11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4" name="Straight Connector 113"/>
            <p:cNvCxnSpPr>
              <a:endCxn id="11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5" name="Rectangle 11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16" name="Group 115"/>
          <p:cNvGrpSpPr/>
          <p:nvPr/>
        </p:nvGrpSpPr>
        <p:grpSpPr>
          <a:xfrm>
            <a:off x="4632403" y="5757873"/>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5" name="Rounded Rectangle 4"/>
          <p:cNvSpPr/>
          <p:nvPr/>
        </p:nvSpPr>
        <p:spPr>
          <a:xfrm>
            <a:off x="3719421" y="3588618"/>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1" name="Rounded Rectangle 70"/>
          <p:cNvSpPr/>
          <p:nvPr/>
        </p:nvSpPr>
        <p:spPr>
          <a:xfrm>
            <a:off x="5817305" y="1121615"/>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203" name="Straight Connector 202"/>
          <p:cNvCxnSpPr>
            <a:stCxn id="71" idx="3"/>
          </p:cNvCxnSpPr>
          <p:nvPr/>
        </p:nvCxnSpPr>
        <p:spPr>
          <a:xfrm>
            <a:off x="6406423" y="1408422"/>
            <a:ext cx="412012" cy="0"/>
          </a:xfrm>
          <a:prstGeom prst="line">
            <a:avLst/>
          </a:prstGeom>
          <a:ln w="38100" cmpd="sng">
            <a:solidFill>
              <a:srgbClr val="00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059144" y="3588810"/>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8" name="Rectangle 67"/>
          <p:cNvSpPr/>
          <p:nvPr/>
        </p:nvSpPr>
        <p:spPr>
          <a:xfrm>
            <a:off x="10495" y="3253524"/>
            <a:ext cx="9116387" cy="3604476"/>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Rounded Rectangle 134"/>
          <p:cNvSpPr/>
          <p:nvPr/>
        </p:nvSpPr>
        <p:spPr>
          <a:xfrm>
            <a:off x="4762662" y="4585114"/>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72" name="Rectangle 71"/>
          <p:cNvSpPr/>
          <p:nvPr/>
        </p:nvSpPr>
        <p:spPr>
          <a:xfrm>
            <a:off x="569657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Rounded Rectangle 135"/>
          <p:cNvSpPr/>
          <p:nvPr/>
        </p:nvSpPr>
        <p:spPr>
          <a:xfrm>
            <a:off x="6312056" y="3101801"/>
            <a:ext cx="1138064" cy="73654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Fiber Optic </a:t>
            </a:r>
          </a:p>
          <a:p>
            <a:pPr algn="ctr"/>
            <a:r>
              <a:rPr lang="en-US" sz="1400" dirty="0" smtClean="0">
                <a:solidFill>
                  <a:schemeClr val="accent3">
                    <a:lumMod val="50000"/>
                  </a:schemeClr>
                </a:solidFill>
              </a:rPr>
              <a:t>Power and Data Cable</a:t>
            </a: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cxnSp>
        <p:nvCxnSpPr>
          <p:cNvPr id="123" name="Straight Connector 122"/>
          <p:cNvCxnSpPr/>
          <p:nvPr/>
        </p:nvCxnSpPr>
        <p:spPr>
          <a:xfrm flipH="1">
            <a:off x="1593782"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34793" y="4424770"/>
            <a:ext cx="9680" cy="44333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375462"/>
            <a:ext cx="0" cy="5187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3" name="Rounded Rectangle 132"/>
          <p:cNvSpPr/>
          <p:nvPr/>
        </p:nvSpPr>
        <p:spPr>
          <a:xfrm>
            <a:off x="1560276" y="3949386"/>
            <a:ext cx="1347594"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Ethernet-Serial</a:t>
            </a:r>
            <a:endParaRPr lang="en-US" dirty="0">
              <a:solidFill>
                <a:schemeClr val="accent3">
                  <a:lumMod val="50000"/>
                </a:schemeClr>
              </a:solidFill>
            </a:endParaRPr>
          </a:p>
        </p:txBody>
      </p:sp>
      <p:cxnSp>
        <p:nvCxnSpPr>
          <p:cNvPr id="176" name="Straight Connector 175"/>
          <p:cNvCxnSpPr/>
          <p:nvPr/>
        </p:nvCxnSpPr>
        <p:spPr>
          <a:xfrm flipV="1">
            <a:off x="5214656" y="2869072"/>
            <a:ext cx="1244714" cy="116596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8" name="Rounded Rectangle 137"/>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141" name="Rounded Rectangle 140"/>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2" name="Rounded Rectangle 141"/>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3" name="Rounded Rectangle 142"/>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37" name="Rounded Rectangle 136"/>
          <p:cNvSpPr/>
          <p:nvPr/>
        </p:nvSpPr>
        <p:spPr>
          <a:xfrm>
            <a:off x="6163446" y="564588"/>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158" name="TextBox 157"/>
          <p:cNvSpPr txBox="1"/>
          <p:nvPr/>
        </p:nvSpPr>
        <p:spPr>
          <a:xfrm>
            <a:off x="2874311" y="6021786"/>
            <a:ext cx="1040594" cy="369332"/>
          </a:xfrm>
          <a:prstGeom prst="rect">
            <a:avLst/>
          </a:prstGeom>
          <a:noFill/>
        </p:spPr>
        <p:txBody>
          <a:bodyPr wrap="none" rtlCol="0">
            <a:spAutoFit/>
          </a:bodyPr>
          <a:lstStyle/>
          <a:p>
            <a:r>
              <a:rPr lang="en-US" dirty="0" smtClean="0"/>
              <a:t>Chamber</a:t>
            </a:r>
            <a:endParaRPr lang="en-US" dirty="0"/>
          </a:p>
        </p:txBody>
      </p:sp>
      <p:sp>
        <p:nvSpPr>
          <p:cNvPr id="159" name="TextBox 158"/>
          <p:cNvSpPr txBox="1"/>
          <p:nvPr/>
        </p:nvSpPr>
        <p:spPr>
          <a:xfrm>
            <a:off x="6459370" y="6314446"/>
            <a:ext cx="953018" cy="369332"/>
          </a:xfrm>
          <a:prstGeom prst="rect">
            <a:avLst/>
          </a:prstGeom>
          <a:noFill/>
        </p:spPr>
        <p:txBody>
          <a:bodyPr wrap="none" rtlCol="0">
            <a:spAutoFit/>
          </a:bodyPr>
          <a:lstStyle/>
          <a:p>
            <a:r>
              <a:rPr lang="en-US" dirty="0" smtClean="0"/>
              <a:t>External</a:t>
            </a:r>
            <a:endParaRPr lang="en-US" dirty="0"/>
          </a:p>
        </p:txBody>
      </p:sp>
      <p:grpSp>
        <p:nvGrpSpPr>
          <p:cNvPr id="76" name="Group 75"/>
          <p:cNvGrpSpPr/>
          <p:nvPr/>
        </p:nvGrpSpPr>
        <p:grpSpPr>
          <a:xfrm>
            <a:off x="754891" y="4700336"/>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4" name="Picture 10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09" name="Rounded Rectangle 108"/>
          <p:cNvSpPr/>
          <p:nvPr/>
        </p:nvSpPr>
        <p:spPr>
          <a:xfrm>
            <a:off x="7955198" y="3470072"/>
            <a:ext cx="848098"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 kW</a:t>
            </a:r>
            <a:endParaRPr lang="en-US" dirty="0">
              <a:solidFill>
                <a:schemeClr val="accent3">
                  <a:lumMod val="50000"/>
                </a:schemeClr>
              </a:solidFill>
            </a:endParaRPr>
          </a:p>
        </p:txBody>
      </p:sp>
      <p:sp>
        <p:nvSpPr>
          <p:cNvPr id="132" name="Rounded Rectangle 131"/>
          <p:cNvSpPr/>
          <p:nvPr/>
        </p:nvSpPr>
        <p:spPr>
          <a:xfrm>
            <a:off x="4624295" y="2869072"/>
            <a:ext cx="1193010"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100 </a:t>
            </a:r>
            <a:r>
              <a:rPr lang="en-US" sz="1400" dirty="0" err="1" smtClean="0">
                <a:solidFill>
                  <a:schemeClr val="accent3">
                    <a:lumMod val="50000"/>
                  </a:schemeClr>
                </a:solidFill>
              </a:rPr>
              <a:t>MBps</a:t>
            </a:r>
            <a:endParaRPr lang="en-US" sz="1400" dirty="0" smtClean="0">
              <a:solidFill>
                <a:schemeClr val="accent3">
                  <a:lumMod val="50000"/>
                </a:schemeClr>
              </a:solidFill>
            </a:endParaRP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grpSp>
        <p:nvGrpSpPr>
          <p:cNvPr id="106" name="Group 105"/>
          <p:cNvGrpSpPr/>
          <p:nvPr/>
        </p:nvGrpSpPr>
        <p:grpSpPr>
          <a:xfrm>
            <a:off x="4000591" y="5757873"/>
            <a:ext cx="659378" cy="646322"/>
            <a:chOff x="6696179" y="5684837"/>
            <a:chExt cx="659378" cy="646322"/>
          </a:xfrm>
        </p:grpSpPr>
        <p:sp>
          <p:nvSpPr>
            <p:cNvPr id="107" name="Oval 10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0" name="Pentagon 109"/>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1" name="Straight Connector 110"/>
            <p:cNvCxnSpPr>
              <a:endCxn id="10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20" name="Pentagon 119"/>
          <p:cNvSpPr/>
          <p:nvPr/>
        </p:nvSpPr>
        <p:spPr>
          <a:xfrm>
            <a:off x="1676660" y="601103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21" name="Group 120"/>
          <p:cNvGrpSpPr/>
          <p:nvPr/>
        </p:nvGrpSpPr>
        <p:grpSpPr>
          <a:xfrm>
            <a:off x="6227187" y="5668124"/>
            <a:ext cx="659378" cy="646322"/>
            <a:chOff x="6696179" y="5684837"/>
            <a:chExt cx="659378" cy="646322"/>
          </a:xfrm>
        </p:grpSpPr>
        <p:sp>
          <p:nvSpPr>
            <p:cNvPr id="122" name="Oval 12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4" name="Pentagon 12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5" name="Straight Connector 124"/>
            <p:cNvCxnSpPr>
              <a:endCxn id="12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0739979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a:t>
            </a:r>
            <a:br>
              <a:rPr lang="en-US" dirty="0" smtClean="0"/>
            </a:br>
            <a:r>
              <a:rPr lang="en-US" sz="3600" dirty="0" smtClean="0"/>
              <a:t>Centralized Workstation</a:t>
            </a:r>
            <a:endParaRPr lang="en-US" dirty="0"/>
          </a:p>
        </p:txBody>
      </p:sp>
      <p:sp>
        <p:nvSpPr>
          <p:cNvPr id="9" name="Content Placeholder 8"/>
          <p:cNvSpPr>
            <a:spLocks noGrp="1"/>
          </p:cNvSpPr>
          <p:nvPr>
            <p:ph idx="1"/>
          </p:nvPr>
        </p:nvSpPr>
        <p:spPr>
          <a:xfrm>
            <a:off x="457200" y="1600200"/>
            <a:ext cx="3484880" cy="4048761"/>
          </a:xfrm>
        </p:spPr>
        <p:txBody>
          <a:bodyPr>
            <a:normAutofit/>
          </a:bodyPr>
          <a:lstStyle/>
          <a:p>
            <a:r>
              <a:rPr lang="en-US" sz="2400" dirty="0" smtClean="0"/>
              <a:t>Pros</a:t>
            </a:r>
          </a:p>
          <a:p>
            <a:pPr lvl="1"/>
            <a:r>
              <a:rPr lang="en-US" sz="2000" dirty="0" smtClean="0"/>
              <a:t>One software platform</a:t>
            </a:r>
          </a:p>
          <a:p>
            <a:pPr lvl="1"/>
            <a:r>
              <a:rPr lang="en-US" sz="2000" dirty="0" smtClean="0"/>
              <a:t>COTS computers</a:t>
            </a:r>
          </a:p>
          <a:p>
            <a:pPr lvl="1"/>
            <a:r>
              <a:rPr lang="en-US" sz="2000" dirty="0" smtClean="0"/>
              <a:t>COTS serial I/O solutions</a:t>
            </a:r>
            <a:endParaRPr lang="en-US" sz="2000" dirty="0"/>
          </a:p>
          <a:p>
            <a:pPr marL="457200" lvl="1" indent="0">
              <a:buNone/>
            </a:pPr>
            <a:endParaRPr lang="en-US" sz="2000" dirty="0" smtClean="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200" dirty="0" smtClean="0"/>
              <a:t>Extensibility in packaging and housings…have to put a lot of holes in housings</a:t>
            </a:r>
          </a:p>
          <a:p>
            <a:pPr lvl="2"/>
            <a:r>
              <a:rPr lang="en-US" sz="1600" dirty="0" smtClean="0"/>
              <a:t>Can use junction boxes</a:t>
            </a:r>
          </a:p>
          <a:p>
            <a:pPr lvl="1"/>
            <a:r>
              <a:rPr lang="en-US" sz="2200" dirty="0"/>
              <a:t>Need lots of serial ports</a:t>
            </a:r>
          </a:p>
          <a:p>
            <a:pPr lvl="2"/>
            <a:r>
              <a:rPr lang="en-US" sz="1600" dirty="0"/>
              <a:t>Custom serial </a:t>
            </a:r>
            <a:r>
              <a:rPr lang="en-US" sz="1600" dirty="0" smtClean="0"/>
              <a:t>IO</a:t>
            </a:r>
          </a:p>
          <a:p>
            <a:pPr lvl="1"/>
            <a:r>
              <a:rPr lang="en-US" sz="2200" dirty="0" smtClean="0"/>
              <a:t>Power </a:t>
            </a:r>
            <a:r>
              <a:rPr lang="en-US" sz="2200" dirty="0"/>
              <a:t>consumption</a:t>
            </a:r>
          </a:p>
          <a:p>
            <a:pPr lvl="1"/>
            <a:r>
              <a:rPr lang="en-US" sz="2200" dirty="0" smtClean="0"/>
              <a:t>Less modular</a:t>
            </a:r>
          </a:p>
          <a:p>
            <a:pPr lvl="1"/>
            <a:endParaRPr lang="en-US" sz="2200" dirty="0" smtClean="0"/>
          </a:p>
          <a:p>
            <a:pPr lvl="1"/>
            <a:r>
              <a:rPr lang="en-US" sz="2200" dirty="0" smtClean="0"/>
              <a:t>Custom </a:t>
            </a:r>
            <a:r>
              <a:rPr lang="en-US" sz="2200" dirty="0"/>
              <a:t>HW/</a:t>
            </a:r>
            <a:r>
              <a:rPr lang="en-US" sz="2200" dirty="0" smtClean="0"/>
              <a:t>SW</a:t>
            </a:r>
            <a:endParaRPr lang="en-US" sz="2200" dirty="0"/>
          </a:p>
        </p:txBody>
      </p:sp>
    </p:spTree>
    <p:extLst>
      <p:ext uri="{BB962C8B-B14F-4D97-AF65-F5344CB8AC3E}">
        <p14:creationId xmlns:p14="http://schemas.microsoft.com/office/powerpoint/2010/main" val="223330567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Industrial Computers</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Industrial automation computers (WAGO, Compact Rio, e.g.)</a:t>
            </a:r>
            <a:endParaRPr lang="en-US" i="1" dirty="0">
              <a:solidFill>
                <a:schemeClr val="accent6">
                  <a:lumMod val="50000"/>
                </a:schemeClr>
              </a:solidFill>
            </a:endParaRPr>
          </a:p>
          <a:p>
            <a:r>
              <a:rPr lang="en-US" i="1" dirty="0">
                <a:solidFill>
                  <a:schemeClr val="accent6">
                    <a:lumMod val="50000"/>
                  </a:schemeClr>
                </a:solidFill>
              </a:rPr>
              <a:t>Similar to </a:t>
            </a:r>
            <a:r>
              <a:rPr lang="en-US" i="1" dirty="0" smtClean="0">
                <a:solidFill>
                  <a:schemeClr val="accent6">
                    <a:lumMod val="50000"/>
                  </a:schemeClr>
                </a:solidFill>
              </a:rPr>
              <a:t>CP-FOCE implementation</a:t>
            </a:r>
          </a:p>
          <a:p>
            <a:r>
              <a:rPr lang="en-US" i="1" dirty="0" smtClean="0">
                <a:solidFill>
                  <a:schemeClr val="accent6">
                    <a:lumMod val="50000"/>
                  </a:schemeClr>
                </a:solidFill>
              </a:rPr>
              <a:t>Uses primarily COTS hardware and software</a:t>
            </a:r>
            <a:endParaRPr lang="en-US" i="1" dirty="0">
              <a:solidFill>
                <a:schemeClr val="accent6">
                  <a:lumMod val="50000"/>
                </a:schemeClr>
              </a:solidFill>
            </a:endParaRPr>
          </a:p>
          <a:p>
            <a:r>
              <a:rPr lang="en-US" i="1" dirty="0">
                <a:solidFill>
                  <a:schemeClr val="accent6">
                    <a:lumMod val="50000"/>
                  </a:schemeClr>
                </a:solidFill>
              </a:rPr>
              <a:t>Shown </a:t>
            </a:r>
            <a:r>
              <a:rPr lang="en-US" i="1" dirty="0" smtClean="0">
                <a:solidFill>
                  <a:schemeClr val="accent6">
                    <a:lumMod val="50000"/>
                  </a:schemeClr>
                </a:solidFill>
              </a:rPr>
              <a:t>here using moored configuration</a:t>
            </a:r>
            <a:endParaRPr lang="en-US" i="1" dirty="0">
              <a:solidFill>
                <a:schemeClr val="accent6">
                  <a:lumMod val="50000"/>
                </a:schemeClr>
              </a:solidFill>
            </a:endParaRPr>
          </a:p>
          <a:p>
            <a:pPr marL="0" indent="0">
              <a:buNone/>
            </a:pPr>
            <a:endParaRPr lang="en-US" i="1" dirty="0">
              <a:solidFill>
                <a:schemeClr val="accent6">
                  <a:lumMod val="50000"/>
                </a:schemeClr>
              </a:solidFill>
            </a:endParaRPr>
          </a:p>
          <a:p>
            <a:endParaRPr lang="en-US" dirty="0"/>
          </a:p>
        </p:txBody>
      </p:sp>
      <p:pic>
        <p:nvPicPr>
          <p:cNvPr id="4" name="Picture 3" descr="IMG_024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8031" y="4519097"/>
            <a:ext cx="2695240" cy="2021430"/>
          </a:xfrm>
          <a:prstGeom prst="rect">
            <a:avLst/>
          </a:prstGeom>
        </p:spPr>
      </p:pic>
    </p:spTree>
    <p:extLst>
      <p:ext uri="{BB962C8B-B14F-4D97-AF65-F5344CB8AC3E}">
        <p14:creationId xmlns:p14="http://schemas.microsoft.com/office/powerpoint/2010/main" val="206773271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p:cNvSpPr/>
          <p:nvPr/>
        </p:nvSpPr>
        <p:spPr>
          <a:xfrm>
            <a:off x="3922731"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2" name="Rectangle 71"/>
          <p:cNvSpPr/>
          <p:nvPr/>
        </p:nvSpPr>
        <p:spPr>
          <a:xfrm>
            <a:off x="5702742" y="1"/>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5" name="Rounded Rectangle 4"/>
          <p:cNvSpPr/>
          <p:nvPr/>
        </p:nvSpPr>
        <p:spPr>
          <a:xfrm>
            <a:off x="4011385"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168" idx="2"/>
          </p:cNvCxnSpPr>
          <p:nvPr/>
        </p:nvCxnSpPr>
        <p:spPr>
          <a:xfrm flipV="1">
            <a:off x="4580280"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495041137"/>
              </p:ext>
            </p:extLst>
          </p:nvPr>
        </p:nvGraphicFramePr>
        <p:xfrm>
          <a:off x="119219" y="85169"/>
          <a:ext cx="3736523" cy="2886635"/>
        </p:xfrm>
        <a:graphic>
          <a:graphicData uri="http://schemas.openxmlformats.org/drawingml/2006/table">
            <a:tbl>
              <a:tblPr firstRow="1" bandRow="1">
                <a:tableStyleId>{5C22544A-7EE6-4342-B048-85BDC9FD1C3A}</a:tableStyleId>
              </a:tblPr>
              <a:tblGrid>
                <a:gridCol w="972505"/>
                <a:gridCol w="1134508"/>
                <a:gridCol w="1629510"/>
              </a:tblGrid>
              <a:tr h="290517">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2089">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r>
                        <a:rPr lang="en-US" sz="1200" baseline="0" dirty="0" smtClean="0">
                          <a:solidFill>
                            <a:srgbClr val="000000"/>
                          </a:solidFill>
                        </a:rPr>
                        <a:t> </a:t>
                      </a:r>
                    </a:p>
                    <a:p>
                      <a:r>
                        <a:rPr lang="en-US" sz="1200" baseline="0" dirty="0" smtClean="0">
                          <a:solidFill>
                            <a:srgbClr val="000000"/>
                          </a:solidFill>
                        </a:rPr>
                        <a:t>and/or </a:t>
                      </a:r>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a:t>
                      </a:r>
                      <a:r>
                        <a:rPr lang="en-US" sz="1200" baseline="0" dirty="0" smtClean="0">
                          <a:solidFill>
                            <a:srgbClr val="000000"/>
                          </a:solidFill>
                        </a:rPr>
                        <a:t> access</a:t>
                      </a:r>
                    </a:p>
                    <a:p>
                      <a:r>
                        <a:rPr lang="en-US" sz="1200" baseline="0" dirty="0" smtClean="0">
                          <a:solidFill>
                            <a:srgbClr val="000000"/>
                          </a:solidFill>
                        </a:rPr>
                        <a:t>Large housings</a:t>
                      </a:r>
                      <a:endParaRPr lang="en-US" sz="1200" dirty="0">
                        <a:solidFill>
                          <a:srgbClr val="000000"/>
                        </a:solidFill>
                      </a:endParaRPr>
                    </a:p>
                  </a:txBody>
                  <a:tcPr anchor="ctr"/>
                </a:tc>
              </a:tr>
              <a:tr h="443353">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And</a:t>
                      </a:r>
                      <a:r>
                        <a:rPr lang="en-US" sz="1200" baseline="0" dirty="0" smtClean="0">
                          <a:solidFill>
                            <a:srgbClr val="000000"/>
                          </a:solidFill>
                        </a:rPr>
                        <a:t> </a:t>
                      </a:r>
                      <a:r>
                        <a:rPr lang="en-US" sz="1200" dirty="0" smtClean="0">
                          <a:solidFill>
                            <a:srgbClr val="000000"/>
                          </a:solidFill>
                        </a:rPr>
                        <a:t>Shore</a:t>
                      </a:r>
                      <a:endParaRPr lang="en-US" sz="1200" dirty="0">
                        <a:solidFill>
                          <a:srgbClr val="000000"/>
                        </a:solidFill>
                      </a:endParaRPr>
                    </a:p>
                  </a:txBody>
                  <a:tcPr anchor="ctr"/>
                </a:tc>
                <a:tc>
                  <a:txBody>
                    <a:bodyPr/>
                    <a:lstStyle/>
                    <a:p>
                      <a:pPr algn="l"/>
                      <a:r>
                        <a:rPr lang="en-US" sz="1200" dirty="0" smtClean="0">
                          <a:solidFill>
                            <a:srgbClr val="000000"/>
                          </a:solidFill>
                        </a:rPr>
                        <a:t>Co-located</a:t>
                      </a:r>
                      <a:r>
                        <a:rPr lang="en-US" sz="1200" baseline="0" dirty="0" smtClean="0">
                          <a:solidFill>
                            <a:srgbClr val="000000"/>
                          </a:solidFill>
                        </a:rPr>
                        <a:t> w/ HW</a:t>
                      </a:r>
                      <a:endParaRPr lang="en-US" sz="1200" dirty="0">
                        <a:solidFill>
                          <a:srgbClr val="000000"/>
                        </a:solidFill>
                      </a:endParaRPr>
                    </a:p>
                  </a:txBody>
                  <a:tcPr anchor="ctr"/>
                </a:tc>
              </a:tr>
              <a:tr h="290517">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 maintenance</a:t>
                      </a:r>
                      <a:endParaRPr lang="en-US" sz="1200" dirty="0">
                        <a:solidFill>
                          <a:srgbClr val="000000"/>
                        </a:solidFill>
                      </a:endParaRPr>
                    </a:p>
                  </a:txBody>
                  <a:tcPr anchor="ctr"/>
                </a:tc>
              </a:tr>
              <a:tr h="461912">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or Shore</a:t>
                      </a:r>
                      <a:endParaRPr lang="en-US" sz="1200" dirty="0">
                        <a:solidFill>
                          <a:srgbClr val="000000"/>
                        </a:solidFill>
                      </a:endParaRPr>
                    </a:p>
                  </a:txBody>
                  <a:tcPr anchor="ctr"/>
                </a:tc>
                <a:tc>
                  <a:txBody>
                    <a:bodyPr/>
                    <a:lstStyle/>
                    <a:p>
                      <a:r>
                        <a:rPr lang="en-US" sz="1200" dirty="0" smtClean="0">
                          <a:solidFill>
                            <a:srgbClr val="000000"/>
                          </a:solidFill>
                        </a:rPr>
                        <a:t>Easier access</a:t>
                      </a:r>
                      <a:endParaRPr lang="en-US" sz="1200" dirty="0">
                        <a:solidFill>
                          <a:srgbClr val="000000"/>
                        </a:solidFill>
                      </a:endParaRPr>
                    </a:p>
                  </a:txBody>
                  <a:tcPr anchor="ctr"/>
                </a:tc>
              </a:tr>
              <a:tr h="443353">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and/or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Co-located</a:t>
                      </a:r>
                      <a:r>
                        <a:rPr lang="en-US" sz="1200" baseline="0" dirty="0" smtClean="0">
                          <a:solidFill>
                            <a:srgbClr val="000000"/>
                          </a:solidFill>
                        </a:rPr>
                        <a:t> w/ control</a:t>
                      </a:r>
                      <a:endParaRPr lang="en-US" sz="1200" dirty="0" smtClean="0">
                        <a:solidFill>
                          <a:srgbClr val="000000"/>
                        </a:solidFill>
                      </a:endParaRPr>
                    </a:p>
                  </a:txBody>
                  <a:tcPr anchor="ctr"/>
                </a:tc>
              </a:tr>
              <a:tr h="443353">
                <a:tc>
                  <a:txBody>
                    <a:bodyPr/>
                    <a:lstStyle/>
                    <a:p>
                      <a:r>
                        <a:rPr lang="en-US" sz="1200" dirty="0" smtClean="0">
                          <a:solidFill>
                            <a:srgbClr val="000000"/>
                          </a:solidFill>
                        </a:rPr>
                        <a:t>ESW</a:t>
                      </a:r>
                      <a:endParaRPr lang="en-US" sz="1200" dirty="0">
                        <a:solidFill>
                          <a:srgbClr val="000000"/>
                        </a:solidFill>
                      </a:endParaRPr>
                    </a:p>
                  </a:txBody>
                  <a:tcPr anchor="ctr"/>
                </a:tc>
                <a:tc>
                  <a:txBody>
                    <a:bodyPr/>
                    <a:lstStyle/>
                    <a:p>
                      <a:r>
                        <a:rPr lang="en-US" sz="1200" dirty="0" smtClean="0">
                          <a:solidFill>
                            <a:srgbClr val="000000"/>
                          </a:solidFill>
                        </a:rPr>
                        <a:t>Shore </a:t>
                      </a:r>
                    </a:p>
                    <a:p>
                      <a:r>
                        <a:rPr lang="en-US" sz="1200" dirty="0" smtClean="0">
                          <a:solidFill>
                            <a:srgbClr val="000000"/>
                          </a:solidFill>
                        </a:rPr>
                        <a:t>Or Surface</a:t>
                      </a:r>
                      <a:endParaRPr lang="en-US" sz="1200" dirty="0">
                        <a:solidFill>
                          <a:srgbClr val="000000"/>
                        </a:solidFill>
                      </a:endParaRPr>
                    </a:p>
                  </a:txBody>
                  <a:tcPr anchor="ctr"/>
                </a:tc>
                <a:tc>
                  <a:txBody>
                    <a:bodyPr/>
                    <a:lstStyle/>
                    <a:p>
                      <a:r>
                        <a:rPr lang="en-US" sz="1200" dirty="0" smtClean="0">
                          <a:solidFill>
                            <a:srgbClr val="000000"/>
                          </a:solidFill>
                        </a:rPr>
                        <a:t>Permitting, depth,</a:t>
                      </a:r>
                      <a:r>
                        <a:rPr lang="en-US" sz="1200" baseline="0" dirty="0" smtClean="0">
                          <a:solidFill>
                            <a:srgbClr val="000000"/>
                          </a:solidFill>
                        </a:rPr>
                        <a:t> distance from shore</a:t>
                      </a:r>
                      <a:endParaRPr lang="en-US" sz="1200" dirty="0">
                        <a:solidFill>
                          <a:srgbClr val="000000"/>
                        </a:solidFill>
                      </a:endParaRPr>
                    </a:p>
                  </a:txBody>
                  <a:tcPr anchor="ctr"/>
                </a:tc>
              </a:tr>
            </a:tbl>
          </a:graphicData>
        </a:graphic>
      </p:graphicFrame>
      <p:sp>
        <p:nvSpPr>
          <p:cNvPr id="67" name="Rounded Rectangle 66"/>
          <p:cNvSpPr/>
          <p:nvPr/>
        </p:nvSpPr>
        <p:spPr>
          <a:xfrm>
            <a:off x="6773223" y="2360851"/>
            <a:ext cx="971702" cy="51209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81" name="Straight Connector 80"/>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6" name="TextBox 75"/>
          <p:cNvSpPr txBox="1"/>
          <p:nvPr/>
        </p:nvSpPr>
        <p:spPr>
          <a:xfrm>
            <a:off x="5265585" y="2419771"/>
            <a:ext cx="894896" cy="338554"/>
          </a:xfrm>
          <a:prstGeom prst="rect">
            <a:avLst/>
          </a:prstGeom>
          <a:noFill/>
        </p:spPr>
        <p:txBody>
          <a:bodyPr wrap="none" rtlCol="0">
            <a:spAutoFit/>
          </a:bodyPr>
          <a:lstStyle/>
          <a:p>
            <a:r>
              <a:rPr lang="en-US" sz="1600" dirty="0" smtClean="0"/>
              <a:t>Wireless</a:t>
            </a:r>
            <a:endParaRPr lang="en-US" sz="1600" dirty="0"/>
          </a:p>
        </p:txBody>
      </p:sp>
      <p:sp>
        <p:nvSpPr>
          <p:cNvPr id="166" name="TextBox 165"/>
          <p:cNvSpPr txBox="1"/>
          <p:nvPr/>
        </p:nvSpPr>
        <p:spPr>
          <a:xfrm>
            <a:off x="2871115" y="6074669"/>
            <a:ext cx="1040594" cy="369332"/>
          </a:xfrm>
          <a:prstGeom prst="rect">
            <a:avLst/>
          </a:prstGeom>
          <a:noFill/>
        </p:spPr>
        <p:txBody>
          <a:bodyPr wrap="none" rtlCol="0">
            <a:spAutoFit/>
          </a:bodyPr>
          <a:lstStyle/>
          <a:p>
            <a:r>
              <a:rPr lang="en-US" dirty="0" smtClean="0"/>
              <a:t>Chamber</a:t>
            </a:r>
            <a:endParaRPr lang="en-US" dirty="0"/>
          </a:p>
        </p:txBody>
      </p:sp>
      <p:sp>
        <p:nvSpPr>
          <p:cNvPr id="167" name="TextBox 166"/>
          <p:cNvSpPr txBox="1"/>
          <p:nvPr/>
        </p:nvSpPr>
        <p:spPr>
          <a:xfrm>
            <a:off x="6456174" y="6367329"/>
            <a:ext cx="953018" cy="369332"/>
          </a:xfrm>
          <a:prstGeom prst="rect">
            <a:avLst/>
          </a:prstGeom>
          <a:noFill/>
        </p:spPr>
        <p:txBody>
          <a:bodyPr wrap="none" rtlCol="0">
            <a:spAutoFit/>
          </a:bodyPr>
          <a:lstStyle/>
          <a:p>
            <a:r>
              <a:rPr lang="en-US" dirty="0" smtClean="0"/>
              <a:t>External</a:t>
            </a:r>
            <a:endParaRPr lang="en-US" dirty="0"/>
          </a:p>
        </p:txBody>
      </p:sp>
      <p:sp>
        <p:nvSpPr>
          <p:cNvPr id="168" name="Rounded Rectangle 167"/>
          <p:cNvSpPr/>
          <p:nvPr/>
        </p:nvSpPr>
        <p:spPr>
          <a:xfrm>
            <a:off x="4099187"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cxnSp>
        <p:nvCxnSpPr>
          <p:cNvPr id="134" name="Straight Connector 133"/>
          <p:cNvCxnSpPr>
            <a:stCxn id="65"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1047935" y="4769159"/>
            <a:ext cx="879789" cy="879789"/>
            <a:chOff x="850878" y="4417866"/>
            <a:chExt cx="879789" cy="879789"/>
          </a:xfrm>
        </p:grpSpPr>
        <p:sp>
          <p:nvSpPr>
            <p:cNvPr id="79" name="Oval 78"/>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7" name="Picture 6" descr="IMG_0332.JPG"/>
          <p:cNvPicPr>
            <a:picLocks noChangeAspect="1"/>
          </p:cNvPicPr>
          <p:nvPr/>
        </p:nvPicPr>
        <p:blipFill rotWithShape="1">
          <a:blip r:embed="rId6">
            <a:extLst>
              <a:ext uri="{28A0092B-C50C-407E-A947-70E740481C1C}">
                <a14:useLocalDpi xmlns:a14="http://schemas.microsoft.com/office/drawing/2010/main" val="0"/>
              </a:ext>
            </a:extLst>
          </a:blip>
          <a:srcRect l="5658" t="27692" r="20623" b="18796"/>
          <a:stretch/>
        </p:blipFill>
        <p:spPr>
          <a:xfrm>
            <a:off x="3566985" y="282200"/>
            <a:ext cx="2026590" cy="1103234"/>
          </a:xfrm>
          <a:prstGeom prst="rect">
            <a:avLst/>
          </a:prstGeom>
        </p:spPr>
      </p:pic>
      <p:grpSp>
        <p:nvGrpSpPr>
          <p:cNvPr id="82" name="Group 81"/>
          <p:cNvGrpSpPr/>
          <p:nvPr/>
        </p:nvGrpSpPr>
        <p:grpSpPr>
          <a:xfrm>
            <a:off x="4250591" y="5797679"/>
            <a:ext cx="659378" cy="646322"/>
            <a:chOff x="6696179" y="5684837"/>
            <a:chExt cx="659378" cy="646322"/>
          </a:xfrm>
        </p:grpSpPr>
        <p:sp>
          <p:nvSpPr>
            <p:cNvPr id="83" name="Oval 8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4" name="Pentagon 8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5" name="Straight Connector 84"/>
            <p:cNvCxnSpPr>
              <a:endCxn id="8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86" name="Pentagon 85"/>
          <p:cNvSpPr/>
          <p:nvPr/>
        </p:nvSpPr>
        <p:spPr>
          <a:xfrm>
            <a:off x="1964619" y="607466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87" name="Group 86"/>
          <p:cNvGrpSpPr/>
          <p:nvPr/>
        </p:nvGrpSpPr>
        <p:grpSpPr>
          <a:xfrm>
            <a:off x="6241495" y="5704721"/>
            <a:ext cx="659378" cy="646322"/>
            <a:chOff x="6696179" y="5684837"/>
            <a:chExt cx="659378" cy="646322"/>
          </a:xfrm>
        </p:grpSpPr>
        <p:sp>
          <p:nvSpPr>
            <p:cNvPr id="88" name="Oval 87"/>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9" name="Pentagon 88"/>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0" name="Straight Connector 89"/>
            <p:cNvCxnSpPr>
              <a:endCxn id="88"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pic>
        <p:nvPicPr>
          <p:cNvPr id="2" name="Picture 1" descr="IMG_0112.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62025" y="3072458"/>
            <a:ext cx="1553300" cy="1164974"/>
          </a:xfrm>
          <a:prstGeom prst="rect">
            <a:avLst/>
          </a:prstGeom>
        </p:spPr>
      </p:pic>
    </p:spTree>
    <p:extLst>
      <p:ext uri="{BB962C8B-B14F-4D97-AF65-F5344CB8AC3E}">
        <p14:creationId xmlns:p14="http://schemas.microsoft.com/office/powerpoint/2010/main" val="412837494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160"/>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162" name="Rounded Rectangle 161"/>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graphicFrame>
        <p:nvGraphicFramePr>
          <p:cNvPr id="69" name="Table 68"/>
          <p:cNvGraphicFramePr>
            <a:graphicFrameLocks noGrp="1"/>
          </p:cNvGraphicFramePr>
          <p:nvPr>
            <p:extLst>
              <p:ext uri="{D42A27DB-BD31-4B8C-83A1-F6EECF244321}">
                <p14:modId xmlns:p14="http://schemas.microsoft.com/office/powerpoint/2010/main" val="379106273"/>
              </p:ext>
            </p:extLst>
          </p:nvPr>
        </p:nvGraphicFramePr>
        <p:xfrm>
          <a:off x="752961" y="879862"/>
          <a:ext cx="6762500" cy="4428229"/>
        </p:xfrm>
        <a:graphic>
          <a:graphicData uri="http://schemas.openxmlformats.org/drawingml/2006/table">
            <a:tbl>
              <a:tblPr firstRow="1" bandRow="1">
                <a:tableStyleId>{5C22544A-7EE6-4342-B048-85BDC9FD1C3A}</a:tableStyleId>
              </a:tblPr>
              <a:tblGrid>
                <a:gridCol w="1561881"/>
                <a:gridCol w="1421594"/>
                <a:gridCol w="3779025"/>
              </a:tblGrid>
              <a:tr h="333795">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801109">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COTS: WAGO, National Instruments Compact-Rio (NI-CRIO),</a:t>
                      </a:r>
                    </a:p>
                    <a:p>
                      <a:r>
                        <a:rPr lang="en-US" sz="1600" dirty="0" smtClean="0">
                          <a:solidFill>
                            <a:srgbClr val="000000"/>
                          </a:solidFill>
                        </a:rPr>
                        <a:t>Serial</a:t>
                      </a:r>
                      <a:r>
                        <a:rPr lang="en-US" sz="1600" baseline="0" dirty="0" smtClean="0">
                          <a:solidFill>
                            <a:srgbClr val="000000"/>
                          </a:solidFill>
                        </a:rPr>
                        <a:t> MUX, Video MUX</a:t>
                      </a:r>
                      <a:endParaRPr lang="en-US" sz="1600" dirty="0" smtClean="0">
                        <a:solidFill>
                          <a:srgbClr val="000000"/>
                        </a:solidFill>
                      </a:endParaRPr>
                    </a:p>
                  </a:txBody>
                  <a:tcPr anchor="ctr"/>
                </a:tc>
              </a:tr>
              <a:tr h="801109">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COTS:</a:t>
                      </a:r>
                      <a:r>
                        <a:rPr lang="en-US" sz="1600" baseline="0" dirty="0" smtClean="0">
                          <a:solidFill>
                            <a:srgbClr val="000000"/>
                          </a:solidFill>
                        </a:rPr>
                        <a:t>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drivers)</a:t>
                      </a:r>
                      <a:endParaRPr lang="en-US" sz="1600" dirty="0" smtClean="0">
                        <a:solidFill>
                          <a:srgbClr val="000000"/>
                        </a:solidFill>
                      </a:endParaRPr>
                    </a:p>
                    <a:p>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endParaRPr lang="en-US" sz="1600" baseline="0" dirty="0" smtClean="0">
                        <a:solidFill>
                          <a:srgbClr val="000000"/>
                        </a:solidFill>
                      </a:endParaRPr>
                    </a:p>
                  </a:txBody>
                  <a:tcPr anchor="ctr"/>
                </a:tc>
              </a:tr>
              <a:tr h="1034766">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PC Workstation</a:t>
                      </a:r>
                    </a:p>
                    <a:p>
                      <a:r>
                        <a:rPr lang="en-US" sz="1600" dirty="0" err="1" smtClean="0">
                          <a:solidFill>
                            <a:srgbClr val="000000"/>
                          </a:solidFill>
                        </a:rPr>
                        <a:t>MacOS</a:t>
                      </a:r>
                      <a:r>
                        <a:rPr lang="en-US" sz="1600" dirty="0" smtClean="0">
                          <a:solidFill>
                            <a:srgbClr val="000000"/>
                          </a:solidFill>
                        </a:rPr>
                        <a:t>,</a:t>
                      </a:r>
                      <a:r>
                        <a:rPr lang="en-US" sz="1600" baseline="0" dirty="0" smtClean="0">
                          <a:solidFill>
                            <a:srgbClr val="000000"/>
                          </a:solidFill>
                        </a:rPr>
                        <a:t> Windows, Linux</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r>
                        <a:rPr lang="en-US" sz="1600" baseline="0" dirty="0" smtClean="0">
                          <a:solidFill>
                            <a:srgbClr val="000000"/>
                          </a:solidFill>
                        </a:rPr>
                        <a:t>, RDV, </a:t>
                      </a:r>
                      <a:r>
                        <a:rPr lang="en-US" sz="1600" baseline="0" dirty="0" err="1" smtClean="0">
                          <a:solidFill>
                            <a:srgbClr val="000000"/>
                          </a:solidFill>
                        </a:rPr>
                        <a:t>Pachube</a:t>
                      </a:r>
                      <a:r>
                        <a:rPr lang="en-US" sz="1600" baseline="0" dirty="0" smtClean="0">
                          <a:solidFill>
                            <a:srgbClr val="000000"/>
                          </a:solidFill>
                        </a:rPr>
                        <a:t>...</a:t>
                      </a:r>
                    </a:p>
                    <a:p>
                      <a:r>
                        <a:rPr lang="en-US" sz="1600" dirty="0" smtClean="0">
                          <a:solidFill>
                            <a:srgbClr val="000000"/>
                          </a:solidFill>
                        </a:rPr>
                        <a:t>COTS: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archive), MATLAB</a:t>
                      </a:r>
                      <a:endParaRPr lang="en-US" sz="1600" dirty="0">
                        <a:solidFill>
                          <a:srgbClr val="000000"/>
                        </a:solidFill>
                      </a:endParaRPr>
                    </a:p>
                  </a:txBody>
                  <a:tcPr anchor="ctr"/>
                </a:tc>
              </a:tr>
              <a:tr h="567452">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COTS: WAGO, NI-CRIO</a:t>
                      </a:r>
                    </a:p>
                    <a:p>
                      <a:r>
                        <a:rPr lang="en-US" sz="1600" dirty="0" smtClean="0">
                          <a:solidFill>
                            <a:srgbClr val="000000"/>
                          </a:solidFill>
                        </a:rPr>
                        <a:t>Custom: Ground fault</a:t>
                      </a:r>
                      <a:r>
                        <a:rPr lang="en-US" sz="1600" baseline="0" dirty="0" smtClean="0">
                          <a:solidFill>
                            <a:srgbClr val="000000"/>
                          </a:solidFill>
                        </a:rPr>
                        <a:t> detection</a:t>
                      </a:r>
                      <a:r>
                        <a:rPr lang="en-US" sz="1600" dirty="0" smtClean="0">
                          <a:solidFill>
                            <a:srgbClr val="000000"/>
                          </a:solidFill>
                        </a:rPr>
                        <a:t>, isolation</a:t>
                      </a:r>
                    </a:p>
                  </a:txBody>
                  <a:tcPr anchor="ctr"/>
                </a:tc>
              </a:tr>
              <a:tr h="801109">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 </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WAGO, NI-CRIO,</a:t>
                      </a:r>
                      <a:r>
                        <a:rPr lang="en-US" sz="1600" baseline="0" dirty="0" smtClean="0">
                          <a:solidFill>
                            <a:srgbClr val="000000"/>
                          </a:solidFill>
                        </a:rPr>
                        <a:t> </a:t>
                      </a:r>
                      <a:r>
                        <a:rPr lang="en-US" sz="1600" baseline="0" dirty="0" err="1" smtClean="0">
                          <a:solidFill>
                            <a:srgbClr val="000000"/>
                          </a:solidFill>
                        </a:rPr>
                        <a:t>LabView</a:t>
                      </a:r>
                      <a:r>
                        <a:rPr lang="en-US" sz="1600" baseline="0" dirty="0" smtClean="0">
                          <a:solidFill>
                            <a:srgbClr val="000000"/>
                          </a:solidFill>
                        </a:rPr>
                        <a:t>, pumps, motor controllers</a:t>
                      </a:r>
                      <a:endParaRPr lang="en-US" sz="1600" dirty="0" smtClean="0">
                        <a:solidFill>
                          <a:srgbClr val="000000"/>
                        </a:solidFill>
                      </a:endParaRPr>
                    </a:p>
                  </a:txBody>
                  <a:tcPr anchor="ctr"/>
                </a:tc>
              </a:tr>
            </a:tbl>
          </a:graphicData>
        </a:graphic>
      </p:graphicFrame>
      <p:sp>
        <p:nvSpPr>
          <p:cNvPr id="81" name="TextBox 80"/>
          <p:cNvSpPr txBox="1"/>
          <p:nvPr/>
        </p:nvSpPr>
        <p:spPr>
          <a:xfrm>
            <a:off x="1944306" y="5437540"/>
            <a:ext cx="4737194" cy="1323439"/>
          </a:xfrm>
          <a:prstGeom prst="rect">
            <a:avLst/>
          </a:prstGeom>
          <a:noFill/>
        </p:spPr>
        <p:txBody>
          <a:bodyPr wrap="none" rtlCol="0">
            <a:spAutoFit/>
          </a:bodyPr>
          <a:lstStyle/>
          <a:p>
            <a:pPr marL="285750" indent="-285750">
              <a:buFontTx/>
              <a:buChar char="•"/>
            </a:pPr>
            <a:r>
              <a:rPr lang="en-US" sz="1600" dirty="0" smtClean="0"/>
              <a:t>COTS: </a:t>
            </a:r>
            <a:r>
              <a:rPr lang="en-US" sz="1600" dirty="0" smtClean="0">
                <a:solidFill>
                  <a:schemeClr val="accent2">
                    <a:lumMod val="75000"/>
                  </a:schemeClr>
                </a:solidFill>
              </a:rPr>
              <a:t>Common Off The Shelf</a:t>
            </a:r>
          </a:p>
          <a:p>
            <a:pPr marL="285750" indent="-285750">
              <a:buFontTx/>
              <a:buChar char="•"/>
            </a:pPr>
            <a:r>
              <a:rPr lang="en-US" sz="1600" dirty="0" smtClean="0"/>
              <a:t>OSDT: </a:t>
            </a:r>
            <a:r>
              <a:rPr lang="en-US" sz="1600" dirty="0" smtClean="0">
                <a:solidFill>
                  <a:schemeClr val="accent2">
                    <a:lumMod val="75000"/>
                  </a:schemeClr>
                </a:solidFill>
              </a:rPr>
              <a:t>Open Source Data Turbine</a:t>
            </a:r>
            <a:endParaRPr lang="en-US" sz="1600" dirty="0">
              <a:solidFill>
                <a:schemeClr val="accent2">
                  <a:lumMod val="75000"/>
                </a:schemeClr>
              </a:solidFill>
            </a:endParaRPr>
          </a:p>
          <a:p>
            <a:pPr marL="285750" indent="-285750">
              <a:buFontTx/>
              <a:buChar char="•"/>
            </a:pPr>
            <a:r>
              <a:rPr lang="en-US" sz="1600" dirty="0" smtClean="0"/>
              <a:t>RDV: </a:t>
            </a:r>
            <a:r>
              <a:rPr lang="en-US" sz="1600" dirty="0" smtClean="0">
                <a:solidFill>
                  <a:schemeClr val="accent2">
                    <a:lumMod val="75000"/>
                  </a:schemeClr>
                </a:solidFill>
              </a:rPr>
              <a:t>Real-time Data Viewer OSDT client</a:t>
            </a:r>
          </a:p>
          <a:p>
            <a:pPr marL="285750" indent="-285750">
              <a:buFontTx/>
              <a:buChar char="•"/>
            </a:pPr>
            <a:r>
              <a:rPr lang="en-US" sz="1600" dirty="0" smtClean="0"/>
              <a:t>WAGO, CRIO: </a:t>
            </a:r>
            <a:r>
              <a:rPr lang="en-US" sz="1600" dirty="0" smtClean="0">
                <a:solidFill>
                  <a:schemeClr val="accent2">
                    <a:lumMod val="75000"/>
                  </a:schemeClr>
                </a:solidFill>
              </a:rPr>
              <a:t>Industrial computer implementations</a:t>
            </a:r>
            <a:endParaRPr lang="en-US" sz="1600" dirty="0">
              <a:solidFill>
                <a:schemeClr val="accent2">
                  <a:lumMod val="75000"/>
                </a:schemeClr>
              </a:solidFill>
            </a:endParaRPr>
          </a:p>
          <a:p>
            <a:pPr marL="285750" indent="-285750">
              <a:buFontTx/>
              <a:buChar char="•"/>
            </a:pPr>
            <a:r>
              <a:rPr lang="en-US" sz="1600" dirty="0" smtClean="0"/>
              <a:t>MUX: </a:t>
            </a:r>
            <a:r>
              <a:rPr lang="en-US" sz="1600" dirty="0" smtClean="0">
                <a:solidFill>
                  <a:srgbClr val="953735"/>
                </a:solidFill>
              </a:rPr>
              <a:t>multiplexer</a:t>
            </a:r>
            <a:endParaRPr lang="en-US" sz="1600" dirty="0">
              <a:solidFill>
                <a:srgbClr val="953735"/>
              </a:solidFill>
            </a:endParaRPr>
          </a:p>
        </p:txBody>
      </p:sp>
    </p:spTree>
    <p:extLst>
      <p:ext uri="{BB962C8B-B14F-4D97-AF65-F5344CB8AC3E}">
        <p14:creationId xmlns:p14="http://schemas.microsoft.com/office/powerpoint/2010/main" val="1907487721"/>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ounded Rectangle 88"/>
          <p:cNvSpPr/>
          <p:nvPr/>
        </p:nvSpPr>
        <p:spPr>
          <a:xfrm>
            <a:off x="3866291" y="233006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27613" y="3268252"/>
            <a:ext cx="9116387" cy="3564554"/>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966188" y="241290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73019" y="143732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636465" y="4514498"/>
            <a:ext cx="0" cy="35360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455890"/>
            <a:ext cx="0" cy="43830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35624" y="2082800"/>
            <a:ext cx="205017" cy="270892"/>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91" name="Straight Connector 90"/>
          <p:cNvCxnSpPr/>
          <p:nvPr/>
        </p:nvCxnSpPr>
        <p:spPr>
          <a:xfrm flipV="1">
            <a:off x="7249458" y="1923250"/>
            <a:ext cx="0" cy="3745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err="1" smtClean="0">
                <a:solidFill>
                  <a:schemeClr val="accent6">
                    <a:lumMod val="75000"/>
                  </a:schemeClr>
                </a:solidFill>
              </a:rPr>
              <a:t>ConnectionView</a:t>
            </a:r>
            <a:endParaRPr lang="en-US" sz="1600" i="1" dirty="0" smtClean="0">
              <a:solidFill>
                <a:schemeClr val="accent6">
                  <a:lumMod val="75000"/>
                </a:schemeClr>
              </a:solidFill>
            </a:endParaRPr>
          </a:p>
        </p:txBody>
      </p:sp>
      <p:sp>
        <p:nvSpPr>
          <p:cNvPr id="73" name="Rounded Rectangle 72"/>
          <p:cNvSpPr/>
          <p:nvPr/>
        </p:nvSpPr>
        <p:spPr>
          <a:xfrm>
            <a:off x="2230420" y="3917390"/>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74" name="Rounded Rectangle 73"/>
          <p:cNvSpPr/>
          <p:nvPr/>
        </p:nvSpPr>
        <p:spPr>
          <a:xfrm>
            <a:off x="5304793" y="2930262"/>
            <a:ext cx="1343302" cy="94753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a:p>
            <a:pPr algn="ctr"/>
            <a:r>
              <a:rPr lang="en-US" sz="1400" dirty="0" smtClean="0">
                <a:solidFill>
                  <a:schemeClr val="accent3">
                    <a:lumMod val="50000"/>
                  </a:schemeClr>
                </a:solidFill>
              </a:rPr>
              <a:t>Cell</a:t>
            </a:r>
          </a:p>
          <a:p>
            <a:pPr algn="ctr"/>
            <a:r>
              <a:rPr lang="en-US" sz="1400" dirty="0" smtClean="0">
                <a:solidFill>
                  <a:schemeClr val="accent3">
                    <a:lumMod val="50000"/>
                  </a:schemeClr>
                </a:solidFill>
              </a:rPr>
              <a:t>Satellite</a:t>
            </a:r>
          </a:p>
        </p:txBody>
      </p:sp>
      <p:sp>
        <p:nvSpPr>
          <p:cNvPr id="79" name="Rounded Rectangle 78"/>
          <p:cNvSpPr/>
          <p:nvPr/>
        </p:nvSpPr>
        <p:spPr>
          <a:xfrm>
            <a:off x="4089558" y="2484015"/>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5" name="TextBox 84"/>
          <p:cNvSpPr txBox="1"/>
          <p:nvPr/>
        </p:nvSpPr>
        <p:spPr>
          <a:xfrm>
            <a:off x="2854884" y="6125838"/>
            <a:ext cx="1040594" cy="369332"/>
          </a:xfrm>
          <a:prstGeom prst="rect">
            <a:avLst/>
          </a:prstGeom>
          <a:noFill/>
        </p:spPr>
        <p:txBody>
          <a:bodyPr wrap="none" rtlCol="0">
            <a:spAutoFit/>
          </a:bodyPr>
          <a:lstStyle/>
          <a:p>
            <a:r>
              <a:rPr lang="en-US" dirty="0" smtClean="0"/>
              <a:t>Chamber</a:t>
            </a:r>
            <a:endParaRPr lang="en-US" dirty="0"/>
          </a:p>
        </p:txBody>
      </p:sp>
      <p:sp>
        <p:nvSpPr>
          <p:cNvPr id="86" name="TextBox 85"/>
          <p:cNvSpPr txBox="1"/>
          <p:nvPr/>
        </p:nvSpPr>
        <p:spPr>
          <a:xfrm>
            <a:off x="6439943" y="6418498"/>
            <a:ext cx="953018" cy="369332"/>
          </a:xfrm>
          <a:prstGeom prst="rect">
            <a:avLst/>
          </a:prstGeom>
          <a:noFill/>
        </p:spPr>
        <p:txBody>
          <a:bodyPr wrap="none" rtlCol="0">
            <a:spAutoFit/>
          </a:bodyPr>
          <a:lstStyle/>
          <a:p>
            <a:r>
              <a:rPr lang="en-US" dirty="0" smtClean="0"/>
              <a:t>External</a:t>
            </a:r>
            <a:endParaRPr lang="en-US" dirty="0"/>
          </a:p>
        </p:txBody>
      </p:sp>
      <p:cxnSp>
        <p:nvCxnSpPr>
          <p:cNvPr id="87" name="Straight Connector 86"/>
          <p:cNvCxnSpPr/>
          <p:nvPr/>
        </p:nvCxnSpPr>
        <p:spPr>
          <a:xfrm flipH="1">
            <a:off x="5118657" y="2750817"/>
            <a:ext cx="1529438"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989117" y="2419771"/>
            <a:ext cx="0" cy="153447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79" idx="2"/>
          </p:cNvCxnSpPr>
          <p:nvPr/>
        </p:nvCxnSpPr>
        <p:spPr>
          <a:xfrm flipV="1">
            <a:off x="4570651" y="3193705"/>
            <a:ext cx="0" cy="77747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77" name="Group 76"/>
          <p:cNvGrpSpPr/>
          <p:nvPr/>
        </p:nvGrpSpPr>
        <p:grpSpPr>
          <a:xfrm>
            <a:off x="1047935" y="4710395"/>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81" name="Rounded Rectangle 80"/>
          <p:cNvSpPr/>
          <p:nvPr/>
        </p:nvSpPr>
        <p:spPr>
          <a:xfrm>
            <a:off x="3494755" y="3326776"/>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grpSp>
        <p:nvGrpSpPr>
          <p:cNvPr id="82" name="Group 81"/>
          <p:cNvGrpSpPr/>
          <p:nvPr/>
        </p:nvGrpSpPr>
        <p:grpSpPr>
          <a:xfrm>
            <a:off x="4240962" y="5810756"/>
            <a:ext cx="659378" cy="646322"/>
            <a:chOff x="6696179" y="5684837"/>
            <a:chExt cx="659378" cy="646322"/>
          </a:xfrm>
        </p:grpSpPr>
        <p:sp>
          <p:nvSpPr>
            <p:cNvPr id="83" name="Oval 8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4" name="Pentagon 8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8" name="Straight Connector 87"/>
            <p:cNvCxnSpPr>
              <a:endCxn id="8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90" name="Pentagon 89"/>
          <p:cNvSpPr/>
          <p:nvPr/>
        </p:nvSpPr>
        <p:spPr>
          <a:xfrm>
            <a:off x="1968114" y="609737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92" name="Group 91"/>
          <p:cNvGrpSpPr/>
          <p:nvPr/>
        </p:nvGrpSpPr>
        <p:grpSpPr>
          <a:xfrm>
            <a:off x="6211402" y="5701995"/>
            <a:ext cx="659378" cy="646322"/>
            <a:chOff x="6696179" y="5684837"/>
            <a:chExt cx="659378" cy="646322"/>
          </a:xfrm>
        </p:grpSpPr>
        <p:sp>
          <p:nvSpPr>
            <p:cNvPr id="93" name="Oval 9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8" name="Pentagon 9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9" name="Straight Connector 98"/>
            <p:cNvCxnSpPr>
              <a:endCxn id="9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9457894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Industrial Computers</a:t>
            </a:r>
            <a:endParaRPr lang="en-US" dirty="0"/>
          </a:p>
        </p:txBody>
      </p:sp>
      <p:sp>
        <p:nvSpPr>
          <p:cNvPr id="9" name="Content Placeholder 8"/>
          <p:cNvSpPr>
            <a:spLocks noGrp="1"/>
          </p:cNvSpPr>
          <p:nvPr>
            <p:ph idx="1"/>
          </p:nvPr>
        </p:nvSpPr>
        <p:spPr>
          <a:xfrm>
            <a:off x="457200" y="1600200"/>
            <a:ext cx="3484880" cy="4048761"/>
          </a:xfrm>
        </p:spPr>
        <p:txBody>
          <a:bodyPr/>
          <a:lstStyle/>
          <a:p>
            <a:r>
              <a:rPr lang="en-US" sz="2400" dirty="0" smtClean="0"/>
              <a:t>Pros</a:t>
            </a:r>
          </a:p>
          <a:p>
            <a:pPr lvl="1"/>
            <a:r>
              <a:rPr lang="en-US" sz="2000" dirty="0" smtClean="0"/>
              <a:t>Mostly COTS components</a:t>
            </a:r>
          </a:p>
          <a:p>
            <a:pPr lvl="1"/>
            <a:r>
              <a:rPr lang="en-US" sz="2000" dirty="0" smtClean="0"/>
              <a:t>Vendor and user community support</a:t>
            </a:r>
          </a:p>
          <a:p>
            <a:pPr lvl="1"/>
            <a:r>
              <a:rPr lang="en-US" sz="2000" dirty="0" smtClean="0"/>
              <a:t>Easier to build</a:t>
            </a:r>
          </a:p>
          <a:p>
            <a:pPr lvl="1"/>
            <a:r>
              <a:rPr lang="en-US" sz="2000" dirty="0" smtClean="0"/>
              <a:t>COTS software provides much infrastructure</a:t>
            </a:r>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High cost of software and hardware</a:t>
            </a:r>
          </a:p>
          <a:p>
            <a:pPr lvl="1"/>
            <a:r>
              <a:rPr lang="en-US" sz="2000" dirty="0" smtClean="0"/>
              <a:t>High power consumption</a:t>
            </a:r>
          </a:p>
          <a:p>
            <a:pPr lvl="1"/>
            <a:r>
              <a:rPr lang="en-US" sz="2000" dirty="0" smtClean="0"/>
              <a:t>Large electronics form factors require larger housings</a:t>
            </a:r>
          </a:p>
        </p:txBody>
      </p:sp>
    </p:spTree>
    <p:extLst>
      <p:ext uri="{BB962C8B-B14F-4D97-AF65-F5344CB8AC3E}">
        <p14:creationId xmlns:p14="http://schemas.microsoft.com/office/powerpoint/2010/main" val="2276827602"/>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Sensor Node</a:t>
            </a:r>
            <a:endParaRPr lang="en-US" dirty="0"/>
          </a:p>
        </p:txBody>
      </p:sp>
      <p:sp>
        <p:nvSpPr>
          <p:cNvPr id="3" name="Content Placeholder 2"/>
          <p:cNvSpPr>
            <a:spLocks noGrp="1"/>
          </p:cNvSpPr>
          <p:nvPr>
            <p:ph idx="1"/>
          </p:nvPr>
        </p:nvSpPr>
        <p:spPr>
          <a:xfrm>
            <a:off x="457200" y="1417638"/>
            <a:ext cx="8229600" cy="4525963"/>
          </a:xfrm>
        </p:spPr>
        <p:txBody>
          <a:bodyPr>
            <a:normAutofit/>
          </a:bodyPr>
          <a:lstStyle/>
          <a:p>
            <a:r>
              <a:rPr lang="en-US" i="1" dirty="0" smtClean="0">
                <a:solidFill>
                  <a:schemeClr val="accent6">
                    <a:lumMod val="50000"/>
                  </a:schemeClr>
                </a:solidFill>
              </a:rPr>
              <a:t>Small COTS embedded PCs and microprocessors (</a:t>
            </a:r>
            <a:r>
              <a:rPr lang="en-US" i="1" dirty="0" err="1" smtClean="0">
                <a:solidFill>
                  <a:schemeClr val="accent6">
                    <a:lumMod val="50000"/>
                  </a:schemeClr>
                </a:solidFill>
              </a:rPr>
              <a:t>Arduino</a:t>
            </a:r>
            <a:r>
              <a:rPr lang="en-US" i="1" dirty="0" smtClean="0">
                <a:solidFill>
                  <a:schemeClr val="accent6">
                    <a:lumMod val="50000"/>
                  </a:schemeClr>
                </a:solidFill>
              </a:rPr>
              <a:t>, Beagle Board, etc.)</a:t>
            </a:r>
          </a:p>
          <a:p>
            <a:r>
              <a:rPr lang="en-US" i="1" dirty="0">
                <a:solidFill>
                  <a:schemeClr val="accent6">
                    <a:lumMod val="50000"/>
                  </a:schemeClr>
                </a:solidFill>
              </a:rPr>
              <a:t>Modularize and aggregate power switching and/or data acquisition</a:t>
            </a:r>
          </a:p>
          <a:p>
            <a:r>
              <a:rPr lang="en-US" i="1" dirty="0" smtClean="0">
                <a:solidFill>
                  <a:schemeClr val="accent6">
                    <a:lumMod val="50000"/>
                  </a:schemeClr>
                </a:solidFill>
              </a:rPr>
              <a:t>Similar to </a:t>
            </a:r>
            <a:r>
              <a:rPr lang="en-US" i="1" dirty="0" err="1" smtClean="0">
                <a:solidFill>
                  <a:schemeClr val="accent6">
                    <a:lumMod val="50000"/>
                  </a:schemeClr>
                </a:solidFill>
              </a:rPr>
              <a:t>eFOCE</a:t>
            </a:r>
            <a:r>
              <a:rPr lang="en-US" i="1" dirty="0" smtClean="0">
                <a:solidFill>
                  <a:schemeClr val="accent6">
                    <a:lumMod val="50000"/>
                  </a:schemeClr>
                </a:solidFill>
              </a:rPr>
              <a:t> implementation</a:t>
            </a:r>
          </a:p>
          <a:p>
            <a:r>
              <a:rPr lang="en-US" i="1" dirty="0" smtClean="0">
                <a:solidFill>
                  <a:schemeClr val="accent6">
                    <a:lumMod val="50000"/>
                  </a:schemeClr>
                </a:solidFill>
              </a:rPr>
              <a:t>Reduce power </a:t>
            </a:r>
            <a:r>
              <a:rPr lang="en-US" i="1" dirty="0" smtClean="0">
                <a:solidFill>
                  <a:schemeClr val="accent6">
                    <a:lumMod val="50000"/>
                  </a:schemeClr>
                </a:solidFill>
              </a:rPr>
              <a:t>consumption</a:t>
            </a:r>
          </a:p>
          <a:p>
            <a:r>
              <a:rPr lang="en-US" i="1" dirty="0" smtClean="0">
                <a:solidFill>
                  <a:schemeClr val="accent6">
                    <a:lumMod val="50000"/>
                  </a:schemeClr>
                </a:solidFill>
              </a:rPr>
              <a:t>Shown </a:t>
            </a:r>
            <a:r>
              <a:rPr lang="en-US" i="1" dirty="0" smtClean="0">
                <a:solidFill>
                  <a:schemeClr val="accent6">
                    <a:lumMod val="50000"/>
                  </a:schemeClr>
                </a:solidFill>
              </a:rPr>
              <a:t>here using moored </a:t>
            </a:r>
            <a:r>
              <a:rPr lang="en-US" i="1" dirty="0" smtClean="0">
                <a:solidFill>
                  <a:schemeClr val="accent6">
                    <a:lumMod val="50000"/>
                  </a:schemeClr>
                </a:solidFill>
              </a:rPr>
              <a:t>configuration</a:t>
            </a:r>
            <a:endParaRPr lang="en-US" i="1" dirty="0">
              <a:solidFill>
                <a:schemeClr val="accent6">
                  <a:lumMod val="50000"/>
                </a:schemeClr>
              </a:solidFill>
            </a:endParaRPr>
          </a:p>
        </p:txBody>
      </p:sp>
      <p:pic>
        <p:nvPicPr>
          <p:cNvPr id="5" name="Picture 4" descr="eFOC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5666" y="5386404"/>
            <a:ext cx="2662458" cy="1342346"/>
          </a:xfrm>
          <a:prstGeom prst="rect">
            <a:avLst/>
          </a:prstGeom>
        </p:spPr>
      </p:pic>
    </p:spTree>
    <p:extLst>
      <p:ext uri="{BB962C8B-B14F-4D97-AF65-F5344CB8AC3E}">
        <p14:creationId xmlns:p14="http://schemas.microsoft.com/office/powerpoint/2010/main" val="83970540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204958"/>
            <a:ext cx="7705124" cy="919848"/>
          </a:xfrm>
        </p:spPr>
        <p:txBody>
          <a:bodyPr/>
          <a:lstStyle/>
          <a:p>
            <a:r>
              <a:rPr lang="en-US" dirty="0" err="1" smtClean="0"/>
              <a:t>dw</a:t>
            </a:r>
            <a:r>
              <a:rPr lang="en-US" dirty="0" smtClean="0"/>
              <a:t>-FOCE control of pH / TCO</a:t>
            </a:r>
            <a:r>
              <a:rPr lang="en-US" baseline="-25000" dirty="0" smtClean="0"/>
              <a:t>2</a:t>
            </a:r>
            <a:endParaRPr lang="en-US" baseline="-25000" dirty="0"/>
          </a:p>
        </p:txBody>
      </p:sp>
      <p:pic>
        <p:nvPicPr>
          <p:cNvPr id="6146" name="Picture 2" descr="C:\Users\etp3\Documents\Projects\FOCE\Shallow\123_1745+04h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32416"/>
            <a:ext cx="8275320" cy="26460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 y="4666610"/>
            <a:ext cx="8275320" cy="1015663"/>
          </a:xfrm>
          <a:prstGeom prst="rect">
            <a:avLst/>
          </a:prstGeom>
          <a:noFill/>
        </p:spPr>
        <p:txBody>
          <a:bodyPr wrap="square" rtlCol="0">
            <a:spAutoFit/>
          </a:bodyPr>
          <a:lstStyle/>
          <a:p>
            <a:r>
              <a:rPr lang="en-US" sz="2000" dirty="0" smtClean="0"/>
              <a:t>We can control TCO</a:t>
            </a:r>
            <a:r>
              <a:rPr lang="en-US" sz="2000" baseline="-25000" dirty="0" smtClean="0"/>
              <a:t>2</a:t>
            </a:r>
            <a:r>
              <a:rPr lang="en-US" sz="2000" dirty="0" smtClean="0"/>
              <a:t> and pH; but these are not the only important variables:</a:t>
            </a:r>
          </a:p>
          <a:p>
            <a:pPr marL="800100" lvl="1" indent="-342900">
              <a:buFont typeface="Arial" pitchFamily="34" charset="0"/>
              <a:buChar char="•"/>
            </a:pPr>
            <a:r>
              <a:rPr lang="en-US" sz="2000" dirty="0" smtClean="0"/>
              <a:t>Dissolved oxygen  (Brewer &amp; Peltzer, 2009; Hofmann et al., 2011).</a:t>
            </a:r>
          </a:p>
          <a:p>
            <a:pPr marL="800100" lvl="1" indent="-342900">
              <a:buFont typeface="Arial" pitchFamily="34" charset="0"/>
              <a:buChar char="•"/>
            </a:pPr>
            <a:r>
              <a:rPr lang="en-US" sz="2000" dirty="0" err="1" smtClean="0"/>
              <a:t>Flowrate</a:t>
            </a:r>
            <a:r>
              <a:rPr lang="en-US" sz="2000" dirty="0" smtClean="0"/>
              <a:t> (Hofmann et al., submitted to GBC).</a:t>
            </a:r>
          </a:p>
        </p:txBody>
      </p:sp>
    </p:spTree>
    <p:extLst>
      <p:ext uri="{BB962C8B-B14F-4D97-AF65-F5344CB8AC3E}">
        <p14:creationId xmlns:p14="http://schemas.microsoft.com/office/powerpoint/2010/main" val="316312799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26895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7707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606051"/>
            <a:ext cx="589118" cy="38299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94175" y="4688682"/>
            <a:ext cx="733414" cy="36184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94175" y="4541167"/>
            <a:ext cx="807078" cy="405415"/>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971" y="1085009"/>
            <a:ext cx="518783" cy="614204"/>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5598580" y="3419492"/>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4108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2578454821"/>
              </p:ext>
            </p:extLst>
          </p:nvPr>
        </p:nvGraphicFramePr>
        <p:xfrm>
          <a:off x="103027" y="30671"/>
          <a:ext cx="4066022" cy="3005262"/>
        </p:xfrm>
        <a:graphic>
          <a:graphicData uri="http://schemas.openxmlformats.org/drawingml/2006/table">
            <a:tbl>
              <a:tblPr firstRow="1" bandRow="1">
                <a:tableStyleId>{5C22544A-7EE6-4342-B048-85BDC9FD1C3A}</a:tableStyleId>
              </a:tblPr>
              <a:tblGrid>
                <a:gridCol w="1018022"/>
                <a:gridCol w="985520"/>
                <a:gridCol w="2062480"/>
              </a:tblGrid>
              <a:tr h="4393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39392">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Seafloor</a:t>
                      </a:r>
                    </a:p>
                  </a:txBody>
                  <a:tcPr anchor="ctr"/>
                </a:tc>
                <a:tc>
                  <a:txBody>
                    <a:bodyPr/>
                    <a:lstStyle/>
                    <a:p>
                      <a:pPr algn="l"/>
                      <a:r>
                        <a:rPr lang="en-US" sz="1200" dirty="0" smtClean="0">
                          <a:solidFill>
                            <a:srgbClr val="000000"/>
                          </a:solidFill>
                        </a:rPr>
                        <a:t>Surface:</a:t>
                      </a:r>
                      <a:r>
                        <a:rPr lang="en-US" sz="1200" baseline="0" dirty="0" smtClean="0">
                          <a:solidFill>
                            <a:srgbClr val="000000"/>
                          </a:solidFill>
                        </a:rPr>
                        <a:t> telemetry, UI</a:t>
                      </a:r>
                    </a:p>
                    <a:p>
                      <a:pPr algn="l"/>
                      <a:r>
                        <a:rPr lang="en-US" sz="1200" baseline="0" dirty="0" smtClean="0">
                          <a:solidFill>
                            <a:srgbClr val="000000"/>
                          </a:solidFill>
                        </a:rPr>
                        <a:t>Seafloor: experiment control</a:t>
                      </a:r>
                      <a:endParaRPr lang="en-US" sz="1200" dirty="0" smtClean="0">
                        <a:solidFill>
                          <a:srgbClr val="000000"/>
                        </a:solidFill>
                      </a:endParaRPr>
                    </a:p>
                  </a:txBody>
                  <a:tcPr anchor="ctr"/>
                </a:tc>
              </a:tr>
              <a:tr h="439392">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Seafloor</a:t>
                      </a:r>
                    </a:p>
                  </a:txBody>
                  <a:tcPr anchor="ctr"/>
                </a:tc>
                <a:tc>
                  <a:txBody>
                    <a:bodyPr/>
                    <a:lstStyle/>
                    <a:p>
                      <a:pPr algn="l"/>
                      <a:r>
                        <a:rPr lang="en-US" sz="1200" dirty="0" smtClean="0">
                          <a:solidFill>
                            <a:srgbClr val="000000"/>
                          </a:solidFill>
                        </a:rPr>
                        <a:t>Gateway: control, telemetry</a:t>
                      </a:r>
                    </a:p>
                    <a:p>
                      <a:pPr algn="l"/>
                      <a:r>
                        <a:rPr lang="en-US" sz="1200" dirty="0" smtClean="0">
                          <a:solidFill>
                            <a:srgbClr val="000000"/>
                          </a:solidFill>
                        </a:rPr>
                        <a:t>Node: data acquisition</a:t>
                      </a:r>
                      <a:endParaRPr lang="en-US" sz="1200" dirty="0">
                        <a:solidFill>
                          <a:srgbClr val="000000"/>
                        </a:solidFill>
                      </a:endParaRPr>
                    </a:p>
                  </a:txBody>
                  <a:tcPr anchor="ctr"/>
                </a:tc>
              </a:tr>
              <a:tr h="290343">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p>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Easier maintenance</a:t>
                      </a:r>
                      <a:endParaRPr lang="en-US" sz="1200" dirty="0">
                        <a:solidFill>
                          <a:srgbClr val="000000"/>
                        </a:solidFill>
                      </a:endParaRPr>
                    </a:p>
                  </a:txBody>
                  <a:tcPr anchor="ctr"/>
                </a:tc>
              </a:tr>
              <a:tr h="554190">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Probably</a:t>
                      </a:r>
                      <a:r>
                        <a:rPr lang="en-US" sz="1200" baseline="0" dirty="0" smtClean="0">
                          <a:solidFill>
                            <a:srgbClr val="000000"/>
                          </a:solidFill>
                        </a:rPr>
                        <a:t> use generator, solar, wind on surface</a:t>
                      </a:r>
                      <a:endParaRPr lang="en-US" sz="1200" dirty="0">
                        <a:solidFill>
                          <a:srgbClr val="000000"/>
                        </a:solidFill>
                      </a:endParaRPr>
                    </a:p>
                  </a:txBody>
                  <a:tcPr anchor="ctr"/>
                </a:tc>
              </a:tr>
              <a:tr h="615150">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Seafloor</a:t>
                      </a:r>
                    </a:p>
                    <a:p>
                      <a:r>
                        <a:rPr lang="en-US" sz="1200" dirty="0" smtClean="0">
                          <a:solidFill>
                            <a:srgbClr val="000000"/>
                          </a:solidFill>
                        </a:rPr>
                        <a:t>And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Local data needed for control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Central</a:t>
                      </a:r>
                      <a:r>
                        <a:rPr lang="en-US" sz="1200" baseline="0" dirty="0" smtClean="0">
                          <a:solidFill>
                            <a:srgbClr val="000000"/>
                          </a:solidFill>
                        </a:rPr>
                        <a:t> archive for redundancy, easier access</a:t>
                      </a:r>
                      <a:endParaRPr lang="en-US" sz="1200" dirty="0" smtClean="0">
                        <a:solidFill>
                          <a:srgbClr val="000000"/>
                        </a:solidFill>
                      </a:endParaRP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246672"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968202" y="1626980"/>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525894" y="3419492"/>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75023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01073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Rounded Rectangle 208"/>
          <p:cNvSpPr/>
          <p:nvPr/>
        </p:nvSpPr>
        <p:spPr>
          <a:xfrm>
            <a:off x="180963" y="3693740"/>
            <a:ext cx="1565165" cy="112807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Load switching,</a:t>
            </a:r>
          </a:p>
          <a:p>
            <a:r>
              <a:rPr lang="en-US" sz="1600" i="1" dirty="0" smtClean="0">
                <a:solidFill>
                  <a:schemeClr val="accent6">
                    <a:lumMod val="75000"/>
                  </a:schemeClr>
                </a:solidFill>
              </a:rPr>
              <a:t>Data Acquisition for </a:t>
            </a:r>
          </a:p>
          <a:p>
            <a:r>
              <a:rPr lang="en-US" sz="1600" i="1" dirty="0" smtClean="0">
                <a:solidFill>
                  <a:schemeClr val="accent6">
                    <a:lumMod val="75000"/>
                  </a:schemeClr>
                </a:solidFill>
              </a:rPr>
              <a:t>1-4 Devices </a:t>
            </a:r>
          </a:p>
        </p:txBody>
      </p:sp>
      <p:cxnSp>
        <p:nvCxnSpPr>
          <p:cNvPr id="211" name="Straight Connector 210"/>
          <p:cNvCxnSpPr>
            <a:endCxn id="209" idx="3"/>
          </p:cNvCxnSpPr>
          <p:nvPr/>
        </p:nvCxnSpPr>
        <p:spPr>
          <a:xfrm flipH="1" flipV="1">
            <a:off x="1746128" y="4257776"/>
            <a:ext cx="1459882" cy="5767"/>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24" name="TextBox 223"/>
          <p:cNvSpPr txBox="1"/>
          <p:nvPr/>
        </p:nvSpPr>
        <p:spPr>
          <a:xfrm>
            <a:off x="3289501" y="6129157"/>
            <a:ext cx="1040594" cy="369332"/>
          </a:xfrm>
          <a:prstGeom prst="rect">
            <a:avLst/>
          </a:prstGeom>
          <a:noFill/>
        </p:spPr>
        <p:txBody>
          <a:bodyPr wrap="none" rtlCol="0">
            <a:spAutoFit/>
          </a:bodyPr>
          <a:lstStyle/>
          <a:p>
            <a:r>
              <a:rPr lang="en-US" dirty="0" smtClean="0"/>
              <a:t>Chamber</a:t>
            </a:r>
            <a:endParaRPr lang="en-US" dirty="0"/>
          </a:p>
        </p:txBody>
      </p:sp>
      <p:sp>
        <p:nvSpPr>
          <p:cNvPr id="225" name="TextBox 224"/>
          <p:cNvSpPr txBox="1"/>
          <p:nvPr/>
        </p:nvSpPr>
        <p:spPr>
          <a:xfrm>
            <a:off x="6874560" y="6421817"/>
            <a:ext cx="953018" cy="369332"/>
          </a:xfrm>
          <a:prstGeom prst="rect">
            <a:avLst/>
          </a:prstGeom>
          <a:noFill/>
        </p:spPr>
        <p:txBody>
          <a:bodyPr wrap="none" rtlCol="0">
            <a:spAutoFit/>
          </a:bodyPr>
          <a:lstStyle/>
          <a:p>
            <a:r>
              <a:rPr lang="en-US" dirty="0" smtClean="0"/>
              <a:t>External</a:t>
            </a:r>
            <a:endParaRPr lang="en-US" dirty="0"/>
          </a:p>
        </p:txBody>
      </p:sp>
      <p:cxnSp>
        <p:nvCxnSpPr>
          <p:cNvPr id="226" name="Straight Connector 225"/>
          <p:cNvCxnSpPr/>
          <p:nvPr/>
        </p:nvCxnSpPr>
        <p:spPr>
          <a:xfrm flipH="1">
            <a:off x="5363351" y="2280590"/>
            <a:ext cx="1511209"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227" name="TextBox 226"/>
          <p:cNvSpPr txBox="1"/>
          <p:nvPr/>
        </p:nvSpPr>
        <p:spPr>
          <a:xfrm>
            <a:off x="5832693" y="2280590"/>
            <a:ext cx="894896" cy="338554"/>
          </a:xfrm>
          <a:prstGeom prst="rect">
            <a:avLst/>
          </a:prstGeom>
          <a:noFill/>
        </p:spPr>
        <p:txBody>
          <a:bodyPr wrap="none" rtlCol="0">
            <a:spAutoFit/>
          </a:bodyPr>
          <a:lstStyle/>
          <a:p>
            <a:r>
              <a:rPr lang="en-US" sz="1600" dirty="0" smtClean="0"/>
              <a:t>Wireless</a:t>
            </a:r>
            <a:endParaRPr lang="en-US" sz="1600" dirty="0"/>
          </a:p>
        </p:txBody>
      </p:sp>
      <p:sp>
        <p:nvSpPr>
          <p:cNvPr id="232" name="Rounded Rectangle 231"/>
          <p:cNvSpPr/>
          <p:nvPr/>
        </p:nvSpPr>
        <p:spPr>
          <a:xfrm>
            <a:off x="6990178" y="3537580"/>
            <a:ext cx="1380534" cy="84963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Experiment Control for 1 chamber</a:t>
            </a:r>
          </a:p>
        </p:txBody>
      </p:sp>
      <p:cxnSp>
        <p:nvCxnSpPr>
          <p:cNvPr id="233" name="Straight Connector 232"/>
          <p:cNvCxnSpPr>
            <a:endCxn id="232" idx="1"/>
          </p:cNvCxnSpPr>
          <p:nvPr/>
        </p:nvCxnSpPr>
        <p:spPr>
          <a:xfrm>
            <a:off x="5646561" y="3962400"/>
            <a:ext cx="1343617"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1320284" y="4812666"/>
            <a:ext cx="879789" cy="879789"/>
            <a:chOff x="850878" y="4417866"/>
            <a:chExt cx="879789" cy="879789"/>
          </a:xfrm>
        </p:grpSpPr>
        <p:sp>
          <p:nvSpPr>
            <p:cNvPr id="93" name="Oval 9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4" name="Picture 9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6" name="Picture 5" descr="Tascam-deployed.jpg"/>
          <p:cNvPicPr>
            <a:picLocks noChangeAspect="1"/>
          </p:cNvPicPr>
          <p:nvPr/>
        </p:nvPicPr>
        <p:blipFill rotWithShape="1">
          <a:blip r:embed="rId6">
            <a:extLst>
              <a:ext uri="{28A0092B-C50C-407E-A947-70E740481C1C}">
                <a14:useLocalDpi xmlns:a14="http://schemas.microsoft.com/office/drawing/2010/main" val="0"/>
              </a:ext>
            </a:extLst>
          </a:blip>
          <a:srcRect t="16674" r="53956" b="6748"/>
          <a:stretch/>
        </p:blipFill>
        <p:spPr>
          <a:xfrm>
            <a:off x="4308919" y="37334"/>
            <a:ext cx="1223071" cy="1354777"/>
          </a:xfrm>
          <a:prstGeom prst="rect">
            <a:avLst/>
          </a:prstGeom>
        </p:spPr>
      </p:pic>
      <p:grpSp>
        <p:nvGrpSpPr>
          <p:cNvPr id="96" name="Group 95"/>
          <p:cNvGrpSpPr/>
          <p:nvPr/>
        </p:nvGrpSpPr>
        <p:grpSpPr>
          <a:xfrm>
            <a:off x="4505621" y="5821922"/>
            <a:ext cx="659378" cy="646322"/>
            <a:chOff x="6696179" y="5684837"/>
            <a:chExt cx="659378" cy="646322"/>
          </a:xfrm>
        </p:grpSpPr>
        <p:sp>
          <p:nvSpPr>
            <p:cNvPr id="97" name="Oval 9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8" name="Pentagon 9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0" name="Straight Connector 99"/>
            <p:cNvCxnSpPr>
              <a:endCxn id="9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01" name="Pentagon 100"/>
          <p:cNvSpPr/>
          <p:nvPr/>
        </p:nvSpPr>
        <p:spPr>
          <a:xfrm>
            <a:off x="2175130" y="6058652"/>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2" name="Group 101"/>
          <p:cNvGrpSpPr/>
          <p:nvPr/>
        </p:nvGrpSpPr>
        <p:grpSpPr>
          <a:xfrm>
            <a:off x="6772377" y="5719592"/>
            <a:ext cx="659378" cy="646322"/>
            <a:chOff x="6696179" y="5684837"/>
            <a:chExt cx="659378" cy="646322"/>
          </a:xfrm>
        </p:grpSpPr>
        <p:sp>
          <p:nvSpPr>
            <p:cNvPr id="103" name="Oval 10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04" name="Pentagon 10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5" name="Straight Connector 104"/>
            <p:cNvCxnSpPr>
              <a:endCxn id="10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01465424"/>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 View</a:t>
            </a:r>
          </a:p>
        </p:txBody>
      </p:sp>
      <p:graphicFrame>
        <p:nvGraphicFramePr>
          <p:cNvPr id="85" name="Table 84"/>
          <p:cNvGraphicFramePr>
            <a:graphicFrameLocks noGrp="1"/>
          </p:cNvGraphicFramePr>
          <p:nvPr>
            <p:extLst>
              <p:ext uri="{D42A27DB-BD31-4B8C-83A1-F6EECF244321}">
                <p14:modId xmlns:p14="http://schemas.microsoft.com/office/powerpoint/2010/main" val="1122092533"/>
              </p:ext>
            </p:extLst>
          </p:nvPr>
        </p:nvGraphicFramePr>
        <p:xfrm>
          <a:off x="609295" y="1392111"/>
          <a:ext cx="7556522" cy="4380103"/>
        </p:xfrm>
        <a:graphic>
          <a:graphicData uri="http://schemas.openxmlformats.org/drawingml/2006/table">
            <a:tbl>
              <a:tblPr firstRow="1" bandRow="1">
                <a:tableStyleId>{5C22544A-7EE6-4342-B048-85BDC9FD1C3A}</a:tableStyleId>
              </a:tblPr>
              <a:tblGrid>
                <a:gridCol w="1745270"/>
                <a:gridCol w="1588511"/>
                <a:gridCol w="4222741"/>
              </a:tblGrid>
              <a:tr h="436544">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42125">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Gateway: </a:t>
                      </a:r>
                      <a:r>
                        <a:rPr lang="en-US" sz="1600" dirty="0" err="1" smtClean="0">
                          <a:solidFill>
                            <a:srgbClr val="000000"/>
                          </a:solidFill>
                        </a:rPr>
                        <a:t>BeagleBoard</a:t>
                      </a:r>
                      <a:r>
                        <a:rPr lang="en-US" sz="1600" dirty="0" smtClean="0">
                          <a:solidFill>
                            <a:srgbClr val="000000"/>
                          </a:solidFill>
                        </a:rPr>
                        <a:t>,</a:t>
                      </a:r>
                      <a:r>
                        <a:rPr lang="en-US" sz="1600" baseline="0" dirty="0" smtClean="0">
                          <a:solidFill>
                            <a:srgbClr val="000000"/>
                          </a:solidFill>
                        </a:rPr>
                        <a:t> Android, </a:t>
                      </a:r>
                      <a:r>
                        <a:rPr lang="en-US" sz="1600" baseline="0" dirty="0" err="1" smtClean="0">
                          <a:solidFill>
                            <a:srgbClr val="000000"/>
                          </a:solidFill>
                        </a:rPr>
                        <a:t>Gumstix</a:t>
                      </a:r>
                      <a:endParaRPr lang="en-US" sz="1600" baseline="0" dirty="0" smtClean="0">
                        <a:solidFill>
                          <a:srgbClr val="000000"/>
                        </a:solidFill>
                      </a:endParaRPr>
                    </a:p>
                    <a:p>
                      <a:r>
                        <a:rPr lang="en-US" sz="1600" baseline="0" dirty="0" smtClean="0">
                          <a:solidFill>
                            <a:srgbClr val="000000"/>
                          </a:solidFill>
                        </a:rPr>
                        <a:t>Node: </a:t>
                      </a:r>
                      <a:r>
                        <a:rPr lang="en-US" sz="1600" baseline="0" dirty="0" err="1" smtClean="0">
                          <a:solidFill>
                            <a:srgbClr val="000000"/>
                          </a:solidFill>
                        </a:rPr>
                        <a:t>Arduino</a:t>
                      </a:r>
                      <a:r>
                        <a:rPr lang="en-US" sz="1600" baseline="0" dirty="0" smtClean="0">
                          <a:solidFill>
                            <a:srgbClr val="000000"/>
                          </a:solidFill>
                        </a:rPr>
                        <a:t>, MSP430, </a:t>
                      </a:r>
                      <a:r>
                        <a:rPr lang="en-US" sz="1600" baseline="0" dirty="0" err="1" smtClean="0">
                          <a:solidFill>
                            <a:srgbClr val="000000"/>
                          </a:solidFill>
                        </a:rPr>
                        <a:t>SmartSensor</a:t>
                      </a:r>
                      <a:endParaRPr lang="en-US" sz="1600" dirty="0">
                        <a:solidFill>
                          <a:srgbClr val="000000"/>
                        </a:solidFill>
                      </a:endParaRPr>
                    </a:p>
                  </a:txBody>
                  <a:tcPr anchor="ctr"/>
                </a:tc>
              </a:tr>
              <a:tr h="742125">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Build</a:t>
                      </a:r>
                    </a:p>
                  </a:txBody>
                  <a:tcPr anchor="ctr"/>
                </a:tc>
                <a:tc>
                  <a:txBody>
                    <a:bodyPr/>
                    <a:lstStyle/>
                    <a:p>
                      <a:r>
                        <a:rPr lang="en-US" sz="1600" dirty="0" smtClean="0">
                          <a:solidFill>
                            <a:srgbClr val="000000"/>
                          </a:solidFill>
                        </a:rPr>
                        <a:t>Gateway: Linux, </a:t>
                      </a:r>
                      <a:r>
                        <a:rPr lang="en-US" sz="1600" baseline="0" dirty="0" smtClean="0">
                          <a:solidFill>
                            <a:srgbClr val="000000"/>
                          </a:solidFill>
                        </a:rPr>
                        <a:t>C++/Java</a:t>
                      </a:r>
                    </a:p>
                    <a:p>
                      <a:r>
                        <a:rPr lang="en-US" sz="1600" baseline="0" dirty="0" smtClean="0">
                          <a:solidFill>
                            <a:srgbClr val="000000"/>
                          </a:solidFill>
                        </a:rPr>
                        <a:t>Node: C/C++, Wiring, e.g.</a:t>
                      </a:r>
                    </a:p>
                    <a:p>
                      <a:r>
                        <a:rPr lang="en-US" sz="1600" baseline="0" dirty="0" smtClean="0">
                          <a:solidFill>
                            <a:srgbClr val="000000"/>
                          </a:solidFill>
                        </a:rPr>
                        <a:t>Instrument drivers</a:t>
                      </a:r>
                      <a:endParaRPr lang="en-US" sz="1600" dirty="0">
                        <a:solidFill>
                          <a:srgbClr val="000000"/>
                        </a:solidFill>
                      </a:endParaRPr>
                    </a:p>
                  </a:txBody>
                  <a:tcPr anchor="ctr"/>
                </a:tc>
              </a:tr>
              <a:tr h="894224">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Custom:</a:t>
                      </a:r>
                      <a:r>
                        <a:rPr lang="en-US" sz="1600" baseline="0" dirty="0" smtClean="0">
                          <a:solidFill>
                            <a:srgbClr val="000000"/>
                          </a:solidFill>
                        </a:rPr>
                        <a:t> back end interface</a:t>
                      </a:r>
                    </a:p>
                    <a:p>
                      <a:r>
                        <a:rPr lang="en-US" sz="1600" baseline="0" dirty="0" smtClean="0">
                          <a:solidFill>
                            <a:srgbClr val="000000"/>
                          </a:solidFill>
                        </a:rPr>
                        <a:t>Open Source: web server on gateway</a:t>
                      </a:r>
                    </a:p>
                  </a:txBody>
                  <a:tcPr anchor="ctr"/>
                </a:tc>
              </a:tr>
              <a:tr h="742125">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a:t>
                      </a:r>
                      <a:endParaRPr lang="en-US" sz="1600" dirty="0">
                        <a:solidFill>
                          <a:srgbClr val="000000"/>
                        </a:solidFill>
                      </a:endParaRPr>
                    </a:p>
                  </a:txBody>
                  <a:tcPr anchor="ctr"/>
                </a:tc>
                <a:tc>
                  <a:txBody>
                    <a:bodyPr/>
                    <a:lstStyle/>
                    <a:p>
                      <a:r>
                        <a:rPr lang="en-US" sz="1600" dirty="0" smtClean="0">
                          <a:solidFill>
                            <a:srgbClr val="000000"/>
                          </a:solidFill>
                        </a:rPr>
                        <a:t>Custom:</a:t>
                      </a:r>
                      <a:r>
                        <a:rPr lang="en-US" sz="1600" baseline="0" dirty="0" smtClean="0">
                          <a:solidFill>
                            <a:srgbClr val="000000"/>
                          </a:solidFill>
                        </a:rPr>
                        <a:t> load switch, ground fault detection, isolation</a:t>
                      </a:r>
                      <a:endParaRPr lang="en-US" sz="1600" dirty="0">
                        <a:solidFill>
                          <a:srgbClr val="000000"/>
                        </a:solidFill>
                      </a:endParaRPr>
                    </a:p>
                  </a:txBody>
                  <a:tcPr anchor="ctr"/>
                </a:tc>
              </a:tr>
              <a:tr h="742125">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a:t>
                      </a:r>
                      <a:r>
                        <a:rPr lang="en-US" sz="1600" baseline="0" dirty="0" smtClean="0">
                          <a:solidFill>
                            <a:srgbClr val="000000"/>
                          </a:solidFill>
                        </a:rPr>
                        <a:t>pumps, motor controllers</a:t>
                      </a:r>
                      <a:endParaRPr lang="en-US" sz="1600" dirty="0" smtClean="0">
                        <a:solidFill>
                          <a:srgbClr val="000000"/>
                        </a:solidFill>
                      </a:endParaRPr>
                    </a:p>
                  </a:txBody>
                  <a:tcPr anchor="ctr"/>
                </a:tc>
              </a:tr>
            </a:tbl>
          </a:graphicData>
        </a:graphic>
      </p:graphicFrame>
    </p:spTree>
    <p:extLst>
      <p:ext uri="{BB962C8B-B14F-4D97-AF65-F5344CB8AC3E}">
        <p14:creationId xmlns:p14="http://schemas.microsoft.com/office/powerpoint/2010/main" val="2122428926"/>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423847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4659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6286457" y="61094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939798" y="775015"/>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75" name="Rounded Rectangle 74"/>
          <p:cNvSpPr/>
          <p:nvPr/>
        </p:nvSpPr>
        <p:spPr>
          <a:xfrm>
            <a:off x="569803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51246" y="1898887"/>
            <a:ext cx="0" cy="151164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246672"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7148861" y="133418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32670" y="3407090"/>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cxnSp>
        <p:nvCxnSpPr>
          <p:cNvPr id="90" name="Straight Connector 89"/>
          <p:cNvCxnSpPr/>
          <p:nvPr/>
        </p:nvCxnSpPr>
        <p:spPr>
          <a:xfrm flipV="1">
            <a:off x="4719756" y="2654710"/>
            <a:ext cx="0" cy="71306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498025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85" name="Rounded Rectangle 84"/>
          <p:cNvSpPr/>
          <p:nvPr/>
        </p:nvSpPr>
        <p:spPr>
          <a:xfrm>
            <a:off x="3254146" y="2580640"/>
            <a:ext cx="893696" cy="52427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p>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68" name="Rectangle 67"/>
          <p:cNvSpPr/>
          <p:nvPr/>
        </p:nvSpPr>
        <p:spPr>
          <a:xfrm>
            <a:off x="27613" y="3273895"/>
            <a:ext cx="9116387" cy="355326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3" name="Straight Connector 122"/>
          <p:cNvCxnSpPr/>
          <p:nvPr/>
        </p:nvCxnSpPr>
        <p:spPr>
          <a:xfrm flipH="1">
            <a:off x="2200074" y="4585996"/>
            <a:ext cx="901835" cy="25292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48584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3962400"/>
            <a:ext cx="5684"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flipH="1">
            <a:off x="3804740" y="3962400"/>
            <a:ext cx="5058"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a:off x="41472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3962400"/>
            <a:ext cx="6782"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3962400"/>
            <a:ext cx="0"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280239" y="4609716"/>
            <a:ext cx="0" cy="352911"/>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35291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4949149" y="4627722"/>
            <a:ext cx="0"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33490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2586228" y="3753907"/>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87" name="Rounded Rectangle 86"/>
          <p:cNvSpPr/>
          <p:nvPr/>
        </p:nvSpPr>
        <p:spPr>
          <a:xfrm>
            <a:off x="6581980" y="4201646"/>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cxnSp>
        <p:nvCxnSpPr>
          <p:cNvPr id="203" name="Straight Connector 202"/>
          <p:cNvCxnSpPr/>
          <p:nvPr/>
        </p:nvCxnSpPr>
        <p:spPr>
          <a:xfrm>
            <a:off x="6872373" y="1194723"/>
            <a:ext cx="412347" cy="26886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ounded Rectangle 88"/>
          <p:cNvSpPr/>
          <p:nvPr/>
        </p:nvSpPr>
        <p:spPr>
          <a:xfrm>
            <a:off x="5923054" y="2222039"/>
            <a:ext cx="1175567" cy="958517"/>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smtClean="0">
                <a:solidFill>
                  <a:schemeClr val="accent3">
                    <a:lumMod val="50000"/>
                  </a:schemeClr>
                </a:solidFill>
              </a:rPr>
              <a:t>Cell </a:t>
            </a:r>
          </a:p>
          <a:p>
            <a:pPr algn="ctr"/>
            <a:r>
              <a:rPr lang="en-US" sz="1400" dirty="0" smtClean="0">
                <a:solidFill>
                  <a:schemeClr val="accent3">
                    <a:lumMod val="50000"/>
                  </a:schemeClr>
                </a:solidFill>
              </a:rPr>
              <a:t>Satellite</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p:txBody>
      </p:sp>
      <p:sp>
        <p:nvSpPr>
          <p:cNvPr id="154" name="TextBox 153"/>
          <p:cNvSpPr txBox="1"/>
          <p:nvPr/>
        </p:nvSpPr>
        <p:spPr>
          <a:xfrm>
            <a:off x="3284443" y="6129157"/>
            <a:ext cx="1040594" cy="369332"/>
          </a:xfrm>
          <a:prstGeom prst="rect">
            <a:avLst/>
          </a:prstGeom>
          <a:noFill/>
        </p:spPr>
        <p:txBody>
          <a:bodyPr wrap="none" rtlCol="0">
            <a:spAutoFit/>
          </a:bodyPr>
          <a:lstStyle/>
          <a:p>
            <a:r>
              <a:rPr lang="en-US" dirty="0" smtClean="0"/>
              <a:t>Chamber</a:t>
            </a:r>
            <a:endParaRPr lang="en-US" dirty="0"/>
          </a:p>
        </p:txBody>
      </p:sp>
      <p:sp>
        <p:nvSpPr>
          <p:cNvPr id="155" name="TextBox 154"/>
          <p:cNvSpPr txBox="1"/>
          <p:nvPr/>
        </p:nvSpPr>
        <p:spPr>
          <a:xfrm>
            <a:off x="6869502" y="6421817"/>
            <a:ext cx="953018" cy="369332"/>
          </a:xfrm>
          <a:prstGeom prst="rect">
            <a:avLst/>
          </a:prstGeom>
          <a:noFill/>
        </p:spPr>
        <p:txBody>
          <a:bodyPr wrap="none" rtlCol="0">
            <a:spAutoFit/>
          </a:bodyPr>
          <a:lstStyle/>
          <a:p>
            <a:r>
              <a:rPr lang="en-US" dirty="0" smtClean="0"/>
              <a:t>External</a:t>
            </a:r>
            <a:endParaRPr lang="en-US" dirty="0"/>
          </a:p>
        </p:txBody>
      </p:sp>
      <p:cxnSp>
        <p:nvCxnSpPr>
          <p:cNvPr id="156" name="Straight Connector 155"/>
          <p:cNvCxnSpPr/>
          <p:nvPr/>
        </p:nvCxnSpPr>
        <p:spPr>
          <a:xfrm flipH="1">
            <a:off x="5363351" y="2026590"/>
            <a:ext cx="1562272"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91" name="Group 90"/>
          <p:cNvGrpSpPr/>
          <p:nvPr/>
        </p:nvGrpSpPr>
        <p:grpSpPr>
          <a:xfrm>
            <a:off x="1320284" y="4710395"/>
            <a:ext cx="879789" cy="879789"/>
            <a:chOff x="850878" y="4417866"/>
            <a:chExt cx="879789" cy="879789"/>
          </a:xfrm>
        </p:grpSpPr>
        <p:sp>
          <p:nvSpPr>
            <p:cNvPr id="92" name="Oval 9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3" name="Picture 92"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grpSp>
        <p:nvGrpSpPr>
          <p:cNvPr id="94" name="Group 93"/>
          <p:cNvGrpSpPr/>
          <p:nvPr/>
        </p:nvGrpSpPr>
        <p:grpSpPr>
          <a:xfrm>
            <a:off x="4518603" y="5824418"/>
            <a:ext cx="659378" cy="646322"/>
            <a:chOff x="6696179" y="5684837"/>
            <a:chExt cx="659378" cy="646322"/>
          </a:xfrm>
        </p:grpSpPr>
        <p:sp>
          <p:nvSpPr>
            <p:cNvPr id="96" name="Oval 95"/>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7" name="Pentagon 96"/>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8" name="Straight Connector 97"/>
            <p:cNvCxnSpPr>
              <a:endCxn id="96"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00" name="Pentagon 99"/>
          <p:cNvSpPr/>
          <p:nvPr/>
        </p:nvSpPr>
        <p:spPr>
          <a:xfrm>
            <a:off x="2199183" y="6070835"/>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1" name="Group 100"/>
          <p:cNvGrpSpPr/>
          <p:nvPr/>
        </p:nvGrpSpPr>
        <p:grpSpPr>
          <a:xfrm>
            <a:off x="6778980" y="5714178"/>
            <a:ext cx="659378" cy="646322"/>
            <a:chOff x="6696179" y="5684837"/>
            <a:chExt cx="659378" cy="646322"/>
          </a:xfrm>
        </p:grpSpPr>
        <p:sp>
          <p:nvSpPr>
            <p:cNvPr id="102" name="Oval 10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03" name="Pentagon 102"/>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4" name="Straight Connector 103"/>
            <p:cNvCxnSpPr>
              <a:endCxn id="10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79569488"/>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Sensor Node</a:t>
            </a:r>
            <a:endParaRPr lang="en-US" dirty="0"/>
          </a:p>
        </p:txBody>
      </p:sp>
      <p:sp>
        <p:nvSpPr>
          <p:cNvPr id="9" name="Content Placeholder 8"/>
          <p:cNvSpPr>
            <a:spLocks noGrp="1"/>
          </p:cNvSpPr>
          <p:nvPr>
            <p:ph idx="1"/>
          </p:nvPr>
        </p:nvSpPr>
        <p:spPr>
          <a:xfrm>
            <a:off x="457200" y="1600201"/>
            <a:ext cx="3484880" cy="4048760"/>
          </a:xfrm>
        </p:spPr>
        <p:txBody>
          <a:bodyPr>
            <a:normAutofit/>
          </a:bodyPr>
          <a:lstStyle/>
          <a:p>
            <a:r>
              <a:rPr lang="en-US" sz="2000" dirty="0" smtClean="0"/>
              <a:t>Pros</a:t>
            </a:r>
          </a:p>
          <a:p>
            <a:pPr lvl="1"/>
            <a:r>
              <a:rPr lang="en-US" sz="1800" dirty="0" smtClean="0"/>
              <a:t>Reduce power</a:t>
            </a:r>
            <a:endParaRPr lang="en-US" sz="1800" dirty="0" smtClean="0">
              <a:solidFill>
                <a:srgbClr val="FF0000"/>
              </a:solidFill>
            </a:endParaRPr>
          </a:p>
          <a:p>
            <a:pPr lvl="1"/>
            <a:r>
              <a:rPr lang="en-US" sz="1800" dirty="0" smtClean="0"/>
              <a:t>No custom serial IO expansion</a:t>
            </a:r>
          </a:p>
          <a:p>
            <a:pPr lvl="1"/>
            <a:r>
              <a:rPr lang="en-US" sz="1800" dirty="0" smtClean="0"/>
              <a:t>Modularizes data acquisition</a:t>
            </a:r>
          </a:p>
          <a:p>
            <a:pPr lvl="1"/>
            <a:r>
              <a:rPr lang="en-US" sz="1800" dirty="0" smtClean="0"/>
              <a:t>Many variations possible</a:t>
            </a:r>
          </a:p>
          <a:p>
            <a:pPr lvl="2"/>
            <a:r>
              <a:rPr lang="en-US" sz="1400" dirty="0" smtClean="0"/>
              <a:t>COTS processors, languages</a:t>
            </a:r>
          </a:p>
          <a:p>
            <a:pPr lvl="2"/>
            <a:r>
              <a:rPr lang="en-US" sz="1400" dirty="0" smtClean="0"/>
              <a:t>Topologies</a:t>
            </a:r>
          </a:p>
          <a:p>
            <a:pPr lvl="2"/>
            <a:r>
              <a:rPr lang="en-US" sz="1400" dirty="0" smtClean="0"/>
              <a:t>Connection backbone (cost: power)</a:t>
            </a:r>
          </a:p>
          <a:p>
            <a:pPr lvl="2"/>
            <a:r>
              <a:rPr lang="en-US" sz="1400" dirty="0" smtClean="0"/>
              <a:t>Component upgrades</a:t>
            </a:r>
          </a:p>
          <a:p>
            <a:pPr lvl="2"/>
            <a:r>
              <a:rPr lang="en-US" sz="1400" dirty="0" smtClean="0"/>
              <a:t>Drivers on Gateway</a:t>
            </a:r>
            <a:endParaRPr lang="en-US" sz="1400" dirty="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Cons</a:t>
            </a:r>
          </a:p>
          <a:p>
            <a:pPr lvl="1"/>
            <a:r>
              <a:rPr lang="en-US" sz="1800" dirty="0" smtClean="0"/>
              <a:t>Two software development platforms</a:t>
            </a:r>
          </a:p>
          <a:p>
            <a:pPr lvl="1"/>
            <a:r>
              <a:rPr lang="en-US" sz="1800" dirty="0" smtClean="0"/>
              <a:t>More custom hardware to build, configure, maintain</a:t>
            </a:r>
          </a:p>
          <a:p>
            <a:pPr lvl="1"/>
            <a:r>
              <a:rPr lang="en-US" sz="1800" dirty="0" smtClean="0"/>
              <a:t>More cables, connectors, housings</a:t>
            </a:r>
          </a:p>
          <a:p>
            <a:pPr lvl="1"/>
            <a:r>
              <a:rPr lang="en-US" sz="1800" dirty="0" smtClean="0"/>
              <a:t>Video expansion path unclear</a:t>
            </a:r>
          </a:p>
          <a:p>
            <a:pPr lvl="1"/>
            <a:r>
              <a:rPr lang="en-US" sz="1800" dirty="0" smtClean="0"/>
              <a:t>Multiple system clocks</a:t>
            </a:r>
          </a:p>
        </p:txBody>
      </p:sp>
      <p:sp>
        <p:nvSpPr>
          <p:cNvPr id="5" name="Content Placeholder 8"/>
          <p:cNvSpPr txBox="1">
            <a:spLocks/>
          </p:cNvSpPr>
          <p:nvPr/>
        </p:nvSpPr>
        <p:spPr>
          <a:xfrm>
            <a:off x="1330960" y="5648961"/>
            <a:ext cx="6187440" cy="12090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smtClean="0">
              <a:solidFill>
                <a:schemeClr val="tx2"/>
              </a:solidFill>
            </a:endParaRPr>
          </a:p>
        </p:txBody>
      </p:sp>
    </p:spTree>
    <p:extLst>
      <p:ext uri="{BB962C8B-B14F-4D97-AF65-F5344CB8AC3E}">
        <p14:creationId xmlns:p14="http://schemas.microsoft.com/office/powerpoint/2010/main" val="332069274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Tradeoffs</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2321438538"/>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184400"/>
                <a:gridCol w="1412240"/>
                <a:gridCol w="1300480"/>
                <a:gridCol w="762000"/>
                <a:gridCol w="772160"/>
                <a:gridCol w="822960"/>
                <a:gridCol w="975360"/>
              </a:tblGrid>
              <a:tr h="370840">
                <a:tc>
                  <a:txBody>
                    <a:bodyPr/>
                    <a:lstStyle/>
                    <a:p>
                      <a:pPr algn="ctr"/>
                      <a:r>
                        <a:rPr lang="en-US" dirty="0" smtClean="0"/>
                        <a:t>Approach</a:t>
                      </a:r>
                      <a:endParaRPr lang="en-US" dirty="0"/>
                    </a:p>
                  </a:txBody>
                  <a:tcPr anchor="ctr"/>
                </a:tc>
                <a:tc>
                  <a:txBody>
                    <a:bodyPr/>
                    <a:lstStyle/>
                    <a:p>
                      <a:pPr algn="ctr"/>
                      <a:r>
                        <a:rPr lang="en-US" dirty="0" smtClean="0"/>
                        <a:t>Performance</a:t>
                      </a:r>
                      <a:endParaRPr lang="en-US" dirty="0"/>
                    </a:p>
                  </a:txBody>
                  <a:tcPr anchor="ctr"/>
                </a:tc>
                <a:tc>
                  <a:txBody>
                    <a:bodyPr/>
                    <a:lstStyle/>
                    <a:p>
                      <a:pPr algn="ctr"/>
                      <a:r>
                        <a:rPr lang="en-US" dirty="0" smtClean="0"/>
                        <a:t>Flexibility</a:t>
                      </a:r>
                      <a:endParaRPr lang="en-US" dirty="0"/>
                    </a:p>
                  </a:txBody>
                  <a:tcPr anchor="ctr"/>
                </a:tc>
                <a:tc gridSpan="3">
                  <a:txBody>
                    <a:bodyPr/>
                    <a:lstStyle/>
                    <a:p>
                      <a:pPr algn="ctr"/>
                      <a:r>
                        <a:rPr lang="en-US" dirty="0" smtClean="0"/>
                        <a:t>Ease</a:t>
                      </a:r>
                      <a:endParaRPr lang="en-US" dirty="0"/>
                    </a:p>
                  </a:txBody>
                  <a:tcPr anchor="ctr"/>
                </a:tc>
                <a:tc hMerge="1">
                  <a:txBody>
                    <a:bodyPr/>
                    <a:lstStyle/>
                    <a:p>
                      <a:endParaRPr lang="en-US"/>
                    </a:p>
                  </a:txBody>
                  <a:tcPr/>
                </a:tc>
                <a:tc hMerge="1">
                  <a:txBody>
                    <a:bodyPr/>
                    <a:lstStyle/>
                    <a:p>
                      <a:endParaRPr lang="en-US"/>
                    </a:p>
                  </a:txBody>
                  <a:tcPr/>
                </a:tc>
                <a:tc>
                  <a:txBody>
                    <a:bodyPr/>
                    <a:lstStyle/>
                    <a:p>
                      <a:pPr algn="ctr"/>
                      <a:r>
                        <a:rPr lang="en-US" dirty="0" smtClean="0"/>
                        <a:t>Cost</a:t>
                      </a:r>
                      <a:endParaRPr lang="en-US" dirty="0"/>
                    </a:p>
                  </a:txBody>
                  <a:tcPr anchor="ct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smtClean="0"/>
                        <a:t>Build</a:t>
                      </a:r>
                      <a:endParaRPr lang="en-US" dirty="0"/>
                    </a:p>
                  </a:txBody>
                  <a:tcPr/>
                </a:tc>
                <a:tc>
                  <a:txBody>
                    <a:bodyPr/>
                    <a:lstStyle/>
                    <a:p>
                      <a:pPr algn="ctr"/>
                      <a:r>
                        <a:rPr lang="en-US" dirty="0" smtClean="0"/>
                        <a:t>Use</a:t>
                      </a:r>
                      <a:endParaRPr lang="en-US" dirty="0"/>
                    </a:p>
                  </a:txBody>
                  <a:tcPr/>
                </a:tc>
                <a:tc>
                  <a:txBody>
                    <a:bodyPr/>
                    <a:lstStyle/>
                    <a:p>
                      <a:pPr algn="ctr"/>
                      <a:r>
                        <a:rPr lang="en-US" dirty="0" smtClean="0"/>
                        <a:t>Extend</a:t>
                      </a:r>
                      <a:endParaRPr lang="en-US" dirty="0"/>
                    </a:p>
                  </a:txBody>
                  <a:tcPr/>
                </a:tc>
                <a:tc>
                  <a:txBody>
                    <a:bodyPr/>
                    <a:lstStyle/>
                    <a:p>
                      <a:endParaRPr lang="en-US" dirty="0"/>
                    </a:p>
                  </a:txBody>
                  <a:tcPr/>
                </a:tc>
              </a:tr>
              <a:tr h="370840">
                <a:tc>
                  <a:txBody>
                    <a:bodyPr/>
                    <a:lstStyle/>
                    <a:p>
                      <a:r>
                        <a:rPr lang="en-US" sz="2400" dirty="0" smtClean="0"/>
                        <a:t>“Centralized Workstation”</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50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“Industrial</a:t>
                      </a:r>
                      <a:r>
                        <a:rPr lang="en-US" sz="2400" baseline="0" dirty="0" smtClean="0"/>
                        <a:t> Computer”</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“Sensor </a:t>
                      </a:r>
                    </a:p>
                    <a:p>
                      <a:r>
                        <a:rPr lang="en-US" sz="2400" dirty="0" smtClean="0"/>
                        <a:t>Node”</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r>
            </a:tbl>
          </a:graphicData>
        </a:graphic>
      </p:graphicFrame>
      <p:sp>
        <p:nvSpPr>
          <p:cNvPr id="5" name="TextBox 4"/>
          <p:cNvSpPr txBox="1"/>
          <p:nvPr/>
        </p:nvSpPr>
        <p:spPr>
          <a:xfrm>
            <a:off x="3903774" y="6212379"/>
            <a:ext cx="1391013"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5214934" y="6212379"/>
            <a:ext cx="502399" cy="369332"/>
          </a:xfrm>
          <a:prstGeom prst="rect">
            <a:avLst/>
          </a:prstGeom>
          <a:noFill/>
        </p:spPr>
        <p:txBody>
          <a:bodyPr wrap="none" rtlCol="0">
            <a:spAutoFit/>
          </a:bodyPr>
          <a:lstStyle/>
          <a:p>
            <a:r>
              <a:rPr lang="en-US" dirty="0" smtClean="0"/>
              <a:t>Pro</a:t>
            </a:r>
            <a:endParaRPr lang="en-US" dirty="0"/>
          </a:p>
        </p:txBody>
      </p:sp>
      <p:sp>
        <p:nvSpPr>
          <p:cNvPr id="7" name="TextBox 6"/>
          <p:cNvSpPr txBox="1"/>
          <p:nvPr/>
        </p:nvSpPr>
        <p:spPr>
          <a:xfrm>
            <a:off x="3394165" y="6200250"/>
            <a:ext cx="550752" cy="369332"/>
          </a:xfrm>
          <a:prstGeom prst="rect">
            <a:avLst/>
          </a:prstGeom>
          <a:noFill/>
        </p:spPr>
        <p:txBody>
          <a:bodyPr wrap="none" rtlCol="0">
            <a:spAutoFit/>
          </a:bodyPr>
          <a:lstStyle/>
          <a:p>
            <a:r>
              <a:rPr lang="en-US" dirty="0" smtClean="0"/>
              <a:t>Con</a:t>
            </a:r>
            <a:endParaRPr lang="en-US" dirty="0"/>
          </a:p>
        </p:txBody>
      </p:sp>
      <p:sp>
        <p:nvSpPr>
          <p:cNvPr id="3" name="TextBox 2"/>
          <p:cNvSpPr txBox="1"/>
          <p:nvPr/>
        </p:nvSpPr>
        <p:spPr>
          <a:xfrm>
            <a:off x="493872" y="5298474"/>
            <a:ext cx="8473569" cy="400110"/>
          </a:xfrm>
          <a:prstGeom prst="rect">
            <a:avLst/>
          </a:prstGeom>
          <a:noFill/>
        </p:spPr>
        <p:txBody>
          <a:bodyPr wrap="none" rtlCol="0">
            <a:spAutoFit/>
          </a:bodyPr>
          <a:lstStyle/>
          <a:p>
            <a:r>
              <a:rPr lang="en-US" sz="2000" dirty="0" smtClean="0"/>
              <a:t>Recommendation: Prefer sensor node approach for </a:t>
            </a:r>
            <a:r>
              <a:rPr lang="en-US" sz="2000" dirty="0" err="1" smtClean="0"/>
              <a:t>xFOCE</a:t>
            </a:r>
            <a:r>
              <a:rPr lang="en-US" sz="2000" dirty="0" smtClean="0"/>
              <a:t>, though all are viable</a:t>
            </a:r>
            <a:endParaRPr lang="en-US" sz="2000" dirty="0"/>
          </a:p>
        </p:txBody>
      </p:sp>
    </p:spTree>
    <p:extLst>
      <p:ext uri="{BB962C8B-B14F-4D97-AF65-F5344CB8AC3E}">
        <p14:creationId xmlns:p14="http://schemas.microsoft.com/office/powerpoint/2010/main" val="385184054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1503600132"/>
              </p:ext>
            </p:extLst>
          </p:nvPr>
        </p:nvGraphicFramePr>
        <p:xfrm>
          <a:off x="809303" y="1557552"/>
          <a:ext cx="3791945" cy="3551544"/>
        </p:xfrm>
        <a:graphic>
          <a:graphicData uri="http://schemas.openxmlformats.org/drawingml/2006/table">
            <a:tbl>
              <a:tblPr firstRow="1" bandRow="1">
                <a:tableStyleId>{5C22544A-7EE6-4342-B048-85BDC9FD1C3A}</a:tableStyleId>
              </a:tblPr>
              <a:tblGrid>
                <a:gridCol w="1091402"/>
                <a:gridCol w="1236654"/>
                <a:gridCol w="1463889"/>
              </a:tblGrid>
              <a:tr h="623831">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393847">
                <a:tc>
                  <a:txBody>
                    <a:bodyPr/>
                    <a:lstStyle/>
                    <a:p>
                      <a:pPr algn="ctr"/>
                      <a:r>
                        <a:rPr lang="en-US" sz="1600" b="1" i="1" dirty="0" smtClean="0"/>
                        <a:t>Serial</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4</a:t>
                      </a:r>
                      <a:endParaRPr lang="en-US" sz="1800" b="1" dirty="0" smtClean="0">
                        <a:solidFill>
                          <a:schemeClr val="accent3">
                            <a:lumMod val="75000"/>
                          </a:schemeClr>
                        </a:solidFill>
                        <a:latin typeface="+mn-lt"/>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5</a:t>
                      </a:r>
                      <a:endParaRPr lang="en-US" sz="1800" b="1" dirty="0" smtClean="0">
                        <a:solidFill>
                          <a:schemeClr val="accent3">
                            <a:lumMod val="75000"/>
                          </a:schemeClr>
                        </a:solidFill>
                        <a:latin typeface="+mn-lt"/>
                      </a:endParaRPr>
                    </a:p>
                  </a:txBody>
                  <a:tcPr anchor="ctr"/>
                </a:tc>
              </a:tr>
              <a:tr h="412176">
                <a:tc>
                  <a:txBody>
                    <a:bodyPr/>
                    <a:lstStyle/>
                    <a:p>
                      <a:pPr algn="ctr"/>
                      <a:r>
                        <a:rPr lang="en-US" sz="1600" b="1" i="1" dirty="0" smtClean="0"/>
                        <a:t>Flash</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256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RAM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8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77933C"/>
                          </a:solidFill>
                        </a:rPr>
                        <a:t>256 MB</a:t>
                      </a:r>
                    </a:p>
                  </a:txBody>
                  <a:tcPr anchor="ctr"/>
                </a:tc>
              </a:tr>
              <a:tr h="412176">
                <a:tc>
                  <a:txBody>
                    <a:bodyPr/>
                    <a:lstStyle/>
                    <a:p>
                      <a:pPr algn="ctr"/>
                      <a:r>
                        <a:rPr lang="en-US" sz="1600" b="1" i="1" dirty="0" smtClean="0"/>
                        <a:t>EEPROM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SD</a:t>
                      </a:r>
                      <a:r>
                        <a:rPr lang="en-US" sz="1600" b="1" i="1" baseline="0" dirty="0" smtClean="0"/>
                        <a:t> Card</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latin typeface="+mn-lt"/>
                      </a:endParaRPr>
                    </a:p>
                  </a:txBody>
                  <a:tcPr anchor="ctr"/>
                </a:tc>
                <a:tc>
                  <a:txBody>
                    <a:bodyPr/>
                    <a:lstStyle/>
                    <a:p>
                      <a:pPr algn="ct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SPI</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56737">
                <a:tc>
                  <a:txBody>
                    <a:bodyPr/>
                    <a:lstStyle/>
                    <a:p>
                      <a:pPr algn="ctr"/>
                      <a:r>
                        <a:rPr lang="en-US" sz="1600" b="1" i="1" dirty="0" smtClean="0"/>
                        <a:t>I2C</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5" name="TextBox 4"/>
          <p:cNvSpPr txBox="1"/>
          <p:nvPr/>
        </p:nvSpPr>
        <p:spPr>
          <a:xfrm>
            <a:off x="4304851" y="6397045"/>
            <a:ext cx="701672"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4925268" y="6391129"/>
            <a:ext cx="1029887" cy="369332"/>
          </a:xfrm>
          <a:prstGeom prst="rect">
            <a:avLst/>
          </a:prstGeom>
          <a:noFill/>
        </p:spPr>
        <p:txBody>
          <a:bodyPr wrap="none" rtlCol="0">
            <a:spAutoFit/>
          </a:bodyPr>
          <a:lstStyle/>
          <a:p>
            <a:r>
              <a:rPr lang="en-US" dirty="0" smtClean="0"/>
              <a:t>Required</a:t>
            </a:r>
            <a:endParaRPr lang="en-US" dirty="0"/>
          </a:p>
        </p:txBody>
      </p:sp>
      <p:sp>
        <p:nvSpPr>
          <p:cNvPr id="7" name="TextBox 6"/>
          <p:cNvSpPr txBox="1"/>
          <p:nvPr/>
        </p:nvSpPr>
        <p:spPr>
          <a:xfrm>
            <a:off x="3310919" y="6404238"/>
            <a:ext cx="993932" cy="369332"/>
          </a:xfrm>
          <a:prstGeom prst="rect">
            <a:avLst/>
          </a:prstGeom>
          <a:noFill/>
        </p:spPr>
        <p:txBody>
          <a:bodyPr wrap="none" rtlCol="0">
            <a:spAutoFit/>
          </a:bodyPr>
          <a:lstStyle/>
          <a:p>
            <a:r>
              <a:rPr lang="en-US" dirty="0" smtClean="0"/>
              <a:t>Optional</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1020875060"/>
              </p:ext>
            </p:extLst>
          </p:nvPr>
        </p:nvGraphicFramePr>
        <p:xfrm>
          <a:off x="4902054" y="1557552"/>
          <a:ext cx="3784746" cy="3551543"/>
        </p:xfrm>
        <a:graphic>
          <a:graphicData uri="http://schemas.openxmlformats.org/drawingml/2006/table">
            <a:tbl>
              <a:tblPr firstRow="1" bandRow="1">
                <a:tableStyleId>{5C22544A-7EE6-4342-B048-85BDC9FD1C3A}</a:tableStyleId>
              </a:tblPr>
              <a:tblGrid>
                <a:gridCol w="1259004"/>
                <a:gridCol w="1259005"/>
                <a:gridCol w="1266737"/>
              </a:tblGrid>
              <a:tr h="731637">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471133">
                <a:tc>
                  <a:txBody>
                    <a:bodyPr/>
                    <a:lstStyle/>
                    <a:p>
                      <a:pPr algn="ctr"/>
                      <a:r>
                        <a:rPr lang="en-US" sz="1600" b="1" i="1" dirty="0" smtClean="0"/>
                        <a:t>GPIO</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731637">
                <a:tc>
                  <a:txBody>
                    <a:bodyPr/>
                    <a:lstStyle/>
                    <a:p>
                      <a:pPr algn="ctr"/>
                      <a:r>
                        <a:rPr lang="en-US" sz="1600" b="1" i="1" dirty="0" smtClean="0"/>
                        <a:t>PWM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 @ ?Hz</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ADC</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12 bit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Ext</a:t>
                      </a:r>
                      <a:r>
                        <a:rPr lang="en-US" sz="1600" b="1" i="1" baseline="0" dirty="0" smtClean="0"/>
                        <a:t> INT</a:t>
                      </a:r>
                      <a:endParaRPr lang="en-US" sz="1600" b="1" i="1" dirty="0" smtClean="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800" b="1" dirty="0" smtClean="0">
                        <a:solidFill>
                          <a:schemeClr val="accent3">
                            <a:lumMod val="75000"/>
                          </a:schemeClr>
                        </a:solidFill>
                        <a:latin typeface="+mn-lt"/>
                      </a:endParaRPr>
                    </a:p>
                  </a:txBody>
                  <a:tcPr anchor="ctr"/>
                </a:tc>
                <a:tc>
                  <a:txBody>
                    <a:bodyPr/>
                    <a:lstStyle/>
                    <a:p>
                      <a:pPr algn="ctr"/>
                      <a:endParaRPr lang="en-US" sz="1800" b="1" dirty="0" smtClean="0">
                        <a:solidFill>
                          <a:schemeClr val="accent3">
                            <a:lumMod val="75000"/>
                          </a:schemeClr>
                        </a:solidFill>
                      </a:endParaRPr>
                    </a:p>
                  </a:txBody>
                  <a:tcPr anchor="ctr"/>
                </a:tc>
              </a:tr>
              <a:tr h="573000">
                <a:tc>
                  <a:txBody>
                    <a:bodyPr/>
                    <a:lstStyle/>
                    <a:p>
                      <a:pPr algn="ctr"/>
                      <a:r>
                        <a:rPr lang="en-US" sz="1600" b="1" i="1" dirty="0" smtClean="0"/>
                        <a:t>Linux</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9" name="Title 1"/>
          <p:cNvSpPr>
            <a:spLocks noGrp="1"/>
          </p:cNvSpPr>
          <p:nvPr>
            <p:ph type="title"/>
          </p:nvPr>
        </p:nvSpPr>
        <p:spPr>
          <a:xfrm>
            <a:off x="457200" y="274638"/>
            <a:ext cx="8229600" cy="828212"/>
          </a:xfrm>
        </p:spPr>
        <p:txBody>
          <a:bodyPr>
            <a:normAutofit/>
          </a:bodyPr>
          <a:lstStyle/>
          <a:p>
            <a:r>
              <a:rPr lang="en-US" sz="3600" dirty="0" err="1" smtClean="0"/>
              <a:t>swFOCE</a:t>
            </a:r>
            <a:r>
              <a:rPr lang="en-US" sz="3600" dirty="0" smtClean="0"/>
              <a:t> Hardware Specs</a:t>
            </a:r>
            <a:endParaRPr lang="en-US" sz="3600" dirty="0"/>
          </a:p>
        </p:txBody>
      </p:sp>
    </p:spTree>
    <p:extLst>
      <p:ext uri="{BB962C8B-B14F-4D97-AF65-F5344CB8AC3E}">
        <p14:creationId xmlns:p14="http://schemas.microsoft.com/office/powerpoint/2010/main" val="10143359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Rounded Rectangle 372"/>
          <p:cNvSpPr/>
          <p:nvPr/>
        </p:nvSpPr>
        <p:spPr>
          <a:xfrm>
            <a:off x="7586655" y="1640552"/>
            <a:ext cx="1249359" cy="88938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1">
                    <a:lumMod val="75000"/>
                  </a:schemeClr>
                </a:solidFill>
              </a:rPr>
              <a:t>Shore Gateway</a:t>
            </a:r>
            <a:endParaRPr lang="en-US" dirty="0">
              <a:solidFill>
                <a:schemeClr val="accent1">
                  <a:lumMod val="75000"/>
                </a:schemeClr>
              </a:solidFill>
            </a:endParaRPr>
          </a:p>
        </p:txBody>
      </p:sp>
      <p:sp>
        <p:nvSpPr>
          <p:cNvPr id="245" name="Rounded Rectangle 244"/>
          <p:cNvSpPr/>
          <p:nvPr/>
        </p:nvSpPr>
        <p:spPr>
          <a:xfrm>
            <a:off x="1386868" y="3463198"/>
            <a:ext cx="1464479" cy="1771244"/>
          </a:xfrm>
          <a:prstGeom prst="roundRect">
            <a:avLst>
              <a:gd name="adj" fmla="val 4306"/>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3" name="Rounded Rectangle 72"/>
          <p:cNvSpPr/>
          <p:nvPr/>
        </p:nvSpPr>
        <p:spPr>
          <a:xfrm>
            <a:off x="2951917" y="3965804"/>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3604692"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4249523"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65" name="Rounded Rectangle 64"/>
          <p:cNvSpPr/>
          <p:nvPr/>
        </p:nvSpPr>
        <p:spPr>
          <a:xfrm>
            <a:off x="4958798" y="2491739"/>
            <a:ext cx="1044447"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MV</a:t>
            </a:r>
          </a:p>
          <a:p>
            <a:pPr algn="ctr"/>
            <a:r>
              <a:rPr lang="en-US" sz="1400" dirty="0" smtClean="0">
                <a:solidFill>
                  <a:schemeClr val="accent1">
                    <a:lumMod val="75000"/>
                  </a:schemeClr>
                </a:solidFill>
              </a:rPr>
              <a:t>Converter</a:t>
            </a:r>
            <a:endParaRPr lang="en-US" dirty="0">
              <a:solidFill>
                <a:schemeClr val="accent1">
                  <a:lumMod val="75000"/>
                </a:schemeClr>
              </a:solidFill>
            </a:endParaRPr>
          </a:p>
        </p:txBody>
      </p:sp>
      <p:sp>
        <p:nvSpPr>
          <p:cNvPr id="71" name="Rounded Rectangle 70"/>
          <p:cNvSpPr/>
          <p:nvPr/>
        </p:nvSpPr>
        <p:spPr>
          <a:xfrm>
            <a:off x="7643635" y="3174140"/>
            <a:ext cx="589118" cy="5126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2155247" y="0"/>
            <a:ext cx="4306550" cy="714906"/>
          </a:xfrm>
          <a:prstGeom prst="roundRect">
            <a:avLst>
              <a:gd name="adj" fmla="val 9581"/>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chemeClr val="accent2"/>
                </a:solidFill>
              </a:rPr>
              <a:t>swFOCE</a:t>
            </a:r>
            <a:r>
              <a:rPr lang="en-US" sz="2000" dirty="0">
                <a:solidFill>
                  <a:schemeClr val="accent2"/>
                </a:solidFill>
              </a:rPr>
              <a:t> </a:t>
            </a:r>
            <a:r>
              <a:rPr lang="en-US" sz="2000" dirty="0" smtClean="0">
                <a:solidFill>
                  <a:schemeClr val="accent2"/>
                </a:solidFill>
              </a:rPr>
              <a:t>Sensor Node Technology</a:t>
            </a:r>
            <a:endParaRPr lang="en-US" sz="2800" dirty="0">
              <a:solidFill>
                <a:schemeClr val="accent2"/>
              </a:solidFill>
            </a:endParaRPr>
          </a:p>
        </p:txBody>
      </p:sp>
      <p:sp>
        <p:nvSpPr>
          <p:cNvPr id="70" name="Rounded Rectangle 69"/>
          <p:cNvSpPr/>
          <p:nvPr/>
        </p:nvSpPr>
        <p:spPr>
          <a:xfrm>
            <a:off x="7632025" y="3686804"/>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dirty="0" smtClean="0">
                <a:solidFill>
                  <a:schemeClr val="accent6">
                    <a:lumMod val="75000"/>
                  </a:schemeClr>
                </a:solidFill>
              </a:rPr>
              <a:t>SSDS</a:t>
            </a:r>
          </a:p>
        </p:txBody>
      </p:sp>
      <p:cxnSp>
        <p:nvCxnSpPr>
          <p:cNvPr id="99" name="Straight Connector 98"/>
          <p:cNvCxnSpPr/>
          <p:nvPr/>
        </p:nvCxnSpPr>
        <p:spPr>
          <a:xfrm flipH="1" flipV="1">
            <a:off x="6024019" y="2805426"/>
            <a:ext cx="1236653" cy="459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1028712" y="1423670"/>
            <a:ext cx="2012577" cy="1608334"/>
          </a:xfrm>
          <a:prstGeom prst="roundRect">
            <a:avLst>
              <a:gd name="adj" fmla="val 5425"/>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1">
                    <a:lumMod val="75000"/>
                  </a:schemeClr>
                </a:solidFill>
              </a:rPr>
              <a:t>Controller</a:t>
            </a:r>
          </a:p>
          <a:p>
            <a:r>
              <a:rPr lang="en-US" sz="1400" dirty="0" smtClean="0">
                <a:solidFill>
                  <a:schemeClr val="accent1">
                    <a:lumMod val="75000"/>
                  </a:schemeClr>
                </a:solidFill>
              </a:rPr>
              <a:t>Gateway</a:t>
            </a:r>
            <a:endParaRPr lang="en-US" dirty="0">
              <a:solidFill>
                <a:schemeClr val="accent1">
                  <a:lumMod val="75000"/>
                </a:schemeClr>
              </a:solidFill>
            </a:endParaRPr>
          </a:p>
        </p:txBody>
      </p:sp>
      <p:cxnSp>
        <p:nvCxnSpPr>
          <p:cNvPr id="90" name="Straight Connector 89"/>
          <p:cNvCxnSpPr/>
          <p:nvPr/>
        </p:nvCxnSpPr>
        <p:spPr>
          <a:xfrm>
            <a:off x="3177639" y="2082843"/>
            <a:ext cx="1654290"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3" name="Picture 2" descr="BeagleBone-xpar.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342199" y="1975486"/>
            <a:ext cx="799672" cy="1205303"/>
          </a:xfrm>
          <a:prstGeom prst="rect">
            <a:avLst/>
          </a:prstGeom>
        </p:spPr>
      </p:pic>
      <p:pic>
        <p:nvPicPr>
          <p:cNvPr id="4" name="Picture 3" descr="ArduinoMega-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0682" y="3762659"/>
            <a:ext cx="844005" cy="410749"/>
          </a:xfrm>
          <a:prstGeom prst="rect">
            <a:avLst/>
          </a:prstGeom>
        </p:spPr>
      </p:pic>
      <p:cxnSp>
        <p:nvCxnSpPr>
          <p:cNvPr id="100" name="Straight Connector 99"/>
          <p:cNvCxnSpPr>
            <a:stCxn id="65" idx="1"/>
          </p:cNvCxnSpPr>
          <p:nvPr/>
        </p:nvCxnSpPr>
        <p:spPr>
          <a:xfrm flipH="1">
            <a:off x="4660752" y="2781531"/>
            <a:ext cx="298046" cy="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6026139" y="2082843"/>
            <a:ext cx="1349103"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SD-Car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3351" y="2255401"/>
            <a:ext cx="663584" cy="663584"/>
          </a:xfrm>
          <a:prstGeom prst="rect">
            <a:avLst/>
          </a:prstGeom>
        </p:spPr>
      </p:pic>
      <p:pic>
        <p:nvPicPr>
          <p:cNvPr id="18" name="Picture 1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5938" y="2667273"/>
            <a:ext cx="296503" cy="352097"/>
          </a:xfrm>
          <a:prstGeom prst="rect">
            <a:avLst/>
          </a:prstGeom>
        </p:spPr>
      </p:pic>
      <p:pic>
        <p:nvPicPr>
          <p:cNvPr id="19" name="Picture 18" descr="MacLogo-xpar.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80712" y="2667272"/>
            <a:ext cx="318022" cy="418713"/>
          </a:xfrm>
          <a:prstGeom prst="rect">
            <a:avLst/>
          </a:prstGeom>
        </p:spPr>
      </p:pic>
      <p:pic>
        <p:nvPicPr>
          <p:cNvPr id="20" name="Picture 19" descr="windows-logo-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45938" y="3049985"/>
            <a:ext cx="328464" cy="327370"/>
          </a:xfrm>
          <a:prstGeom prst="rect">
            <a:avLst/>
          </a:prstGeom>
        </p:spPr>
      </p:pic>
      <p:pic>
        <p:nvPicPr>
          <p:cNvPr id="23" name="Picture 22" descr="hp-workstation-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18013" y="1904685"/>
            <a:ext cx="384898" cy="610949"/>
          </a:xfrm>
          <a:prstGeom prst="rect">
            <a:avLst/>
          </a:prstGeom>
        </p:spPr>
      </p:pic>
      <p:sp>
        <p:nvSpPr>
          <p:cNvPr id="127" name="Pentagon 126"/>
          <p:cNvSpPr/>
          <p:nvPr/>
        </p:nvSpPr>
        <p:spPr>
          <a:xfrm>
            <a:off x="1029825" y="6271471"/>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134" name="Group 133"/>
          <p:cNvGrpSpPr/>
          <p:nvPr/>
        </p:nvGrpSpPr>
        <p:grpSpPr>
          <a:xfrm>
            <a:off x="1991014" y="5850753"/>
            <a:ext cx="442645" cy="577869"/>
            <a:chOff x="7271690" y="5160717"/>
            <a:chExt cx="505545" cy="659984"/>
          </a:xfrm>
        </p:grpSpPr>
        <p:sp>
          <p:nvSpPr>
            <p:cNvPr id="151" name="Oval 15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52" name="Straight Connector 151"/>
            <p:cNvCxnSpPr>
              <a:endCxn id="15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3" name="Rectangle 15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158" name="Group 157"/>
          <p:cNvGrpSpPr/>
          <p:nvPr/>
        </p:nvGrpSpPr>
        <p:grpSpPr>
          <a:xfrm>
            <a:off x="2483744" y="5850753"/>
            <a:ext cx="442645" cy="577869"/>
            <a:chOff x="7271690" y="5160717"/>
            <a:chExt cx="505545" cy="659984"/>
          </a:xfrm>
        </p:grpSpPr>
        <p:sp>
          <p:nvSpPr>
            <p:cNvPr id="162" name="Oval 16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64" name="Straight Connector 163"/>
            <p:cNvCxnSpPr>
              <a:endCxn id="16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65" name="Rectangle 16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172" name="Group 171"/>
          <p:cNvGrpSpPr/>
          <p:nvPr/>
        </p:nvGrpSpPr>
        <p:grpSpPr>
          <a:xfrm>
            <a:off x="2976474" y="5850753"/>
            <a:ext cx="442645" cy="577869"/>
            <a:chOff x="7271690" y="5160717"/>
            <a:chExt cx="505545" cy="659984"/>
          </a:xfrm>
        </p:grpSpPr>
        <p:sp>
          <p:nvSpPr>
            <p:cNvPr id="173" name="Oval 17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76" name="Straight Connector 175"/>
            <p:cNvCxnSpPr>
              <a:endCxn id="17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79" name="Rectangle 17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180" name="Group 179"/>
          <p:cNvGrpSpPr/>
          <p:nvPr/>
        </p:nvGrpSpPr>
        <p:grpSpPr>
          <a:xfrm>
            <a:off x="1029825" y="5856544"/>
            <a:ext cx="389025" cy="403348"/>
            <a:chOff x="850878" y="5411812"/>
            <a:chExt cx="879789" cy="879789"/>
          </a:xfrm>
        </p:grpSpPr>
        <p:sp>
          <p:nvSpPr>
            <p:cNvPr id="182" name="Oval 181"/>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3" name="Picture 182" descr="fanBlade-xpar.gif"/>
            <p:cNvPicPr>
              <a:picLocks noChangeAspect="1"/>
            </p:cNvPicPr>
            <p:nvPr/>
          </p:nvPicPr>
          <p:blipFill rotWithShape="1">
            <a:blip r:embed="rId10">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84" name="Group 183"/>
          <p:cNvGrpSpPr/>
          <p:nvPr/>
        </p:nvGrpSpPr>
        <p:grpSpPr>
          <a:xfrm>
            <a:off x="1516577" y="5862700"/>
            <a:ext cx="414283" cy="397191"/>
            <a:chOff x="850878" y="4417866"/>
            <a:chExt cx="879789" cy="879789"/>
          </a:xfrm>
        </p:grpSpPr>
        <p:sp>
          <p:nvSpPr>
            <p:cNvPr id="185" name="Oval 184"/>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6" name="Picture 195" descr="redPump-xpar.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97" name="Rectangle 196"/>
          <p:cNvSpPr/>
          <p:nvPr/>
        </p:nvSpPr>
        <p:spPr>
          <a:xfrm>
            <a:off x="1516577" y="6265681"/>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198" name="Group 197"/>
          <p:cNvGrpSpPr/>
          <p:nvPr/>
        </p:nvGrpSpPr>
        <p:grpSpPr>
          <a:xfrm>
            <a:off x="3469205" y="5856543"/>
            <a:ext cx="428434" cy="579698"/>
            <a:chOff x="3077054" y="5910010"/>
            <a:chExt cx="428434" cy="579698"/>
          </a:xfrm>
        </p:grpSpPr>
        <p:sp>
          <p:nvSpPr>
            <p:cNvPr id="199" name="Oval 198"/>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0" name="Straight Connector 199"/>
            <p:cNvCxnSpPr>
              <a:endCxn id="199"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1" name="Rectangle 200"/>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grpSp>
        <p:nvGrpSpPr>
          <p:cNvPr id="202" name="Group 201"/>
          <p:cNvGrpSpPr/>
          <p:nvPr/>
        </p:nvGrpSpPr>
        <p:grpSpPr>
          <a:xfrm>
            <a:off x="4300376" y="5862700"/>
            <a:ext cx="442645" cy="577869"/>
            <a:chOff x="7271690" y="5160717"/>
            <a:chExt cx="505545" cy="659984"/>
          </a:xfrm>
        </p:grpSpPr>
        <p:sp>
          <p:nvSpPr>
            <p:cNvPr id="204" name="Oval 20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5" name="Straight Connector 204"/>
            <p:cNvCxnSpPr>
              <a:endCxn id="20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6" name="Rectangle 20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207" name="Group 206"/>
          <p:cNvGrpSpPr/>
          <p:nvPr/>
        </p:nvGrpSpPr>
        <p:grpSpPr>
          <a:xfrm>
            <a:off x="4793106" y="5862700"/>
            <a:ext cx="442645" cy="577869"/>
            <a:chOff x="7271690" y="5160717"/>
            <a:chExt cx="505545" cy="659984"/>
          </a:xfrm>
        </p:grpSpPr>
        <p:sp>
          <p:nvSpPr>
            <p:cNvPr id="208" name="Oval 20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9" name="Straight Connector 208"/>
            <p:cNvCxnSpPr>
              <a:endCxn id="20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0" name="Rectangle 20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211" name="Group 210"/>
          <p:cNvGrpSpPr/>
          <p:nvPr/>
        </p:nvGrpSpPr>
        <p:grpSpPr>
          <a:xfrm>
            <a:off x="5285836" y="5862700"/>
            <a:ext cx="442645" cy="577869"/>
            <a:chOff x="7271690" y="5160717"/>
            <a:chExt cx="505545" cy="659984"/>
          </a:xfrm>
        </p:grpSpPr>
        <p:sp>
          <p:nvSpPr>
            <p:cNvPr id="212" name="Oval 21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3" name="Straight Connector 212"/>
            <p:cNvCxnSpPr>
              <a:endCxn id="21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4" name="Rectangle 21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215" name="Group 214"/>
          <p:cNvGrpSpPr/>
          <p:nvPr/>
        </p:nvGrpSpPr>
        <p:grpSpPr>
          <a:xfrm>
            <a:off x="5778567" y="5868490"/>
            <a:ext cx="428434" cy="579698"/>
            <a:chOff x="3077054" y="5910010"/>
            <a:chExt cx="428434" cy="579698"/>
          </a:xfrm>
        </p:grpSpPr>
        <p:sp>
          <p:nvSpPr>
            <p:cNvPr id="216" name="Oval 21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7" name="Straight Connector 216"/>
            <p:cNvCxnSpPr>
              <a:endCxn id="21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8" name="Rectangle 21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225" name="Rounded Rectangle 224"/>
          <p:cNvSpPr/>
          <p:nvPr/>
        </p:nvSpPr>
        <p:spPr>
          <a:xfrm>
            <a:off x="2155247" y="4622565"/>
            <a:ext cx="549322" cy="41074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cxnSp>
        <p:nvCxnSpPr>
          <p:cNvPr id="226" name="Straight Connector 225"/>
          <p:cNvCxnSpPr/>
          <p:nvPr/>
        </p:nvCxnSpPr>
        <p:spPr>
          <a:xfrm flipV="1">
            <a:off x="2253112" y="4206481"/>
            <a:ext cx="1" cy="404597"/>
          </a:xfrm>
          <a:prstGeom prst="line">
            <a:avLst/>
          </a:prstGeom>
          <a:ln w="38100" cmpd="sng">
            <a:solidFill>
              <a:schemeClr val="tx2">
                <a:lumMod val="60000"/>
                <a:lumOff val="4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7" name="Straight Connector 226"/>
          <p:cNvCxnSpPr/>
          <p:nvPr/>
        </p:nvCxnSpPr>
        <p:spPr>
          <a:xfrm>
            <a:off x="2253113" y="5055592"/>
            <a:ext cx="0" cy="53935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29" name="Straight Connector 228"/>
          <p:cNvCxnSpPr/>
          <p:nvPr/>
        </p:nvCxnSpPr>
        <p:spPr>
          <a:xfrm>
            <a:off x="2579229" y="3286369"/>
            <a:ext cx="0" cy="133619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0" name="Straight Connector 229"/>
          <p:cNvCxnSpPr/>
          <p:nvPr/>
        </p:nvCxnSpPr>
        <p:spPr>
          <a:xfrm flipV="1">
            <a:off x="1737468" y="3071323"/>
            <a:ext cx="0" cy="6622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32" name="Rounded Rectangle 231"/>
          <p:cNvSpPr/>
          <p:nvPr/>
        </p:nvSpPr>
        <p:spPr>
          <a:xfrm>
            <a:off x="4958799" y="1793051"/>
            <a:ext cx="1067339"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Network</a:t>
            </a:r>
          </a:p>
          <a:p>
            <a:pPr algn="ctr"/>
            <a:r>
              <a:rPr lang="en-US" sz="1400" dirty="0" smtClean="0">
                <a:solidFill>
                  <a:schemeClr val="accent1">
                    <a:lumMod val="75000"/>
                  </a:schemeClr>
                </a:solidFill>
              </a:rPr>
              <a:t>Junction</a:t>
            </a:r>
            <a:endParaRPr lang="en-US" dirty="0">
              <a:solidFill>
                <a:schemeClr val="accent1">
                  <a:lumMod val="75000"/>
                </a:schemeClr>
              </a:solidFill>
            </a:endParaRPr>
          </a:p>
        </p:txBody>
      </p:sp>
      <p:cxnSp>
        <p:nvCxnSpPr>
          <p:cNvPr id="233" name="Straight Connector 232"/>
          <p:cNvCxnSpPr/>
          <p:nvPr/>
        </p:nvCxnSpPr>
        <p:spPr>
          <a:xfrm flipH="1">
            <a:off x="2435752" y="5055094"/>
            <a:ext cx="1" cy="53985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4" name="Straight Connector 233"/>
          <p:cNvCxnSpPr/>
          <p:nvPr/>
        </p:nvCxnSpPr>
        <p:spPr>
          <a:xfrm>
            <a:off x="2626597" y="5049436"/>
            <a:ext cx="0" cy="54551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flipV="1">
            <a:off x="1458746"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6" name="Straight Connector 235"/>
          <p:cNvCxnSpPr/>
          <p:nvPr/>
        </p:nvCxnSpPr>
        <p:spPr>
          <a:xfrm flipV="1">
            <a:off x="163274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7" name="Straight Connector 236"/>
          <p:cNvCxnSpPr/>
          <p:nvPr/>
        </p:nvCxnSpPr>
        <p:spPr>
          <a:xfrm flipV="1">
            <a:off x="181958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38" name="Picture 23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0784" y="1950793"/>
            <a:ext cx="181382" cy="215391"/>
          </a:xfrm>
          <a:prstGeom prst="rect">
            <a:avLst/>
          </a:prstGeom>
        </p:spPr>
      </p:pic>
      <p:sp>
        <p:nvSpPr>
          <p:cNvPr id="246" name="Rounded Rectangle 245"/>
          <p:cNvSpPr/>
          <p:nvPr/>
        </p:nvSpPr>
        <p:spPr>
          <a:xfrm>
            <a:off x="2986935" y="4700545"/>
            <a:ext cx="1627651" cy="40152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 SW, ISO, GF</a:t>
            </a:r>
          </a:p>
        </p:txBody>
      </p:sp>
      <p:sp>
        <p:nvSpPr>
          <p:cNvPr id="273" name="Rounded Rectangle 272"/>
          <p:cNvSpPr/>
          <p:nvPr/>
        </p:nvSpPr>
        <p:spPr>
          <a:xfrm>
            <a:off x="277343" y="3093603"/>
            <a:ext cx="732517" cy="35909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Serial</a:t>
            </a:r>
          </a:p>
        </p:txBody>
      </p:sp>
      <p:sp>
        <p:nvSpPr>
          <p:cNvPr id="274" name="Rounded Rectangle 273"/>
          <p:cNvSpPr/>
          <p:nvPr/>
        </p:nvSpPr>
        <p:spPr>
          <a:xfrm>
            <a:off x="3015297" y="3326059"/>
            <a:ext cx="936434" cy="3925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12, 24…V</a:t>
            </a:r>
          </a:p>
        </p:txBody>
      </p:sp>
      <p:sp>
        <p:nvSpPr>
          <p:cNvPr id="275" name="Rounded Rectangle 274"/>
          <p:cNvSpPr/>
          <p:nvPr/>
        </p:nvSpPr>
        <p:spPr>
          <a:xfrm>
            <a:off x="1689295" y="4691325"/>
            <a:ext cx="302290" cy="280607"/>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276" name="Rounded Rectangle 275"/>
          <p:cNvSpPr/>
          <p:nvPr/>
        </p:nvSpPr>
        <p:spPr>
          <a:xfrm>
            <a:off x="325607" y="4718308"/>
            <a:ext cx="684253" cy="507247"/>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Motor</a:t>
            </a:r>
          </a:p>
          <a:p>
            <a:pPr algn="r"/>
            <a:r>
              <a:rPr lang="en-US" sz="1400" dirty="0" smtClean="0">
                <a:solidFill>
                  <a:schemeClr val="accent6">
                    <a:lumMod val="75000"/>
                  </a:schemeClr>
                </a:solidFill>
              </a:rPr>
              <a:t>Drive</a:t>
            </a:r>
          </a:p>
        </p:txBody>
      </p:sp>
      <p:pic>
        <p:nvPicPr>
          <p:cNvPr id="283" name="Picture 282"/>
          <p:cNvPicPr>
            <a:picLocks noChangeAspect="1"/>
          </p:cNvPicPr>
          <p:nvPr/>
        </p:nvPicPr>
        <p:blipFill>
          <a:blip r:embed="rId12"/>
          <a:stretch>
            <a:fillRect/>
          </a:stretch>
        </p:blipFill>
        <p:spPr>
          <a:xfrm>
            <a:off x="8195452" y="584002"/>
            <a:ext cx="657523" cy="495098"/>
          </a:xfrm>
          <a:prstGeom prst="rect">
            <a:avLst/>
          </a:prstGeom>
          <a:ln>
            <a:solidFill>
              <a:srgbClr val="558ED5"/>
            </a:solidFill>
          </a:ln>
        </p:spPr>
      </p:pic>
      <p:sp>
        <p:nvSpPr>
          <p:cNvPr id="286" name="Rounded Rectangle 285"/>
          <p:cNvSpPr/>
          <p:nvPr/>
        </p:nvSpPr>
        <p:spPr>
          <a:xfrm>
            <a:off x="2951917" y="5253283"/>
            <a:ext cx="2151790" cy="4179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1-3 Instruments Per Node</a:t>
            </a:r>
          </a:p>
        </p:txBody>
      </p:sp>
      <p:sp>
        <p:nvSpPr>
          <p:cNvPr id="287" name="Rounded Rectangle 286"/>
          <p:cNvSpPr/>
          <p:nvPr/>
        </p:nvSpPr>
        <p:spPr>
          <a:xfrm>
            <a:off x="6315045" y="2431809"/>
            <a:ext cx="794314" cy="3782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2 kW</a:t>
            </a:r>
          </a:p>
        </p:txBody>
      </p:sp>
      <p:pic>
        <p:nvPicPr>
          <p:cNvPr id="288" name="Picture 287" descr="foce-gui.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95453" y="160496"/>
            <a:ext cx="640561" cy="390086"/>
          </a:xfrm>
          <a:prstGeom prst="rect">
            <a:avLst/>
          </a:prstGeom>
          <a:ln>
            <a:solidFill>
              <a:srgbClr val="558ED5"/>
            </a:solidFill>
          </a:ln>
        </p:spPr>
      </p:pic>
      <p:sp>
        <p:nvSpPr>
          <p:cNvPr id="290" name="Rounded Rectangle 289"/>
          <p:cNvSpPr/>
          <p:nvPr/>
        </p:nvSpPr>
        <p:spPr>
          <a:xfrm>
            <a:off x="3523308" y="1515343"/>
            <a:ext cx="988197" cy="55541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TCPIP</a:t>
            </a:r>
          </a:p>
          <a:p>
            <a:pPr algn="ctr"/>
            <a:r>
              <a:rPr lang="en-US" sz="1400" dirty="0" smtClean="0">
                <a:solidFill>
                  <a:schemeClr val="accent6">
                    <a:lumMod val="75000"/>
                  </a:schemeClr>
                </a:solidFill>
              </a:rPr>
              <a:t>HTTP </a:t>
            </a:r>
          </a:p>
        </p:txBody>
      </p:sp>
      <p:sp>
        <p:nvSpPr>
          <p:cNvPr id="293" name="Rounded Rectangle 292"/>
          <p:cNvSpPr/>
          <p:nvPr/>
        </p:nvSpPr>
        <p:spPr>
          <a:xfrm>
            <a:off x="3693884" y="2515634"/>
            <a:ext cx="957520"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Switch</a:t>
            </a:r>
            <a:endParaRPr lang="en-US" dirty="0">
              <a:solidFill>
                <a:schemeClr val="accent1">
                  <a:lumMod val="75000"/>
                </a:schemeClr>
              </a:solidFill>
            </a:endParaRPr>
          </a:p>
        </p:txBody>
      </p:sp>
      <p:cxnSp>
        <p:nvCxnSpPr>
          <p:cNvPr id="304" name="Straight Connector 303"/>
          <p:cNvCxnSpPr/>
          <p:nvPr/>
        </p:nvCxnSpPr>
        <p:spPr>
          <a:xfrm>
            <a:off x="3062467" y="2755808"/>
            <a:ext cx="620276" cy="0"/>
          </a:xfrm>
          <a:prstGeom prst="line">
            <a:avLst/>
          </a:prstGeom>
          <a:ln w="38100" cmpd="sng">
            <a:solidFill>
              <a:srgbClr val="558ED5"/>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15" name="Rounded Rectangle 314"/>
          <p:cNvSpPr/>
          <p:nvPr/>
        </p:nvSpPr>
        <p:spPr>
          <a:xfrm>
            <a:off x="6106398" y="1719385"/>
            <a:ext cx="1268844" cy="36253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100 Mbps</a:t>
            </a:r>
          </a:p>
        </p:txBody>
      </p:sp>
      <p:cxnSp>
        <p:nvCxnSpPr>
          <p:cNvPr id="317" name="Straight Connector 316"/>
          <p:cNvCxnSpPr/>
          <p:nvPr/>
        </p:nvCxnSpPr>
        <p:spPr>
          <a:xfrm flipH="1">
            <a:off x="2568089" y="3286369"/>
            <a:ext cx="1620938"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26" name="Straight Connector 325"/>
          <p:cNvCxnSpPr>
            <a:stCxn id="293" idx="2"/>
          </p:cNvCxnSpPr>
          <p:nvPr/>
        </p:nvCxnSpPr>
        <p:spPr>
          <a:xfrm>
            <a:off x="4172644" y="3095218"/>
            <a:ext cx="5242"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flipV="1">
            <a:off x="2851347" y="3009724"/>
            <a:ext cx="0" cy="28778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35" name="Straight Connector 334"/>
          <p:cNvCxnSpPr/>
          <p:nvPr/>
        </p:nvCxnSpPr>
        <p:spPr>
          <a:xfrm>
            <a:off x="4339199" y="3093603"/>
            <a:ext cx="1"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40" name="Straight Connector 339"/>
          <p:cNvCxnSpPr>
            <a:stCxn id="275" idx="3"/>
            <a:endCxn id="225" idx="1"/>
          </p:cNvCxnSpPr>
          <p:nvPr/>
        </p:nvCxnSpPr>
        <p:spPr>
          <a:xfrm flipV="1">
            <a:off x="1991585" y="4827940"/>
            <a:ext cx="163662" cy="3689"/>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5" name="Rounded Rectangle 344"/>
          <p:cNvSpPr/>
          <p:nvPr/>
        </p:nvSpPr>
        <p:spPr>
          <a:xfrm>
            <a:off x="7120249" y="227336"/>
            <a:ext cx="1019984" cy="39503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FOCE GUI</a:t>
            </a:r>
          </a:p>
        </p:txBody>
      </p:sp>
      <p:cxnSp>
        <p:nvCxnSpPr>
          <p:cNvPr id="354" name="Straight Connector 353"/>
          <p:cNvCxnSpPr/>
          <p:nvPr/>
        </p:nvCxnSpPr>
        <p:spPr>
          <a:xfrm flipV="1">
            <a:off x="7954695" y="2552221"/>
            <a:ext cx="0" cy="55298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68" name="Rounded Rectangle 367"/>
          <p:cNvSpPr/>
          <p:nvPr/>
        </p:nvSpPr>
        <p:spPr>
          <a:xfrm>
            <a:off x="7352123" y="714906"/>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SSDS</a:t>
            </a:r>
          </a:p>
        </p:txBody>
      </p:sp>
      <p:pic>
        <p:nvPicPr>
          <p:cNvPr id="369" name="Picture 368" descr="foce-closedLoopTest-11nov11-phIntExtMonth-1.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95454" y="1112520"/>
            <a:ext cx="657522" cy="445643"/>
          </a:xfrm>
          <a:prstGeom prst="rect">
            <a:avLst/>
          </a:prstGeom>
          <a:ln>
            <a:solidFill>
              <a:srgbClr val="558ED5"/>
            </a:solidFill>
          </a:ln>
        </p:spPr>
      </p:pic>
      <p:sp>
        <p:nvSpPr>
          <p:cNvPr id="370" name="Rounded Rectangle 369"/>
          <p:cNvSpPr/>
          <p:nvPr/>
        </p:nvSpPr>
        <p:spPr>
          <a:xfrm>
            <a:off x="7370795" y="1142358"/>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RDV</a:t>
            </a:r>
          </a:p>
        </p:txBody>
      </p:sp>
      <p:sp>
        <p:nvSpPr>
          <p:cNvPr id="374" name="Rounded Rectangle 373"/>
          <p:cNvSpPr/>
          <p:nvPr/>
        </p:nvSpPr>
        <p:spPr>
          <a:xfrm>
            <a:off x="215546" y="2277202"/>
            <a:ext cx="802024" cy="61912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Beagle</a:t>
            </a:r>
          </a:p>
          <a:p>
            <a:pPr algn="r"/>
            <a:r>
              <a:rPr lang="en-US" sz="1400" dirty="0" smtClean="0">
                <a:solidFill>
                  <a:schemeClr val="accent6">
                    <a:lumMod val="75000"/>
                  </a:schemeClr>
                </a:solidFill>
              </a:rPr>
              <a:t>Bone</a:t>
            </a:r>
          </a:p>
        </p:txBody>
      </p:sp>
      <p:sp>
        <p:nvSpPr>
          <p:cNvPr id="375" name="Rounded Rectangle 374"/>
          <p:cNvSpPr/>
          <p:nvPr/>
        </p:nvSpPr>
        <p:spPr>
          <a:xfrm>
            <a:off x="215547" y="3583799"/>
            <a:ext cx="802024" cy="50845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err="1" smtClean="0">
                <a:solidFill>
                  <a:schemeClr val="accent6">
                    <a:lumMod val="75000"/>
                  </a:schemeClr>
                </a:solidFill>
              </a:rPr>
              <a:t>ATMega</a:t>
            </a:r>
            <a:endParaRPr lang="en-US" sz="1400" dirty="0" smtClean="0">
              <a:solidFill>
                <a:schemeClr val="accent6">
                  <a:lumMod val="75000"/>
                </a:schemeClr>
              </a:solidFill>
            </a:endParaRPr>
          </a:p>
          <a:p>
            <a:pPr algn="r"/>
            <a:r>
              <a:rPr lang="en-US" sz="1400" dirty="0" smtClean="0">
                <a:solidFill>
                  <a:schemeClr val="accent6">
                    <a:lumMod val="75000"/>
                  </a:schemeClr>
                </a:solidFill>
              </a:rPr>
              <a:t>PIC24…</a:t>
            </a:r>
          </a:p>
        </p:txBody>
      </p:sp>
      <p:sp>
        <p:nvSpPr>
          <p:cNvPr id="376" name="Rounded Rectangle 375"/>
          <p:cNvSpPr/>
          <p:nvPr/>
        </p:nvSpPr>
        <p:spPr>
          <a:xfrm>
            <a:off x="2408251" y="1611812"/>
            <a:ext cx="496327" cy="334723"/>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7" name="Rounded Rectangle 376"/>
          <p:cNvSpPr/>
          <p:nvPr/>
        </p:nvSpPr>
        <p:spPr>
          <a:xfrm>
            <a:off x="2000094" y="622370"/>
            <a:ext cx="1493723" cy="70765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Control</a:t>
            </a:r>
          </a:p>
          <a:p>
            <a:pPr algn="ctr"/>
            <a:r>
              <a:rPr lang="en-US" sz="1400" dirty="0" smtClean="0">
                <a:solidFill>
                  <a:schemeClr val="accent6">
                    <a:lumMod val="75000"/>
                  </a:schemeClr>
                </a:solidFill>
              </a:rPr>
              <a:t>Configuration</a:t>
            </a:r>
          </a:p>
          <a:p>
            <a:pPr algn="ctr"/>
            <a:r>
              <a:rPr lang="en-US" sz="1400" dirty="0" smtClean="0">
                <a:solidFill>
                  <a:schemeClr val="accent6">
                    <a:lumMod val="75000"/>
                  </a:schemeClr>
                </a:solidFill>
              </a:rPr>
              <a:t>Data Distribution</a:t>
            </a:r>
          </a:p>
        </p:txBody>
      </p:sp>
      <p:sp>
        <p:nvSpPr>
          <p:cNvPr id="378" name="Rounded Rectangle 377"/>
          <p:cNvSpPr/>
          <p:nvPr/>
        </p:nvSpPr>
        <p:spPr>
          <a:xfrm>
            <a:off x="7763938" y="5000507"/>
            <a:ext cx="164935" cy="14313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9" name="Rounded Rectangle 378"/>
          <p:cNvSpPr/>
          <p:nvPr/>
        </p:nvSpPr>
        <p:spPr>
          <a:xfrm>
            <a:off x="8052784" y="4857901"/>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custom</a:t>
            </a:r>
          </a:p>
        </p:txBody>
      </p:sp>
      <p:cxnSp>
        <p:nvCxnSpPr>
          <p:cNvPr id="380" name="Straight Connector 379"/>
          <p:cNvCxnSpPr/>
          <p:nvPr/>
        </p:nvCxnSpPr>
        <p:spPr>
          <a:xfrm flipH="1">
            <a:off x="7718013" y="5396325"/>
            <a:ext cx="256784"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82" name="Straight Connector 381"/>
          <p:cNvCxnSpPr/>
          <p:nvPr/>
        </p:nvCxnSpPr>
        <p:spPr>
          <a:xfrm flipH="1">
            <a:off x="7718014" y="5726964"/>
            <a:ext cx="256783" cy="0"/>
          </a:xfrm>
          <a:prstGeom prst="line">
            <a:avLst/>
          </a:prstGeom>
          <a:ln w="38100" cmpd="sng">
            <a:solidFill>
              <a:schemeClr val="tx1">
                <a:lumMod val="75000"/>
                <a:lumOff val="25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87" name="Rounded Rectangle 386"/>
          <p:cNvSpPr/>
          <p:nvPr/>
        </p:nvSpPr>
        <p:spPr>
          <a:xfrm>
            <a:off x="8052784" y="5143646"/>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a:t>
            </a:r>
          </a:p>
        </p:txBody>
      </p:sp>
      <p:sp>
        <p:nvSpPr>
          <p:cNvPr id="388" name="Rounded Rectangle 387"/>
          <p:cNvSpPr/>
          <p:nvPr/>
        </p:nvSpPr>
        <p:spPr>
          <a:xfrm>
            <a:off x="8052784" y="5493737"/>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data</a:t>
            </a:r>
          </a:p>
        </p:txBody>
      </p:sp>
      <p:cxnSp>
        <p:nvCxnSpPr>
          <p:cNvPr id="389" name="Straight Connector 388"/>
          <p:cNvCxnSpPr/>
          <p:nvPr/>
        </p:nvCxnSpPr>
        <p:spPr>
          <a:xfrm flipH="1">
            <a:off x="7718014" y="6052994"/>
            <a:ext cx="256783" cy="0"/>
          </a:xfrm>
          <a:prstGeom prst="line">
            <a:avLst/>
          </a:prstGeom>
          <a:ln w="38100" cmpd="sng">
            <a:solidFill>
              <a:schemeClr val="tx2">
                <a:lumMod val="60000"/>
                <a:lumOff val="40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90" name="Rounded Rectangle 389"/>
          <p:cNvSpPr/>
          <p:nvPr/>
        </p:nvSpPr>
        <p:spPr>
          <a:xfrm>
            <a:off x="8052784" y="5856004"/>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err="1" smtClean="0">
                <a:solidFill>
                  <a:schemeClr val="accent6">
                    <a:lumMod val="75000"/>
                  </a:schemeClr>
                </a:solidFill>
              </a:rPr>
              <a:t>tbd</a:t>
            </a:r>
            <a:endParaRPr lang="en-US" sz="1400" dirty="0" smtClean="0">
              <a:solidFill>
                <a:schemeClr val="accent6">
                  <a:lumMod val="75000"/>
                </a:schemeClr>
              </a:solidFill>
            </a:endParaRPr>
          </a:p>
        </p:txBody>
      </p:sp>
      <p:sp>
        <p:nvSpPr>
          <p:cNvPr id="392" name="Rounded Rectangle 391"/>
          <p:cNvSpPr/>
          <p:nvPr/>
        </p:nvSpPr>
        <p:spPr>
          <a:xfrm>
            <a:off x="4981081" y="1828659"/>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3" name="Rounded Rectangle 392"/>
          <p:cNvSpPr/>
          <p:nvPr/>
        </p:nvSpPr>
        <p:spPr>
          <a:xfrm>
            <a:off x="4981081" y="252994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4" name="Rounded Rectangle 393"/>
          <p:cNvSpPr/>
          <p:nvPr/>
        </p:nvSpPr>
        <p:spPr>
          <a:xfrm>
            <a:off x="3730017" y="255222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pic>
        <p:nvPicPr>
          <p:cNvPr id="396" name="Picture 395" descr="rbnb.png"/>
          <p:cNvPicPr>
            <a:picLocks noChangeAspect="1"/>
          </p:cNvPicPr>
          <p:nvPr/>
        </p:nvPicPr>
        <p:blipFill>
          <a:blip r:embed="rId15">
            <a:alphaModFix/>
            <a:extLst>
              <a:ext uri="{BEBA8EAE-BF5A-486C-A8C5-ECC9F3942E4B}">
                <a14:imgProps xmlns:a14="http://schemas.microsoft.com/office/drawing/2010/main">
                  <a14:imgLayer r:embed="rId1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178757" y="2178301"/>
            <a:ext cx="426034" cy="214918"/>
          </a:xfrm>
          <a:prstGeom prst="rect">
            <a:avLst/>
          </a:prstGeom>
          <a:ln>
            <a:solidFill>
              <a:srgbClr val="558ED5"/>
            </a:solidFill>
          </a:ln>
        </p:spPr>
      </p:pic>
      <p:sp>
        <p:nvSpPr>
          <p:cNvPr id="398" name="Rounded Rectangle 397"/>
          <p:cNvSpPr/>
          <p:nvPr/>
        </p:nvSpPr>
        <p:spPr>
          <a:xfrm>
            <a:off x="1423645" y="4206481"/>
            <a:ext cx="450990" cy="18132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9" name="Rounded Rectangle 398"/>
          <p:cNvSpPr/>
          <p:nvPr/>
        </p:nvSpPr>
        <p:spPr>
          <a:xfrm>
            <a:off x="133692" y="4098281"/>
            <a:ext cx="895020" cy="364370"/>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Data </a:t>
            </a:r>
            <a:r>
              <a:rPr lang="en-US" sz="1400" dirty="0" err="1" smtClean="0">
                <a:solidFill>
                  <a:schemeClr val="accent6">
                    <a:lumMod val="75000"/>
                  </a:schemeClr>
                </a:solidFill>
              </a:rPr>
              <a:t>Acq</a:t>
            </a:r>
            <a:endParaRPr lang="en-US" sz="1400" dirty="0" smtClean="0">
              <a:solidFill>
                <a:schemeClr val="accent6">
                  <a:lumMod val="75000"/>
                </a:schemeClr>
              </a:solidFill>
            </a:endParaRPr>
          </a:p>
        </p:txBody>
      </p:sp>
      <p:sp>
        <p:nvSpPr>
          <p:cNvPr id="116" name="Rounded Rectangle 115"/>
          <p:cNvSpPr/>
          <p:nvPr/>
        </p:nvSpPr>
        <p:spPr>
          <a:xfrm>
            <a:off x="6249184" y="2819033"/>
            <a:ext cx="794314" cy="57234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KFA Cable</a:t>
            </a:r>
          </a:p>
        </p:txBody>
      </p:sp>
    </p:spTree>
    <p:extLst>
      <p:ext uri="{BB962C8B-B14F-4D97-AF65-F5344CB8AC3E}">
        <p14:creationId xmlns:p14="http://schemas.microsoft.com/office/powerpoint/2010/main" val="3014580442"/>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Architecture Summary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Many valid approaches and choices of</a:t>
            </a:r>
          </a:p>
          <a:p>
            <a:pPr lvl="1"/>
            <a:r>
              <a:rPr lang="en-US" dirty="0" smtClean="0"/>
              <a:t>Build </a:t>
            </a:r>
            <a:r>
              <a:rPr lang="en-US" dirty="0" err="1" smtClean="0"/>
              <a:t>vs</a:t>
            </a:r>
            <a:r>
              <a:rPr lang="en-US" dirty="0" smtClean="0"/>
              <a:t> Buy</a:t>
            </a:r>
          </a:p>
          <a:p>
            <a:pPr lvl="1"/>
            <a:r>
              <a:rPr lang="en-US" dirty="0" smtClean="0"/>
              <a:t>Location/</a:t>
            </a:r>
            <a:r>
              <a:rPr lang="en-US" dirty="0" err="1" smtClean="0"/>
              <a:t>Partioning</a:t>
            </a:r>
            <a:r>
              <a:rPr lang="en-US" dirty="0" smtClean="0"/>
              <a:t> of system</a:t>
            </a:r>
          </a:p>
          <a:p>
            <a:pPr lvl="1"/>
            <a:r>
              <a:rPr lang="en-US" dirty="0" smtClean="0"/>
              <a:t>Topology/Interconnections</a:t>
            </a:r>
          </a:p>
          <a:p>
            <a:r>
              <a:rPr lang="en-US" dirty="0" smtClean="0"/>
              <a:t>For </a:t>
            </a:r>
            <a:r>
              <a:rPr lang="en-US" dirty="0" err="1" smtClean="0"/>
              <a:t>xFOCE</a:t>
            </a:r>
            <a:r>
              <a:rPr lang="en-US" dirty="0" smtClean="0"/>
              <a:t> (and </a:t>
            </a:r>
            <a:r>
              <a:rPr lang="en-US" dirty="0" err="1" smtClean="0"/>
              <a:t>swFOCE</a:t>
            </a:r>
            <a:r>
              <a:rPr lang="en-US" dirty="0" smtClean="0"/>
              <a:t>) we like Sensor Node</a:t>
            </a:r>
          </a:p>
          <a:p>
            <a:pPr lvl="1"/>
            <a:r>
              <a:rPr lang="en-US" dirty="0" smtClean="0"/>
              <a:t>Best balance or </a:t>
            </a:r>
          </a:p>
          <a:p>
            <a:pPr lvl="2"/>
            <a:r>
              <a:rPr lang="en-US" dirty="0" smtClean="0"/>
              <a:t>performance</a:t>
            </a:r>
          </a:p>
          <a:p>
            <a:pPr lvl="2"/>
            <a:r>
              <a:rPr lang="en-US" dirty="0" smtClean="0"/>
              <a:t>cost</a:t>
            </a:r>
          </a:p>
          <a:p>
            <a:pPr lvl="2"/>
            <a:r>
              <a:rPr lang="en-US" dirty="0" smtClean="0"/>
              <a:t>ease of construction/use</a:t>
            </a:r>
          </a:p>
          <a:p>
            <a:pPr lvl="2"/>
            <a:r>
              <a:rPr lang="en-US" dirty="0" smtClean="0"/>
              <a:t>extensibility</a:t>
            </a:r>
            <a:endParaRPr lang="en-US" dirty="0"/>
          </a:p>
        </p:txBody>
      </p:sp>
    </p:spTree>
    <p:extLst>
      <p:ext uri="{BB962C8B-B14F-4D97-AF65-F5344CB8AC3E}">
        <p14:creationId xmlns:p14="http://schemas.microsoft.com/office/powerpoint/2010/main" val="4595982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val="25235089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C:\Documents and Settings\shfa\Desktop\XFOCE, SWFOCE PDR\Lightened SWFOCE TEST SECTION ASSY.JPG"/>
          <p:cNvPicPr>
            <a:picLocks noChangeAspect="1" noChangeArrowheads="1"/>
          </p:cNvPicPr>
          <p:nvPr/>
        </p:nvPicPr>
        <p:blipFill>
          <a:blip r:embed="rId3" cstate="print"/>
          <a:srcRect/>
          <a:stretch>
            <a:fillRect/>
          </a:stretch>
        </p:blipFill>
        <p:spPr bwMode="auto">
          <a:xfrm>
            <a:off x="152400" y="685800"/>
            <a:ext cx="8691562" cy="5949716"/>
          </a:xfrm>
          <a:prstGeom prst="rect">
            <a:avLst/>
          </a:prstGeom>
          <a:noFill/>
        </p:spPr>
      </p:pic>
      <p:sp>
        <p:nvSpPr>
          <p:cNvPr id="3" name="Rectangle 2"/>
          <p:cNvSpPr/>
          <p:nvPr/>
        </p:nvSpPr>
        <p:spPr>
          <a:xfrm>
            <a:off x="304800" y="2590800"/>
            <a:ext cx="1105624" cy="276999"/>
          </a:xfrm>
          <a:prstGeom prst="rect">
            <a:avLst/>
          </a:prstGeom>
        </p:spPr>
        <p:txBody>
          <a:bodyPr wrap="none">
            <a:spAutoFit/>
          </a:bodyPr>
          <a:lstStyle/>
          <a:p>
            <a:r>
              <a:rPr lang="en-US" sz="1200" b="1" dirty="0" smtClean="0"/>
              <a:t>Seawater Inlet</a:t>
            </a:r>
            <a:endParaRPr lang="en-US" sz="1200" b="1" dirty="0"/>
          </a:p>
        </p:txBody>
      </p:sp>
      <p:sp>
        <p:nvSpPr>
          <p:cNvPr id="4" name="Rectangle 3"/>
          <p:cNvSpPr/>
          <p:nvPr/>
        </p:nvSpPr>
        <p:spPr>
          <a:xfrm>
            <a:off x="457200" y="3200400"/>
            <a:ext cx="1373325" cy="276999"/>
          </a:xfrm>
          <a:prstGeom prst="rect">
            <a:avLst/>
          </a:prstGeom>
        </p:spPr>
        <p:txBody>
          <a:bodyPr wrap="none">
            <a:spAutoFit/>
          </a:bodyPr>
          <a:lstStyle/>
          <a:p>
            <a:r>
              <a:rPr lang="en-US" sz="1200" b="1" dirty="0" smtClean="0"/>
              <a:t>Delay Path Section</a:t>
            </a:r>
            <a:endParaRPr lang="en-US" sz="1200" b="1" dirty="0"/>
          </a:p>
        </p:txBody>
      </p:sp>
      <p:sp>
        <p:nvSpPr>
          <p:cNvPr id="5" name="Rectangle 4"/>
          <p:cNvSpPr/>
          <p:nvPr/>
        </p:nvSpPr>
        <p:spPr>
          <a:xfrm>
            <a:off x="1600200" y="4876800"/>
            <a:ext cx="2089546" cy="276999"/>
          </a:xfrm>
          <a:prstGeom prst="rect">
            <a:avLst/>
          </a:prstGeom>
        </p:spPr>
        <p:txBody>
          <a:bodyPr wrap="none">
            <a:spAutoFit/>
          </a:bodyPr>
          <a:lstStyle/>
          <a:p>
            <a:r>
              <a:rPr lang="en-US" sz="1200" b="1" dirty="0" smtClean="0"/>
              <a:t>Chamber Anchors (at corners)</a:t>
            </a:r>
            <a:endParaRPr lang="en-US" sz="1200" b="1" dirty="0"/>
          </a:p>
        </p:txBody>
      </p:sp>
      <p:sp>
        <p:nvSpPr>
          <p:cNvPr id="6" name="Rectangle 5"/>
          <p:cNvSpPr/>
          <p:nvPr/>
        </p:nvSpPr>
        <p:spPr>
          <a:xfrm>
            <a:off x="7543800" y="2743200"/>
            <a:ext cx="945067" cy="461665"/>
          </a:xfrm>
          <a:prstGeom prst="rect">
            <a:avLst/>
          </a:prstGeom>
        </p:spPr>
        <p:txBody>
          <a:bodyPr wrap="none">
            <a:spAutoFit/>
          </a:bodyPr>
          <a:lstStyle/>
          <a:p>
            <a:r>
              <a:rPr lang="en-US" sz="1200" b="1" dirty="0" smtClean="0"/>
              <a:t>Fan Module</a:t>
            </a:r>
          </a:p>
          <a:p>
            <a:r>
              <a:rPr lang="en-US" sz="1200" b="1" dirty="0" smtClean="0"/>
              <a:t>    Location</a:t>
            </a:r>
            <a:endParaRPr lang="en-US" sz="1200" b="1" dirty="0"/>
          </a:p>
        </p:txBody>
      </p:sp>
      <p:sp>
        <p:nvSpPr>
          <p:cNvPr id="9" name="Rectangle 8"/>
          <p:cNvSpPr/>
          <p:nvPr/>
        </p:nvSpPr>
        <p:spPr>
          <a:xfrm>
            <a:off x="2286000" y="1219200"/>
            <a:ext cx="1372748" cy="276999"/>
          </a:xfrm>
          <a:prstGeom prst="rect">
            <a:avLst/>
          </a:prstGeom>
        </p:spPr>
        <p:txBody>
          <a:bodyPr wrap="none">
            <a:spAutoFit/>
          </a:bodyPr>
          <a:lstStyle/>
          <a:p>
            <a:r>
              <a:rPr lang="en-US" sz="1200" b="1" dirty="0" smtClean="0"/>
              <a:t>Enriched Seawater</a:t>
            </a:r>
            <a:endParaRPr lang="en-US" sz="1200" b="1" dirty="0"/>
          </a:p>
        </p:txBody>
      </p:sp>
      <p:cxnSp>
        <p:nvCxnSpPr>
          <p:cNvPr id="14" name="Straight Connector 13"/>
          <p:cNvCxnSpPr/>
          <p:nvPr/>
        </p:nvCxnSpPr>
        <p:spPr>
          <a:xfrm flipV="1">
            <a:off x="1143000" y="20574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43000" y="2057400"/>
            <a:ext cx="3276600" cy="1066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419600" y="30480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419600" y="28956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4724400" y="2895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733800" y="4114800"/>
            <a:ext cx="1441420" cy="400110"/>
          </a:xfrm>
          <a:prstGeom prst="rect">
            <a:avLst/>
          </a:prstGeom>
        </p:spPr>
        <p:txBody>
          <a:bodyPr wrap="none">
            <a:spAutoFit/>
          </a:bodyPr>
          <a:lstStyle/>
          <a:p>
            <a:r>
              <a:rPr lang="en-US" sz="1000" b="1" dirty="0" smtClean="0"/>
              <a:t>(Conformal Sealing Mat</a:t>
            </a:r>
          </a:p>
          <a:p>
            <a:r>
              <a:rPr lang="en-US" sz="1000" b="1" dirty="0" smtClean="0"/>
              <a:t>Removed for Clarity)</a:t>
            </a:r>
            <a:endParaRPr lang="en-US" sz="1000" dirty="0"/>
          </a:p>
        </p:txBody>
      </p:sp>
      <p:sp>
        <p:nvSpPr>
          <p:cNvPr id="34" name="Right Arrow 33"/>
          <p:cNvSpPr/>
          <p:nvPr/>
        </p:nvSpPr>
        <p:spPr>
          <a:xfrm rot="8842755" flipV="1">
            <a:off x="6287050" y="3456793"/>
            <a:ext cx="1592119"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p:cNvSpPr/>
          <p:nvPr/>
        </p:nvSpPr>
        <p:spPr>
          <a:xfrm>
            <a:off x="8229600" y="2895600"/>
            <a:ext cx="665567" cy="215444"/>
          </a:xfrm>
          <a:prstGeom prst="rect">
            <a:avLst/>
          </a:prstGeom>
        </p:spPr>
        <p:txBody>
          <a:bodyPr wrap="none">
            <a:spAutoFit/>
          </a:bodyPr>
          <a:lstStyle/>
          <a:p>
            <a:r>
              <a:rPr lang="en-US" sz="800" dirty="0" smtClean="0"/>
              <a:t>(Both Ends)</a:t>
            </a:r>
            <a:endParaRPr lang="en-US" sz="800" dirty="0"/>
          </a:p>
        </p:txBody>
      </p:sp>
      <p:sp>
        <p:nvSpPr>
          <p:cNvPr id="36" name="Rectangle 35"/>
          <p:cNvSpPr/>
          <p:nvPr/>
        </p:nvSpPr>
        <p:spPr>
          <a:xfrm>
            <a:off x="3048000" y="1371600"/>
            <a:ext cx="665567" cy="215444"/>
          </a:xfrm>
          <a:prstGeom prst="rect">
            <a:avLst/>
          </a:prstGeom>
        </p:spPr>
        <p:txBody>
          <a:bodyPr wrap="none">
            <a:spAutoFit/>
          </a:bodyPr>
          <a:lstStyle/>
          <a:p>
            <a:r>
              <a:rPr lang="en-US" sz="800" dirty="0" smtClean="0"/>
              <a:t>(Both Ends)</a:t>
            </a:r>
            <a:endParaRPr lang="en-US" sz="800" dirty="0"/>
          </a:p>
        </p:txBody>
      </p:sp>
      <p:sp>
        <p:nvSpPr>
          <p:cNvPr id="37" name="Rectangle 36"/>
          <p:cNvSpPr/>
          <p:nvPr/>
        </p:nvSpPr>
        <p:spPr>
          <a:xfrm>
            <a:off x="457200" y="2743200"/>
            <a:ext cx="665567" cy="215444"/>
          </a:xfrm>
          <a:prstGeom prst="rect">
            <a:avLst/>
          </a:prstGeom>
        </p:spPr>
        <p:txBody>
          <a:bodyPr wrap="none">
            <a:spAutoFit/>
          </a:bodyPr>
          <a:lstStyle/>
          <a:p>
            <a:r>
              <a:rPr lang="en-US" sz="800" dirty="0" smtClean="0"/>
              <a:t>(Both Ends)</a:t>
            </a:r>
            <a:endParaRPr lang="en-US" sz="800" dirty="0"/>
          </a:p>
        </p:txBody>
      </p:sp>
      <p:sp>
        <p:nvSpPr>
          <p:cNvPr id="38" name="Right Arrow 37"/>
          <p:cNvSpPr/>
          <p:nvPr/>
        </p:nvSpPr>
        <p:spPr>
          <a:xfrm rot="17638518" flipV="1">
            <a:off x="1060443" y="2503044"/>
            <a:ext cx="348496"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Right Arrow 38"/>
          <p:cNvSpPr/>
          <p:nvPr/>
        </p:nvSpPr>
        <p:spPr>
          <a:xfrm rot="19425888" flipV="1">
            <a:off x="1668677" y="3001784"/>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0" name="Right Arrow 39"/>
          <p:cNvSpPr/>
          <p:nvPr/>
        </p:nvSpPr>
        <p:spPr>
          <a:xfrm rot="18936611" flipV="1">
            <a:off x="2675435" y="4401114"/>
            <a:ext cx="149081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Rectangle 40"/>
          <p:cNvSpPr/>
          <p:nvPr/>
        </p:nvSpPr>
        <p:spPr>
          <a:xfrm>
            <a:off x="762000" y="3352800"/>
            <a:ext cx="665567" cy="215444"/>
          </a:xfrm>
          <a:prstGeom prst="rect">
            <a:avLst/>
          </a:prstGeom>
        </p:spPr>
        <p:txBody>
          <a:bodyPr wrap="none">
            <a:spAutoFit/>
          </a:bodyPr>
          <a:lstStyle/>
          <a:p>
            <a:r>
              <a:rPr lang="en-US" sz="800" dirty="0" smtClean="0"/>
              <a:t>(Both Ends)</a:t>
            </a:r>
            <a:endParaRPr lang="en-US" sz="800" dirty="0"/>
          </a:p>
        </p:txBody>
      </p:sp>
      <p:sp>
        <p:nvSpPr>
          <p:cNvPr id="42" name="Rectangle 41"/>
          <p:cNvSpPr/>
          <p:nvPr/>
        </p:nvSpPr>
        <p:spPr>
          <a:xfrm>
            <a:off x="4114800" y="1219200"/>
            <a:ext cx="1536190" cy="276999"/>
          </a:xfrm>
          <a:prstGeom prst="rect">
            <a:avLst/>
          </a:prstGeom>
        </p:spPr>
        <p:txBody>
          <a:bodyPr wrap="none">
            <a:spAutoFit/>
          </a:bodyPr>
          <a:lstStyle/>
          <a:p>
            <a:r>
              <a:rPr lang="en-US" sz="1200" b="1" dirty="0" smtClean="0"/>
              <a:t>Experiment Chamber</a:t>
            </a:r>
            <a:endParaRPr lang="en-US" sz="1200" b="1" dirty="0"/>
          </a:p>
        </p:txBody>
      </p:sp>
      <p:cxnSp>
        <p:nvCxnSpPr>
          <p:cNvPr id="43" name="Straight Connector 42"/>
          <p:cNvCxnSpPr/>
          <p:nvPr/>
        </p:nvCxnSpPr>
        <p:spPr>
          <a:xfrm>
            <a:off x="5638800" y="3276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5562600" y="30480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6" name="Cube 25"/>
          <p:cNvSpPr/>
          <p:nvPr/>
        </p:nvSpPr>
        <p:spPr>
          <a:xfrm rot="1118302">
            <a:off x="5428559" y="3156732"/>
            <a:ext cx="228600" cy="152400"/>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p:nvPr/>
        </p:nvCxnSpPr>
        <p:spPr>
          <a:xfrm>
            <a:off x="1447800" y="1600200"/>
            <a:ext cx="4419600" cy="1447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1" name="Right Arrow 30"/>
          <p:cNvSpPr/>
          <p:nvPr/>
        </p:nvSpPr>
        <p:spPr>
          <a:xfrm rot="6718606">
            <a:off x="2236113" y="1963166"/>
            <a:ext cx="114236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2" name="Right Arrow 31"/>
          <p:cNvSpPr/>
          <p:nvPr/>
        </p:nvSpPr>
        <p:spPr>
          <a:xfrm rot="5400000">
            <a:off x="4099558" y="2301241"/>
            <a:ext cx="175260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ight Arrow 32"/>
          <p:cNvSpPr/>
          <p:nvPr/>
        </p:nvSpPr>
        <p:spPr>
          <a:xfrm rot="7023910">
            <a:off x="5434873" y="2553564"/>
            <a:ext cx="673664"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7" name="Curved Connector 46"/>
          <p:cNvCxnSpPr/>
          <p:nvPr/>
        </p:nvCxnSpPr>
        <p:spPr>
          <a:xfrm rot="5400000">
            <a:off x="1409700" y="15621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228600" y="1295400"/>
            <a:ext cx="1645001" cy="400110"/>
          </a:xfrm>
          <a:prstGeom prst="rect">
            <a:avLst/>
          </a:prstGeom>
        </p:spPr>
        <p:txBody>
          <a:bodyPr wrap="none">
            <a:spAutoFit/>
          </a:bodyPr>
          <a:lstStyle/>
          <a:p>
            <a:pPr algn="ctr"/>
            <a:r>
              <a:rPr lang="en-US" sz="1000" b="1" dirty="0" smtClean="0"/>
              <a:t>Enriched Seawater Delivery</a:t>
            </a:r>
          </a:p>
          <a:p>
            <a:pPr algn="ctr"/>
            <a:r>
              <a:rPr lang="en-US" sz="1000" b="1" dirty="0" smtClean="0"/>
              <a:t>From Surface</a:t>
            </a:r>
            <a:endParaRPr lang="en-US" sz="1000" b="1" dirty="0"/>
          </a:p>
        </p:txBody>
      </p:sp>
      <p:sp>
        <p:nvSpPr>
          <p:cNvPr id="56" name="Oval 55"/>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6172200" y="2514600"/>
            <a:ext cx="1147109" cy="276999"/>
          </a:xfrm>
          <a:prstGeom prst="rect">
            <a:avLst/>
          </a:prstGeom>
        </p:spPr>
        <p:txBody>
          <a:bodyPr wrap="none">
            <a:spAutoFit/>
          </a:bodyPr>
          <a:lstStyle/>
          <a:p>
            <a:r>
              <a:rPr lang="en-US" sz="1200" b="1" dirty="0" smtClean="0"/>
              <a:t>Valve Manifold</a:t>
            </a:r>
            <a:endParaRPr lang="en-US" sz="1200" b="1" dirty="0"/>
          </a:p>
        </p:txBody>
      </p:sp>
      <p:sp>
        <p:nvSpPr>
          <p:cNvPr id="8" name="Rectangle 7"/>
          <p:cNvSpPr/>
          <p:nvPr/>
        </p:nvSpPr>
        <p:spPr>
          <a:xfrm>
            <a:off x="7848600" y="1066800"/>
            <a:ext cx="854721" cy="276999"/>
          </a:xfrm>
          <a:prstGeom prst="rect">
            <a:avLst/>
          </a:prstGeom>
        </p:spPr>
        <p:txBody>
          <a:bodyPr wrap="none">
            <a:spAutoFit/>
          </a:bodyPr>
          <a:lstStyle/>
          <a:p>
            <a:r>
              <a:rPr lang="en-US" sz="1200" b="1" dirty="0" smtClean="0"/>
              <a:t>As needed</a:t>
            </a:r>
            <a:endParaRPr lang="en-US" sz="1200" b="1" dirty="0"/>
          </a:p>
        </p:txBody>
      </p:sp>
      <p:sp>
        <p:nvSpPr>
          <p:cNvPr id="57" name="Oval 56"/>
          <p:cNvSpPr/>
          <p:nvPr/>
        </p:nvSpPr>
        <p:spPr>
          <a:xfrm>
            <a:off x="6477000" y="548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705600" y="548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8" name="Right Arrow 57"/>
          <p:cNvSpPr/>
          <p:nvPr/>
        </p:nvSpPr>
        <p:spPr>
          <a:xfrm rot="14754954" flipV="1">
            <a:off x="6917419" y="5102623"/>
            <a:ext cx="8988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9" name="Right Arrow 58"/>
          <p:cNvSpPr/>
          <p:nvPr/>
        </p:nvSpPr>
        <p:spPr>
          <a:xfrm rot="8743497">
            <a:off x="5424278" y="2911979"/>
            <a:ext cx="886245" cy="52663"/>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p:cNvSpPr/>
          <p:nvPr/>
        </p:nvSpPr>
        <p:spPr>
          <a:xfrm>
            <a:off x="4267200" y="4876800"/>
            <a:ext cx="1381468" cy="461665"/>
          </a:xfrm>
          <a:prstGeom prst="rect">
            <a:avLst/>
          </a:prstGeom>
        </p:spPr>
        <p:txBody>
          <a:bodyPr wrap="none">
            <a:spAutoFit/>
          </a:bodyPr>
          <a:lstStyle/>
          <a:p>
            <a:r>
              <a:rPr lang="en-US" sz="1200" b="1" dirty="0" smtClean="0"/>
              <a:t>       Shear Skirt</a:t>
            </a:r>
          </a:p>
          <a:p>
            <a:r>
              <a:rPr lang="en-US" sz="1200" b="1" dirty="0" smtClean="0"/>
              <a:t>(Bottom Perimeter</a:t>
            </a:r>
            <a:endParaRPr lang="en-US" sz="1200" b="1" dirty="0"/>
          </a:p>
        </p:txBody>
      </p:sp>
      <p:sp>
        <p:nvSpPr>
          <p:cNvPr id="61" name="Right Arrow 60"/>
          <p:cNvSpPr/>
          <p:nvPr/>
        </p:nvSpPr>
        <p:spPr>
          <a:xfrm rot="17638518" flipV="1">
            <a:off x="4486484" y="4324257"/>
            <a:ext cx="1330751"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3" name="Oval 62"/>
          <p:cNvSpPr/>
          <p:nvPr/>
        </p:nvSpPr>
        <p:spPr>
          <a:xfrm>
            <a:off x="5029200" y="20574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81600" y="2057400"/>
            <a:ext cx="1371401" cy="276999"/>
          </a:xfrm>
          <a:prstGeom prst="rect">
            <a:avLst/>
          </a:prstGeom>
        </p:spPr>
        <p:txBody>
          <a:bodyPr wrap="none">
            <a:spAutoFit/>
          </a:bodyPr>
          <a:lstStyle/>
          <a:p>
            <a:r>
              <a:rPr lang="en-US" sz="1200" b="1" dirty="0" smtClean="0"/>
              <a:t>Perimeter Weights</a:t>
            </a:r>
            <a:endParaRPr lang="en-US" sz="1200" b="1" dirty="0"/>
          </a:p>
        </p:txBody>
      </p:sp>
      <p:sp>
        <p:nvSpPr>
          <p:cNvPr id="64" name="Rectangle 63"/>
          <p:cNvSpPr/>
          <p:nvPr/>
        </p:nvSpPr>
        <p:spPr>
          <a:xfrm>
            <a:off x="838200" y="4267200"/>
            <a:ext cx="1802353" cy="276999"/>
          </a:xfrm>
          <a:prstGeom prst="rect">
            <a:avLst/>
          </a:prstGeom>
        </p:spPr>
        <p:txBody>
          <a:bodyPr wrap="none">
            <a:spAutoFit/>
          </a:bodyPr>
          <a:lstStyle/>
          <a:p>
            <a:r>
              <a:rPr lang="en-US" sz="1200" b="1" dirty="0" smtClean="0"/>
              <a:t>Conformal Sealing Mat(s)</a:t>
            </a:r>
            <a:endParaRPr lang="en-US" sz="1200" dirty="0"/>
          </a:p>
        </p:txBody>
      </p:sp>
      <p:cxnSp>
        <p:nvCxnSpPr>
          <p:cNvPr id="70" name="Curved Connector 69"/>
          <p:cNvCxnSpPr/>
          <p:nvPr/>
        </p:nvCxnSpPr>
        <p:spPr>
          <a:xfrm rot="5400000">
            <a:off x="6362700" y="35433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133600" y="152400"/>
            <a:ext cx="5947511" cy="461665"/>
          </a:xfrm>
          <a:prstGeom prst="rect">
            <a:avLst/>
          </a:prstGeom>
        </p:spPr>
        <p:txBody>
          <a:bodyPr wrap="none">
            <a:spAutoFit/>
          </a:bodyPr>
          <a:lstStyle/>
          <a:p>
            <a:r>
              <a:rPr lang="en-US" sz="2400" b="1" dirty="0" smtClean="0"/>
              <a:t>Typical Seafloor System Comprising an </a:t>
            </a:r>
            <a:r>
              <a:rPr lang="en-US" sz="2400" b="1" dirty="0" err="1" smtClean="0"/>
              <a:t>xFOCE</a:t>
            </a:r>
            <a:endParaRPr lang="en-US" sz="2400" dirty="0"/>
          </a:p>
        </p:txBody>
      </p:sp>
      <p:sp>
        <p:nvSpPr>
          <p:cNvPr id="72" name="Right Arrow 71"/>
          <p:cNvSpPr/>
          <p:nvPr/>
        </p:nvSpPr>
        <p:spPr>
          <a:xfrm rot="19425888" flipV="1">
            <a:off x="2430678" y="4027170"/>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888319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xFOCE</a:t>
            </a:r>
            <a:r>
              <a:rPr lang="en-US" dirty="0" smtClean="0"/>
              <a:t> and </a:t>
            </a:r>
            <a:r>
              <a:rPr lang="en-US" dirty="0" err="1" smtClean="0"/>
              <a:t>swFOCE</a:t>
            </a:r>
            <a:endParaRPr lang="en-US" dirty="0"/>
          </a:p>
        </p:txBody>
      </p:sp>
    </p:spTree>
    <p:extLst>
      <p:ext uri="{BB962C8B-B14F-4D97-AF65-F5344CB8AC3E}">
        <p14:creationId xmlns:p14="http://schemas.microsoft.com/office/powerpoint/2010/main" val="32214109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dirty="0" smtClean="0"/>
              <a:t>Sample Experiment Chambers</a:t>
            </a:r>
            <a:endParaRPr lang="en-US" sz="2400" b="1"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mc:AlternateContent xmlns:mc="http://schemas.openxmlformats.org/markup-compatibility/2006">
              <mc:Choice xmlns:v="urn:schemas-microsoft-com:vml" Requires="v">
                <p:oleObj spid="_x0000_s1651"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990600"/>
                        <a:ext cx="4038600" cy="261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2" name="Rectangle 11"/>
          <p:cNvSpPr/>
          <p:nvPr/>
        </p:nvSpPr>
        <p:spPr>
          <a:xfrm>
            <a:off x="5587254" y="3505200"/>
            <a:ext cx="1954381" cy="369332"/>
          </a:xfrm>
          <a:prstGeom prst="rect">
            <a:avLst/>
          </a:prstGeom>
        </p:spPr>
        <p:txBody>
          <a:bodyPr wrap="none">
            <a:spAutoFit/>
          </a:bodyPr>
          <a:lstStyle/>
          <a:p>
            <a:pPr algn="ctr"/>
            <a:r>
              <a:rPr lang="en-US" b="1" dirty="0" err="1" smtClean="0"/>
              <a:t>swFOCE</a:t>
            </a:r>
            <a:r>
              <a:rPr lang="en-US" b="1" dirty="0" smtClean="0"/>
              <a:t>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mc:AlternateContent xmlns:mc="http://schemas.openxmlformats.org/markup-compatibility/2006">
              <mc:Choice xmlns:v="urn:schemas-microsoft-com:vml" Requires="v">
                <p:oleObj spid="_x0000_s1652" name="Acrobat Document" r:id="rId6" imgW="11658600" imgH="7543800" progId="AcroExch.Document.7">
                  <p:embed/>
                </p:oleObj>
              </mc:Choice>
              <mc:Fallback>
                <p:oleObj name="Acrobat Document" r:id="rId6" imgW="11658600" imgH="754380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552" y="4038600"/>
                        <a:ext cx="4010848" cy="2358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mc:AlternateContent xmlns:mc="http://schemas.openxmlformats.org/markup-compatibility/2006">
              <mc:Choice xmlns:v="urn:schemas-microsoft-com:vml" Requires="v">
                <p:oleObj spid="_x0000_s1653" name="Acrobat Document" r:id="rId8" imgW="11658600" imgH="7543800" progId="AcroExch.Document.7">
                  <p:embed/>
                </p:oleObj>
              </mc:Choice>
              <mc:Fallback>
                <p:oleObj name="Acrobat Document" r:id="rId8" imgW="11658600" imgH="7543800" progId="AcroExch.Document.7">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9906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4445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shfa\Desktop\XFOCE, SWFOCE PDR\swFOCEwbase.jpg"/>
          <p:cNvPicPr>
            <a:picLocks noChangeAspect="1" noChangeArrowheads="1"/>
          </p:cNvPicPr>
          <p:nvPr/>
        </p:nvPicPr>
        <p:blipFill>
          <a:blip r:embed="rId3" cstate="print"/>
          <a:srcRect/>
          <a:stretch>
            <a:fillRect/>
          </a:stretch>
        </p:blipFill>
        <p:spPr bwMode="auto">
          <a:xfrm>
            <a:off x="228600" y="1143000"/>
            <a:ext cx="8839200" cy="5161445"/>
          </a:xfrm>
          <a:prstGeom prst="rect">
            <a:avLst/>
          </a:prstGeom>
          <a:noFill/>
        </p:spPr>
      </p:pic>
      <p:sp>
        <p:nvSpPr>
          <p:cNvPr id="2" name="Title 1"/>
          <p:cNvSpPr>
            <a:spLocks noGrp="1"/>
          </p:cNvSpPr>
          <p:nvPr>
            <p:ph type="ctrTitle" idx="4294967295"/>
          </p:nvPr>
        </p:nvSpPr>
        <p:spPr>
          <a:xfrm>
            <a:off x="1513840" y="228600"/>
            <a:ext cx="6735439" cy="609600"/>
          </a:xfrm>
        </p:spPr>
        <p:txBody>
          <a:bodyPr>
            <a:noAutofit/>
          </a:bodyPr>
          <a:lstStyle/>
          <a:p>
            <a:pPr algn="ctr"/>
            <a:r>
              <a:rPr lang="en-US" sz="2400" b="1" dirty="0" err="1" smtClean="0"/>
              <a:t>swFOCE</a:t>
            </a:r>
            <a:r>
              <a:rPr lang="en-US" sz="2400" b="1" dirty="0" smtClean="0"/>
              <a:t> Assembly w/Shear Skirt and Interface Seal</a:t>
            </a:r>
            <a:endParaRPr lang="en-US" sz="2400" b="1" dirty="0"/>
          </a:p>
        </p:txBody>
      </p:sp>
      <p:sp>
        <p:nvSpPr>
          <p:cNvPr id="5" name="TextBox 4"/>
          <p:cNvSpPr txBox="1"/>
          <p:nvPr/>
        </p:nvSpPr>
        <p:spPr>
          <a:xfrm>
            <a:off x="2209800" y="5029200"/>
            <a:ext cx="2747740" cy="369332"/>
          </a:xfrm>
          <a:prstGeom prst="rect">
            <a:avLst/>
          </a:prstGeom>
          <a:noFill/>
        </p:spPr>
        <p:txBody>
          <a:bodyPr wrap="none" rtlCol="0">
            <a:spAutoFit/>
          </a:bodyPr>
          <a:lstStyle/>
          <a:p>
            <a:r>
              <a:rPr lang="en-US" b="1" dirty="0" smtClean="0"/>
              <a:t>Rigid Perimeter Shear Skirt</a:t>
            </a:r>
            <a:endParaRPr lang="en-US" b="1" dirty="0"/>
          </a:p>
        </p:txBody>
      </p:sp>
      <p:sp>
        <p:nvSpPr>
          <p:cNvPr id="9" name="TextBox 8"/>
          <p:cNvSpPr txBox="1"/>
          <p:nvPr/>
        </p:nvSpPr>
        <p:spPr>
          <a:xfrm>
            <a:off x="6248400" y="2743200"/>
            <a:ext cx="1484061" cy="369332"/>
          </a:xfrm>
          <a:prstGeom prst="rect">
            <a:avLst/>
          </a:prstGeom>
          <a:noFill/>
        </p:spPr>
        <p:txBody>
          <a:bodyPr wrap="none" rtlCol="0">
            <a:spAutoFit/>
          </a:bodyPr>
          <a:lstStyle/>
          <a:p>
            <a:r>
              <a:rPr lang="en-US" b="1" dirty="0" smtClean="0"/>
              <a:t>Interface Seal</a:t>
            </a:r>
            <a:endParaRPr lang="en-US" b="1" dirty="0"/>
          </a:p>
        </p:txBody>
      </p:sp>
      <p:cxnSp>
        <p:nvCxnSpPr>
          <p:cNvPr id="10" name="Straight Arrow Connector 9"/>
          <p:cNvCxnSpPr/>
          <p:nvPr/>
        </p:nvCxnSpPr>
        <p:spPr>
          <a:xfrm flipH="1">
            <a:off x="6019800" y="31242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0"/>
          </p:cNvCxnSpPr>
          <p:nvPr/>
        </p:nvCxnSpPr>
        <p:spPr>
          <a:xfrm flipV="1">
            <a:off x="3583670" y="4267200"/>
            <a:ext cx="835930" cy="762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2286000"/>
            <a:ext cx="1580882" cy="369332"/>
          </a:xfrm>
          <a:prstGeom prst="rect">
            <a:avLst/>
          </a:prstGeom>
          <a:noFill/>
        </p:spPr>
        <p:txBody>
          <a:bodyPr wrap="none" rtlCol="0">
            <a:spAutoFit/>
          </a:bodyPr>
          <a:lstStyle/>
          <a:p>
            <a:r>
              <a:rPr lang="en-US" b="1" dirty="0" smtClean="0"/>
              <a:t>Chamber Dock</a:t>
            </a:r>
            <a:endParaRPr lang="en-US" b="1" dirty="0"/>
          </a:p>
        </p:txBody>
      </p:sp>
      <p:cxnSp>
        <p:nvCxnSpPr>
          <p:cNvPr id="19" name="Straight Arrow Connector 18"/>
          <p:cNvCxnSpPr/>
          <p:nvPr/>
        </p:nvCxnSpPr>
        <p:spPr>
          <a:xfrm>
            <a:off x="1905000" y="2590800"/>
            <a:ext cx="2057400" cy="1371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0" y="1600200"/>
            <a:ext cx="2203937" cy="369332"/>
          </a:xfrm>
          <a:prstGeom prst="rect">
            <a:avLst/>
          </a:prstGeom>
          <a:noFill/>
        </p:spPr>
        <p:txBody>
          <a:bodyPr wrap="none" rtlCol="0">
            <a:spAutoFit/>
          </a:bodyPr>
          <a:lstStyle/>
          <a:p>
            <a:r>
              <a:rPr lang="en-US" b="1" dirty="0" smtClean="0"/>
              <a:t>Experiment Chamber</a:t>
            </a:r>
            <a:endParaRPr lang="en-US" b="1" dirty="0"/>
          </a:p>
        </p:txBody>
      </p:sp>
      <p:cxnSp>
        <p:nvCxnSpPr>
          <p:cNvPr id="25" name="Straight Arrow Connector 24"/>
          <p:cNvCxnSpPr/>
          <p:nvPr/>
        </p:nvCxnSpPr>
        <p:spPr>
          <a:xfrm flipH="1">
            <a:off x="4800600" y="22098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14642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Documents and Settings\shfa\Desktop\XFOCE, SWFOCE PDR\Surge Assembly Illustration xFOCE Assy.JPG"/>
          <p:cNvPicPr>
            <a:picLocks noChangeAspect="1" noChangeArrowheads="1"/>
          </p:cNvPicPr>
          <p:nvPr/>
        </p:nvPicPr>
        <p:blipFill>
          <a:blip r:embed="rId2" cstate="print"/>
          <a:srcRect/>
          <a:stretch>
            <a:fillRect/>
          </a:stretch>
        </p:blipFill>
        <p:spPr bwMode="auto">
          <a:xfrm>
            <a:off x="533400" y="1143000"/>
            <a:ext cx="8094062" cy="5049190"/>
          </a:xfrm>
          <a:prstGeom prst="rect">
            <a:avLst/>
          </a:prstGeom>
          <a:noFill/>
        </p:spPr>
      </p:pic>
      <p:sp>
        <p:nvSpPr>
          <p:cNvPr id="3" name="Rectangle 2"/>
          <p:cNvSpPr/>
          <p:nvPr/>
        </p:nvSpPr>
        <p:spPr>
          <a:xfrm>
            <a:off x="3294307" y="435094"/>
            <a:ext cx="3938999" cy="461665"/>
          </a:xfrm>
          <a:prstGeom prst="rect">
            <a:avLst/>
          </a:prstGeom>
        </p:spPr>
        <p:txBody>
          <a:bodyPr wrap="none">
            <a:spAutoFit/>
          </a:bodyPr>
          <a:lstStyle/>
          <a:p>
            <a:r>
              <a:rPr lang="en-US" sz="2400" b="1" dirty="0" smtClean="0"/>
              <a:t>Surge Translation Mechanism</a:t>
            </a:r>
            <a:endParaRPr lang="en-US" sz="2400" dirty="0"/>
          </a:p>
        </p:txBody>
      </p:sp>
      <p:sp>
        <p:nvSpPr>
          <p:cNvPr id="4" name="Rectangle 3"/>
          <p:cNvSpPr/>
          <p:nvPr/>
        </p:nvSpPr>
        <p:spPr>
          <a:xfrm>
            <a:off x="1752600" y="3200400"/>
            <a:ext cx="845873" cy="338554"/>
          </a:xfrm>
          <a:prstGeom prst="rect">
            <a:avLst/>
          </a:prstGeom>
        </p:spPr>
        <p:txBody>
          <a:bodyPr wrap="none">
            <a:spAutoFit/>
          </a:bodyPr>
          <a:lstStyle/>
          <a:p>
            <a:r>
              <a:rPr lang="en-US" sz="1600" b="1" dirty="0" smtClean="0"/>
              <a:t>Paddles</a:t>
            </a:r>
            <a:endParaRPr lang="en-US" sz="1600" dirty="0"/>
          </a:p>
        </p:txBody>
      </p:sp>
      <p:sp>
        <p:nvSpPr>
          <p:cNvPr id="5" name="Rectangle 4"/>
          <p:cNvSpPr/>
          <p:nvPr/>
        </p:nvSpPr>
        <p:spPr>
          <a:xfrm>
            <a:off x="5715000" y="1828800"/>
            <a:ext cx="620363" cy="338554"/>
          </a:xfrm>
          <a:prstGeom prst="rect">
            <a:avLst/>
          </a:prstGeom>
        </p:spPr>
        <p:txBody>
          <a:bodyPr wrap="none">
            <a:spAutoFit/>
          </a:bodyPr>
          <a:lstStyle/>
          <a:p>
            <a:r>
              <a:rPr lang="en-US" sz="1600" b="1" dirty="0" smtClean="0"/>
              <a:t>Pivot</a:t>
            </a:r>
            <a:endParaRPr lang="en-US" sz="1600" dirty="0"/>
          </a:p>
        </p:txBody>
      </p:sp>
      <p:cxnSp>
        <p:nvCxnSpPr>
          <p:cNvPr id="7" name="Straight Arrow Connector 6"/>
          <p:cNvCxnSpPr>
            <a:stCxn id="4" idx="3"/>
          </p:cNvCxnSpPr>
          <p:nvPr/>
        </p:nvCxnSpPr>
        <p:spPr>
          <a:xfrm flipV="1">
            <a:off x="2598473" y="2286000"/>
            <a:ext cx="1516327" cy="10836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4" idx="3"/>
          </p:cNvCxnSpPr>
          <p:nvPr/>
        </p:nvCxnSpPr>
        <p:spPr>
          <a:xfrm>
            <a:off x="2598473" y="3369677"/>
            <a:ext cx="2811727" cy="13547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590800" y="3352800"/>
            <a:ext cx="13716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648200" y="2150478"/>
            <a:ext cx="1143000" cy="112612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657600" y="5791200"/>
            <a:ext cx="1284904" cy="338554"/>
          </a:xfrm>
          <a:prstGeom prst="rect">
            <a:avLst/>
          </a:prstGeom>
        </p:spPr>
        <p:txBody>
          <a:bodyPr wrap="none">
            <a:spAutoFit/>
          </a:bodyPr>
          <a:lstStyle/>
          <a:p>
            <a:r>
              <a:rPr lang="en-US" sz="1600" b="1" dirty="0" smtClean="0"/>
              <a:t>Section View</a:t>
            </a:r>
            <a:endParaRPr lang="en-US" sz="1600" dirty="0"/>
          </a:p>
        </p:txBody>
      </p:sp>
      <p:sp>
        <p:nvSpPr>
          <p:cNvPr id="23" name="Arc 22"/>
          <p:cNvSpPr/>
          <p:nvPr/>
        </p:nvSpPr>
        <p:spPr>
          <a:xfrm rot="20308840">
            <a:off x="3886200" y="1524000"/>
            <a:ext cx="914400" cy="609600"/>
          </a:xfrm>
          <a:prstGeom prst="arc">
            <a:avLst>
              <a:gd name="adj1" fmla="val 10836965"/>
              <a:gd name="adj2" fmla="val 0"/>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27" name="Straight Connector 26"/>
          <p:cNvCxnSpPr>
            <a:stCxn id="23" idx="0"/>
          </p:cNvCxnSpPr>
          <p:nvPr/>
        </p:nvCxnSpPr>
        <p:spPr>
          <a:xfrm flipV="1">
            <a:off x="3916321" y="1905000"/>
            <a:ext cx="46079"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3" idx="0"/>
          </p:cNvCxnSpPr>
          <p:nvPr/>
        </p:nvCxnSpPr>
        <p:spPr>
          <a:xfrm flipH="1" flipV="1">
            <a:off x="3810000" y="1905000"/>
            <a:ext cx="106321"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3" idx="2"/>
          </p:cNvCxnSpPr>
          <p:nvPr/>
        </p:nvCxnSpPr>
        <p:spPr>
          <a:xfrm>
            <a:off x="4768730" y="1524000"/>
            <a:ext cx="0" cy="137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23" idx="2"/>
          </p:cNvCxnSpPr>
          <p:nvPr/>
        </p:nvCxnSpPr>
        <p:spPr>
          <a:xfrm>
            <a:off x="4648200" y="1600200"/>
            <a:ext cx="120530" cy="608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82255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5029200" cy="609600"/>
          </a:xfrm>
        </p:spPr>
        <p:txBody>
          <a:bodyPr>
            <a:noAutofit/>
          </a:bodyPr>
          <a:lstStyle/>
          <a:p>
            <a:r>
              <a:rPr lang="en-US" sz="2400" b="1" dirty="0" smtClean="0"/>
              <a:t>Time Delay Mixing Section</a:t>
            </a:r>
            <a:endParaRPr lang="en-US" sz="2400" b="1" dirty="0"/>
          </a:p>
        </p:txBody>
      </p:sp>
      <p:pic>
        <p:nvPicPr>
          <p:cNvPr id="6" name="Picture 1"/>
          <p:cNvPicPr>
            <a:picLocks noChangeAspect="1" noChangeArrowheads="1"/>
          </p:cNvPicPr>
          <p:nvPr/>
        </p:nvPicPr>
        <p:blipFill>
          <a:blip r:embed="rId3" cstate="print"/>
          <a:srcRect/>
          <a:stretch>
            <a:fillRect/>
          </a:stretch>
        </p:blipFill>
        <p:spPr bwMode="auto">
          <a:xfrm>
            <a:off x="5181600" y="1295400"/>
            <a:ext cx="3886200" cy="4028414"/>
          </a:xfrm>
          <a:prstGeom prst="rect">
            <a:avLst/>
          </a:prstGeom>
          <a:noFill/>
          <a:ln w="9525">
            <a:noFill/>
            <a:miter lim="800000"/>
            <a:headEnd/>
            <a:tailEnd/>
          </a:ln>
        </p:spPr>
      </p:pic>
      <p:sp>
        <p:nvSpPr>
          <p:cNvPr id="3" name="Rectangle 2"/>
          <p:cNvSpPr/>
          <p:nvPr/>
        </p:nvSpPr>
        <p:spPr>
          <a:xfrm>
            <a:off x="76200" y="3200400"/>
            <a:ext cx="4953000" cy="2800767"/>
          </a:xfrm>
          <a:prstGeom prst="rect">
            <a:avLst/>
          </a:prstGeom>
        </p:spPr>
        <p:txBody>
          <a:bodyPr wrap="square">
            <a:spAutoFit/>
          </a:bodyPr>
          <a:lstStyle/>
          <a:p>
            <a:pPr>
              <a:buFont typeface="Arial" pitchFamily="34" charset="0"/>
              <a:buChar char="•"/>
            </a:pPr>
            <a:r>
              <a:rPr lang="en-US" sz="1600" dirty="0" smtClean="0"/>
              <a:t> Length</a:t>
            </a:r>
          </a:p>
          <a:p>
            <a:pPr lvl="1">
              <a:buFont typeface="Arial" pitchFamily="34" charset="0"/>
              <a:buChar char="•"/>
            </a:pPr>
            <a:r>
              <a:rPr lang="en-US" sz="1600" dirty="0" smtClean="0"/>
              <a:t> Calculated using 2 Tau time delay and desired maximum current speed. </a:t>
            </a:r>
          </a:p>
          <a:p>
            <a:pPr lvl="1">
              <a:buFont typeface="Arial" pitchFamily="34" charset="0"/>
              <a:buChar char="•"/>
            </a:pPr>
            <a:r>
              <a:rPr lang="en-US" sz="1600" dirty="0" smtClean="0"/>
              <a:t>Provides the time necessary for the CO</a:t>
            </a:r>
            <a:r>
              <a:rPr lang="en-US" sz="1000" dirty="0" smtClean="0"/>
              <a:t>2</a:t>
            </a:r>
            <a:r>
              <a:rPr lang="en-US" sz="1600" dirty="0" smtClean="0"/>
              <a:t> and seawater to chemically react and establish stabilized </a:t>
            </a:r>
            <a:r>
              <a:rPr lang="en-US" sz="1600" dirty="0" err="1" smtClean="0"/>
              <a:t>pH.</a:t>
            </a:r>
            <a:endParaRPr lang="en-US" sz="1600" dirty="0" smtClean="0"/>
          </a:p>
          <a:p>
            <a:pPr>
              <a:buFont typeface="Arial" pitchFamily="34" charset="0"/>
              <a:buChar char="•"/>
            </a:pPr>
            <a:r>
              <a:rPr lang="en-US" sz="1600" dirty="0" smtClean="0"/>
              <a:t> Cross-sectional area and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105400" y="52578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a:t>
            </a:r>
            <a:endParaRPr lang="en-US" sz="1200" dirty="0" smtClean="0"/>
          </a:p>
          <a:p>
            <a:r>
              <a:rPr lang="en-US" sz="1200" dirty="0" smtClean="0"/>
              <a:t>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219200" y="762000"/>
            <a:ext cx="2362200" cy="1962859"/>
          </a:xfrm>
          <a:prstGeom prst="rect">
            <a:avLst/>
          </a:prstGeom>
          <a:noFill/>
          <a:ln w="9525">
            <a:noFill/>
            <a:miter lim="800000"/>
            <a:headEnd/>
            <a:tailEnd/>
          </a:ln>
        </p:spPr>
      </p:pic>
      <p:sp>
        <p:nvSpPr>
          <p:cNvPr id="95" name="TextBox 94"/>
          <p:cNvSpPr txBox="1"/>
          <p:nvPr/>
        </p:nvSpPr>
        <p:spPr>
          <a:xfrm>
            <a:off x="1676400" y="2667000"/>
            <a:ext cx="1389868" cy="369332"/>
          </a:xfrm>
          <a:prstGeom prst="rect">
            <a:avLst/>
          </a:prstGeom>
          <a:noFill/>
        </p:spPr>
        <p:txBody>
          <a:bodyPr wrap="none" rtlCol="0">
            <a:spAutoFit/>
          </a:bodyPr>
          <a:lstStyle/>
          <a:p>
            <a:r>
              <a:rPr lang="en-US" dirty="0" smtClean="0"/>
              <a:t>Flexible Duct</a:t>
            </a:r>
            <a:endParaRPr lang="en-US" dirty="0"/>
          </a:p>
        </p:txBody>
      </p:sp>
      <p:sp>
        <p:nvSpPr>
          <p:cNvPr id="31" name="TextBox 30"/>
          <p:cNvSpPr txBox="1"/>
          <p:nvPr/>
        </p:nvSpPr>
        <p:spPr>
          <a:xfrm>
            <a:off x="6477000" y="3048000"/>
            <a:ext cx="734496" cy="246221"/>
          </a:xfrm>
          <a:prstGeom prst="rect">
            <a:avLst/>
          </a:prstGeom>
          <a:noFill/>
        </p:spPr>
        <p:txBody>
          <a:bodyPr wrap="none" rtlCol="0">
            <a:spAutoFit/>
          </a:bodyPr>
          <a:lstStyle/>
          <a:p>
            <a:r>
              <a:rPr lang="en-US" sz="1000" dirty="0" smtClean="0"/>
              <a:t>(50 deg. F)</a:t>
            </a:r>
            <a:endParaRPr lang="en-US" sz="1000" dirty="0"/>
          </a:p>
        </p:txBody>
      </p:sp>
      <p:sp>
        <p:nvSpPr>
          <p:cNvPr id="33" name="TextBox 32"/>
          <p:cNvSpPr txBox="1"/>
          <p:nvPr/>
        </p:nvSpPr>
        <p:spPr>
          <a:xfrm>
            <a:off x="6477000" y="3429000"/>
            <a:ext cx="734496" cy="246221"/>
          </a:xfrm>
          <a:prstGeom prst="rect">
            <a:avLst/>
          </a:prstGeom>
          <a:noFill/>
        </p:spPr>
        <p:txBody>
          <a:bodyPr wrap="none" rtlCol="0">
            <a:spAutoFit/>
          </a:bodyPr>
          <a:lstStyle/>
          <a:p>
            <a:r>
              <a:rPr lang="en-US" sz="1000" dirty="0" smtClean="0"/>
              <a:t>(77 deg. F)</a:t>
            </a:r>
            <a:endParaRPr lang="en-US" sz="1000" dirty="0"/>
          </a:p>
        </p:txBody>
      </p:sp>
      <p:sp>
        <p:nvSpPr>
          <p:cNvPr id="34" name="TextBox 33"/>
          <p:cNvSpPr txBox="1"/>
          <p:nvPr/>
        </p:nvSpPr>
        <p:spPr>
          <a:xfrm>
            <a:off x="6477000" y="2743200"/>
            <a:ext cx="832279" cy="246221"/>
          </a:xfrm>
          <a:prstGeom prst="rect">
            <a:avLst/>
          </a:prstGeom>
          <a:noFill/>
        </p:spPr>
        <p:txBody>
          <a:bodyPr wrap="none" rtlCol="0">
            <a:spAutoFit/>
          </a:bodyPr>
          <a:lstStyle/>
          <a:p>
            <a:r>
              <a:rPr lang="en-US" sz="1000" dirty="0" smtClean="0"/>
              <a:t>(39.2 deg. F)</a:t>
            </a:r>
            <a:endParaRPr lang="en-US" sz="1000" dirty="0"/>
          </a:p>
        </p:txBody>
      </p:sp>
      <p:sp>
        <p:nvSpPr>
          <p:cNvPr id="35" name="TextBox 34"/>
          <p:cNvSpPr txBox="1"/>
          <p:nvPr/>
        </p:nvSpPr>
        <p:spPr>
          <a:xfrm>
            <a:off x="6477000" y="2362200"/>
            <a:ext cx="832279" cy="246221"/>
          </a:xfrm>
          <a:prstGeom prst="rect">
            <a:avLst/>
          </a:prstGeom>
          <a:noFill/>
        </p:spPr>
        <p:txBody>
          <a:bodyPr wrap="none" rtlCol="0">
            <a:spAutoFit/>
          </a:bodyPr>
          <a:lstStyle/>
          <a:p>
            <a:r>
              <a:rPr lang="en-US" sz="1000" dirty="0" smtClean="0"/>
              <a:t>(34.9 deg. F)</a:t>
            </a:r>
            <a:endParaRPr lang="en-US" sz="1000" dirty="0"/>
          </a:p>
        </p:txBody>
      </p:sp>
    </p:spTree>
    <p:extLst>
      <p:ext uri="{BB962C8B-B14F-4D97-AF65-F5344CB8AC3E}">
        <p14:creationId xmlns:p14="http://schemas.microsoft.com/office/powerpoint/2010/main" val="15350651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64501" y="228600"/>
            <a:ext cx="2576998" cy="461665"/>
          </a:xfrm>
          <a:prstGeom prst="rect">
            <a:avLst/>
          </a:prstGeom>
          <a:noFill/>
        </p:spPr>
        <p:txBody>
          <a:bodyPr wrap="none" rtlCol="0">
            <a:spAutoFit/>
          </a:bodyPr>
          <a:lstStyle/>
          <a:p>
            <a:r>
              <a:rPr lang="en-US" sz="2400" b="1" dirty="0" smtClean="0"/>
              <a:t>Simulating Current </a:t>
            </a:r>
            <a:endParaRPr lang="en-US" sz="2400" b="1" dirty="0"/>
          </a:p>
        </p:txBody>
      </p:sp>
      <p:pic>
        <p:nvPicPr>
          <p:cNvPr id="3" name="Picture 4"/>
          <p:cNvPicPr>
            <a:picLocks noChangeAspect="1" noChangeArrowheads="1"/>
          </p:cNvPicPr>
          <p:nvPr/>
        </p:nvPicPr>
        <p:blipFill>
          <a:blip r:embed="rId2" cstate="print"/>
          <a:srcRect/>
          <a:stretch>
            <a:fillRect/>
          </a:stretch>
        </p:blipFill>
        <p:spPr bwMode="auto">
          <a:xfrm>
            <a:off x="762000" y="1447800"/>
            <a:ext cx="1295400" cy="12954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762000" y="2971800"/>
            <a:ext cx="1219200" cy="1219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14400" y="4724400"/>
            <a:ext cx="990600" cy="990600"/>
          </a:xfrm>
          <a:prstGeom prst="rect">
            <a:avLst/>
          </a:prstGeom>
          <a:noFill/>
          <a:ln w="9525">
            <a:noFill/>
            <a:miter lim="800000"/>
            <a:headEnd/>
            <a:tailEnd/>
          </a:ln>
        </p:spPr>
      </p:pic>
      <p:sp>
        <p:nvSpPr>
          <p:cNvPr id="6" name="Rectangle 5"/>
          <p:cNvSpPr/>
          <p:nvPr/>
        </p:nvSpPr>
        <p:spPr>
          <a:xfrm>
            <a:off x="838200" y="2667000"/>
            <a:ext cx="1104790"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
        <p:nvSpPr>
          <p:cNvPr id="7" name="Rectangle 6"/>
          <p:cNvSpPr/>
          <p:nvPr/>
        </p:nvSpPr>
        <p:spPr>
          <a:xfrm>
            <a:off x="609600" y="4267200"/>
            <a:ext cx="1520609"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sp>
        <p:nvSpPr>
          <p:cNvPr id="8" name="Rectangle 7"/>
          <p:cNvSpPr/>
          <p:nvPr/>
        </p:nvSpPr>
        <p:spPr>
          <a:xfrm>
            <a:off x="533400" y="5638800"/>
            <a:ext cx="1732847"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sp>
        <p:nvSpPr>
          <p:cNvPr id="9" name="TextBox 8"/>
          <p:cNvSpPr txBox="1"/>
          <p:nvPr/>
        </p:nvSpPr>
        <p:spPr>
          <a:xfrm>
            <a:off x="6553200" y="990600"/>
            <a:ext cx="551754" cy="369332"/>
          </a:xfrm>
          <a:prstGeom prst="rect">
            <a:avLst/>
          </a:prstGeom>
          <a:noFill/>
        </p:spPr>
        <p:txBody>
          <a:bodyPr wrap="none" rtlCol="0">
            <a:spAutoFit/>
          </a:bodyPr>
          <a:lstStyle/>
          <a:p>
            <a:r>
              <a:rPr lang="en-US" b="1" dirty="0" smtClean="0"/>
              <a:t>Con</a:t>
            </a:r>
            <a:endParaRPr lang="en-US" b="1" dirty="0"/>
          </a:p>
        </p:txBody>
      </p:sp>
      <p:sp>
        <p:nvSpPr>
          <p:cNvPr id="10" name="TextBox 9"/>
          <p:cNvSpPr txBox="1"/>
          <p:nvPr/>
        </p:nvSpPr>
        <p:spPr>
          <a:xfrm>
            <a:off x="3505200" y="990600"/>
            <a:ext cx="510461" cy="369332"/>
          </a:xfrm>
          <a:prstGeom prst="rect">
            <a:avLst/>
          </a:prstGeom>
          <a:noFill/>
        </p:spPr>
        <p:txBody>
          <a:bodyPr wrap="none" rtlCol="0">
            <a:spAutoFit/>
          </a:bodyPr>
          <a:lstStyle/>
          <a:p>
            <a:r>
              <a:rPr lang="en-US" b="1" dirty="0" smtClean="0"/>
              <a:t>Pro</a:t>
            </a:r>
            <a:endParaRPr lang="en-US" b="1" dirty="0"/>
          </a:p>
        </p:txBody>
      </p:sp>
      <p:sp>
        <p:nvSpPr>
          <p:cNvPr id="12" name="Rectangle 11"/>
          <p:cNvSpPr/>
          <p:nvPr/>
        </p:nvSpPr>
        <p:spPr>
          <a:xfrm>
            <a:off x="2057400" y="1447800"/>
            <a:ext cx="3733800" cy="1569660"/>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Low Cost --$50-$200</a:t>
            </a: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p:txBody>
      </p:sp>
      <p:cxnSp>
        <p:nvCxnSpPr>
          <p:cNvPr id="14" name="Straight Connector 13"/>
          <p:cNvCxnSpPr/>
          <p:nvPr/>
        </p:nvCxnSpPr>
        <p:spPr>
          <a:xfrm>
            <a:off x="457200" y="1371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200" y="990600"/>
            <a:ext cx="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7200" y="2895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15400" y="990600"/>
            <a:ext cx="7620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57200" y="59436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3622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56388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715000" y="1752600"/>
            <a:ext cx="2753574" cy="830997"/>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Requires modification to fit shroud</a:t>
            </a:r>
          </a:p>
          <a:p>
            <a:pPr>
              <a:buFont typeface="Arial" pitchFamily="34" charset="0"/>
              <a:buChar char="•"/>
            </a:pPr>
            <a:r>
              <a:rPr lang="en-US" sz="1200" dirty="0" smtClean="0">
                <a:latin typeface="Calibri" pitchFamily="34" charset="0"/>
                <a:cs typeface="Times New Roman" pitchFamily="18" charset="0"/>
              </a:rPr>
              <a:t> Not designed for long term running</a:t>
            </a:r>
          </a:p>
          <a:p>
            <a:pPr>
              <a:buFont typeface="Arial" pitchFamily="34" charset="0"/>
              <a:buChar char="•"/>
            </a:pPr>
            <a:r>
              <a:rPr lang="en-US" sz="1200" dirty="0" smtClean="0">
                <a:latin typeface="Calibri" pitchFamily="34" charset="0"/>
                <a:cs typeface="Times New Roman" pitchFamily="18" charset="0"/>
              </a:rPr>
              <a:t> Requires close monitoring of shaft seals</a:t>
            </a:r>
          </a:p>
          <a:p>
            <a:pPr>
              <a:buFont typeface="Arial" pitchFamily="34" charset="0"/>
              <a:buChar char="•"/>
            </a:pPr>
            <a:endParaRPr lang="en-US" sz="1200" dirty="0"/>
          </a:p>
        </p:txBody>
      </p:sp>
      <p:sp>
        <p:nvSpPr>
          <p:cNvPr id="37" name="Rectangle 36"/>
          <p:cNvSpPr/>
          <p:nvPr/>
        </p:nvSpPr>
        <p:spPr>
          <a:xfrm>
            <a:off x="2438400" y="3124200"/>
            <a:ext cx="3124200" cy="1569660"/>
          </a:xfrm>
          <a:prstGeom prst="rect">
            <a:avLst/>
          </a:prstGeom>
        </p:spPr>
        <p:txBody>
          <a:bodyPr wrap="square">
            <a:spAutoFit/>
          </a:bodyPr>
          <a:lstStyle/>
          <a:p>
            <a:pPr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Brushless DC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Multiple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Analog or digital control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Magnetically coupled prop</a:t>
            </a:r>
          </a:p>
          <a:p>
            <a:pPr fontAlgn="base">
              <a:spcBef>
                <a:spcPct val="0"/>
              </a:spcBef>
              <a:spcAft>
                <a:spcPct val="0"/>
              </a:spcAft>
              <a:buFont typeface="Arial" pitchFamily="34" charset="0"/>
              <a:buChar char="•"/>
            </a:pP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0-50VDC 400watts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300 ft Depth</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Low Cost --$600</a:t>
            </a:r>
          </a:p>
        </p:txBody>
      </p:sp>
      <p:cxnSp>
        <p:nvCxnSpPr>
          <p:cNvPr id="39" name="Straight Connector 38"/>
          <p:cNvCxnSpPr/>
          <p:nvPr/>
        </p:nvCxnSpPr>
        <p:spPr>
          <a:xfrm>
            <a:off x="457200" y="46482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91200" y="4038600"/>
            <a:ext cx="797013"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Lip seals</a:t>
            </a:r>
            <a:endParaRPr lang="en-US" sz="1200" dirty="0"/>
          </a:p>
        </p:txBody>
      </p:sp>
      <p:cxnSp>
        <p:nvCxnSpPr>
          <p:cNvPr id="42" name="Straight Connector 41"/>
          <p:cNvCxnSpPr>
            <a:stCxn id="37" idx="1"/>
            <a:endCxn id="37" idx="3"/>
          </p:cNvCxnSpPr>
          <p:nvPr/>
        </p:nvCxnSpPr>
        <p:spPr>
          <a:xfrm>
            <a:off x="2438400" y="3909030"/>
            <a:ext cx="31242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5715000" y="3352800"/>
            <a:ext cx="1353127"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High Cost --$3700</a:t>
            </a:r>
            <a:endParaRPr lang="en-US" sz="1200" dirty="0"/>
          </a:p>
        </p:txBody>
      </p:sp>
      <p:sp>
        <p:nvSpPr>
          <p:cNvPr id="45" name="Rectangle 44"/>
          <p:cNvSpPr/>
          <p:nvPr/>
        </p:nvSpPr>
        <p:spPr>
          <a:xfrm>
            <a:off x="2057400" y="4724400"/>
            <a:ext cx="2895600" cy="1200329"/>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 $20-$50</a:t>
            </a:r>
          </a:p>
          <a:p>
            <a:pPr lvl="1" fontAlgn="base">
              <a:spcBef>
                <a:spcPct val="0"/>
              </a:spcBef>
              <a:spcAft>
                <a:spcPct val="0"/>
              </a:spcAft>
            </a:pPr>
            <a:endParaRPr lang="en-US" sz="1200" dirty="0" smtClean="0">
              <a:latin typeface="Calibri" pitchFamily="34" charset="0"/>
              <a:ea typeface="Calibri" pitchFamily="34" charset="0"/>
              <a:cs typeface="Times New Roman" pitchFamily="18" charset="0"/>
            </a:endParaRPr>
          </a:p>
        </p:txBody>
      </p:sp>
      <p:cxnSp>
        <p:nvCxnSpPr>
          <p:cNvPr id="51" name="Straight Connector 50"/>
          <p:cNvCxnSpPr/>
          <p:nvPr/>
        </p:nvCxnSpPr>
        <p:spPr>
          <a:xfrm>
            <a:off x="5638800" y="3886200"/>
            <a:ext cx="32766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3" name="Rectangle 52"/>
          <p:cNvSpPr/>
          <p:nvPr/>
        </p:nvSpPr>
        <p:spPr>
          <a:xfrm>
            <a:off x="5410200" y="4953000"/>
            <a:ext cx="3124200" cy="461665"/>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Not designed to run continuously</a:t>
            </a:r>
            <a:endParaRPr lang="en-US" sz="1200" dirty="0" smtClean="0"/>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May need replacing more often</a:t>
            </a:r>
          </a:p>
        </p:txBody>
      </p:sp>
      <p:sp>
        <p:nvSpPr>
          <p:cNvPr id="54" name="Rectangle 53"/>
          <p:cNvSpPr/>
          <p:nvPr/>
        </p:nvSpPr>
        <p:spPr>
          <a:xfrm>
            <a:off x="2438400" y="5715000"/>
            <a:ext cx="3200400" cy="246221"/>
          </a:xfrm>
          <a:prstGeom prst="rect">
            <a:avLst/>
          </a:prstGeom>
        </p:spPr>
        <p:txBody>
          <a:bodyPr wrap="square">
            <a:spAutoFit/>
          </a:bodyPr>
          <a:lstStyle/>
          <a:p>
            <a:r>
              <a:rPr lang="en-US" sz="1000" b="1" dirty="0" smtClean="0">
                <a:latin typeface="Calibri" pitchFamily="34" charset="0"/>
                <a:ea typeface="Calibri" pitchFamily="34" charset="0"/>
                <a:cs typeface="Times New Roman" pitchFamily="18" charset="0"/>
              </a:rPr>
              <a:t>Brand Names: Rule, Attwood, Lovett, Johnson, </a:t>
            </a:r>
            <a:r>
              <a:rPr lang="en-US" sz="1000" b="1" dirty="0" err="1" smtClean="0">
                <a:latin typeface="Calibri" pitchFamily="34" charset="0"/>
                <a:ea typeface="Calibri" pitchFamily="34" charset="0"/>
                <a:cs typeface="Times New Roman" pitchFamily="18" charset="0"/>
              </a:rPr>
              <a:t>Jabsco</a:t>
            </a:r>
            <a:r>
              <a:rPr lang="en-US" sz="1000" b="1" dirty="0" smtClean="0">
                <a:latin typeface="Calibri" pitchFamily="34" charset="0"/>
                <a:ea typeface="Calibri" pitchFamily="34" charset="0"/>
                <a:cs typeface="Times New Roman" pitchFamily="18" charset="0"/>
              </a:rPr>
              <a:t>,…</a:t>
            </a:r>
            <a:endParaRPr lang="en-US" sz="1000" b="1" dirty="0"/>
          </a:p>
        </p:txBody>
      </p:sp>
      <p:cxnSp>
        <p:nvCxnSpPr>
          <p:cNvPr id="73" name="Straight Connector 72"/>
          <p:cNvCxnSpPr/>
          <p:nvPr/>
        </p:nvCxnSpPr>
        <p:spPr>
          <a:xfrm>
            <a:off x="457200" y="990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066800" y="990600"/>
            <a:ext cx="639086" cy="369332"/>
          </a:xfrm>
          <a:prstGeom prst="rect">
            <a:avLst/>
          </a:prstGeom>
          <a:noFill/>
        </p:spPr>
        <p:txBody>
          <a:bodyPr wrap="none" rtlCol="0">
            <a:spAutoFit/>
          </a:bodyPr>
          <a:lstStyle/>
          <a:p>
            <a:r>
              <a:rPr lang="en-US" b="1" dirty="0" smtClean="0"/>
              <a:t>Type</a:t>
            </a:r>
            <a:endParaRPr lang="en-US" b="1" dirty="0"/>
          </a:p>
        </p:txBody>
      </p:sp>
    </p:spTree>
    <p:extLst>
      <p:ext uri="{BB962C8B-B14F-4D97-AF65-F5344CB8AC3E}">
        <p14:creationId xmlns:p14="http://schemas.microsoft.com/office/powerpoint/2010/main" val="7253882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2652722" y="0"/>
            <a:ext cx="2833678" cy="461665"/>
          </a:xfrm>
          <a:prstGeom prst="rect">
            <a:avLst/>
          </a:prstGeom>
          <a:noFill/>
        </p:spPr>
        <p:txBody>
          <a:bodyPr wrap="none" rtlCol="0">
            <a:spAutoFit/>
          </a:bodyPr>
          <a:lstStyle/>
          <a:p>
            <a:r>
              <a:rPr lang="en-US" sz="2400" b="1" dirty="0" smtClean="0"/>
              <a:t>Examples of Anchors</a:t>
            </a:r>
            <a:endParaRPr lang="en-US" sz="2400" b="1"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extLst>
      <p:ext uri="{BB962C8B-B14F-4D97-AF65-F5344CB8AC3E}">
        <p14:creationId xmlns:p14="http://schemas.microsoft.com/office/powerpoint/2010/main" val="2216073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Documents and Settings\shfa\Desktop\XFOCE, SWFOCE PDR\Revised Solar Buoy Assembly.JPG"/>
          <p:cNvPicPr>
            <a:picLocks noChangeAspect="1" noChangeArrowheads="1"/>
          </p:cNvPicPr>
          <p:nvPr/>
        </p:nvPicPr>
        <p:blipFill>
          <a:blip r:embed="rId3" cstate="print"/>
          <a:srcRect/>
          <a:stretch>
            <a:fillRect/>
          </a:stretch>
        </p:blipFill>
        <p:spPr bwMode="auto">
          <a:xfrm>
            <a:off x="4876800" y="4239058"/>
            <a:ext cx="4052888" cy="2618942"/>
          </a:xfrm>
          <a:prstGeom prst="rect">
            <a:avLst/>
          </a:prstGeom>
          <a:noFill/>
        </p:spPr>
      </p:pic>
      <p:sp>
        <p:nvSpPr>
          <p:cNvPr id="2" name="Title 1"/>
          <p:cNvSpPr>
            <a:spLocks noGrp="1"/>
          </p:cNvSpPr>
          <p:nvPr>
            <p:ph type="ctrTitle" idx="4294967295"/>
          </p:nvPr>
        </p:nvSpPr>
        <p:spPr>
          <a:xfrm>
            <a:off x="1371600" y="16765"/>
            <a:ext cx="5641975" cy="609600"/>
          </a:xfrm>
        </p:spPr>
        <p:txBody>
          <a:bodyPr>
            <a:normAutofit/>
          </a:bodyPr>
          <a:lstStyle/>
          <a:p>
            <a:r>
              <a:rPr lang="en-US" sz="2400" b="1" dirty="0" smtClean="0"/>
              <a:t>Power Options for </a:t>
            </a:r>
            <a:r>
              <a:rPr lang="en-US" sz="2400" b="1" dirty="0" err="1"/>
              <a:t>x</a:t>
            </a:r>
            <a:r>
              <a:rPr lang="en-US" sz="2400" b="1" dirty="0" err="1" smtClean="0"/>
              <a:t>FOCE</a:t>
            </a:r>
            <a:endParaRPr lang="en-US" sz="2400" b="1" dirty="0"/>
          </a:p>
        </p:txBody>
      </p:sp>
      <p:pic>
        <p:nvPicPr>
          <p:cNvPr id="4" name="Picture 1"/>
          <p:cNvPicPr>
            <a:picLocks noChangeAspect="1" noChangeArrowheads="1"/>
          </p:cNvPicPr>
          <p:nvPr/>
        </p:nvPicPr>
        <p:blipFill>
          <a:blip r:embed="rId4" cstate="print"/>
          <a:srcRect/>
          <a:stretch>
            <a:fillRect/>
          </a:stretch>
        </p:blipFill>
        <p:spPr bwMode="auto">
          <a:xfrm>
            <a:off x="5029200" y="609600"/>
            <a:ext cx="1447800" cy="1447800"/>
          </a:xfrm>
          <a:prstGeom prst="rect">
            <a:avLst/>
          </a:prstGeom>
          <a:noFill/>
          <a:ln w="9525">
            <a:noFill/>
            <a:miter lim="800000"/>
            <a:headEnd/>
            <a:tailEnd/>
          </a:ln>
        </p:spPr>
      </p:pic>
      <p:sp>
        <p:nvSpPr>
          <p:cNvPr id="5" name="TextBox 4"/>
          <p:cNvSpPr txBox="1"/>
          <p:nvPr/>
        </p:nvSpPr>
        <p:spPr>
          <a:xfrm>
            <a:off x="304800" y="10668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400800" y="914400"/>
            <a:ext cx="1318694" cy="646331"/>
          </a:xfrm>
          <a:prstGeom prst="rect">
            <a:avLst/>
          </a:prstGeom>
          <a:noFill/>
        </p:spPr>
        <p:txBody>
          <a:bodyPr wrap="none" rtlCol="0">
            <a:spAutoFit/>
          </a:bodyPr>
          <a:lstStyle/>
          <a:p>
            <a:r>
              <a:rPr lang="en-US" sz="1200" dirty="0" smtClean="0"/>
              <a:t>Diesel Generator</a:t>
            </a:r>
          </a:p>
          <a:p>
            <a:r>
              <a:rPr lang="en-US" sz="1200" dirty="0" smtClean="0"/>
              <a:t>3500 Watt Output</a:t>
            </a:r>
          </a:p>
          <a:p>
            <a:r>
              <a:rPr lang="en-US" sz="1200" dirty="0" smtClean="0"/>
              <a:t>0.3 Gallon per Hr.</a:t>
            </a:r>
            <a:endParaRPr lang="en-US" sz="1200" dirty="0"/>
          </a:p>
        </p:txBody>
      </p:sp>
      <p:sp>
        <p:nvSpPr>
          <p:cNvPr id="7" name="TextBox 6"/>
          <p:cNvSpPr txBox="1"/>
          <p:nvPr/>
        </p:nvSpPr>
        <p:spPr>
          <a:xfrm>
            <a:off x="152400" y="2209800"/>
            <a:ext cx="3514488" cy="3693319"/>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Batteries</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2">
              <a:buFont typeface="Arial" pitchFamily="34" charset="0"/>
              <a:buChar char="•"/>
            </a:pPr>
            <a:endParaRPr lang="en-US" dirty="0" smtClean="0"/>
          </a:p>
          <a:p>
            <a:pPr>
              <a:buFont typeface="Arial" pitchFamily="34" charset="0"/>
              <a:buChar char="•"/>
            </a:pPr>
            <a:r>
              <a:rPr lang="en-US" dirty="0" smtClean="0"/>
              <a:t> </a:t>
            </a:r>
            <a:r>
              <a:rPr lang="en-US" b="1" dirty="0" smtClean="0"/>
              <a:t>Offshore</a:t>
            </a:r>
          </a:p>
          <a:p>
            <a:pPr lvl="1">
              <a:buFont typeface="Arial" pitchFamily="34" charset="0"/>
              <a:buChar char="•"/>
            </a:pPr>
            <a:r>
              <a:rPr lang="en-US" dirty="0" smtClean="0"/>
              <a:t>Moored Buoy</a:t>
            </a:r>
          </a:p>
          <a:p>
            <a:pPr lvl="1"/>
            <a:endParaRPr lang="en-US" dirty="0" smtClean="0"/>
          </a:p>
        </p:txBody>
      </p:sp>
      <p:pic>
        <p:nvPicPr>
          <p:cNvPr id="125953" name="Picture 1"/>
          <p:cNvPicPr>
            <a:picLocks noChangeAspect="1" noChangeArrowheads="1"/>
          </p:cNvPicPr>
          <p:nvPr/>
        </p:nvPicPr>
        <p:blipFill>
          <a:blip r:embed="rId5" cstate="print"/>
          <a:srcRect/>
          <a:stretch>
            <a:fillRect/>
          </a:stretch>
        </p:blipFill>
        <p:spPr bwMode="auto">
          <a:xfrm>
            <a:off x="7010400" y="1752600"/>
            <a:ext cx="1962150" cy="1962150"/>
          </a:xfrm>
          <a:prstGeom prst="rect">
            <a:avLst/>
          </a:prstGeom>
          <a:noFill/>
          <a:ln w="9525">
            <a:noFill/>
            <a:miter lim="800000"/>
            <a:headEnd/>
            <a:tailEnd/>
          </a:ln>
        </p:spPr>
      </p:pic>
      <p:sp>
        <p:nvSpPr>
          <p:cNvPr id="9" name="TextBox 8"/>
          <p:cNvSpPr txBox="1"/>
          <p:nvPr/>
        </p:nvSpPr>
        <p:spPr>
          <a:xfrm>
            <a:off x="6477000" y="2590800"/>
            <a:ext cx="1240148" cy="461665"/>
          </a:xfrm>
          <a:prstGeom prst="rect">
            <a:avLst/>
          </a:prstGeom>
          <a:noFill/>
        </p:spPr>
        <p:txBody>
          <a:bodyPr wrap="none" rtlCol="0">
            <a:spAutoFit/>
          </a:bodyPr>
          <a:lstStyle/>
          <a:p>
            <a:r>
              <a:rPr lang="en-US" sz="1200" dirty="0" smtClean="0"/>
              <a:t>Wind Generator</a:t>
            </a:r>
          </a:p>
          <a:p>
            <a:r>
              <a:rPr lang="en-US" sz="1200" dirty="0" smtClean="0"/>
              <a:t>400 Watt Output</a:t>
            </a:r>
          </a:p>
        </p:txBody>
      </p:sp>
      <p:pic>
        <p:nvPicPr>
          <p:cNvPr id="125955" name="Picture 3"/>
          <p:cNvPicPr>
            <a:picLocks noChangeAspect="1" noChangeArrowheads="1"/>
          </p:cNvPicPr>
          <p:nvPr/>
        </p:nvPicPr>
        <p:blipFill>
          <a:blip r:embed="rId6" cstate="print"/>
          <a:srcRect/>
          <a:stretch>
            <a:fillRect/>
          </a:stretch>
        </p:blipFill>
        <p:spPr bwMode="auto">
          <a:xfrm>
            <a:off x="3657600" y="2057400"/>
            <a:ext cx="1102122" cy="2071687"/>
          </a:xfrm>
          <a:prstGeom prst="rect">
            <a:avLst/>
          </a:prstGeom>
          <a:noFill/>
          <a:ln w="9525">
            <a:noFill/>
            <a:miter lim="800000"/>
            <a:headEnd/>
            <a:tailEnd/>
          </a:ln>
        </p:spPr>
      </p:pic>
      <p:sp>
        <p:nvSpPr>
          <p:cNvPr id="12" name="TextBox 11"/>
          <p:cNvSpPr txBox="1"/>
          <p:nvPr/>
        </p:nvSpPr>
        <p:spPr>
          <a:xfrm>
            <a:off x="4724400" y="3048000"/>
            <a:ext cx="1600200" cy="553998"/>
          </a:xfrm>
          <a:prstGeom prst="rect">
            <a:avLst/>
          </a:prstGeom>
          <a:noFill/>
        </p:spPr>
        <p:txBody>
          <a:bodyPr wrap="square" rtlCol="0">
            <a:spAutoFit/>
          </a:bodyPr>
          <a:lstStyle/>
          <a:p>
            <a:r>
              <a:rPr lang="en-US" sz="1200" dirty="0" smtClean="0"/>
              <a:t>240 Watt Panel</a:t>
            </a:r>
          </a:p>
          <a:p>
            <a:endParaRPr lang="en-US" dirty="0"/>
          </a:p>
        </p:txBody>
      </p:sp>
      <p:sp>
        <p:nvSpPr>
          <p:cNvPr id="13" name="TextBox 12"/>
          <p:cNvSpPr txBox="1"/>
          <p:nvPr/>
        </p:nvSpPr>
        <p:spPr>
          <a:xfrm>
            <a:off x="5181600" y="4343400"/>
            <a:ext cx="533400" cy="553998"/>
          </a:xfrm>
          <a:prstGeom prst="rect">
            <a:avLst/>
          </a:prstGeom>
          <a:noFill/>
        </p:spPr>
        <p:txBody>
          <a:bodyPr wrap="square" rtlCol="0">
            <a:spAutoFit/>
          </a:bodyPr>
          <a:lstStyle/>
          <a:p>
            <a:r>
              <a:rPr lang="en-US" sz="1200" b="1" dirty="0" smtClean="0"/>
              <a:t>Buoy</a:t>
            </a:r>
          </a:p>
          <a:p>
            <a:endParaRPr lang="en-US" dirty="0"/>
          </a:p>
        </p:txBody>
      </p:sp>
      <p:sp>
        <p:nvSpPr>
          <p:cNvPr id="14" name="TextBox 13"/>
          <p:cNvSpPr txBox="1"/>
          <p:nvPr/>
        </p:nvSpPr>
        <p:spPr>
          <a:xfrm>
            <a:off x="7924800" y="5029200"/>
            <a:ext cx="685800" cy="276999"/>
          </a:xfrm>
          <a:prstGeom prst="rect">
            <a:avLst/>
          </a:prstGeom>
          <a:noFill/>
        </p:spPr>
        <p:txBody>
          <a:bodyPr wrap="square" rtlCol="0">
            <a:spAutoFit/>
          </a:bodyPr>
          <a:lstStyle/>
          <a:p>
            <a:r>
              <a:rPr lang="en-US" sz="1200" b="1" dirty="0" smtClean="0"/>
              <a:t>Anchor</a:t>
            </a:r>
            <a:endParaRPr lang="en-US" b="1" dirty="0"/>
          </a:p>
        </p:txBody>
      </p:sp>
      <p:sp>
        <p:nvSpPr>
          <p:cNvPr id="15" name="TextBox 14"/>
          <p:cNvSpPr txBox="1"/>
          <p:nvPr/>
        </p:nvSpPr>
        <p:spPr>
          <a:xfrm>
            <a:off x="5029200" y="5105400"/>
            <a:ext cx="609600" cy="276999"/>
          </a:xfrm>
          <a:prstGeom prst="rect">
            <a:avLst/>
          </a:prstGeom>
          <a:noFill/>
        </p:spPr>
        <p:txBody>
          <a:bodyPr wrap="square" rtlCol="0">
            <a:spAutoFit/>
          </a:bodyPr>
          <a:lstStyle/>
          <a:p>
            <a:r>
              <a:rPr lang="en-US" sz="1200" b="1" dirty="0" err="1" smtClean="0"/>
              <a:t>xFOCE</a:t>
            </a:r>
            <a:endParaRPr lang="en-US" b="1" dirty="0"/>
          </a:p>
        </p:txBody>
      </p:sp>
      <p:cxnSp>
        <p:nvCxnSpPr>
          <p:cNvPr id="16" name="Straight Arrow Connector 15"/>
          <p:cNvCxnSpPr/>
          <p:nvPr/>
        </p:nvCxnSpPr>
        <p:spPr>
          <a:xfrm>
            <a:off x="5486400" y="4572000"/>
            <a:ext cx="9906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486400" y="5334000"/>
            <a:ext cx="11430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67600" y="5181600"/>
            <a:ext cx="5334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52800" y="6172200"/>
            <a:ext cx="1575047" cy="276999"/>
          </a:xfrm>
          <a:prstGeom prst="rect">
            <a:avLst/>
          </a:prstGeom>
        </p:spPr>
        <p:txBody>
          <a:bodyPr wrap="none">
            <a:spAutoFit/>
          </a:bodyPr>
          <a:lstStyle/>
          <a:p>
            <a:pPr lvl="1"/>
            <a:r>
              <a:rPr lang="en-US" sz="1200" b="1" dirty="0" smtClean="0"/>
              <a:t>Moored Buoy</a:t>
            </a:r>
          </a:p>
        </p:txBody>
      </p:sp>
    </p:spTree>
    <p:extLst>
      <p:ext uri="{BB962C8B-B14F-4D97-AF65-F5344CB8AC3E}">
        <p14:creationId xmlns:p14="http://schemas.microsoft.com/office/powerpoint/2010/main" val="17393144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97878" y="2552700"/>
            <a:ext cx="4572000" cy="3581400"/>
          </a:xfrm>
          <a:prstGeom prst="rect">
            <a:avLst/>
          </a:prstGeom>
          <a:noFill/>
          <a:ln w="9525">
            <a:solidFill>
              <a:schemeClr val="accent1"/>
            </a:solidFill>
            <a:miter lim="800000"/>
            <a:headEnd/>
            <a:tailEnd/>
          </a:ln>
        </p:spPr>
      </p:pic>
      <p:pic>
        <p:nvPicPr>
          <p:cNvPr id="120836" name="Picture 4"/>
          <p:cNvPicPr>
            <a:picLocks noChangeAspect="1" noChangeArrowheads="1"/>
          </p:cNvPicPr>
          <p:nvPr/>
        </p:nvPicPr>
        <p:blipFill>
          <a:blip r:embed="rId4" cstate="print"/>
          <a:srcRect/>
          <a:stretch>
            <a:fillRect/>
          </a:stretch>
        </p:blipFill>
        <p:spPr bwMode="auto">
          <a:xfrm>
            <a:off x="5334000" y="4343400"/>
            <a:ext cx="2835442" cy="1901414"/>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5029200" y="58674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5410200" y="4114800"/>
            <a:ext cx="2659702" cy="246221"/>
          </a:xfrm>
          <a:prstGeom prst="rect">
            <a:avLst/>
          </a:prstGeom>
          <a:noFill/>
        </p:spPr>
        <p:txBody>
          <a:bodyPr wrap="none" rtlCol="0">
            <a:spAutoFit/>
          </a:bodyPr>
          <a:lstStyle/>
          <a:p>
            <a:r>
              <a:rPr lang="en-US" sz="1000" b="1" dirty="0" smtClean="0"/>
              <a:t>Carbon Dioxide Emissions from 1 gallon of fuel</a:t>
            </a:r>
            <a:endParaRPr lang="en-US" sz="1000" b="1" dirty="0"/>
          </a:p>
        </p:txBody>
      </p:sp>
      <p:sp>
        <p:nvSpPr>
          <p:cNvPr id="60" name="TextBox 59"/>
          <p:cNvSpPr txBox="1"/>
          <p:nvPr/>
        </p:nvSpPr>
        <p:spPr>
          <a:xfrm>
            <a:off x="270283" y="798771"/>
            <a:ext cx="3390772" cy="830997"/>
          </a:xfrm>
          <a:prstGeom prst="rect">
            <a:avLst/>
          </a:prstGeom>
          <a:noFill/>
        </p:spPr>
        <p:txBody>
          <a:bodyPr wrap="none" rtlCol="0">
            <a:spAutoFit/>
          </a:bodyPr>
          <a:lstStyle/>
          <a:p>
            <a:r>
              <a:rPr lang="en-US" sz="2400" b="1" dirty="0" smtClean="0"/>
              <a:t>Option for Extracting CO</a:t>
            </a:r>
            <a:r>
              <a:rPr lang="en-US" sz="2400" b="1" baseline="-25000" dirty="0" smtClean="0"/>
              <a:t>2</a:t>
            </a:r>
            <a:r>
              <a:rPr lang="en-US" sz="2400" b="1" dirty="0" smtClean="0"/>
              <a:t> </a:t>
            </a:r>
          </a:p>
          <a:p>
            <a:r>
              <a:rPr lang="en-US" sz="2400" b="1" dirty="0" smtClean="0"/>
              <a:t>from Exhaust</a:t>
            </a:r>
          </a:p>
        </p:txBody>
      </p:sp>
      <p:sp>
        <p:nvSpPr>
          <p:cNvPr id="10" name="Rectangle 9"/>
          <p:cNvSpPr/>
          <p:nvPr/>
        </p:nvSpPr>
        <p:spPr>
          <a:xfrm>
            <a:off x="4191000" y="381000"/>
            <a:ext cx="4800600" cy="3505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4078360" y="115697"/>
            <a:ext cx="4884183" cy="3633067"/>
            <a:chOff x="441324" y="901765"/>
            <a:chExt cx="7988270" cy="5386102"/>
          </a:xfrm>
        </p:grpSpPr>
        <p:sp>
          <p:nvSpPr>
            <p:cNvPr id="13" name="Rectangle 1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pic>
          <p:nvPicPr>
            <p:cNvPr id="14" name="Picture 13" descr="CO2_Enrichmen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15" name="Picture 14"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16" name="Picture 15"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17" name="Straight Connector 16"/>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21" name="Straight Connector 20"/>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5" name="TextBox 24"/>
            <p:cNvSpPr txBox="1"/>
            <p:nvPr/>
          </p:nvSpPr>
          <p:spPr>
            <a:xfrm>
              <a:off x="1216700" y="2445303"/>
              <a:ext cx="1113692" cy="456286"/>
            </a:xfrm>
            <a:prstGeom prst="rect">
              <a:avLst/>
            </a:prstGeom>
            <a:noFill/>
          </p:spPr>
          <p:txBody>
            <a:bodyPr wrap="square" rtlCol="0">
              <a:spAutoFit/>
            </a:bodyPr>
            <a:lstStyle/>
            <a:p>
              <a:r>
                <a:rPr lang="en-US" sz="700" dirty="0" smtClean="0"/>
                <a:t>CO</a:t>
              </a:r>
              <a:r>
                <a:rPr lang="en-US" sz="700" baseline="-25000" dirty="0" smtClean="0"/>
                <a:t>2</a:t>
              </a:r>
              <a:r>
                <a:rPr lang="en-US" sz="700" dirty="0" smtClean="0"/>
                <a:t> Mix Electronics</a:t>
              </a:r>
              <a:endParaRPr lang="en-US" sz="700" dirty="0"/>
            </a:p>
          </p:txBody>
        </p:sp>
        <p:sp>
          <p:nvSpPr>
            <p:cNvPr id="26" name="Rectangle 25"/>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7" name="TextBox 26"/>
            <p:cNvSpPr txBox="1"/>
            <p:nvPr/>
          </p:nvSpPr>
          <p:spPr>
            <a:xfrm>
              <a:off x="5211686" y="3496061"/>
              <a:ext cx="1113692" cy="615985"/>
            </a:xfrm>
            <a:prstGeom prst="rect">
              <a:avLst/>
            </a:prstGeom>
            <a:noFill/>
          </p:spPr>
          <p:txBody>
            <a:bodyPr wrap="square" rtlCol="0">
              <a:spAutoFit/>
            </a:bodyPr>
            <a:lstStyle/>
            <a:p>
              <a:r>
                <a:rPr lang="en-US" sz="700" dirty="0" smtClean="0"/>
                <a:t>System Control Electronics</a:t>
              </a:r>
              <a:endParaRPr lang="en-US" sz="700" dirty="0"/>
            </a:p>
          </p:txBody>
        </p:sp>
        <p:pic>
          <p:nvPicPr>
            <p:cNvPr id="28" name="Picture 27"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29" name="Picture 28"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30" name="Picture 2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31" name="Straight Connector 30"/>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33" name="Straight Connector 32"/>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41" name="Rectangle 40"/>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2" name="TextBox 41"/>
            <p:cNvSpPr txBox="1"/>
            <p:nvPr/>
          </p:nvSpPr>
          <p:spPr>
            <a:xfrm>
              <a:off x="6226245" y="1813559"/>
              <a:ext cx="947804" cy="296586"/>
            </a:xfrm>
            <a:prstGeom prst="rect">
              <a:avLst/>
            </a:prstGeom>
            <a:noFill/>
          </p:spPr>
          <p:txBody>
            <a:bodyPr wrap="none" rtlCol="0">
              <a:spAutoFit/>
            </a:bodyPr>
            <a:lstStyle/>
            <a:p>
              <a:r>
                <a:rPr lang="en-US" sz="700" dirty="0" smtClean="0"/>
                <a:t>Diesel Fuel</a:t>
              </a:r>
              <a:endParaRPr lang="en-US" sz="700" dirty="0"/>
            </a:p>
          </p:txBody>
        </p:sp>
        <p:cxnSp>
          <p:nvCxnSpPr>
            <p:cNvPr id="43" name="Straight Connector 42"/>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7" name="Rectangle 46"/>
            <p:cNvSpPr/>
            <p:nvPr/>
          </p:nvSpPr>
          <p:spPr>
            <a:xfrm rot="16200000" flipV="1">
              <a:off x="6929605" y="3556956"/>
              <a:ext cx="616378" cy="14318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8" name="Rectangle 47"/>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9" name="Rectangle 48"/>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0" name="Block Arc 49"/>
            <p:cNvSpPr/>
            <p:nvPr/>
          </p:nvSpPr>
          <p:spPr>
            <a:xfrm>
              <a:off x="1979675" y="1058653"/>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solidFill>
                  <a:schemeClr val="tx1"/>
                </a:solidFill>
              </a:endParaRPr>
            </a:p>
          </p:txBody>
        </p:sp>
        <p:sp>
          <p:nvSpPr>
            <p:cNvPr id="51" name="TextBox 50"/>
            <p:cNvSpPr txBox="1"/>
            <p:nvPr/>
          </p:nvSpPr>
          <p:spPr>
            <a:xfrm>
              <a:off x="2808552" y="1680046"/>
              <a:ext cx="1545332" cy="296586"/>
            </a:xfrm>
            <a:prstGeom prst="rect">
              <a:avLst/>
            </a:prstGeom>
            <a:noFill/>
          </p:spPr>
          <p:txBody>
            <a:bodyPr wrap="none" rtlCol="0">
              <a:spAutoFit/>
            </a:bodyPr>
            <a:lstStyle/>
            <a:p>
              <a:r>
                <a:rPr lang="en-US" sz="700" dirty="0" smtClean="0"/>
                <a:t>Exhaust used for CO</a:t>
              </a:r>
              <a:r>
                <a:rPr lang="en-US" sz="700" baseline="-25000" dirty="0" smtClean="0"/>
                <a:t>2</a:t>
              </a:r>
              <a:endParaRPr lang="en-US" sz="700" baseline="-25000" dirty="0"/>
            </a:p>
          </p:txBody>
        </p:sp>
        <p:sp>
          <p:nvSpPr>
            <p:cNvPr id="52" name="Rectangle 51"/>
            <p:cNvSpPr/>
            <p:nvPr/>
          </p:nvSpPr>
          <p:spPr>
            <a:xfrm flipV="1">
              <a:off x="3026559" y="2896074"/>
              <a:ext cx="2578686" cy="140496"/>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53" name="Straight Connector 52"/>
            <p:cNvCxnSpPr/>
            <p:nvPr/>
          </p:nvCxnSpPr>
          <p:spPr>
            <a:xfrm flipH="1">
              <a:off x="2399520" y="2738588"/>
              <a:ext cx="1233247" cy="4693"/>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5362055" y="2100057"/>
              <a:ext cx="1952" cy="138729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5" name="Cloud Callout 5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6" name="Cloud Callout 5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7" name="Cloud Callout 5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8" name="Cloud Callout 5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9" name="Rectangle 58"/>
            <p:cNvSpPr/>
            <p:nvPr/>
          </p:nvSpPr>
          <p:spPr>
            <a:xfrm rot="10800000" flipV="1">
              <a:off x="5527197" y="3303835"/>
              <a:ext cx="1759369" cy="12294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1" name="Rectangle 60"/>
            <p:cNvSpPr/>
            <p:nvPr/>
          </p:nvSpPr>
          <p:spPr>
            <a:xfrm rot="16200000" flipV="1">
              <a:off x="5271642" y="3086086"/>
              <a:ext cx="521605" cy="145600"/>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2" name="Rectangle 61"/>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63" name="Straight Connector 62"/>
            <p:cNvCxnSpPr/>
            <p:nvPr/>
          </p:nvCxnSpPr>
          <p:spPr>
            <a:xfrm flipH="1" flipV="1">
              <a:off x="3576005" y="2121342"/>
              <a:ext cx="1812690" cy="340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4130416" y="2611713"/>
              <a:ext cx="850447" cy="456286"/>
            </a:xfrm>
            <a:prstGeom prst="rect">
              <a:avLst/>
            </a:prstGeom>
            <a:noFill/>
          </p:spPr>
          <p:txBody>
            <a:bodyPr wrap="square" rtlCol="0">
              <a:spAutoFit/>
            </a:bodyPr>
            <a:lstStyle/>
            <a:p>
              <a:r>
                <a:rPr lang="en-US" sz="700" dirty="0" smtClean="0"/>
                <a:t>Particle Scrubber</a:t>
              </a:r>
              <a:endParaRPr lang="en-US" sz="700" dirty="0"/>
            </a:p>
          </p:txBody>
        </p:sp>
        <p:cxnSp>
          <p:nvCxnSpPr>
            <p:cNvPr id="65" name="Straight Connector 64"/>
            <p:cNvCxnSpPr/>
            <p:nvPr/>
          </p:nvCxnSpPr>
          <p:spPr>
            <a:xfrm flipV="1">
              <a:off x="3604386" y="2096372"/>
              <a:ext cx="3400" cy="656406"/>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3803053" y="3696384"/>
              <a:ext cx="1007572" cy="273771"/>
            </a:xfrm>
            <a:prstGeom prst="rect">
              <a:avLst/>
            </a:prstGeom>
            <a:noFill/>
          </p:spPr>
          <p:txBody>
            <a:bodyPr wrap="none" rtlCol="0">
              <a:spAutoFit/>
            </a:bodyPr>
            <a:lstStyle/>
            <a:p>
              <a:r>
                <a:rPr lang="en-US" sz="600" dirty="0" smtClean="0"/>
                <a:t>Supplemental</a:t>
              </a:r>
              <a:endParaRPr lang="en-US" sz="600" dirty="0"/>
            </a:p>
          </p:txBody>
        </p:sp>
      </p:grpSp>
    </p:spTree>
    <p:extLst>
      <p:ext uri="{BB962C8B-B14F-4D97-AF65-F5344CB8AC3E}">
        <p14:creationId xmlns:p14="http://schemas.microsoft.com/office/powerpoint/2010/main" val="15589620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133600" cy="312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381001" y="2224450"/>
          <a:ext cx="2133600" cy="2949852"/>
        </p:xfrm>
        <a:graphic>
          <a:graphicData uri="http://schemas.openxmlformats.org/drawingml/2006/table">
            <a:tbl>
              <a:tblPr/>
              <a:tblGrid>
                <a:gridCol w="523471"/>
                <a:gridCol w="793992"/>
                <a:gridCol w="816137"/>
              </a:tblGrid>
              <a:tr h="487692">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b="1" dirty="0"/>
                        <a:t>Schedule 40</a:t>
                      </a:r>
                    </a:p>
                  </a:txBody>
                  <a:tcPr marL="52779" marR="52779" marT="26390" marB="26390" anchor="ctr">
                    <a:lnL>
                      <a:noFill/>
                    </a:lnL>
                    <a:lnR>
                      <a:noFill/>
                    </a:lnR>
                    <a:lnT>
                      <a:noFill/>
                    </a:lnT>
                    <a:lnB>
                      <a:noFill/>
                    </a:lnB>
                  </a:tcPr>
                </a:tc>
                <a:tc>
                  <a:txBody>
                    <a:bodyPr/>
                    <a:lstStyle/>
                    <a:p>
                      <a:r>
                        <a:rPr lang="en-US" sz="1000" b="1" dirty="0"/>
                        <a:t>Schedule 80</a:t>
                      </a:r>
                    </a:p>
                  </a:txBody>
                  <a:tcPr marL="52779" marR="52779" marT="26390" marB="26390" anchor="ctr">
                    <a:lnL>
                      <a:noFill/>
                    </a:lnL>
                    <a:lnR>
                      <a:noFill/>
                    </a:lnR>
                    <a:lnT>
                      <a:noFill/>
                    </a:lnT>
                    <a:lnB>
                      <a:noFill/>
                    </a:lnB>
                  </a:tcPr>
                </a:tc>
              </a:tr>
              <a:tr h="188722">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509</a:t>
                      </a:r>
                    </a:p>
                  </a:txBody>
                  <a:tcPr marL="52779" marR="52779" marT="26390" marB="26390" anchor="ctr">
                    <a:lnL>
                      <a:noFill/>
                    </a:lnL>
                    <a:lnR>
                      <a:noFill/>
                    </a:lnR>
                    <a:lnT>
                      <a:noFill/>
                    </a:lnT>
                    <a:lnB>
                      <a:noFill/>
                    </a:lnB>
                    <a:solidFill>
                      <a:srgbClr val="00B050"/>
                    </a:solidFill>
                  </a:tcPr>
                </a:tc>
              </a:tr>
              <a:tr h="188722">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413</a:t>
                      </a:r>
                    </a:p>
                  </a:txBody>
                  <a:tcPr marL="52779" marR="52779" marT="26390" marB="26390" anchor="ctr">
                    <a:lnL>
                      <a:noFill/>
                    </a:lnL>
                    <a:lnR>
                      <a:noFill/>
                    </a:lnR>
                    <a:lnT>
                      <a:noFill/>
                    </a:lnT>
                    <a:lnB>
                      <a:noFill/>
                    </a:lnB>
                    <a:solidFill>
                      <a:srgbClr val="00B050"/>
                    </a:solidFill>
                  </a:tcPr>
                </a:tc>
              </a:tr>
              <a:tr h="188722">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378</a:t>
                      </a:r>
                    </a:p>
                  </a:txBody>
                  <a:tcPr marL="52779" marR="52779" marT="26390" marB="26390" anchor="ctr">
                    <a:lnL>
                      <a:noFill/>
                    </a:lnL>
                    <a:lnR>
                      <a:noFill/>
                    </a:lnR>
                    <a:lnT>
                      <a:noFill/>
                    </a:lnT>
                    <a:lnB>
                      <a:noFill/>
                    </a:lnB>
                    <a:solidFill>
                      <a:srgbClr val="00B050"/>
                    </a:solidFill>
                  </a:tcPr>
                </a:tc>
              </a:tr>
              <a:tr h="188722">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312</a:t>
                      </a:r>
                    </a:p>
                  </a:txBody>
                  <a:tcPr marL="52779" marR="52779" marT="26390" marB="26390" anchor="ctr">
                    <a:lnL>
                      <a:noFill/>
                    </a:lnL>
                    <a:lnR>
                      <a:noFill/>
                    </a:lnR>
                    <a:lnT>
                      <a:noFill/>
                    </a:lnT>
                    <a:lnB>
                      <a:noFill/>
                    </a:lnB>
                    <a:solidFill>
                      <a:srgbClr val="00B050"/>
                    </a:solidFill>
                  </a:tcPr>
                </a:tc>
              </a:tr>
              <a:tr h="188722">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282</a:t>
                      </a:r>
                    </a:p>
                  </a:txBody>
                  <a:tcPr marL="52779" marR="52779" marT="26390" marB="26390" anchor="ctr">
                    <a:lnL>
                      <a:noFill/>
                    </a:lnL>
                    <a:lnR>
                      <a:noFill/>
                    </a:lnR>
                    <a:lnT>
                      <a:noFill/>
                    </a:lnT>
                    <a:lnB>
                      <a:noFill/>
                    </a:lnB>
                    <a:solidFill>
                      <a:srgbClr val="00B050"/>
                    </a:solidFill>
                  </a:tcPr>
                </a:tc>
              </a:tr>
              <a:tr h="188722">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243</a:t>
                      </a:r>
                    </a:p>
                  </a:txBody>
                  <a:tcPr marL="52779" marR="52779" marT="26390" marB="26390" anchor="ctr">
                    <a:lnL>
                      <a:noFill/>
                    </a:lnL>
                    <a:lnR>
                      <a:noFill/>
                    </a:lnR>
                    <a:lnT>
                      <a:noFill/>
                    </a:lnT>
                    <a:lnB>
                      <a:noFill/>
                    </a:lnB>
                    <a:solidFill>
                      <a:srgbClr val="00B050"/>
                    </a:solidFill>
                  </a:tcPr>
                </a:tc>
              </a:tr>
              <a:tr h="188722">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255</a:t>
                      </a:r>
                    </a:p>
                  </a:txBody>
                  <a:tcPr marL="52779" marR="52779" marT="26390" marB="26390" anchor="ctr">
                    <a:lnL>
                      <a:noFill/>
                    </a:lnL>
                    <a:lnR>
                      <a:noFill/>
                    </a:lnR>
                    <a:lnT>
                      <a:noFill/>
                    </a:lnT>
                    <a:lnB>
                      <a:noFill/>
                    </a:lnB>
                    <a:solidFill>
                      <a:srgbClr val="00B050"/>
                    </a:solidFill>
                  </a:tcPr>
                </a:tc>
              </a:tr>
              <a:tr h="188722">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225</a:t>
                      </a:r>
                    </a:p>
                  </a:txBody>
                  <a:tcPr marL="52779" marR="52779" marT="26390" marB="26390" anchor="ctr">
                    <a:lnL>
                      <a:noFill/>
                    </a:lnL>
                    <a:lnR>
                      <a:noFill/>
                    </a:lnR>
                    <a:lnT>
                      <a:noFill/>
                    </a:lnT>
                    <a:lnB>
                      <a:noFill/>
                    </a:lnB>
                    <a:solidFill>
                      <a:srgbClr val="00B050"/>
                    </a:solidFill>
                  </a:tcPr>
                </a:tc>
              </a:tr>
              <a:tr h="188722">
                <a:tc>
                  <a:txBody>
                    <a:bodyPr/>
                    <a:lstStyle/>
                    <a:p>
                      <a:r>
                        <a:rPr lang="en-US" sz="1000" dirty="0"/>
                        <a:t>4</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194</a:t>
                      </a:r>
                    </a:p>
                  </a:txBody>
                  <a:tcPr marL="52779" marR="52779" marT="26390" marB="26390" anchor="ctr">
                    <a:lnL>
                      <a:noFill/>
                    </a:lnL>
                    <a:lnR>
                      <a:noFill/>
                    </a:lnR>
                    <a:lnT>
                      <a:noFill/>
                    </a:lnT>
                    <a:lnB>
                      <a:noFill/>
                    </a:lnB>
                    <a:solidFill>
                      <a:srgbClr val="00B050"/>
                    </a:solidFill>
                  </a:tcPr>
                </a:tc>
              </a:tr>
              <a:tr h="188722">
                <a:tc>
                  <a:txBody>
                    <a:bodyPr/>
                    <a:lstStyle/>
                    <a:p>
                      <a:r>
                        <a:rPr lang="en-US" sz="1000"/>
                        <a:t>5</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173</a:t>
                      </a:r>
                    </a:p>
                  </a:txBody>
                  <a:tcPr marL="52779" marR="52779" marT="26390" marB="26390" anchor="ctr">
                    <a:lnL>
                      <a:noFill/>
                    </a:lnL>
                    <a:lnR>
                      <a:noFill/>
                    </a:lnR>
                    <a:lnT>
                      <a:noFill/>
                    </a:lnT>
                    <a:lnB>
                      <a:noFill/>
                    </a:lnB>
                    <a:solidFill>
                      <a:srgbClr val="00B050"/>
                    </a:solidFill>
                  </a:tcPr>
                </a:tc>
              </a:tr>
              <a:tr h="188722">
                <a:tc>
                  <a:txBody>
                    <a:bodyPr/>
                    <a:lstStyle/>
                    <a:p>
                      <a:r>
                        <a:rPr lang="en-US" sz="1000"/>
                        <a:t>6</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167</a:t>
                      </a:r>
                    </a:p>
                  </a:txBody>
                  <a:tcPr marL="52779" marR="52779" marT="26390" marB="26390" anchor="ctr">
                    <a:lnL>
                      <a:noFill/>
                    </a:lnL>
                    <a:lnR>
                      <a:noFill/>
                    </a:lnR>
                    <a:lnT>
                      <a:noFill/>
                    </a:lnT>
                    <a:lnB>
                      <a:noFill/>
                    </a:lnB>
                    <a:solidFill>
                      <a:srgbClr val="00B050"/>
                    </a:solidFill>
                  </a:tcPr>
                </a:tc>
              </a:tr>
              <a:tr h="188722">
                <a:tc>
                  <a:txBody>
                    <a:bodyPr/>
                    <a:lstStyle/>
                    <a:p>
                      <a:r>
                        <a:rPr lang="en-US" sz="1000" dirty="0"/>
                        <a:t>8</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bl>
          </a:graphicData>
        </a:graphic>
      </p:graphicFrame>
      <p:graphicFrame>
        <p:nvGraphicFramePr>
          <p:cNvPr id="18" name="Table 17"/>
          <p:cNvGraphicFramePr>
            <a:graphicFrameLocks noGrp="1"/>
          </p:cNvGraphicFramePr>
          <p:nvPr/>
        </p:nvGraphicFramePr>
        <p:xfrm>
          <a:off x="2819400" y="25146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dirty="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04800" y="5486400"/>
            <a:ext cx="557851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a:t>
            </a:r>
            <a:r>
              <a:rPr lang="en-US" b="1" u="sng" dirty="0" smtClean="0">
                <a:sym typeface="Wingdings" pitchFamily="2" charset="2"/>
              </a:rPr>
              <a:t>146 psi max.</a:t>
            </a:r>
            <a:endParaRPr lang="en-US" b="1" u="sng" dirty="0"/>
          </a:p>
        </p:txBody>
      </p:sp>
      <p:graphicFrame>
        <p:nvGraphicFramePr>
          <p:cNvPr id="124930" name="Object 2"/>
          <p:cNvGraphicFramePr>
            <a:graphicFrameLocks noChangeAspect="1"/>
          </p:cNvGraphicFramePr>
          <p:nvPr>
            <p:extLst>
              <p:ext uri="{D42A27DB-BD31-4B8C-83A1-F6EECF244321}">
                <p14:modId xmlns:p14="http://schemas.microsoft.com/office/powerpoint/2010/main" val="2731706"/>
              </p:ext>
            </p:extLst>
          </p:nvPr>
        </p:nvGraphicFramePr>
        <p:xfrm>
          <a:off x="4821071" y="3379507"/>
          <a:ext cx="2784723" cy="1802093"/>
        </p:xfrm>
        <a:graphic>
          <a:graphicData uri="http://schemas.openxmlformats.org/presentationml/2006/ole">
            <mc:AlternateContent xmlns:mc="http://schemas.openxmlformats.org/markup-compatibility/2006">
              <mc:Choice xmlns:v="urn:schemas-microsoft-com:vml" Requires="v">
                <p:oleObj spid="_x0000_s5209"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1071" y="3379507"/>
                        <a:ext cx="2784723" cy="180209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16"/>
          <p:cNvSpPr/>
          <p:nvPr/>
        </p:nvSpPr>
        <p:spPr>
          <a:xfrm>
            <a:off x="1335214" y="60215"/>
            <a:ext cx="5682866" cy="461665"/>
          </a:xfrm>
          <a:prstGeom prst="rect">
            <a:avLst/>
          </a:prstGeom>
        </p:spPr>
        <p:txBody>
          <a:bodyPr wrap="none">
            <a:spAutoFit/>
          </a:bodyPr>
          <a:lstStyle/>
          <a:p>
            <a:r>
              <a:rPr lang="en-US" sz="2400" b="1" dirty="0" smtClean="0"/>
              <a:t>Low-cost Shallow Water Pressure Housing</a:t>
            </a:r>
            <a:endParaRPr lang="en-US" sz="2400" b="1" dirty="0"/>
          </a:p>
        </p:txBody>
      </p:sp>
      <p:cxnSp>
        <p:nvCxnSpPr>
          <p:cNvPr id="14" name="Straight Connector 13"/>
          <p:cNvCxnSpPr/>
          <p:nvPr/>
        </p:nvCxnSpPr>
        <p:spPr>
          <a:xfrm>
            <a:off x="381000" y="28956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914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676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1000" y="3124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1000" y="2057400"/>
            <a:ext cx="2133600" cy="312420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990600" y="1828800"/>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36" name="Straight Connector 35"/>
          <p:cNvCxnSpPr/>
          <p:nvPr/>
        </p:nvCxnSpPr>
        <p:spPr>
          <a:xfrm>
            <a:off x="381000" y="3352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81000" y="3505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81000" y="3733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81000" y="3962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81000" y="4114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81000" y="4343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81000" y="4572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381000" y="4724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81000" y="4953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1066800" y="2514600"/>
            <a:ext cx="415498" cy="246221"/>
          </a:xfrm>
          <a:prstGeom prst="rect">
            <a:avLst/>
          </a:prstGeom>
          <a:noFill/>
        </p:spPr>
        <p:txBody>
          <a:bodyPr wrap="none" rtlCol="0">
            <a:spAutoFit/>
          </a:bodyPr>
          <a:lstStyle/>
          <a:p>
            <a:r>
              <a:rPr lang="en-US" sz="1000" b="1" i="1" dirty="0" smtClean="0"/>
              <a:t>(psi)</a:t>
            </a:r>
            <a:endParaRPr lang="en-US" sz="1000" b="1" i="1" dirty="0"/>
          </a:p>
        </p:txBody>
      </p:sp>
      <p:sp>
        <p:nvSpPr>
          <p:cNvPr id="46" name="TextBox 45"/>
          <p:cNvSpPr txBox="1"/>
          <p:nvPr/>
        </p:nvSpPr>
        <p:spPr>
          <a:xfrm>
            <a:off x="1828800" y="2514600"/>
            <a:ext cx="417102" cy="246221"/>
          </a:xfrm>
          <a:prstGeom prst="rect">
            <a:avLst/>
          </a:prstGeom>
          <a:noFill/>
        </p:spPr>
        <p:txBody>
          <a:bodyPr wrap="none" rtlCol="0">
            <a:spAutoFit/>
          </a:bodyPr>
          <a:lstStyle/>
          <a:p>
            <a:r>
              <a:rPr lang="en-US" sz="1000" b="1" i="1" dirty="0" smtClean="0"/>
              <a:t>(psi)</a:t>
            </a:r>
            <a:endParaRPr lang="en-US" sz="1000" b="1" i="1" dirty="0"/>
          </a:p>
        </p:txBody>
      </p:sp>
      <p:sp>
        <p:nvSpPr>
          <p:cNvPr id="47" name="TextBox 46"/>
          <p:cNvSpPr txBox="1"/>
          <p:nvPr/>
        </p:nvSpPr>
        <p:spPr>
          <a:xfrm>
            <a:off x="1981200" y="5257800"/>
            <a:ext cx="1771126" cy="338554"/>
          </a:xfrm>
          <a:prstGeom prst="rect">
            <a:avLst/>
          </a:prstGeom>
          <a:noFill/>
        </p:spPr>
        <p:txBody>
          <a:bodyPr wrap="none" rtlCol="0">
            <a:spAutoFit/>
          </a:bodyPr>
          <a:lstStyle/>
          <a:p>
            <a:r>
              <a:rPr lang="en-US" sz="1600" b="1" u="heavy" dirty="0" smtClean="0"/>
              <a:t>Design Parameters</a:t>
            </a:r>
            <a:endParaRPr lang="en-US" sz="1600" b="1" u="heavy" dirty="0"/>
          </a:p>
        </p:txBody>
      </p:sp>
      <p:sp>
        <p:nvSpPr>
          <p:cNvPr id="48" name="Rounded Rectangle 47"/>
          <p:cNvSpPr/>
          <p:nvPr/>
        </p:nvSpPr>
        <p:spPr>
          <a:xfrm>
            <a:off x="304800" y="5334000"/>
            <a:ext cx="5486400" cy="1219200"/>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381000" y="2743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sch80PVCflange-07may-js.jpg"/>
          <p:cNvPicPr>
            <a:picLocks noChangeAspect="1"/>
          </p:cNvPicPr>
          <p:nvPr/>
        </p:nvPicPr>
        <p:blipFill rotWithShape="1">
          <a:blip r:embed="rId6" cstate="print">
            <a:extLst>
              <a:ext uri="{28A0092B-C50C-407E-A947-70E740481C1C}">
                <a14:useLocalDpi xmlns:a14="http://schemas.microsoft.com/office/drawing/2010/main" val="0"/>
              </a:ext>
            </a:extLst>
          </a:blip>
          <a:srcRect l="35473" t="21737" r="37357" b="30236"/>
          <a:stretch/>
        </p:blipFill>
        <p:spPr>
          <a:xfrm>
            <a:off x="6342093" y="845216"/>
            <a:ext cx="2527402" cy="2543563"/>
          </a:xfrm>
          <a:prstGeom prst="rect">
            <a:avLst/>
          </a:prstGeom>
        </p:spPr>
      </p:pic>
      <p:sp>
        <p:nvSpPr>
          <p:cNvPr id="33" name="TextBox 32"/>
          <p:cNvSpPr txBox="1"/>
          <p:nvPr/>
        </p:nvSpPr>
        <p:spPr>
          <a:xfrm>
            <a:off x="7058615" y="852100"/>
            <a:ext cx="1846146" cy="276999"/>
          </a:xfrm>
          <a:prstGeom prst="rect">
            <a:avLst/>
          </a:prstGeom>
          <a:noFill/>
        </p:spPr>
        <p:txBody>
          <a:bodyPr wrap="none" rtlCol="0">
            <a:spAutoFit/>
          </a:bodyPr>
          <a:lstStyle/>
          <a:p>
            <a:r>
              <a:rPr lang="en-US" sz="1200" b="1" dirty="0" smtClean="0"/>
              <a:t>Van-Stone / Socket Flange</a:t>
            </a:r>
            <a:endParaRPr lang="en-US" sz="1200" b="1" dirty="0"/>
          </a:p>
        </p:txBody>
      </p:sp>
      <p:cxnSp>
        <p:nvCxnSpPr>
          <p:cNvPr id="50" name="Straight Arrow Connector 49"/>
          <p:cNvCxnSpPr/>
          <p:nvPr/>
        </p:nvCxnSpPr>
        <p:spPr>
          <a:xfrm flipH="1">
            <a:off x="7175735" y="1109181"/>
            <a:ext cx="596665" cy="3570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6342093" y="2466201"/>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52" name="Straight Arrow Connector 51"/>
          <p:cNvCxnSpPr/>
          <p:nvPr/>
        </p:nvCxnSpPr>
        <p:spPr>
          <a:xfrm flipV="1">
            <a:off x="6787005" y="2224451"/>
            <a:ext cx="453732" cy="29014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8117430" y="1551801"/>
            <a:ext cx="425116" cy="276999"/>
          </a:xfrm>
          <a:prstGeom prst="rect">
            <a:avLst/>
          </a:prstGeom>
          <a:noFill/>
        </p:spPr>
        <p:txBody>
          <a:bodyPr wrap="none" rtlCol="0">
            <a:spAutoFit/>
          </a:bodyPr>
          <a:lstStyle/>
          <a:p>
            <a:r>
              <a:rPr lang="en-US" sz="1200" b="1" dirty="0" smtClean="0"/>
              <a:t>Cap</a:t>
            </a:r>
            <a:endParaRPr lang="en-US" sz="1200" b="1" dirty="0"/>
          </a:p>
        </p:txBody>
      </p:sp>
      <p:cxnSp>
        <p:nvCxnSpPr>
          <p:cNvPr id="56" name="Straight Arrow Connector 55"/>
          <p:cNvCxnSpPr/>
          <p:nvPr/>
        </p:nvCxnSpPr>
        <p:spPr>
          <a:xfrm>
            <a:off x="8202460" y="1748787"/>
            <a:ext cx="176912" cy="71741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6787005" y="3034099"/>
            <a:ext cx="617028" cy="276999"/>
          </a:xfrm>
          <a:prstGeom prst="rect">
            <a:avLst/>
          </a:prstGeom>
          <a:noFill/>
        </p:spPr>
        <p:txBody>
          <a:bodyPr wrap="none" rtlCol="0">
            <a:spAutoFit/>
          </a:bodyPr>
          <a:lstStyle/>
          <a:p>
            <a:r>
              <a:rPr lang="en-US" sz="1200" b="1" dirty="0" smtClean="0"/>
              <a:t>Gasket</a:t>
            </a:r>
            <a:endParaRPr lang="en-US" sz="1200" b="1" dirty="0"/>
          </a:p>
        </p:txBody>
      </p:sp>
      <p:cxnSp>
        <p:nvCxnSpPr>
          <p:cNvPr id="59" name="Straight Arrow Connector 58"/>
          <p:cNvCxnSpPr/>
          <p:nvPr/>
        </p:nvCxnSpPr>
        <p:spPr>
          <a:xfrm flipV="1">
            <a:off x="7318668" y="3034099"/>
            <a:ext cx="642918" cy="15165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40899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sz="2400" b="1" dirty="0" err="1"/>
              <a:t>xFOCE</a:t>
            </a:r>
            <a:r>
              <a:rPr lang="en-US" sz="2400" b="1" dirty="0"/>
              <a:t> </a:t>
            </a:r>
            <a:r>
              <a:rPr lang="en-US" sz="2400" b="1" dirty="0" smtClean="0"/>
              <a:t>Engineering Trades</a:t>
            </a:r>
            <a:endParaRPr lang="en-US" sz="2400" b="1"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val="1492361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val="3161077330"/>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 Electrical Design</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val="1577883842"/>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Preliminary Considerations</a:t>
            </a:r>
            <a:br>
              <a:rPr lang="en-US" dirty="0" smtClean="0"/>
            </a:br>
            <a:r>
              <a:rPr lang="en-US" dirty="0" smtClean="0"/>
              <a:t>for any FOCE system	</a:t>
            </a:r>
            <a:endParaRPr lang="en-US" dirty="0"/>
          </a:p>
        </p:txBody>
      </p:sp>
      <p:sp>
        <p:nvSpPr>
          <p:cNvPr id="3" name="Content Placeholder 2"/>
          <p:cNvSpPr>
            <a:spLocks noGrp="1"/>
          </p:cNvSpPr>
          <p:nvPr>
            <p:ph idx="1"/>
          </p:nvPr>
        </p:nvSpPr>
        <p:spPr>
          <a:xfrm>
            <a:off x="457200" y="1564586"/>
            <a:ext cx="8229600" cy="4838196"/>
          </a:xfrm>
        </p:spPr>
        <p:txBody>
          <a:bodyPr>
            <a:normAutofit fontScale="77500" lnSpcReduction="20000"/>
          </a:bodyPr>
          <a:lstStyle/>
          <a:p>
            <a:r>
              <a:rPr lang="en-US" dirty="0" smtClean="0"/>
              <a:t>Cabled </a:t>
            </a:r>
            <a:r>
              <a:rPr lang="en-US" dirty="0" err="1" smtClean="0"/>
              <a:t>vs</a:t>
            </a:r>
            <a:r>
              <a:rPr lang="en-US" dirty="0" smtClean="0"/>
              <a:t> Non-Cabled</a:t>
            </a:r>
          </a:p>
          <a:p>
            <a:r>
              <a:rPr lang="en-US" dirty="0" smtClean="0"/>
              <a:t>Power</a:t>
            </a:r>
          </a:p>
          <a:p>
            <a:pPr lvl="1"/>
            <a:r>
              <a:rPr lang="en-US" dirty="0" smtClean="0"/>
              <a:t>Generation</a:t>
            </a:r>
          </a:p>
          <a:p>
            <a:pPr lvl="1"/>
            <a:r>
              <a:rPr lang="en-US" dirty="0" smtClean="0"/>
              <a:t>Distribution</a:t>
            </a:r>
          </a:p>
          <a:p>
            <a:pPr lvl="1"/>
            <a:r>
              <a:rPr lang="en-US" dirty="0" smtClean="0"/>
              <a:t>Heat Dissipation</a:t>
            </a:r>
          </a:p>
          <a:p>
            <a:r>
              <a:rPr lang="en-US" dirty="0" smtClean="0"/>
              <a:t>Communications</a:t>
            </a:r>
          </a:p>
          <a:p>
            <a:pPr lvl="1"/>
            <a:r>
              <a:rPr lang="en-US" dirty="0" smtClean="0"/>
              <a:t>Shore to subsea</a:t>
            </a:r>
          </a:p>
          <a:p>
            <a:pPr lvl="1"/>
            <a:r>
              <a:rPr lang="en-US" dirty="0" smtClean="0"/>
              <a:t>Subsea to instruments</a:t>
            </a:r>
          </a:p>
          <a:p>
            <a:pPr lvl="1"/>
            <a:r>
              <a:rPr lang="en-US" dirty="0" smtClean="0"/>
              <a:t>Type / amount of data</a:t>
            </a:r>
          </a:p>
          <a:p>
            <a:r>
              <a:rPr lang="en-US" dirty="0" smtClean="0"/>
              <a:t>Reliability</a:t>
            </a:r>
          </a:p>
          <a:p>
            <a:pPr lvl="1"/>
            <a:r>
              <a:rPr lang="en-US" dirty="0" smtClean="0"/>
              <a:t>Environmental condition monitoring</a:t>
            </a:r>
          </a:p>
          <a:p>
            <a:pPr lvl="1"/>
            <a:r>
              <a:rPr lang="en-US" dirty="0" smtClean="0"/>
              <a:t>Electrical protection of instruments/subsystems</a:t>
            </a:r>
          </a:p>
          <a:p>
            <a:pPr lvl="1"/>
            <a:r>
              <a:rPr lang="en-US" dirty="0" smtClean="0"/>
              <a:t>Ground fault protection</a:t>
            </a:r>
          </a:p>
          <a:p>
            <a:pPr lvl="2">
              <a:buNone/>
            </a:pPr>
            <a:endParaRPr lang="en-US" dirty="0" smtClean="0"/>
          </a:p>
          <a:p>
            <a:endParaRPr lang="en-US" dirty="0"/>
          </a:p>
        </p:txBody>
      </p:sp>
    </p:spTree>
    <p:extLst>
      <p:ext uri="{BB962C8B-B14F-4D97-AF65-F5344CB8AC3E}">
        <p14:creationId xmlns:p14="http://schemas.microsoft.com/office/powerpoint/2010/main" val="2305504758"/>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Non-Cabled System</a:t>
            </a:r>
            <a:br>
              <a:rPr lang="en-US" dirty="0" smtClean="0"/>
            </a:br>
            <a:r>
              <a:rPr lang="en-US" dirty="0" smtClean="0"/>
              <a:t>(general for </a:t>
            </a:r>
            <a:r>
              <a:rPr lang="en-US" dirty="0" err="1" smtClean="0"/>
              <a:t>xFOCE</a:t>
            </a:r>
            <a:r>
              <a:rPr lang="en-US" dirty="0" smtClean="0"/>
              <a:t>)</a:t>
            </a:r>
            <a:endParaRPr lang="en-US" dirty="0"/>
          </a:p>
        </p:txBody>
      </p:sp>
      <p:sp>
        <p:nvSpPr>
          <p:cNvPr id="3" name="Right Triangle 2"/>
          <p:cNvSpPr/>
          <p:nvPr/>
        </p:nvSpPr>
        <p:spPr>
          <a:xfrm>
            <a:off x="2682974" y="4057485"/>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630381" y="4054738"/>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30381" y="5566381"/>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289410" y="3450630"/>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1061111" y="3114248"/>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728759" y="3539875"/>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03518" y="5228631"/>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958899" y="4260685"/>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828464" y="4260685"/>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8043587">
            <a:off x="2708898" y="371149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8043587">
            <a:off x="3060047"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p:cNvSpPr/>
          <p:nvPr/>
        </p:nvSpPr>
        <p:spPr>
          <a:xfrm rot="8043587">
            <a:off x="3417874"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p:cNvSpPr/>
          <p:nvPr/>
        </p:nvSpPr>
        <p:spPr>
          <a:xfrm rot="8043587">
            <a:off x="3775700"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8043587">
            <a:off x="4133523"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Arc 16"/>
          <p:cNvSpPr/>
          <p:nvPr/>
        </p:nvSpPr>
        <p:spPr>
          <a:xfrm rot="8043587">
            <a:off x="4491352" y="371149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Arc 17"/>
          <p:cNvSpPr/>
          <p:nvPr/>
        </p:nvSpPr>
        <p:spPr>
          <a:xfrm rot="8043587">
            <a:off x="4849175" y="371149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rc 18"/>
          <p:cNvSpPr/>
          <p:nvPr/>
        </p:nvSpPr>
        <p:spPr>
          <a:xfrm rot="8043587">
            <a:off x="5207005"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Arc 19"/>
          <p:cNvSpPr/>
          <p:nvPr/>
        </p:nvSpPr>
        <p:spPr>
          <a:xfrm rot="8043587">
            <a:off x="6280479"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5564827"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5922657"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6996132"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6638310"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a:stCxn id="30" idx="1"/>
          </p:cNvCxnSpPr>
          <p:nvPr/>
        </p:nvCxnSpPr>
        <p:spPr>
          <a:xfrm flipV="1">
            <a:off x="5731222" y="3327064"/>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6101680" y="3327064"/>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11065" y="3327064"/>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856171" y="3612024"/>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812652" y="3612033"/>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5605000" y="4032011"/>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ightning Bolt 37"/>
          <p:cNvSpPr/>
          <p:nvPr/>
        </p:nvSpPr>
        <p:spPr>
          <a:xfrm rot="20793381">
            <a:off x="2296786" y="333382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Lightning Bolt 38"/>
          <p:cNvSpPr/>
          <p:nvPr/>
        </p:nvSpPr>
        <p:spPr>
          <a:xfrm rot="9920404">
            <a:off x="4541365" y="333382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307869" y="2375584"/>
            <a:ext cx="1725922" cy="646331"/>
          </a:xfrm>
          <a:prstGeom prst="rect">
            <a:avLst/>
          </a:prstGeom>
          <a:noFill/>
        </p:spPr>
        <p:txBody>
          <a:bodyPr wrap="none" rtlCol="0">
            <a:spAutoFit/>
          </a:bodyPr>
          <a:lstStyle/>
          <a:p>
            <a:r>
              <a:rPr lang="en-US" dirty="0" smtClean="0"/>
              <a:t>Wireless</a:t>
            </a:r>
          </a:p>
          <a:p>
            <a:r>
              <a:rPr lang="en-US" dirty="0" smtClean="0"/>
              <a:t>Communication</a:t>
            </a:r>
            <a:endParaRPr lang="en-US" dirty="0"/>
          </a:p>
        </p:txBody>
      </p:sp>
      <p:sp>
        <p:nvSpPr>
          <p:cNvPr id="41" name="TextBox 40"/>
          <p:cNvSpPr txBox="1"/>
          <p:nvPr/>
        </p:nvSpPr>
        <p:spPr>
          <a:xfrm>
            <a:off x="6799952" y="3081298"/>
            <a:ext cx="1775020" cy="369332"/>
          </a:xfrm>
          <a:prstGeom prst="rect">
            <a:avLst/>
          </a:prstGeom>
          <a:noFill/>
        </p:spPr>
        <p:txBody>
          <a:bodyPr wrap="none" rtlCol="0">
            <a:spAutoFit/>
          </a:bodyPr>
          <a:lstStyle/>
          <a:p>
            <a:r>
              <a:rPr lang="en-US" dirty="0" smtClean="0"/>
              <a:t>Buoy or Platform</a:t>
            </a:r>
            <a:endParaRPr lang="en-US" dirty="0"/>
          </a:p>
        </p:txBody>
      </p:sp>
      <p:cxnSp>
        <p:nvCxnSpPr>
          <p:cNvPr id="42" name="Straight Arrow Connector 41"/>
          <p:cNvCxnSpPr>
            <a:stCxn id="41" idx="1"/>
          </p:cNvCxnSpPr>
          <p:nvPr/>
        </p:nvCxnSpPr>
        <p:spPr>
          <a:xfrm flipH="1">
            <a:off x="6427418" y="3265964"/>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946729" y="3487307"/>
            <a:ext cx="1310102" cy="646331"/>
          </a:xfrm>
          <a:prstGeom prst="rect">
            <a:avLst/>
          </a:prstGeom>
          <a:noFill/>
        </p:spPr>
        <p:txBody>
          <a:bodyPr wrap="none" rtlCol="0">
            <a:spAutoFit/>
          </a:bodyPr>
          <a:lstStyle/>
          <a:p>
            <a:r>
              <a:rPr lang="en-US" dirty="0" smtClean="0"/>
              <a:t>Local Power</a:t>
            </a:r>
          </a:p>
          <a:p>
            <a:r>
              <a:rPr lang="en-US" dirty="0" smtClean="0"/>
              <a:t>Generation</a:t>
            </a:r>
            <a:endParaRPr lang="en-US" dirty="0"/>
          </a:p>
        </p:txBody>
      </p:sp>
    </p:spTree>
    <p:extLst>
      <p:ext uri="{BB962C8B-B14F-4D97-AF65-F5344CB8AC3E}">
        <p14:creationId xmlns:p14="http://schemas.microsoft.com/office/powerpoint/2010/main" val="1617114341"/>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a:t>
            </a:r>
            <a:endParaRPr lang="en-US" dirty="0"/>
          </a:p>
        </p:txBody>
      </p:sp>
      <p:sp>
        <p:nvSpPr>
          <p:cNvPr id="3" name="Content Placeholder 2"/>
          <p:cNvSpPr>
            <a:spLocks noGrp="1"/>
          </p:cNvSpPr>
          <p:nvPr>
            <p:ph idx="1"/>
          </p:nvPr>
        </p:nvSpPr>
        <p:spPr/>
        <p:txBody>
          <a:bodyPr/>
          <a:lstStyle/>
          <a:p>
            <a:r>
              <a:rPr lang="en-US" dirty="0" smtClean="0"/>
              <a:t>Power Generation</a:t>
            </a:r>
          </a:p>
          <a:p>
            <a:pPr lvl="1"/>
            <a:r>
              <a:rPr lang="en-US" dirty="0" smtClean="0"/>
              <a:t>Solar, </a:t>
            </a:r>
            <a:r>
              <a:rPr lang="en-US" dirty="0"/>
              <a:t>W</a:t>
            </a:r>
            <a:r>
              <a:rPr lang="en-US" dirty="0" smtClean="0"/>
              <a:t>ind, Diesel</a:t>
            </a:r>
          </a:p>
          <a:p>
            <a:pPr lvl="1"/>
            <a:r>
              <a:rPr lang="en-US" dirty="0" smtClean="0"/>
              <a:t>Battery Storage</a:t>
            </a:r>
          </a:p>
          <a:p>
            <a:r>
              <a:rPr lang="en-US" dirty="0" smtClean="0"/>
              <a:t>Shore Communication</a:t>
            </a:r>
          </a:p>
          <a:p>
            <a:pPr lvl="1"/>
            <a:r>
              <a:rPr lang="en-US" dirty="0" smtClean="0"/>
              <a:t>Wireless Telemetry</a:t>
            </a:r>
          </a:p>
          <a:p>
            <a:r>
              <a:rPr lang="en-US" dirty="0" smtClean="0"/>
              <a:t>Tether to Subsea Component</a:t>
            </a:r>
          </a:p>
          <a:p>
            <a:pPr lvl="1"/>
            <a:r>
              <a:rPr lang="en-US" dirty="0" smtClean="0"/>
              <a:t>Power</a:t>
            </a:r>
          </a:p>
          <a:p>
            <a:pPr lvl="1"/>
            <a:r>
              <a:rPr lang="en-US" dirty="0" smtClean="0"/>
              <a:t>Communication</a:t>
            </a:r>
            <a:endParaRPr lang="en-US" dirty="0"/>
          </a:p>
        </p:txBody>
      </p:sp>
      <p:pic>
        <p:nvPicPr>
          <p:cNvPr id="4" name="Picture 3" descr="cimt_buoy.jpg"/>
          <p:cNvPicPr>
            <a:picLocks noChangeAspect="1"/>
          </p:cNvPicPr>
          <p:nvPr/>
        </p:nvPicPr>
        <p:blipFill>
          <a:blip r:embed="rId3"/>
          <a:stretch>
            <a:fillRect/>
          </a:stretch>
        </p:blipFill>
        <p:spPr>
          <a:xfrm>
            <a:off x="5784849" y="1600199"/>
            <a:ext cx="3097591" cy="3730083"/>
          </a:xfrm>
          <a:prstGeom prst="rect">
            <a:avLst/>
          </a:prstGeom>
        </p:spPr>
      </p:pic>
    </p:spTree>
    <p:extLst>
      <p:ext uri="{BB962C8B-B14F-4D97-AF65-F5344CB8AC3E}">
        <p14:creationId xmlns:p14="http://schemas.microsoft.com/office/powerpoint/2010/main" val="2624265849"/>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p:txBody>
          <a:bodyPr>
            <a:normAutofit fontScale="90000"/>
          </a:bodyPr>
          <a:lstStyle/>
          <a:p>
            <a:r>
              <a:rPr lang="en-US" dirty="0" smtClean="0"/>
              <a:t>Cabled System</a:t>
            </a:r>
            <a:br>
              <a:rPr lang="en-US" dirty="0" smtClean="0"/>
            </a:br>
            <a:r>
              <a:rPr lang="en-US" dirty="0" smtClean="0"/>
              <a:t>(</a:t>
            </a:r>
            <a:r>
              <a:rPr lang="en-US" dirty="0" err="1" smtClean="0"/>
              <a:t>swFOCE</a:t>
            </a:r>
            <a:r>
              <a:rPr lang="en-US" dirty="0" smtClean="0"/>
              <a:t> configuration)</a:t>
            </a:r>
            <a:endParaRPr lang="en-US" dirty="0"/>
          </a:p>
        </p:txBody>
      </p:sp>
      <p:sp>
        <p:nvSpPr>
          <p:cNvPr id="47" name="Right Triangle 46"/>
          <p:cNvSpPr/>
          <p:nvPr/>
        </p:nvSpPr>
        <p:spPr>
          <a:xfrm>
            <a:off x="2682974" y="40612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630381" y="40585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630381" y="55701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1289410" y="34544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Isosceles Triangle 50"/>
          <p:cNvSpPr/>
          <p:nvPr/>
        </p:nvSpPr>
        <p:spPr>
          <a:xfrm>
            <a:off x="1061111" y="31180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1728759" y="35436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703518" y="52324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p:cNvCxnSpPr/>
          <p:nvPr/>
        </p:nvCxnSpPr>
        <p:spPr>
          <a:xfrm>
            <a:off x="1927840" y="4061256"/>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927840" y="4140889"/>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67429" y="4058509"/>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867429" y="4179331"/>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163518" y="4470402"/>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3314545" y="4566510"/>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4117731" y="5506997"/>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248166" y="5570152"/>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2" name="Arc 61"/>
          <p:cNvSpPr/>
          <p:nvPr/>
        </p:nvSpPr>
        <p:spPr>
          <a:xfrm rot="8043587">
            <a:off x="2708898" y="37152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Arc 62"/>
          <p:cNvSpPr/>
          <p:nvPr/>
        </p:nvSpPr>
        <p:spPr>
          <a:xfrm rot="8043587">
            <a:off x="3060047"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Arc 63"/>
          <p:cNvSpPr/>
          <p:nvPr/>
        </p:nvSpPr>
        <p:spPr>
          <a:xfrm rot="8043587">
            <a:off x="3417874"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Arc 64"/>
          <p:cNvSpPr/>
          <p:nvPr/>
        </p:nvSpPr>
        <p:spPr>
          <a:xfrm rot="8043587">
            <a:off x="3775700"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Arc 65"/>
          <p:cNvSpPr/>
          <p:nvPr/>
        </p:nvSpPr>
        <p:spPr>
          <a:xfrm rot="8043587">
            <a:off x="4133523"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p:cNvSpPr/>
          <p:nvPr/>
        </p:nvSpPr>
        <p:spPr>
          <a:xfrm rot="8043587">
            <a:off x="4491352" y="37152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p:cNvSpPr/>
          <p:nvPr/>
        </p:nvSpPr>
        <p:spPr>
          <a:xfrm rot="8043587">
            <a:off x="4849175" y="37152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p:cNvSpPr/>
          <p:nvPr/>
        </p:nvSpPr>
        <p:spPr>
          <a:xfrm rot="8043587">
            <a:off x="5207005"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Arc 69"/>
          <p:cNvSpPr/>
          <p:nvPr/>
        </p:nvSpPr>
        <p:spPr>
          <a:xfrm rot="8043587">
            <a:off x="6280479"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p:cNvSpPr/>
          <p:nvPr/>
        </p:nvSpPr>
        <p:spPr>
          <a:xfrm rot="8043587">
            <a:off x="5564827"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p:cNvSpPr/>
          <p:nvPr/>
        </p:nvSpPr>
        <p:spPr>
          <a:xfrm rot="8043587">
            <a:off x="5922657"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p:cNvSpPr/>
          <p:nvPr/>
        </p:nvSpPr>
        <p:spPr>
          <a:xfrm rot="8043587">
            <a:off x="6996132"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Arc 73"/>
          <p:cNvSpPr/>
          <p:nvPr/>
        </p:nvSpPr>
        <p:spPr>
          <a:xfrm rot="8043587">
            <a:off x="6638310"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2095217" y="2653990"/>
            <a:ext cx="1175515" cy="646331"/>
          </a:xfrm>
          <a:prstGeom prst="rect">
            <a:avLst/>
          </a:prstGeom>
          <a:noFill/>
        </p:spPr>
        <p:txBody>
          <a:bodyPr wrap="none" rtlCol="0">
            <a:spAutoFit/>
          </a:bodyPr>
          <a:lstStyle/>
          <a:p>
            <a:r>
              <a:rPr lang="en-US" dirty="0" smtClean="0"/>
              <a:t>Shore Side</a:t>
            </a:r>
          </a:p>
          <a:p>
            <a:r>
              <a:rPr lang="en-US" dirty="0" smtClean="0"/>
              <a:t>Station</a:t>
            </a:r>
            <a:endParaRPr lang="en-US" dirty="0"/>
          </a:p>
        </p:txBody>
      </p:sp>
      <p:sp>
        <p:nvSpPr>
          <p:cNvPr id="33" name="TextBox 32"/>
          <p:cNvSpPr txBox="1"/>
          <p:nvPr/>
        </p:nvSpPr>
        <p:spPr>
          <a:xfrm>
            <a:off x="2522974" y="4607978"/>
            <a:ext cx="784895" cy="369332"/>
          </a:xfrm>
          <a:prstGeom prst="rect">
            <a:avLst/>
          </a:prstGeom>
          <a:noFill/>
        </p:spPr>
        <p:txBody>
          <a:bodyPr wrap="none" rtlCol="0">
            <a:spAutoFit/>
          </a:bodyPr>
          <a:lstStyle/>
          <a:p>
            <a:r>
              <a:rPr lang="en-US" dirty="0" smtClean="0"/>
              <a:t>Tether</a:t>
            </a:r>
            <a:endParaRPr lang="en-US" dirty="0"/>
          </a:p>
        </p:txBody>
      </p:sp>
      <p:sp>
        <p:nvSpPr>
          <p:cNvPr id="34" name="TextBox 33"/>
          <p:cNvSpPr txBox="1"/>
          <p:nvPr/>
        </p:nvSpPr>
        <p:spPr>
          <a:xfrm>
            <a:off x="5296051" y="4566510"/>
            <a:ext cx="1313629" cy="646331"/>
          </a:xfrm>
          <a:prstGeom prst="rect">
            <a:avLst/>
          </a:prstGeom>
          <a:noFill/>
        </p:spPr>
        <p:txBody>
          <a:bodyPr wrap="none" rtlCol="0">
            <a:spAutoFit/>
          </a:bodyPr>
          <a:lstStyle/>
          <a:p>
            <a:r>
              <a:rPr lang="en-US" dirty="0" smtClean="0"/>
              <a:t>Underwater</a:t>
            </a:r>
          </a:p>
          <a:p>
            <a:r>
              <a:rPr lang="en-US" dirty="0" smtClean="0"/>
              <a:t>Connection</a:t>
            </a:r>
            <a:endParaRPr lang="en-US" dirty="0"/>
          </a:p>
        </p:txBody>
      </p:sp>
    </p:spTree>
    <p:extLst>
      <p:ext uri="{BB962C8B-B14F-4D97-AF65-F5344CB8AC3E}">
        <p14:creationId xmlns:p14="http://schemas.microsoft.com/office/powerpoint/2010/main" val="3011463365"/>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Side Station</a:t>
            </a:r>
            <a:endParaRPr lang="en-US" dirty="0"/>
          </a:p>
        </p:txBody>
      </p:sp>
      <p:sp>
        <p:nvSpPr>
          <p:cNvPr id="3" name="Content Placeholder 2"/>
          <p:cNvSpPr>
            <a:spLocks noGrp="1"/>
          </p:cNvSpPr>
          <p:nvPr>
            <p:ph idx="1"/>
          </p:nvPr>
        </p:nvSpPr>
        <p:spPr>
          <a:xfrm>
            <a:off x="457200" y="1417638"/>
            <a:ext cx="8229600" cy="4525963"/>
          </a:xfrm>
        </p:spPr>
        <p:txBody>
          <a:bodyPr>
            <a:normAutofit fontScale="92500" lnSpcReduction="10000"/>
          </a:bodyPr>
          <a:lstStyle/>
          <a:p>
            <a:r>
              <a:rPr lang="en-US" dirty="0" smtClean="0"/>
              <a:t>Physical Requirements</a:t>
            </a:r>
          </a:p>
          <a:p>
            <a:pPr lvl="1"/>
            <a:r>
              <a:rPr lang="en-US" dirty="0" smtClean="0"/>
              <a:t>Location</a:t>
            </a:r>
          </a:p>
          <a:p>
            <a:pPr lvl="1"/>
            <a:r>
              <a:rPr lang="en-US" dirty="0" smtClean="0"/>
              <a:t>Type of Installation</a:t>
            </a:r>
          </a:p>
          <a:p>
            <a:pPr lvl="1"/>
            <a:r>
              <a:rPr lang="en-US" dirty="0" smtClean="0"/>
              <a:t>Weather / Environmental Conditions</a:t>
            </a:r>
          </a:p>
          <a:p>
            <a:pPr lvl="1"/>
            <a:r>
              <a:rPr lang="en-US" dirty="0" smtClean="0"/>
              <a:t>Cable path (buried, exposed)</a:t>
            </a:r>
          </a:p>
          <a:p>
            <a:pPr lvl="1"/>
            <a:r>
              <a:rPr lang="en-US" dirty="0" smtClean="0"/>
              <a:t>Permitting</a:t>
            </a:r>
          </a:p>
          <a:p>
            <a:r>
              <a:rPr lang="en-US" dirty="0" smtClean="0"/>
              <a:t>Electrical Requirements</a:t>
            </a:r>
          </a:p>
          <a:p>
            <a:pPr lvl="1"/>
            <a:r>
              <a:rPr lang="en-US" dirty="0" smtClean="0"/>
              <a:t>Power Source</a:t>
            </a:r>
          </a:p>
          <a:p>
            <a:pPr lvl="1"/>
            <a:r>
              <a:rPr lang="en-US" dirty="0" smtClean="0"/>
              <a:t>Communication Equipment</a:t>
            </a:r>
          </a:p>
          <a:p>
            <a:pPr lvl="1"/>
            <a:r>
              <a:rPr lang="en-US" dirty="0" smtClean="0"/>
              <a:t>Ground Fault Detection / Safety</a:t>
            </a:r>
          </a:p>
          <a:p>
            <a:pPr lvl="1">
              <a:buNone/>
            </a:pPr>
            <a:endParaRPr lang="en-US" dirty="0"/>
          </a:p>
        </p:txBody>
      </p:sp>
    </p:spTree>
    <p:extLst>
      <p:ext uri="{BB962C8B-B14F-4D97-AF65-F5344CB8AC3E}">
        <p14:creationId xmlns:p14="http://schemas.microsoft.com/office/powerpoint/2010/main" val="1365489760"/>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swFOCE</a:t>
            </a:r>
            <a:r>
              <a:rPr lang="en-US" dirty="0" smtClean="0"/>
              <a:t> Shore Side Electronics            	</a:t>
            </a:r>
            <a:endParaRPr lang="en-US" dirty="0"/>
          </a:p>
        </p:txBody>
      </p:sp>
      <p:sp>
        <p:nvSpPr>
          <p:cNvPr id="3" name="Content Placeholder 2"/>
          <p:cNvSpPr>
            <a:spLocks noGrp="1"/>
          </p:cNvSpPr>
          <p:nvPr>
            <p:ph idx="1"/>
          </p:nvPr>
        </p:nvSpPr>
        <p:spPr>
          <a:xfrm>
            <a:off x="285517" y="1417638"/>
            <a:ext cx="5301244" cy="1961182"/>
          </a:xfrm>
        </p:spPr>
        <p:txBody>
          <a:bodyPr>
            <a:normAutofit fontScale="70000" lnSpcReduction="20000"/>
          </a:bodyPr>
          <a:lstStyle/>
          <a:p>
            <a:r>
              <a:rPr lang="en-US" dirty="0" smtClean="0"/>
              <a:t>Rack mountable components</a:t>
            </a:r>
          </a:p>
          <a:p>
            <a:pPr lvl="1"/>
            <a:r>
              <a:rPr lang="en-US" dirty="0" smtClean="0"/>
              <a:t>Power Supplies</a:t>
            </a:r>
          </a:p>
          <a:p>
            <a:pPr lvl="1"/>
            <a:r>
              <a:rPr lang="en-US" dirty="0" smtClean="0"/>
              <a:t>Isolation Transformer</a:t>
            </a:r>
          </a:p>
          <a:p>
            <a:pPr lvl="1"/>
            <a:r>
              <a:rPr lang="en-US" dirty="0" smtClean="0"/>
              <a:t>Router</a:t>
            </a:r>
          </a:p>
          <a:p>
            <a:pPr lvl="1"/>
            <a:r>
              <a:rPr lang="en-US" dirty="0" smtClean="0"/>
              <a:t>CO</a:t>
            </a:r>
            <a:r>
              <a:rPr lang="en-US" sz="3300" baseline="-25000" dirty="0" smtClean="0"/>
              <a:t>2</a:t>
            </a:r>
            <a:r>
              <a:rPr lang="en-US" dirty="0" smtClean="0"/>
              <a:t> generation control</a:t>
            </a:r>
          </a:p>
          <a:p>
            <a:pPr lvl="1"/>
            <a:r>
              <a:rPr lang="en-US" dirty="0" smtClean="0"/>
              <a:t>Data Acquisition</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6387326" y="1228064"/>
            <a:ext cx="2429784" cy="5250794"/>
          </a:xfrm>
          <a:prstGeom prst="rect">
            <a:avLst/>
          </a:prstGeom>
          <a:noFill/>
          <a:ln w="9525">
            <a:noFill/>
            <a:miter lim="800000"/>
            <a:headEnd/>
            <a:tailEnd/>
          </a:ln>
        </p:spPr>
      </p:pic>
      <p:pic>
        <p:nvPicPr>
          <p:cNvPr id="5" name="Picture 4" descr="Sorensen_XG_1700 pic.jpg"/>
          <p:cNvPicPr>
            <a:picLocks noChangeAspect="1"/>
          </p:cNvPicPr>
          <p:nvPr/>
        </p:nvPicPr>
        <p:blipFill>
          <a:blip r:embed="rId3"/>
          <a:stretch>
            <a:fillRect/>
          </a:stretch>
        </p:blipFill>
        <p:spPr>
          <a:xfrm>
            <a:off x="457200" y="3612995"/>
            <a:ext cx="4895385" cy="2865863"/>
          </a:xfrm>
          <a:prstGeom prst="rect">
            <a:avLst/>
          </a:prstGeom>
        </p:spPr>
      </p:pic>
    </p:spTree>
    <p:extLst>
      <p:ext uri="{BB962C8B-B14F-4D97-AF65-F5344CB8AC3E}">
        <p14:creationId xmlns:p14="http://schemas.microsoft.com/office/powerpoint/2010/main" val="1528857008"/>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Cabled Tether</a:t>
            </a:r>
            <a:endParaRPr lang="en-US" dirty="0"/>
          </a:p>
        </p:txBody>
      </p:sp>
      <p:sp>
        <p:nvSpPr>
          <p:cNvPr id="3" name="Content Placeholder 2"/>
          <p:cNvSpPr>
            <a:spLocks noGrp="1"/>
          </p:cNvSpPr>
          <p:nvPr>
            <p:ph idx="1"/>
          </p:nvPr>
        </p:nvSpPr>
        <p:spPr>
          <a:xfrm>
            <a:off x="457200" y="1417638"/>
            <a:ext cx="8229600" cy="4525963"/>
          </a:xfrm>
        </p:spPr>
        <p:txBody>
          <a:bodyPr>
            <a:normAutofit fontScale="85000" lnSpcReduction="20000"/>
          </a:bodyPr>
          <a:lstStyle/>
          <a:p>
            <a:r>
              <a:rPr lang="en-US" dirty="0" smtClean="0"/>
              <a:t>Electrical Requirements</a:t>
            </a:r>
          </a:p>
          <a:p>
            <a:pPr lvl="1"/>
            <a:r>
              <a:rPr lang="en-US" dirty="0" smtClean="0"/>
              <a:t>Power rating</a:t>
            </a:r>
          </a:p>
          <a:p>
            <a:pPr lvl="1"/>
            <a:r>
              <a:rPr lang="en-US" dirty="0" smtClean="0"/>
              <a:t>Communication speed / bandwidth</a:t>
            </a:r>
          </a:p>
          <a:p>
            <a:pPr lvl="1"/>
            <a:r>
              <a:rPr lang="en-US" dirty="0" smtClean="0"/>
              <a:t>Number of conductors (twisted pairs)</a:t>
            </a:r>
          </a:p>
          <a:p>
            <a:pPr lvl="1"/>
            <a:r>
              <a:rPr lang="en-US" dirty="0" smtClean="0"/>
              <a:t>Fiber optics?</a:t>
            </a:r>
          </a:p>
          <a:p>
            <a:pPr lvl="1"/>
            <a:r>
              <a:rPr lang="en-US" dirty="0" smtClean="0"/>
              <a:t>Connector selection</a:t>
            </a:r>
          </a:p>
          <a:p>
            <a:r>
              <a:rPr lang="en-US" dirty="0" smtClean="0"/>
              <a:t>Mechanical Requirements</a:t>
            </a:r>
          </a:p>
          <a:p>
            <a:pPr lvl="1"/>
            <a:r>
              <a:rPr lang="en-US" dirty="0" smtClean="0"/>
              <a:t>Length</a:t>
            </a:r>
          </a:p>
          <a:p>
            <a:pPr lvl="1"/>
            <a:r>
              <a:rPr lang="en-US" dirty="0" smtClean="0"/>
              <a:t>Strength</a:t>
            </a:r>
          </a:p>
          <a:p>
            <a:pPr lvl="1"/>
            <a:r>
              <a:rPr lang="en-US" dirty="0" smtClean="0"/>
              <a:t>Anchoring</a:t>
            </a:r>
          </a:p>
          <a:p>
            <a:pPr lvl="1"/>
            <a:r>
              <a:rPr lang="en-US" dirty="0" smtClean="0"/>
              <a:t>Trawl Resistant</a:t>
            </a:r>
          </a:p>
          <a:p>
            <a:pPr lvl="1"/>
            <a:r>
              <a:rPr lang="en-US" dirty="0" smtClean="0"/>
              <a:t>Deployment Method</a:t>
            </a:r>
            <a:endParaRPr lang="en-US" dirty="0"/>
          </a:p>
        </p:txBody>
      </p:sp>
      <p:pic>
        <p:nvPicPr>
          <p:cNvPr id="4" name="Picture 3" descr="Cable Cross Section.jpg"/>
          <p:cNvPicPr>
            <a:picLocks noChangeAspect="1"/>
          </p:cNvPicPr>
          <p:nvPr/>
        </p:nvPicPr>
        <p:blipFill>
          <a:blip r:embed="rId3"/>
          <a:stretch>
            <a:fillRect/>
          </a:stretch>
        </p:blipFill>
        <p:spPr>
          <a:xfrm>
            <a:off x="6080202" y="1417638"/>
            <a:ext cx="2541609" cy="1860821"/>
          </a:xfrm>
          <a:prstGeom prst="rect">
            <a:avLst/>
          </a:prstGeom>
        </p:spPr>
      </p:pic>
      <p:pic>
        <p:nvPicPr>
          <p:cNvPr id="5" name="Picture 4" descr="tether-umbilical-cable-for-rov-269641.jpg"/>
          <p:cNvPicPr>
            <a:picLocks noChangeAspect="1"/>
          </p:cNvPicPr>
          <p:nvPr/>
        </p:nvPicPr>
        <p:blipFill>
          <a:blip r:embed="rId4"/>
          <a:stretch>
            <a:fillRect/>
          </a:stretch>
        </p:blipFill>
        <p:spPr>
          <a:xfrm>
            <a:off x="4763461" y="3484060"/>
            <a:ext cx="3858350" cy="3095160"/>
          </a:xfrm>
          <a:prstGeom prst="rect">
            <a:avLst/>
          </a:prstGeom>
        </p:spPr>
      </p:pic>
    </p:spTree>
    <p:extLst>
      <p:ext uri="{BB962C8B-B14F-4D97-AF65-F5344CB8AC3E}">
        <p14:creationId xmlns:p14="http://schemas.microsoft.com/office/powerpoint/2010/main" val="1826153429"/>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Connectors	</a:t>
            </a:r>
            <a:endParaRPr lang="en-US" dirty="0"/>
          </a:p>
        </p:txBody>
      </p:sp>
      <p:sp>
        <p:nvSpPr>
          <p:cNvPr id="3" name="Content Placeholder 2"/>
          <p:cNvSpPr>
            <a:spLocks noGrp="1"/>
          </p:cNvSpPr>
          <p:nvPr>
            <p:ph idx="1"/>
          </p:nvPr>
        </p:nvSpPr>
        <p:spPr>
          <a:xfrm>
            <a:off x="457200" y="1226634"/>
            <a:ext cx="8229600" cy="5029200"/>
          </a:xfrm>
        </p:spPr>
        <p:txBody>
          <a:bodyPr/>
          <a:lstStyle/>
          <a:p>
            <a:r>
              <a:rPr lang="en-US" dirty="0" smtClean="0"/>
              <a:t>Types</a:t>
            </a:r>
          </a:p>
          <a:p>
            <a:pPr lvl="1"/>
            <a:r>
              <a:rPr lang="en-US" dirty="0" smtClean="0"/>
              <a:t>Wet-mateable</a:t>
            </a:r>
          </a:p>
          <a:p>
            <a:pPr lvl="1"/>
            <a:r>
              <a:rPr lang="en-US" dirty="0" smtClean="0"/>
              <a:t>Dry-mateable</a:t>
            </a:r>
          </a:p>
          <a:p>
            <a:r>
              <a:rPr lang="en-US" dirty="0" smtClean="0"/>
              <a:t>Considerations</a:t>
            </a:r>
          </a:p>
          <a:p>
            <a:pPr lvl="1"/>
            <a:r>
              <a:rPr lang="en-US" dirty="0" smtClean="0"/>
              <a:t>Deployment</a:t>
            </a:r>
          </a:p>
          <a:p>
            <a:pPr lvl="1"/>
            <a:r>
              <a:rPr lang="en-US" dirty="0" smtClean="0"/>
              <a:t>Servicing</a:t>
            </a:r>
          </a:p>
          <a:p>
            <a:r>
              <a:rPr lang="en-US" dirty="0" smtClean="0"/>
              <a:t>Ratings</a:t>
            </a:r>
          </a:p>
          <a:p>
            <a:pPr lvl="1"/>
            <a:r>
              <a:rPr lang="en-US" dirty="0" smtClean="0"/>
              <a:t>Power conductors:  voltage/current</a:t>
            </a:r>
          </a:p>
          <a:p>
            <a:pPr lvl="1"/>
            <a:r>
              <a:rPr lang="en-US" dirty="0" smtClean="0"/>
              <a:t>Communication conductors: speed/bandwidth</a:t>
            </a:r>
          </a:p>
        </p:txBody>
      </p:sp>
      <p:pic>
        <p:nvPicPr>
          <p:cNvPr id="4" name="Picture 3" descr="SubConn Ethernet.jpg"/>
          <p:cNvPicPr>
            <a:picLocks noChangeAspect="1"/>
          </p:cNvPicPr>
          <p:nvPr/>
        </p:nvPicPr>
        <p:blipFill>
          <a:blip r:embed="rId3"/>
          <a:stretch>
            <a:fillRect/>
          </a:stretch>
        </p:blipFill>
        <p:spPr>
          <a:xfrm>
            <a:off x="4003797" y="1417638"/>
            <a:ext cx="4683003" cy="3132409"/>
          </a:xfrm>
          <a:prstGeom prst="rect">
            <a:avLst/>
          </a:prstGeom>
        </p:spPr>
      </p:pic>
    </p:spTree>
    <p:extLst>
      <p:ext uri="{BB962C8B-B14F-4D97-AF65-F5344CB8AC3E}">
        <p14:creationId xmlns:p14="http://schemas.microsoft.com/office/powerpoint/2010/main" val="4136802340"/>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Level Functions</a:t>
            </a:r>
            <a:endParaRPr lang="en-US" dirty="0"/>
          </a:p>
        </p:txBody>
      </p:sp>
      <p:sp>
        <p:nvSpPr>
          <p:cNvPr id="3" name="Content Placeholder 2"/>
          <p:cNvSpPr>
            <a:spLocks noGrp="1"/>
          </p:cNvSpPr>
          <p:nvPr>
            <p:ph idx="1"/>
          </p:nvPr>
        </p:nvSpPr>
        <p:spPr/>
        <p:txBody>
          <a:bodyPr/>
          <a:lstStyle/>
          <a:p>
            <a:r>
              <a:rPr lang="en-US" dirty="0" smtClean="0"/>
              <a:t>Distribution of DC power to external instruments and internal subsystems</a:t>
            </a:r>
          </a:p>
          <a:p>
            <a:r>
              <a:rPr lang="en-US" dirty="0" smtClean="0"/>
              <a:t>Bidirectional communication to external instruments and internal subsystems</a:t>
            </a:r>
          </a:p>
          <a:p>
            <a:r>
              <a:rPr lang="en-US" dirty="0" smtClean="0"/>
              <a:t>Health monitoring for entire the subsea node</a:t>
            </a:r>
          </a:p>
          <a:p>
            <a:r>
              <a:rPr lang="en-US" dirty="0" smtClean="0"/>
              <a:t>Computer</a:t>
            </a:r>
          </a:p>
          <a:p>
            <a:pPr lvl="1"/>
            <a:r>
              <a:rPr lang="en-US" dirty="0" smtClean="0"/>
              <a:t>Collection and dissemination of data</a:t>
            </a:r>
          </a:p>
          <a:p>
            <a:pPr lvl="1"/>
            <a:r>
              <a:rPr lang="en-US" dirty="0" smtClean="0"/>
              <a:t>Closed loop control of the experiment</a:t>
            </a:r>
            <a:endParaRPr lang="en-US" dirty="0"/>
          </a:p>
        </p:txBody>
      </p:sp>
    </p:spTree>
    <p:extLst>
      <p:ext uri="{BB962C8B-B14F-4D97-AF65-F5344CB8AC3E}">
        <p14:creationId xmlns:p14="http://schemas.microsoft.com/office/powerpoint/2010/main" val="125288793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val="3713577756"/>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
            <a:ext cx="8229600" cy="1143000"/>
          </a:xfrm>
        </p:spPr>
        <p:txBody>
          <a:bodyPr/>
          <a:lstStyle/>
          <a:p>
            <a:r>
              <a:rPr lang="en-US" dirty="0" smtClean="0"/>
              <a:t>DC Power Example</a:t>
            </a:r>
            <a:endParaRPr lang="en-US" dirty="0"/>
          </a:p>
        </p:txBody>
      </p:sp>
      <p:sp>
        <p:nvSpPr>
          <p:cNvPr id="6" name="Rounded Rectangle 5"/>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2209800" y="17526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12" name="Rectangle 11"/>
          <p:cNvSpPr/>
          <p:nvPr/>
        </p:nvSpPr>
        <p:spPr>
          <a:xfrm>
            <a:off x="685800" y="1981200"/>
            <a:ext cx="990600" cy="6858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3" name="Rectangle 12"/>
          <p:cNvSpPr/>
          <p:nvPr/>
        </p:nvSpPr>
        <p:spPr>
          <a:xfrm>
            <a:off x="2209800" y="2286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14" name="Rectangle 13"/>
          <p:cNvSpPr/>
          <p:nvPr/>
        </p:nvSpPr>
        <p:spPr>
          <a:xfrm>
            <a:off x="3810000" y="17526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sp>
        <p:nvSpPr>
          <p:cNvPr id="15" name="Rectangle 14"/>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31914" y="1458817"/>
            <a:ext cx="229517" cy="506776"/>
          </a:xfrm>
          <a:custGeom>
            <a:avLst/>
            <a:gdLst>
              <a:gd name="connsiteX0" fmla="*/ 229517 w 229517"/>
              <a:gd name="connsiteY0" fmla="*/ 0 h 506776"/>
              <a:gd name="connsiteX1" fmla="*/ 20197 w 229517"/>
              <a:gd name="connsiteY1" fmla="*/ 209320 h 506776"/>
              <a:gd name="connsiteX2" fmla="*/ 108332 w 229517"/>
              <a:gd name="connsiteY2" fmla="*/ 506776 h 506776"/>
            </a:gdLst>
            <a:ahLst/>
            <a:cxnLst>
              <a:cxn ang="0">
                <a:pos x="connsiteX0" y="connsiteY0"/>
              </a:cxn>
              <a:cxn ang="0">
                <a:pos x="connsiteX1" y="connsiteY1"/>
              </a:cxn>
              <a:cxn ang="0">
                <a:pos x="connsiteX2" y="connsiteY2"/>
              </a:cxn>
            </a:cxnLst>
            <a:rect l="l" t="t" r="r" b="b"/>
            <a:pathLst>
              <a:path w="229517" h="506776">
                <a:moveTo>
                  <a:pt x="229517" y="0"/>
                </a:moveTo>
                <a:cubicBezTo>
                  <a:pt x="134955" y="62428"/>
                  <a:pt x="40394" y="124857"/>
                  <a:pt x="20197" y="209320"/>
                </a:cubicBezTo>
                <a:cubicBezTo>
                  <a:pt x="0" y="293783"/>
                  <a:pt x="54166" y="400279"/>
                  <a:pt x="108332" y="50677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1676400" y="22098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05000" y="198120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905000" y="24384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810000" y="22860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cxnSp>
        <p:nvCxnSpPr>
          <p:cNvPr id="42" name="Straight Connector 41"/>
          <p:cNvCxnSpPr/>
          <p:nvPr/>
        </p:nvCxnSpPr>
        <p:spPr>
          <a:xfrm>
            <a:off x="35052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505200" y="25146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2286000" y="3048000"/>
            <a:ext cx="1752600" cy="53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1"/>
                </a:solidFill>
              </a:rPr>
              <a:t>Load Switching</a:t>
            </a:r>
            <a:endParaRPr lang="en-US" dirty="0">
              <a:solidFill>
                <a:schemeClr val="tx1"/>
              </a:solidFill>
            </a:endParaRPr>
          </a:p>
        </p:txBody>
      </p:sp>
      <p:sp>
        <p:nvSpPr>
          <p:cNvPr id="48" name="Rectangle 47"/>
          <p:cNvSpPr/>
          <p:nvPr/>
        </p:nvSpPr>
        <p:spPr>
          <a:xfrm>
            <a:off x="5867400" y="1828800"/>
            <a:ext cx="16764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Patch Panel</a:t>
            </a:r>
            <a:endParaRPr lang="en-US" dirty="0">
              <a:solidFill>
                <a:schemeClr val="tx1"/>
              </a:solidFill>
            </a:endParaRPr>
          </a:p>
        </p:txBody>
      </p:sp>
      <p:sp>
        <p:nvSpPr>
          <p:cNvPr id="50" name="Rectangle 49"/>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772400" y="2743200"/>
            <a:ext cx="10668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56" name="Rectangle 55"/>
          <p:cNvSpPr/>
          <p:nvPr/>
        </p:nvSpPr>
        <p:spPr>
          <a:xfrm>
            <a:off x="7696200" y="35052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57" name="Freeform 56"/>
          <p:cNvSpPr/>
          <p:nvPr/>
        </p:nvSpPr>
        <p:spPr>
          <a:xfrm>
            <a:off x="7173817" y="2599981"/>
            <a:ext cx="604091" cy="468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8" name="Freeform 57"/>
          <p:cNvSpPr/>
          <p:nvPr/>
        </p:nvSpPr>
        <p:spPr>
          <a:xfrm>
            <a:off x="6934200" y="2590800"/>
            <a:ext cx="756491" cy="1230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59" name="Straight Connector 58"/>
          <p:cNvCxnSpPr/>
          <p:nvPr/>
        </p:nvCxnSpPr>
        <p:spPr>
          <a:xfrm>
            <a:off x="5181600" y="20574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181600" y="25146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4054207" y="2599981"/>
            <a:ext cx="2258458" cy="6095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Freeform 62"/>
          <p:cNvSpPr/>
          <p:nvPr/>
        </p:nvSpPr>
        <p:spPr>
          <a:xfrm>
            <a:off x="4038600" y="2590800"/>
            <a:ext cx="2514600" cy="9143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4" name="Freeform 63"/>
          <p:cNvSpPr/>
          <p:nvPr/>
        </p:nvSpPr>
        <p:spPr>
          <a:xfrm>
            <a:off x="1419340" y="3581400"/>
            <a:ext cx="1171460" cy="737212"/>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971800" y="3581400"/>
            <a:ext cx="1524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flipH="1">
            <a:off x="3352800" y="3581400"/>
            <a:ext cx="457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flipH="1">
            <a:off x="3810000" y="3581400"/>
            <a:ext cx="838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2238260" y="3591499"/>
            <a:ext cx="611437" cy="738130"/>
          </a:xfrm>
          <a:custGeom>
            <a:avLst/>
            <a:gdLst>
              <a:gd name="connsiteX0" fmla="*/ 9181 w 611437"/>
              <a:gd name="connsiteY0" fmla="*/ 738130 h 738130"/>
              <a:gd name="connsiteX1" fmla="*/ 86299 w 611437"/>
              <a:gd name="connsiteY1" fmla="*/ 484742 h 738130"/>
              <a:gd name="connsiteX2" fmla="*/ 526974 w 611437"/>
              <a:gd name="connsiteY2" fmla="*/ 407624 h 738130"/>
              <a:gd name="connsiteX3" fmla="*/ 593075 w 611437"/>
              <a:gd name="connsiteY3" fmla="*/ 0 h 738130"/>
              <a:gd name="connsiteX4" fmla="*/ 593075 w 611437"/>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37" h="738130">
                <a:moveTo>
                  <a:pt x="9181" y="738130"/>
                </a:moveTo>
                <a:cubicBezTo>
                  <a:pt x="4590" y="638978"/>
                  <a:pt x="0" y="539826"/>
                  <a:pt x="86299" y="484742"/>
                </a:cubicBezTo>
                <a:cubicBezTo>
                  <a:pt x="172598" y="429658"/>
                  <a:pt x="442511" y="488414"/>
                  <a:pt x="526974" y="407624"/>
                </a:cubicBezTo>
                <a:cubicBezTo>
                  <a:pt x="611437" y="326834"/>
                  <a:pt x="593075" y="0"/>
                  <a:pt x="593075" y="0"/>
                </a:cubicBezTo>
                <a:lnTo>
                  <a:pt x="5930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0" name="Freeform 69"/>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Freeform 70"/>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Freeform 71"/>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Freeform 72"/>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4" name="Freeform 73"/>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5" name="Rectangle 74"/>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76" name="Rectangle 75"/>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77" name="Rectangle 76"/>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78" name="Rectangle 77"/>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79" name="Rectangle 78"/>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80" name="Rectangle 79"/>
          <p:cNvSpPr/>
          <p:nvPr/>
        </p:nvSpPr>
        <p:spPr>
          <a:xfrm>
            <a:off x="7239000" y="26670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1" name="Rectangle 80"/>
          <p:cNvSpPr/>
          <p:nvPr/>
        </p:nvSpPr>
        <p:spPr>
          <a:xfrm>
            <a:off x="4343400" y="28194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2" name="Rectangle 81"/>
          <p:cNvSpPr/>
          <p:nvPr/>
        </p:nvSpPr>
        <p:spPr>
          <a:xfrm>
            <a:off x="4419600" y="31242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3" name="Rectangle 82"/>
          <p:cNvSpPr/>
          <p:nvPr/>
        </p:nvSpPr>
        <p:spPr>
          <a:xfrm>
            <a:off x="7086600" y="34290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Tree>
    <p:extLst>
      <p:ext uri="{BB962C8B-B14F-4D97-AF65-F5344CB8AC3E}">
        <p14:creationId xmlns:p14="http://schemas.microsoft.com/office/powerpoint/2010/main" val="1780157604"/>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Power	</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10000"/>
          </a:bodyPr>
          <a:lstStyle/>
          <a:p>
            <a:r>
              <a:rPr lang="en-US" dirty="0" smtClean="0"/>
              <a:t>DC-DC Converters </a:t>
            </a:r>
          </a:p>
          <a:p>
            <a:pPr lvl="1"/>
            <a:r>
              <a:rPr lang="en-US" dirty="0" smtClean="0"/>
              <a:t>Converts input DC voltage to all necessary lower DC bus voltages.</a:t>
            </a:r>
          </a:p>
          <a:p>
            <a:r>
              <a:rPr lang="en-US" dirty="0" smtClean="0"/>
              <a:t>Conditioning and monitoring</a:t>
            </a:r>
          </a:p>
          <a:p>
            <a:pPr lvl="1"/>
            <a:r>
              <a:rPr lang="en-US" dirty="0" smtClean="0"/>
              <a:t>Provides filtering and power monitoring.</a:t>
            </a:r>
          </a:p>
          <a:p>
            <a:r>
              <a:rPr lang="en-US" dirty="0" smtClean="0"/>
              <a:t>Patch panel</a:t>
            </a:r>
          </a:p>
          <a:p>
            <a:pPr lvl="1"/>
            <a:r>
              <a:rPr lang="en-US" dirty="0" smtClean="0"/>
              <a:t>Distributes lower DC bus voltages to internal subsystems.</a:t>
            </a:r>
          </a:p>
          <a:p>
            <a:r>
              <a:rPr lang="en-US" dirty="0" smtClean="0"/>
              <a:t>Load switching to individual instruments</a:t>
            </a:r>
          </a:p>
          <a:p>
            <a:pPr lvl="1"/>
            <a:r>
              <a:rPr lang="en-US" dirty="0" smtClean="0"/>
              <a:t>Provides galvanic isolation, over/under current/voltage protection, power monitoring, and ground fault detection to each instrument.</a:t>
            </a:r>
          </a:p>
          <a:p>
            <a:pPr lvl="1"/>
            <a:endParaRPr lang="en-US" dirty="0" smtClean="0"/>
          </a:p>
        </p:txBody>
      </p:sp>
    </p:spTree>
    <p:extLst>
      <p:ext uri="{BB962C8B-B14F-4D97-AF65-F5344CB8AC3E}">
        <p14:creationId xmlns:p14="http://schemas.microsoft.com/office/powerpoint/2010/main" val="2531046443"/>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DC-DC Converters</a:t>
            </a:r>
            <a:endParaRPr lang="en-US" dirty="0"/>
          </a:p>
        </p:txBody>
      </p:sp>
      <p:sp>
        <p:nvSpPr>
          <p:cNvPr id="6" name="Content Placeholder 5"/>
          <p:cNvSpPr>
            <a:spLocks noGrp="1"/>
          </p:cNvSpPr>
          <p:nvPr>
            <p:ph idx="1"/>
          </p:nvPr>
        </p:nvSpPr>
        <p:spPr>
          <a:xfrm>
            <a:off x="364273" y="1369257"/>
            <a:ext cx="6389649" cy="2330585"/>
          </a:xfrm>
        </p:spPr>
        <p:txBody>
          <a:bodyPr>
            <a:normAutofit fontScale="85000" lnSpcReduction="10000"/>
          </a:bodyPr>
          <a:lstStyle/>
          <a:p>
            <a:r>
              <a:rPr lang="en-US" dirty="0" smtClean="0"/>
              <a:t>Multitude of form factors</a:t>
            </a:r>
          </a:p>
          <a:p>
            <a:r>
              <a:rPr lang="en-US" dirty="0" smtClean="0"/>
              <a:t>COTS </a:t>
            </a:r>
            <a:r>
              <a:rPr lang="en-US" dirty="0" err="1" smtClean="0"/>
              <a:t>vs</a:t>
            </a:r>
            <a:r>
              <a:rPr lang="en-US" dirty="0" smtClean="0"/>
              <a:t> Custom</a:t>
            </a:r>
          </a:p>
          <a:p>
            <a:r>
              <a:rPr lang="en-US" dirty="0" smtClean="0"/>
              <a:t>Standard package for wiring consideration</a:t>
            </a:r>
          </a:p>
          <a:p>
            <a:r>
              <a:rPr lang="en-US" dirty="0" smtClean="0"/>
              <a:t>Choice of bus voltage</a:t>
            </a:r>
          </a:p>
          <a:p>
            <a:r>
              <a:rPr lang="en-US" dirty="0" smtClean="0"/>
              <a:t>Built-in Conditioning?</a:t>
            </a:r>
            <a:endParaRPr lang="en-US" dirty="0"/>
          </a:p>
        </p:txBody>
      </p:sp>
      <p:pic>
        <p:nvPicPr>
          <p:cNvPr id="2050" name="Picture 2"/>
          <p:cNvPicPr>
            <a:picLocks noChangeAspect="1" noChangeArrowheads="1"/>
          </p:cNvPicPr>
          <p:nvPr/>
        </p:nvPicPr>
        <p:blipFill>
          <a:blip r:embed="rId2"/>
          <a:srcRect/>
          <a:stretch>
            <a:fillRect/>
          </a:stretch>
        </p:blipFill>
        <p:spPr bwMode="auto">
          <a:xfrm>
            <a:off x="5753035" y="4517677"/>
            <a:ext cx="3257149" cy="2061542"/>
          </a:xfrm>
          <a:prstGeom prst="rect">
            <a:avLst/>
          </a:prstGeom>
          <a:noFill/>
          <a:ln w="9525">
            <a:noFill/>
            <a:miter lim="800000"/>
            <a:headEnd/>
            <a:tailEnd/>
          </a:ln>
        </p:spPr>
      </p:pic>
      <p:pic>
        <p:nvPicPr>
          <p:cNvPr id="4" name="Picture 3" descr="Astec DC-DC Converter.jpg"/>
          <p:cNvPicPr>
            <a:picLocks noChangeAspect="1"/>
          </p:cNvPicPr>
          <p:nvPr/>
        </p:nvPicPr>
        <p:blipFill>
          <a:blip r:embed="rId3"/>
          <a:stretch>
            <a:fillRect/>
          </a:stretch>
        </p:blipFill>
        <p:spPr>
          <a:xfrm>
            <a:off x="6753922" y="1572971"/>
            <a:ext cx="2088995" cy="1906208"/>
          </a:xfrm>
          <a:prstGeom prst="rect">
            <a:avLst/>
          </a:prstGeom>
        </p:spPr>
      </p:pic>
      <p:pic>
        <p:nvPicPr>
          <p:cNvPr id="5" name="Picture 4" descr="Switch-Power-Supply-SMPS-Power-Converter.jpg"/>
          <p:cNvPicPr>
            <a:picLocks noChangeAspect="1"/>
          </p:cNvPicPr>
          <p:nvPr/>
        </p:nvPicPr>
        <p:blipFill>
          <a:blip r:embed="rId4"/>
          <a:stretch>
            <a:fillRect/>
          </a:stretch>
        </p:blipFill>
        <p:spPr>
          <a:xfrm>
            <a:off x="457200" y="3699842"/>
            <a:ext cx="4339487" cy="2879377"/>
          </a:xfrm>
          <a:prstGeom prst="rect">
            <a:avLst/>
          </a:prstGeom>
        </p:spPr>
      </p:pic>
    </p:spTree>
    <p:extLst>
      <p:ext uri="{BB962C8B-B14F-4D97-AF65-F5344CB8AC3E}">
        <p14:creationId xmlns:p14="http://schemas.microsoft.com/office/powerpoint/2010/main" val="2855645298"/>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dirty="0" smtClean="0"/>
              <a:t>Communication</a:t>
            </a: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Communication from shore to subsea node</a:t>
            </a:r>
          </a:p>
          <a:p>
            <a:pPr lvl="1"/>
            <a:r>
              <a:rPr lang="en-US" dirty="0" smtClean="0"/>
              <a:t>Factors:</a:t>
            </a:r>
          </a:p>
          <a:p>
            <a:pPr lvl="2"/>
            <a:r>
              <a:rPr lang="en-US" dirty="0" smtClean="0"/>
              <a:t>Is your FOCE tethered or standalone?</a:t>
            </a:r>
          </a:p>
          <a:p>
            <a:pPr lvl="2"/>
            <a:r>
              <a:rPr lang="en-US" dirty="0" smtClean="0"/>
              <a:t>Distance</a:t>
            </a:r>
          </a:p>
          <a:p>
            <a:pPr lvl="2"/>
            <a:r>
              <a:rPr lang="en-US" dirty="0" smtClean="0"/>
              <a:t>Bandwidth requirements</a:t>
            </a:r>
          </a:p>
          <a:p>
            <a:pPr lvl="2"/>
            <a:r>
              <a:rPr lang="en-US" dirty="0" smtClean="0"/>
              <a:t>Shore based infrastructure</a:t>
            </a:r>
          </a:p>
          <a:p>
            <a:pPr lvl="1"/>
            <a:r>
              <a:rPr lang="en-US" dirty="0" smtClean="0"/>
              <a:t>Potential choices:</a:t>
            </a:r>
          </a:p>
          <a:p>
            <a:pPr lvl="2"/>
            <a:r>
              <a:rPr lang="en-US" dirty="0" smtClean="0"/>
              <a:t>Tethered: Ethernet, RS-422, DSL</a:t>
            </a:r>
          </a:p>
          <a:p>
            <a:pPr lvl="2"/>
            <a:r>
              <a:rPr lang="en-US" dirty="0" smtClean="0"/>
              <a:t>Standalone: Wireless </a:t>
            </a:r>
            <a:r>
              <a:rPr lang="en-US" dirty="0" err="1" smtClean="0"/>
              <a:t>ethernet</a:t>
            </a:r>
            <a:endParaRPr lang="en-US" dirty="0" smtClean="0"/>
          </a:p>
          <a:p>
            <a:r>
              <a:rPr lang="en-US" dirty="0" smtClean="0"/>
              <a:t>Communication from subsea node to individual external instruments</a:t>
            </a:r>
          </a:p>
          <a:p>
            <a:pPr lvl="1"/>
            <a:r>
              <a:rPr lang="en-US" dirty="0" smtClean="0"/>
              <a:t>Most instruments utilize serial </a:t>
            </a:r>
            <a:r>
              <a:rPr lang="en-US" dirty="0" err="1" smtClean="0"/>
              <a:t>comms</a:t>
            </a:r>
            <a:endParaRPr lang="en-US" dirty="0" smtClean="0"/>
          </a:p>
          <a:p>
            <a:pPr lvl="2"/>
            <a:r>
              <a:rPr lang="en-US" dirty="0" smtClean="0"/>
              <a:t>RS-232 and RS-485 most common</a:t>
            </a:r>
          </a:p>
          <a:p>
            <a:pPr>
              <a:buNone/>
            </a:pPr>
            <a:endParaRPr lang="en-US" dirty="0" smtClean="0"/>
          </a:p>
          <a:p>
            <a:endParaRPr lang="en-US" dirty="0" smtClean="0"/>
          </a:p>
          <a:p>
            <a:pPr lvl="1">
              <a:buNone/>
            </a:pPr>
            <a:endParaRPr lang="en-US" dirty="0" smtClean="0"/>
          </a:p>
          <a:p>
            <a:pPr lvl="1">
              <a:buNone/>
            </a:pPr>
            <a:endParaRPr lang="en-US" dirty="0"/>
          </a:p>
          <a:p>
            <a:pPr lvl="1">
              <a:buNone/>
            </a:pPr>
            <a:endParaRPr lang="en-US" dirty="0"/>
          </a:p>
        </p:txBody>
      </p:sp>
    </p:spTree>
    <p:extLst>
      <p:ext uri="{BB962C8B-B14F-4D97-AF65-F5344CB8AC3E}">
        <p14:creationId xmlns:p14="http://schemas.microsoft.com/office/powerpoint/2010/main" val="1911959106"/>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Example</a:t>
            </a:r>
            <a:endParaRPr lang="en-US" dirty="0"/>
          </a:p>
        </p:txBody>
      </p:sp>
      <p:sp>
        <p:nvSpPr>
          <p:cNvPr id="4" name="Rounded Rectangle 3"/>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Rectangle 8"/>
          <p:cNvSpPr/>
          <p:nvPr/>
        </p:nvSpPr>
        <p:spPr>
          <a:xfrm>
            <a:off x="609600" y="2438400"/>
            <a:ext cx="990600" cy="6096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Video</a:t>
            </a:r>
          </a:p>
          <a:p>
            <a:pPr algn="ctr"/>
            <a:r>
              <a:rPr lang="en-US" dirty="0" smtClean="0">
                <a:solidFill>
                  <a:schemeClr val="tx1"/>
                </a:solidFill>
              </a:rPr>
              <a:t>Server</a:t>
            </a:r>
            <a:endParaRPr lang="en-US" dirty="0">
              <a:solidFill>
                <a:schemeClr val="tx1"/>
              </a:solidFill>
            </a:endParaRPr>
          </a:p>
        </p:txBody>
      </p:sp>
      <p:sp>
        <p:nvSpPr>
          <p:cNvPr id="12" name="Rectangle 11"/>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05000" y="1828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32" name="Rectangle 31"/>
          <p:cNvSpPr/>
          <p:nvPr/>
        </p:nvSpPr>
        <p:spPr>
          <a:xfrm>
            <a:off x="5715000" y="18288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44" name="Freeform 43"/>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5" name="Freeform 44"/>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Freeform 45"/>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Freeform 46"/>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Freeform 47"/>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Rectangle 48"/>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50" name="Rectangle 49"/>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51" name="Rectangle 50"/>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52" name="Rectangle 51"/>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53" name="Rectangle 52"/>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59" name="Freeform 58"/>
          <p:cNvSpPr/>
          <p:nvPr/>
        </p:nvSpPr>
        <p:spPr>
          <a:xfrm>
            <a:off x="1197166" y="1443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0" name="Freeform 59"/>
          <p:cNvSpPr/>
          <p:nvPr/>
        </p:nvSpPr>
        <p:spPr>
          <a:xfrm>
            <a:off x="1608463" y="2357610"/>
            <a:ext cx="499431" cy="503103"/>
          </a:xfrm>
          <a:custGeom>
            <a:avLst/>
            <a:gdLst>
              <a:gd name="connsiteX0" fmla="*/ 0 w 499431"/>
              <a:gd name="connsiteY0" fmla="*/ 440674 h 503103"/>
              <a:gd name="connsiteX1" fmla="*/ 418641 w 499431"/>
              <a:gd name="connsiteY1" fmla="*/ 429657 h 503103"/>
              <a:gd name="connsiteX2" fmla="*/ 484742 w 499431"/>
              <a:gd name="connsiteY2" fmla="*/ 0 h 503103"/>
            </a:gdLst>
            <a:ahLst/>
            <a:cxnLst>
              <a:cxn ang="0">
                <a:pos x="connsiteX0" y="connsiteY0"/>
              </a:cxn>
              <a:cxn ang="0">
                <a:pos x="connsiteX1" y="connsiteY1"/>
              </a:cxn>
              <a:cxn ang="0">
                <a:pos x="connsiteX2" y="connsiteY2"/>
              </a:cxn>
            </a:cxnLst>
            <a:rect l="l" t="t" r="r" b="b"/>
            <a:pathLst>
              <a:path w="499431" h="503103">
                <a:moveTo>
                  <a:pt x="0" y="440674"/>
                </a:moveTo>
                <a:cubicBezTo>
                  <a:pt x="168925" y="471888"/>
                  <a:pt x="337851" y="503103"/>
                  <a:pt x="418641" y="429657"/>
                </a:cubicBezTo>
                <a:cubicBezTo>
                  <a:pt x="499431" y="356211"/>
                  <a:pt x="492086" y="178105"/>
                  <a:pt x="48474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1" name="Rectangle 60"/>
          <p:cNvSpPr/>
          <p:nvPr/>
        </p:nvSpPr>
        <p:spPr>
          <a:xfrm>
            <a:off x="3429000" y="2743200"/>
            <a:ext cx="17526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smtClean="0">
                <a:solidFill>
                  <a:schemeClr val="tx1"/>
                </a:solidFill>
              </a:rPr>
              <a:t>Expander/Server</a:t>
            </a:r>
            <a:endParaRPr lang="en-US" dirty="0">
              <a:solidFill>
                <a:schemeClr val="tx1"/>
              </a:solidFill>
            </a:endParaRPr>
          </a:p>
        </p:txBody>
      </p:sp>
      <p:sp>
        <p:nvSpPr>
          <p:cNvPr id="63" name="Freeform 62"/>
          <p:cNvSpPr/>
          <p:nvPr/>
        </p:nvSpPr>
        <p:spPr>
          <a:xfrm>
            <a:off x="1187986" y="3426246"/>
            <a:ext cx="2596308" cy="892366"/>
          </a:xfrm>
          <a:custGeom>
            <a:avLst/>
            <a:gdLst>
              <a:gd name="connsiteX0" fmla="*/ 299291 w 2596308"/>
              <a:gd name="connsiteY0" fmla="*/ 892366 h 892366"/>
              <a:gd name="connsiteX1" fmla="*/ 321325 w 2596308"/>
              <a:gd name="connsiteY1" fmla="*/ 198303 h 892366"/>
              <a:gd name="connsiteX2" fmla="*/ 2227243 w 2596308"/>
              <a:gd name="connsiteY2" fmla="*/ 176270 h 892366"/>
              <a:gd name="connsiteX3" fmla="*/ 2535715 w 2596308"/>
              <a:gd name="connsiteY3" fmla="*/ 0 h 892366"/>
            </a:gdLst>
            <a:ahLst/>
            <a:cxnLst>
              <a:cxn ang="0">
                <a:pos x="connsiteX0" y="connsiteY0"/>
              </a:cxn>
              <a:cxn ang="0">
                <a:pos x="connsiteX1" y="connsiteY1"/>
              </a:cxn>
              <a:cxn ang="0">
                <a:pos x="connsiteX2" y="connsiteY2"/>
              </a:cxn>
              <a:cxn ang="0">
                <a:pos x="connsiteX3" y="connsiteY3"/>
              </a:cxn>
            </a:cxnLst>
            <a:rect l="l" t="t" r="r" b="b"/>
            <a:pathLst>
              <a:path w="2596308" h="892366">
                <a:moveTo>
                  <a:pt x="299291" y="892366"/>
                </a:moveTo>
                <a:cubicBezTo>
                  <a:pt x="149645" y="605009"/>
                  <a:pt x="0" y="317652"/>
                  <a:pt x="321325" y="198303"/>
                </a:cubicBezTo>
                <a:cubicBezTo>
                  <a:pt x="642650" y="78954"/>
                  <a:pt x="1858178" y="209321"/>
                  <a:pt x="2227243" y="176270"/>
                </a:cubicBezTo>
                <a:cubicBezTo>
                  <a:pt x="2596308" y="143220"/>
                  <a:pt x="2487975" y="29378"/>
                  <a:pt x="253571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212555" y="3437263"/>
            <a:ext cx="1632332" cy="881349"/>
          </a:xfrm>
          <a:custGeom>
            <a:avLst/>
            <a:gdLst>
              <a:gd name="connsiteX0" fmla="*/ 45903 w 1632332"/>
              <a:gd name="connsiteY0" fmla="*/ 881349 h 881349"/>
              <a:gd name="connsiteX1" fmla="*/ 134038 w 1632332"/>
              <a:gd name="connsiteY1" fmla="*/ 583894 h 881349"/>
              <a:gd name="connsiteX2" fmla="*/ 850134 w 1632332"/>
              <a:gd name="connsiteY2" fmla="*/ 473725 h 881349"/>
              <a:gd name="connsiteX3" fmla="*/ 1467079 w 1632332"/>
              <a:gd name="connsiteY3" fmla="*/ 374573 h 881349"/>
              <a:gd name="connsiteX4" fmla="*/ 1632332 w 1632332"/>
              <a:gd name="connsiteY4" fmla="*/ 0 h 88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332" h="881349">
                <a:moveTo>
                  <a:pt x="45903" y="881349"/>
                </a:moveTo>
                <a:cubicBezTo>
                  <a:pt x="22951" y="766590"/>
                  <a:pt x="0" y="651831"/>
                  <a:pt x="134038" y="583894"/>
                </a:cubicBezTo>
                <a:cubicBezTo>
                  <a:pt x="268076" y="515957"/>
                  <a:pt x="850134" y="473725"/>
                  <a:pt x="850134" y="473725"/>
                </a:cubicBezTo>
                <a:cubicBezTo>
                  <a:pt x="1072308" y="438838"/>
                  <a:pt x="1336713" y="453527"/>
                  <a:pt x="1467079" y="374573"/>
                </a:cubicBezTo>
                <a:cubicBezTo>
                  <a:pt x="1597445" y="295619"/>
                  <a:pt x="1606626" y="64265"/>
                  <a:pt x="163233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a:off x="2978226" y="3426246"/>
            <a:ext cx="1075981" cy="892366"/>
          </a:xfrm>
          <a:custGeom>
            <a:avLst/>
            <a:gdLst>
              <a:gd name="connsiteX0" fmla="*/ 40396 w 1075981"/>
              <a:gd name="connsiteY0" fmla="*/ 892366 h 892366"/>
              <a:gd name="connsiteX1" fmla="*/ 73446 w 1075981"/>
              <a:gd name="connsiteY1" fmla="*/ 716096 h 892366"/>
              <a:gd name="connsiteX2" fmla="*/ 481070 w 1075981"/>
              <a:gd name="connsiteY2" fmla="*/ 605927 h 892366"/>
              <a:gd name="connsiteX3" fmla="*/ 778526 w 1075981"/>
              <a:gd name="connsiteY3" fmla="*/ 495759 h 892366"/>
              <a:gd name="connsiteX4" fmla="*/ 965813 w 1075981"/>
              <a:gd name="connsiteY4" fmla="*/ 319489 h 892366"/>
              <a:gd name="connsiteX5" fmla="*/ 1075981 w 1075981"/>
              <a:gd name="connsiteY5" fmla="*/ 0 h 89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981" h="892366">
                <a:moveTo>
                  <a:pt x="40396" y="892366"/>
                </a:moveTo>
                <a:cubicBezTo>
                  <a:pt x="20198" y="828101"/>
                  <a:pt x="0" y="763836"/>
                  <a:pt x="73446" y="716096"/>
                </a:cubicBezTo>
                <a:cubicBezTo>
                  <a:pt x="146892" y="668356"/>
                  <a:pt x="363557" y="642650"/>
                  <a:pt x="481070" y="605927"/>
                </a:cubicBezTo>
                <a:cubicBezTo>
                  <a:pt x="598583" y="569204"/>
                  <a:pt x="697736" y="543499"/>
                  <a:pt x="778526" y="495759"/>
                </a:cubicBezTo>
                <a:cubicBezTo>
                  <a:pt x="859316" y="448019"/>
                  <a:pt x="916237" y="402116"/>
                  <a:pt x="965813" y="319489"/>
                </a:cubicBezTo>
                <a:cubicBezTo>
                  <a:pt x="1015389" y="236863"/>
                  <a:pt x="1075981" y="0"/>
                  <a:pt x="107598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a:off x="3855904" y="3426246"/>
            <a:ext cx="396607" cy="892366"/>
          </a:xfrm>
          <a:custGeom>
            <a:avLst/>
            <a:gdLst>
              <a:gd name="connsiteX0" fmla="*/ 0 w 396607"/>
              <a:gd name="connsiteY0" fmla="*/ 892366 h 892366"/>
              <a:gd name="connsiteX1" fmla="*/ 55084 w 396607"/>
              <a:gd name="connsiteY1" fmla="*/ 627961 h 892366"/>
              <a:gd name="connsiteX2" fmla="*/ 275421 w 396607"/>
              <a:gd name="connsiteY2" fmla="*/ 396607 h 892366"/>
              <a:gd name="connsiteX3" fmla="*/ 396607 w 396607"/>
              <a:gd name="connsiteY3" fmla="*/ 0 h 892366"/>
            </a:gdLst>
            <a:ahLst/>
            <a:cxnLst>
              <a:cxn ang="0">
                <a:pos x="connsiteX0" y="connsiteY0"/>
              </a:cxn>
              <a:cxn ang="0">
                <a:pos x="connsiteX1" y="connsiteY1"/>
              </a:cxn>
              <a:cxn ang="0">
                <a:pos x="connsiteX2" y="connsiteY2"/>
              </a:cxn>
              <a:cxn ang="0">
                <a:pos x="connsiteX3" y="connsiteY3"/>
              </a:cxn>
            </a:cxnLst>
            <a:rect l="l" t="t" r="r" b="b"/>
            <a:pathLst>
              <a:path w="396607" h="892366">
                <a:moveTo>
                  <a:pt x="0" y="892366"/>
                </a:moveTo>
                <a:cubicBezTo>
                  <a:pt x="4590" y="801477"/>
                  <a:pt x="9181" y="710588"/>
                  <a:pt x="55084" y="627961"/>
                </a:cubicBezTo>
                <a:cubicBezTo>
                  <a:pt x="100988" y="545335"/>
                  <a:pt x="218501" y="501267"/>
                  <a:pt x="275421" y="396607"/>
                </a:cubicBezTo>
                <a:cubicBezTo>
                  <a:pt x="332341" y="291947"/>
                  <a:pt x="364474" y="145973"/>
                  <a:pt x="3966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4538949" y="3426246"/>
            <a:ext cx="66102" cy="892366"/>
          </a:xfrm>
          <a:custGeom>
            <a:avLst/>
            <a:gdLst>
              <a:gd name="connsiteX0" fmla="*/ 66102 w 66102"/>
              <a:gd name="connsiteY0" fmla="*/ 892366 h 892366"/>
              <a:gd name="connsiteX1" fmla="*/ 0 w 66102"/>
              <a:gd name="connsiteY1" fmla="*/ 0 h 892366"/>
            </a:gdLst>
            <a:ahLst/>
            <a:cxnLst>
              <a:cxn ang="0">
                <a:pos x="connsiteX0" y="connsiteY0"/>
              </a:cxn>
              <a:cxn ang="0">
                <a:pos x="connsiteX1" y="connsiteY1"/>
              </a:cxn>
            </a:cxnLst>
            <a:rect l="l" t="t" r="r" b="b"/>
            <a:pathLst>
              <a:path w="66102" h="892366">
                <a:moveTo>
                  <a:pt x="66102" y="892366"/>
                </a:moveTo>
                <a:lnTo>
                  <a:pt x="0"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1" name="Straight Connector 70"/>
          <p:cNvCxnSpPr/>
          <p:nvPr/>
        </p:nvCxnSpPr>
        <p:spPr>
          <a:xfrm>
            <a:off x="3276600" y="1905000"/>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72" name="Freeform 71"/>
          <p:cNvSpPr/>
          <p:nvPr/>
        </p:nvSpPr>
        <p:spPr>
          <a:xfrm>
            <a:off x="3283027" y="2050973"/>
            <a:ext cx="925416" cy="692227"/>
          </a:xfrm>
          <a:custGeom>
            <a:avLst/>
            <a:gdLst>
              <a:gd name="connsiteX0" fmla="*/ 0 w 925416"/>
              <a:gd name="connsiteY0" fmla="*/ 108333 h 692227"/>
              <a:gd name="connsiteX1" fmla="*/ 716096 w 925416"/>
              <a:gd name="connsiteY1" fmla="*/ 97316 h 692227"/>
              <a:gd name="connsiteX2" fmla="*/ 925416 w 925416"/>
              <a:gd name="connsiteY2" fmla="*/ 692227 h 692227"/>
            </a:gdLst>
            <a:ahLst/>
            <a:cxnLst>
              <a:cxn ang="0">
                <a:pos x="connsiteX0" y="connsiteY0"/>
              </a:cxn>
              <a:cxn ang="0">
                <a:pos x="connsiteX1" y="connsiteY1"/>
              </a:cxn>
              <a:cxn ang="0">
                <a:pos x="connsiteX2" y="connsiteY2"/>
              </a:cxn>
            </a:cxnLst>
            <a:rect l="l" t="t" r="r" b="b"/>
            <a:pathLst>
              <a:path w="925416" h="692227">
                <a:moveTo>
                  <a:pt x="0" y="108333"/>
                </a:moveTo>
                <a:cubicBezTo>
                  <a:pt x="280930" y="54166"/>
                  <a:pt x="561860" y="0"/>
                  <a:pt x="716096" y="97316"/>
                </a:cubicBezTo>
                <a:cubicBezTo>
                  <a:pt x="870332" y="194632"/>
                  <a:pt x="897874" y="443429"/>
                  <a:pt x="925416" y="69222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Rectangle 72"/>
          <p:cNvSpPr/>
          <p:nvPr/>
        </p:nvSpPr>
        <p:spPr>
          <a:xfrm>
            <a:off x="5867400" y="2971800"/>
            <a:ext cx="1752600" cy="838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err="1" smtClean="0">
                <a:solidFill>
                  <a:schemeClr val="tx1"/>
                </a:solidFill>
              </a:rPr>
              <a:t>UARTs</a:t>
            </a:r>
            <a:r>
              <a:rPr lang="en-US" dirty="0">
                <a:solidFill>
                  <a:schemeClr val="tx1"/>
                </a:solidFill>
              </a:rPr>
              <a:t> </a:t>
            </a:r>
            <a:r>
              <a:rPr lang="en-US" dirty="0" smtClean="0">
                <a:solidFill>
                  <a:schemeClr val="tx1"/>
                </a:solidFill>
              </a:rPr>
              <a:t>+</a:t>
            </a:r>
          </a:p>
          <a:p>
            <a:pPr algn="ctr"/>
            <a:r>
              <a:rPr lang="en-US" dirty="0" smtClean="0">
                <a:solidFill>
                  <a:schemeClr val="tx1"/>
                </a:solidFill>
              </a:rPr>
              <a:t>Transceivers</a:t>
            </a:r>
            <a:endParaRPr lang="en-US" dirty="0">
              <a:solidFill>
                <a:schemeClr val="tx1"/>
              </a:solidFill>
            </a:endParaRPr>
          </a:p>
        </p:txBody>
      </p:sp>
      <p:sp>
        <p:nvSpPr>
          <p:cNvPr id="74" name="Freeform 73"/>
          <p:cNvSpPr/>
          <p:nvPr/>
        </p:nvSpPr>
        <p:spPr>
          <a:xfrm>
            <a:off x="4740925" y="2084025"/>
            <a:ext cx="974075" cy="637141"/>
          </a:xfrm>
          <a:custGeom>
            <a:avLst/>
            <a:gdLst>
              <a:gd name="connsiteX0" fmla="*/ 139547 w 1118212"/>
              <a:gd name="connsiteY0" fmla="*/ 637141 h 637141"/>
              <a:gd name="connsiteX1" fmla="*/ 139547 w 1118212"/>
              <a:gd name="connsiteY1" fmla="*/ 141382 h 637141"/>
              <a:gd name="connsiteX2" fmla="*/ 976829 w 1118212"/>
              <a:gd name="connsiteY2" fmla="*/ 20197 h 637141"/>
              <a:gd name="connsiteX3" fmla="*/ 987846 w 1118212"/>
              <a:gd name="connsiteY3" fmla="*/ 20197 h 637141"/>
            </a:gdLst>
            <a:ahLst/>
            <a:cxnLst>
              <a:cxn ang="0">
                <a:pos x="connsiteX0" y="connsiteY0"/>
              </a:cxn>
              <a:cxn ang="0">
                <a:pos x="connsiteX1" y="connsiteY1"/>
              </a:cxn>
              <a:cxn ang="0">
                <a:pos x="connsiteX2" y="connsiteY2"/>
              </a:cxn>
              <a:cxn ang="0">
                <a:pos x="connsiteX3" y="connsiteY3"/>
              </a:cxn>
            </a:cxnLst>
            <a:rect l="l" t="t" r="r" b="b"/>
            <a:pathLst>
              <a:path w="1118212" h="637141">
                <a:moveTo>
                  <a:pt x="139547" y="637141"/>
                </a:moveTo>
                <a:cubicBezTo>
                  <a:pt x="69773" y="440673"/>
                  <a:pt x="0" y="244206"/>
                  <a:pt x="139547" y="141382"/>
                </a:cubicBezTo>
                <a:cubicBezTo>
                  <a:pt x="279094" y="38558"/>
                  <a:pt x="835446" y="40394"/>
                  <a:pt x="976829" y="20197"/>
                </a:cubicBezTo>
                <a:cubicBezTo>
                  <a:pt x="1118212" y="0"/>
                  <a:pt x="1053029" y="10098"/>
                  <a:pt x="987846" y="2019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6" name="Straight Connector 75"/>
          <p:cNvCxnSpPr/>
          <p:nvPr/>
        </p:nvCxnSpPr>
        <p:spPr>
          <a:xfrm>
            <a:off x="6096000" y="2362200"/>
            <a:ext cx="0" cy="60960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181600" y="3276600"/>
            <a:ext cx="6858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a:off x="7467600" y="4953000"/>
            <a:ext cx="11430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sp>
        <p:nvSpPr>
          <p:cNvPr id="55" name="Rectangle 54"/>
          <p:cNvSpPr/>
          <p:nvPr/>
        </p:nvSpPr>
        <p:spPr>
          <a:xfrm>
            <a:off x="7391400" y="5029200"/>
            <a:ext cx="1558376" cy="369332"/>
          </a:xfrm>
          <a:prstGeom prst="rect">
            <a:avLst/>
          </a:prstGeom>
        </p:spPr>
        <p:txBody>
          <a:bodyPr wrap="none">
            <a:spAutoFit/>
          </a:bodyPr>
          <a:lstStyle/>
          <a:p>
            <a:pPr algn="ctr"/>
            <a:r>
              <a:rPr lang="en-US" dirty="0" smtClean="0"/>
              <a:t>Optional Paths</a:t>
            </a:r>
            <a:endParaRPr lang="en-US" dirty="0"/>
          </a:p>
        </p:txBody>
      </p:sp>
    </p:spTree>
    <p:extLst>
      <p:ext uri="{BB962C8B-B14F-4D97-AF65-F5344CB8AC3E}">
        <p14:creationId xmlns:p14="http://schemas.microsoft.com/office/powerpoint/2010/main" val="3152797247"/>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Health Monitoring</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Provides top side users with status of environmental conditions in the subsea node.</a:t>
            </a:r>
          </a:p>
          <a:p>
            <a:r>
              <a:rPr lang="en-US" dirty="0" smtClean="0"/>
              <a:t>Can be used to automatically power down instruments in the event of a failure.</a:t>
            </a:r>
          </a:p>
          <a:p>
            <a:r>
              <a:rPr lang="en-US" dirty="0" smtClean="0"/>
              <a:t>Conditions measured:</a:t>
            </a:r>
          </a:p>
          <a:p>
            <a:pPr lvl="1"/>
            <a:r>
              <a:rPr lang="en-US" dirty="0" smtClean="0"/>
              <a:t>Temperature</a:t>
            </a:r>
          </a:p>
          <a:p>
            <a:pPr lvl="1"/>
            <a:r>
              <a:rPr lang="en-US" dirty="0" smtClean="0"/>
              <a:t>Humidity</a:t>
            </a:r>
          </a:p>
          <a:p>
            <a:pPr lvl="1"/>
            <a:r>
              <a:rPr lang="en-US" dirty="0" smtClean="0"/>
              <a:t>Water presence</a:t>
            </a:r>
          </a:p>
          <a:p>
            <a:pPr lvl="1"/>
            <a:r>
              <a:rPr lang="en-US" dirty="0" smtClean="0"/>
              <a:t>Housing pressure</a:t>
            </a:r>
          </a:p>
          <a:p>
            <a:pPr lvl="1"/>
            <a:r>
              <a:rPr lang="en-US" dirty="0" smtClean="0"/>
              <a:t>Orientation </a:t>
            </a:r>
          </a:p>
          <a:p>
            <a:pPr lvl="1"/>
            <a:endParaRPr lang="en-US" dirty="0"/>
          </a:p>
        </p:txBody>
      </p:sp>
    </p:spTree>
    <p:extLst>
      <p:ext uri="{BB962C8B-B14F-4D97-AF65-F5344CB8AC3E}">
        <p14:creationId xmlns:p14="http://schemas.microsoft.com/office/powerpoint/2010/main" val="2981307337"/>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Monitoring Example</a:t>
            </a:r>
            <a:endParaRPr lang="en-US" dirty="0"/>
          </a:p>
        </p:txBody>
      </p:sp>
      <p:sp>
        <p:nvSpPr>
          <p:cNvPr id="7" name="Freeform 6"/>
          <p:cNvSpPr/>
          <p:nvPr/>
        </p:nvSpPr>
        <p:spPr>
          <a:xfrm>
            <a:off x="304800" y="1066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3962400" y="3276600"/>
            <a:ext cx="1219200" cy="8382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Health</a:t>
            </a:r>
          </a:p>
          <a:p>
            <a:pPr algn="ctr"/>
            <a:r>
              <a:rPr lang="en-US" dirty="0" smtClean="0">
                <a:solidFill>
                  <a:schemeClr val="tx1"/>
                </a:solidFill>
              </a:rPr>
              <a:t>Monitor</a:t>
            </a:r>
            <a:endParaRPr lang="en-US" dirty="0">
              <a:solidFill>
                <a:schemeClr val="tx1"/>
              </a:solidFill>
            </a:endParaRPr>
          </a:p>
        </p:txBody>
      </p:sp>
      <p:sp>
        <p:nvSpPr>
          <p:cNvPr id="9" name="Rectangle 8"/>
          <p:cNvSpPr/>
          <p:nvPr/>
        </p:nvSpPr>
        <p:spPr>
          <a:xfrm>
            <a:off x="1143000" y="1676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905000" y="2209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18" name="Rectangle 17"/>
          <p:cNvSpPr/>
          <p:nvPr/>
        </p:nvSpPr>
        <p:spPr>
          <a:xfrm>
            <a:off x="4191000" y="22860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30" name="Freeform 29"/>
          <p:cNvSpPr/>
          <p:nvPr/>
        </p:nvSpPr>
        <p:spPr>
          <a:xfrm>
            <a:off x="1197166" y="1824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8" name="Straight Connector 37"/>
          <p:cNvCxnSpPr/>
          <p:nvPr/>
        </p:nvCxnSpPr>
        <p:spPr>
          <a:xfrm>
            <a:off x="3276600" y="2362200"/>
            <a:ext cx="914400" cy="0"/>
          </a:xfrm>
          <a:prstGeom prst="line">
            <a:avLst/>
          </a:prstGeom>
          <a:ln w="19050"/>
        </p:spPr>
        <p:style>
          <a:lnRef idx="1">
            <a:schemeClr val="dk1"/>
          </a:lnRef>
          <a:fillRef idx="0">
            <a:schemeClr val="dk1"/>
          </a:fillRef>
          <a:effectRef idx="0">
            <a:schemeClr val="dk1"/>
          </a:effectRef>
          <a:fontRef idx="minor">
            <a:schemeClr val="tx1"/>
          </a:fontRef>
        </p:style>
      </p:cxnSp>
      <p:sp>
        <p:nvSpPr>
          <p:cNvPr id="45" name="Rectangle 44"/>
          <p:cNvSpPr/>
          <p:nvPr/>
        </p:nvSpPr>
        <p:spPr>
          <a:xfrm>
            <a:off x="762000" y="3048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46" name="Rectangle 45"/>
          <p:cNvSpPr/>
          <p:nvPr/>
        </p:nvSpPr>
        <p:spPr>
          <a:xfrm>
            <a:off x="762000" y="37338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47" name="Oval 46"/>
          <p:cNvSpPr/>
          <p:nvPr/>
        </p:nvSpPr>
        <p:spPr>
          <a:xfrm>
            <a:off x="2057400" y="3200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057400" y="3886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214391" y="3203155"/>
            <a:ext cx="1824210" cy="290110"/>
          </a:xfrm>
          <a:custGeom>
            <a:avLst/>
            <a:gdLst>
              <a:gd name="connsiteX0" fmla="*/ 0 w 1913263"/>
              <a:gd name="connsiteY0" fmla="*/ 64264 h 290110"/>
              <a:gd name="connsiteX1" fmla="*/ 859316 w 1913263"/>
              <a:gd name="connsiteY1" fmla="*/ 31214 h 290110"/>
              <a:gd name="connsiteX2" fmla="*/ 1762699 w 1913263"/>
              <a:gd name="connsiteY2" fmla="*/ 251551 h 290110"/>
              <a:gd name="connsiteX3" fmla="*/ 1762699 w 1913263"/>
              <a:gd name="connsiteY3" fmla="*/ 262568 h 290110"/>
            </a:gdLst>
            <a:ahLst/>
            <a:cxnLst>
              <a:cxn ang="0">
                <a:pos x="connsiteX0" y="connsiteY0"/>
              </a:cxn>
              <a:cxn ang="0">
                <a:pos x="connsiteX1" y="connsiteY1"/>
              </a:cxn>
              <a:cxn ang="0">
                <a:pos x="connsiteX2" y="connsiteY2"/>
              </a:cxn>
              <a:cxn ang="0">
                <a:pos x="connsiteX3" y="connsiteY3"/>
              </a:cxn>
            </a:cxnLst>
            <a:rect l="l" t="t" r="r" b="b"/>
            <a:pathLst>
              <a:path w="1913263" h="290110">
                <a:moveTo>
                  <a:pt x="0" y="64264"/>
                </a:moveTo>
                <a:cubicBezTo>
                  <a:pt x="282766" y="32132"/>
                  <a:pt x="565533" y="0"/>
                  <a:pt x="859316" y="31214"/>
                </a:cubicBezTo>
                <a:cubicBezTo>
                  <a:pt x="1153099" y="62429"/>
                  <a:pt x="1612135" y="212992"/>
                  <a:pt x="1762699" y="251551"/>
                </a:cubicBezTo>
                <a:cubicBezTo>
                  <a:pt x="1913263" y="290110"/>
                  <a:pt x="1837981" y="276339"/>
                  <a:pt x="1762699" y="262568"/>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225407" y="3851313"/>
            <a:ext cx="1740665" cy="110169"/>
          </a:xfrm>
          <a:custGeom>
            <a:avLst/>
            <a:gdLst>
              <a:gd name="connsiteX0" fmla="*/ 0 w 1740665"/>
              <a:gd name="connsiteY0" fmla="*/ 110169 h 110169"/>
              <a:gd name="connsiteX1" fmla="*/ 1123721 w 1740665"/>
              <a:gd name="connsiteY1" fmla="*/ 88135 h 110169"/>
              <a:gd name="connsiteX2" fmla="*/ 1740665 w 1740665"/>
              <a:gd name="connsiteY2" fmla="*/ 0 h 110169"/>
            </a:gdLst>
            <a:ahLst/>
            <a:cxnLst>
              <a:cxn ang="0">
                <a:pos x="connsiteX0" y="connsiteY0"/>
              </a:cxn>
              <a:cxn ang="0">
                <a:pos x="connsiteX1" y="connsiteY1"/>
              </a:cxn>
              <a:cxn ang="0">
                <a:pos x="connsiteX2" y="connsiteY2"/>
              </a:cxn>
            </a:cxnLst>
            <a:rect l="l" t="t" r="r" b="b"/>
            <a:pathLst>
              <a:path w="1740665" h="110169">
                <a:moveTo>
                  <a:pt x="0" y="110169"/>
                </a:moveTo>
                <a:cubicBezTo>
                  <a:pt x="416805" y="108332"/>
                  <a:pt x="833610" y="106496"/>
                  <a:pt x="1123721" y="88135"/>
                </a:cubicBezTo>
                <a:cubicBezTo>
                  <a:pt x="1413832" y="69774"/>
                  <a:pt x="1577248" y="34887"/>
                  <a:pt x="1740665"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4191000" y="4572000"/>
            <a:ext cx="152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4230477" y="4126735"/>
            <a:ext cx="44068" cy="429658"/>
          </a:xfrm>
          <a:custGeom>
            <a:avLst/>
            <a:gdLst>
              <a:gd name="connsiteX0" fmla="*/ 44068 w 44068"/>
              <a:gd name="connsiteY0" fmla="*/ 429658 h 429658"/>
              <a:gd name="connsiteX1" fmla="*/ 0 w 44068"/>
              <a:gd name="connsiteY1" fmla="*/ 187287 h 429658"/>
              <a:gd name="connsiteX2" fmla="*/ 44068 w 44068"/>
              <a:gd name="connsiteY2" fmla="*/ 0 h 429658"/>
            </a:gdLst>
            <a:ahLst/>
            <a:cxnLst>
              <a:cxn ang="0">
                <a:pos x="connsiteX0" y="connsiteY0"/>
              </a:cxn>
              <a:cxn ang="0">
                <a:pos x="connsiteX1" y="connsiteY1"/>
              </a:cxn>
              <a:cxn ang="0">
                <a:pos x="connsiteX2" y="connsiteY2"/>
              </a:cxn>
            </a:cxnLst>
            <a:rect l="l" t="t" r="r" b="b"/>
            <a:pathLst>
              <a:path w="44068" h="429658">
                <a:moveTo>
                  <a:pt x="44068" y="429658"/>
                </a:moveTo>
                <a:cubicBezTo>
                  <a:pt x="22034" y="344277"/>
                  <a:pt x="0" y="258897"/>
                  <a:pt x="0" y="187287"/>
                </a:cubicBezTo>
                <a:cubicBezTo>
                  <a:pt x="0" y="115677"/>
                  <a:pt x="22034" y="57838"/>
                  <a:pt x="44068"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p:cNvSpPr/>
          <p:nvPr/>
        </p:nvSpPr>
        <p:spPr>
          <a:xfrm>
            <a:off x="6324600" y="2819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53200" y="3048000"/>
            <a:ext cx="152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629400" y="2667000"/>
            <a:ext cx="1555041" cy="369332"/>
          </a:xfrm>
          <a:prstGeom prst="rect">
            <a:avLst/>
          </a:prstGeom>
          <a:noFill/>
        </p:spPr>
        <p:txBody>
          <a:bodyPr wrap="none" rtlCol="0">
            <a:spAutoFit/>
          </a:bodyPr>
          <a:lstStyle/>
          <a:p>
            <a:r>
              <a:rPr lang="en-US" dirty="0" smtClean="0"/>
              <a:t>Ambient Temp</a:t>
            </a:r>
            <a:endParaRPr lang="en-US" dirty="0"/>
          </a:p>
        </p:txBody>
      </p:sp>
      <p:sp>
        <p:nvSpPr>
          <p:cNvPr id="60" name="TextBox 59"/>
          <p:cNvSpPr txBox="1"/>
          <p:nvPr/>
        </p:nvSpPr>
        <p:spPr>
          <a:xfrm>
            <a:off x="6781800" y="2971800"/>
            <a:ext cx="1900970" cy="369332"/>
          </a:xfrm>
          <a:prstGeom prst="rect">
            <a:avLst/>
          </a:prstGeom>
          <a:noFill/>
        </p:spPr>
        <p:txBody>
          <a:bodyPr wrap="none" rtlCol="0">
            <a:spAutoFit/>
          </a:bodyPr>
          <a:lstStyle/>
          <a:p>
            <a:r>
              <a:rPr lang="en-US" dirty="0" smtClean="0"/>
              <a:t>Ambient Humidity</a:t>
            </a:r>
            <a:endParaRPr lang="en-US" dirty="0"/>
          </a:p>
        </p:txBody>
      </p:sp>
      <p:sp>
        <p:nvSpPr>
          <p:cNvPr id="61" name="TextBox 60"/>
          <p:cNvSpPr txBox="1"/>
          <p:nvPr/>
        </p:nvSpPr>
        <p:spPr>
          <a:xfrm>
            <a:off x="7086600" y="3276600"/>
            <a:ext cx="1846852" cy="369332"/>
          </a:xfrm>
          <a:prstGeom prst="rect">
            <a:avLst/>
          </a:prstGeom>
          <a:noFill/>
        </p:spPr>
        <p:txBody>
          <a:bodyPr wrap="none" rtlCol="0">
            <a:spAutoFit/>
          </a:bodyPr>
          <a:lstStyle/>
          <a:p>
            <a:r>
              <a:rPr lang="en-US" dirty="0" smtClean="0"/>
              <a:t>Ambient Pressure</a:t>
            </a:r>
            <a:endParaRPr lang="en-US" dirty="0"/>
          </a:p>
        </p:txBody>
      </p:sp>
      <p:sp>
        <p:nvSpPr>
          <p:cNvPr id="62" name="Rectangle 61"/>
          <p:cNvSpPr/>
          <p:nvPr/>
        </p:nvSpPr>
        <p:spPr>
          <a:xfrm>
            <a:off x="6858000" y="3429000"/>
            <a:ext cx="304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5166911" y="3531824"/>
            <a:ext cx="1674564" cy="271749"/>
          </a:xfrm>
          <a:custGeom>
            <a:avLst/>
            <a:gdLst>
              <a:gd name="connsiteX0" fmla="*/ 1674564 w 1674564"/>
              <a:gd name="connsiteY0" fmla="*/ 0 h 271749"/>
              <a:gd name="connsiteX1" fmla="*/ 1421176 w 1674564"/>
              <a:gd name="connsiteY1" fmla="*/ 22034 h 271749"/>
              <a:gd name="connsiteX2" fmla="*/ 1266940 w 1674564"/>
              <a:gd name="connsiteY2" fmla="*/ 231354 h 271749"/>
              <a:gd name="connsiteX3" fmla="*/ 0 w 1674564"/>
              <a:gd name="connsiteY3" fmla="*/ 264405 h 271749"/>
            </a:gdLst>
            <a:ahLst/>
            <a:cxnLst>
              <a:cxn ang="0">
                <a:pos x="connsiteX0" y="connsiteY0"/>
              </a:cxn>
              <a:cxn ang="0">
                <a:pos x="connsiteX1" y="connsiteY1"/>
              </a:cxn>
              <a:cxn ang="0">
                <a:pos x="connsiteX2" y="connsiteY2"/>
              </a:cxn>
              <a:cxn ang="0">
                <a:pos x="connsiteX3" y="connsiteY3"/>
              </a:cxn>
            </a:cxnLst>
            <a:rect l="l" t="t" r="r" b="b"/>
            <a:pathLst>
              <a:path w="1674564" h="271749">
                <a:moveTo>
                  <a:pt x="1674564" y="0"/>
                </a:moveTo>
                <a:lnTo>
                  <a:pt x="1421176" y="22034"/>
                </a:lnTo>
                <a:cubicBezTo>
                  <a:pt x="1353239" y="60593"/>
                  <a:pt x="1503803" y="190959"/>
                  <a:pt x="1266940" y="231354"/>
                </a:cubicBezTo>
                <a:cubicBezTo>
                  <a:pt x="1030077" y="271749"/>
                  <a:pt x="515038" y="268077"/>
                  <a:pt x="0" y="26440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88945" y="3278436"/>
            <a:ext cx="1474424" cy="341523"/>
          </a:xfrm>
          <a:custGeom>
            <a:avLst/>
            <a:gdLst>
              <a:gd name="connsiteX0" fmla="*/ 1454226 w 1474424"/>
              <a:gd name="connsiteY0" fmla="*/ 0 h 341523"/>
              <a:gd name="connsiteX1" fmla="*/ 1443209 w 1474424"/>
              <a:gd name="connsiteY1" fmla="*/ 121186 h 341523"/>
              <a:gd name="connsiteX2" fmla="*/ 1266939 w 1474424"/>
              <a:gd name="connsiteY2" fmla="*/ 143219 h 341523"/>
              <a:gd name="connsiteX3" fmla="*/ 1079653 w 1474424"/>
              <a:gd name="connsiteY3" fmla="*/ 286439 h 341523"/>
              <a:gd name="connsiteX4" fmla="*/ 0 w 1474424"/>
              <a:gd name="connsiteY4" fmla="*/ 341523 h 34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424" h="341523">
                <a:moveTo>
                  <a:pt x="1454226" y="0"/>
                </a:moveTo>
                <a:cubicBezTo>
                  <a:pt x="1464325" y="48658"/>
                  <a:pt x="1474424" y="97316"/>
                  <a:pt x="1443209" y="121186"/>
                </a:cubicBezTo>
                <a:cubicBezTo>
                  <a:pt x="1411995" y="145056"/>
                  <a:pt x="1327532" y="115677"/>
                  <a:pt x="1266939" y="143219"/>
                </a:cubicBezTo>
                <a:cubicBezTo>
                  <a:pt x="1206346" y="170761"/>
                  <a:pt x="1290809" y="253388"/>
                  <a:pt x="1079653" y="286439"/>
                </a:cubicBezTo>
                <a:cubicBezTo>
                  <a:pt x="868497" y="319490"/>
                  <a:pt x="434248" y="330506"/>
                  <a:pt x="0" y="341523"/>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05400" y="2971800"/>
            <a:ext cx="1371599" cy="521465"/>
          </a:xfrm>
          <a:custGeom>
            <a:avLst/>
            <a:gdLst>
              <a:gd name="connsiteX0" fmla="*/ 1402814 w 1516655"/>
              <a:gd name="connsiteY0" fmla="*/ 0 h 523301"/>
              <a:gd name="connsiteX1" fmla="*/ 1314679 w 1516655"/>
              <a:gd name="connsiteY1" fmla="*/ 396607 h 523301"/>
              <a:gd name="connsiteX2" fmla="*/ 190959 w 1516655"/>
              <a:gd name="connsiteY2" fmla="*/ 506776 h 523301"/>
              <a:gd name="connsiteX3" fmla="*/ 168925 w 1516655"/>
              <a:gd name="connsiteY3" fmla="*/ 495759 h 523301"/>
            </a:gdLst>
            <a:ahLst/>
            <a:cxnLst>
              <a:cxn ang="0">
                <a:pos x="connsiteX0" y="connsiteY0"/>
              </a:cxn>
              <a:cxn ang="0">
                <a:pos x="connsiteX1" y="connsiteY1"/>
              </a:cxn>
              <a:cxn ang="0">
                <a:pos x="connsiteX2" y="connsiteY2"/>
              </a:cxn>
              <a:cxn ang="0">
                <a:pos x="connsiteX3" y="connsiteY3"/>
              </a:cxn>
            </a:cxnLst>
            <a:rect l="l" t="t" r="r" b="b"/>
            <a:pathLst>
              <a:path w="1516655" h="523301">
                <a:moveTo>
                  <a:pt x="1402814" y="0"/>
                </a:moveTo>
                <a:cubicBezTo>
                  <a:pt x="1459734" y="156072"/>
                  <a:pt x="1516655" y="312144"/>
                  <a:pt x="1314679" y="396607"/>
                </a:cubicBezTo>
                <a:cubicBezTo>
                  <a:pt x="1112703" y="481070"/>
                  <a:pt x="381918" y="490251"/>
                  <a:pt x="190959" y="506776"/>
                </a:cubicBezTo>
                <a:cubicBezTo>
                  <a:pt x="0" y="523301"/>
                  <a:pt x="168925" y="495759"/>
                  <a:pt x="168925" y="495759"/>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4419600" y="4267200"/>
            <a:ext cx="1285929" cy="369332"/>
          </a:xfrm>
          <a:prstGeom prst="rect">
            <a:avLst/>
          </a:prstGeom>
        </p:spPr>
        <p:txBody>
          <a:bodyPr wrap="none">
            <a:spAutoFit/>
          </a:bodyPr>
          <a:lstStyle/>
          <a:p>
            <a:r>
              <a:rPr lang="en-US" dirty="0" err="1" smtClean="0"/>
              <a:t>H2O</a:t>
            </a:r>
            <a:r>
              <a:rPr lang="en-US" dirty="0" smtClean="0"/>
              <a:t> Sensor</a:t>
            </a:r>
            <a:endParaRPr lang="en-US" dirty="0"/>
          </a:p>
        </p:txBody>
      </p:sp>
      <p:sp>
        <p:nvSpPr>
          <p:cNvPr id="67" name="Rectangle 66"/>
          <p:cNvSpPr/>
          <p:nvPr/>
        </p:nvSpPr>
        <p:spPr>
          <a:xfrm>
            <a:off x="1981200" y="3429000"/>
            <a:ext cx="1639873" cy="369332"/>
          </a:xfrm>
          <a:prstGeom prst="rect">
            <a:avLst/>
          </a:prstGeom>
        </p:spPr>
        <p:txBody>
          <a:bodyPr wrap="none">
            <a:spAutoFit/>
          </a:bodyPr>
          <a:lstStyle/>
          <a:p>
            <a:r>
              <a:rPr lang="en-US" dirty="0" smtClean="0"/>
              <a:t>Thermocouples</a:t>
            </a:r>
            <a:endParaRPr lang="en-US" dirty="0"/>
          </a:p>
        </p:txBody>
      </p:sp>
      <p:cxnSp>
        <p:nvCxnSpPr>
          <p:cNvPr id="69" name="Straight Connector 68"/>
          <p:cNvCxnSpPr/>
          <p:nvPr/>
        </p:nvCxnSpPr>
        <p:spPr>
          <a:xfrm>
            <a:off x="4495800" y="2819400"/>
            <a:ext cx="0" cy="457200"/>
          </a:xfrm>
          <a:prstGeom prst="line">
            <a:avLst/>
          </a:prstGeom>
          <a:ln w="19050"/>
        </p:spPr>
        <p:style>
          <a:lnRef idx="1">
            <a:schemeClr val="dk1"/>
          </a:lnRef>
          <a:fillRef idx="0">
            <a:schemeClr val="dk1"/>
          </a:fillRef>
          <a:effectRef idx="0">
            <a:schemeClr val="dk1"/>
          </a:effectRef>
          <a:fontRef idx="minor">
            <a:schemeClr val="tx1"/>
          </a:fontRef>
        </p:style>
      </p:cxnSp>
      <p:sp>
        <p:nvSpPr>
          <p:cNvPr id="70" name="Rectangle 69"/>
          <p:cNvSpPr/>
          <p:nvPr/>
        </p:nvSpPr>
        <p:spPr>
          <a:xfrm>
            <a:off x="1143000" y="4267200"/>
            <a:ext cx="457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595610" y="4021157"/>
            <a:ext cx="2348429" cy="354376"/>
          </a:xfrm>
          <a:custGeom>
            <a:avLst/>
            <a:gdLst>
              <a:gd name="connsiteX0" fmla="*/ 2348429 w 2348429"/>
              <a:gd name="connsiteY0" fmla="*/ 0 h 354376"/>
              <a:gd name="connsiteX1" fmla="*/ 1004371 w 2348429"/>
              <a:gd name="connsiteY1" fmla="*/ 187286 h 354376"/>
              <a:gd name="connsiteX2" fmla="*/ 167089 w 2348429"/>
              <a:gd name="connsiteY2" fmla="*/ 330506 h 354376"/>
              <a:gd name="connsiteX3" fmla="*/ 1836 w 2348429"/>
              <a:gd name="connsiteY3" fmla="*/ 330506 h 354376"/>
            </a:gdLst>
            <a:ahLst/>
            <a:cxnLst>
              <a:cxn ang="0">
                <a:pos x="connsiteX0" y="connsiteY0"/>
              </a:cxn>
              <a:cxn ang="0">
                <a:pos x="connsiteX1" y="connsiteY1"/>
              </a:cxn>
              <a:cxn ang="0">
                <a:pos x="connsiteX2" y="connsiteY2"/>
              </a:cxn>
              <a:cxn ang="0">
                <a:pos x="connsiteX3" y="connsiteY3"/>
              </a:cxn>
            </a:cxnLst>
            <a:rect l="l" t="t" r="r" b="b"/>
            <a:pathLst>
              <a:path w="2348429" h="354376">
                <a:moveTo>
                  <a:pt x="2348429" y="0"/>
                </a:moveTo>
                <a:lnTo>
                  <a:pt x="1004371" y="187286"/>
                </a:lnTo>
                <a:cubicBezTo>
                  <a:pt x="640814" y="242370"/>
                  <a:pt x="334178" y="306636"/>
                  <a:pt x="167089" y="330506"/>
                </a:cubicBezTo>
                <a:cubicBezTo>
                  <a:pt x="0" y="354376"/>
                  <a:pt x="918" y="342441"/>
                  <a:pt x="1836" y="330506"/>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TextBox 71"/>
          <p:cNvSpPr txBox="1"/>
          <p:nvPr/>
        </p:nvSpPr>
        <p:spPr>
          <a:xfrm>
            <a:off x="1143000" y="4343400"/>
            <a:ext cx="1273297" cy="369332"/>
          </a:xfrm>
          <a:prstGeom prst="rect">
            <a:avLst/>
          </a:prstGeom>
          <a:noFill/>
        </p:spPr>
        <p:txBody>
          <a:bodyPr wrap="none" rtlCol="0">
            <a:spAutoFit/>
          </a:bodyPr>
          <a:lstStyle/>
          <a:p>
            <a:r>
              <a:rPr lang="en-US" dirty="0" smtClean="0"/>
              <a:t>Cooling Fan</a:t>
            </a:r>
            <a:endParaRPr lang="en-US" dirty="0"/>
          </a:p>
        </p:txBody>
      </p:sp>
    </p:spTree>
    <p:extLst>
      <p:ext uri="{BB962C8B-B14F-4D97-AF65-F5344CB8AC3E}">
        <p14:creationId xmlns:p14="http://schemas.microsoft.com/office/powerpoint/2010/main" val="1864450210"/>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Potential Backbone Systems</a:t>
            </a:r>
            <a:endParaRPr lang="en-US" dirty="0"/>
          </a:p>
        </p:txBody>
      </p:sp>
      <p:sp>
        <p:nvSpPr>
          <p:cNvPr id="3" name="Content Placeholder 2"/>
          <p:cNvSpPr>
            <a:spLocks noGrp="1"/>
          </p:cNvSpPr>
          <p:nvPr>
            <p:ph idx="1"/>
          </p:nvPr>
        </p:nvSpPr>
        <p:spPr/>
        <p:txBody>
          <a:bodyPr/>
          <a:lstStyle/>
          <a:p>
            <a:pPr>
              <a:buNone/>
            </a:pPr>
            <a:r>
              <a:rPr lang="en-US" dirty="0" smtClean="0"/>
              <a:t>1. PC/104 Stack</a:t>
            </a:r>
          </a:p>
          <a:p>
            <a:pPr>
              <a:buNone/>
            </a:pPr>
            <a:r>
              <a:rPr lang="en-US" dirty="0" smtClean="0"/>
              <a:t>2. </a:t>
            </a:r>
            <a:r>
              <a:rPr lang="en-US" dirty="0" err="1" smtClean="0"/>
              <a:t>Wago</a:t>
            </a:r>
            <a:r>
              <a:rPr lang="en-US" dirty="0" smtClean="0"/>
              <a:t> I/O System</a:t>
            </a:r>
          </a:p>
          <a:p>
            <a:pPr>
              <a:buNone/>
            </a:pPr>
            <a:r>
              <a:rPr lang="en-US" dirty="0" smtClean="0"/>
              <a:t>3. Instrument Chassis</a:t>
            </a:r>
          </a:p>
          <a:p>
            <a:pPr>
              <a:buNone/>
            </a:pPr>
            <a:r>
              <a:rPr lang="en-US" dirty="0" smtClean="0"/>
              <a:t>4. Sensor Node</a:t>
            </a:r>
            <a:endParaRPr lang="en-US" dirty="0"/>
          </a:p>
        </p:txBody>
      </p:sp>
    </p:spTree>
    <p:extLst>
      <p:ext uri="{BB962C8B-B14F-4D97-AF65-F5344CB8AC3E}">
        <p14:creationId xmlns:p14="http://schemas.microsoft.com/office/powerpoint/2010/main" val="357468183"/>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PC/104 Stack	</a:t>
            </a:r>
            <a:endParaRPr lang="en-US" dirty="0"/>
          </a:p>
        </p:txBody>
      </p:sp>
      <p:sp>
        <p:nvSpPr>
          <p:cNvPr id="3" name="Content Placeholder 2"/>
          <p:cNvSpPr>
            <a:spLocks noGrp="1"/>
          </p:cNvSpPr>
          <p:nvPr>
            <p:ph idx="1"/>
          </p:nvPr>
        </p:nvSpPr>
        <p:spPr>
          <a:xfrm>
            <a:off x="457200" y="1600201"/>
            <a:ext cx="3886200" cy="609600"/>
          </a:xfrm>
        </p:spPr>
        <p:txBody>
          <a:bodyPr/>
          <a:lstStyle/>
          <a:p>
            <a:r>
              <a:rPr lang="en-US" dirty="0" smtClean="0"/>
              <a:t>What is PC/104?</a:t>
            </a:r>
            <a:endParaRPr lang="en-US" dirty="0"/>
          </a:p>
        </p:txBody>
      </p:sp>
      <p:pic>
        <p:nvPicPr>
          <p:cNvPr id="4" name="Picture 3" descr="PC-104 Board.jpg"/>
          <p:cNvPicPr>
            <a:picLocks noChangeAspect="1"/>
          </p:cNvPicPr>
          <p:nvPr/>
        </p:nvPicPr>
        <p:blipFill>
          <a:blip r:embed="rId2" cstate="print"/>
          <a:stretch>
            <a:fillRect/>
          </a:stretch>
        </p:blipFill>
        <p:spPr>
          <a:xfrm>
            <a:off x="685800" y="2209800"/>
            <a:ext cx="2514600" cy="2011680"/>
          </a:xfrm>
          <a:prstGeom prst="rect">
            <a:avLst/>
          </a:prstGeom>
        </p:spPr>
      </p:pic>
      <p:pic>
        <p:nvPicPr>
          <p:cNvPr id="5" name="Picture 4" descr="PC-104 Plus Board.jpg"/>
          <p:cNvPicPr>
            <a:picLocks noChangeAspect="1"/>
          </p:cNvPicPr>
          <p:nvPr/>
        </p:nvPicPr>
        <p:blipFill>
          <a:blip r:embed="rId3" cstate="print"/>
          <a:stretch>
            <a:fillRect/>
          </a:stretch>
        </p:blipFill>
        <p:spPr>
          <a:xfrm>
            <a:off x="762000" y="4191000"/>
            <a:ext cx="2514600" cy="2215435"/>
          </a:xfrm>
          <a:prstGeom prst="rect">
            <a:avLst/>
          </a:prstGeom>
        </p:spPr>
      </p:pic>
      <p:pic>
        <p:nvPicPr>
          <p:cNvPr id="7" name="Picture 6" descr="PC-104 Stack.png"/>
          <p:cNvPicPr>
            <a:picLocks noChangeAspect="1"/>
          </p:cNvPicPr>
          <p:nvPr/>
        </p:nvPicPr>
        <p:blipFill>
          <a:blip r:embed="rId4" cstate="print"/>
          <a:stretch>
            <a:fillRect/>
          </a:stretch>
        </p:blipFill>
        <p:spPr>
          <a:xfrm>
            <a:off x="3691890" y="1905000"/>
            <a:ext cx="5170171" cy="4495800"/>
          </a:xfrm>
          <a:prstGeom prst="rect">
            <a:avLst/>
          </a:prstGeom>
        </p:spPr>
      </p:pic>
    </p:spTree>
    <p:extLst>
      <p:ext uri="{BB962C8B-B14F-4D97-AF65-F5344CB8AC3E}">
        <p14:creationId xmlns:p14="http://schemas.microsoft.com/office/powerpoint/2010/main" val="476053224"/>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4" name="Text Placeholder 3"/>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5" name="Content Placeholder 4"/>
          <p:cNvSpPr>
            <a:spLocks noGrp="1"/>
          </p:cNvSpPr>
          <p:nvPr>
            <p:ph sz="half" idx="2"/>
          </p:nvPr>
        </p:nvSpPr>
        <p:spPr>
          <a:xfrm>
            <a:off x="457200" y="1981200"/>
            <a:ext cx="4040188" cy="3951288"/>
          </a:xfrm>
        </p:spPr>
        <p:txBody>
          <a:bodyPr/>
          <a:lstStyle/>
          <a:p>
            <a:r>
              <a:rPr lang="en-US" dirty="0" smtClean="0"/>
              <a:t>Rapid prototype/design</a:t>
            </a:r>
          </a:p>
          <a:p>
            <a:r>
              <a:rPr lang="en-US" dirty="0" smtClean="0"/>
              <a:t>Expandable/reconfigurable</a:t>
            </a:r>
          </a:p>
          <a:p>
            <a:r>
              <a:rPr lang="en-US" dirty="0" smtClean="0"/>
              <a:t>Extensive functionality</a:t>
            </a:r>
          </a:p>
          <a:p>
            <a:r>
              <a:rPr lang="en-US" dirty="0" smtClean="0"/>
              <a:t>Relatively inexpensive</a:t>
            </a:r>
          </a:p>
          <a:p>
            <a:r>
              <a:rPr lang="en-US" dirty="0" smtClean="0"/>
              <a:t>Industry standard</a:t>
            </a:r>
          </a:p>
          <a:p>
            <a:r>
              <a:rPr lang="en-US" dirty="0" smtClean="0"/>
              <a:t>Often software drivers included</a:t>
            </a:r>
          </a:p>
          <a:p>
            <a:r>
              <a:rPr lang="en-US" dirty="0" smtClean="0"/>
              <a:t>Can incorporate custom boards</a:t>
            </a:r>
          </a:p>
          <a:p>
            <a:endParaRPr lang="en-US" dirty="0"/>
          </a:p>
        </p:txBody>
      </p:sp>
      <p:sp>
        <p:nvSpPr>
          <p:cNvPr id="6" name="Text Placeholder 5"/>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7" name="Content Placeholder 6"/>
          <p:cNvSpPr>
            <a:spLocks noGrp="1"/>
          </p:cNvSpPr>
          <p:nvPr>
            <p:ph sz="quarter" idx="4"/>
          </p:nvPr>
        </p:nvSpPr>
        <p:spPr>
          <a:xfrm>
            <a:off x="4648200" y="1981200"/>
            <a:ext cx="4041775" cy="3951288"/>
          </a:xfrm>
        </p:spPr>
        <p:txBody>
          <a:bodyPr/>
          <a:lstStyle/>
          <a:p>
            <a:r>
              <a:rPr lang="en-US" dirty="0" smtClean="0"/>
              <a:t>Power consumption</a:t>
            </a:r>
          </a:p>
          <a:p>
            <a:r>
              <a:rPr lang="en-US" dirty="0" smtClean="0"/>
              <a:t>Maintenance</a:t>
            </a:r>
          </a:p>
          <a:p>
            <a:pPr lvl="1"/>
            <a:r>
              <a:rPr lang="en-US" dirty="0" smtClean="0"/>
              <a:t>Need to disassemble the stack to get to middle boards.</a:t>
            </a:r>
          </a:p>
          <a:p>
            <a:r>
              <a:rPr lang="en-US" dirty="0" smtClean="0"/>
              <a:t>Limit on # of boards in stack</a:t>
            </a:r>
          </a:p>
          <a:p>
            <a:r>
              <a:rPr lang="en-US" dirty="0" smtClean="0"/>
              <a:t>Sometimes, no software drivers….</a:t>
            </a:r>
          </a:p>
          <a:p>
            <a:endParaRPr lang="en-US" dirty="0"/>
          </a:p>
        </p:txBody>
      </p:sp>
    </p:spTree>
    <p:extLst>
      <p:ext uri="{BB962C8B-B14F-4D97-AF65-F5344CB8AC3E}">
        <p14:creationId xmlns:p14="http://schemas.microsoft.com/office/powerpoint/2010/main" val="234187725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3">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submitted April 24</a:t>
            </a:r>
            <a:r>
              <a:rPr lang="en-US" baseline="30000" dirty="0" smtClean="0"/>
              <a:t>th</a:t>
            </a:r>
            <a:r>
              <a:rPr lang="en-US" dirty="0" smtClean="0"/>
              <a:t>, 2012. </a:t>
            </a:r>
            <a:endParaRPr lang="en-US" dirty="0"/>
          </a:p>
        </p:txBody>
      </p:sp>
    </p:spTree>
    <p:extLst>
      <p:ext uri="{BB962C8B-B14F-4D97-AF65-F5344CB8AC3E}">
        <p14:creationId xmlns:p14="http://schemas.microsoft.com/office/powerpoint/2010/main" val="906471975"/>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a:xfrm>
            <a:off x="457200" y="1600201"/>
            <a:ext cx="8229600" cy="609600"/>
          </a:xfrm>
        </p:spPr>
        <p:txBody>
          <a:bodyPr/>
          <a:lstStyle/>
          <a:p>
            <a:r>
              <a:rPr lang="en-US" dirty="0" smtClean="0"/>
              <a:t>What is a </a:t>
            </a:r>
            <a:r>
              <a:rPr lang="en-US" dirty="0" err="1" smtClean="0"/>
              <a:t>Wago</a:t>
            </a:r>
            <a:r>
              <a:rPr lang="en-US" dirty="0" smtClean="0"/>
              <a:t> I/O System?</a:t>
            </a:r>
            <a:endParaRPr lang="en-US" dirty="0"/>
          </a:p>
        </p:txBody>
      </p:sp>
      <p:pic>
        <p:nvPicPr>
          <p:cNvPr id="4" name="Picture 3" descr="Wago I-O Module.jpg"/>
          <p:cNvPicPr>
            <a:picLocks noChangeAspect="1"/>
          </p:cNvPicPr>
          <p:nvPr/>
        </p:nvPicPr>
        <p:blipFill>
          <a:blip r:embed="rId2" cstate="print"/>
          <a:stretch>
            <a:fillRect/>
          </a:stretch>
        </p:blipFill>
        <p:spPr>
          <a:xfrm>
            <a:off x="1371600" y="2362200"/>
            <a:ext cx="5715000" cy="4198729"/>
          </a:xfrm>
          <a:prstGeom prst="rect">
            <a:avLst/>
          </a:prstGeom>
        </p:spPr>
      </p:pic>
    </p:spTree>
    <p:extLst>
      <p:ext uri="{BB962C8B-B14F-4D97-AF65-F5344CB8AC3E}">
        <p14:creationId xmlns:p14="http://schemas.microsoft.com/office/powerpoint/2010/main" val="352145482"/>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Text Placeholder 2"/>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Rapid prototype/design</a:t>
            </a:r>
          </a:p>
          <a:p>
            <a:r>
              <a:rPr lang="en-US" dirty="0" smtClean="0"/>
              <a:t>Expandable/reconfigurable</a:t>
            </a:r>
          </a:p>
          <a:p>
            <a:r>
              <a:rPr lang="en-US" dirty="0" smtClean="0"/>
              <a:t>Industry Standard</a:t>
            </a:r>
          </a:p>
          <a:p>
            <a:r>
              <a:rPr lang="en-US" dirty="0" smtClean="0"/>
              <a:t>Generic software interface</a:t>
            </a:r>
          </a:p>
          <a:p>
            <a:r>
              <a:rPr lang="en-US" dirty="0" smtClean="0"/>
              <a:t>Can incorporate custom boards</a:t>
            </a:r>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Limited functionality for our requirements</a:t>
            </a:r>
          </a:p>
          <a:p>
            <a:pPr lvl="1"/>
            <a:r>
              <a:rPr lang="en-US" dirty="0" smtClean="0"/>
              <a:t>More custom designs</a:t>
            </a:r>
          </a:p>
          <a:p>
            <a:r>
              <a:rPr lang="en-US" dirty="0" smtClean="0"/>
              <a:t>Power consumption</a:t>
            </a:r>
          </a:p>
          <a:p>
            <a:endParaRPr lang="en-US" dirty="0"/>
          </a:p>
        </p:txBody>
      </p:sp>
    </p:spTree>
    <p:extLst>
      <p:ext uri="{BB962C8B-B14F-4D97-AF65-F5344CB8AC3E}">
        <p14:creationId xmlns:p14="http://schemas.microsoft.com/office/powerpoint/2010/main" val="895665940"/>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a:xfrm>
            <a:off x="457200" y="1371600"/>
            <a:ext cx="6019800" cy="609600"/>
          </a:xfrm>
        </p:spPr>
        <p:txBody>
          <a:bodyPr/>
          <a:lstStyle/>
          <a:p>
            <a:r>
              <a:rPr lang="en-US" dirty="0" smtClean="0"/>
              <a:t>What is the Instrument Chassis?</a:t>
            </a:r>
          </a:p>
          <a:p>
            <a:endParaRPr lang="en-US" dirty="0"/>
          </a:p>
        </p:txBody>
      </p:sp>
      <p:pic>
        <p:nvPicPr>
          <p:cNvPr id="5" name="Picture 4" descr="Instrument Chassis.jpg"/>
          <p:cNvPicPr>
            <a:picLocks noChangeAspect="1"/>
          </p:cNvPicPr>
          <p:nvPr/>
        </p:nvPicPr>
        <p:blipFill>
          <a:blip r:embed="rId2" cstate="print"/>
          <a:stretch>
            <a:fillRect/>
          </a:stretch>
        </p:blipFill>
        <p:spPr>
          <a:xfrm>
            <a:off x="381000" y="2133600"/>
            <a:ext cx="5330803" cy="4211629"/>
          </a:xfrm>
          <a:prstGeom prst="rect">
            <a:avLst/>
          </a:prstGeom>
        </p:spPr>
      </p:pic>
      <p:pic>
        <p:nvPicPr>
          <p:cNvPr id="6" name="Picture 5" descr="CPU Board.jpg"/>
          <p:cNvPicPr>
            <a:picLocks noChangeAspect="1"/>
          </p:cNvPicPr>
          <p:nvPr/>
        </p:nvPicPr>
        <p:blipFill>
          <a:blip r:embed="rId3" cstate="print"/>
          <a:stretch>
            <a:fillRect/>
          </a:stretch>
        </p:blipFill>
        <p:spPr>
          <a:xfrm>
            <a:off x="6096000" y="1981200"/>
            <a:ext cx="2470244" cy="1464658"/>
          </a:xfrm>
          <a:prstGeom prst="rect">
            <a:avLst/>
          </a:prstGeom>
        </p:spPr>
      </p:pic>
      <p:pic>
        <p:nvPicPr>
          <p:cNvPr id="7" name="Picture 6" descr="Envr Board.jpg"/>
          <p:cNvPicPr>
            <a:picLocks noChangeAspect="1"/>
          </p:cNvPicPr>
          <p:nvPr/>
        </p:nvPicPr>
        <p:blipFill>
          <a:blip r:embed="rId4" cstate="print"/>
          <a:stretch>
            <a:fillRect/>
          </a:stretch>
        </p:blipFill>
        <p:spPr>
          <a:xfrm>
            <a:off x="6095999" y="5029200"/>
            <a:ext cx="2429415" cy="1371600"/>
          </a:xfrm>
          <a:prstGeom prst="rect">
            <a:avLst/>
          </a:prstGeom>
        </p:spPr>
      </p:pic>
      <p:pic>
        <p:nvPicPr>
          <p:cNvPr id="8" name="Picture 7" descr="PS Board.jpg"/>
          <p:cNvPicPr>
            <a:picLocks noChangeAspect="1"/>
          </p:cNvPicPr>
          <p:nvPr/>
        </p:nvPicPr>
        <p:blipFill>
          <a:blip r:embed="rId5" cstate="print"/>
          <a:stretch>
            <a:fillRect/>
          </a:stretch>
        </p:blipFill>
        <p:spPr>
          <a:xfrm>
            <a:off x="6095999" y="3505200"/>
            <a:ext cx="2449383" cy="1447800"/>
          </a:xfrm>
          <a:prstGeom prst="rect">
            <a:avLst/>
          </a:prstGeom>
        </p:spPr>
      </p:pic>
    </p:spTree>
    <p:extLst>
      <p:ext uri="{BB962C8B-B14F-4D97-AF65-F5344CB8AC3E}">
        <p14:creationId xmlns:p14="http://schemas.microsoft.com/office/powerpoint/2010/main" val="2946459131"/>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Instrument Chassis</a:t>
            </a:r>
            <a:endParaRPr lang="en-US" dirty="0"/>
          </a:p>
        </p:txBody>
      </p:sp>
      <p:sp>
        <p:nvSpPr>
          <p:cNvPr id="5" name="Text Placeholder 4"/>
          <p:cNvSpPr>
            <a:spLocks noGrp="1"/>
          </p:cNvSpPr>
          <p:nvPr>
            <p:ph type="body" idx="1"/>
          </p:nvPr>
        </p:nvSpPr>
        <p:spPr>
          <a:xfrm>
            <a:off x="457200" y="1371600"/>
            <a:ext cx="4040188" cy="498475"/>
          </a:xfrm>
        </p:spPr>
        <p:txBody>
          <a:bodyPr/>
          <a:lstStyle/>
          <a:p>
            <a:r>
              <a:rPr lang="en-US" dirty="0" smtClean="0"/>
              <a:t>Advantages</a:t>
            </a:r>
            <a:endParaRPr lang="en-US" dirty="0"/>
          </a:p>
        </p:txBody>
      </p:sp>
      <p:sp>
        <p:nvSpPr>
          <p:cNvPr id="6" name="Content Placeholder 5"/>
          <p:cNvSpPr>
            <a:spLocks noGrp="1"/>
          </p:cNvSpPr>
          <p:nvPr>
            <p:ph sz="half" idx="2"/>
          </p:nvPr>
        </p:nvSpPr>
        <p:spPr/>
        <p:txBody>
          <a:bodyPr/>
          <a:lstStyle/>
          <a:p>
            <a:r>
              <a:rPr lang="en-US" dirty="0" smtClean="0"/>
              <a:t>Was designed specifically for use in the shallow water FOCE system</a:t>
            </a:r>
          </a:p>
          <a:p>
            <a:r>
              <a:rPr lang="en-US" dirty="0" smtClean="0"/>
              <a:t>Modular; new boards can be designed.</a:t>
            </a:r>
          </a:p>
          <a:p>
            <a:r>
              <a:rPr lang="en-US" dirty="0" smtClean="0"/>
              <a:t>Low Power design</a:t>
            </a:r>
          </a:p>
          <a:p>
            <a:r>
              <a:rPr lang="en-US" dirty="0" smtClean="0"/>
              <a:t>Simple software interface</a:t>
            </a:r>
          </a:p>
          <a:p>
            <a:endParaRPr lang="en-US" dirty="0"/>
          </a:p>
        </p:txBody>
      </p:sp>
      <p:sp>
        <p:nvSpPr>
          <p:cNvPr id="7" name="Text Placeholder 6"/>
          <p:cNvSpPr>
            <a:spLocks noGrp="1"/>
          </p:cNvSpPr>
          <p:nvPr>
            <p:ph type="body" sz="quarter" idx="3"/>
          </p:nvPr>
        </p:nvSpPr>
        <p:spPr>
          <a:xfrm>
            <a:off x="4648200" y="1295400"/>
            <a:ext cx="4041775" cy="498475"/>
          </a:xfrm>
        </p:spPr>
        <p:txBody>
          <a:bodyPr/>
          <a:lstStyle/>
          <a:p>
            <a:r>
              <a:rPr lang="en-US" dirty="0" smtClean="0"/>
              <a:t>Disadvantages</a:t>
            </a:r>
            <a:endParaRPr lang="en-US" dirty="0"/>
          </a:p>
        </p:txBody>
      </p:sp>
      <p:sp>
        <p:nvSpPr>
          <p:cNvPr id="8" name="Content Placeholder 7"/>
          <p:cNvSpPr>
            <a:spLocks noGrp="1"/>
          </p:cNvSpPr>
          <p:nvPr>
            <p:ph sz="quarter" idx="4"/>
          </p:nvPr>
        </p:nvSpPr>
        <p:spPr/>
        <p:txBody>
          <a:bodyPr/>
          <a:lstStyle/>
          <a:p>
            <a:r>
              <a:rPr lang="en-US" dirty="0" smtClean="0"/>
              <a:t>Design complexity</a:t>
            </a:r>
          </a:p>
          <a:p>
            <a:r>
              <a:rPr lang="en-US" dirty="0" smtClean="0"/>
              <a:t>Expensive to produce</a:t>
            </a:r>
          </a:p>
          <a:p>
            <a:r>
              <a:rPr lang="en-US" dirty="0" smtClean="0"/>
              <a:t>Custom firmware needed</a:t>
            </a:r>
          </a:p>
          <a:p>
            <a:r>
              <a:rPr lang="en-US" dirty="0" smtClean="0"/>
              <a:t>Currently, no serial expansion included</a:t>
            </a:r>
            <a:endParaRPr lang="en-US" dirty="0"/>
          </a:p>
        </p:txBody>
      </p:sp>
    </p:spTree>
    <p:extLst>
      <p:ext uri="{BB962C8B-B14F-4D97-AF65-F5344CB8AC3E}">
        <p14:creationId xmlns:p14="http://schemas.microsoft.com/office/powerpoint/2010/main" val="3599078892"/>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a:xfrm>
            <a:off x="457200" y="1600201"/>
            <a:ext cx="7467600" cy="609599"/>
          </a:xfrm>
        </p:spPr>
        <p:txBody>
          <a:bodyPr/>
          <a:lstStyle/>
          <a:p>
            <a:r>
              <a:rPr lang="en-US" dirty="0" smtClean="0"/>
              <a:t>What is the Sensor Node Board?</a:t>
            </a:r>
            <a:endParaRPr lang="en-US" dirty="0"/>
          </a:p>
        </p:txBody>
      </p:sp>
      <p:sp>
        <p:nvSpPr>
          <p:cNvPr id="4" name="Rectangle 3"/>
          <p:cNvSpPr/>
          <p:nvPr/>
        </p:nvSpPr>
        <p:spPr>
          <a:xfrm>
            <a:off x="838200" y="3048000"/>
            <a:ext cx="74676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3276600"/>
            <a:ext cx="2667000" cy="2590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Pluggable</a:t>
            </a:r>
          </a:p>
          <a:p>
            <a:pPr algn="ctr"/>
            <a:r>
              <a:rPr lang="en-US" dirty="0" smtClean="0">
                <a:solidFill>
                  <a:schemeClr val="tx1"/>
                </a:solidFill>
              </a:rPr>
              <a:t>CPU</a:t>
            </a:r>
          </a:p>
          <a:p>
            <a:pPr algn="ctr"/>
            <a:r>
              <a:rPr lang="en-US" dirty="0" smtClean="0">
                <a:solidFill>
                  <a:schemeClr val="tx1"/>
                </a:solidFill>
              </a:rPr>
              <a:t>Module</a:t>
            </a:r>
          </a:p>
          <a:p>
            <a:pPr algn="ctr"/>
            <a:endParaRPr lang="en-US" dirty="0" smtClean="0">
              <a:solidFill>
                <a:schemeClr val="tx1"/>
              </a:solidFill>
            </a:endParaRPr>
          </a:p>
          <a:p>
            <a:pPr algn="ctr"/>
            <a:r>
              <a:rPr lang="en-US" dirty="0" err="1" smtClean="0">
                <a:solidFill>
                  <a:schemeClr val="tx1"/>
                </a:solidFill>
              </a:rPr>
              <a:t>BeagleBone</a:t>
            </a:r>
            <a:r>
              <a:rPr lang="en-US" dirty="0" smtClean="0">
                <a:solidFill>
                  <a:schemeClr val="tx1"/>
                </a:solidFill>
              </a:rPr>
              <a:t>?</a:t>
            </a:r>
          </a:p>
          <a:p>
            <a:pPr algn="ctr"/>
            <a:r>
              <a:rPr lang="en-US" dirty="0" err="1" smtClean="0">
                <a:solidFill>
                  <a:schemeClr val="tx1"/>
                </a:solidFill>
              </a:rPr>
              <a:t>Arduino</a:t>
            </a:r>
            <a:r>
              <a:rPr lang="en-US" dirty="0" smtClean="0">
                <a:solidFill>
                  <a:schemeClr val="tx1"/>
                </a:solidFill>
              </a:rPr>
              <a:t>?</a:t>
            </a:r>
          </a:p>
          <a:p>
            <a:pPr algn="ctr"/>
            <a:r>
              <a:rPr lang="en-US" dirty="0" smtClean="0">
                <a:solidFill>
                  <a:schemeClr val="tx1"/>
                </a:solidFill>
              </a:rPr>
              <a:t>Microchip </a:t>
            </a:r>
            <a:r>
              <a:rPr lang="en-US" dirty="0" err="1" smtClean="0">
                <a:solidFill>
                  <a:schemeClr val="tx1"/>
                </a:solidFill>
              </a:rPr>
              <a:t>PIC</a:t>
            </a:r>
            <a:r>
              <a:rPr lang="en-US" dirty="0" smtClean="0">
                <a:solidFill>
                  <a:schemeClr val="tx1"/>
                </a:solidFill>
              </a:rPr>
              <a:t>?</a:t>
            </a:r>
          </a:p>
          <a:p>
            <a:pPr algn="ctr"/>
            <a:r>
              <a:rPr lang="en-US" dirty="0" err="1" smtClean="0">
                <a:solidFill>
                  <a:schemeClr val="tx1"/>
                </a:solidFill>
              </a:rPr>
              <a:t>SmartSensor</a:t>
            </a:r>
            <a:r>
              <a:rPr lang="en-US" dirty="0" smtClean="0">
                <a:solidFill>
                  <a:schemeClr val="tx1"/>
                </a:solidFill>
              </a:rPr>
              <a:t>?</a:t>
            </a:r>
            <a:endParaRPr lang="en-US" dirty="0">
              <a:solidFill>
                <a:schemeClr val="tx1"/>
              </a:solidFill>
            </a:endParaRPr>
          </a:p>
        </p:txBody>
      </p:sp>
      <p:sp>
        <p:nvSpPr>
          <p:cNvPr id="6" name="Rectangle 5"/>
          <p:cNvSpPr/>
          <p:nvPr/>
        </p:nvSpPr>
        <p:spPr>
          <a:xfrm>
            <a:off x="609600" y="3352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600" y="50292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05800" y="32766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05800" y="5257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0" y="5334000"/>
            <a:ext cx="7620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UART</a:t>
            </a:r>
            <a:endParaRPr lang="en-US" dirty="0">
              <a:solidFill>
                <a:schemeClr val="tx1"/>
              </a:solidFill>
            </a:endParaRPr>
          </a:p>
        </p:txBody>
      </p:sp>
      <p:sp>
        <p:nvSpPr>
          <p:cNvPr id="11" name="Rectangle 10"/>
          <p:cNvSpPr/>
          <p:nvPr/>
        </p:nvSpPr>
        <p:spPr>
          <a:xfrm>
            <a:off x="6553200" y="5334000"/>
            <a:ext cx="12954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 Transceiver</a:t>
            </a:r>
            <a:endParaRPr lang="en-US" dirty="0">
              <a:solidFill>
                <a:schemeClr val="tx1"/>
              </a:solidFill>
            </a:endParaRPr>
          </a:p>
        </p:txBody>
      </p:sp>
      <p:sp>
        <p:nvSpPr>
          <p:cNvPr id="12" name="Rectangle 11"/>
          <p:cNvSpPr/>
          <p:nvPr/>
        </p:nvSpPr>
        <p:spPr>
          <a:xfrm>
            <a:off x="39624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 Switching</a:t>
            </a:r>
            <a:endParaRPr lang="en-US" dirty="0">
              <a:solidFill>
                <a:schemeClr val="tx1"/>
              </a:solidFill>
            </a:endParaRPr>
          </a:p>
        </p:txBody>
      </p:sp>
      <p:sp>
        <p:nvSpPr>
          <p:cNvPr id="13" name="Rectangle 12"/>
          <p:cNvSpPr/>
          <p:nvPr/>
        </p:nvSpPr>
        <p:spPr>
          <a:xfrm>
            <a:off x="64770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Ground Fault Detection</a:t>
            </a:r>
            <a:endParaRPr lang="en-US" dirty="0">
              <a:solidFill>
                <a:schemeClr val="tx1"/>
              </a:solidFill>
            </a:endParaRPr>
          </a:p>
        </p:txBody>
      </p:sp>
      <p:sp>
        <p:nvSpPr>
          <p:cNvPr id="14" name="Rectangle 13"/>
          <p:cNvSpPr/>
          <p:nvPr/>
        </p:nvSpPr>
        <p:spPr>
          <a:xfrm>
            <a:off x="48006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err="1" smtClean="0">
                <a:solidFill>
                  <a:schemeClr val="tx1"/>
                </a:solidFill>
              </a:rPr>
              <a:t>Curr</a:t>
            </a:r>
            <a:r>
              <a:rPr lang="en-US" dirty="0" smtClean="0">
                <a:solidFill>
                  <a:schemeClr val="tx1"/>
                </a:solidFill>
              </a:rPr>
              <a:t>/Volt</a:t>
            </a:r>
          </a:p>
          <a:p>
            <a:pPr algn="ctr"/>
            <a:r>
              <a:rPr lang="en-US" dirty="0" err="1" smtClean="0">
                <a:solidFill>
                  <a:schemeClr val="tx1"/>
                </a:solidFill>
              </a:rPr>
              <a:t>Det</a:t>
            </a:r>
            <a:r>
              <a:rPr lang="en-US" dirty="0" smtClean="0">
                <a:solidFill>
                  <a:schemeClr val="tx1"/>
                </a:solidFill>
              </a:rPr>
              <a:t> / Mon</a:t>
            </a:r>
            <a:endParaRPr lang="en-US" dirty="0">
              <a:solidFill>
                <a:schemeClr val="tx1"/>
              </a:solidFill>
            </a:endParaRPr>
          </a:p>
        </p:txBody>
      </p:sp>
      <p:sp>
        <p:nvSpPr>
          <p:cNvPr id="15" name="Rectangle 14"/>
          <p:cNvSpPr/>
          <p:nvPr/>
        </p:nvSpPr>
        <p:spPr>
          <a:xfrm>
            <a:off x="53340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6" name="Rectangle 15"/>
          <p:cNvSpPr/>
          <p:nvPr/>
        </p:nvSpPr>
        <p:spPr>
          <a:xfrm>
            <a:off x="67056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cxnSp>
        <p:nvCxnSpPr>
          <p:cNvPr id="19" name="Straight Connector 18"/>
          <p:cNvCxnSpPr/>
          <p:nvPr/>
        </p:nvCxnSpPr>
        <p:spPr>
          <a:xfrm>
            <a:off x="228600" y="37338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28600" y="54102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534400" y="35814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8534400" y="55626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Rectangle 23"/>
          <p:cNvSpPr/>
          <p:nvPr/>
        </p:nvSpPr>
        <p:spPr>
          <a:xfrm>
            <a:off x="228600" y="2743200"/>
            <a:ext cx="1992790" cy="369332"/>
          </a:xfrm>
          <a:prstGeom prst="rect">
            <a:avLst/>
          </a:prstGeom>
        </p:spPr>
        <p:txBody>
          <a:bodyPr wrap="none">
            <a:spAutoFit/>
          </a:bodyPr>
          <a:lstStyle/>
          <a:p>
            <a:r>
              <a:rPr lang="en-US" dirty="0" smtClean="0"/>
              <a:t>DC Power from Bus</a:t>
            </a:r>
            <a:endParaRPr lang="en-US" dirty="0"/>
          </a:p>
        </p:txBody>
      </p:sp>
      <p:sp>
        <p:nvSpPr>
          <p:cNvPr id="25" name="Rectangle 24"/>
          <p:cNvSpPr/>
          <p:nvPr/>
        </p:nvSpPr>
        <p:spPr>
          <a:xfrm>
            <a:off x="152400" y="6019800"/>
            <a:ext cx="889987" cy="369332"/>
          </a:xfrm>
          <a:prstGeom prst="rect">
            <a:avLst/>
          </a:prstGeom>
        </p:spPr>
        <p:txBody>
          <a:bodyPr wrap="none">
            <a:spAutoFit/>
          </a:bodyPr>
          <a:lstStyle/>
          <a:p>
            <a:r>
              <a:rPr lang="en-US" dirty="0" err="1" smtClean="0"/>
              <a:t>Comms</a:t>
            </a:r>
            <a:r>
              <a:rPr lang="en-US" dirty="0" smtClean="0"/>
              <a:t> </a:t>
            </a:r>
            <a:endParaRPr lang="en-US" dirty="0"/>
          </a:p>
        </p:txBody>
      </p:sp>
      <p:sp>
        <p:nvSpPr>
          <p:cNvPr id="26" name="Rectangle 25"/>
          <p:cNvSpPr/>
          <p:nvPr/>
        </p:nvSpPr>
        <p:spPr>
          <a:xfrm>
            <a:off x="6702370" y="2667000"/>
            <a:ext cx="2441630" cy="369332"/>
          </a:xfrm>
          <a:prstGeom prst="rect">
            <a:avLst/>
          </a:prstGeom>
        </p:spPr>
        <p:txBody>
          <a:bodyPr wrap="none">
            <a:spAutoFit/>
          </a:bodyPr>
          <a:lstStyle/>
          <a:p>
            <a:r>
              <a:rPr lang="en-US" dirty="0" smtClean="0"/>
              <a:t>DC Power to Instrument</a:t>
            </a:r>
            <a:endParaRPr lang="en-US" dirty="0"/>
          </a:p>
        </p:txBody>
      </p:sp>
      <p:sp>
        <p:nvSpPr>
          <p:cNvPr id="27" name="Rectangle 26"/>
          <p:cNvSpPr/>
          <p:nvPr/>
        </p:nvSpPr>
        <p:spPr>
          <a:xfrm>
            <a:off x="6368112" y="6096000"/>
            <a:ext cx="2775888" cy="369332"/>
          </a:xfrm>
          <a:prstGeom prst="rect">
            <a:avLst/>
          </a:prstGeom>
        </p:spPr>
        <p:txBody>
          <a:bodyPr wrap="none">
            <a:spAutoFit/>
          </a:bodyPr>
          <a:lstStyle/>
          <a:p>
            <a:r>
              <a:rPr lang="en-US" dirty="0" smtClean="0"/>
              <a:t>Serial </a:t>
            </a:r>
            <a:r>
              <a:rPr lang="en-US" dirty="0" err="1" smtClean="0"/>
              <a:t>comms</a:t>
            </a:r>
            <a:r>
              <a:rPr lang="en-US" dirty="0" smtClean="0"/>
              <a:t> to Instrument</a:t>
            </a:r>
            <a:endParaRPr lang="en-US" dirty="0"/>
          </a:p>
        </p:txBody>
      </p:sp>
    </p:spTree>
    <p:extLst>
      <p:ext uri="{BB962C8B-B14F-4D97-AF65-F5344CB8AC3E}">
        <p14:creationId xmlns:p14="http://schemas.microsoft.com/office/powerpoint/2010/main" val="1400597023"/>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a:t>
            </a:r>
          </a:p>
          <a:p>
            <a:pPr lvl="1"/>
            <a:r>
              <a:rPr lang="en-US" dirty="0" smtClean="0"/>
              <a:t>None, it is a fully functional standalone unit</a:t>
            </a:r>
          </a:p>
          <a:p>
            <a:pPr lvl="1"/>
            <a:r>
              <a:rPr lang="en-US" dirty="0" smtClean="0"/>
              <a:t>1-3 instruments per Sensor Node board</a:t>
            </a:r>
          </a:p>
          <a:p>
            <a:r>
              <a:rPr lang="en-US" dirty="0" smtClean="0"/>
              <a:t>Functions available:</a:t>
            </a:r>
          </a:p>
          <a:p>
            <a:pPr lvl="1"/>
            <a:r>
              <a:rPr lang="en-US" dirty="0" smtClean="0"/>
              <a:t>CPU, storage</a:t>
            </a:r>
          </a:p>
          <a:p>
            <a:pPr lvl="2"/>
            <a:r>
              <a:rPr lang="en-US" dirty="0" smtClean="0"/>
              <a:t>Device driver could be active locally</a:t>
            </a:r>
          </a:p>
          <a:p>
            <a:pPr lvl="1"/>
            <a:r>
              <a:rPr lang="en-US" dirty="0" smtClean="0"/>
              <a:t>Serial interface (</a:t>
            </a:r>
            <a:r>
              <a:rPr lang="en-US" dirty="0" err="1" smtClean="0"/>
              <a:t>uart</a:t>
            </a:r>
            <a:r>
              <a:rPr lang="en-US" dirty="0" smtClean="0"/>
              <a:t> + transceiver)</a:t>
            </a:r>
          </a:p>
          <a:p>
            <a:pPr lvl="1"/>
            <a:r>
              <a:rPr lang="en-US" dirty="0" smtClean="0"/>
              <a:t>Load switching</a:t>
            </a:r>
          </a:p>
          <a:p>
            <a:pPr lvl="2"/>
            <a:r>
              <a:rPr lang="en-US" dirty="0" smtClean="0"/>
              <a:t>Over/under </a:t>
            </a:r>
            <a:r>
              <a:rPr lang="en-US" dirty="0" err="1" smtClean="0"/>
              <a:t>curr</a:t>
            </a:r>
            <a:r>
              <a:rPr lang="en-US" dirty="0" smtClean="0"/>
              <a:t>/voltage detection</a:t>
            </a:r>
          </a:p>
          <a:p>
            <a:pPr lvl="2"/>
            <a:r>
              <a:rPr lang="en-US" dirty="0" smtClean="0"/>
              <a:t>Ground fault monitoring</a:t>
            </a:r>
          </a:p>
          <a:p>
            <a:pPr lvl="2"/>
            <a:r>
              <a:rPr lang="en-US" dirty="0" smtClean="0"/>
              <a:t>Current/Voltage monitoring</a:t>
            </a:r>
          </a:p>
          <a:p>
            <a:pPr lvl="1">
              <a:buNone/>
            </a:pPr>
            <a:endParaRPr lang="en-US" dirty="0" smtClean="0"/>
          </a:p>
          <a:p>
            <a:pPr lvl="1">
              <a:buNone/>
            </a:pPr>
            <a:endParaRPr lang="en-US" dirty="0"/>
          </a:p>
          <a:p>
            <a:pPr lvl="1">
              <a:buNone/>
            </a:pPr>
            <a:endParaRPr lang="en-US" dirty="0" smtClean="0"/>
          </a:p>
          <a:p>
            <a:pPr lvl="1">
              <a:buNone/>
            </a:pPr>
            <a:endParaRPr lang="en-US" dirty="0"/>
          </a:p>
        </p:txBody>
      </p:sp>
    </p:spTree>
    <p:extLst>
      <p:ext uri="{BB962C8B-B14F-4D97-AF65-F5344CB8AC3E}">
        <p14:creationId xmlns:p14="http://schemas.microsoft.com/office/powerpoint/2010/main" val="4051099501"/>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Text Placeholder 2"/>
          <p:cNvSpPr>
            <a:spLocks noGrp="1"/>
          </p:cNvSpPr>
          <p:nvPr>
            <p:ph type="body" idx="1"/>
          </p:nvPr>
        </p:nvSpPr>
        <p:spPr>
          <a:xfrm>
            <a:off x="457200" y="1447800"/>
            <a:ext cx="4040188" cy="498475"/>
          </a:xfrm>
        </p:spPr>
        <p:txBody>
          <a:bodyPr/>
          <a:lstStyle/>
          <a:p>
            <a:r>
              <a:rPr lang="en-US" dirty="0" smtClean="0"/>
              <a:t>Advantages</a:t>
            </a:r>
            <a:endParaRPr lang="en-US" dirty="0"/>
          </a:p>
        </p:txBody>
      </p:sp>
      <p:sp>
        <p:nvSpPr>
          <p:cNvPr id="4" name="Content Placeholder 3"/>
          <p:cNvSpPr>
            <a:spLocks noGrp="1"/>
          </p:cNvSpPr>
          <p:nvPr>
            <p:ph sz="half" idx="2"/>
          </p:nvPr>
        </p:nvSpPr>
        <p:spPr/>
        <p:txBody>
          <a:bodyPr/>
          <a:lstStyle/>
          <a:p>
            <a:r>
              <a:rPr lang="en-US" dirty="0" smtClean="0"/>
              <a:t>All functions on one board</a:t>
            </a:r>
          </a:p>
          <a:p>
            <a:r>
              <a:rPr lang="en-US" dirty="0" smtClean="0"/>
              <a:t>CPU simple to program</a:t>
            </a:r>
          </a:p>
          <a:p>
            <a:r>
              <a:rPr lang="en-US" dirty="0" smtClean="0"/>
              <a:t>Single board design can handle a large variety of instruments</a:t>
            </a:r>
          </a:p>
          <a:p>
            <a:r>
              <a:rPr lang="en-US" dirty="0" smtClean="0"/>
              <a:t>Open source HW and SW</a:t>
            </a:r>
            <a:endParaRPr lang="en-US" dirty="0"/>
          </a:p>
        </p:txBody>
      </p:sp>
      <p:sp>
        <p:nvSpPr>
          <p:cNvPr id="5" name="Text Placeholder 4"/>
          <p:cNvSpPr>
            <a:spLocks noGrp="1"/>
          </p:cNvSpPr>
          <p:nvPr>
            <p:ph type="body" sz="quarter" idx="3"/>
          </p:nvPr>
        </p:nvSpPr>
        <p:spPr>
          <a:xfrm>
            <a:off x="4648200" y="1447800"/>
            <a:ext cx="4041775" cy="498475"/>
          </a:xfrm>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Custom design</a:t>
            </a:r>
          </a:p>
          <a:p>
            <a:r>
              <a:rPr lang="en-US" dirty="0" smtClean="0"/>
              <a:t>Cost?</a:t>
            </a:r>
          </a:p>
          <a:p>
            <a:r>
              <a:rPr lang="en-US" dirty="0" smtClean="0"/>
              <a:t>Distribution</a:t>
            </a:r>
          </a:p>
          <a:p>
            <a:endParaRPr lang="en-US" dirty="0"/>
          </a:p>
        </p:txBody>
      </p:sp>
    </p:spTree>
    <p:extLst>
      <p:ext uri="{BB962C8B-B14F-4D97-AF65-F5344CB8AC3E}">
        <p14:creationId xmlns:p14="http://schemas.microsoft.com/office/powerpoint/2010/main" val="830603110"/>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System Comparison</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388598493"/>
              </p:ext>
            </p:extLst>
          </p:nvPr>
        </p:nvGraphicFramePr>
        <p:xfrm>
          <a:off x="1524000" y="1371600"/>
          <a:ext cx="5283920" cy="5293801"/>
        </p:xfrm>
        <a:graphic>
          <a:graphicData uri="http://schemas.openxmlformats.org/drawingml/2006/table">
            <a:tbl>
              <a:tblPr/>
              <a:tblGrid>
                <a:gridCol w="1763496"/>
                <a:gridCol w="880106"/>
                <a:gridCol w="880106"/>
                <a:gridCol w="880106"/>
                <a:gridCol w="880106"/>
              </a:tblGrid>
              <a:tr h="1682167">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PC/104</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Calibri"/>
                        </a:rPr>
                        <a:t>Wago</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Instrument Chassis</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smtClean="0">
                          <a:solidFill>
                            <a:srgbClr val="000000"/>
                          </a:solidFill>
                          <a:latin typeface="Calibri"/>
                        </a:rPr>
                        <a:t>Sensor Node</a:t>
                      </a:r>
                    </a:p>
                    <a:p>
                      <a:pPr algn="l" fontAlgn="b"/>
                      <a:r>
                        <a:rPr lang="en-US" sz="1800" b="0" i="0" u="none" strike="noStrike" dirty="0" smtClean="0">
                          <a:solidFill>
                            <a:srgbClr val="000000"/>
                          </a:solidFill>
                          <a:latin typeface="Calibri"/>
                        </a:rPr>
                        <a:t>Board</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Central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82844">
                <a:tc>
                  <a:txBody>
                    <a:bodyPr/>
                    <a:lstStyle/>
                    <a:p>
                      <a:pPr algn="l" fontAlgn="b"/>
                      <a:r>
                        <a:rPr lang="en-US" sz="1200" b="0" i="0" u="none" strike="noStrike">
                          <a:solidFill>
                            <a:srgbClr val="000000"/>
                          </a:solidFill>
                          <a:latin typeface="Calibri"/>
                        </a:rPr>
                        <a:t>Local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Local Storage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Hard Drive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SD Card</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Ethernet Interface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Serial Expansion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One per</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Load Control Relays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Circuit Breaker Protection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Inrush Limiting</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Ground Fault Detection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Thermal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Humidity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H2O Sensor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Pressure Sensor Input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3-Axis Orientation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Power Usage (Watts)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latin typeface="Calibri"/>
                        </a:rPr>
                        <a:t> </a:t>
                      </a:r>
                      <a:r>
                        <a:rPr lang="en-US" sz="1200" b="0" i="0" u="none" strike="noStrike" dirty="0" smtClean="0">
                          <a:solidFill>
                            <a:srgbClr val="000000"/>
                          </a:solidFill>
                          <a:latin typeface="Calibri"/>
                        </a:rPr>
                        <a:t>?</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Cost per System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a:t>
                      </a:r>
                      <a:r>
                        <a:rPr lang="en-US" sz="1200" b="0" i="0" u="none" strike="noStrike" dirty="0">
                          <a:solidFill>
                            <a:srgbClr val="000000"/>
                          </a:solidFill>
                          <a:latin typeface="Calibri"/>
                        </a:rPr>
                        <a:t> </a:t>
                      </a:r>
                      <a:r>
                        <a:rPr lang="en-US" sz="1200" b="0" i="0" u="none" strike="noStrike" dirty="0" smtClean="0">
                          <a:solidFill>
                            <a:srgbClr val="000000"/>
                          </a:solidFill>
                          <a:latin typeface="Calibri"/>
                        </a:rPr>
                        <a:t>3486</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latin typeface="Calibri"/>
                        </a:rPr>
                        <a:t> </a:t>
                      </a:r>
                      <a:r>
                        <a:rPr lang="en-US" sz="1200" b="0" i="0" u="none" strike="noStrike" dirty="0" smtClean="0">
                          <a:solidFill>
                            <a:srgbClr val="000000"/>
                          </a:solidFill>
                          <a:latin typeface="Calibri"/>
                        </a:rPr>
                        <a:t>?</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22107805"/>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Proposed </a:t>
            </a:r>
            <a:r>
              <a:rPr lang="en-US" sz="4000" dirty="0" err="1" smtClean="0"/>
              <a:t>swFOCE</a:t>
            </a:r>
            <a:r>
              <a:rPr lang="en-US" sz="4000" dirty="0" smtClean="0"/>
              <a:t> Electrical System</a:t>
            </a:r>
            <a:endParaRPr lang="en-US" sz="4000" dirty="0"/>
          </a:p>
        </p:txBody>
      </p:sp>
      <p:sp>
        <p:nvSpPr>
          <p:cNvPr id="3" name="Content Placeholder 2"/>
          <p:cNvSpPr>
            <a:spLocks noGrp="1"/>
          </p:cNvSpPr>
          <p:nvPr>
            <p:ph idx="1"/>
          </p:nvPr>
        </p:nvSpPr>
        <p:spPr>
          <a:xfrm>
            <a:off x="457200" y="1417638"/>
            <a:ext cx="8229600" cy="4525963"/>
          </a:xfrm>
        </p:spPr>
        <p:txBody>
          <a:bodyPr>
            <a:normAutofit fontScale="92500"/>
          </a:bodyPr>
          <a:lstStyle/>
          <a:p>
            <a:r>
              <a:rPr lang="en-US" dirty="0" smtClean="0"/>
              <a:t>Cabled System</a:t>
            </a:r>
          </a:p>
          <a:p>
            <a:pPr lvl="1"/>
            <a:r>
              <a:rPr lang="en-US" dirty="0" smtClean="0"/>
              <a:t>Tether carries 375Vdc and fiber optics for </a:t>
            </a:r>
            <a:r>
              <a:rPr lang="en-US" dirty="0" err="1" smtClean="0"/>
              <a:t>ethernet</a:t>
            </a:r>
            <a:endParaRPr lang="en-US" dirty="0" smtClean="0"/>
          </a:p>
          <a:p>
            <a:r>
              <a:rPr lang="en-US" dirty="0" smtClean="0"/>
              <a:t>Down-converting to 48Vdc in a central node</a:t>
            </a:r>
          </a:p>
          <a:p>
            <a:r>
              <a:rPr lang="en-US" dirty="0" smtClean="0"/>
              <a:t>Copper Gigabit </a:t>
            </a:r>
            <a:r>
              <a:rPr lang="en-US" dirty="0" err="1" smtClean="0"/>
              <a:t>ethernet</a:t>
            </a:r>
            <a:r>
              <a:rPr lang="en-US" dirty="0" smtClean="0"/>
              <a:t> to </a:t>
            </a:r>
            <a:r>
              <a:rPr lang="en-US" dirty="0" err="1" smtClean="0"/>
              <a:t>swFOCE</a:t>
            </a:r>
            <a:r>
              <a:rPr lang="en-US" dirty="0" smtClean="0"/>
              <a:t> node</a:t>
            </a:r>
          </a:p>
          <a:p>
            <a:r>
              <a:rPr lang="en-US" dirty="0" smtClean="0"/>
              <a:t>Utilizing star topology architecture with Sensor Node boards</a:t>
            </a:r>
          </a:p>
          <a:p>
            <a:r>
              <a:rPr lang="en-US" dirty="0" smtClean="0"/>
              <a:t>Sensor Node boards with configuration options</a:t>
            </a:r>
          </a:p>
          <a:p>
            <a:r>
              <a:rPr lang="en-US" dirty="0" smtClean="0"/>
              <a:t>Time-lapse camera + video option</a:t>
            </a:r>
          </a:p>
          <a:p>
            <a:pPr marL="0" indent="0">
              <a:buNone/>
            </a:pPr>
            <a:endParaRPr lang="en-US" dirty="0" smtClean="0"/>
          </a:p>
          <a:p>
            <a:pPr lvl="1"/>
            <a:endParaRPr lang="en-US" dirty="0"/>
          </a:p>
        </p:txBody>
      </p:sp>
    </p:spTree>
    <p:extLst>
      <p:ext uri="{BB962C8B-B14F-4D97-AF65-F5344CB8AC3E}">
        <p14:creationId xmlns:p14="http://schemas.microsoft.com/office/powerpoint/2010/main" val="2277445033"/>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1102829" y="5397607"/>
            <a:ext cx="7476390" cy="369332"/>
          </a:xfrm>
          <a:prstGeom prst="rect">
            <a:avLst/>
          </a:prstGeom>
          <a:noFill/>
        </p:spPr>
        <p:txBody>
          <a:bodyPr wrap="square" rtlCol="0">
            <a:spAutoFit/>
          </a:bodyPr>
          <a:lstStyle/>
          <a:p>
            <a:r>
              <a:rPr lang="en-US" dirty="0" smtClean="0"/>
              <a:t>Suggested architecture allows for expansion of additional instrumentation</a:t>
            </a:r>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773" y="1500966"/>
            <a:ext cx="1026160" cy="2221686"/>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824581656"/>
              </p:ext>
            </p:extLst>
          </p:nvPr>
        </p:nvGraphicFramePr>
        <p:xfrm>
          <a:off x="335848" y="1500966"/>
          <a:ext cx="7298837" cy="3631711"/>
        </p:xfrm>
        <a:graphic>
          <a:graphicData uri="http://schemas.openxmlformats.org/drawingml/2006/table">
            <a:tbl>
              <a:tblPr firstRow="1" bandRow="1">
                <a:tableStyleId>{5C22544A-7EE6-4342-B048-85BDC9FD1C3A}</a:tableStyleId>
              </a:tblPr>
              <a:tblGrid>
                <a:gridCol w="1364385"/>
                <a:gridCol w="5934452"/>
              </a:tblGrid>
              <a:tr h="518816">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907928">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9079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unit is SBE37 (oxygen can be included)</a:t>
                      </a:r>
                    </a:p>
                  </a:txBody>
                  <a:tcPr anchor="ctr"/>
                </a:tc>
              </a:tr>
              <a:tr h="1297039">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bl>
          </a:graphicData>
        </a:graphic>
      </p:graphicFrame>
    </p:spTree>
    <p:extLst>
      <p:ext uri="{BB962C8B-B14F-4D97-AF65-F5344CB8AC3E}">
        <p14:creationId xmlns:p14="http://schemas.microsoft.com/office/powerpoint/2010/main" val="333812005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1436</TotalTime>
  <Words>11054</Words>
  <Application>Microsoft Macintosh PowerPoint</Application>
  <PresentationFormat>On-screen Show (4:3)</PresentationFormat>
  <Paragraphs>2334</Paragraphs>
  <Slides>118</Slides>
  <Notes>52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118</vt:i4>
      </vt:variant>
    </vt:vector>
  </HeadingPairs>
  <TitlesOfParts>
    <vt:vector size="120" baseType="lpstr">
      <vt:lpstr>1_Office Theme</vt:lpstr>
      <vt:lpstr>Acrobat Document</vt:lpstr>
      <vt:lpstr>xFOCE/swFOCE Review</vt:lpstr>
      <vt:lpstr>Climate change has consequences</vt:lpstr>
      <vt:lpstr>Purpose of CO2 enrichment experiments</vt:lpstr>
      <vt:lpstr>Chemistry of CO2 in seawater</vt:lpstr>
      <vt:lpstr>dw-FOCE control of pH / TCO2</vt:lpstr>
      <vt:lpstr>xFOCE and swFOCE</vt:lpstr>
      <vt:lpstr>FOCE and OA Research</vt:lpstr>
      <vt:lpstr>PowerPoint Presentation</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PowerPoint Presentation</vt:lpstr>
      <vt:lpstr>xFOCE Functional Interfaces</vt:lpstr>
      <vt:lpstr>PowerPoint Presentation</vt:lpstr>
      <vt:lpstr>PowerPoint Presentation</vt:lpstr>
      <vt:lpstr>PowerPoint Presentation</vt:lpstr>
      <vt:lpstr>PowerPoint Presentation</vt:lpstr>
      <vt:lpstr>xFOCE /swFOCE Data Reqs.</vt:lpstr>
      <vt:lpstr>swFOCE Permitting</vt:lpstr>
      <vt:lpstr>Permitting Issues:</vt:lpstr>
      <vt:lpstr>Permitting Issues: cont’d</vt:lpstr>
      <vt:lpstr>Permitting: Lessons Learned</vt:lpstr>
      <vt:lpstr>Computing elements of xFOCE</vt:lpstr>
      <vt:lpstr>Computing Architectures User Concerns</vt:lpstr>
      <vt:lpstr>xFOCE demographic</vt:lpstr>
      <vt:lpstr>PowerPoint Presentation</vt:lpstr>
      <vt:lpstr>PowerPoint Presentation</vt:lpstr>
      <vt:lpstr>Computing Architectures Shrinking the Universe of Trades</vt:lpstr>
      <vt:lpstr>Build vs Buy General Principles</vt:lpstr>
      <vt:lpstr>Location Matters General Principles</vt:lpstr>
      <vt:lpstr>PowerPoint Presentation</vt:lpstr>
      <vt:lpstr>3 potential xFOCE architectures</vt:lpstr>
      <vt:lpstr>Centralized Workstation</vt:lpstr>
      <vt:lpstr>PowerPoint Presentation</vt:lpstr>
      <vt:lpstr>PowerPoint Presentation</vt:lpstr>
      <vt:lpstr>PowerPoint Presentation</vt:lpstr>
      <vt:lpstr>Summary Centralized Workstation</vt:lpstr>
      <vt:lpstr>Industrial Computers</vt:lpstr>
      <vt:lpstr>PowerPoint Presentation</vt:lpstr>
      <vt:lpstr>PowerPoint Presentation</vt:lpstr>
      <vt:lpstr>PowerPoint Presentation</vt:lpstr>
      <vt:lpstr>Summary Industrial Computers</vt:lpstr>
      <vt:lpstr>Sensor Node</vt:lpstr>
      <vt:lpstr>PowerPoint Presentation</vt:lpstr>
      <vt:lpstr>PowerPoint Presentation</vt:lpstr>
      <vt:lpstr>PowerPoint Presentation</vt:lpstr>
      <vt:lpstr>Summary Sensor Node</vt:lpstr>
      <vt:lpstr>Approach Tradeoffs</vt:lpstr>
      <vt:lpstr>swFOCE Hardware Specs</vt:lpstr>
      <vt:lpstr>PowerPoint Presentation</vt:lpstr>
      <vt:lpstr>Architecture Summary</vt:lpstr>
      <vt:lpstr>PowerPoint Presentation</vt:lpstr>
      <vt:lpstr>PowerPoint Presentation</vt:lpstr>
      <vt:lpstr>Sample Experiment Chambers</vt:lpstr>
      <vt:lpstr>swFOCE Assembly w/Shear Skirt and Interface Seal</vt:lpstr>
      <vt:lpstr>PowerPoint Presentation</vt:lpstr>
      <vt:lpstr>Time Delay Mixing Section</vt:lpstr>
      <vt:lpstr>PowerPoint Presentation</vt:lpstr>
      <vt:lpstr>PowerPoint Presentation</vt:lpstr>
      <vt:lpstr>Power Options for xFOCE</vt:lpstr>
      <vt:lpstr>PowerPoint Presentation</vt:lpstr>
      <vt:lpstr>PowerPoint Presentation</vt:lpstr>
      <vt:lpstr>xFOCE Engineering Trades</vt:lpstr>
      <vt:lpstr>xFOCE Electrical Design</vt:lpstr>
      <vt:lpstr>Preliminary Considerations for any FOCE system </vt:lpstr>
      <vt:lpstr>Non-Cabled System (general for xFOCE)</vt:lpstr>
      <vt:lpstr>Mooring</vt:lpstr>
      <vt:lpstr>Cabled System (swFOCE configuration)</vt:lpstr>
      <vt:lpstr>Shore Side Station</vt:lpstr>
      <vt:lpstr>    swFOCE Shore Side Electronics             </vt:lpstr>
      <vt:lpstr>swFOCE Cabled Tether</vt:lpstr>
      <vt:lpstr>Underwater Connectors </vt:lpstr>
      <vt:lpstr>System Level Functions</vt:lpstr>
      <vt:lpstr>DC Power Example</vt:lpstr>
      <vt:lpstr>DC Power </vt:lpstr>
      <vt:lpstr>DC-DC Converters</vt:lpstr>
      <vt:lpstr>Communication</vt:lpstr>
      <vt:lpstr>Communications Example</vt:lpstr>
      <vt:lpstr>System Health Monitoring</vt:lpstr>
      <vt:lpstr>Health Monitoring Example</vt:lpstr>
      <vt:lpstr>Four Potential Backbone Systems</vt:lpstr>
      <vt:lpstr> PC/104 Stack </vt:lpstr>
      <vt:lpstr>PC/104 Stack</vt:lpstr>
      <vt:lpstr>Wago I/O System</vt:lpstr>
      <vt:lpstr>Wago I/O System</vt:lpstr>
      <vt:lpstr>Instrument Chassis</vt:lpstr>
      <vt:lpstr>Instrument Chassis</vt:lpstr>
      <vt:lpstr>Sensor Node Board</vt:lpstr>
      <vt:lpstr>Sensor Node Board</vt:lpstr>
      <vt:lpstr>Sensor Node Board</vt:lpstr>
      <vt:lpstr>Electrical System Comparison</vt:lpstr>
      <vt:lpstr>Proposed swFOCE Electrical System</vt:lpstr>
      <vt:lpstr>xFOCE Core Instrument Suite</vt:lpstr>
      <vt:lpstr>swFOCE Core Instrument Suite</vt:lpstr>
      <vt:lpstr>xFOCE/swFOCE Data System</vt:lpstr>
      <vt:lpstr>xFOCE Data</vt:lpstr>
      <vt:lpstr>swFOCE Data</vt:lpstr>
      <vt:lpstr>PowerPoint Presentation</vt:lpstr>
      <vt:lpstr>UI System Requirements</vt:lpstr>
      <vt:lpstr>PowerPoint Presentation</vt:lpstr>
      <vt:lpstr>UI Functions</vt:lpstr>
      <vt:lpstr>One end of the spectrum</vt:lpstr>
      <vt:lpstr>The other end (swFOCE)</vt:lpstr>
      <vt:lpstr>The other end (swFOCE)</vt:lpstr>
      <vt:lpstr>The other end (swFOCE)</vt:lpstr>
      <vt:lpstr>The other end (swFOCE)</vt:lpstr>
      <vt:lpstr>The other end (swFOCE)</vt:lpstr>
      <vt:lpstr>The take home</vt:lpstr>
      <vt:lpstr>Schedule and Resources</vt:lpstr>
      <vt:lpstr>swFOCE 2012 Resources</vt:lpstr>
      <vt:lpstr>swFOCE schedule</vt:lpstr>
      <vt:lpstr>FOCE: A tool to understand local impacts of Ocean Acidification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205</cp:revision>
  <dcterms:created xsi:type="dcterms:W3CDTF">2012-04-13T19:26:13Z</dcterms:created>
  <dcterms:modified xsi:type="dcterms:W3CDTF">2012-05-11T23:10:00Z</dcterms:modified>
</cp:coreProperties>
</file>