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embeddings/oleObject4.bin" ContentType="application/vnd.openxmlformats-officedocument.oleObject"/>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118"/>
  </p:notesMasterIdLst>
  <p:sldIdLst>
    <p:sldId id="414" r:id="rId2"/>
    <p:sldId id="415" r:id="rId3"/>
    <p:sldId id="416" r:id="rId4"/>
    <p:sldId id="417" r:id="rId5"/>
    <p:sldId id="418" r:id="rId6"/>
    <p:sldId id="419" r:id="rId7"/>
    <p:sldId id="420" r:id="rId8"/>
    <p:sldId id="421" r:id="rId9"/>
    <p:sldId id="422" r:id="rId10"/>
    <p:sldId id="423" r:id="rId11"/>
    <p:sldId id="424" r:id="rId12"/>
    <p:sldId id="425" r:id="rId13"/>
    <p:sldId id="426" r:id="rId14"/>
    <p:sldId id="427" r:id="rId15"/>
    <p:sldId id="428" r:id="rId16"/>
    <p:sldId id="429" r:id="rId17"/>
    <p:sldId id="430" r:id="rId18"/>
    <p:sldId id="431" r:id="rId19"/>
    <p:sldId id="432" r:id="rId20"/>
    <p:sldId id="440" r:id="rId21"/>
    <p:sldId id="406" r:id="rId22"/>
    <p:sldId id="407" r:id="rId23"/>
    <p:sldId id="413" r:id="rId24"/>
    <p:sldId id="294" r:id="rId25"/>
    <p:sldId id="295" r:id="rId26"/>
    <p:sldId id="296" r:id="rId27"/>
    <p:sldId id="297" r:id="rId28"/>
    <p:sldId id="303" r:id="rId29"/>
    <p:sldId id="304" r:id="rId30"/>
    <p:sldId id="299" r:id="rId31"/>
    <p:sldId id="300" r:id="rId32"/>
    <p:sldId id="301" r:id="rId33"/>
    <p:sldId id="302" r:id="rId34"/>
    <p:sldId id="305" r:id="rId35"/>
    <p:sldId id="306" r:id="rId36"/>
    <p:sldId id="307" r:id="rId37"/>
    <p:sldId id="308" r:id="rId38"/>
    <p:sldId id="309" r:id="rId39"/>
    <p:sldId id="310" r:id="rId40"/>
    <p:sldId id="311" r:id="rId41"/>
    <p:sldId id="312" r:id="rId42"/>
    <p:sldId id="313" r:id="rId43"/>
    <p:sldId id="314" r:id="rId44"/>
    <p:sldId id="315" r:id="rId45"/>
    <p:sldId id="316" r:id="rId46"/>
    <p:sldId id="317" r:id="rId47"/>
    <p:sldId id="318" r:id="rId48"/>
    <p:sldId id="319" r:id="rId49"/>
    <p:sldId id="320" r:id="rId50"/>
    <p:sldId id="321" r:id="rId51"/>
    <p:sldId id="325" r:id="rId52"/>
    <p:sldId id="327" r:id="rId53"/>
    <p:sldId id="328" r:id="rId54"/>
    <p:sldId id="330" r:id="rId55"/>
    <p:sldId id="329" r:id="rId56"/>
    <p:sldId id="331" r:id="rId57"/>
    <p:sldId id="333" r:id="rId58"/>
    <p:sldId id="335" r:id="rId59"/>
    <p:sldId id="339" r:id="rId60"/>
    <p:sldId id="340" r:id="rId61"/>
    <p:sldId id="341" r:id="rId62"/>
    <p:sldId id="435" r:id="rId63"/>
    <p:sldId id="352" r:id="rId64"/>
    <p:sldId id="438" r:id="rId65"/>
    <p:sldId id="439" r:id="rId66"/>
    <p:sldId id="353" r:id="rId67"/>
    <p:sldId id="354" r:id="rId68"/>
    <p:sldId id="355" r:id="rId69"/>
    <p:sldId id="356" r:id="rId70"/>
    <p:sldId id="357" r:id="rId71"/>
    <p:sldId id="358" r:id="rId72"/>
    <p:sldId id="359" r:id="rId73"/>
    <p:sldId id="360" r:id="rId74"/>
    <p:sldId id="361" r:id="rId75"/>
    <p:sldId id="362" r:id="rId76"/>
    <p:sldId id="363" r:id="rId77"/>
    <p:sldId id="364" r:id="rId78"/>
    <p:sldId id="365" r:id="rId79"/>
    <p:sldId id="366" r:id="rId80"/>
    <p:sldId id="367" r:id="rId81"/>
    <p:sldId id="368" r:id="rId82"/>
    <p:sldId id="369" r:id="rId83"/>
    <p:sldId id="370" r:id="rId84"/>
    <p:sldId id="371" r:id="rId85"/>
    <p:sldId id="372" r:id="rId86"/>
    <p:sldId id="373" r:id="rId87"/>
    <p:sldId id="374" r:id="rId88"/>
    <p:sldId id="375" r:id="rId89"/>
    <p:sldId id="376" r:id="rId90"/>
    <p:sldId id="377" r:id="rId91"/>
    <p:sldId id="378" r:id="rId92"/>
    <p:sldId id="379" r:id="rId93"/>
    <p:sldId id="380" r:id="rId94"/>
    <p:sldId id="381" r:id="rId95"/>
    <p:sldId id="382" r:id="rId96"/>
    <p:sldId id="383" r:id="rId97"/>
    <p:sldId id="384" r:id="rId98"/>
    <p:sldId id="385" r:id="rId99"/>
    <p:sldId id="386" r:id="rId100"/>
    <p:sldId id="387" r:id="rId101"/>
    <p:sldId id="388" r:id="rId102"/>
    <p:sldId id="389" r:id="rId103"/>
    <p:sldId id="390" r:id="rId104"/>
    <p:sldId id="391" r:id="rId105"/>
    <p:sldId id="392" r:id="rId106"/>
    <p:sldId id="393" r:id="rId107"/>
    <p:sldId id="394" r:id="rId108"/>
    <p:sldId id="436" r:id="rId109"/>
    <p:sldId id="437" r:id="rId110"/>
    <p:sldId id="396" r:id="rId111"/>
    <p:sldId id="397" r:id="rId112"/>
    <p:sldId id="398" r:id="rId113"/>
    <p:sldId id="399" r:id="rId114"/>
    <p:sldId id="323" r:id="rId115"/>
    <p:sldId id="401" r:id="rId116"/>
    <p:sldId id="433" r:id="rId1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74" autoAdjust="0"/>
    <p:restoredTop sz="90191" autoAdjust="0"/>
  </p:normalViewPr>
  <p:slideViewPr>
    <p:cSldViewPr snapToGrid="0" snapToObjects="1">
      <p:cViewPr>
        <p:scale>
          <a:sx n="121" d="100"/>
          <a:sy n="121" d="100"/>
        </p:scale>
        <p:origin x="-1840" y="-120"/>
      </p:cViewPr>
      <p:guideLst>
        <p:guide orient="horz" pos="2160"/>
        <p:guide pos="2880"/>
      </p:guideLst>
    </p:cSldViewPr>
  </p:slideViewPr>
  <p:notesTextViewPr>
    <p:cViewPr>
      <p:scale>
        <a:sx n="100" d="100"/>
        <a:sy n="100" d="100"/>
      </p:scale>
      <p:origin x="0" y="0"/>
    </p:cViewPr>
  </p:notesTextViewPr>
  <p:sorterViewPr>
    <p:cViewPr>
      <p:scale>
        <a:sx n="89" d="100"/>
        <a:sy n="89" d="100"/>
      </p:scale>
      <p:origin x="0" y="6584"/>
    </p:cViewPr>
  </p:sorterViewPr>
  <p:gridSpacing cx="76200" cy="76200"/>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presProps" Target="presProps.xml"/><Relationship Id="rId121" Type="http://schemas.openxmlformats.org/officeDocument/2006/relationships/viewProps" Target="viewProps.xml"/><Relationship Id="rId122" Type="http://schemas.openxmlformats.org/officeDocument/2006/relationships/theme" Target="theme/theme1.xml"/><Relationship Id="rId123"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notesMaster" Target="notesMasters/notesMaster1.xml"/><Relationship Id="rId119" Type="http://schemas.openxmlformats.org/officeDocument/2006/relationships/printerSettings" Target="printerSettings/printerSettings1.bin"/><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3.emf"/><Relationship Id="rId2" Type="http://schemas.openxmlformats.org/officeDocument/2006/relationships/image" Target="../media/image34.emf"/><Relationship Id="rId3" Type="http://schemas.openxmlformats.org/officeDocument/2006/relationships/image" Target="../media/image3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38EA6D-25BB-964A-85A7-E3AED5F8871C}" type="datetimeFigureOut">
              <a:rPr lang="en-US" smtClean="0"/>
              <a:t>4/30/12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FD36FC-907B-624E-A4E7-DC3C0235DA73}" type="slidenum">
              <a:rPr lang="en-US" smtClean="0"/>
              <a:t>‹#›</a:t>
            </a:fld>
            <a:endParaRPr lang="en-US"/>
          </a:p>
        </p:txBody>
      </p:sp>
    </p:spTree>
    <p:extLst>
      <p:ext uri="{BB962C8B-B14F-4D97-AF65-F5344CB8AC3E}">
        <p14:creationId xmlns:p14="http://schemas.microsoft.com/office/powerpoint/2010/main" val="21617519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(4/30/12 10:09) -----</a:t>
            </a:r>
          </a:p>
          <a:p>
            <a:r>
              <a:rPr lang="en-US"/>
              <a:t>remove depth rating</a:t>
            </a:r>
          </a:p>
          <a:p>
            <a:r>
              <a:rPr lang="en-US"/>
              <a:t>change number of units 1-2 xfoce</a:t>
            </a:r>
          </a:p>
        </p:txBody>
      </p:sp>
      <p:sp>
        <p:nvSpPr>
          <p:cNvPr id="4" name="Slide Number Placeholder 3"/>
          <p:cNvSpPr>
            <a:spLocks noGrp="1"/>
          </p:cNvSpPr>
          <p:nvPr>
            <p:ph type="sldNum" sz="quarter" idx="10"/>
          </p:nvPr>
        </p:nvSpPr>
        <p:spPr/>
        <p:txBody>
          <a:bodyPr/>
          <a:lstStyle/>
          <a:p>
            <a:fld id="{96FD36FC-907B-624E-A4E7-DC3C0235DA73}" type="slidenum">
              <a:rPr lang="en-US" smtClean="0"/>
              <a:t>9</a:t>
            </a:fld>
            <a:endParaRPr lang="en-US"/>
          </a:p>
        </p:txBody>
      </p:sp>
    </p:spTree>
    <p:extLst>
      <p:ext uri="{BB962C8B-B14F-4D97-AF65-F5344CB8AC3E}">
        <p14:creationId xmlns:p14="http://schemas.microsoft.com/office/powerpoint/2010/main" val="1975346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(4/19/12 09:50) -----</a:t>
            </a:r>
          </a:p>
          <a:p>
            <a:r>
              <a:rPr lang="en-US"/>
              <a:t>purpose of flow</a:t>
            </a:r>
          </a:p>
        </p:txBody>
      </p:sp>
      <p:sp>
        <p:nvSpPr>
          <p:cNvPr id="4" name="Slide Number Placeholder 3"/>
          <p:cNvSpPr>
            <a:spLocks noGrp="1"/>
          </p:cNvSpPr>
          <p:nvPr>
            <p:ph type="sldNum" sz="quarter" idx="10"/>
          </p:nvPr>
        </p:nvSpPr>
        <p:spPr/>
        <p:txBody>
          <a:bodyPr/>
          <a:lstStyle/>
          <a:p>
            <a:fld id="{3AC4B0F2-48E0-EE4B-849B-AFBE4453D054}" type="slidenum">
              <a:rPr lang="en-US" smtClean="0"/>
              <a:t>46</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(4/19/12 09:50) -----</a:t>
            </a:r>
          </a:p>
          <a:p>
            <a:r>
              <a:rPr lang="en-US"/>
              <a:t>purpose of flow</a:t>
            </a:r>
          </a:p>
        </p:txBody>
      </p:sp>
      <p:sp>
        <p:nvSpPr>
          <p:cNvPr id="4" name="Slide Number Placeholder 3"/>
          <p:cNvSpPr>
            <a:spLocks noGrp="1"/>
          </p:cNvSpPr>
          <p:nvPr>
            <p:ph type="sldNum" sz="quarter" idx="10"/>
          </p:nvPr>
        </p:nvSpPr>
        <p:spPr/>
        <p:txBody>
          <a:bodyPr/>
          <a:lstStyle/>
          <a:p>
            <a:fld id="{3AC4B0F2-48E0-EE4B-849B-AFBE4453D054}" type="slidenum">
              <a:rPr lang="en-US" smtClean="0"/>
              <a:t>47</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(4/19/12 09:50) -----</a:t>
            </a:r>
          </a:p>
          <a:p>
            <a:r>
              <a:rPr lang="en-US"/>
              <a:t>purpose of flow</a:t>
            </a:r>
          </a:p>
        </p:txBody>
      </p:sp>
      <p:sp>
        <p:nvSpPr>
          <p:cNvPr id="4" name="Slide Number Placeholder 3"/>
          <p:cNvSpPr>
            <a:spLocks noGrp="1"/>
          </p:cNvSpPr>
          <p:nvPr>
            <p:ph type="sldNum" sz="quarter" idx="10"/>
          </p:nvPr>
        </p:nvSpPr>
        <p:spPr/>
        <p:txBody>
          <a:bodyPr/>
          <a:lstStyle/>
          <a:p>
            <a:fld id="{3AC4B0F2-48E0-EE4B-849B-AFBE4453D054}" type="slidenum">
              <a:rPr lang="en-US" smtClean="0"/>
              <a:t>48</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solidFill>
                  <a:schemeClr val="tx2"/>
                </a:solidFill>
              </a:rPr>
              <a:t>The Bottom Line</a:t>
            </a:r>
          </a:p>
          <a:p>
            <a:pPr lvl="1"/>
            <a:r>
              <a:rPr lang="en-US" sz="1800" dirty="0" smtClean="0">
                <a:solidFill>
                  <a:schemeClr val="tx2"/>
                </a:solidFill>
              </a:rPr>
              <a:t>It</a:t>
            </a:r>
            <a:r>
              <a:rPr lang="fr-FR" sz="1800" dirty="0" smtClean="0">
                <a:solidFill>
                  <a:schemeClr val="tx2"/>
                </a:solidFill>
              </a:rPr>
              <a:t>’</a:t>
            </a:r>
            <a:r>
              <a:rPr lang="en-US" sz="1800" dirty="0" smtClean="0">
                <a:solidFill>
                  <a:schemeClr val="tx2"/>
                </a:solidFill>
              </a:rPr>
              <a:t>s a good design pattern, with balance of build/buy</a:t>
            </a:r>
          </a:p>
          <a:p>
            <a:pPr lvl="1"/>
            <a:r>
              <a:rPr lang="en-US" sz="1800" dirty="0" smtClean="0">
                <a:solidFill>
                  <a:schemeClr val="tx2"/>
                </a:solidFill>
              </a:rPr>
              <a:t>flexible, extensible, moderate cost</a:t>
            </a:r>
          </a:p>
          <a:p>
            <a:pPr lvl="1"/>
            <a:r>
              <a:rPr lang="en-US" sz="1800" dirty="0" smtClean="0">
                <a:solidFill>
                  <a:schemeClr val="tx2"/>
                </a:solidFill>
              </a:rPr>
              <a:t>Variants trade complexity, power, modularity</a:t>
            </a:r>
          </a:p>
          <a:p>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49</a:t>
            </a:fld>
            <a:endParaRPr lang="en-US"/>
          </a:p>
        </p:txBody>
      </p:sp>
    </p:spTree>
    <p:extLst>
      <p:ext uri="{BB962C8B-B14F-4D97-AF65-F5344CB8AC3E}">
        <p14:creationId xmlns:p14="http://schemas.microsoft.com/office/powerpoint/2010/main" val="1427563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Quote names – not standard,</a:t>
            </a:r>
            <a:r>
              <a:rPr lang="en-US" baseline="0" dirty="0" smtClean="0"/>
              <a:t> comment </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50</a:t>
            </a:fld>
            <a:endParaRPr lang="en-US"/>
          </a:p>
        </p:txBody>
      </p:sp>
    </p:spTree>
    <p:extLst>
      <p:ext uri="{BB962C8B-B14F-4D97-AF65-F5344CB8AC3E}">
        <p14:creationId xmlns:p14="http://schemas.microsoft.com/office/powerpoint/2010/main" val="27438451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Bricks</a:t>
            </a:r>
            <a:r>
              <a:rPr lang="en-US" baseline="0" dirty="0" smtClean="0"/>
              <a:t> optional </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52</a:t>
            </a:fld>
            <a:endParaRPr lang="en-US"/>
          </a:p>
        </p:txBody>
      </p:sp>
    </p:spTree>
    <p:extLst>
      <p:ext uri="{BB962C8B-B14F-4D97-AF65-F5344CB8AC3E}">
        <p14:creationId xmlns:p14="http://schemas.microsoft.com/office/powerpoint/2010/main" val="2312867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Make image</a:t>
            </a:r>
            <a:r>
              <a:rPr lang="en-US" baseline="0" dirty="0" smtClean="0"/>
              <a:t> bigger</a:t>
            </a:r>
          </a:p>
          <a:p>
            <a:r>
              <a:rPr lang="en-US" baseline="0" dirty="0" smtClean="0"/>
              <a:t>Add “concept” notation</a:t>
            </a:r>
          </a:p>
          <a:p>
            <a:r>
              <a:rPr lang="en-US" baseline="0" dirty="0" smtClean="0"/>
              <a:t>Add real picture of test unit (in situ)</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54</a:t>
            </a:fld>
            <a:endParaRPr lang="en-US"/>
          </a:p>
        </p:txBody>
      </p:sp>
    </p:spTree>
    <p:extLst>
      <p:ext uri="{BB962C8B-B14F-4D97-AF65-F5344CB8AC3E}">
        <p14:creationId xmlns:p14="http://schemas.microsoft.com/office/powerpoint/2010/main" val="2448703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 time delay comments at front</a:t>
            </a:r>
            <a:r>
              <a:rPr lang="en-US" baseline="0" dirty="0" smtClean="0"/>
              <a:t> of talk</a:t>
            </a:r>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56</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58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 power</a:t>
            </a:r>
            <a:r>
              <a:rPr lang="en-US" baseline="0" dirty="0" smtClean="0"/>
              <a:t> consumption for half power (2 </a:t>
            </a:r>
            <a:r>
              <a:rPr lang="en-US" baseline="0" smtClean="0"/>
              <a:t>kW for 0.3 Gal/h)</a:t>
            </a:r>
            <a:endParaRPr lang="en-US"/>
          </a:p>
        </p:txBody>
      </p:sp>
      <p:sp>
        <p:nvSpPr>
          <p:cNvPr id="4" name="Slide Number Placeholder 3"/>
          <p:cNvSpPr>
            <a:spLocks noGrp="1"/>
          </p:cNvSpPr>
          <p:nvPr>
            <p:ph type="sldNum" sz="quarter" idx="10"/>
          </p:nvPr>
        </p:nvSpPr>
        <p:spPr/>
        <p:txBody>
          <a:bodyPr/>
          <a:lstStyle/>
          <a:p>
            <a:fld id="{96FD36FC-907B-624E-A4E7-DC3C0235DA73}" type="slidenum">
              <a:rPr lang="en-US" smtClean="0"/>
              <a:t>59</a:t>
            </a:fld>
            <a:endParaRPr lang="en-US"/>
          </a:p>
        </p:txBody>
      </p:sp>
    </p:spTree>
    <p:extLst>
      <p:ext uri="{BB962C8B-B14F-4D97-AF65-F5344CB8AC3E}">
        <p14:creationId xmlns:p14="http://schemas.microsoft.com/office/powerpoint/2010/main" val="2679799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animal restrictor – use mesh</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17</a:t>
            </a:fld>
            <a:endParaRPr lang="en-US"/>
          </a:p>
        </p:txBody>
      </p:sp>
    </p:spTree>
    <p:extLst>
      <p:ext uri="{BB962C8B-B14F-4D97-AF65-F5344CB8AC3E}">
        <p14:creationId xmlns:p14="http://schemas.microsoft.com/office/powerpoint/2010/main" val="4250519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Option</a:t>
            </a:r>
            <a:r>
              <a:rPr lang="en-US" baseline="0" dirty="0" smtClean="0"/>
              <a:t> for </a:t>
            </a:r>
            <a:r>
              <a:rPr lang="en-US" baseline="0" dirty="0" err="1" smtClean="0"/>
              <a:t>xFOCE</a:t>
            </a:r>
            <a:r>
              <a:rPr lang="en-US" baseline="0" dirty="0" smtClean="0"/>
              <a:t> (should be explicit for </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60</a:t>
            </a:fld>
            <a:endParaRPr lang="en-US"/>
          </a:p>
        </p:txBody>
      </p:sp>
    </p:spTree>
    <p:extLst>
      <p:ext uri="{BB962C8B-B14F-4D97-AF65-F5344CB8AC3E}">
        <p14:creationId xmlns:p14="http://schemas.microsoft.com/office/powerpoint/2010/main" val="3005794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Trawling</a:t>
            </a:r>
          </a:p>
          <a:p>
            <a:r>
              <a:rPr lang="en-US" dirty="0" smtClean="0"/>
              <a:t>Anchoring</a:t>
            </a:r>
          </a:p>
          <a:p>
            <a:r>
              <a:rPr lang="en-US" dirty="0" smtClean="0"/>
              <a:t>How</a:t>
            </a:r>
            <a:r>
              <a:rPr lang="en-US" baseline="0" dirty="0" smtClean="0"/>
              <a:t> to deploy</a:t>
            </a:r>
          </a:p>
          <a:p>
            <a:endParaRPr lang="en-US" dirty="0"/>
          </a:p>
        </p:txBody>
      </p:sp>
      <p:sp>
        <p:nvSpPr>
          <p:cNvPr id="4" name="Slide Number Placeholder 3"/>
          <p:cNvSpPr>
            <a:spLocks noGrp="1"/>
          </p:cNvSpPr>
          <p:nvPr>
            <p:ph type="sldNum" sz="quarter" idx="10"/>
          </p:nvPr>
        </p:nvSpPr>
        <p:spPr/>
        <p:txBody>
          <a:bodyPr/>
          <a:lstStyle/>
          <a:p>
            <a:fld id="{DF746811-8DF5-4C17-A0E2-0211B9184F0E}" type="slidenum">
              <a:rPr lang="en-US" smtClean="0"/>
              <a:pPr/>
              <a:t>68</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 in DSL</a:t>
            </a:r>
            <a:endParaRPr lang="en-US" dirty="0"/>
          </a:p>
        </p:txBody>
      </p:sp>
      <p:sp>
        <p:nvSpPr>
          <p:cNvPr id="4" name="Slide Number Placeholder 3"/>
          <p:cNvSpPr>
            <a:spLocks noGrp="1"/>
          </p:cNvSpPr>
          <p:nvPr>
            <p:ph type="sldNum" sz="quarter" idx="10"/>
          </p:nvPr>
        </p:nvSpPr>
        <p:spPr/>
        <p:txBody>
          <a:bodyPr/>
          <a:lstStyle/>
          <a:p>
            <a:fld id="{DF746811-8DF5-4C17-A0E2-0211B9184F0E}" type="slidenum">
              <a:rPr lang="en-US" smtClean="0"/>
              <a:pPr/>
              <a:t>73</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failure point</a:t>
            </a:r>
          </a:p>
          <a:p>
            <a:r>
              <a:rPr lang="en-US" dirty="0" smtClean="0"/>
              <a:t>Speed/power issues</a:t>
            </a:r>
          </a:p>
          <a:p>
            <a:endParaRPr lang="en-US" dirty="0"/>
          </a:p>
        </p:txBody>
      </p:sp>
      <p:sp>
        <p:nvSpPr>
          <p:cNvPr id="4" name="Slide Number Placeholder 3"/>
          <p:cNvSpPr>
            <a:spLocks noGrp="1"/>
          </p:cNvSpPr>
          <p:nvPr>
            <p:ph type="sldNum" sz="quarter" idx="10"/>
          </p:nvPr>
        </p:nvSpPr>
        <p:spPr/>
        <p:txBody>
          <a:bodyPr/>
          <a:lstStyle/>
          <a:p>
            <a:fld id="{DF746811-8DF5-4C17-A0E2-0211B9184F0E}" type="slidenum">
              <a:rPr lang="en-US" smtClean="0"/>
              <a:pPr/>
              <a:t>75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issue that triggered all</a:t>
            </a:r>
            <a:r>
              <a:rPr lang="en-US" baseline="0" dirty="0" smtClean="0"/>
              <a:t> this regulatory </a:t>
            </a:r>
            <a:r>
              <a:rPr lang="en-US" baseline="0" dirty="0" err="1" smtClean="0"/>
              <a:t>oversite</a:t>
            </a:r>
            <a:r>
              <a:rPr lang="en-US" baseline="0" dirty="0" smtClean="0"/>
              <a:t> was the project site itself.</a:t>
            </a:r>
          </a:p>
          <a:p>
            <a:endParaRPr lang="en-US" dirty="0" smtClean="0"/>
          </a:p>
          <a:p>
            <a:r>
              <a:rPr lang="en-US" dirty="0" smtClean="0"/>
              <a:t>Project Site – create maps of Sanctuary jurisdiction</a:t>
            </a:r>
            <a:r>
              <a:rPr lang="en-US" baseline="0" dirty="0" smtClean="0"/>
              <a:t> – zoom to state jurisdiction – zoom to MLPA designations – PG jurisdiction </a:t>
            </a:r>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t>21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issue that triggered all</a:t>
            </a:r>
            <a:r>
              <a:rPr lang="en-US" baseline="0" dirty="0" smtClean="0"/>
              <a:t> this regulatory </a:t>
            </a:r>
            <a:r>
              <a:rPr lang="en-US" baseline="0" dirty="0" err="1" smtClean="0"/>
              <a:t>oversite</a:t>
            </a:r>
            <a:r>
              <a:rPr lang="en-US" baseline="0" dirty="0" smtClean="0"/>
              <a:t> was the project site itself.</a:t>
            </a:r>
          </a:p>
          <a:p>
            <a:endParaRPr lang="en-US" dirty="0" smtClean="0"/>
          </a:p>
          <a:p>
            <a:r>
              <a:rPr lang="en-US" dirty="0" smtClean="0"/>
              <a:t>Project Site – create maps of Sanctuary jurisdiction</a:t>
            </a:r>
            <a:r>
              <a:rPr lang="en-US" baseline="0" dirty="0" smtClean="0"/>
              <a:t> – zoom to state jurisdiction – zoom to MLPA designations – PG jurisdiction </a:t>
            </a:r>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t>22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If applying fro permits to install infrastructure, can save</a:t>
            </a:r>
            <a:r>
              <a:rPr lang="en-US" baseline="0" dirty="0" smtClean="0"/>
              <a:t> time &amp; effort if you recognize that agencies may treat these as associated projects. Can help streamline the process.</a:t>
            </a: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Future interactions</a:t>
            </a:r>
            <a:r>
              <a:rPr lang="en-US" baseline="0" dirty="0" smtClean="0"/>
              <a:t> – probably will end up working with same staff on similar or other projects. Good to keep positive rapport.</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is </a:t>
            </a:r>
            <a:r>
              <a:rPr lang="en-US" baseline="0" dirty="0" err="1" smtClean="0"/>
              <a:t>ver</a:t>
            </a:r>
            <a:r>
              <a:rPr lang="en-US" baseline="0" dirty="0" smtClean="0"/>
              <a:t> useful slide for main </a:t>
            </a:r>
            <a:r>
              <a:rPr lang="en-US" baseline="0" dirty="0" err="1" smtClean="0"/>
              <a:t>presenti</a:t>
            </a:r>
            <a:endParaRPr lang="en-US" dirty="0" smtClean="0"/>
          </a:p>
        </p:txBody>
      </p:sp>
      <p:sp>
        <p:nvSpPr>
          <p:cNvPr id="4" name="Slide Number Placeholder 3"/>
          <p:cNvSpPr>
            <a:spLocks noGrp="1"/>
          </p:cNvSpPr>
          <p:nvPr>
            <p:ph type="sldNum" sz="quarter" idx="10"/>
          </p:nvPr>
        </p:nvSpPr>
        <p:spPr/>
        <p:txBody>
          <a:bodyPr/>
          <a:lstStyle/>
          <a:p>
            <a:fld id="{DE4A3457-526A-40A3-AB84-CAA1B5795FE9}" type="slidenum">
              <a:rPr lang="en-US" smtClean="0"/>
              <a:t>23</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(4/19/12 09:27) -----</a:t>
            </a:r>
          </a:p>
          <a:p>
            <a:r>
              <a:rPr lang="en-US"/>
              <a:t>power constrained slide 2</a:t>
            </a:r>
          </a:p>
        </p:txBody>
      </p:sp>
      <p:sp>
        <p:nvSpPr>
          <p:cNvPr id="4" name="Slide Number Placeholder 3"/>
          <p:cNvSpPr>
            <a:spLocks noGrp="1"/>
          </p:cNvSpPr>
          <p:nvPr>
            <p:ph type="sldNum" sz="quarter" idx="10"/>
          </p:nvPr>
        </p:nvSpPr>
        <p:spPr/>
        <p:txBody>
          <a:bodyPr/>
          <a:lstStyle/>
          <a:p>
            <a:fld id="{3AC4B0F2-48E0-EE4B-849B-AFBE4453D054}" type="slidenum">
              <a:rPr lang="en-US" smtClean="0"/>
              <a:t>25</a:t>
            </a:fld>
            <a:endParaRPr lang="en-US"/>
          </a:p>
        </p:txBody>
      </p:sp>
    </p:spTree>
    <p:extLst>
      <p:ext uri="{BB962C8B-B14F-4D97-AF65-F5344CB8AC3E}">
        <p14:creationId xmlns:p14="http://schemas.microsoft.com/office/powerpoint/2010/main" val="3792106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(4/19/12 09:27) -----</a:t>
            </a:r>
          </a:p>
          <a:p>
            <a:r>
              <a:rPr lang="en-US"/>
              <a:t>pump hard to recognize</a:t>
            </a:r>
          </a:p>
          <a:p>
            <a:r>
              <a:rPr lang="en-US"/>
              <a:t>workstation graphic</a:t>
            </a:r>
          </a:p>
          <a:p>
            <a:r>
              <a:rPr lang="en-US"/>
              <a:t>remo</a:t>
            </a:r>
          </a:p>
          <a:p>
            <a:r>
              <a:rPr lang="en-US"/>
              <a:t>----- Meeting Notes (4/19/12 09:36) -----</a:t>
            </a:r>
          </a:p>
          <a:p>
            <a:r>
              <a:rPr lang="en-US"/>
              <a:t>expand DO2?</a:t>
            </a:r>
          </a:p>
        </p:txBody>
      </p:sp>
      <p:sp>
        <p:nvSpPr>
          <p:cNvPr id="4" name="Slide Number Placeholder 3"/>
          <p:cNvSpPr>
            <a:spLocks noGrp="1"/>
          </p:cNvSpPr>
          <p:nvPr>
            <p:ph type="sldNum" sz="quarter" idx="10"/>
          </p:nvPr>
        </p:nvSpPr>
        <p:spPr/>
        <p:txBody>
          <a:bodyPr/>
          <a:lstStyle/>
          <a:p>
            <a:fld id="{3AC4B0F2-48E0-EE4B-849B-AFBE4453D054}" type="slidenum">
              <a:rPr lang="en-US" smtClean="0"/>
              <a:t>27</a:t>
            </a:fld>
            <a:endParaRPr lang="en-US"/>
          </a:p>
        </p:txBody>
      </p:sp>
    </p:spTree>
    <p:extLst>
      <p:ext uri="{BB962C8B-B14F-4D97-AF65-F5344CB8AC3E}">
        <p14:creationId xmlns:p14="http://schemas.microsoft.com/office/powerpoint/2010/main" val="2187212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(4/19/12 09:45) -----</a:t>
            </a:r>
          </a:p>
          <a:p>
            <a:r>
              <a:rPr lang="en-US"/>
              <a:t>not clear about thought bubbles</a:t>
            </a:r>
          </a:p>
          <a:p>
            <a:endParaRPr lang="en-US"/>
          </a:p>
        </p:txBody>
      </p:sp>
      <p:sp>
        <p:nvSpPr>
          <p:cNvPr id="4" name="Slide Number Placeholder 3"/>
          <p:cNvSpPr>
            <a:spLocks noGrp="1"/>
          </p:cNvSpPr>
          <p:nvPr>
            <p:ph type="sldNum" sz="quarter" idx="10"/>
          </p:nvPr>
        </p:nvSpPr>
        <p:spPr/>
        <p:txBody>
          <a:bodyPr/>
          <a:lstStyle/>
          <a:p>
            <a:fld id="{3AC4B0F2-48E0-EE4B-849B-AFBE4453D054}" type="slidenum">
              <a:rPr lang="en-US" smtClean="0"/>
              <a:t>33</a:t>
            </a:fld>
            <a:endParaRPr lang="en-US"/>
          </a:p>
        </p:txBody>
      </p:sp>
    </p:spTree>
    <p:extLst>
      <p:ext uri="{BB962C8B-B14F-4D97-AF65-F5344CB8AC3E}">
        <p14:creationId xmlns:p14="http://schemas.microsoft.com/office/powerpoint/2010/main" val="705879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(4/19/12 09:50) -----</a:t>
            </a:r>
          </a:p>
          <a:p>
            <a:r>
              <a:rPr lang="en-US"/>
              <a:t>purpose of flow</a:t>
            </a:r>
          </a:p>
        </p:txBody>
      </p:sp>
      <p:sp>
        <p:nvSpPr>
          <p:cNvPr id="4" name="Slide Number Placeholder 3"/>
          <p:cNvSpPr>
            <a:spLocks noGrp="1"/>
          </p:cNvSpPr>
          <p:nvPr>
            <p:ph type="sldNum" sz="quarter" idx="10"/>
          </p:nvPr>
        </p:nvSpPr>
        <p:spPr/>
        <p:txBody>
          <a:bodyPr/>
          <a:lstStyle/>
          <a:p>
            <a:fld id="{3AC4B0F2-48E0-EE4B-849B-AFBE4453D054}" type="slidenum">
              <a:rPr lang="en-US" smtClean="0"/>
              <a:t>36</a:t>
            </a:fld>
            <a:endParaRPr lang="en-US"/>
          </a:p>
        </p:txBody>
      </p:sp>
    </p:spTree>
    <p:extLst>
      <p:ext uri="{BB962C8B-B14F-4D97-AF65-F5344CB8AC3E}">
        <p14:creationId xmlns:p14="http://schemas.microsoft.com/office/powerpoint/2010/main" val="3858849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4/30/12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537445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4/30/12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407927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4/30/12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579264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1819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4/30/12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64953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4/30/12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140313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4/30/12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259923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4/30/12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626793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4/30/12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905118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4/30/12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4264602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4/30/12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052715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4/30/12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62775903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83474" y="172435"/>
            <a:ext cx="839228" cy="588244"/>
          </a:xfrm>
          <a:prstGeom prst="rect">
            <a:avLst/>
          </a:prstGeom>
        </p:spPr>
      </p:pic>
    </p:spTree>
    <p:extLst>
      <p:ext uri="{BB962C8B-B14F-4D97-AF65-F5344CB8AC3E}">
        <p14:creationId xmlns:p14="http://schemas.microsoft.com/office/powerpoint/2010/main" val="2148789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9.jp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23.gif"/><Relationship Id="rId4" Type="http://schemas.openxmlformats.org/officeDocument/2006/relationships/image" Target="../media/image25.gif"/><Relationship Id="rId5" Type="http://schemas.openxmlformats.org/officeDocument/2006/relationships/image" Target="../media/image100.png"/><Relationship Id="rId6" Type="http://schemas.openxmlformats.org/officeDocument/2006/relationships/image" Target="../media/image101.png"/><Relationship Id="rId7" Type="http://schemas.openxmlformats.org/officeDocument/2006/relationships/image" Target="../media/image102.png"/><Relationship Id="rId8" Type="http://schemas.openxmlformats.org/officeDocument/2006/relationships/image" Target="../media/image103.gif"/><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 Id="rId3" Type="http://schemas.openxmlformats.org/officeDocument/2006/relationships/image" Target="../media/image1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image" Target="../media/image11.gif"/><Relationship Id="rId4" Type="http://schemas.openxmlformats.org/officeDocument/2006/relationships/image" Target="../media/image12.gif"/><Relationship Id="rId5" Type="http://schemas.openxmlformats.org/officeDocument/2006/relationships/image" Target="../media/image13.gif"/><Relationship Id="rId6" Type="http://schemas.openxmlformats.org/officeDocument/2006/relationships/image" Target="../media/image14.gif"/><Relationship Id="rId7" Type="http://schemas.openxmlformats.org/officeDocument/2006/relationships/image" Target="../media/image15.gi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1.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2.tif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gif"/><Relationship Id="rId4" Type="http://schemas.openxmlformats.org/officeDocument/2006/relationships/image" Target="../media/image24.png"/><Relationship Id="rId5" Type="http://schemas.openxmlformats.org/officeDocument/2006/relationships/image" Target="../media/image25.gif"/><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image" Target="../media/image23.gif"/><Relationship Id="rId4" Type="http://schemas.openxmlformats.org/officeDocument/2006/relationships/image" Target="../media/image24.png"/><Relationship Id="rId5" Type="http://schemas.openxmlformats.org/officeDocument/2006/relationships/image" Target="../media/image25.gif"/><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36.xml.rels><?xml version="1.0" encoding="UTF-8" standalone="yes"?>
<Relationships xmlns="http://schemas.openxmlformats.org/package/2006/relationships"><Relationship Id="rId3" Type="http://schemas.openxmlformats.org/officeDocument/2006/relationships/image" Target="../media/image23.gif"/><Relationship Id="rId4" Type="http://schemas.openxmlformats.org/officeDocument/2006/relationships/image" Target="../media/image24.png"/><Relationship Id="rId5" Type="http://schemas.openxmlformats.org/officeDocument/2006/relationships/image" Target="../media/image25.gif"/><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3.gif"/><Relationship Id="rId4" Type="http://schemas.openxmlformats.org/officeDocument/2006/relationships/image" Target="../media/image25.gif"/><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gif"/><Relationship Id="rId6" Type="http://schemas.openxmlformats.org/officeDocument/2006/relationships/image" Target="../media/image12.gif"/><Relationship Id="rId7" Type="http://schemas.openxmlformats.org/officeDocument/2006/relationships/image" Target="../media/image13.gif"/><Relationship Id="rId8" Type="http://schemas.openxmlformats.org/officeDocument/2006/relationships/image" Target="../media/image14.gif"/><Relationship Id="rId9" Type="http://schemas.openxmlformats.org/officeDocument/2006/relationships/image" Target="../media/image15.gif"/><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JPG"/></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gif"/><Relationship Id="rId5" Type="http://schemas.openxmlformats.org/officeDocument/2006/relationships/image" Target="../media/image30.JPG"/><Relationship Id="rId1" Type="http://schemas.openxmlformats.org/officeDocument/2006/relationships/slideLayout" Target="../slideLayouts/slideLayout2.xml"/><Relationship Id="rId2" Type="http://schemas.openxmlformats.org/officeDocument/2006/relationships/image" Target="../media/image23.gi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gif"/><Relationship Id="rId1" Type="http://schemas.openxmlformats.org/officeDocument/2006/relationships/slideLayout" Target="../slideLayouts/slideLayout2.xml"/><Relationship Id="rId2" Type="http://schemas.openxmlformats.org/officeDocument/2006/relationships/image" Target="../media/image23.gi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3.gif"/><Relationship Id="rId4" Type="http://schemas.openxmlformats.org/officeDocument/2006/relationships/image" Target="../media/image24.png"/><Relationship Id="rId5" Type="http://schemas.openxmlformats.org/officeDocument/2006/relationships/image" Target="../media/image25.gif"/><Relationship Id="rId6" Type="http://schemas.openxmlformats.org/officeDocument/2006/relationships/image" Target="../media/image31.jp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48.xml.rels><?xml version="1.0" encoding="UTF-8" standalone="yes"?>
<Relationships xmlns="http://schemas.openxmlformats.org/package/2006/relationships"><Relationship Id="rId3" Type="http://schemas.openxmlformats.org/officeDocument/2006/relationships/image" Target="../media/image23.gif"/><Relationship Id="rId4" Type="http://schemas.openxmlformats.org/officeDocument/2006/relationships/image" Target="../media/image24.png"/><Relationship Id="rId5" Type="http://schemas.openxmlformats.org/officeDocument/2006/relationships/image" Target="../media/image25.gif"/><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32.jpeg"/></Relationships>
</file>

<file path=ppt/slides/_rels/slide53.xml.rels><?xml version="1.0" encoding="UTF-8" standalone="yes"?>
<Relationships xmlns="http://schemas.openxmlformats.org/package/2006/relationships"><Relationship Id="rId3" Type="http://schemas.openxmlformats.org/officeDocument/2006/relationships/image" Target="../media/image36.jpeg"/><Relationship Id="rId4" Type="http://schemas.openxmlformats.org/officeDocument/2006/relationships/oleObject" Target="../embeddings/oleObject1.bin"/><Relationship Id="rId5" Type="http://schemas.openxmlformats.org/officeDocument/2006/relationships/image" Target="../media/image33.emf"/><Relationship Id="rId6" Type="http://schemas.openxmlformats.org/officeDocument/2006/relationships/oleObject" Target="../embeddings/oleObject2.bin"/><Relationship Id="rId7" Type="http://schemas.openxmlformats.org/officeDocument/2006/relationships/image" Target="../media/image34.emf"/><Relationship Id="rId8" Type="http://schemas.openxmlformats.org/officeDocument/2006/relationships/oleObject" Target="../embeddings/oleObject3.bin"/><Relationship Id="rId9" Type="http://schemas.openxmlformats.org/officeDocument/2006/relationships/image" Target="../media/image35.emf"/><Relationship Id="rId1" Type="http://schemas.openxmlformats.org/officeDocument/2006/relationships/vmlDrawing" Target="../drawings/vmlDrawing1.vml"/><Relationship Id="rId2"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37.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8.jpeg"/></Relationships>
</file>

<file path=ppt/slides/_rels/slide56.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1" Type="http://schemas.openxmlformats.org/officeDocument/2006/relationships/slideLayout" Target="../slideLayouts/slideLayout12.xml"/><Relationship Id="rId2" Type="http://schemas.openxmlformats.org/officeDocument/2006/relationships/notesSlide" Target="../notesSlides/notesSlide17.xml"/></Relationships>
</file>

<file path=ppt/slides/_rels/slide57.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png"/><Relationship Id="rId1" Type="http://schemas.openxmlformats.org/officeDocument/2006/relationships/slideLayout" Target="../slideLayouts/slideLayout12.xml"/><Relationship Id="rId2" Type="http://schemas.openxmlformats.org/officeDocument/2006/relationships/image" Target="../media/image41.png"/></Relationships>
</file>

<file path=ppt/slides/_rels/slide58.xml.rels><?xml version="1.0" encoding="UTF-8" standalone="yes"?>
<Relationships xmlns="http://schemas.openxmlformats.org/package/2006/relationships"><Relationship Id="rId11" Type="http://schemas.openxmlformats.org/officeDocument/2006/relationships/image" Target="../media/image52.jpeg"/><Relationship Id="rId12" Type="http://schemas.openxmlformats.org/officeDocument/2006/relationships/image" Target="../media/image53.jpeg"/><Relationship Id="rId13" Type="http://schemas.openxmlformats.org/officeDocument/2006/relationships/image" Target="../media/image54.jpeg"/><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44.jpeg"/><Relationship Id="rId4" Type="http://schemas.openxmlformats.org/officeDocument/2006/relationships/image" Target="../media/image45.png"/><Relationship Id="rId5" Type="http://schemas.openxmlformats.org/officeDocument/2006/relationships/image" Target="../media/image46.jpeg"/><Relationship Id="rId6" Type="http://schemas.openxmlformats.org/officeDocument/2006/relationships/image" Target="../media/image47.png"/><Relationship Id="rId7" Type="http://schemas.openxmlformats.org/officeDocument/2006/relationships/image" Target="../media/image48.gif"/><Relationship Id="rId8" Type="http://schemas.openxmlformats.org/officeDocument/2006/relationships/image" Target="../media/image49.gif"/><Relationship Id="rId9" Type="http://schemas.openxmlformats.org/officeDocument/2006/relationships/image" Target="../media/image50.jpeg"/><Relationship Id="rId10" Type="http://schemas.openxmlformats.org/officeDocument/2006/relationships/image" Target="../media/image51.jpeg"/></Relationships>
</file>

<file path=ppt/slides/_rels/slide59.xml.rels><?xml version="1.0" encoding="UTF-8" standalone="yes"?>
<Relationships xmlns="http://schemas.openxmlformats.org/package/2006/relationships"><Relationship Id="rId3" Type="http://schemas.openxmlformats.org/officeDocument/2006/relationships/image" Target="../media/image55.jpeg"/><Relationship Id="rId4" Type="http://schemas.openxmlformats.org/officeDocument/2006/relationships/image" Target="../media/image56.png"/><Relationship Id="rId5" Type="http://schemas.openxmlformats.org/officeDocument/2006/relationships/image" Target="../media/image57.png"/><Relationship Id="rId6" Type="http://schemas.openxmlformats.org/officeDocument/2006/relationships/image" Target="../media/image58.png"/><Relationship Id="rId1" Type="http://schemas.openxmlformats.org/officeDocument/2006/relationships/slideLayout" Target="../slideLayouts/slideLayout12.xml"/><Relationship Id="rId2" Type="http://schemas.openxmlformats.org/officeDocument/2006/relationships/notesSlide" Target="../notesSlides/notesSlide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9.png"/><Relationship Id="rId4" Type="http://schemas.openxmlformats.org/officeDocument/2006/relationships/image" Target="../media/image60.png"/><Relationship Id="rId5" Type="http://schemas.openxmlformats.org/officeDocument/2006/relationships/image" Target="../media/image61.jpg"/><Relationship Id="rId6" Type="http://schemas.openxmlformats.org/officeDocument/2006/relationships/image" Target="../media/image62.jpg"/><Relationship Id="rId7" Type="http://schemas.openxmlformats.org/officeDocument/2006/relationships/image" Target="../media/image63.jpg"/><Relationship Id="rId1" Type="http://schemas.openxmlformats.org/officeDocument/2006/relationships/slideLayout" Target="../slideLayouts/slideLayout12.xml"/><Relationship Id="rId2" Type="http://schemas.openxmlformats.org/officeDocument/2006/relationships/notesSlide" Target="../notesSlides/notesSlide20.xml"/></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4.bin"/><Relationship Id="rId4" Type="http://schemas.openxmlformats.org/officeDocument/2006/relationships/image" Target="../media/image64.emf"/><Relationship Id="rId1" Type="http://schemas.openxmlformats.org/officeDocument/2006/relationships/vmlDrawing" Target="../drawings/vmlDrawing2.vml"/><Relationship Id="rId2"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5.png"/><Relationship Id="rId3" Type="http://schemas.openxmlformats.org/officeDocument/2006/relationships/image" Target="../media/image66.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68.jpg"/><Relationship Id="rId4" Type="http://schemas.openxmlformats.org/officeDocument/2006/relationships/image" Target="../media/image69.png"/><Relationship Id="rId5" Type="http://schemas.openxmlformats.org/officeDocument/2006/relationships/image" Target="../media/image70.jpg"/><Relationship Id="rId6" Type="http://schemas.openxmlformats.org/officeDocument/2006/relationships/image" Target="../media/image71.jpg"/><Relationship Id="rId7" Type="http://schemas.openxmlformats.org/officeDocument/2006/relationships/image" Target="../media/image72.JPG"/><Relationship Id="rId8" Type="http://schemas.openxmlformats.org/officeDocument/2006/relationships/image" Target="../media/image63.jpg"/><Relationship Id="rId9" Type="http://schemas.openxmlformats.org/officeDocument/2006/relationships/image" Target="../media/image73.jpg"/><Relationship Id="rId10" Type="http://schemas.openxmlformats.org/officeDocument/2006/relationships/image" Target="../media/image74.jpg"/><Relationship Id="rId11" Type="http://schemas.openxmlformats.org/officeDocument/2006/relationships/image" Target="../media/image62.jpg"/><Relationship Id="rId1" Type="http://schemas.openxmlformats.org/officeDocument/2006/relationships/slideLayout" Target="../slideLayouts/slideLayout2.xml"/><Relationship Id="rId2" Type="http://schemas.openxmlformats.org/officeDocument/2006/relationships/image" Target="../media/image67.jpg"/></Relationships>
</file>

<file path=ppt/slides/_rels/slide65.xml.rels><?xml version="1.0" encoding="UTF-8" standalone="yes"?>
<Relationships xmlns="http://schemas.openxmlformats.org/package/2006/relationships"><Relationship Id="rId3" Type="http://schemas.openxmlformats.org/officeDocument/2006/relationships/image" Target="../media/image68.jpg"/><Relationship Id="rId4" Type="http://schemas.openxmlformats.org/officeDocument/2006/relationships/image" Target="../media/image63.jpg"/><Relationship Id="rId5" Type="http://schemas.openxmlformats.org/officeDocument/2006/relationships/image" Target="../media/image75.jpg"/><Relationship Id="rId6" Type="http://schemas.openxmlformats.org/officeDocument/2006/relationships/image" Target="../media/image76.jpg"/><Relationship Id="rId7" Type="http://schemas.openxmlformats.org/officeDocument/2006/relationships/image" Target="../media/image77.jpg"/><Relationship Id="rId1" Type="http://schemas.openxmlformats.org/officeDocument/2006/relationships/slideLayout" Target="../slideLayouts/slideLayout2.xml"/><Relationship Id="rId2" Type="http://schemas.openxmlformats.org/officeDocument/2006/relationships/image" Target="../media/image67.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8.png"/><Relationship Id="rId3" Type="http://schemas.openxmlformats.org/officeDocument/2006/relationships/image" Target="../media/image79.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0.jpeg"/><Relationship Id="rId3" Type="http://schemas.openxmlformats.org/officeDocument/2006/relationships/image" Target="../media/image81.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2.gif"/></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83.jpe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4.jpe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86.jpeg"/><Relationship Id="rId4" Type="http://schemas.openxmlformats.org/officeDocument/2006/relationships/image" Target="../media/image87.jpeg"/><Relationship Id="rId1" Type="http://schemas.openxmlformats.org/officeDocument/2006/relationships/slideLayout" Target="../slideLayouts/slideLayout2.xml"/><Relationship Id="rId2" Type="http://schemas.openxmlformats.org/officeDocument/2006/relationships/image" Target="../media/image85.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9.jpeg"/><Relationship Id="rId4" Type="http://schemas.openxmlformats.org/officeDocument/2006/relationships/image" Target="../media/image90.jpeg"/><Relationship Id="rId1" Type="http://schemas.openxmlformats.org/officeDocument/2006/relationships/slideLayout" Target="../slideLayouts/slideLayout2.xml"/><Relationship Id="rId2" Type="http://schemas.openxmlformats.org/officeDocument/2006/relationships/image" Target="../media/image88.jpe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92.jpeg"/><Relationship Id="rId4" Type="http://schemas.openxmlformats.org/officeDocument/2006/relationships/image" Target="../media/image93.png"/><Relationship Id="rId1" Type="http://schemas.openxmlformats.org/officeDocument/2006/relationships/slideLayout" Target="../slideLayouts/slideLayout2.xml"/><Relationship Id="rId2" Type="http://schemas.openxmlformats.org/officeDocument/2006/relationships/image" Target="../media/image91.jpe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4.jpe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image" Target="../media/image96.jpeg"/><Relationship Id="rId4" Type="http://schemas.openxmlformats.org/officeDocument/2006/relationships/image" Target="../media/image97.jpeg"/><Relationship Id="rId5" Type="http://schemas.openxmlformats.org/officeDocument/2006/relationships/image" Target="../media/image98.jpeg"/><Relationship Id="rId1" Type="http://schemas.openxmlformats.org/officeDocument/2006/relationships/slideLayout" Target="../slideLayouts/slideLayout2.xml"/><Relationship Id="rId2" Type="http://schemas.openxmlformats.org/officeDocument/2006/relationships/image" Target="../media/image9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27653"/>
          </a:xfrm>
        </p:spPr>
        <p:txBody>
          <a:bodyPr/>
          <a:lstStyle/>
          <a:p>
            <a:r>
              <a:rPr lang="en-US" dirty="0" err="1" smtClean="0"/>
              <a:t>xFOCE</a:t>
            </a:r>
            <a:r>
              <a:rPr lang="en-US" dirty="0" smtClean="0"/>
              <a:t>/</a:t>
            </a:r>
            <a:r>
              <a:rPr lang="en-US" dirty="0" err="1" smtClean="0"/>
              <a:t>swFOCE</a:t>
            </a:r>
            <a:r>
              <a:rPr lang="en-US" dirty="0" smtClean="0"/>
              <a:t> Review</a:t>
            </a:r>
            <a:endParaRPr lang="en-US" dirty="0"/>
          </a:p>
        </p:txBody>
      </p:sp>
      <p:pic>
        <p:nvPicPr>
          <p:cNvPr id="3" name="Picture 4" descr="HighCO2_trimmed_lo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2324" y="971484"/>
            <a:ext cx="6281889" cy="5010554"/>
          </a:xfrm>
          <a:prstGeom prst="rect">
            <a:avLst/>
          </a:prstGeom>
          <a:noFill/>
          <a:ln w="9525">
            <a:solidFill>
              <a:schemeClr val="tx1"/>
            </a:solidFill>
            <a:miter lim="800000"/>
            <a:headEnd/>
            <a:tailEnd/>
          </a:ln>
          <a:effectLst>
            <a:outerShdw blurRad="63500" dist="89803"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50354" y="6047404"/>
            <a:ext cx="7276564" cy="369332"/>
          </a:xfrm>
          <a:prstGeom prst="rect">
            <a:avLst/>
          </a:prstGeom>
          <a:noFill/>
        </p:spPr>
        <p:txBody>
          <a:bodyPr wrap="none" rtlCol="0">
            <a:spAutoFit/>
          </a:bodyPr>
          <a:lstStyle/>
          <a:p>
            <a:r>
              <a:rPr lang="en-US" dirty="0" smtClean="0"/>
              <a:t>An illustration of the atmospheric CO</a:t>
            </a:r>
            <a:r>
              <a:rPr lang="en-US" baseline="-25000" dirty="0" smtClean="0"/>
              <a:t>2</a:t>
            </a:r>
            <a:r>
              <a:rPr lang="en-US" dirty="0" smtClean="0"/>
              <a:t> increase and the change in ocean pH</a:t>
            </a:r>
            <a:endParaRPr lang="en-US" dirty="0"/>
          </a:p>
        </p:txBody>
      </p:sp>
    </p:spTree>
    <p:extLst>
      <p:ext uri="{BB962C8B-B14F-4D97-AF65-F5344CB8AC3E}">
        <p14:creationId xmlns:p14="http://schemas.microsoft.com/office/powerpoint/2010/main" val="191925500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91293" y="0"/>
            <a:ext cx="8229600" cy="1143000"/>
          </a:xfrm>
        </p:spPr>
        <p:txBody>
          <a:bodyPr/>
          <a:lstStyle/>
          <a:p>
            <a:r>
              <a:rPr lang="en-US" dirty="0" err="1" smtClean="0"/>
              <a:t>xFOCE</a:t>
            </a:r>
            <a:r>
              <a:rPr lang="en-US" dirty="0" smtClean="0"/>
              <a:t> Concept of Ops no cable</a:t>
            </a:r>
            <a:endParaRPr lang="en-US" dirty="0"/>
          </a:p>
        </p:txBody>
      </p:sp>
      <p:sp>
        <p:nvSpPr>
          <p:cNvPr id="5" name="Right Triangle 4"/>
          <p:cNvSpPr/>
          <p:nvPr/>
        </p:nvSpPr>
        <p:spPr>
          <a:xfrm>
            <a:off x="2912759" y="37173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860166" y="37145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60166" y="52262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1519195" y="31104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p:cNvSpPr/>
          <p:nvPr/>
        </p:nvSpPr>
        <p:spPr>
          <a:xfrm>
            <a:off x="1290896" y="27740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958544" y="31997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33303" y="48884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6188684" y="3920524"/>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058249" y="3920524"/>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20" name="Arc 19"/>
          <p:cNvSpPr/>
          <p:nvPr/>
        </p:nvSpPr>
        <p:spPr>
          <a:xfrm rot="8043587">
            <a:off x="2938683" y="33713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3289832"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3647659"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4005485"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4363308"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Arc 24"/>
          <p:cNvSpPr/>
          <p:nvPr/>
        </p:nvSpPr>
        <p:spPr>
          <a:xfrm rot="8043587">
            <a:off x="4721137" y="33713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Arc 25"/>
          <p:cNvSpPr/>
          <p:nvPr/>
        </p:nvSpPr>
        <p:spPr>
          <a:xfrm rot="8043587">
            <a:off x="5078960" y="33713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Arc 26"/>
          <p:cNvSpPr/>
          <p:nvPr/>
        </p:nvSpPr>
        <p:spPr>
          <a:xfrm rot="8043587">
            <a:off x="5436790"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Arc 27"/>
          <p:cNvSpPr/>
          <p:nvPr/>
        </p:nvSpPr>
        <p:spPr>
          <a:xfrm rot="8043587">
            <a:off x="6510264"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Arc 28"/>
          <p:cNvSpPr/>
          <p:nvPr/>
        </p:nvSpPr>
        <p:spPr>
          <a:xfrm rot="8043587">
            <a:off x="5794612"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Arc 29"/>
          <p:cNvSpPr/>
          <p:nvPr/>
        </p:nvSpPr>
        <p:spPr>
          <a:xfrm rot="8043587">
            <a:off x="6152442"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Arc 30"/>
          <p:cNvSpPr/>
          <p:nvPr/>
        </p:nvSpPr>
        <p:spPr>
          <a:xfrm rot="8043587">
            <a:off x="7225917"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6868095"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7" name="Straight Connector 36"/>
          <p:cNvCxnSpPr>
            <a:stCxn id="35" idx="1"/>
          </p:cNvCxnSpPr>
          <p:nvPr/>
        </p:nvCxnSpPr>
        <p:spPr>
          <a:xfrm flipV="1">
            <a:off x="5961007" y="2986903"/>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H="1" flipV="1">
            <a:off x="6331465" y="2986903"/>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6140850" y="2986903"/>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085956" y="3271863"/>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6042437" y="3271872"/>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5" name="Oval 34"/>
          <p:cNvSpPr/>
          <p:nvPr/>
        </p:nvSpPr>
        <p:spPr>
          <a:xfrm>
            <a:off x="5834785" y="3691850"/>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TextBox 50"/>
          <p:cNvSpPr txBox="1"/>
          <p:nvPr/>
        </p:nvSpPr>
        <p:spPr>
          <a:xfrm>
            <a:off x="1659214" y="1104785"/>
            <a:ext cx="2658450" cy="369332"/>
          </a:xfrm>
          <a:prstGeom prst="rect">
            <a:avLst/>
          </a:prstGeom>
          <a:noFill/>
        </p:spPr>
        <p:txBody>
          <a:bodyPr wrap="none" rtlCol="0">
            <a:spAutoFit/>
          </a:bodyPr>
          <a:lstStyle/>
          <a:p>
            <a:r>
              <a:rPr lang="en-US" dirty="0" smtClean="0"/>
              <a:t>Science interface on shore</a:t>
            </a:r>
            <a:endParaRPr lang="en-US" dirty="0"/>
          </a:p>
        </p:txBody>
      </p:sp>
      <p:sp>
        <p:nvSpPr>
          <p:cNvPr id="52" name="TextBox 51"/>
          <p:cNvSpPr txBox="1"/>
          <p:nvPr/>
        </p:nvSpPr>
        <p:spPr>
          <a:xfrm>
            <a:off x="1641369" y="1441851"/>
            <a:ext cx="3548981" cy="369332"/>
          </a:xfrm>
          <a:prstGeom prst="rect">
            <a:avLst/>
          </a:prstGeom>
          <a:noFill/>
        </p:spPr>
        <p:txBody>
          <a:bodyPr wrap="none" rtlCol="0">
            <a:spAutoFit/>
          </a:bodyPr>
          <a:lstStyle/>
          <a:p>
            <a:r>
              <a:rPr lang="en-US" dirty="0" smtClean="0"/>
              <a:t>CO2 and Enriching process off shore</a:t>
            </a:r>
            <a:endParaRPr lang="en-US" dirty="0"/>
          </a:p>
        </p:txBody>
      </p:sp>
      <p:sp>
        <p:nvSpPr>
          <p:cNvPr id="53" name="TextBox 52"/>
          <p:cNvSpPr txBox="1"/>
          <p:nvPr/>
        </p:nvSpPr>
        <p:spPr>
          <a:xfrm>
            <a:off x="1659214" y="1778917"/>
            <a:ext cx="5121752" cy="369332"/>
          </a:xfrm>
          <a:prstGeom prst="rect">
            <a:avLst/>
          </a:prstGeom>
          <a:noFill/>
        </p:spPr>
        <p:txBody>
          <a:bodyPr wrap="none" rtlCol="0">
            <a:spAutoFit/>
          </a:bodyPr>
          <a:lstStyle/>
          <a:p>
            <a:r>
              <a:rPr lang="en-US" dirty="0" smtClean="0"/>
              <a:t>Air / sea interface managed using surface expression</a:t>
            </a:r>
            <a:endParaRPr lang="en-US" dirty="0"/>
          </a:p>
        </p:txBody>
      </p:sp>
      <p:sp>
        <p:nvSpPr>
          <p:cNvPr id="54" name="TextBox 53"/>
          <p:cNvSpPr txBox="1"/>
          <p:nvPr/>
        </p:nvSpPr>
        <p:spPr>
          <a:xfrm>
            <a:off x="2841328" y="2148249"/>
            <a:ext cx="4384959" cy="369332"/>
          </a:xfrm>
          <a:prstGeom prst="rect">
            <a:avLst/>
          </a:prstGeom>
          <a:noFill/>
        </p:spPr>
        <p:txBody>
          <a:bodyPr wrap="none" rtlCol="0">
            <a:spAutoFit/>
          </a:bodyPr>
          <a:lstStyle/>
          <a:p>
            <a:r>
              <a:rPr lang="en-US" dirty="0" smtClean="0"/>
              <a:t>Capable of supporting 1 or more </a:t>
            </a:r>
            <a:r>
              <a:rPr lang="en-US" dirty="0" err="1" smtClean="0"/>
              <a:t>xFOCE</a:t>
            </a:r>
            <a:r>
              <a:rPr lang="en-US" dirty="0" smtClean="0"/>
              <a:t> units</a:t>
            </a:r>
          </a:p>
        </p:txBody>
      </p:sp>
      <p:cxnSp>
        <p:nvCxnSpPr>
          <p:cNvPr id="55" name="Straight Arrow Connector 54"/>
          <p:cNvCxnSpPr/>
          <p:nvPr/>
        </p:nvCxnSpPr>
        <p:spPr>
          <a:xfrm>
            <a:off x="7473743" y="3899930"/>
            <a:ext cx="0" cy="132629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7553411" y="4071551"/>
            <a:ext cx="1363174" cy="646331"/>
          </a:xfrm>
          <a:prstGeom prst="rect">
            <a:avLst/>
          </a:prstGeom>
          <a:noFill/>
        </p:spPr>
        <p:txBody>
          <a:bodyPr wrap="none" rtlCol="0">
            <a:spAutoFit/>
          </a:bodyPr>
          <a:lstStyle/>
          <a:p>
            <a:r>
              <a:rPr lang="en-US" dirty="0" smtClean="0"/>
              <a:t>Depth rating</a:t>
            </a:r>
          </a:p>
          <a:p>
            <a:r>
              <a:rPr lang="en-US" dirty="0" smtClean="0"/>
              <a:t>max – 40m</a:t>
            </a:r>
            <a:endParaRPr lang="en-US" dirty="0"/>
          </a:p>
        </p:txBody>
      </p:sp>
      <p:sp>
        <p:nvSpPr>
          <p:cNvPr id="57" name="TextBox 56"/>
          <p:cNvSpPr txBox="1"/>
          <p:nvPr/>
        </p:nvSpPr>
        <p:spPr>
          <a:xfrm>
            <a:off x="5640847" y="5300362"/>
            <a:ext cx="1585440" cy="369332"/>
          </a:xfrm>
          <a:prstGeom prst="rect">
            <a:avLst/>
          </a:prstGeom>
          <a:noFill/>
        </p:spPr>
        <p:txBody>
          <a:bodyPr wrap="none" rtlCol="0">
            <a:spAutoFit/>
          </a:bodyPr>
          <a:lstStyle/>
          <a:p>
            <a:r>
              <a:rPr lang="en-US" dirty="0" smtClean="0"/>
              <a:t>FOCE Chamber</a:t>
            </a:r>
            <a:endParaRPr lang="en-US" dirty="0"/>
          </a:p>
        </p:txBody>
      </p:sp>
      <p:sp>
        <p:nvSpPr>
          <p:cNvPr id="59" name="Lightning Bolt 58"/>
          <p:cNvSpPr/>
          <p:nvPr/>
        </p:nvSpPr>
        <p:spPr>
          <a:xfrm rot="20793381">
            <a:off x="2526571" y="299366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Lightning Bolt 59"/>
          <p:cNvSpPr/>
          <p:nvPr/>
        </p:nvSpPr>
        <p:spPr>
          <a:xfrm rot="9920404">
            <a:off x="4771150" y="2993660"/>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TextBox 60"/>
          <p:cNvSpPr txBox="1"/>
          <p:nvPr/>
        </p:nvSpPr>
        <p:spPr>
          <a:xfrm>
            <a:off x="3068416" y="3234723"/>
            <a:ext cx="2864887" cy="369332"/>
          </a:xfrm>
          <a:prstGeom prst="rect">
            <a:avLst/>
          </a:prstGeom>
          <a:noFill/>
        </p:spPr>
        <p:txBody>
          <a:bodyPr wrap="none" rtlCol="0">
            <a:spAutoFit/>
          </a:bodyPr>
          <a:lstStyle/>
          <a:p>
            <a:r>
              <a:rPr lang="en-US" dirty="0" smtClean="0"/>
              <a:t>Wireless link or autonomous</a:t>
            </a:r>
            <a:endParaRPr lang="en-US" dirty="0"/>
          </a:p>
        </p:txBody>
      </p:sp>
      <p:sp>
        <p:nvSpPr>
          <p:cNvPr id="2" name="TextBox 1"/>
          <p:cNvSpPr txBox="1"/>
          <p:nvPr/>
        </p:nvSpPr>
        <p:spPr>
          <a:xfrm>
            <a:off x="7044267" y="2954867"/>
            <a:ext cx="1775020" cy="369332"/>
          </a:xfrm>
          <a:prstGeom prst="rect">
            <a:avLst/>
          </a:prstGeom>
          <a:noFill/>
        </p:spPr>
        <p:txBody>
          <a:bodyPr wrap="none" rtlCol="0">
            <a:spAutoFit/>
          </a:bodyPr>
          <a:lstStyle/>
          <a:p>
            <a:r>
              <a:rPr lang="en-US" dirty="0" smtClean="0"/>
              <a:t>Buoy or Platform</a:t>
            </a:r>
            <a:endParaRPr lang="en-US" dirty="0"/>
          </a:p>
        </p:txBody>
      </p:sp>
      <p:cxnSp>
        <p:nvCxnSpPr>
          <p:cNvPr id="12" name="Straight Arrow Connector 11"/>
          <p:cNvCxnSpPr>
            <a:stCxn id="2" idx="1"/>
          </p:cNvCxnSpPr>
          <p:nvPr/>
        </p:nvCxnSpPr>
        <p:spPr>
          <a:xfrm flipH="1">
            <a:off x="6671733" y="3139533"/>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5039078"/>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 Chassis</a:t>
            </a:r>
            <a:endParaRPr lang="en-US" dirty="0"/>
          </a:p>
        </p:txBody>
      </p:sp>
      <p:sp>
        <p:nvSpPr>
          <p:cNvPr id="3" name="Content Placeholder 2"/>
          <p:cNvSpPr>
            <a:spLocks noGrp="1"/>
          </p:cNvSpPr>
          <p:nvPr>
            <p:ph idx="1"/>
          </p:nvPr>
        </p:nvSpPr>
        <p:spPr/>
        <p:txBody>
          <a:bodyPr/>
          <a:lstStyle/>
          <a:p>
            <a:r>
              <a:rPr lang="en-US" dirty="0" smtClean="0"/>
              <a:t>Modules available:</a:t>
            </a:r>
          </a:p>
          <a:p>
            <a:pPr lvl="1"/>
            <a:r>
              <a:rPr lang="en-US" dirty="0" smtClean="0"/>
              <a:t>CPU Board</a:t>
            </a:r>
          </a:p>
          <a:p>
            <a:pPr lvl="1"/>
            <a:r>
              <a:rPr lang="en-US" dirty="0" smtClean="0"/>
              <a:t>Power Supply</a:t>
            </a:r>
          </a:p>
          <a:p>
            <a:pPr lvl="1"/>
            <a:r>
              <a:rPr lang="en-US" dirty="0" smtClean="0"/>
              <a:t>Environmental Monitoring Board</a:t>
            </a:r>
          </a:p>
          <a:p>
            <a:pPr lvl="1"/>
            <a:r>
              <a:rPr lang="en-US" dirty="0" smtClean="0"/>
              <a:t>Low Voltage Load Switcher (8 channels)</a:t>
            </a:r>
          </a:p>
          <a:p>
            <a:pPr lvl="1"/>
            <a:r>
              <a:rPr lang="en-US" dirty="0" smtClean="0"/>
              <a:t>Medium Voltage Load Switcher (4 channels)</a:t>
            </a:r>
          </a:p>
          <a:p>
            <a:pPr lvl="1"/>
            <a:r>
              <a:rPr lang="en-US" dirty="0" smtClean="0"/>
              <a:t>Ground Fault Detection Board (16 channels)</a:t>
            </a:r>
          </a:p>
          <a:p>
            <a:pPr lvl="1"/>
            <a:r>
              <a:rPr lang="en-US" dirty="0" smtClean="0"/>
              <a:t>Others</a:t>
            </a:r>
            <a:endParaRPr lang="en-US" dirty="0"/>
          </a:p>
        </p:txBody>
      </p:sp>
    </p:spTree>
    <p:extLst>
      <p:ext uri="{BB962C8B-B14F-4D97-AF65-F5344CB8AC3E}">
        <p14:creationId xmlns:p14="http://schemas.microsoft.com/office/powerpoint/2010/main" val="1079547227"/>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Instrument Chassis</a:t>
            </a:r>
            <a:endParaRPr lang="en-US" dirty="0"/>
          </a:p>
        </p:txBody>
      </p:sp>
      <p:sp>
        <p:nvSpPr>
          <p:cNvPr id="5" name="Text Placeholder 4"/>
          <p:cNvSpPr>
            <a:spLocks noGrp="1"/>
          </p:cNvSpPr>
          <p:nvPr>
            <p:ph type="body" idx="1"/>
          </p:nvPr>
        </p:nvSpPr>
        <p:spPr>
          <a:xfrm>
            <a:off x="457200" y="1371600"/>
            <a:ext cx="4040188" cy="498475"/>
          </a:xfrm>
        </p:spPr>
        <p:txBody>
          <a:bodyPr/>
          <a:lstStyle/>
          <a:p>
            <a:r>
              <a:rPr lang="en-US" dirty="0" smtClean="0"/>
              <a:t>Advantages</a:t>
            </a:r>
            <a:endParaRPr lang="en-US" dirty="0"/>
          </a:p>
        </p:txBody>
      </p:sp>
      <p:sp>
        <p:nvSpPr>
          <p:cNvPr id="6" name="Content Placeholder 5"/>
          <p:cNvSpPr>
            <a:spLocks noGrp="1"/>
          </p:cNvSpPr>
          <p:nvPr>
            <p:ph sz="half" idx="2"/>
          </p:nvPr>
        </p:nvSpPr>
        <p:spPr/>
        <p:txBody>
          <a:bodyPr/>
          <a:lstStyle/>
          <a:p>
            <a:r>
              <a:rPr lang="en-US" dirty="0" smtClean="0"/>
              <a:t>Was designed specifically for use in the shallow water FOCE system</a:t>
            </a:r>
          </a:p>
          <a:p>
            <a:r>
              <a:rPr lang="en-US" dirty="0" smtClean="0"/>
              <a:t>Modular; new boards can be designed.</a:t>
            </a:r>
          </a:p>
          <a:p>
            <a:r>
              <a:rPr lang="en-US" dirty="0" smtClean="0"/>
              <a:t>Low Power design</a:t>
            </a:r>
          </a:p>
          <a:p>
            <a:r>
              <a:rPr lang="en-US" dirty="0" smtClean="0"/>
              <a:t>Simple software interface</a:t>
            </a:r>
          </a:p>
          <a:p>
            <a:endParaRPr lang="en-US" dirty="0"/>
          </a:p>
        </p:txBody>
      </p:sp>
      <p:sp>
        <p:nvSpPr>
          <p:cNvPr id="7" name="Text Placeholder 6"/>
          <p:cNvSpPr>
            <a:spLocks noGrp="1"/>
          </p:cNvSpPr>
          <p:nvPr>
            <p:ph type="body" sz="quarter" idx="3"/>
          </p:nvPr>
        </p:nvSpPr>
        <p:spPr>
          <a:xfrm>
            <a:off x="4648200" y="1295400"/>
            <a:ext cx="4041775" cy="498475"/>
          </a:xfrm>
        </p:spPr>
        <p:txBody>
          <a:bodyPr/>
          <a:lstStyle/>
          <a:p>
            <a:r>
              <a:rPr lang="en-US" dirty="0" smtClean="0"/>
              <a:t>Disadvantages</a:t>
            </a:r>
            <a:endParaRPr lang="en-US" dirty="0"/>
          </a:p>
        </p:txBody>
      </p:sp>
      <p:sp>
        <p:nvSpPr>
          <p:cNvPr id="8" name="Content Placeholder 7"/>
          <p:cNvSpPr>
            <a:spLocks noGrp="1"/>
          </p:cNvSpPr>
          <p:nvPr>
            <p:ph sz="quarter" idx="4"/>
          </p:nvPr>
        </p:nvSpPr>
        <p:spPr/>
        <p:txBody>
          <a:bodyPr/>
          <a:lstStyle/>
          <a:p>
            <a:r>
              <a:rPr lang="en-US" dirty="0" smtClean="0"/>
              <a:t>Design complexity</a:t>
            </a:r>
          </a:p>
          <a:p>
            <a:r>
              <a:rPr lang="en-US" dirty="0" smtClean="0"/>
              <a:t>Expensive to produce</a:t>
            </a:r>
          </a:p>
          <a:p>
            <a:r>
              <a:rPr lang="en-US" dirty="0" smtClean="0"/>
              <a:t>Custom firmware needed</a:t>
            </a:r>
          </a:p>
          <a:p>
            <a:r>
              <a:rPr lang="en-US" dirty="0" smtClean="0"/>
              <a:t>Currently, no serial expansion included</a:t>
            </a:r>
            <a:endParaRPr lang="en-US" dirty="0"/>
          </a:p>
        </p:txBody>
      </p:sp>
    </p:spTree>
    <p:extLst>
      <p:ext uri="{BB962C8B-B14F-4D97-AF65-F5344CB8AC3E}">
        <p14:creationId xmlns:p14="http://schemas.microsoft.com/office/powerpoint/2010/main" val="3599078892"/>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Instrument Chassis</a:t>
            </a:r>
            <a:endParaRPr lang="en-US" dirty="0"/>
          </a:p>
        </p:txBody>
      </p:sp>
      <p:graphicFrame>
        <p:nvGraphicFramePr>
          <p:cNvPr id="4" name="Table 3"/>
          <p:cNvGraphicFramePr>
            <a:graphicFrameLocks noGrp="1"/>
          </p:cNvGraphicFramePr>
          <p:nvPr/>
        </p:nvGraphicFramePr>
        <p:xfrm>
          <a:off x="533400" y="1752600"/>
          <a:ext cx="8153401" cy="4225220"/>
        </p:xfrm>
        <a:graphic>
          <a:graphicData uri="http://schemas.openxmlformats.org/drawingml/2006/table">
            <a:tbl>
              <a:tblPr/>
              <a:tblGrid>
                <a:gridCol w="1600200"/>
                <a:gridCol w="767211"/>
                <a:gridCol w="865308"/>
                <a:gridCol w="2329881"/>
                <a:gridCol w="561590"/>
                <a:gridCol w="511873"/>
                <a:gridCol w="356483"/>
                <a:gridCol w="539295"/>
                <a:gridCol w="621560"/>
              </a:tblGrid>
              <a:tr h="350520">
                <a:tc>
                  <a:txBody>
                    <a:bodyPr/>
                    <a:lstStyle/>
                    <a:p>
                      <a:pPr algn="l" fontAlgn="b"/>
                      <a:r>
                        <a:rPr lang="en-US" sz="1600" b="1" i="0" u="none" strike="noStrike" dirty="0">
                          <a:solidFill>
                            <a:srgbClr val="000000"/>
                          </a:solidFill>
                          <a:latin typeface="Calibri"/>
                        </a:rPr>
                        <a:t>Function</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a:solidFill>
                            <a:srgbClr val="000000"/>
                          </a:solidFill>
                          <a:latin typeface="Calibri"/>
                        </a:rPr>
                        <a:t>Model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err="1" smtClean="0">
                          <a:solidFill>
                            <a:srgbClr val="000000"/>
                          </a:solidFill>
                          <a:latin typeface="Calibri"/>
                        </a:rPr>
                        <a:t>Manuf</a:t>
                      </a:r>
                      <a:endParaRPr lang="en-US" sz="1600" b="1"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latin typeface="Calibri"/>
                        </a:rPr>
                        <a:t>Notes</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latin typeface="Calibri"/>
                        </a:rPr>
                        <a:t>Watts</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latin typeface="Calibri"/>
                        </a:rPr>
                        <a:t>Cost</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smtClean="0">
                          <a:solidFill>
                            <a:srgbClr val="000000"/>
                          </a:solidFill>
                          <a:latin typeface="Calibri"/>
                        </a:rPr>
                        <a:t>#</a:t>
                      </a:r>
                      <a:endParaRPr lang="en-US" sz="1600" b="1"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latin typeface="Calibri"/>
                        </a:rPr>
                        <a:t>Tot Watt</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latin typeface="Calibri"/>
                        </a:rPr>
                        <a:t>Tot Cost</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CPU</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0.680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$253</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0.680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$253</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Power Supply</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0.335</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$324</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0.335</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$324</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Backplane</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0.000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$193</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0.000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$193</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Environmental Board</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0" i="0" u="none" strike="noStrike">
                          <a:solidFill>
                            <a:srgbClr val="000000"/>
                          </a:solidFill>
                          <a:latin typeface="Calibri"/>
                        </a:rPr>
                        <a:t>8-hum, 4-temp, pressure, X,Y,Z, H2O Sense</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$316</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$316</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Low Voltage Load Switcher</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8-channels, 0-24V</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0.250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$550</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3</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0.750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$1650</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Medium Voltage Load Switcher</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4-channels 24V-48V</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0.250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$425</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0.250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$425</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Ground Fault Detection Board</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16-Channels (with 4 HV)</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$325</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$325</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rgbClr val="000000"/>
                          </a:solidFill>
                          <a:latin typeface="Calibri"/>
                        </a:rPr>
                        <a:t>Q</a:t>
                      </a:r>
                      <a:endParaRPr lang="en-US" sz="1600" b="0" i="0" u="none" strike="noStrike" dirty="0">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smtClean="0">
                          <a:solidFill>
                            <a:srgbClr val="000000"/>
                          </a:solidFill>
                          <a:latin typeface="Calibri"/>
                        </a:rPr>
                        <a:t>2.4</a:t>
                      </a:r>
                      <a:endParaRPr lang="en-US" sz="1600" b="0" i="0" u="none" strike="noStrike" dirty="0">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0" i="0" u="none" strike="noStrike" dirty="0">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endParaRPr lang="en-US" sz="1600" b="0" i="0" u="none" strike="noStrike" dirty="0">
                        <a:solidFill>
                          <a:srgbClr val="000000"/>
                        </a:solidFill>
                        <a:latin typeface="Calibri"/>
                      </a:endParaRPr>
                    </a:p>
                  </a:txBody>
                  <a:tcPr marL="6844" marR="6844" marT="6844" marB="0" anchor="b">
                    <a:lnL>
                      <a:noFill/>
                    </a:lnL>
                    <a:lnR>
                      <a:noFill/>
                    </a:lnR>
                    <a:lnT>
                      <a:noFill/>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a:noFill/>
                    </a:lnT>
                    <a:lnB>
                      <a:noFill/>
                    </a:lnB>
                  </a:tcPr>
                </a:tc>
                <a:tc>
                  <a:txBody>
                    <a:bodyPr/>
                    <a:lstStyle/>
                    <a:p>
                      <a:pPr algn="l" fontAlgn="b"/>
                      <a:endParaRPr lang="en-US" sz="1600" b="0" i="0" u="none" strike="noStrike" dirty="0">
                        <a:solidFill>
                          <a:srgbClr val="000000"/>
                        </a:solidFill>
                        <a:latin typeface="Calibri"/>
                      </a:endParaRPr>
                    </a:p>
                  </a:txBody>
                  <a:tcPr marL="6844" marR="6844" marT="6844" marB="0" anchor="b">
                    <a:lnL>
                      <a:noFill/>
                    </a:lnL>
                    <a:lnR>
                      <a:noFill/>
                    </a:lnR>
                    <a:lnT>
                      <a:noFill/>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a:noFill/>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a:noFill/>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a:noFill/>
                    </a:lnT>
                    <a:lnB>
                      <a:noFill/>
                    </a:lnB>
                  </a:tcPr>
                </a:tc>
                <a:tc>
                  <a:txBody>
                    <a:bodyPr/>
                    <a:lstStyle/>
                    <a:p>
                      <a:pPr algn="l" fontAlgn="b"/>
                      <a:r>
                        <a:rPr lang="en-US" sz="1600" b="0" i="0" u="none" strike="noStrike" dirty="0" smtClean="0">
                          <a:solidFill>
                            <a:srgbClr val="000000"/>
                          </a:solidFill>
                          <a:latin typeface="Calibri"/>
                        </a:rPr>
                        <a:t>Act</a:t>
                      </a:r>
                      <a:endParaRPr lang="en-US" sz="1600" b="0" i="0" u="none" strike="noStrike" dirty="0">
                        <a:solidFill>
                          <a:srgbClr val="000000"/>
                        </a:solidFill>
                        <a:latin typeface="Calibri"/>
                      </a:endParaRPr>
                    </a:p>
                  </a:txBody>
                  <a:tcPr marL="6844" marR="6844" marT="684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600" b="0" i="0" u="none" strike="noStrike" dirty="0" smtClean="0">
                          <a:solidFill>
                            <a:srgbClr val="000000"/>
                          </a:solidFill>
                          <a:latin typeface="Calibri"/>
                        </a:rPr>
                        <a:t>10</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$3,486</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141593486"/>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Content Placeholder 2"/>
          <p:cNvSpPr>
            <a:spLocks noGrp="1"/>
          </p:cNvSpPr>
          <p:nvPr>
            <p:ph idx="1"/>
          </p:nvPr>
        </p:nvSpPr>
        <p:spPr>
          <a:xfrm>
            <a:off x="457200" y="1600201"/>
            <a:ext cx="7467600" cy="609599"/>
          </a:xfrm>
        </p:spPr>
        <p:txBody>
          <a:bodyPr/>
          <a:lstStyle/>
          <a:p>
            <a:r>
              <a:rPr lang="en-US" dirty="0" smtClean="0"/>
              <a:t>What is the Sensor Node Board?</a:t>
            </a:r>
            <a:endParaRPr lang="en-US" dirty="0"/>
          </a:p>
        </p:txBody>
      </p:sp>
      <p:sp>
        <p:nvSpPr>
          <p:cNvPr id="4" name="Rectangle 3"/>
          <p:cNvSpPr/>
          <p:nvPr/>
        </p:nvSpPr>
        <p:spPr>
          <a:xfrm>
            <a:off x="838200" y="3048000"/>
            <a:ext cx="7467600" cy="30480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66800" y="3276600"/>
            <a:ext cx="2667000" cy="259080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Pluggable</a:t>
            </a:r>
          </a:p>
          <a:p>
            <a:pPr algn="ctr"/>
            <a:r>
              <a:rPr lang="en-US" dirty="0" smtClean="0">
                <a:solidFill>
                  <a:schemeClr val="tx1"/>
                </a:solidFill>
              </a:rPr>
              <a:t>CPU</a:t>
            </a:r>
          </a:p>
          <a:p>
            <a:pPr algn="ctr"/>
            <a:r>
              <a:rPr lang="en-US" dirty="0" smtClean="0">
                <a:solidFill>
                  <a:schemeClr val="tx1"/>
                </a:solidFill>
              </a:rPr>
              <a:t>Module</a:t>
            </a:r>
          </a:p>
          <a:p>
            <a:pPr algn="ctr"/>
            <a:endParaRPr lang="en-US" dirty="0" smtClean="0">
              <a:solidFill>
                <a:schemeClr val="tx1"/>
              </a:solidFill>
            </a:endParaRPr>
          </a:p>
          <a:p>
            <a:pPr algn="ctr"/>
            <a:r>
              <a:rPr lang="en-US" dirty="0" err="1" smtClean="0">
                <a:solidFill>
                  <a:schemeClr val="tx1"/>
                </a:solidFill>
              </a:rPr>
              <a:t>BeagleBone</a:t>
            </a:r>
            <a:r>
              <a:rPr lang="en-US" dirty="0" smtClean="0">
                <a:solidFill>
                  <a:schemeClr val="tx1"/>
                </a:solidFill>
              </a:rPr>
              <a:t>?</a:t>
            </a:r>
          </a:p>
          <a:p>
            <a:pPr algn="ctr"/>
            <a:r>
              <a:rPr lang="en-US" dirty="0" err="1" smtClean="0">
                <a:solidFill>
                  <a:schemeClr val="tx1"/>
                </a:solidFill>
              </a:rPr>
              <a:t>Arduino</a:t>
            </a:r>
            <a:r>
              <a:rPr lang="en-US" dirty="0" smtClean="0">
                <a:solidFill>
                  <a:schemeClr val="tx1"/>
                </a:solidFill>
              </a:rPr>
              <a:t>?</a:t>
            </a:r>
          </a:p>
          <a:p>
            <a:pPr algn="ctr"/>
            <a:r>
              <a:rPr lang="en-US" dirty="0" smtClean="0">
                <a:solidFill>
                  <a:schemeClr val="tx1"/>
                </a:solidFill>
              </a:rPr>
              <a:t>Microchip </a:t>
            </a:r>
            <a:r>
              <a:rPr lang="en-US" dirty="0" err="1" smtClean="0">
                <a:solidFill>
                  <a:schemeClr val="tx1"/>
                </a:solidFill>
              </a:rPr>
              <a:t>PIC</a:t>
            </a:r>
            <a:r>
              <a:rPr lang="en-US" dirty="0" smtClean="0">
                <a:solidFill>
                  <a:schemeClr val="tx1"/>
                </a:solidFill>
              </a:rPr>
              <a:t>?</a:t>
            </a:r>
          </a:p>
          <a:p>
            <a:pPr algn="ctr"/>
            <a:r>
              <a:rPr lang="en-US" dirty="0" err="1" smtClean="0">
                <a:solidFill>
                  <a:schemeClr val="tx1"/>
                </a:solidFill>
              </a:rPr>
              <a:t>SmartSensor</a:t>
            </a:r>
            <a:r>
              <a:rPr lang="en-US" dirty="0" smtClean="0">
                <a:solidFill>
                  <a:schemeClr val="tx1"/>
                </a:solidFill>
              </a:rPr>
              <a:t>?</a:t>
            </a:r>
            <a:endParaRPr lang="en-US" dirty="0">
              <a:solidFill>
                <a:schemeClr val="tx1"/>
              </a:solidFill>
            </a:endParaRPr>
          </a:p>
        </p:txBody>
      </p:sp>
      <p:sp>
        <p:nvSpPr>
          <p:cNvPr id="6" name="Rectangle 5"/>
          <p:cNvSpPr/>
          <p:nvPr/>
        </p:nvSpPr>
        <p:spPr>
          <a:xfrm>
            <a:off x="609600" y="33528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09600" y="50292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305800" y="32766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8305800" y="52578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34000" y="5334000"/>
            <a:ext cx="76200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UART</a:t>
            </a:r>
            <a:endParaRPr lang="en-US" dirty="0">
              <a:solidFill>
                <a:schemeClr val="tx1"/>
              </a:solidFill>
            </a:endParaRPr>
          </a:p>
        </p:txBody>
      </p:sp>
      <p:sp>
        <p:nvSpPr>
          <p:cNvPr id="11" name="Rectangle 10"/>
          <p:cNvSpPr/>
          <p:nvPr/>
        </p:nvSpPr>
        <p:spPr>
          <a:xfrm>
            <a:off x="6553200" y="5334000"/>
            <a:ext cx="129540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 Transceiver</a:t>
            </a:r>
            <a:endParaRPr lang="en-US" dirty="0">
              <a:solidFill>
                <a:schemeClr val="tx1"/>
              </a:solidFill>
            </a:endParaRPr>
          </a:p>
        </p:txBody>
      </p:sp>
      <p:sp>
        <p:nvSpPr>
          <p:cNvPr id="12" name="Rectangle 11"/>
          <p:cNvSpPr/>
          <p:nvPr/>
        </p:nvSpPr>
        <p:spPr>
          <a:xfrm>
            <a:off x="39624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Load Switching</a:t>
            </a:r>
            <a:endParaRPr lang="en-US" dirty="0">
              <a:solidFill>
                <a:schemeClr val="tx1"/>
              </a:solidFill>
            </a:endParaRPr>
          </a:p>
        </p:txBody>
      </p:sp>
      <p:sp>
        <p:nvSpPr>
          <p:cNvPr id="13" name="Rectangle 12"/>
          <p:cNvSpPr/>
          <p:nvPr/>
        </p:nvSpPr>
        <p:spPr>
          <a:xfrm>
            <a:off x="6477000" y="4191000"/>
            <a:ext cx="1447800" cy="762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Ground Fault Detection</a:t>
            </a:r>
            <a:endParaRPr lang="en-US" dirty="0">
              <a:solidFill>
                <a:schemeClr val="tx1"/>
              </a:solidFill>
            </a:endParaRPr>
          </a:p>
        </p:txBody>
      </p:sp>
      <p:sp>
        <p:nvSpPr>
          <p:cNvPr id="14" name="Rectangle 13"/>
          <p:cNvSpPr/>
          <p:nvPr/>
        </p:nvSpPr>
        <p:spPr>
          <a:xfrm>
            <a:off x="4800600" y="4191000"/>
            <a:ext cx="1447800" cy="762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Over/Under</a:t>
            </a:r>
          </a:p>
          <a:p>
            <a:pPr algn="ctr"/>
            <a:r>
              <a:rPr lang="en-US" dirty="0" err="1" smtClean="0">
                <a:solidFill>
                  <a:schemeClr val="tx1"/>
                </a:solidFill>
              </a:rPr>
              <a:t>Curr</a:t>
            </a:r>
            <a:r>
              <a:rPr lang="en-US" dirty="0" smtClean="0">
                <a:solidFill>
                  <a:schemeClr val="tx1"/>
                </a:solidFill>
              </a:rPr>
              <a:t>/Volt</a:t>
            </a:r>
          </a:p>
          <a:p>
            <a:pPr algn="ctr"/>
            <a:r>
              <a:rPr lang="en-US" dirty="0" err="1" smtClean="0">
                <a:solidFill>
                  <a:schemeClr val="tx1"/>
                </a:solidFill>
              </a:rPr>
              <a:t>Det</a:t>
            </a:r>
            <a:r>
              <a:rPr lang="en-US" dirty="0" smtClean="0">
                <a:solidFill>
                  <a:schemeClr val="tx1"/>
                </a:solidFill>
              </a:rPr>
              <a:t> / Mon</a:t>
            </a:r>
            <a:endParaRPr lang="en-US" dirty="0">
              <a:solidFill>
                <a:schemeClr val="tx1"/>
              </a:solidFill>
            </a:endParaRPr>
          </a:p>
        </p:txBody>
      </p:sp>
      <p:sp>
        <p:nvSpPr>
          <p:cNvPr id="15" name="Rectangle 14"/>
          <p:cNvSpPr/>
          <p:nvPr/>
        </p:nvSpPr>
        <p:spPr>
          <a:xfrm>
            <a:off x="53340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6" name="Rectangle 15"/>
          <p:cNvSpPr/>
          <p:nvPr/>
        </p:nvSpPr>
        <p:spPr>
          <a:xfrm>
            <a:off x="67056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Circuit</a:t>
            </a:r>
          </a:p>
          <a:p>
            <a:pPr algn="ctr"/>
            <a:r>
              <a:rPr lang="en-US" dirty="0" smtClean="0">
                <a:solidFill>
                  <a:schemeClr val="tx1"/>
                </a:solidFill>
              </a:rPr>
              <a:t>Breaker</a:t>
            </a:r>
            <a:endParaRPr lang="en-US" dirty="0">
              <a:solidFill>
                <a:schemeClr val="tx1"/>
              </a:solidFill>
            </a:endParaRPr>
          </a:p>
        </p:txBody>
      </p:sp>
      <p:cxnSp>
        <p:nvCxnSpPr>
          <p:cNvPr id="19" name="Straight Connector 18"/>
          <p:cNvCxnSpPr/>
          <p:nvPr/>
        </p:nvCxnSpPr>
        <p:spPr>
          <a:xfrm>
            <a:off x="228600" y="37338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228600" y="54102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a:off x="8534400" y="35814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3" name="Straight Connector 22"/>
          <p:cNvCxnSpPr/>
          <p:nvPr/>
        </p:nvCxnSpPr>
        <p:spPr>
          <a:xfrm>
            <a:off x="8534400" y="5562600"/>
            <a:ext cx="381000" cy="0"/>
          </a:xfrm>
          <a:prstGeom prst="line">
            <a:avLst/>
          </a:prstGeom>
          <a:ln w="19050"/>
        </p:spPr>
        <p:style>
          <a:lnRef idx="1">
            <a:schemeClr val="dk1"/>
          </a:lnRef>
          <a:fillRef idx="0">
            <a:schemeClr val="dk1"/>
          </a:fillRef>
          <a:effectRef idx="0">
            <a:schemeClr val="dk1"/>
          </a:effectRef>
          <a:fontRef idx="minor">
            <a:schemeClr val="tx1"/>
          </a:fontRef>
        </p:style>
      </p:cxnSp>
      <p:sp>
        <p:nvSpPr>
          <p:cNvPr id="24" name="Rectangle 23"/>
          <p:cNvSpPr/>
          <p:nvPr/>
        </p:nvSpPr>
        <p:spPr>
          <a:xfrm>
            <a:off x="228600" y="2743200"/>
            <a:ext cx="1992790" cy="369332"/>
          </a:xfrm>
          <a:prstGeom prst="rect">
            <a:avLst/>
          </a:prstGeom>
        </p:spPr>
        <p:txBody>
          <a:bodyPr wrap="none">
            <a:spAutoFit/>
          </a:bodyPr>
          <a:lstStyle/>
          <a:p>
            <a:r>
              <a:rPr lang="en-US" dirty="0" smtClean="0"/>
              <a:t>DC Power from Bus</a:t>
            </a:r>
            <a:endParaRPr lang="en-US" dirty="0"/>
          </a:p>
        </p:txBody>
      </p:sp>
      <p:sp>
        <p:nvSpPr>
          <p:cNvPr id="25" name="Rectangle 24"/>
          <p:cNvSpPr/>
          <p:nvPr/>
        </p:nvSpPr>
        <p:spPr>
          <a:xfrm>
            <a:off x="152400" y="6019800"/>
            <a:ext cx="2932662" cy="369332"/>
          </a:xfrm>
          <a:prstGeom prst="rect">
            <a:avLst/>
          </a:prstGeom>
        </p:spPr>
        <p:txBody>
          <a:bodyPr wrap="none">
            <a:spAutoFit/>
          </a:bodyPr>
          <a:lstStyle/>
          <a:p>
            <a:r>
              <a:rPr lang="en-US" dirty="0" smtClean="0"/>
              <a:t>Ethernet </a:t>
            </a:r>
            <a:r>
              <a:rPr lang="en-US" dirty="0" err="1" smtClean="0"/>
              <a:t>Comms</a:t>
            </a:r>
            <a:r>
              <a:rPr lang="en-US" dirty="0" smtClean="0"/>
              <a:t> from Switch</a:t>
            </a:r>
            <a:endParaRPr lang="en-US" dirty="0"/>
          </a:p>
        </p:txBody>
      </p:sp>
      <p:sp>
        <p:nvSpPr>
          <p:cNvPr id="26" name="Rectangle 25"/>
          <p:cNvSpPr/>
          <p:nvPr/>
        </p:nvSpPr>
        <p:spPr>
          <a:xfrm>
            <a:off x="6702370" y="2667000"/>
            <a:ext cx="2441630" cy="369332"/>
          </a:xfrm>
          <a:prstGeom prst="rect">
            <a:avLst/>
          </a:prstGeom>
        </p:spPr>
        <p:txBody>
          <a:bodyPr wrap="none">
            <a:spAutoFit/>
          </a:bodyPr>
          <a:lstStyle/>
          <a:p>
            <a:r>
              <a:rPr lang="en-US" dirty="0" smtClean="0"/>
              <a:t>DC Power to Instrument</a:t>
            </a:r>
            <a:endParaRPr lang="en-US" dirty="0"/>
          </a:p>
        </p:txBody>
      </p:sp>
      <p:sp>
        <p:nvSpPr>
          <p:cNvPr id="27" name="Rectangle 26"/>
          <p:cNvSpPr/>
          <p:nvPr/>
        </p:nvSpPr>
        <p:spPr>
          <a:xfrm>
            <a:off x="6368112" y="6096000"/>
            <a:ext cx="2775888" cy="369332"/>
          </a:xfrm>
          <a:prstGeom prst="rect">
            <a:avLst/>
          </a:prstGeom>
        </p:spPr>
        <p:txBody>
          <a:bodyPr wrap="none">
            <a:spAutoFit/>
          </a:bodyPr>
          <a:lstStyle/>
          <a:p>
            <a:r>
              <a:rPr lang="en-US" dirty="0" smtClean="0"/>
              <a:t>Serial </a:t>
            </a:r>
            <a:r>
              <a:rPr lang="en-US" dirty="0" err="1" smtClean="0"/>
              <a:t>comms</a:t>
            </a:r>
            <a:r>
              <a:rPr lang="en-US" dirty="0" smtClean="0"/>
              <a:t> to Instrument</a:t>
            </a:r>
            <a:endParaRPr lang="en-US" dirty="0"/>
          </a:p>
        </p:txBody>
      </p:sp>
    </p:spTree>
    <p:extLst>
      <p:ext uri="{BB962C8B-B14F-4D97-AF65-F5344CB8AC3E}">
        <p14:creationId xmlns:p14="http://schemas.microsoft.com/office/powerpoint/2010/main" val="1400597023"/>
      </p:ext>
    </p:extLst>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Modules available? </a:t>
            </a:r>
          </a:p>
          <a:p>
            <a:pPr lvl="1"/>
            <a:r>
              <a:rPr lang="en-US" dirty="0" smtClean="0"/>
              <a:t>None, it is a fully functional standalone unit</a:t>
            </a:r>
          </a:p>
          <a:p>
            <a:pPr lvl="1"/>
            <a:r>
              <a:rPr lang="en-US" dirty="0" smtClean="0"/>
              <a:t>1-3 instruments per Sensor Node board</a:t>
            </a:r>
          </a:p>
          <a:p>
            <a:r>
              <a:rPr lang="en-US" dirty="0" smtClean="0"/>
              <a:t>Functions available:</a:t>
            </a:r>
          </a:p>
          <a:p>
            <a:pPr lvl="1"/>
            <a:r>
              <a:rPr lang="en-US" dirty="0" smtClean="0"/>
              <a:t>CPU, storage</a:t>
            </a:r>
          </a:p>
          <a:p>
            <a:pPr lvl="2"/>
            <a:r>
              <a:rPr lang="en-US" dirty="0" smtClean="0"/>
              <a:t>Device driver could be active locally</a:t>
            </a:r>
          </a:p>
          <a:p>
            <a:pPr lvl="1"/>
            <a:r>
              <a:rPr lang="en-US" dirty="0" smtClean="0"/>
              <a:t>Serial interface (</a:t>
            </a:r>
            <a:r>
              <a:rPr lang="en-US" dirty="0" err="1" smtClean="0"/>
              <a:t>uart</a:t>
            </a:r>
            <a:r>
              <a:rPr lang="en-US" dirty="0" smtClean="0"/>
              <a:t> + transceiver)</a:t>
            </a:r>
          </a:p>
          <a:p>
            <a:pPr lvl="1"/>
            <a:r>
              <a:rPr lang="en-US" dirty="0" smtClean="0"/>
              <a:t>Load switching</a:t>
            </a:r>
          </a:p>
          <a:p>
            <a:pPr lvl="2"/>
            <a:r>
              <a:rPr lang="en-US" dirty="0" smtClean="0"/>
              <a:t>Over/under </a:t>
            </a:r>
            <a:r>
              <a:rPr lang="en-US" dirty="0" err="1" smtClean="0"/>
              <a:t>curr</a:t>
            </a:r>
            <a:r>
              <a:rPr lang="en-US" dirty="0" smtClean="0"/>
              <a:t>/voltage detection</a:t>
            </a:r>
          </a:p>
          <a:p>
            <a:pPr lvl="2"/>
            <a:r>
              <a:rPr lang="en-US" dirty="0" smtClean="0"/>
              <a:t>Ground fault monitoring</a:t>
            </a:r>
          </a:p>
          <a:p>
            <a:pPr lvl="2"/>
            <a:r>
              <a:rPr lang="en-US" dirty="0" smtClean="0"/>
              <a:t>Current/Voltage monitoring</a:t>
            </a:r>
          </a:p>
          <a:p>
            <a:pPr lvl="1">
              <a:buNone/>
            </a:pPr>
            <a:endParaRPr lang="en-US" dirty="0" smtClean="0"/>
          </a:p>
          <a:p>
            <a:pPr lvl="1">
              <a:buNone/>
            </a:pPr>
            <a:endParaRPr lang="en-US" dirty="0"/>
          </a:p>
          <a:p>
            <a:pPr lvl="1">
              <a:buNone/>
            </a:pPr>
            <a:endParaRPr lang="en-US" dirty="0" smtClean="0"/>
          </a:p>
          <a:p>
            <a:pPr lvl="1">
              <a:buNone/>
            </a:pPr>
            <a:endParaRPr lang="en-US" dirty="0"/>
          </a:p>
        </p:txBody>
      </p:sp>
    </p:spTree>
    <p:extLst>
      <p:ext uri="{BB962C8B-B14F-4D97-AF65-F5344CB8AC3E}">
        <p14:creationId xmlns:p14="http://schemas.microsoft.com/office/powerpoint/2010/main" val="4051099501"/>
      </p:ext>
    </p:extLst>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Text Placeholder 2"/>
          <p:cNvSpPr>
            <a:spLocks noGrp="1"/>
          </p:cNvSpPr>
          <p:nvPr>
            <p:ph type="body" idx="1"/>
          </p:nvPr>
        </p:nvSpPr>
        <p:spPr>
          <a:xfrm>
            <a:off x="457200" y="1447800"/>
            <a:ext cx="4040188" cy="498475"/>
          </a:xfrm>
        </p:spPr>
        <p:txBody>
          <a:bodyPr/>
          <a:lstStyle/>
          <a:p>
            <a:r>
              <a:rPr lang="en-US" dirty="0" smtClean="0"/>
              <a:t>Advantages</a:t>
            </a:r>
            <a:endParaRPr lang="en-US" dirty="0"/>
          </a:p>
        </p:txBody>
      </p:sp>
      <p:sp>
        <p:nvSpPr>
          <p:cNvPr id="4" name="Content Placeholder 3"/>
          <p:cNvSpPr>
            <a:spLocks noGrp="1"/>
          </p:cNvSpPr>
          <p:nvPr>
            <p:ph sz="half" idx="2"/>
          </p:nvPr>
        </p:nvSpPr>
        <p:spPr/>
        <p:txBody>
          <a:bodyPr/>
          <a:lstStyle/>
          <a:p>
            <a:r>
              <a:rPr lang="en-US" dirty="0" smtClean="0"/>
              <a:t>All functions on one board</a:t>
            </a:r>
          </a:p>
          <a:p>
            <a:r>
              <a:rPr lang="en-US" dirty="0" smtClean="0"/>
              <a:t>CPU simple to program</a:t>
            </a:r>
          </a:p>
          <a:p>
            <a:r>
              <a:rPr lang="en-US" dirty="0" smtClean="0"/>
              <a:t>Single board design can handle a large variety of instruments</a:t>
            </a:r>
          </a:p>
          <a:p>
            <a:r>
              <a:rPr lang="en-US" dirty="0" smtClean="0"/>
              <a:t>Open source HW and SW</a:t>
            </a:r>
            <a:endParaRPr lang="en-US" dirty="0"/>
          </a:p>
        </p:txBody>
      </p:sp>
      <p:sp>
        <p:nvSpPr>
          <p:cNvPr id="5" name="Text Placeholder 4"/>
          <p:cNvSpPr>
            <a:spLocks noGrp="1"/>
          </p:cNvSpPr>
          <p:nvPr>
            <p:ph type="body" sz="quarter" idx="3"/>
          </p:nvPr>
        </p:nvSpPr>
        <p:spPr>
          <a:xfrm>
            <a:off x="4648200" y="1447800"/>
            <a:ext cx="4041775" cy="498475"/>
          </a:xfrm>
        </p:spPr>
        <p:txBody>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Custom design</a:t>
            </a:r>
          </a:p>
          <a:p>
            <a:r>
              <a:rPr lang="en-US" dirty="0" smtClean="0"/>
              <a:t>Cost?</a:t>
            </a:r>
          </a:p>
          <a:p>
            <a:r>
              <a:rPr lang="en-US" dirty="0" smtClean="0"/>
              <a:t>Distribution</a:t>
            </a:r>
          </a:p>
          <a:p>
            <a:endParaRPr lang="en-US" dirty="0"/>
          </a:p>
        </p:txBody>
      </p:sp>
    </p:spTree>
    <p:extLst>
      <p:ext uri="{BB962C8B-B14F-4D97-AF65-F5344CB8AC3E}">
        <p14:creationId xmlns:p14="http://schemas.microsoft.com/office/powerpoint/2010/main" val="830603110"/>
      </p:ext>
    </p:extLst>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Electrical System Comparison</a:t>
            </a:r>
            <a:endParaRPr lang="en-US" dirty="0"/>
          </a:p>
        </p:txBody>
      </p:sp>
      <p:graphicFrame>
        <p:nvGraphicFramePr>
          <p:cNvPr id="3" name="Table 2"/>
          <p:cNvGraphicFramePr>
            <a:graphicFrameLocks noGrp="1"/>
          </p:cNvGraphicFramePr>
          <p:nvPr/>
        </p:nvGraphicFramePr>
        <p:xfrm>
          <a:off x="1524000" y="1371600"/>
          <a:ext cx="5283920" cy="5293801"/>
        </p:xfrm>
        <a:graphic>
          <a:graphicData uri="http://schemas.openxmlformats.org/drawingml/2006/table">
            <a:tbl>
              <a:tblPr/>
              <a:tblGrid>
                <a:gridCol w="1763496"/>
                <a:gridCol w="880106"/>
                <a:gridCol w="880106"/>
                <a:gridCol w="880106"/>
                <a:gridCol w="880106"/>
              </a:tblGrid>
              <a:tr h="1682167">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Calibri"/>
                        </a:rPr>
                        <a:t>PC/104</a:t>
                      </a: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err="1">
                          <a:solidFill>
                            <a:srgbClr val="000000"/>
                          </a:solidFill>
                          <a:latin typeface="Calibri"/>
                        </a:rPr>
                        <a:t>Wago</a:t>
                      </a:r>
                      <a:endParaRPr lang="en-US" sz="1800" b="0" i="0" u="none" strike="noStrike" dirty="0">
                        <a:solidFill>
                          <a:srgbClr val="000000"/>
                        </a:solidFill>
                        <a:latin typeface="Calibri"/>
                      </a:endParaRP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Calibri"/>
                        </a:rPr>
                        <a:t>Instrument Chassis</a:t>
                      </a: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smtClean="0">
                          <a:solidFill>
                            <a:srgbClr val="000000"/>
                          </a:solidFill>
                          <a:latin typeface="Calibri"/>
                        </a:rPr>
                        <a:t>Sensor Node</a:t>
                      </a:r>
                    </a:p>
                    <a:p>
                      <a:pPr algn="l" fontAlgn="b"/>
                      <a:r>
                        <a:rPr lang="en-US" sz="1800" b="0" i="0" u="none" strike="noStrike" dirty="0" smtClean="0">
                          <a:solidFill>
                            <a:srgbClr val="000000"/>
                          </a:solidFill>
                          <a:latin typeface="Calibri"/>
                        </a:rPr>
                        <a:t>Board</a:t>
                      </a:r>
                      <a:endParaRPr lang="en-US" sz="1800" b="0" i="0" u="none" strike="noStrike" dirty="0">
                        <a:solidFill>
                          <a:srgbClr val="000000"/>
                        </a:solidFill>
                        <a:latin typeface="Calibri"/>
                      </a:endParaRP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Central CPU</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r>
              <a:tr h="182844">
                <a:tc>
                  <a:txBody>
                    <a:bodyPr/>
                    <a:lstStyle/>
                    <a:p>
                      <a:pPr algn="l" fontAlgn="b"/>
                      <a:r>
                        <a:rPr lang="en-US" sz="1200" b="0" i="0" u="none" strike="noStrike">
                          <a:solidFill>
                            <a:srgbClr val="000000"/>
                          </a:solidFill>
                          <a:latin typeface="Calibri"/>
                        </a:rPr>
                        <a:t>Local CPU</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Local Storage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Hard Drive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SD Card</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Ethernet Interface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Serial Expansion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One per</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Load Control Relays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Circuit Breaker Protection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Inrush Limiting</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Ground Fault Detection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Thermal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Humidity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H2O Sensor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Pressure Sensor Input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3-Axis Orientation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r>
              <a:tr h="182844">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Power Usage (Watts)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45</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70</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10</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Cost per System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$3500</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a:t>
                      </a:r>
                      <a:r>
                        <a:rPr lang="en-US" sz="1200" b="0" i="0" u="none" strike="noStrike" dirty="0">
                          <a:solidFill>
                            <a:srgbClr val="000000"/>
                          </a:solidFill>
                          <a:latin typeface="Calibri"/>
                        </a:rPr>
                        <a:t> </a:t>
                      </a:r>
                      <a:r>
                        <a:rPr lang="en-US" sz="1200" b="0" i="0" u="none" strike="noStrike" dirty="0" smtClean="0">
                          <a:solidFill>
                            <a:srgbClr val="000000"/>
                          </a:solidFill>
                          <a:latin typeface="Calibri"/>
                        </a:rPr>
                        <a:t>3486</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222107805"/>
      </p:ext>
    </p:extLst>
  </p:cSld>
  <p:clrMapOvr>
    <a:masterClrMapping/>
  </p:clrMapOvr>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Proposed </a:t>
            </a:r>
            <a:r>
              <a:rPr lang="en-US" sz="4000" dirty="0" err="1" smtClean="0"/>
              <a:t>swFOCE</a:t>
            </a:r>
            <a:r>
              <a:rPr lang="en-US" sz="4000" dirty="0" smtClean="0"/>
              <a:t> Electrical System</a:t>
            </a:r>
            <a:endParaRPr lang="en-US" sz="4000" dirty="0"/>
          </a:p>
        </p:txBody>
      </p:sp>
      <p:sp>
        <p:nvSpPr>
          <p:cNvPr id="3" name="Content Placeholder 2"/>
          <p:cNvSpPr>
            <a:spLocks noGrp="1"/>
          </p:cNvSpPr>
          <p:nvPr>
            <p:ph idx="1"/>
          </p:nvPr>
        </p:nvSpPr>
        <p:spPr>
          <a:xfrm>
            <a:off x="457200" y="1417638"/>
            <a:ext cx="8229600" cy="4525963"/>
          </a:xfrm>
        </p:spPr>
        <p:txBody>
          <a:bodyPr/>
          <a:lstStyle/>
          <a:p>
            <a:r>
              <a:rPr lang="en-US" dirty="0" smtClean="0"/>
              <a:t>Cabled System</a:t>
            </a:r>
          </a:p>
          <a:p>
            <a:pPr lvl="1"/>
            <a:r>
              <a:rPr lang="en-US" dirty="0" smtClean="0"/>
              <a:t>Tether carries 375Vdc and fiber optics for </a:t>
            </a:r>
            <a:r>
              <a:rPr lang="en-US" dirty="0" err="1" smtClean="0"/>
              <a:t>ethernet</a:t>
            </a:r>
            <a:endParaRPr lang="en-US" dirty="0" smtClean="0"/>
          </a:p>
          <a:p>
            <a:r>
              <a:rPr lang="en-US" dirty="0" err="1" smtClean="0"/>
              <a:t>Downconverting</a:t>
            </a:r>
            <a:r>
              <a:rPr lang="en-US" dirty="0" smtClean="0"/>
              <a:t> to 48Vdc in a central node</a:t>
            </a:r>
          </a:p>
          <a:p>
            <a:r>
              <a:rPr lang="en-US" dirty="0" smtClean="0"/>
              <a:t>Copper Gigabit </a:t>
            </a:r>
            <a:r>
              <a:rPr lang="en-US" dirty="0" err="1" smtClean="0"/>
              <a:t>ethernet</a:t>
            </a:r>
            <a:r>
              <a:rPr lang="en-US" dirty="0" smtClean="0"/>
              <a:t> to </a:t>
            </a:r>
            <a:r>
              <a:rPr lang="en-US" dirty="0" err="1" smtClean="0"/>
              <a:t>swFOCE</a:t>
            </a:r>
            <a:r>
              <a:rPr lang="en-US" dirty="0" smtClean="0"/>
              <a:t> node</a:t>
            </a:r>
          </a:p>
          <a:p>
            <a:r>
              <a:rPr lang="en-US" dirty="0" smtClean="0"/>
              <a:t>Utilizing star topology architecture with Sensor Node boards</a:t>
            </a:r>
          </a:p>
          <a:p>
            <a:r>
              <a:rPr lang="en-US" dirty="0" smtClean="0"/>
              <a:t>More</a:t>
            </a:r>
          </a:p>
          <a:p>
            <a:r>
              <a:rPr lang="en-US" dirty="0" smtClean="0"/>
              <a:t>More</a:t>
            </a:r>
          </a:p>
          <a:p>
            <a:endParaRPr lang="en-US" dirty="0" smtClean="0"/>
          </a:p>
          <a:p>
            <a:pPr lvl="1"/>
            <a:endParaRPr lang="en-US" dirty="0"/>
          </a:p>
        </p:txBody>
      </p:sp>
    </p:spTree>
    <p:extLst>
      <p:ext uri="{BB962C8B-B14F-4D97-AF65-F5344CB8AC3E}">
        <p14:creationId xmlns:p14="http://schemas.microsoft.com/office/powerpoint/2010/main" val="36292420"/>
      </p:ext>
    </p:extLst>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a:t>xFOCE</a:t>
            </a:r>
            <a:r>
              <a:rPr lang="en-US" dirty="0"/>
              <a:t> </a:t>
            </a:r>
            <a:r>
              <a:rPr lang="en-US" dirty="0" smtClean="0"/>
              <a:t>Core Instrument Suite</a:t>
            </a:r>
            <a:endParaRPr lang="en-US" dirty="0"/>
          </a:p>
        </p:txBody>
      </p:sp>
      <p:sp>
        <p:nvSpPr>
          <p:cNvPr id="5" name="TextBox 4"/>
          <p:cNvSpPr txBox="1"/>
          <p:nvPr/>
        </p:nvSpPr>
        <p:spPr>
          <a:xfrm>
            <a:off x="990276" y="1697037"/>
            <a:ext cx="7476390" cy="3693319"/>
          </a:xfrm>
          <a:prstGeom prst="rect">
            <a:avLst/>
          </a:prstGeom>
          <a:noFill/>
        </p:spPr>
        <p:txBody>
          <a:bodyPr wrap="square" rtlCol="0">
            <a:spAutoFit/>
          </a:bodyPr>
          <a:lstStyle/>
          <a:p>
            <a:r>
              <a:rPr lang="en-US" dirty="0" smtClean="0"/>
              <a:t>pH :			+/- .01 pH unit or better and suitable for </a:t>
            </a:r>
          </a:p>
          <a:p>
            <a:r>
              <a:rPr lang="en-US" dirty="0"/>
              <a:t>	</a:t>
            </a:r>
            <a:r>
              <a:rPr lang="en-US" dirty="0" smtClean="0"/>
              <a:t>		control loop applications </a:t>
            </a:r>
          </a:p>
          <a:p>
            <a:endParaRPr lang="en-US" dirty="0"/>
          </a:p>
          <a:p>
            <a:r>
              <a:rPr lang="en-US" dirty="0" smtClean="0"/>
              <a:t>CTD:			Comparable to current units at MBARI, unit is </a:t>
            </a:r>
          </a:p>
          <a:p>
            <a:r>
              <a:rPr lang="en-US" dirty="0"/>
              <a:t>	</a:t>
            </a:r>
            <a:r>
              <a:rPr lang="en-US" dirty="0" smtClean="0"/>
              <a:t>		SBE37 (oxygen can be included)</a:t>
            </a:r>
          </a:p>
          <a:p>
            <a:endParaRPr lang="en-US" dirty="0" smtClean="0"/>
          </a:p>
          <a:p>
            <a:r>
              <a:rPr lang="en-US" dirty="0" smtClean="0"/>
              <a:t>Flow sensor: 	TBD, likely electromagnetic to get smooth</a:t>
            </a:r>
          </a:p>
          <a:p>
            <a:r>
              <a:rPr lang="en-US" dirty="0" smtClean="0"/>
              <a:t>			flow numbers and volumetric data. From 							</a:t>
            </a:r>
            <a:r>
              <a:rPr lang="en-US" dirty="0" err="1" smtClean="0"/>
              <a:t>dpFOCE</a:t>
            </a:r>
            <a:r>
              <a:rPr lang="en-US" dirty="0" smtClean="0"/>
              <a:t> acoustic velocity sensors are not 							suitable. </a:t>
            </a:r>
          </a:p>
          <a:p>
            <a:endParaRPr lang="en-US" dirty="0"/>
          </a:p>
          <a:p>
            <a:r>
              <a:rPr lang="en-US" dirty="0" smtClean="0"/>
              <a:t>Suggested architecture allows for expansion of additional instrumentation</a:t>
            </a:r>
            <a:endParaRPr lang="en-US" dirty="0"/>
          </a:p>
          <a:p>
            <a:endParaRPr lang="en-US" dirty="0"/>
          </a:p>
        </p:txBody>
      </p:sp>
      <p:pic>
        <p:nvPicPr>
          <p:cNvPr id="3" name="Picture 2" descr="49OverallFeb10ForWe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0693" y="1969313"/>
            <a:ext cx="1026160" cy="2221686"/>
          </a:xfrm>
          <a:prstGeom prst="rect">
            <a:avLst/>
          </a:prstGeom>
        </p:spPr>
      </p:pic>
      <p:sp>
        <p:nvSpPr>
          <p:cNvPr id="4" name="Rectangle 3"/>
          <p:cNvSpPr/>
          <p:nvPr/>
        </p:nvSpPr>
        <p:spPr>
          <a:xfrm>
            <a:off x="3101972" y="6461667"/>
            <a:ext cx="3281580" cy="307777"/>
          </a:xfrm>
          <a:prstGeom prst="rect">
            <a:avLst/>
          </a:prstGeom>
        </p:spPr>
        <p:txBody>
          <a:bodyPr wrap="none">
            <a:spAutoFit/>
          </a:bodyPr>
          <a:lstStyle/>
          <a:p>
            <a:r>
              <a:rPr lang="en-US" sz="1400" dirty="0" smtClean="0"/>
              <a:t>PAR* - </a:t>
            </a:r>
            <a:r>
              <a:rPr lang="en-US" sz="1400" dirty="0" err="1" smtClean="0"/>
              <a:t>Photosynthetically</a:t>
            </a:r>
            <a:r>
              <a:rPr lang="en-US" sz="1400" dirty="0" smtClean="0"/>
              <a:t> </a:t>
            </a:r>
            <a:r>
              <a:rPr lang="en-US" sz="1400" dirty="0"/>
              <a:t>Active Radiation</a:t>
            </a:r>
          </a:p>
        </p:txBody>
      </p:sp>
    </p:spTree>
    <p:extLst>
      <p:ext uri="{BB962C8B-B14F-4D97-AF65-F5344CB8AC3E}">
        <p14:creationId xmlns:p14="http://schemas.microsoft.com/office/powerpoint/2010/main" val="3288747144"/>
      </p:ext>
    </p:extLst>
  </p:cSld>
  <p:clrMapOvr>
    <a:masterClrMapping/>
  </p:clrMapOvr>
  <p:timing>
    <p:tnLst>
      <p:par>
        <p:cTn xmlns:p14="http://schemas.microsoft.com/office/powerpoint/2010/mai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swFOCE</a:t>
            </a:r>
            <a:r>
              <a:rPr lang="en-US" dirty="0" smtClean="0"/>
              <a:t> Core Instrument Suite</a:t>
            </a:r>
            <a:endParaRPr lang="en-US" dirty="0"/>
          </a:p>
        </p:txBody>
      </p:sp>
      <p:sp>
        <p:nvSpPr>
          <p:cNvPr id="5" name="TextBox 4"/>
          <p:cNvSpPr txBox="1"/>
          <p:nvPr/>
        </p:nvSpPr>
        <p:spPr>
          <a:xfrm>
            <a:off x="922543" y="1197504"/>
            <a:ext cx="6980392" cy="4708982"/>
          </a:xfrm>
          <a:prstGeom prst="rect">
            <a:avLst/>
          </a:prstGeom>
          <a:noFill/>
        </p:spPr>
        <p:txBody>
          <a:bodyPr wrap="square" rtlCol="0">
            <a:spAutoFit/>
          </a:bodyPr>
          <a:lstStyle/>
          <a:p>
            <a:r>
              <a:rPr lang="en-US" dirty="0" smtClean="0"/>
              <a:t>pH :			 	+/- .01 pH unit or better and suitable for 				control loop applications </a:t>
            </a:r>
          </a:p>
          <a:p>
            <a:endParaRPr lang="en-US" dirty="0"/>
          </a:p>
          <a:p>
            <a:r>
              <a:rPr lang="en-US" dirty="0" smtClean="0"/>
              <a:t>CTD:				Comparable to current units at MBARI, 				</a:t>
            </a:r>
            <a:r>
              <a:rPr lang="en-US" dirty="0"/>
              <a:t> </a:t>
            </a:r>
            <a:r>
              <a:rPr lang="en-US" dirty="0" smtClean="0"/>
              <a:t>baseline unit SBE37 (oxygen can be included)</a:t>
            </a:r>
          </a:p>
          <a:p>
            <a:endParaRPr lang="en-US" dirty="0" smtClean="0"/>
          </a:p>
          <a:p>
            <a:r>
              <a:rPr lang="en-US" dirty="0" smtClean="0"/>
              <a:t>Flow sensor: 		TBD, likely electromagnetic to get smooth</a:t>
            </a:r>
          </a:p>
          <a:p>
            <a:r>
              <a:rPr lang="en-US" dirty="0" smtClean="0"/>
              <a:t>				flow numbers and volumetric data. From 				</a:t>
            </a:r>
            <a:r>
              <a:rPr lang="en-US" dirty="0" err="1" smtClean="0"/>
              <a:t>dpFOCE</a:t>
            </a:r>
            <a:r>
              <a:rPr lang="en-US" dirty="0" smtClean="0"/>
              <a:t> acoustic velocity sensors are not 				suitable. </a:t>
            </a:r>
          </a:p>
          <a:p>
            <a:endParaRPr lang="en-US" dirty="0"/>
          </a:p>
          <a:p>
            <a:r>
              <a:rPr lang="en-US" dirty="0" smtClean="0"/>
              <a:t>PAR* Sensor: 		400 – 700 nm / calibrated t0 </a:t>
            </a:r>
            <a:r>
              <a:rPr lang="el-GR" dirty="0" smtClean="0"/>
              <a:t>0 </a:t>
            </a:r>
            <a:r>
              <a:rPr lang="el-GR" dirty="0"/>
              <a:t>– 5000 μmol </a:t>
            </a:r>
            <a:r>
              <a:rPr lang="en-US" dirty="0" smtClean="0"/>
              <a:t>				</a:t>
            </a:r>
            <a:r>
              <a:rPr lang="el-GR" dirty="0" smtClean="0"/>
              <a:t>photons</a:t>
            </a:r>
            <a:r>
              <a:rPr lang="el-GR" dirty="0"/>
              <a:t>•m </a:t>
            </a:r>
            <a:r>
              <a:rPr lang="el-GR" baseline="30000" dirty="0"/>
              <a:t>-2</a:t>
            </a:r>
            <a:r>
              <a:rPr lang="el-GR" dirty="0"/>
              <a:t> •s </a:t>
            </a:r>
            <a:r>
              <a:rPr lang="el-GR" baseline="30000" dirty="0"/>
              <a:t>-</a:t>
            </a:r>
            <a:r>
              <a:rPr lang="el-GR" baseline="30000" dirty="0" smtClean="0"/>
              <a:t>1</a:t>
            </a:r>
            <a:endParaRPr lang="en-US" baseline="30000" dirty="0" smtClean="0"/>
          </a:p>
          <a:p>
            <a:endParaRPr lang="en-US" baseline="30000" dirty="0"/>
          </a:p>
          <a:p>
            <a:r>
              <a:rPr lang="en-US" dirty="0" smtClean="0"/>
              <a:t>Camera/Lights: </a:t>
            </a:r>
            <a:r>
              <a:rPr lang="en-US" dirty="0"/>
              <a:t>	</a:t>
            </a:r>
            <a:r>
              <a:rPr lang="en-US" dirty="0" smtClean="0"/>
              <a:t>1080p  - 16:9 ratio format – light source either 				natural and/or color balanced LED</a:t>
            </a:r>
            <a:endParaRPr lang="en-US" dirty="0"/>
          </a:p>
          <a:p>
            <a:endParaRPr lang="en-US" dirty="0"/>
          </a:p>
        </p:txBody>
      </p:sp>
      <p:pic>
        <p:nvPicPr>
          <p:cNvPr id="3" name="Picture 2" descr="49OverallFeb10ForWe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2960" y="1562913"/>
            <a:ext cx="1026160" cy="2221686"/>
          </a:xfrm>
          <a:prstGeom prst="rect">
            <a:avLst/>
          </a:prstGeom>
        </p:spPr>
      </p:pic>
      <p:sp>
        <p:nvSpPr>
          <p:cNvPr id="4" name="Rectangle 3"/>
          <p:cNvSpPr/>
          <p:nvPr/>
        </p:nvSpPr>
        <p:spPr>
          <a:xfrm>
            <a:off x="3101972" y="6461667"/>
            <a:ext cx="3281580" cy="307777"/>
          </a:xfrm>
          <a:prstGeom prst="rect">
            <a:avLst/>
          </a:prstGeom>
        </p:spPr>
        <p:txBody>
          <a:bodyPr wrap="none">
            <a:spAutoFit/>
          </a:bodyPr>
          <a:lstStyle/>
          <a:p>
            <a:r>
              <a:rPr lang="en-US" sz="1400" dirty="0" smtClean="0"/>
              <a:t>PAR* - </a:t>
            </a:r>
            <a:r>
              <a:rPr lang="en-US" sz="1400" dirty="0" err="1" smtClean="0"/>
              <a:t>Photosynthetically</a:t>
            </a:r>
            <a:r>
              <a:rPr lang="en-US" sz="1400" dirty="0" smtClean="0"/>
              <a:t> </a:t>
            </a:r>
            <a:r>
              <a:rPr lang="en-US" sz="1400" dirty="0"/>
              <a:t>Active Radiation</a:t>
            </a:r>
          </a:p>
        </p:txBody>
      </p:sp>
    </p:spTree>
    <p:extLst>
      <p:ext uri="{BB962C8B-B14F-4D97-AF65-F5344CB8AC3E}">
        <p14:creationId xmlns:p14="http://schemas.microsoft.com/office/powerpoint/2010/main" val="351749390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80" y="0"/>
            <a:ext cx="8229600" cy="1143000"/>
          </a:xfrm>
        </p:spPr>
        <p:txBody>
          <a:bodyPr>
            <a:normAutofit/>
          </a:bodyPr>
          <a:lstStyle/>
          <a:p>
            <a:r>
              <a:rPr lang="en-US" dirty="0" err="1" smtClean="0"/>
              <a:t>xFOCE</a:t>
            </a:r>
            <a:r>
              <a:rPr lang="en-US" dirty="0" smtClean="0"/>
              <a:t> Functional Requirements</a:t>
            </a:r>
            <a:endParaRPr lang="en-US" i="1" dirty="0"/>
          </a:p>
        </p:txBody>
      </p:sp>
      <p:sp>
        <p:nvSpPr>
          <p:cNvPr id="5" name="TextBox 4"/>
          <p:cNvSpPr txBox="1"/>
          <p:nvPr/>
        </p:nvSpPr>
        <p:spPr>
          <a:xfrm>
            <a:off x="1792916" y="1023402"/>
            <a:ext cx="6087857" cy="5909311"/>
          </a:xfrm>
          <a:prstGeom prst="rect">
            <a:avLst/>
          </a:prstGeom>
          <a:noFill/>
        </p:spPr>
        <p:txBody>
          <a:bodyPr wrap="square" rtlCol="0">
            <a:spAutoFit/>
          </a:bodyPr>
          <a:lstStyle/>
          <a:p>
            <a:r>
              <a:rPr lang="en-US" dirty="0" smtClean="0"/>
              <a:t>Max depth:			 40m (130 </a:t>
            </a:r>
            <a:r>
              <a:rPr lang="en-US" dirty="0" err="1" smtClean="0"/>
              <a:t>ft</a:t>
            </a:r>
            <a:r>
              <a:rPr lang="en-US" dirty="0" smtClean="0"/>
              <a:t>) </a:t>
            </a:r>
          </a:p>
          <a:p>
            <a:endParaRPr lang="en-US" dirty="0"/>
          </a:p>
          <a:p>
            <a:r>
              <a:rPr lang="en-US" dirty="0" smtClean="0"/>
              <a:t>pH Offset Range: 		0.0 to -0.6 continuous based on CO</a:t>
            </a:r>
            <a:r>
              <a:rPr lang="en-US" baseline="-25000" dirty="0" smtClean="0"/>
              <a:t>2</a:t>
            </a:r>
            <a:r>
              <a:rPr lang="en-US" dirty="0" smtClean="0"/>
              <a:t> 					available. Brief excursions to -0.8 or 					-1.0 offset potentially</a:t>
            </a:r>
          </a:p>
          <a:p>
            <a:endParaRPr lang="en-US" dirty="0"/>
          </a:p>
          <a:p>
            <a:r>
              <a:rPr lang="en-US" dirty="0" smtClean="0"/>
              <a:t>pH resolution: 			</a:t>
            </a:r>
            <a:r>
              <a:rPr lang="en-US" dirty="0">
                <a:solidFill>
                  <a:srgbClr val="000000"/>
                </a:solidFill>
                <a:latin typeface="Times New Roman"/>
              </a:rPr>
              <a:t>resolution: 0.05 pH units,  0.1 unit may </a:t>
            </a:r>
            <a:r>
              <a:rPr lang="en-US" dirty="0" smtClean="0">
                <a:solidFill>
                  <a:srgbClr val="000000"/>
                </a:solidFill>
                <a:latin typeface="Times New Roman"/>
              </a:rPr>
              <a:t>					be OK (prefer best resolution possible)</a:t>
            </a:r>
            <a:endParaRPr lang="en-US" dirty="0" smtClean="0"/>
          </a:p>
          <a:p>
            <a:endParaRPr lang="en-US" dirty="0"/>
          </a:p>
          <a:p>
            <a:r>
              <a:rPr lang="en-US" dirty="0" smtClean="0"/>
              <a:t>Temp range:			-2 to 30 degrees C</a:t>
            </a:r>
          </a:p>
          <a:p>
            <a:endParaRPr lang="en-US" dirty="0"/>
          </a:p>
          <a:p>
            <a:r>
              <a:rPr lang="en-US" dirty="0" smtClean="0"/>
              <a:t>Max ext. velocity:		50 cm/sec</a:t>
            </a:r>
          </a:p>
          <a:p>
            <a:endParaRPr lang="en-US" dirty="0"/>
          </a:p>
          <a:p>
            <a:r>
              <a:rPr lang="en-US" dirty="0" smtClean="0"/>
              <a:t>Max int. velocity:		10 cm/sec</a:t>
            </a:r>
          </a:p>
          <a:p>
            <a:endParaRPr lang="en-US" dirty="0"/>
          </a:p>
          <a:p>
            <a:r>
              <a:rPr lang="en-US" dirty="0" smtClean="0"/>
              <a:t>Full spectrum light: 	Max transmission of sunlight at depth</a:t>
            </a:r>
          </a:p>
          <a:p>
            <a:endParaRPr lang="en-US" dirty="0"/>
          </a:p>
          <a:p>
            <a:r>
              <a:rPr lang="en-US" dirty="0" smtClean="0"/>
              <a:t>Number of Units: 		System support for 1 active and 1 						control chamber</a:t>
            </a:r>
          </a:p>
          <a:p>
            <a:endParaRPr lang="en-US" dirty="0"/>
          </a:p>
          <a:p>
            <a:endParaRPr lang="en-US" dirty="0"/>
          </a:p>
        </p:txBody>
      </p:sp>
    </p:spTree>
    <p:extLst>
      <p:ext uri="{BB962C8B-B14F-4D97-AF65-F5344CB8AC3E}">
        <p14:creationId xmlns:p14="http://schemas.microsoft.com/office/powerpoint/2010/main" val="3107349726"/>
      </p:ext>
    </p:extLst>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xFOCE</a:t>
            </a:r>
            <a:r>
              <a:rPr lang="en-US" dirty="0" smtClean="0"/>
              <a:t>/</a:t>
            </a:r>
            <a:r>
              <a:rPr lang="en-US" dirty="0" err="1" smtClean="0"/>
              <a:t>swFOCE</a:t>
            </a:r>
            <a:r>
              <a:rPr lang="en-US" dirty="0" smtClean="0"/>
              <a:t> Data System</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411217164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7434890" y="4140805"/>
            <a:ext cx="800798"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80" name="Rectangle 79"/>
          <p:cNvSpPr/>
          <p:nvPr/>
        </p:nvSpPr>
        <p:spPr>
          <a:xfrm>
            <a:off x="7481713" y="4181445"/>
            <a:ext cx="800798"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74" name="Rectangle 73"/>
          <p:cNvSpPr/>
          <p:nvPr/>
        </p:nvSpPr>
        <p:spPr>
          <a:xfrm>
            <a:off x="7326794" y="3436309"/>
            <a:ext cx="999067"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sp>
        <p:nvSpPr>
          <p:cNvPr id="77" name="Rectangle 76"/>
          <p:cNvSpPr/>
          <p:nvPr/>
        </p:nvSpPr>
        <p:spPr>
          <a:xfrm>
            <a:off x="7377455" y="3484344"/>
            <a:ext cx="999067"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sp>
        <p:nvSpPr>
          <p:cNvPr id="2" name="Title 1"/>
          <p:cNvSpPr>
            <a:spLocks noGrp="1"/>
          </p:cNvSpPr>
          <p:nvPr>
            <p:ph type="title"/>
          </p:nvPr>
        </p:nvSpPr>
        <p:spPr/>
        <p:txBody>
          <a:bodyPr/>
          <a:lstStyle/>
          <a:p>
            <a:r>
              <a:rPr lang="en-US" dirty="0" err="1" smtClean="0"/>
              <a:t>xFOCE</a:t>
            </a:r>
            <a:r>
              <a:rPr lang="en-US" dirty="0" smtClean="0"/>
              <a:t> Data</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Basic requirements</a:t>
            </a:r>
          </a:p>
          <a:p>
            <a:pPr lvl="1"/>
            <a:r>
              <a:rPr lang="en-US" dirty="0" smtClean="0"/>
              <a:t>Sample rates, Timestamp accuracy (1 s)</a:t>
            </a:r>
          </a:p>
          <a:p>
            <a:pPr lvl="1"/>
            <a:r>
              <a:rPr lang="en-US" dirty="0" smtClean="0"/>
              <a:t>Time</a:t>
            </a:r>
            <a:r>
              <a:rPr lang="en-US" dirty="0"/>
              <a:t>-stamped archive of experiment </a:t>
            </a:r>
            <a:r>
              <a:rPr lang="en-US" dirty="0" smtClean="0"/>
              <a:t>data</a:t>
            </a:r>
          </a:p>
          <a:p>
            <a:pPr lvl="1"/>
            <a:r>
              <a:rPr lang="en-US" dirty="0" smtClean="0"/>
              <a:t>Flexible data archive format (time-stamped CSV)</a:t>
            </a:r>
            <a:endParaRPr lang="en-US" dirty="0"/>
          </a:p>
          <a:p>
            <a:pPr lvl="1"/>
            <a:r>
              <a:rPr lang="en-US" dirty="0" smtClean="0"/>
              <a:t>Health and status monitoring</a:t>
            </a:r>
          </a:p>
          <a:p>
            <a:r>
              <a:rPr lang="en-US" dirty="0" smtClean="0"/>
              <a:t>Users will prefer different ways to access data</a:t>
            </a:r>
          </a:p>
          <a:p>
            <a:pPr lvl="1"/>
            <a:r>
              <a:rPr lang="en-US" dirty="0" smtClean="0"/>
              <a:t>MATLAB, Excel, </a:t>
            </a:r>
            <a:r>
              <a:rPr lang="en-US" dirty="0" err="1" smtClean="0"/>
              <a:t>LabView</a:t>
            </a:r>
            <a:r>
              <a:rPr lang="en-US" dirty="0" smtClean="0"/>
              <a:t>, custom utilities…</a:t>
            </a:r>
          </a:p>
          <a:p>
            <a:r>
              <a:rPr lang="en-US" dirty="0" smtClean="0"/>
              <a:t>Well defined (and standard) interfaces are key</a:t>
            </a:r>
          </a:p>
          <a:p>
            <a:pPr lvl="1"/>
            <a:r>
              <a:rPr lang="en-US" dirty="0"/>
              <a:t>Configuration and control interfaces</a:t>
            </a:r>
          </a:p>
          <a:p>
            <a:pPr lvl="1"/>
            <a:r>
              <a:rPr lang="en-US" dirty="0"/>
              <a:t>Data access interfaces: </a:t>
            </a:r>
          </a:p>
          <a:p>
            <a:pPr lvl="2"/>
            <a:r>
              <a:rPr lang="en-US" dirty="0"/>
              <a:t>Services, clients, applications</a:t>
            </a:r>
          </a:p>
          <a:p>
            <a:pPr lvl="2"/>
            <a:r>
              <a:rPr lang="en-US" dirty="0"/>
              <a:t>Simple, efficient, support low-bandwidth links</a:t>
            </a:r>
          </a:p>
          <a:p>
            <a:pPr lvl="1"/>
            <a:r>
              <a:rPr lang="en-US" dirty="0" smtClean="0"/>
              <a:t>Data archive formats</a:t>
            </a:r>
          </a:p>
          <a:p>
            <a:r>
              <a:rPr lang="en-US" dirty="0" smtClean="0"/>
              <a:t>Metadata</a:t>
            </a:r>
          </a:p>
          <a:p>
            <a:pPr lvl="1"/>
            <a:r>
              <a:rPr lang="en-US" dirty="0" smtClean="0"/>
              <a:t>Science and system contextual data</a:t>
            </a:r>
          </a:p>
          <a:p>
            <a:pPr lvl="2"/>
            <a:r>
              <a:rPr lang="en-US" dirty="0" smtClean="0"/>
              <a:t>Changes </a:t>
            </a:r>
            <a:r>
              <a:rPr lang="en-US" dirty="0"/>
              <a:t>to instruments, sampling, </a:t>
            </a:r>
            <a:r>
              <a:rPr lang="en-US" dirty="0" smtClean="0"/>
              <a:t>calibrations</a:t>
            </a:r>
          </a:p>
          <a:p>
            <a:pPr lvl="2"/>
            <a:r>
              <a:rPr lang="en-US" dirty="0" smtClean="0"/>
              <a:t>Ground faults, leaks and other system faults</a:t>
            </a:r>
          </a:p>
          <a:p>
            <a:pPr lvl="1"/>
            <a:r>
              <a:rPr lang="en-US" dirty="0" smtClean="0"/>
              <a:t>Enables understanding of what is (or did) happen</a:t>
            </a:r>
          </a:p>
          <a:p>
            <a:pPr lvl="1"/>
            <a:r>
              <a:rPr lang="en-US" dirty="0" smtClean="0"/>
              <a:t>Provides insight into anomalies, troubleshooting</a:t>
            </a:r>
          </a:p>
        </p:txBody>
      </p:sp>
      <p:sp>
        <p:nvSpPr>
          <p:cNvPr id="4" name="Rectangle 3"/>
          <p:cNvSpPr/>
          <p:nvPr/>
        </p:nvSpPr>
        <p:spPr>
          <a:xfrm>
            <a:off x="7266468" y="4994508"/>
            <a:ext cx="608054"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Driver</a:t>
            </a:r>
          </a:p>
        </p:txBody>
      </p:sp>
      <p:grpSp>
        <p:nvGrpSpPr>
          <p:cNvPr id="5" name="Group 4"/>
          <p:cNvGrpSpPr/>
          <p:nvPr/>
        </p:nvGrpSpPr>
        <p:grpSpPr>
          <a:xfrm>
            <a:off x="7289476" y="5736955"/>
            <a:ext cx="562037" cy="796857"/>
            <a:chOff x="3077054" y="5910010"/>
            <a:chExt cx="428434" cy="579698"/>
          </a:xfrm>
        </p:grpSpPr>
        <p:sp>
          <p:nvSpPr>
            <p:cNvPr id="6" name="Oval 5"/>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solidFill>
                  <a:schemeClr val="tx1"/>
                </a:solidFill>
              </a:endParaRPr>
            </a:p>
          </p:txBody>
        </p:sp>
        <p:cxnSp>
          <p:nvCxnSpPr>
            <p:cNvPr id="7" name="Straight Connector 6"/>
            <p:cNvCxnSpPr>
              <a:endCxn id="6"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tx1"/>
                  </a:solidFill>
                </a:rPr>
                <a:t>Device</a:t>
              </a:r>
              <a:endParaRPr lang="en-US" sz="1050" dirty="0"/>
            </a:p>
          </p:txBody>
        </p:sp>
      </p:grpSp>
      <p:sp>
        <p:nvSpPr>
          <p:cNvPr id="9" name="Rectangle 8"/>
          <p:cNvSpPr/>
          <p:nvPr/>
        </p:nvSpPr>
        <p:spPr>
          <a:xfrm>
            <a:off x="7524819" y="4222085"/>
            <a:ext cx="800798"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11" name="Can 10"/>
          <p:cNvSpPr/>
          <p:nvPr/>
        </p:nvSpPr>
        <p:spPr>
          <a:xfrm>
            <a:off x="6316965" y="3455866"/>
            <a:ext cx="675991" cy="536222"/>
          </a:xfrm>
          <a:prstGeom prst="can">
            <a:avLst>
              <a:gd name="adj" fmla="val 14145"/>
            </a:avLst>
          </a:prstGeom>
          <a:solidFill>
            <a:srgbClr val="FCD5B5"/>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Archive</a:t>
            </a:r>
            <a:endParaRPr lang="en-US" sz="1200" dirty="0">
              <a:solidFill>
                <a:srgbClr val="4F6228"/>
              </a:solidFill>
            </a:endParaRPr>
          </a:p>
        </p:txBody>
      </p:sp>
      <p:sp>
        <p:nvSpPr>
          <p:cNvPr id="13" name="Rectangle 12"/>
          <p:cNvSpPr/>
          <p:nvPr/>
        </p:nvSpPr>
        <p:spPr>
          <a:xfrm>
            <a:off x="7425684" y="3520355"/>
            <a:ext cx="999067"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cxnSp>
        <p:nvCxnSpPr>
          <p:cNvPr id="17" name="Straight Connector 16"/>
          <p:cNvCxnSpPr>
            <a:stCxn id="6" idx="0"/>
            <a:endCxn id="4" idx="2"/>
          </p:cNvCxnSpPr>
          <p:nvPr/>
        </p:nvCxnSpPr>
        <p:spPr>
          <a:xfrm flipV="1">
            <a:off x="7570495" y="5394021"/>
            <a:ext cx="0" cy="342934"/>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a:stCxn id="4" idx="0"/>
            <a:endCxn id="9" idx="2"/>
          </p:cNvCxnSpPr>
          <p:nvPr/>
        </p:nvCxnSpPr>
        <p:spPr>
          <a:xfrm flipV="1">
            <a:off x="7570495" y="4621598"/>
            <a:ext cx="354723" cy="37291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7999048" y="4994508"/>
            <a:ext cx="608054"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Driver</a:t>
            </a:r>
          </a:p>
        </p:txBody>
      </p:sp>
      <p:grpSp>
        <p:nvGrpSpPr>
          <p:cNvPr id="31" name="Group 30"/>
          <p:cNvGrpSpPr/>
          <p:nvPr/>
        </p:nvGrpSpPr>
        <p:grpSpPr>
          <a:xfrm>
            <a:off x="8022056" y="5729629"/>
            <a:ext cx="562037" cy="796857"/>
            <a:chOff x="3077054" y="5910010"/>
            <a:chExt cx="428434" cy="579698"/>
          </a:xfrm>
        </p:grpSpPr>
        <p:sp>
          <p:nvSpPr>
            <p:cNvPr id="32" name="Oval 31"/>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solidFill>
                  <a:schemeClr val="tx1"/>
                </a:solidFill>
              </a:endParaRPr>
            </a:p>
          </p:txBody>
        </p:sp>
        <p:cxnSp>
          <p:nvCxnSpPr>
            <p:cNvPr id="33" name="Straight Connector 32"/>
            <p:cNvCxnSpPr>
              <a:endCxn id="32"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4" name="Rectangle 33"/>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tx1"/>
                  </a:solidFill>
                </a:rPr>
                <a:t>Device</a:t>
              </a:r>
              <a:endParaRPr lang="en-US" sz="1050" dirty="0"/>
            </a:p>
          </p:txBody>
        </p:sp>
      </p:grpSp>
      <p:cxnSp>
        <p:nvCxnSpPr>
          <p:cNvPr id="37" name="Straight Connector 36"/>
          <p:cNvCxnSpPr>
            <a:stCxn id="30" idx="0"/>
            <a:endCxn id="9" idx="2"/>
          </p:cNvCxnSpPr>
          <p:nvPr/>
        </p:nvCxnSpPr>
        <p:spPr>
          <a:xfrm flipH="1" flipV="1">
            <a:off x="7925218" y="4621598"/>
            <a:ext cx="377857" cy="37291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a:stCxn id="32" idx="0"/>
            <a:endCxn id="30" idx="2"/>
          </p:cNvCxnSpPr>
          <p:nvPr/>
        </p:nvCxnSpPr>
        <p:spPr>
          <a:xfrm flipV="1">
            <a:off x="8303075" y="5394021"/>
            <a:ext cx="0" cy="33560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a:stCxn id="9" idx="0"/>
            <a:endCxn id="13" idx="2"/>
          </p:cNvCxnSpPr>
          <p:nvPr/>
        </p:nvCxnSpPr>
        <p:spPr>
          <a:xfrm flipV="1">
            <a:off x="7925218" y="3919868"/>
            <a:ext cx="0" cy="302217"/>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a:stCxn id="13" idx="1"/>
            <a:endCxn id="11" idx="4"/>
          </p:cNvCxnSpPr>
          <p:nvPr/>
        </p:nvCxnSpPr>
        <p:spPr>
          <a:xfrm flipH="1">
            <a:off x="6992956" y="3720112"/>
            <a:ext cx="432728" cy="3865"/>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a:stCxn id="13" idx="0"/>
          </p:cNvCxnSpPr>
          <p:nvPr/>
        </p:nvCxnSpPr>
        <p:spPr>
          <a:xfrm flipH="1" flipV="1">
            <a:off x="7473242" y="2610597"/>
            <a:ext cx="451976" cy="90975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a:stCxn id="13" idx="0"/>
          </p:cNvCxnSpPr>
          <p:nvPr/>
        </p:nvCxnSpPr>
        <p:spPr>
          <a:xfrm flipH="1" flipV="1">
            <a:off x="7925216" y="2561957"/>
            <a:ext cx="2" cy="95839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a:stCxn id="13" idx="0"/>
          </p:cNvCxnSpPr>
          <p:nvPr/>
        </p:nvCxnSpPr>
        <p:spPr>
          <a:xfrm flipV="1">
            <a:off x="7925218" y="2610597"/>
            <a:ext cx="499533" cy="90975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64" name="Rounded Rectangle 63"/>
          <p:cNvSpPr/>
          <p:nvPr/>
        </p:nvSpPr>
        <p:spPr>
          <a:xfrm>
            <a:off x="6118627" y="1933884"/>
            <a:ext cx="1189413"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Transformation</a:t>
            </a:r>
            <a:endParaRPr lang="en-US" sz="1200" dirty="0">
              <a:solidFill>
                <a:srgbClr val="4F6228"/>
              </a:solidFill>
            </a:endParaRPr>
          </a:p>
        </p:txBody>
      </p:sp>
      <p:sp>
        <p:nvSpPr>
          <p:cNvPr id="65" name="Rounded Rectangle 64"/>
          <p:cNvSpPr/>
          <p:nvPr/>
        </p:nvSpPr>
        <p:spPr>
          <a:xfrm>
            <a:off x="6942667" y="1355909"/>
            <a:ext cx="710717"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Archive</a:t>
            </a:r>
            <a:endParaRPr lang="en-US" sz="1200" dirty="0">
              <a:solidFill>
                <a:srgbClr val="4F6228"/>
              </a:solidFill>
            </a:endParaRPr>
          </a:p>
        </p:txBody>
      </p:sp>
      <p:sp>
        <p:nvSpPr>
          <p:cNvPr id="66" name="Rounded Rectangle 65"/>
          <p:cNvSpPr/>
          <p:nvPr/>
        </p:nvSpPr>
        <p:spPr>
          <a:xfrm>
            <a:off x="8410119" y="1928240"/>
            <a:ext cx="632281"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Query</a:t>
            </a:r>
            <a:endParaRPr lang="en-US" sz="1200" dirty="0">
              <a:solidFill>
                <a:srgbClr val="4F6228"/>
              </a:solidFill>
            </a:endParaRPr>
          </a:p>
        </p:txBody>
      </p:sp>
      <p:sp>
        <p:nvSpPr>
          <p:cNvPr id="67" name="Rounded Rectangle 66"/>
          <p:cNvSpPr/>
          <p:nvPr/>
        </p:nvSpPr>
        <p:spPr>
          <a:xfrm>
            <a:off x="7687547" y="1355909"/>
            <a:ext cx="1077021"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Configuration</a:t>
            </a:r>
          </a:p>
          <a:p>
            <a:pPr algn="ctr"/>
            <a:r>
              <a:rPr lang="en-US" sz="1200" dirty="0" smtClean="0">
                <a:solidFill>
                  <a:srgbClr val="4F6228"/>
                </a:solidFill>
              </a:rPr>
              <a:t>&amp; Control</a:t>
            </a:r>
            <a:endParaRPr lang="en-US" sz="1200" dirty="0">
              <a:solidFill>
                <a:srgbClr val="4F6228"/>
              </a:solidFill>
            </a:endParaRPr>
          </a:p>
        </p:txBody>
      </p:sp>
      <p:sp>
        <p:nvSpPr>
          <p:cNvPr id="68" name="Rectangle 67"/>
          <p:cNvSpPr/>
          <p:nvPr/>
        </p:nvSpPr>
        <p:spPr>
          <a:xfrm>
            <a:off x="5958127" y="1355909"/>
            <a:ext cx="717676" cy="39951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smtClean="0">
                <a:solidFill>
                  <a:schemeClr val="bg2">
                    <a:lumMod val="25000"/>
                  </a:schemeClr>
                </a:solidFill>
              </a:rPr>
              <a:t>Clients</a:t>
            </a:r>
          </a:p>
        </p:txBody>
      </p:sp>
      <p:sp>
        <p:nvSpPr>
          <p:cNvPr id="69" name="Rounded Rectangle 68"/>
          <p:cNvSpPr/>
          <p:nvPr/>
        </p:nvSpPr>
        <p:spPr>
          <a:xfrm>
            <a:off x="7350321" y="1928240"/>
            <a:ext cx="1019483"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Presentation</a:t>
            </a:r>
            <a:endParaRPr lang="en-US" sz="1200" dirty="0">
              <a:solidFill>
                <a:srgbClr val="4F6228"/>
              </a:solidFill>
            </a:endParaRPr>
          </a:p>
        </p:txBody>
      </p:sp>
      <p:sp>
        <p:nvSpPr>
          <p:cNvPr id="81" name="Rectangle 80"/>
          <p:cNvSpPr/>
          <p:nvPr/>
        </p:nvSpPr>
        <p:spPr>
          <a:xfrm>
            <a:off x="5958127" y="2834173"/>
            <a:ext cx="717676" cy="39951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smtClean="0">
                <a:solidFill>
                  <a:schemeClr val="bg2">
                    <a:lumMod val="25000"/>
                  </a:schemeClr>
                </a:solidFill>
              </a:rPr>
              <a:t>Links</a:t>
            </a:r>
          </a:p>
        </p:txBody>
      </p:sp>
    </p:spTree>
    <p:extLst>
      <p:ext uri="{BB962C8B-B14F-4D97-AF65-F5344CB8AC3E}">
        <p14:creationId xmlns:p14="http://schemas.microsoft.com/office/powerpoint/2010/main" val="327374500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Data</a:t>
            </a:r>
            <a:endParaRPr lang="en-US" dirty="0"/>
          </a:p>
        </p:txBody>
      </p:sp>
      <p:sp>
        <p:nvSpPr>
          <p:cNvPr id="3" name="Content Placeholder 2"/>
          <p:cNvSpPr>
            <a:spLocks noGrp="1"/>
          </p:cNvSpPr>
          <p:nvPr>
            <p:ph idx="1"/>
          </p:nvPr>
        </p:nvSpPr>
        <p:spPr/>
        <p:txBody>
          <a:bodyPr/>
          <a:lstStyle/>
          <a:p>
            <a:r>
              <a:rPr lang="en-US" dirty="0" smtClean="0"/>
              <a:t>Added requirements</a:t>
            </a:r>
          </a:p>
          <a:p>
            <a:pPr lvl="1"/>
            <a:r>
              <a:rPr lang="en-US" dirty="0" smtClean="0"/>
              <a:t>Remote access</a:t>
            </a:r>
          </a:p>
          <a:p>
            <a:pPr lvl="2"/>
            <a:r>
              <a:rPr lang="en-US" dirty="0" smtClean="0"/>
              <a:t>Multi-user</a:t>
            </a:r>
          </a:p>
          <a:p>
            <a:pPr lvl="2"/>
            <a:r>
              <a:rPr lang="en-US" dirty="0" smtClean="0"/>
              <a:t>Separate administrative access</a:t>
            </a:r>
          </a:p>
          <a:p>
            <a:pPr lvl="1"/>
            <a:r>
              <a:rPr lang="en-US" dirty="0"/>
              <a:t>Metadata management</a:t>
            </a:r>
          </a:p>
          <a:p>
            <a:pPr lvl="1"/>
            <a:r>
              <a:rPr lang="en-US" dirty="0" smtClean="0"/>
              <a:t>Compatibility w/ </a:t>
            </a:r>
            <a:r>
              <a:rPr lang="en-US" dirty="0" err="1" smtClean="0"/>
              <a:t>dpFOCE</a:t>
            </a:r>
            <a:r>
              <a:rPr lang="en-US" dirty="0" smtClean="0"/>
              <a:t> data</a:t>
            </a:r>
          </a:p>
          <a:p>
            <a:pPr lvl="1"/>
            <a:r>
              <a:rPr lang="en-US" dirty="0" smtClean="0"/>
              <a:t>Ground fault monitoring</a:t>
            </a:r>
          </a:p>
          <a:p>
            <a:pPr lvl="1"/>
            <a:r>
              <a:rPr lang="en-US" dirty="0" smtClean="0"/>
              <a:t>Still/video image data</a:t>
            </a:r>
          </a:p>
          <a:p>
            <a:pPr marL="457200" lvl="1" indent="0">
              <a:buNone/>
            </a:pPr>
            <a:endParaRPr lang="en-US" dirty="0" smtClean="0"/>
          </a:p>
        </p:txBody>
      </p:sp>
    </p:spTree>
    <p:extLst>
      <p:ext uri="{BB962C8B-B14F-4D97-AF65-F5344CB8AC3E}">
        <p14:creationId xmlns:p14="http://schemas.microsoft.com/office/powerpoint/2010/main" val="135247665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Rounded Rectangle 193"/>
          <p:cNvSpPr/>
          <p:nvPr/>
        </p:nvSpPr>
        <p:spPr>
          <a:xfrm>
            <a:off x="4804406" y="3108783"/>
            <a:ext cx="1178127" cy="644144"/>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Access</a:t>
            </a:r>
          </a:p>
          <a:p>
            <a:pPr algn="ctr"/>
            <a:r>
              <a:rPr lang="en-US" sz="1200" dirty="0" smtClean="0">
                <a:solidFill>
                  <a:schemeClr val="accent1">
                    <a:lumMod val="75000"/>
                  </a:schemeClr>
                </a:solidFill>
              </a:rPr>
              <a:t>Server</a:t>
            </a:r>
            <a:endParaRPr lang="en-US" sz="1600" dirty="0">
              <a:solidFill>
                <a:schemeClr val="accent1">
                  <a:lumMod val="75000"/>
                </a:schemeClr>
              </a:solidFill>
            </a:endParaRPr>
          </a:p>
        </p:txBody>
      </p:sp>
      <p:sp>
        <p:nvSpPr>
          <p:cNvPr id="168" name="Rounded Rectangle 167"/>
          <p:cNvSpPr/>
          <p:nvPr/>
        </p:nvSpPr>
        <p:spPr>
          <a:xfrm>
            <a:off x="257949" y="1542287"/>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167" name="Rounded Rectangle 166"/>
          <p:cNvSpPr/>
          <p:nvPr/>
        </p:nvSpPr>
        <p:spPr>
          <a:xfrm>
            <a:off x="393718" y="1633337"/>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87" name="Rounded Rectangle 86"/>
          <p:cNvSpPr/>
          <p:nvPr/>
        </p:nvSpPr>
        <p:spPr>
          <a:xfrm>
            <a:off x="4696400" y="4905209"/>
            <a:ext cx="1467557" cy="181671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OSDT Server</a:t>
            </a:r>
            <a:endParaRPr lang="en-US" sz="1600" dirty="0">
              <a:solidFill>
                <a:schemeClr val="accent1">
                  <a:lumMod val="75000"/>
                </a:schemeClr>
              </a:solidFill>
            </a:endParaRPr>
          </a:p>
        </p:txBody>
      </p:sp>
      <p:sp>
        <p:nvSpPr>
          <p:cNvPr id="4" name="Rounded Rectangle 3"/>
          <p:cNvSpPr/>
          <p:nvPr/>
        </p:nvSpPr>
        <p:spPr>
          <a:xfrm>
            <a:off x="552721" y="1768803"/>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16" name="Rounded Rectangle 15"/>
          <p:cNvSpPr/>
          <p:nvPr/>
        </p:nvSpPr>
        <p:spPr>
          <a:xfrm>
            <a:off x="637674" y="3070426"/>
            <a:ext cx="2160865" cy="1816918"/>
          </a:xfrm>
          <a:prstGeom prst="roundRect">
            <a:avLst>
              <a:gd name="adj" fmla="val 4436"/>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Software</a:t>
            </a:r>
            <a:endParaRPr lang="en-US" sz="1600" dirty="0">
              <a:solidFill>
                <a:schemeClr val="accent1">
                  <a:lumMod val="75000"/>
                </a:schemeClr>
              </a:solidFill>
            </a:endParaRPr>
          </a:p>
        </p:txBody>
      </p:sp>
      <p:cxnSp>
        <p:nvCxnSpPr>
          <p:cNvPr id="6" name="Straight Connector 5"/>
          <p:cNvCxnSpPr/>
          <p:nvPr/>
        </p:nvCxnSpPr>
        <p:spPr>
          <a:xfrm>
            <a:off x="1058828" y="4797639"/>
            <a:ext cx="0" cy="62085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8" name="Straight Connector 7"/>
          <p:cNvCxnSpPr>
            <a:stCxn id="15" idx="3"/>
            <a:endCxn id="87" idx="1"/>
          </p:cNvCxnSpPr>
          <p:nvPr/>
        </p:nvCxnSpPr>
        <p:spPr>
          <a:xfrm>
            <a:off x="2748386" y="4480347"/>
            <a:ext cx="1948014" cy="133322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283009" y="4792162"/>
            <a:ext cx="0" cy="62632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1" name="Rounded Rectangle 10"/>
          <p:cNvSpPr/>
          <p:nvPr/>
        </p:nvSpPr>
        <p:spPr>
          <a:xfrm>
            <a:off x="2866004" y="68768"/>
            <a:ext cx="1855259" cy="956115"/>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err="1" smtClean="0">
                <a:solidFill>
                  <a:schemeClr val="accent6">
                    <a:lumMod val="75000"/>
                  </a:schemeClr>
                </a:solidFill>
              </a:rPr>
              <a:t>swFOCE</a:t>
            </a:r>
            <a:r>
              <a:rPr lang="en-US" sz="2400" dirty="0" smtClean="0">
                <a:solidFill>
                  <a:schemeClr val="accent6">
                    <a:lumMod val="75000"/>
                  </a:schemeClr>
                </a:solidFill>
              </a:rPr>
              <a:t> Data</a:t>
            </a:r>
            <a:endParaRPr lang="en-US" sz="2400" dirty="0">
              <a:solidFill>
                <a:schemeClr val="accent6">
                  <a:lumMod val="75000"/>
                </a:schemeClr>
              </a:solidFill>
            </a:endParaRPr>
          </a:p>
        </p:txBody>
      </p:sp>
      <p:grpSp>
        <p:nvGrpSpPr>
          <p:cNvPr id="12" name="Group 11"/>
          <p:cNvGrpSpPr/>
          <p:nvPr/>
        </p:nvGrpSpPr>
        <p:grpSpPr>
          <a:xfrm>
            <a:off x="8264527" y="3086967"/>
            <a:ext cx="644654" cy="687775"/>
            <a:chOff x="7180536" y="711795"/>
            <a:chExt cx="1503467" cy="1604036"/>
          </a:xfrm>
        </p:grpSpPr>
        <p:sp>
          <p:nvSpPr>
            <p:cNvPr id="13" name="Oval 12"/>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workstation-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5" name="Rounded Rectangle 14"/>
          <p:cNvSpPr/>
          <p:nvPr/>
        </p:nvSpPr>
        <p:spPr>
          <a:xfrm>
            <a:off x="2041508" y="4236523"/>
            <a:ext cx="706878" cy="487647"/>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OSDT?</a:t>
            </a:r>
            <a:endParaRPr lang="en-US" sz="1600" dirty="0">
              <a:solidFill>
                <a:schemeClr val="accent1">
                  <a:lumMod val="75000"/>
                </a:schemeClr>
              </a:solidFill>
            </a:endParaRPr>
          </a:p>
        </p:txBody>
      </p:sp>
      <p:sp>
        <p:nvSpPr>
          <p:cNvPr id="19" name="Rectangle 18"/>
          <p:cNvSpPr/>
          <p:nvPr/>
        </p:nvSpPr>
        <p:spPr>
          <a:xfrm>
            <a:off x="739331" y="4153405"/>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0" name="Rectangle 19"/>
          <p:cNvSpPr/>
          <p:nvPr/>
        </p:nvSpPr>
        <p:spPr>
          <a:xfrm>
            <a:off x="1076061" y="3377637"/>
            <a:ext cx="829682"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 Service</a:t>
            </a:r>
          </a:p>
        </p:txBody>
      </p:sp>
      <p:sp>
        <p:nvSpPr>
          <p:cNvPr id="21" name="Rectangle 20"/>
          <p:cNvSpPr/>
          <p:nvPr/>
        </p:nvSpPr>
        <p:spPr>
          <a:xfrm>
            <a:off x="778813" y="4198560"/>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2" name="Rectangle 21"/>
          <p:cNvSpPr/>
          <p:nvPr/>
        </p:nvSpPr>
        <p:spPr>
          <a:xfrm>
            <a:off x="809215" y="4239033"/>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4" name="Rounded Rectangle 23"/>
          <p:cNvSpPr/>
          <p:nvPr/>
        </p:nvSpPr>
        <p:spPr>
          <a:xfrm>
            <a:off x="891958" y="2177483"/>
            <a:ext cx="800338"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Instrument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sp>
        <p:nvSpPr>
          <p:cNvPr id="25" name="Rounded Rectangle 24"/>
          <p:cNvSpPr/>
          <p:nvPr/>
        </p:nvSpPr>
        <p:spPr>
          <a:xfrm>
            <a:off x="959720" y="2247231"/>
            <a:ext cx="853359"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Instrument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sp>
        <p:nvSpPr>
          <p:cNvPr id="26" name="Rounded Rectangle 25"/>
          <p:cNvSpPr/>
          <p:nvPr/>
        </p:nvSpPr>
        <p:spPr>
          <a:xfrm>
            <a:off x="1043062" y="2323700"/>
            <a:ext cx="898628"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Local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cxnSp>
        <p:nvCxnSpPr>
          <p:cNvPr id="27" name="Straight Connector 26"/>
          <p:cNvCxnSpPr>
            <a:stCxn id="20" idx="2"/>
          </p:cNvCxnSpPr>
          <p:nvPr/>
        </p:nvCxnSpPr>
        <p:spPr>
          <a:xfrm>
            <a:off x="1490902" y="3843166"/>
            <a:ext cx="414841" cy="31718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a:stCxn id="22" idx="3"/>
            <a:endCxn id="15" idx="1"/>
          </p:cNvCxnSpPr>
          <p:nvPr/>
        </p:nvCxnSpPr>
        <p:spPr>
          <a:xfrm>
            <a:off x="1692295" y="4471798"/>
            <a:ext cx="349213" cy="854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4" name="Rounded Rectangle 33"/>
          <p:cNvSpPr/>
          <p:nvPr/>
        </p:nvSpPr>
        <p:spPr>
          <a:xfrm>
            <a:off x="4820914" y="6025380"/>
            <a:ext cx="1218529" cy="575956"/>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Open Source</a:t>
            </a:r>
          </a:p>
          <a:p>
            <a:pPr algn="ctr"/>
            <a:r>
              <a:rPr lang="en-US" sz="1400" dirty="0" err="1" smtClean="0">
                <a:solidFill>
                  <a:schemeClr val="accent1">
                    <a:lumMod val="75000"/>
                  </a:schemeClr>
                </a:solidFill>
              </a:rPr>
              <a:t>DataTurbine</a:t>
            </a:r>
            <a:endParaRPr lang="en-US" dirty="0">
              <a:solidFill>
                <a:schemeClr val="accent1">
                  <a:lumMod val="75000"/>
                </a:schemeClr>
              </a:solidFill>
            </a:endParaRPr>
          </a:p>
        </p:txBody>
      </p:sp>
      <p:cxnSp>
        <p:nvCxnSpPr>
          <p:cNvPr id="35" name="Straight Connector 34"/>
          <p:cNvCxnSpPr/>
          <p:nvPr/>
        </p:nvCxnSpPr>
        <p:spPr>
          <a:xfrm>
            <a:off x="959720" y="2837930"/>
            <a:ext cx="0" cy="1356920"/>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5" name="Pentagon 44"/>
          <p:cNvSpPr/>
          <p:nvPr/>
        </p:nvSpPr>
        <p:spPr>
          <a:xfrm>
            <a:off x="637674" y="6324938"/>
            <a:ext cx="438387" cy="157151"/>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solidFill>
                <a:schemeClr val="tx1"/>
              </a:solidFill>
            </a:endParaRPr>
          </a:p>
        </p:txBody>
      </p:sp>
      <p:grpSp>
        <p:nvGrpSpPr>
          <p:cNvPr id="47" name="Group 46"/>
          <p:cNvGrpSpPr/>
          <p:nvPr/>
        </p:nvGrpSpPr>
        <p:grpSpPr>
          <a:xfrm>
            <a:off x="1598863" y="5904220"/>
            <a:ext cx="442645" cy="577869"/>
            <a:chOff x="7271690" y="5160717"/>
            <a:chExt cx="505545" cy="659984"/>
          </a:xfrm>
        </p:grpSpPr>
        <p:sp>
          <p:nvSpPr>
            <p:cNvPr id="48" name="Oval 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49" name="Straight Connector 48"/>
            <p:cNvCxnSpPr>
              <a:endCxn id="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51" name="Group 50"/>
          <p:cNvGrpSpPr/>
          <p:nvPr/>
        </p:nvGrpSpPr>
        <p:grpSpPr>
          <a:xfrm>
            <a:off x="2091593" y="5904220"/>
            <a:ext cx="442645" cy="577869"/>
            <a:chOff x="7271690" y="5160717"/>
            <a:chExt cx="505545" cy="659984"/>
          </a:xfrm>
        </p:grpSpPr>
        <p:sp>
          <p:nvSpPr>
            <p:cNvPr id="52" name="Oval 5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53" name="Straight Connector 52"/>
            <p:cNvCxnSpPr>
              <a:endCxn id="5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4" name="Rectangle 5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55" name="Group 54"/>
          <p:cNvGrpSpPr/>
          <p:nvPr/>
        </p:nvGrpSpPr>
        <p:grpSpPr>
          <a:xfrm>
            <a:off x="2584323" y="5904220"/>
            <a:ext cx="442645" cy="577869"/>
            <a:chOff x="7271690" y="5160717"/>
            <a:chExt cx="505545" cy="659984"/>
          </a:xfrm>
        </p:grpSpPr>
        <p:sp>
          <p:nvSpPr>
            <p:cNvPr id="56" name="Oval 5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57" name="Straight Connector 56"/>
            <p:cNvCxnSpPr>
              <a:endCxn id="5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8" name="Rectangle 5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59" name="Group 58"/>
          <p:cNvGrpSpPr/>
          <p:nvPr/>
        </p:nvGrpSpPr>
        <p:grpSpPr>
          <a:xfrm>
            <a:off x="637674" y="5910011"/>
            <a:ext cx="389025" cy="403348"/>
            <a:chOff x="850878" y="5411812"/>
            <a:chExt cx="879789" cy="879789"/>
          </a:xfrm>
        </p:grpSpPr>
        <p:sp>
          <p:nvSpPr>
            <p:cNvPr id="60" name="Oval 59"/>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1" name="Picture 60"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62" name="Group 61"/>
          <p:cNvGrpSpPr/>
          <p:nvPr/>
        </p:nvGrpSpPr>
        <p:grpSpPr>
          <a:xfrm>
            <a:off x="1124426" y="5916167"/>
            <a:ext cx="414283" cy="397191"/>
            <a:chOff x="850878" y="4417866"/>
            <a:chExt cx="879789" cy="879789"/>
          </a:xfrm>
        </p:grpSpPr>
        <p:sp>
          <p:nvSpPr>
            <p:cNvPr id="63" name="Oval 6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4" name="Picture 63" descr="redPump-xpar.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cxnSp>
        <p:nvCxnSpPr>
          <p:cNvPr id="66" name="Straight Connector 65"/>
          <p:cNvCxnSpPr>
            <a:stCxn id="20" idx="2"/>
          </p:cNvCxnSpPr>
          <p:nvPr/>
        </p:nvCxnSpPr>
        <p:spPr>
          <a:xfrm flipH="1">
            <a:off x="1212388" y="3843166"/>
            <a:ext cx="278514" cy="27087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9" name="Rounded Rectangle 68"/>
          <p:cNvSpPr/>
          <p:nvPr/>
        </p:nvSpPr>
        <p:spPr>
          <a:xfrm>
            <a:off x="4878540" y="5279395"/>
            <a:ext cx="1103277" cy="576472"/>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OSDT Data</a:t>
            </a:r>
          </a:p>
          <a:p>
            <a:pPr algn="ctr"/>
            <a:r>
              <a:rPr lang="en-US" sz="1400" dirty="0" smtClean="0">
                <a:solidFill>
                  <a:schemeClr val="accent1">
                    <a:lumMod val="75000"/>
                  </a:schemeClr>
                </a:solidFill>
              </a:rPr>
              <a:t>Archive</a:t>
            </a:r>
            <a:endParaRPr lang="en-US" dirty="0">
              <a:solidFill>
                <a:schemeClr val="accent1">
                  <a:lumMod val="75000"/>
                </a:schemeClr>
              </a:solidFill>
            </a:endParaRPr>
          </a:p>
        </p:txBody>
      </p:sp>
      <p:pic>
        <p:nvPicPr>
          <p:cNvPr id="85" name="Picture 84" descr="foce-gui.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71130" y="3752928"/>
            <a:ext cx="1194500" cy="727420"/>
          </a:xfrm>
          <a:prstGeom prst="rect">
            <a:avLst/>
          </a:prstGeom>
        </p:spPr>
      </p:pic>
      <p:pic>
        <p:nvPicPr>
          <p:cNvPr id="86" name="Picture 85" descr="foce-closedLoopTest-11nov11-phIntExtMonth-1.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18159" y="4744015"/>
            <a:ext cx="1232049" cy="835036"/>
          </a:xfrm>
          <a:prstGeom prst="rect">
            <a:avLst/>
          </a:prstGeom>
        </p:spPr>
      </p:pic>
      <p:sp>
        <p:nvSpPr>
          <p:cNvPr id="88" name="Rounded Rectangle 87"/>
          <p:cNvSpPr/>
          <p:nvPr/>
        </p:nvSpPr>
        <p:spPr>
          <a:xfrm>
            <a:off x="4804406" y="1287010"/>
            <a:ext cx="1177412" cy="1698892"/>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SSDS Server</a:t>
            </a:r>
            <a:endParaRPr lang="en-US" sz="1600" dirty="0">
              <a:solidFill>
                <a:schemeClr val="accent1">
                  <a:lumMod val="75000"/>
                </a:schemeClr>
              </a:solidFill>
            </a:endParaRPr>
          </a:p>
        </p:txBody>
      </p:sp>
      <p:sp>
        <p:nvSpPr>
          <p:cNvPr id="89" name="Rounded Rectangle 88"/>
          <p:cNvSpPr/>
          <p:nvPr/>
        </p:nvSpPr>
        <p:spPr>
          <a:xfrm>
            <a:off x="4995892" y="2369022"/>
            <a:ext cx="753320" cy="468813"/>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SSDS</a:t>
            </a:r>
            <a:endParaRPr lang="en-US" dirty="0">
              <a:solidFill>
                <a:schemeClr val="accent1">
                  <a:lumMod val="75000"/>
                </a:schemeClr>
              </a:solidFill>
            </a:endParaRPr>
          </a:p>
        </p:txBody>
      </p:sp>
      <p:sp>
        <p:nvSpPr>
          <p:cNvPr id="90" name="Rounded Rectangle 89"/>
          <p:cNvSpPr/>
          <p:nvPr/>
        </p:nvSpPr>
        <p:spPr>
          <a:xfrm>
            <a:off x="4884307" y="1610771"/>
            <a:ext cx="976490" cy="673628"/>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SSDS Data</a:t>
            </a:r>
          </a:p>
          <a:p>
            <a:pPr algn="ctr"/>
            <a:r>
              <a:rPr lang="en-US" sz="1400" dirty="0" smtClean="0">
                <a:solidFill>
                  <a:schemeClr val="accent1">
                    <a:lumMod val="75000"/>
                  </a:schemeClr>
                </a:solidFill>
              </a:rPr>
              <a:t>Archive</a:t>
            </a:r>
            <a:endParaRPr lang="en-US" dirty="0">
              <a:solidFill>
                <a:schemeClr val="accent1">
                  <a:lumMod val="75000"/>
                </a:schemeClr>
              </a:solidFill>
            </a:endParaRPr>
          </a:p>
        </p:txBody>
      </p:sp>
      <p:pic>
        <p:nvPicPr>
          <p:cNvPr id="102" name="Picture 101"/>
          <p:cNvPicPr>
            <a:picLocks noChangeAspect="1"/>
          </p:cNvPicPr>
          <p:nvPr/>
        </p:nvPicPr>
        <p:blipFill>
          <a:blip r:embed="rId7"/>
          <a:stretch>
            <a:fillRect/>
          </a:stretch>
        </p:blipFill>
        <p:spPr>
          <a:xfrm>
            <a:off x="7779583" y="2150625"/>
            <a:ext cx="1145885" cy="862822"/>
          </a:xfrm>
          <a:prstGeom prst="rect">
            <a:avLst/>
          </a:prstGeom>
        </p:spPr>
      </p:pic>
      <p:pic>
        <p:nvPicPr>
          <p:cNvPr id="104" name="Picture 103" descr="chrome-xpar.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06946" y="2136456"/>
            <a:ext cx="283173" cy="281862"/>
          </a:xfrm>
          <a:prstGeom prst="rect">
            <a:avLst/>
          </a:prstGeom>
        </p:spPr>
      </p:pic>
      <p:cxnSp>
        <p:nvCxnSpPr>
          <p:cNvPr id="115" name="Straight Connector 114"/>
          <p:cNvCxnSpPr/>
          <p:nvPr/>
        </p:nvCxnSpPr>
        <p:spPr>
          <a:xfrm flipV="1">
            <a:off x="5749212" y="2568972"/>
            <a:ext cx="1859508" cy="22972"/>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flipV="1">
            <a:off x="6269665" y="5279395"/>
            <a:ext cx="1509918" cy="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26" name="Rectangle 125"/>
          <p:cNvSpPr/>
          <p:nvPr/>
        </p:nvSpPr>
        <p:spPr>
          <a:xfrm>
            <a:off x="552721" y="5442107"/>
            <a:ext cx="543875"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a:t>
            </a:r>
          </a:p>
          <a:p>
            <a:pPr algn="ctr"/>
            <a:r>
              <a:rPr lang="en-US" sz="1200" dirty="0" smtClean="0">
                <a:solidFill>
                  <a:schemeClr val="bg2">
                    <a:lumMod val="25000"/>
                  </a:schemeClr>
                </a:solidFill>
              </a:rPr>
              <a:t>ACQ</a:t>
            </a:r>
          </a:p>
        </p:txBody>
      </p:sp>
      <p:sp>
        <p:nvSpPr>
          <p:cNvPr id="127" name="Rectangle 126"/>
          <p:cNvSpPr/>
          <p:nvPr/>
        </p:nvSpPr>
        <p:spPr>
          <a:xfrm>
            <a:off x="3026968" y="5447048"/>
            <a:ext cx="543875"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a:t>
            </a:r>
          </a:p>
          <a:p>
            <a:pPr algn="ctr"/>
            <a:r>
              <a:rPr lang="en-US" sz="1200" dirty="0" smtClean="0">
                <a:solidFill>
                  <a:schemeClr val="bg2">
                    <a:lumMod val="25000"/>
                  </a:schemeClr>
                </a:solidFill>
              </a:rPr>
              <a:t>ACQ</a:t>
            </a:r>
          </a:p>
        </p:txBody>
      </p:sp>
      <p:sp>
        <p:nvSpPr>
          <p:cNvPr id="129" name="Rectangle 128"/>
          <p:cNvSpPr/>
          <p:nvPr/>
        </p:nvSpPr>
        <p:spPr>
          <a:xfrm>
            <a:off x="1096596" y="5457957"/>
            <a:ext cx="674418" cy="369332"/>
          </a:xfrm>
          <a:prstGeom prst="rect">
            <a:avLst/>
          </a:prstGeom>
        </p:spPr>
        <p:txBody>
          <a:bodyPr wrap="square" anchor="ctr">
            <a:spAutoFit/>
          </a:bodyPr>
          <a:lstStyle/>
          <a:p>
            <a:pPr algn="ctr"/>
            <a:r>
              <a:rPr lang="en-US" dirty="0" smtClean="0">
                <a:latin typeface="Wingdings"/>
                <a:ea typeface="Wingdings"/>
                <a:cs typeface="Wingdings"/>
              </a:rPr>
              <a:t></a:t>
            </a:r>
            <a:endParaRPr lang="en-US" dirty="0"/>
          </a:p>
        </p:txBody>
      </p:sp>
      <p:sp>
        <p:nvSpPr>
          <p:cNvPr id="169" name="Rounded Rectangle 168"/>
          <p:cNvSpPr/>
          <p:nvPr/>
        </p:nvSpPr>
        <p:spPr>
          <a:xfrm>
            <a:off x="893560"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Seafloor</a:t>
            </a:r>
            <a:endParaRPr lang="en-US" dirty="0">
              <a:solidFill>
                <a:schemeClr val="accent1">
                  <a:lumMod val="75000"/>
                </a:schemeClr>
              </a:solidFill>
            </a:endParaRPr>
          </a:p>
        </p:txBody>
      </p:sp>
      <p:sp>
        <p:nvSpPr>
          <p:cNvPr id="170" name="Rounded Rectangle 169"/>
          <p:cNvSpPr/>
          <p:nvPr/>
        </p:nvSpPr>
        <p:spPr>
          <a:xfrm>
            <a:off x="4884307"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Hopkins</a:t>
            </a:r>
            <a:endParaRPr lang="en-US" dirty="0">
              <a:solidFill>
                <a:schemeClr val="accent1">
                  <a:lumMod val="75000"/>
                </a:schemeClr>
              </a:solidFill>
            </a:endParaRPr>
          </a:p>
        </p:txBody>
      </p:sp>
      <p:sp>
        <p:nvSpPr>
          <p:cNvPr id="171" name="Rounded Rectangle 170"/>
          <p:cNvSpPr/>
          <p:nvPr/>
        </p:nvSpPr>
        <p:spPr>
          <a:xfrm>
            <a:off x="7608720"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Remote</a:t>
            </a:r>
            <a:endParaRPr lang="en-US" dirty="0">
              <a:solidFill>
                <a:schemeClr val="accent1">
                  <a:lumMod val="75000"/>
                </a:schemeClr>
              </a:solidFill>
            </a:endParaRPr>
          </a:p>
        </p:txBody>
      </p:sp>
      <p:sp>
        <p:nvSpPr>
          <p:cNvPr id="187" name="TextBox 186"/>
          <p:cNvSpPr txBox="1"/>
          <p:nvPr/>
        </p:nvSpPr>
        <p:spPr>
          <a:xfrm>
            <a:off x="5693475" y="4153434"/>
            <a:ext cx="1415772" cy="523220"/>
          </a:xfrm>
          <a:prstGeom prst="rect">
            <a:avLst/>
          </a:prstGeom>
          <a:noFill/>
        </p:spPr>
        <p:txBody>
          <a:bodyPr wrap="none" rtlCol="0">
            <a:spAutoFit/>
          </a:bodyPr>
          <a:lstStyle/>
          <a:p>
            <a:r>
              <a:rPr lang="en-US" sz="1400" dirty="0" smtClean="0">
                <a:solidFill>
                  <a:schemeClr val="accent6">
                    <a:lumMod val="50000"/>
                  </a:schemeClr>
                </a:solidFill>
              </a:rPr>
              <a:t>FOCE GUI</a:t>
            </a:r>
          </a:p>
          <a:p>
            <a:r>
              <a:rPr lang="en-US" sz="1400" dirty="0" smtClean="0"/>
              <a:t>Control, monitor</a:t>
            </a:r>
            <a:endParaRPr lang="en-US" sz="1400" dirty="0"/>
          </a:p>
        </p:txBody>
      </p:sp>
      <p:sp>
        <p:nvSpPr>
          <p:cNvPr id="188" name="TextBox 187"/>
          <p:cNvSpPr txBox="1"/>
          <p:nvPr/>
        </p:nvSpPr>
        <p:spPr>
          <a:xfrm>
            <a:off x="6739468" y="5573417"/>
            <a:ext cx="2331154" cy="954107"/>
          </a:xfrm>
          <a:prstGeom prst="rect">
            <a:avLst/>
          </a:prstGeom>
          <a:noFill/>
        </p:spPr>
        <p:txBody>
          <a:bodyPr wrap="square" rtlCol="0">
            <a:spAutoFit/>
          </a:bodyPr>
          <a:lstStyle/>
          <a:p>
            <a:r>
              <a:rPr lang="en-US" sz="1400" dirty="0" smtClean="0">
                <a:solidFill>
                  <a:srgbClr val="984807"/>
                </a:solidFill>
              </a:rPr>
              <a:t>Real-time Data Viewer (RDV) </a:t>
            </a:r>
            <a:r>
              <a:rPr lang="en-US" sz="1400" dirty="0" smtClean="0"/>
              <a:t>OSDT client</a:t>
            </a:r>
          </a:p>
          <a:p>
            <a:r>
              <a:rPr lang="en-US" sz="1400" dirty="0" smtClean="0"/>
              <a:t>Live, post-experiment</a:t>
            </a:r>
          </a:p>
          <a:p>
            <a:r>
              <a:rPr lang="en-US" sz="1400" dirty="0" smtClean="0"/>
              <a:t>data playback</a:t>
            </a:r>
          </a:p>
        </p:txBody>
      </p:sp>
      <p:sp>
        <p:nvSpPr>
          <p:cNvPr id="189" name="TextBox 188"/>
          <p:cNvSpPr txBox="1"/>
          <p:nvPr/>
        </p:nvSpPr>
        <p:spPr>
          <a:xfrm>
            <a:off x="5982533" y="1095584"/>
            <a:ext cx="2383097" cy="738664"/>
          </a:xfrm>
          <a:prstGeom prst="rect">
            <a:avLst/>
          </a:prstGeom>
          <a:noFill/>
        </p:spPr>
        <p:txBody>
          <a:bodyPr wrap="square" rtlCol="0">
            <a:spAutoFit/>
          </a:bodyPr>
          <a:lstStyle/>
          <a:p>
            <a:r>
              <a:rPr lang="en-US" sz="1400" dirty="0" smtClean="0">
                <a:solidFill>
                  <a:srgbClr val="984807"/>
                </a:solidFill>
              </a:rPr>
              <a:t>Shore Side Data System (SSDS)</a:t>
            </a:r>
          </a:p>
          <a:p>
            <a:r>
              <a:rPr lang="en-US" sz="1400" dirty="0" smtClean="0"/>
              <a:t>Primary data archive</a:t>
            </a:r>
          </a:p>
          <a:p>
            <a:r>
              <a:rPr lang="en-US" sz="1400" dirty="0" smtClean="0"/>
              <a:t>MBARI internal standard</a:t>
            </a:r>
          </a:p>
        </p:txBody>
      </p:sp>
      <p:cxnSp>
        <p:nvCxnSpPr>
          <p:cNvPr id="216" name="Straight Connector 215"/>
          <p:cNvCxnSpPr>
            <a:endCxn id="85" idx="1"/>
          </p:cNvCxnSpPr>
          <p:nvPr/>
        </p:nvCxnSpPr>
        <p:spPr>
          <a:xfrm>
            <a:off x="2866004" y="4089597"/>
            <a:ext cx="4305126" cy="2704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ectangle 223"/>
          <p:cNvSpPr/>
          <p:nvPr/>
        </p:nvSpPr>
        <p:spPr>
          <a:xfrm>
            <a:off x="2041508" y="3523043"/>
            <a:ext cx="706878"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Access</a:t>
            </a:r>
          </a:p>
          <a:p>
            <a:pPr algn="ctr"/>
            <a:r>
              <a:rPr lang="en-US" sz="1200" dirty="0" smtClean="0">
                <a:solidFill>
                  <a:schemeClr val="bg2">
                    <a:lumMod val="25000"/>
                  </a:schemeClr>
                </a:solidFill>
              </a:rPr>
              <a:t>Service</a:t>
            </a:r>
          </a:p>
        </p:txBody>
      </p:sp>
      <p:cxnSp>
        <p:nvCxnSpPr>
          <p:cNvPr id="266" name="Straight Connector 265"/>
          <p:cNvCxnSpPr>
            <a:stCxn id="16" idx="3"/>
            <a:endCxn id="88" idx="1"/>
          </p:cNvCxnSpPr>
          <p:nvPr/>
        </p:nvCxnSpPr>
        <p:spPr>
          <a:xfrm flipV="1">
            <a:off x="2798539" y="2136456"/>
            <a:ext cx="2005867" cy="184242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72" name="Straight Connector 271"/>
          <p:cNvCxnSpPr>
            <a:stCxn id="194" idx="3"/>
            <a:endCxn id="13" idx="2"/>
          </p:cNvCxnSpPr>
          <p:nvPr/>
        </p:nvCxnSpPr>
        <p:spPr>
          <a:xfrm>
            <a:off x="5982533" y="3430855"/>
            <a:ext cx="2281994"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301" name="Rounded Rectangle 300"/>
          <p:cNvSpPr/>
          <p:nvPr/>
        </p:nvSpPr>
        <p:spPr>
          <a:xfrm>
            <a:off x="6401361" y="2199532"/>
            <a:ext cx="620328" cy="31228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HTTPS</a:t>
            </a:r>
            <a:endParaRPr lang="en-US" sz="1200" dirty="0">
              <a:solidFill>
                <a:schemeClr val="accent1">
                  <a:lumMod val="75000"/>
                </a:schemeClr>
              </a:solidFill>
            </a:endParaRPr>
          </a:p>
        </p:txBody>
      </p:sp>
      <p:sp>
        <p:nvSpPr>
          <p:cNvPr id="302" name="Rounded Rectangle 301"/>
          <p:cNvSpPr/>
          <p:nvPr/>
        </p:nvSpPr>
        <p:spPr>
          <a:xfrm>
            <a:off x="3420682" y="1473302"/>
            <a:ext cx="936136" cy="59100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TCP, UDP</a:t>
            </a:r>
          </a:p>
          <a:p>
            <a:pPr algn="ctr"/>
            <a:r>
              <a:rPr lang="en-US" sz="1200" dirty="0" smtClean="0">
                <a:solidFill>
                  <a:schemeClr val="accent1">
                    <a:lumMod val="75000"/>
                  </a:schemeClr>
                </a:solidFill>
              </a:rPr>
              <a:t>HTTPS</a:t>
            </a:r>
          </a:p>
          <a:p>
            <a:pPr algn="ctr"/>
            <a:r>
              <a:rPr lang="en-US" sz="1200" dirty="0" smtClean="0">
                <a:solidFill>
                  <a:schemeClr val="accent1">
                    <a:lumMod val="75000"/>
                  </a:schemeClr>
                </a:solidFill>
              </a:rPr>
              <a:t>Java RMI</a:t>
            </a:r>
            <a:endParaRPr lang="en-US" sz="1200" dirty="0">
              <a:solidFill>
                <a:schemeClr val="accent1">
                  <a:lumMod val="75000"/>
                </a:schemeClr>
              </a:solidFill>
            </a:endParaRPr>
          </a:p>
        </p:txBody>
      </p:sp>
      <p:sp>
        <p:nvSpPr>
          <p:cNvPr id="313" name="Rectangle 312"/>
          <p:cNvSpPr/>
          <p:nvPr/>
        </p:nvSpPr>
        <p:spPr>
          <a:xfrm>
            <a:off x="1124426" y="6319148"/>
            <a:ext cx="414283" cy="168731"/>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ESW</a:t>
            </a:r>
            <a:endParaRPr lang="en-US" sz="800" dirty="0"/>
          </a:p>
        </p:txBody>
      </p:sp>
      <p:grpSp>
        <p:nvGrpSpPr>
          <p:cNvPr id="315" name="Group 314"/>
          <p:cNvGrpSpPr/>
          <p:nvPr/>
        </p:nvGrpSpPr>
        <p:grpSpPr>
          <a:xfrm>
            <a:off x="3077054" y="5910010"/>
            <a:ext cx="428434" cy="579698"/>
            <a:chOff x="3077054" y="5910010"/>
            <a:chExt cx="428434" cy="579698"/>
          </a:xfrm>
        </p:grpSpPr>
        <p:sp>
          <p:nvSpPr>
            <p:cNvPr id="44" name="Oval 43"/>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46" name="Straight Connector 45"/>
            <p:cNvCxnSpPr>
              <a:endCxn id="44"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14" name="Rectangle 313"/>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sp>
        <p:nvSpPr>
          <p:cNvPr id="319" name="Rounded Rectangle 318"/>
          <p:cNvSpPr/>
          <p:nvPr/>
        </p:nvSpPr>
        <p:spPr>
          <a:xfrm>
            <a:off x="7232060" y="1916218"/>
            <a:ext cx="753320" cy="468813"/>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User </a:t>
            </a:r>
          </a:p>
          <a:p>
            <a:pPr algn="ctr"/>
            <a:r>
              <a:rPr lang="en-US" sz="1400" dirty="0" smtClean="0">
                <a:solidFill>
                  <a:schemeClr val="accent1">
                    <a:lumMod val="75000"/>
                  </a:schemeClr>
                </a:solidFill>
              </a:rPr>
              <a:t>Tools</a:t>
            </a:r>
            <a:endParaRPr lang="en-US" dirty="0">
              <a:solidFill>
                <a:schemeClr val="accent1">
                  <a:lumMod val="75000"/>
                </a:schemeClr>
              </a:solidFill>
            </a:endParaRPr>
          </a:p>
        </p:txBody>
      </p:sp>
      <p:sp>
        <p:nvSpPr>
          <p:cNvPr id="320" name="Rectangle 319"/>
          <p:cNvSpPr/>
          <p:nvPr/>
        </p:nvSpPr>
        <p:spPr>
          <a:xfrm>
            <a:off x="6647227" y="5002397"/>
            <a:ext cx="748923" cy="276999"/>
          </a:xfrm>
          <a:prstGeom prst="rect">
            <a:avLst/>
          </a:prstGeom>
        </p:spPr>
        <p:txBody>
          <a:bodyPr wrap="none">
            <a:spAutoFit/>
          </a:bodyPr>
          <a:lstStyle/>
          <a:p>
            <a:pPr algn="ctr"/>
            <a:r>
              <a:rPr lang="en-US" sz="1200" dirty="0">
                <a:solidFill>
                  <a:schemeClr val="accent1">
                    <a:lumMod val="75000"/>
                  </a:schemeClr>
                </a:solidFill>
              </a:rPr>
              <a:t>TCP, UDP</a:t>
            </a:r>
          </a:p>
        </p:txBody>
      </p:sp>
    </p:spTree>
    <p:extLst>
      <p:ext uri="{BB962C8B-B14F-4D97-AF65-F5344CB8AC3E}">
        <p14:creationId xmlns:p14="http://schemas.microsoft.com/office/powerpoint/2010/main" val="304941265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UI</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Help users to understand and simplify key choices</a:t>
            </a:r>
          </a:p>
          <a:p>
            <a:r>
              <a:rPr lang="en-US" dirty="0" smtClean="0"/>
              <a:t>What UI </a:t>
            </a:r>
            <a:r>
              <a:rPr lang="en-US" b="1" i="1" dirty="0" smtClean="0"/>
              <a:t>choices</a:t>
            </a:r>
            <a:r>
              <a:rPr lang="en-US" dirty="0" smtClean="0"/>
              <a:t> will the user make related to UI</a:t>
            </a:r>
          </a:p>
          <a:p>
            <a:pPr lvl="1"/>
            <a:r>
              <a:rPr lang="en-US" dirty="0" smtClean="0"/>
              <a:t>Network, interfaces, security </a:t>
            </a:r>
          </a:p>
          <a:p>
            <a:r>
              <a:rPr lang="en-US" dirty="0" smtClean="0"/>
              <a:t>How do those choices affect concerns (performance, flexibility, ease, cost)</a:t>
            </a:r>
          </a:p>
          <a:p>
            <a:r>
              <a:rPr lang="en-US" dirty="0" smtClean="0"/>
              <a:t>What are pros/cons of various choices</a:t>
            </a:r>
          </a:p>
          <a:p>
            <a:pPr lvl="1"/>
            <a:r>
              <a:rPr lang="en-US" dirty="0" smtClean="0"/>
              <a:t>Cost, power, bandwidth, software skill, processing capability, software/system dependencies</a:t>
            </a:r>
          </a:p>
          <a:p>
            <a:r>
              <a:rPr lang="en-US" dirty="0" smtClean="0"/>
              <a:t>Modularity</a:t>
            </a:r>
          </a:p>
          <a:p>
            <a:pPr lvl="1"/>
            <a:r>
              <a:rPr lang="en-US" dirty="0"/>
              <a:t>Interfaces that support flexibility in UI choices</a:t>
            </a:r>
          </a:p>
          <a:p>
            <a:pPr lvl="1"/>
            <a:r>
              <a:rPr lang="en-US" dirty="0" smtClean="0"/>
              <a:t>Expansion path: what’s needed up front to start simply and build capability</a:t>
            </a:r>
          </a:p>
          <a:p>
            <a:r>
              <a:rPr lang="en-US" dirty="0" smtClean="0"/>
              <a:t>Sketch out a couple of concepts at either end of the spectrum</a:t>
            </a:r>
          </a:p>
          <a:p>
            <a:r>
              <a:rPr lang="en-US" dirty="0" smtClean="0"/>
              <a:t>Specific choice/detail more important for SWFOCE</a:t>
            </a:r>
            <a:endParaRPr lang="en-US" dirty="0"/>
          </a:p>
        </p:txBody>
      </p:sp>
    </p:spTree>
    <p:extLst>
      <p:ext uri="{BB962C8B-B14F-4D97-AF65-F5344CB8AC3E}">
        <p14:creationId xmlns:p14="http://schemas.microsoft.com/office/powerpoint/2010/main" val="45830668"/>
      </p:ext>
    </p:extLst>
  </p:cSld>
  <p:clrMapOvr>
    <a:masterClrMapping/>
  </p:clrMapOvr>
  <p:timing>
    <p:tnLst>
      <p:par>
        <p:cTn xmlns:p14="http://schemas.microsoft.com/office/powerpoint/2010/mai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Schedule and Resources</a:t>
            </a:r>
            <a:endParaRPr lang="en-US" dirty="0"/>
          </a:p>
        </p:txBody>
      </p:sp>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val="379292249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FOCE: A tool to understand local impacts of Ocean Acidification </a:t>
            </a:r>
            <a:endParaRPr lang="en-US" dirty="0"/>
          </a:p>
        </p:txBody>
      </p:sp>
      <p:pic>
        <p:nvPicPr>
          <p:cNvPr id="4" name="Content Placeholder 3" descr="MBA_Decks_4618.jpg"/>
          <p:cNvPicPr>
            <a:picLocks noGrp="1" noChangeAspect="1"/>
          </p:cNvPicPr>
          <p:nvPr>
            <p:ph idx="1"/>
          </p:nvPr>
        </p:nvPicPr>
        <p:blipFill>
          <a:blip r:embed="rId2">
            <a:extLst>
              <a:ext uri="{28A0092B-C50C-407E-A947-70E740481C1C}">
                <a14:useLocalDpi xmlns:a14="http://schemas.microsoft.com/office/drawing/2010/main" val="0"/>
              </a:ext>
            </a:extLst>
          </a:blip>
          <a:srcRect t="5834" b="5834"/>
          <a:stretch>
            <a:fillRect/>
          </a:stretch>
        </p:blipFill>
        <p:spPr>
          <a:xfrm>
            <a:off x="1037504" y="1625434"/>
            <a:ext cx="7128809" cy="3920570"/>
          </a:xfrm>
        </p:spPr>
      </p:pic>
      <p:sp>
        <p:nvSpPr>
          <p:cNvPr id="5" name="TextBox 4"/>
          <p:cNvSpPr txBox="1"/>
          <p:nvPr/>
        </p:nvSpPr>
        <p:spPr>
          <a:xfrm>
            <a:off x="1724093" y="5618451"/>
            <a:ext cx="6004844" cy="369332"/>
          </a:xfrm>
          <a:prstGeom prst="rect">
            <a:avLst/>
          </a:prstGeom>
          <a:noFill/>
        </p:spPr>
        <p:txBody>
          <a:bodyPr wrap="none" rtlCol="0">
            <a:spAutoFit/>
          </a:bodyPr>
          <a:lstStyle/>
          <a:p>
            <a:r>
              <a:rPr lang="en-US" dirty="0" smtClean="0"/>
              <a:t>Funding Provided by The David and Lucile Packard Foundation</a:t>
            </a:r>
            <a:endParaRPr lang="en-US" dirty="0"/>
          </a:p>
        </p:txBody>
      </p:sp>
    </p:spTree>
    <p:extLst>
      <p:ext uri="{BB962C8B-B14F-4D97-AF65-F5344CB8AC3E}">
        <p14:creationId xmlns:p14="http://schemas.microsoft.com/office/powerpoint/2010/main" val="1998835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897467"/>
          </a:xfrm>
        </p:spPr>
        <p:txBody>
          <a:bodyPr>
            <a:normAutofit/>
          </a:bodyPr>
          <a:lstStyle/>
          <a:p>
            <a:r>
              <a:rPr lang="en-US" dirty="0" err="1" smtClean="0"/>
              <a:t>swFOCE</a:t>
            </a:r>
            <a:r>
              <a:rPr lang="en-US" dirty="0" smtClean="0"/>
              <a:t> Additional Requirements</a:t>
            </a:r>
            <a:endParaRPr lang="en-US" i="1" dirty="0"/>
          </a:p>
        </p:txBody>
      </p:sp>
      <p:sp>
        <p:nvSpPr>
          <p:cNvPr id="5" name="TextBox 4"/>
          <p:cNvSpPr txBox="1"/>
          <p:nvPr/>
        </p:nvSpPr>
        <p:spPr>
          <a:xfrm>
            <a:off x="1594611" y="1047430"/>
            <a:ext cx="6087857" cy="1754327"/>
          </a:xfrm>
          <a:prstGeom prst="rect">
            <a:avLst/>
          </a:prstGeom>
          <a:noFill/>
        </p:spPr>
        <p:txBody>
          <a:bodyPr wrap="square" rtlCol="0">
            <a:spAutoFit/>
          </a:bodyPr>
          <a:lstStyle/>
          <a:p>
            <a:r>
              <a:rPr lang="en-US" dirty="0" smtClean="0"/>
              <a:t>Surge:			 	Imitate surge to extent possible</a:t>
            </a:r>
          </a:p>
          <a:p>
            <a:endParaRPr lang="en-US" dirty="0"/>
          </a:p>
          <a:p>
            <a:r>
              <a:rPr lang="en-US" dirty="0"/>
              <a:t>Number of Units: 		System support for </a:t>
            </a:r>
            <a:r>
              <a:rPr lang="en-US" dirty="0" smtClean="0"/>
              <a:t>3 </a:t>
            </a:r>
            <a:r>
              <a:rPr lang="en-US" dirty="0"/>
              <a:t>active and </a:t>
            </a:r>
            <a:r>
              <a:rPr lang="en-US" dirty="0" smtClean="0"/>
              <a:t>3 </a:t>
            </a:r>
            <a:r>
              <a:rPr lang="en-US" dirty="0"/>
              <a:t>						control chamber</a:t>
            </a:r>
          </a:p>
          <a:p>
            <a:endParaRPr lang="en-US" dirty="0"/>
          </a:p>
          <a:p>
            <a:endParaRPr lang="en-US" dirty="0"/>
          </a:p>
        </p:txBody>
      </p:sp>
    </p:spTree>
    <p:extLst>
      <p:ext uri="{BB962C8B-B14F-4D97-AF65-F5344CB8AC3E}">
        <p14:creationId xmlns:p14="http://schemas.microsoft.com/office/powerpoint/2010/main" val="138527620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8227" y="0"/>
            <a:ext cx="8229600" cy="889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a:t>
            </a:r>
            <a:r>
              <a:rPr lang="en-US" dirty="0" err="1" smtClean="0"/>
              <a:t>swFOCE</a:t>
            </a:r>
            <a:r>
              <a:rPr lang="en-US" dirty="0" smtClean="0"/>
              <a:t> Concept of Ops</a:t>
            </a:r>
            <a:endParaRPr lang="en-US" dirty="0"/>
          </a:p>
        </p:txBody>
      </p:sp>
      <p:pic>
        <p:nvPicPr>
          <p:cNvPr id="5" name="Picture 5" descr="FOCE_MARScontr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1143000"/>
            <a:ext cx="7858125" cy="533400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1202416" y="1284994"/>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1272150" y="3969809"/>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1227060" y="5157115"/>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7239000" y="5753862"/>
            <a:ext cx="1151467" cy="307777"/>
          </a:xfrm>
          <a:prstGeom prst="rect">
            <a:avLst/>
          </a:prstGeom>
          <a:solidFill>
            <a:schemeClr val="bg1"/>
          </a:solidFill>
        </p:spPr>
        <p:txBody>
          <a:bodyPr wrap="square" rtlCol="0">
            <a:spAutoFit/>
          </a:bodyPr>
          <a:lstStyle/>
          <a:p>
            <a:pPr algn="ctr"/>
            <a:r>
              <a:rPr lang="en-US" sz="1400" dirty="0" smtClean="0"/>
              <a:t>Flow </a:t>
            </a:r>
            <a:r>
              <a:rPr lang="en-US" sz="1400" dirty="0" err="1" smtClean="0"/>
              <a:t>Vel</a:t>
            </a:r>
            <a:endParaRPr lang="en-US" sz="1400" dirty="0"/>
          </a:p>
        </p:txBody>
      </p:sp>
      <p:sp>
        <p:nvSpPr>
          <p:cNvPr id="2" name="Rectangle 1"/>
          <p:cNvSpPr/>
          <p:nvPr/>
        </p:nvSpPr>
        <p:spPr>
          <a:xfrm>
            <a:off x="846667" y="11938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872067" y="39116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973667" y="4250266"/>
            <a:ext cx="2887133" cy="122766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745068" y="6002867"/>
            <a:ext cx="2887133" cy="3640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872067" y="5427134"/>
            <a:ext cx="1905001" cy="6688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imag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7022" y="4775200"/>
            <a:ext cx="1408962" cy="1289050"/>
          </a:xfrm>
          <a:prstGeom prst="rect">
            <a:avLst/>
          </a:prstGeom>
        </p:spPr>
      </p:pic>
      <p:cxnSp>
        <p:nvCxnSpPr>
          <p:cNvPr id="17" name="Straight Arrow Connector 16"/>
          <p:cNvCxnSpPr/>
          <p:nvPr/>
        </p:nvCxnSpPr>
        <p:spPr>
          <a:xfrm flipV="1">
            <a:off x="2438400" y="5698067"/>
            <a:ext cx="372533" cy="8466"/>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897466" y="5969000"/>
            <a:ext cx="2249334" cy="338554"/>
          </a:xfrm>
          <a:prstGeom prst="rect">
            <a:avLst/>
          </a:prstGeom>
          <a:noFill/>
        </p:spPr>
        <p:txBody>
          <a:bodyPr wrap="none" rtlCol="0">
            <a:spAutoFit/>
          </a:bodyPr>
          <a:lstStyle/>
          <a:p>
            <a:r>
              <a:rPr lang="en-US" sz="1600" dirty="0" smtClean="0"/>
              <a:t>Science selected velocity</a:t>
            </a:r>
            <a:endParaRPr lang="en-US" sz="1600" dirty="0"/>
          </a:p>
        </p:txBody>
      </p:sp>
    </p:spTree>
    <p:extLst>
      <p:ext uri="{BB962C8B-B14F-4D97-AF65-F5344CB8AC3E}">
        <p14:creationId xmlns:p14="http://schemas.microsoft.com/office/powerpoint/2010/main" val="375401953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82"/>
          <p:cNvSpPr/>
          <p:nvPr/>
        </p:nvSpPr>
        <p:spPr>
          <a:xfrm>
            <a:off x="1735988" y="4735366"/>
            <a:ext cx="1791900" cy="1526303"/>
          </a:xfrm>
          <a:prstGeom prst="rect">
            <a:avLst/>
          </a:prstGeom>
          <a:solidFill>
            <a:schemeClr val="tx2">
              <a:lumMod val="40000"/>
              <a:lumOff val="60000"/>
              <a:alpha val="54000"/>
            </a:schemeClr>
          </a:solidFill>
          <a:ln>
            <a:solidFill>
              <a:schemeClr val="tx2">
                <a:lumMod val="40000"/>
                <a:lumOff val="60000"/>
                <a:alpha val="48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6773" y="0"/>
            <a:ext cx="8229600" cy="1143000"/>
          </a:xfrm>
        </p:spPr>
        <p:txBody>
          <a:bodyPr/>
          <a:lstStyle/>
          <a:p>
            <a:r>
              <a:rPr lang="en-US" dirty="0" err="1" smtClean="0"/>
              <a:t>xFOCE</a:t>
            </a:r>
            <a:r>
              <a:rPr lang="en-US" dirty="0" smtClean="0"/>
              <a:t> Functional Interfaces</a:t>
            </a:r>
            <a:endParaRPr lang="en-US" dirty="0"/>
          </a:p>
        </p:txBody>
      </p:sp>
      <p:sp>
        <p:nvSpPr>
          <p:cNvPr id="6" name="Rectangle 5"/>
          <p:cNvSpPr/>
          <p:nvPr/>
        </p:nvSpPr>
        <p:spPr>
          <a:xfrm>
            <a:off x="2506272" y="1329461"/>
            <a:ext cx="1696242" cy="1395481"/>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8" name="Rectangle 7"/>
          <p:cNvSpPr/>
          <p:nvPr/>
        </p:nvSpPr>
        <p:spPr>
          <a:xfrm>
            <a:off x="2626019" y="1454430"/>
            <a:ext cx="58703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CO2</a:t>
            </a:r>
            <a:endParaRPr lang="en-US" sz="1200" dirty="0">
              <a:solidFill>
                <a:srgbClr val="000000"/>
              </a:solidFill>
            </a:endParaRPr>
          </a:p>
        </p:txBody>
      </p:sp>
      <p:sp>
        <p:nvSpPr>
          <p:cNvPr id="9" name="Rectangle 8"/>
          <p:cNvSpPr/>
          <p:nvPr/>
        </p:nvSpPr>
        <p:spPr>
          <a:xfrm>
            <a:off x="2626074" y="1915459"/>
            <a:ext cx="587038" cy="43375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SW Pump</a:t>
            </a:r>
            <a:endParaRPr lang="en-US" sz="1200" dirty="0">
              <a:solidFill>
                <a:srgbClr val="000000"/>
              </a:solidFill>
            </a:endParaRPr>
          </a:p>
        </p:txBody>
      </p:sp>
      <p:sp>
        <p:nvSpPr>
          <p:cNvPr id="11" name="Rectangle 10"/>
          <p:cNvSpPr/>
          <p:nvPr/>
        </p:nvSpPr>
        <p:spPr>
          <a:xfrm>
            <a:off x="3527888" y="1420514"/>
            <a:ext cx="587038" cy="120042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a:t>
            </a:r>
            <a:endParaRPr lang="en-US" sz="1200" dirty="0">
              <a:solidFill>
                <a:srgbClr val="000000"/>
              </a:solidFill>
            </a:endParaRPr>
          </a:p>
        </p:txBody>
      </p:sp>
      <p:sp>
        <p:nvSpPr>
          <p:cNvPr id="13" name="Rectangle 12"/>
          <p:cNvSpPr/>
          <p:nvPr/>
        </p:nvSpPr>
        <p:spPr>
          <a:xfrm>
            <a:off x="4701423"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Distributor</a:t>
            </a:r>
            <a:endParaRPr lang="en-US" sz="1200" dirty="0">
              <a:solidFill>
                <a:srgbClr val="000000"/>
              </a:solidFill>
            </a:endParaRPr>
          </a:p>
        </p:txBody>
      </p:sp>
      <p:sp>
        <p:nvSpPr>
          <p:cNvPr id="14" name="Rectangle 13"/>
          <p:cNvSpPr/>
          <p:nvPr/>
        </p:nvSpPr>
        <p:spPr>
          <a:xfrm>
            <a:off x="6230019" y="1354858"/>
            <a:ext cx="1142296" cy="1903684"/>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15" name="Rectangle 14"/>
          <p:cNvSpPr/>
          <p:nvPr/>
        </p:nvSpPr>
        <p:spPr>
          <a:xfrm>
            <a:off x="6339496" y="2100399"/>
            <a:ext cx="91257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Archive</a:t>
            </a:r>
            <a:endParaRPr lang="en-US" sz="1200" dirty="0">
              <a:solidFill>
                <a:srgbClr val="000000"/>
              </a:solidFill>
            </a:endParaRPr>
          </a:p>
        </p:txBody>
      </p:sp>
      <p:sp>
        <p:nvSpPr>
          <p:cNvPr id="16" name="Rectangle 15"/>
          <p:cNvSpPr/>
          <p:nvPr/>
        </p:nvSpPr>
        <p:spPr>
          <a:xfrm>
            <a:off x="6339495" y="2672159"/>
            <a:ext cx="91257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Acquisition</a:t>
            </a:r>
            <a:endParaRPr lang="en-US" sz="1200" dirty="0">
              <a:solidFill>
                <a:srgbClr val="000000"/>
              </a:solidFill>
            </a:endParaRPr>
          </a:p>
        </p:txBody>
      </p:sp>
      <p:sp>
        <p:nvSpPr>
          <p:cNvPr id="18" name="Rectangle 17"/>
          <p:cNvSpPr/>
          <p:nvPr/>
        </p:nvSpPr>
        <p:spPr>
          <a:xfrm>
            <a:off x="6339496" y="1479827"/>
            <a:ext cx="91257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a:t>
            </a:r>
          </a:p>
          <a:p>
            <a:pPr algn="ctr"/>
            <a:r>
              <a:rPr lang="en-US" sz="1200" dirty="0" smtClean="0">
                <a:solidFill>
                  <a:srgbClr val="000000"/>
                </a:solidFill>
              </a:rPr>
              <a:t>Distribution</a:t>
            </a:r>
            <a:endParaRPr lang="en-US" sz="1200" dirty="0">
              <a:solidFill>
                <a:srgbClr val="000000"/>
              </a:solidFill>
            </a:endParaRPr>
          </a:p>
        </p:txBody>
      </p:sp>
      <p:sp>
        <p:nvSpPr>
          <p:cNvPr id="24" name="Rectangle 23"/>
          <p:cNvSpPr/>
          <p:nvPr/>
        </p:nvSpPr>
        <p:spPr>
          <a:xfrm>
            <a:off x="7620907" y="1356175"/>
            <a:ext cx="1252645" cy="189012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26" name="Rectangle 25"/>
          <p:cNvSpPr/>
          <p:nvPr/>
        </p:nvSpPr>
        <p:spPr>
          <a:xfrm>
            <a:off x="7760004" y="2651490"/>
            <a:ext cx="930424"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Console</a:t>
            </a:r>
            <a:endParaRPr lang="en-US" sz="1200" dirty="0">
              <a:solidFill>
                <a:srgbClr val="000000"/>
              </a:solidFill>
            </a:endParaRPr>
          </a:p>
        </p:txBody>
      </p:sp>
      <p:sp>
        <p:nvSpPr>
          <p:cNvPr id="30" name="Rectangle 29"/>
          <p:cNvSpPr/>
          <p:nvPr/>
        </p:nvSpPr>
        <p:spPr>
          <a:xfrm>
            <a:off x="1735988" y="4735366"/>
            <a:ext cx="5816689" cy="1526303"/>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2" name="Rectangle 31"/>
          <p:cNvSpPr/>
          <p:nvPr/>
        </p:nvSpPr>
        <p:spPr>
          <a:xfrm>
            <a:off x="4065648" y="4906857"/>
            <a:ext cx="98698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Instruments</a:t>
            </a:r>
            <a:endParaRPr lang="en-US" sz="1200" dirty="0">
              <a:solidFill>
                <a:srgbClr val="000000"/>
              </a:solidFill>
            </a:endParaRPr>
          </a:p>
        </p:txBody>
      </p:sp>
      <p:sp>
        <p:nvSpPr>
          <p:cNvPr id="33" name="Rectangle 32"/>
          <p:cNvSpPr/>
          <p:nvPr/>
        </p:nvSpPr>
        <p:spPr>
          <a:xfrm>
            <a:off x="6441406" y="489976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34" name="Rectangle 33"/>
          <p:cNvSpPr/>
          <p:nvPr/>
        </p:nvSpPr>
        <p:spPr>
          <a:xfrm>
            <a:off x="6441406" y="562022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36" name="Rectangle 35"/>
          <p:cNvSpPr/>
          <p:nvPr/>
        </p:nvSpPr>
        <p:spPr>
          <a:xfrm>
            <a:off x="4163333" y="5552168"/>
            <a:ext cx="827343" cy="483718"/>
          </a:xfrm>
          <a:prstGeom prst="rect">
            <a:avLst/>
          </a:prstGeom>
          <a:solidFill>
            <a:schemeClr val="tx2">
              <a:lumMod val="40000"/>
              <a:lumOff val="60000"/>
              <a:alpha val="47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Camera(s)</a:t>
            </a:r>
            <a:endParaRPr lang="en-US" sz="1200" dirty="0">
              <a:solidFill>
                <a:srgbClr val="000000"/>
              </a:solidFill>
            </a:endParaRPr>
          </a:p>
        </p:txBody>
      </p:sp>
      <p:sp>
        <p:nvSpPr>
          <p:cNvPr id="41" name="Rectangle 40"/>
          <p:cNvSpPr/>
          <p:nvPr/>
        </p:nvSpPr>
        <p:spPr>
          <a:xfrm>
            <a:off x="7760004" y="2102879"/>
            <a:ext cx="930424"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Control System</a:t>
            </a:r>
            <a:endParaRPr lang="en-US" sz="1200" dirty="0">
              <a:solidFill>
                <a:srgbClr val="000000"/>
              </a:solidFill>
            </a:endParaRPr>
          </a:p>
        </p:txBody>
      </p:sp>
      <p:sp>
        <p:nvSpPr>
          <p:cNvPr id="43" name="Rectangle 42"/>
          <p:cNvSpPr/>
          <p:nvPr/>
        </p:nvSpPr>
        <p:spPr>
          <a:xfrm>
            <a:off x="461124" y="1356174"/>
            <a:ext cx="1560438" cy="1649662"/>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44" name="Rectangle 43"/>
          <p:cNvSpPr/>
          <p:nvPr/>
        </p:nvSpPr>
        <p:spPr>
          <a:xfrm>
            <a:off x="570757" y="1423593"/>
            <a:ext cx="990520"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Generation</a:t>
            </a:r>
            <a:endParaRPr lang="en-US" sz="1200" dirty="0">
              <a:solidFill>
                <a:srgbClr val="000000"/>
              </a:solidFill>
            </a:endParaRPr>
          </a:p>
        </p:txBody>
      </p:sp>
      <p:sp>
        <p:nvSpPr>
          <p:cNvPr id="45" name="Rectangle 44"/>
          <p:cNvSpPr/>
          <p:nvPr/>
        </p:nvSpPr>
        <p:spPr>
          <a:xfrm>
            <a:off x="578769" y="2532321"/>
            <a:ext cx="982508" cy="385242"/>
          </a:xfrm>
          <a:prstGeom prst="rect">
            <a:avLst/>
          </a:prstGeom>
          <a:solidFill>
            <a:schemeClr val="tx2">
              <a:lumMod val="40000"/>
              <a:lumOff val="60000"/>
              <a:alpha val="48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Storage</a:t>
            </a:r>
            <a:endParaRPr lang="en-US" sz="1200" dirty="0">
              <a:solidFill>
                <a:srgbClr val="000000"/>
              </a:solidFill>
            </a:endParaRPr>
          </a:p>
        </p:txBody>
      </p:sp>
      <p:sp>
        <p:nvSpPr>
          <p:cNvPr id="46" name="Rectangle 45"/>
          <p:cNvSpPr/>
          <p:nvPr/>
        </p:nvSpPr>
        <p:spPr>
          <a:xfrm>
            <a:off x="873674" y="1948906"/>
            <a:ext cx="98250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Distribution/Protection</a:t>
            </a:r>
            <a:endParaRPr lang="en-US" sz="1200" dirty="0">
              <a:solidFill>
                <a:srgbClr val="000000"/>
              </a:solidFill>
            </a:endParaRPr>
          </a:p>
        </p:txBody>
      </p:sp>
      <p:sp>
        <p:nvSpPr>
          <p:cNvPr id="49" name="Rectangle 48"/>
          <p:cNvSpPr/>
          <p:nvPr/>
        </p:nvSpPr>
        <p:spPr>
          <a:xfrm>
            <a:off x="7760004" y="1479827"/>
            <a:ext cx="930424" cy="490808"/>
          </a:xfrm>
          <a:prstGeom prst="rect">
            <a:avLst/>
          </a:prstGeom>
          <a:solidFill>
            <a:schemeClr val="accent1">
              <a:lumMod val="40000"/>
              <a:lumOff val="60000"/>
              <a:alpha val="51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GUI</a:t>
            </a:r>
            <a:endParaRPr lang="en-US" sz="1200" dirty="0">
              <a:solidFill>
                <a:srgbClr val="000000"/>
              </a:solidFill>
            </a:endParaRPr>
          </a:p>
        </p:txBody>
      </p:sp>
      <p:sp>
        <p:nvSpPr>
          <p:cNvPr id="37" name="Rectangle 36"/>
          <p:cNvSpPr/>
          <p:nvPr/>
        </p:nvSpPr>
        <p:spPr>
          <a:xfrm>
            <a:off x="4701423" y="1338153"/>
            <a:ext cx="1252645" cy="193541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8" name="Rectangle 37"/>
          <p:cNvSpPr/>
          <p:nvPr/>
        </p:nvSpPr>
        <p:spPr>
          <a:xfrm>
            <a:off x="4820200" y="2100399"/>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Configuration &amp; Control</a:t>
            </a:r>
            <a:endParaRPr lang="en-US" sz="1200" dirty="0">
              <a:solidFill>
                <a:srgbClr val="000000"/>
              </a:solidFill>
            </a:endParaRPr>
          </a:p>
        </p:txBody>
      </p:sp>
      <p:sp>
        <p:nvSpPr>
          <p:cNvPr id="40" name="Rectangle 39"/>
          <p:cNvSpPr/>
          <p:nvPr/>
        </p:nvSpPr>
        <p:spPr>
          <a:xfrm>
            <a:off x="4820200" y="268830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Monitoring/</a:t>
            </a:r>
          </a:p>
          <a:p>
            <a:pPr algn="ctr"/>
            <a:r>
              <a:rPr lang="en-US" sz="1200" dirty="0" smtClean="0">
                <a:solidFill>
                  <a:srgbClr val="000000"/>
                </a:solidFill>
              </a:rPr>
              <a:t>Health/Status</a:t>
            </a:r>
            <a:endParaRPr lang="en-US" sz="1200" dirty="0">
              <a:solidFill>
                <a:srgbClr val="000000"/>
              </a:solidFill>
            </a:endParaRPr>
          </a:p>
        </p:txBody>
      </p:sp>
      <p:sp>
        <p:nvSpPr>
          <p:cNvPr id="50" name="Rectangle 49"/>
          <p:cNvSpPr/>
          <p:nvPr/>
        </p:nvSpPr>
        <p:spPr>
          <a:xfrm>
            <a:off x="4820200" y="147253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smtClean="0">
                <a:solidFill>
                  <a:srgbClr val="000000"/>
                </a:solidFill>
              </a:rPr>
              <a:t>Comms</a:t>
            </a:r>
            <a:endParaRPr lang="en-US" sz="1200" dirty="0">
              <a:solidFill>
                <a:srgbClr val="000000"/>
              </a:solidFill>
            </a:endParaRPr>
          </a:p>
        </p:txBody>
      </p:sp>
      <p:sp>
        <p:nvSpPr>
          <p:cNvPr id="39" name="Rectangle 38"/>
          <p:cNvSpPr/>
          <p:nvPr/>
        </p:nvSpPr>
        <p:spPr>
          <a:xfrm>
            <a:off x="1969161" y="490685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47" name="Rectangle 46"/>
          <p:cNvSpPr/>
          <p:nvPr/>
        </p:nvSpPr>
        <p:spPr>
          <a:xfrm>
            <a:off x="1969161" y="562731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48" name="Rectangle 47"/>
          <p:cNvSpPr/>
          <p:nvPr/>
        </p:nvSpPr>
        <p:spPr>
          <a:xfrm>
            <a:off x="3527888" y="1454430"/>
            <a:ext cx="587038" cy="45587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Mixer</a:t>
            </a:r>
            <a:endParaRPr lang="en-US" sz="1200" dirty="0">
              <a:solidFill>
                <a:srgbClr val="000000"/>
              </a:solidFill>
            </a:endParaRPr>
          </a:p>
        </p:txBody>
      </p:sp>
      <p:cxnSp>
        <p:nvCxnSpPr>
          <p:cNvPr id="4" name="Elbow Connector 3"/>
          <p:cNvCxnSpPr>
            <a:stCxn id="44" idx="3"/>
          </p:cNvCxnSpPr>
          <p:nvPr/>
        </p:nvCxnSpPr>
        <p:spPr>
          <a:xfrm>
            <a:off x="1561277" y="1638314"/>
            <a:ext cx="174711" cy="310592"/>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0" name="Elbow Connector 9"/>
          <p:cNvCxnSpPr>
            <a:stCxn id="45" idx="3"/>
          </p:cNvCxnSpPr>
          <p:nvPr/>
        </p:nvCxnSpPr>
        <p:spPr>
          <a:xfrm flipV="1">
            <a:off x="1561277" y="2439714"/>
            <a:ext cx="174711" cy="285228"/>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9" name="Elbow Connector 18"/>
          <p:cNvCxnSpPr>
            <a:stCxn id="46" idx="1"/>
          </p:cNvCxnSpPr>
          <p:nvPr/>
        </p:nvCxnSpPr>
        <p:spPr>
          <a:xfrm rot="10800000" flipV="1">
            <a:off x="676360" y="2194309"/>
            <a:ext cx="197315" cy="33801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3527888"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Subsea Electronics</a:t>
            </a:r>
            <a:endParaRPr lang="en-US" sz="1200" dirty="0">
              <a:solidFill>
                <a:srgbClr val="000000"/>
              </a:solidFill>
            </a:endParaRPr>
          </a:p>
        </p:txBody>
      </p:sp>
      <p:cxnSp>
        <p:nvCxnSpPr>
          <p:cNvPr id="21" name="Straight Connector 20"/>
          <p:cNvCxnSpPr/>
          <p:nvPr/>
        </p:nvCxnSpPr>
        <p:spPr>
          <a:xfrm>
            <a:off x="743995" y="3652089"/>
            <a:ext cx="8026129" cy="7515"/>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570757" y="3374050"/>
            <a:ext cx="8012" cy="62371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743340" y="3255344"/>
            <a:ext cx="885955" cy="369332"/>
          </a:xfrm>
          <a:prstGeom prst="rect">
            <a:avLst/>
          </a:prstGeom>
          <a:noFill/>
        </p:spPr>
        <p:txBody>
          <a:bodyPr wrap="none" rtlCol="0">
            <a:spAutoFit/>
          </a:bodyPr>
          <a:lstStyle/>
          <a:p>
            <a:r>
              <a:rPr lang="en-US" dirty="0" smtClean="0"/>
              <a:t>Surface</a:t>
            </a:r>
            <a:endParaRPr lang="en-US" dirty="0"/>
          </a:p>
        </p:txBody>
      </p:sp>
      <p:cxnSp>
        <p:nvCxnSpPr>
          <p:cNvPr id="53" name="Elbow Connector 52"/>
          <p:cNvCxnSpPr>
            <a:endCxn id="6" idx="0"/>
          </p:cNvCxnSpPr>
          <p:nvPr/>
        </p:nvCxnSpPr>
        <p:spPr>
          <a:xfrm flipV="1">
            <a:off x="2021562" y="1329461"/>
            <a:ext cx="1332831" cy="376351"/>
          </a:xfrm>
          <a:prstGeom prst="bentConnector4">
            <a:avLst>
              <a:gd name="adj1" fmla="val 18183"/>
              <a:gd name="adj2" fmla="val 150757"/>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743340" y="3662181"/>
            <a:ext cx="848985" cy="369332"/>
          </a:xfrm>
          <a:prstGeom prst="rect">
            <a:avLst/>
          </a:prstGeom>
          <a:noFill/>
        </p:spPr>
        <p:txBody>
          <a:bodyPr wrap="none" rtlCol="0">
            <a:spAutoFit/>
          </a:bodyPr>
          <a:lstStyle/>
          <a:p>
            <a:r>
              <a:rPr lang="en-US" dirty="0" smtClean="0"/>
              <a:t>Subsea</a:t>
            </a:r>
            <a:endParaRPr lang="en-US" dirty="0"/>
          </a:p>
        </p:txBody>
      </p:sp>
      <p:sp>
        <p:nvSpPr>
          <p:cNvPr id="61" name="TextBox 60"/>
          <p:cNvSpPr txBox="1"/>
          <p:nvPr/>
        </p:nvSpPr>
        <p:spPr>
          <a:xfrm>
            <a:off x="698514" y="1091514"/>
            <a:ext cx="585542" cy="276999"/>
          </a:xfrm>
          <a:prstGeom prst="rect">
            <a:avLst/>
          </a:prstGeom>
          <a:noFill/>
        </p:spPr>
        <p:txBody>
          <a:bodyPr wrap="none" rtlCol="0">
            <a:spAutoFit/>
          </a:bodyPr>
          <a:lstStyle/>
          <a:p>
            <a:r>
              <a:rPr lang="en-US" sz="1200" dirty="0" smtClean="0"/>
              <a:t>Power</a:t>
            </a:r>
            <a:endParaRPr lang="en-US" sz="1200" dirty="0"/>
          </a:p>
        </p:txBody>
      </p:sp>
      <p:cxnSp>
        <p:nvCxnSpPr>
          <p:cNvPr id="63" name="Straight Arrow Connector 62"/>
          <p:cNvCxnSpPr/>
          <p:nvPr/>
        </p:nvCxnSpPr>
        <p:spPr>
          <a:xfrm flipV="1">
            <a:off x="2791408" y="2349214"/>
            <a:ext cx="0" cy="1604723"/>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a:stCxn id="9" idx="3"/>
          </p:cNvCxnSpPr>
          <p:nvPr/>
        </p:nvCxnSpPr>
        <p:spPr>
          <a:xfrm>
            <a:off x="3213112" y="2132336"/>
            <a:ext cx="314776" cy="0"/>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8" idx="3"/>
            <a:endCxn id="48" idx="1"/>
          </p:cNvCxnSpPr>
          <p:nvPr/>
        </p:nvCxnSpPr>
        <p:spPr>
          <a:xfrm>
            <a:off x="3213057" y="1669151"/>
            <a:ext cx="314831" cy="13216"/>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74" name="Arc 73"/>
          <p:cNvSpPr/>
          <p:nvPr/>
        </p:nvSpPr>
        <p:spPr>
          <a:xfrm rot="8305045">
            <a:off x="3469465" y="1973576"/>
            <a:ext cx="326709" cy="317521"/>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5" name="Arc 74"/>
          <p:cNvSpPr/>
          <p:nvPr/>
        </p:nvSpPr>
        <p:spPr>
          <a:xfrm rot="8305045">
            <a:off x="3675185" y="1963453"/>
            <a:ext cx="326339" cy="317138"/>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6" name="Arc 75"/>
          <p:cNvSpPr/>
          <p:nvPr/>
        </p:nvSpPr>
        <p:spPr>
          <a:xfrm rot="8305045">
            <a:off x="3830797" y="1963282"/>
            <a:ext cx="326709" cy="317521"/>
          </a:xfrm>
          <a:prstGeom prst="arc">
            <a:avLst>
              <a:gd name="adj1" fmla="val 16200000"/>
              <a:gd name="adj2" fmla="val 20899003"/>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78" name="Elbow Connector 77"/>
          <p:cNvCxnSpPr>
            <a:stCxn id="11" idx="2"/>
            <a:endCxn id="13" idx="0"/>
          </p:cNvCxnSpPr>
          <p:nvPr/>
        </p:nvCxnSpPr>
        <p:spPr>
          <a:xfrm rot="16200000" flipH="1">
            <a:off x="3817876" y="2624469"/>
            <a:ext cx="1332999" cy="1325936"/>
          </a:xfrm>
          <a:prstGeom prst="bentConnector3">
            <a:avLst>
              <a:gd name="adj1" fmla="val 8213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a:off x="3527888"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a:off x="5598665"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Elbow Connector 83"/>
          <p:cNvCxnSpPr>
            <a:stCxn id="13" idx="3"/>
            <a:endCxn id="33" idx="0"/>
          </p:cNvCxnSpPr>
          <p:nvPr/>
        </p:nvCxnSpPr>
        <p:spPr>
          <a:xfrm>
            <a:off x="5593262" y="4199341"/>
            <a:ext cx="1300883" cy="700426"/>
          </a:xfrm>
          <a:prstGeom prst="bentConnector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8" name="Elbow Connector 87"/>
          <p:cNvCxnSpPr/>
          <p:nvPr/>
        </p:nvCxnSpPr>
        <p:spPr>
          <a:xfrm>
            <a:off x="3354393" y="1133913"/>
            <a:ext cx="1973353" cy="195153"/>
          </a:xfrm>
          <a:prstGeom prst="bentConnector3">
            <a:avLst>
              <a:gd name="adj1" fmla="val 99508"/>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92" name="Elbow Connector 91"/>
          <p:cNvCxnSpPr>
            <a:endCxn id="14" idx="0"/>
          </p:cNvCxnSpPr>
          <p:nvPr/>
        </p:nvCxnSpPr>
        <p:spPr>
          <a:xfrm rot="10800000" flipV="1">
            <a:off x="6801167" y="1143000"/>
            <a:ext cx="819740" cy="21185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4" name="Elbow Connector 93"/>
          <p:cNvCxnSpPr>
            <a:endCxn id="24" idx="0"/>
          </p:cNvCxnSpPr>
          <p:nvPr/>
        </p:nvCxnSpPr>
        <p:spPr>
          <a:xfrm>
            <a:off x="7620907" y="1143000"/>
            <a:ext cx="626323" cy="213175"/>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flipH="1">
            <a:off x="8247230" y="1143000"/>
            <a:ext cx="44319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52" idx="3"/>
            <a:endCxn id="13" idx="1"/>
          </p:cNvCxnSpPr>
          <p:nvPr/>
        </p:nvCxnSpPr>
        <p:spPr>
          <a:xfrm>
            <a:off x="4419727" y="4199341"/>
            <a:ext cx="28169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4" name="Lightning Bolt 103"/>
          <p:cNvSpPr/>
          <p:nvPr/>
        </p:nvSpPr>
        <p:spPr>
          <a:xfrm>
            <a:off x="5425903" y="1033366"/>
            <a:ext cx="1007024" cy="186066"/>
          </a:xfrm>
          <a:prstGeom prst="lightningBolt">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6" name="Straight Connector 115"/>
          <p:cNvCxnSpPr>
            <a:stCxn id="43" idx="3"/>
          </p:cNvCxnSpPr>
          <p:nvPr/>
        </p:nvCxnSpPr>
        <p:spPr>
          <a:xfrm>
            <a:off x="2021562" y="2181005"/>
            <a:ext cx="240484" cy="0"/>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2262046" y="2181005"/>
            <a:ext cx="0" cy="1628891"/>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1" name="Elbow Connector 120"/>
          <p:cNvCxnSpPr>
            <a:endCxn id="52" idx="0"/>
          </p:cNvCxnSpPr>
          <p:nvPr/>
        </p:nvCxnSpPr>
        <p:spPr>
          <a:xfrm>
            <a:off x="2262046" y="3809896"/>
            <a:ext cx="1711762" cy="14404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28" name="Elbow Connector 127"/>
          <p:cNvCxnSpPr>
            <a:stCxn id="13" idx="2"/>
            <a:endCxn id="83" idx="0"/>
          </p:cNvCxnSpPr>
          <p:nvPr/>
        </p:nvCxnSpPr>
        <p:spPr>
          <a:xfrm rot="5400000">
            <a:off x="3744331" y="3332353"/>
            <a:ext cx="290621" cy="2515405"/>
          </a:xfrm>
          <a:prstGeom prst="bentConnector3">
            <a:avLst/>
          </a:prstGeom>
          <a:ln>
            <a:solidFill>
              <a:srgbClr val="FF0000"/>
            </a:solidFill>
            <a:prstDash val="sysDot"/>
            <a:tailEnd type="arrow"/>
          </a:ln>
        </p:spPr>
        <p:style>
          <a:lnRef idx="2">
            <a:schemeClr val="accent1"/>
          </a:lnRef>
          <a:fillRef idx="0">
            <a:schemeClr val="accent1"/>
          </a:fillRef>
          <a:effectRef idx="1">
            <a:schemeClr val="accent1"/>
          </a:effectRef>
          <a:fontRef idx="minor">
            <a:schemeClr val="tx1"/>
          </a:fontRef>
        </p:style>
      </p:cxnSp>
      <p:cxnSp>
        <p:nvCxnSpPr>
          <p:cNvPr id="124" name="Elbow Connector 123"/>
          <p:cNvCxnSpPr>
            <a:stCxn id="52" idx="2"/>
            <a:endCxn id="32" idx="0"/>
          </p:cNvCxnSpPr>
          <p:nvPr/>
        </p:nvCxnSpPr>
        <p:spPr>
          <a:xfrm rot="16200000" flipH="1">
            <a:off x="4035417" y="4383135"/>
            <a:ext cx="462112" cy="585331"/>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2" name="Straight Connector 131"/>
          <p:cNvCxnSpPr>
            <a:stCxn id="37" idx="1"/>
          </p:cNvCxnSpPr>
          <p:nvPr/>
        </p:nvCxnSpPr>
        <p:spPr>
          <a:xfrm flipH="1">
            <a:off x="4456455" y="2305862"/>
            <a:ext cx="244968" cy="111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flipH="1">
            <a:off x="4456455" y="2314494"/>
            <a:ext cx="7516" cy="91677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41" name="Elbow Connector 140"/>
          <p:cNvCxnSpPr/>
          <p:nvPr/>
        </p:nvCxnSpPr>
        <p:spPr>
          <a:xfrm rot="5400000">
            <a:off x="3904122" y="3422886"/>
            <a:ext cx="774004" cy="330665"/>
          </a:xfrm>
          <a:prstGeom prst="bentConnector3">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45" name="Straight Arrow Connector 144"/>
          <p:cNvCxnSpPr>
            <a:stCxn id="24" idx="1"/>
            <a:endCxn id="14" idx="3"/>
          </p:cNvCxnSpPr>
          <p:nvPr/>
        </p:nvCxnSpPr>
        <p:spPr>
          <a:xfrm flipH="1">
            <a:off x="7372315" y="2301239"/>
            <a:ext cx="248592" cy="5461"/>
          </a:xfrm>
          <a:prstGeom prst="straightConnector1">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cxnSp>
        <p:nvCxnSpPr>
          <p:cNvPr id="152" name="Elbow Connector 151"/>
          <p:cNvCxnSpPr/>
          <p:nvPr/>
        </p:nvCxnSpPr>
        <p:spPr>
          <a:xfrm rot="10800000" flipV="1">
            <a:off x="8424432" y="999439"/>
            <a:ext cx="428359" cy="375729"/>
          </a:xfrm>
          <a:prstGeom prst="bentConnector3">
            <a:avLst>
              <a:gd name="adj1" fmla="val 100878"/>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sp>
        <p:nvSpPr>
          <p:cNvPr id="154" name="TextBox 153"/>
          <p:cNvSpPr txBox="1"/>
          <p:nvPr/>
        </p:nvSpPr>
        <p:spPr>
          <a:xfrm>
            <a:off x="6868803" y="879207"/>
            <a:ext cx="1018227" cy="276999"/>
          </a:xfrm>
          <a:prstGeom prst="rect">
            <a:avLst/>
          </a:prstGeom>
          <a:noFill/>
        </p:spPr>
        <p:txBody>
          <a:bodyPr wrap="none" rtlCol="0">
            <a:spAutoFit/>
          </a:bodyPr>
          <a:lstStyle/>
          <a:p>
            <a:r>
              <a:rPr lang="en-US" sz="1200" dirty="0" smtClean="0"/>
              <a:t>House Power</a:t>
            </a:r>
            <a:endParaRPr lang="en-US" sz="1200" dirty="0"/>
          </a:p>
        </p:txBody>
      </p:sp>
      <p:cxnSp>
        <p:nvCxnSpPr>
          <p:cNvPr id="156" name="Elbow Connector 155"/>
          <p:cNvCxnSpPr>
            <a:endCxn id="34" idx="1"/>
          </p:cNvCxnSpPr>
          <p:nvPr/>
        </p:nvCxnSpPr>
        <p:spPr>
          <a:xfrm>
            <a:off x="4569182" y="4674073"/>
            <a:ext cx="1872224" cy="1191555"/>
          </a:xfrm>
          <a:prstGeom prst="bentConnector3">
            <a:avLst>
              <a:gd name="adj1" fmla="val 76091"/>
            </a:avLst>
          </a:prstGeom>
          <a:ln>
            <a:tailEnd type="arrow"/>
          </a:ln>
        </p:spPr>
        <p:style>
          <a:lnRef idx="2">
            <a:schemeClr val="accent1"/>
          </a:lnRef>
          <a:fillRef idx="0">
            <a:schemeClr val="accent1"/>
          </a:fillRef>
          <a:effectRef idx="1">
            <a:schemeClr val="accent1"/>
          </a:effectRef>
          <a:fontRef idx="minor">
            <a:schemeClr val="tx1"/>
          </a:fontRef>
        </p:style>
      </p:cxnSp>
      <p:sp>
        <p:nvSpPr>
          <p:cNvPr id="158" name="TextBox 157"/>
          <p:cNvSpPr txBox="1"/>
          <p:nvPr/>
        </p:nvSpPr>
        <p:spPr>
          <a:xfrm>
            <a:off x="6793651" y="3216243"/>
            <a:ext cx="1735947" cy="276999"/>
          </a:xfrm>
          <a:prstGeom prst="rect">
            <a:avLst/>
          </a:prstGeom>
          <a:noFill/>
        </p:spPr>
        <p:txBody>
          <a:bodyPr wrap="none" rtlCol="0">
            <a:spAutoFit/>
          </a:bodyPr>
          <a:lstStyle/>
          <a:p>
            <a:r>
              <a:rPr lang="en-US" sz="1200" dirty="0" smtClean="0"/>
              <a:t>Science / Control System</a:t>
            </a:r>
            <a:endParaRPr lang="en-US" sz="1200" dirty="0"/>
          </a:p>
        </p:txBody>
      </p:sp>
      <p:sp>
        <p:nvSpPr>
          <p:cNvPr id="163" name="TextBox 162"/>
          <p:cNvSpPr txBox="1"/>
          <p:nvPr/>
        </p:nvSpPr>
        <p:spPr>
          <a:xfrm>
            <a:off x="8251582" y="751459"/>
            <a:ext cx="697627" cy="276999"/>
          </a:xfrm>
          <a:prstGeom prst="rect">
            <a:avLst/>
          </a:prstGeom>
          <a:noFill/>
        </p:spPr>
        <p:txBody>
          <a:bodyPr wrap="none" rtlCol="0">
            <a:spAutoFit/>
          </a:bodyPr>
          <a:lstStyle/>
          <a:p>
            <a:r>
              <a:rPr lang="en-US" sz="1200" dirty="0" smtClean="0"/>
              <a:t>Internet</a:t>
            </a:r>
            <a:endParaRPr lang="en-US" sz="1200" dirty="0"/>
          </a:p>
        </p:txBody>
      </p:sp>
      <p:cxnSp>
        <p:nvCxnSpPr>
          <p:cNvPr id="165" name="Elbow Connector 164"/>
          <p:cNvCxnSpPr>
            <a:stCxn id="52" idx="1"/>
          </p:cNvCxnSpPr>
          <p:nvPr/>
        </p:nvCxnSpPr>
        <p:spPr>
          <a:xfrm rot="10800000" flipV="1">
            <a:off x="2104228" y="4199340"/>
            <a:ext cx="1423660" cy="542363"/>
          </a:xfrm>
          <a:prstGeom prst="bentConnector3">
            <a:avLst>
              <a:gd name="adj1" fmla="val 99092"/>
            </a:avLst>
          </a:prstGeom>
          <a:ln>
            <a:prstDash val="sysDot"/>
            <a:tailEnd type="arrow"/>
          </a:ln>
        </p:spPr>
        <p:style>
          <a:lnRef idx="2">
            <a:schemeClr val="accent1"/>
          </a:lnRef>
          <a:fillRef idx="0">
            <a:schemeClr val="accent1"/>
          </a:fillRef>
          <a:effectRef idx="1">
            <a:schemeClr val="accent1"/>
          </a:effectRef>
          <a:fontRef idx="minor">
            <a:schemeClr val="tx1"/>
          </a:fontRef>
        </p:style>
      </p:cxnSp>
      <p:cxnSp>
        <p:nvCxnSpPr>
          <p:cNvPr id="168" name="Elbow Connector 167"/>
          <p:cNvCxnSpPr>
            <a:endCxn id="36" idx="1"/>
          </p:cNvCxnSpPr>
          <p:nvPr/>
        </p:nvCxnSpPr>
        <p:spPr>
          <a:xfrm rot="16200000" flipH="1">
            <a:off x="3265201" y="4895895"/>
            <a:ext cx="1352906" cy="443358"/>
          </a:xfrm>
          <a:prstGeom prst="bentConnector2">
            <a:avLst/>
          </a:prstGeom>
          <a:ln>
            <a:prstDash val="sysDot"/>
            <a:tailEnd type="arrow"/>
          </a:ln>
        </p:spPr>
        <p:style>
          <a:lnRef idx="2">
            <a:schemeClr val="accent1"/>
          </a:lnRef>
          <a:fillRef idx="0">
            <a:schemeClr val="accent1"/>
          </a:fillRef>
          <a:effectRef idx="1">
            <a:schemeClr val="accent1"/>
          </a:effectRef>
          <a:fontRef idx="minor">
            <a:schemeClr val="tx1"/>
          </a:fontRef>
        </p:style>
      </p:cxnSp>
      <p:sp>
        <p:nvSpPr>
          <p:cNvPr id="169" name="TextBox 168"/>
          <p:cNvSpPr txBox="1"/>
          <p:nvPr/>
        </p:nvSpPr>
        <p:spPr>
          <a:xfrm>
            <a:off x="4794635" y="3238787"/>
            <a:ext cx="1094445" cy="276999"/>
          </a:xfrm>
          <a:prstGeom prst="rect">
            <a:avLst/>
          </a:prstGeom>
          <a:noFill/>
        </p:spPr>
        <p:txBody>
          <a:bodyPr wrap="none" rtlCol="0">
            <a:spAutoFit/>
          </a:bodyPr>
          <a:lstStyle/>
          <a:p>
            <a:r>
              <a:rPr lang="en-US" sz="1200" dirty="0" err="1" smtClean="0"/>
              <a:t>xFOCE</a:t>
            </a:r>
            <a:r>
              <a:rPr lang="en-US" sz="1200" dirty="0" smtClean="0"/>
              <a:t> Control</a:t>
            </a:r>
            <a:endParaRPr lang="en-US" sz="1200" dirty="0"/>
          </a:p>
        </p:txBody>
      </p:sp>
      <p:sp>
        <p:nvSpPr>
          <p:cNvPr id="172" name="TextBox 171"/>
          <p:cNvSpPr txBox="1"/>
          <p:nvPr/>
        </p:nvSpPr>
        <p:spPr>
          <a:xfrm>
            <a:off x="2953436" y="2735309"/>
            <a:ext cx="774571" cy="646331"/>
          </a:xfrm>
          <a:prstGeom prst="rect">
            <a:avLst/>
          </a:prstGeom>
          <a:noFill/>
        </p:spPr>
        <p:txBody>
          <a:bodyPr wrap="none" rtlCol="0">
            <a:spAutoFit/>
          </a:bodyPr>
          <a:lstStyle/>
          <a:p>
            <a:r>
              <a:rPr lang="en-US" sz="1200" dirty="0" smtClean="0"/>
              <a:t>Enriched</a:t>
            </a:r>
          </a:p>
          <a:p>
            <a:r>
              <a:rPr lang="en-US" sz="1200" dirty="0" smtClean="0"/>
              <a:t>Seawater</a:t>
            </a:r>
          </a:p>
          <a:p>
            <a:r>
              <a:rPr lang="en-US" sz="1200" dirty="0" smtClean="0"/>
              <a:t>System</a:t>
            </a:r>
            <a:endParaRPr lang="en-US" sz="1200" dirty="0"/>
          </a:p>
        </p:txBody>
      </p:sp>
    </p:spTree>
    <p:extLst>
      <p:ext uri="{BB962C8B-B14F-4D97-AF65-F5344CB8AC3E}">
        <p14:creationId xmlns:p14="http://schemas.microsoft.com/office/powerpoint/2010/main" val="113165202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Systems concept</a:t>
            </a:r>
            <a:endParaRPr lang="en-US" dirty="0"/>
          </a:p>
        </p:txBody>
      </p:sp>
      <p:sp>
        <p:nvSpPr>
          <p:cNvPr id="6" name="TextBox 5"/>
          <p:cNvSpPr txBox="1"/>
          <p:nvPr/>
        </p:nvSpPr>
        <p:spPr>
          <a:xfrm>
            <a:off x="2764482" y="1036363"/>
            <a:ext cx="3579075" cy="369332"/>
          </a:xfrm>
          <a:prstGeom prst="rect">
            <a:avLst/>
          </a:prstGeom>
          <a:noFill/>
        </p:spPr>
        <p:txBody>
          <a:bodyPr wrap="none" rtlCol="0">
            <a:spAutoFit/>
          </a:bodyPr>
          <a:lstStyle/>
          <a:p>
            <a:r>
              <a:rPr lang="en-US" dirty="0" smtClean="0"/>
              <a:t>Blue circles are included for </a:t>
            </a:r>
            <a:r>
              <a:rPr lang="en-US" dirty="0" err="1" smtClean="0"/>
              <a:t>swFOCE</a:t>
            </a:r>
            <a:endParaRPr lang="en-US" dirty="0"/>
          </a:p>
        </p:txBody>
      </p:sp>
      <p:pic>
        <p:nvPicPr>
          <p:cNvPr id="2" name="Picture 1" descr="EquipInFOC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1597" y="1723337"/>
            <a:ext cx="4995620" cy="3425568"/>
          </a:xfrm>
          <a:prstGeom prst="rect">
            <a:avLst/>
          </a:prstGeom>
          <a:ln>
            <a:solidFill>
              <a:schemeClr val="tx1"/>
            </a:solidFill>
          </a:ln>
        </p:spPr>
      </p:pic>
      <p:sp>
        <p:nvSpPr>
          <p:cNvPr id="3" name="Oval 2"/>
          <p:cNvSpPr/>
          <p:nvPr/>
        </p:nvSpPr>
        <p:spPr>
          <a:xfrm>
            <a:off x="2216954" y="1998880"/>
            <a:ext cx="713935" cy="849148"/>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991010" y="3541478"/>
            <a:ext cx="774056" cy="944729"/>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956447" y="5275162"/>
            <a:ext cx="7287619" cy="923330"/>
          </a:xfrm>
          <a:prstGeom prst="rect">
            <a:avLst/>
          </a:prstGeom>
          <a:noFill/>
        </p:spPr>
        <p:txBody>
          <a:bodyPr wrap="square" rtlCol="0">
            <a:spAutoFit/>
          </a:bodyPr>
          <a:lstStyle/>
          <a:p>
            <a:r>
              <a:rPr lang="en-US" dirty="0" smtClean="0"/>
              <a:t>Proposed minimum instrumentation for an active pH controlled chamber. The blue elements are options and controls would only have CTD and </a:t>
            </a:r>
            <a:r>
              <a:rPr lang="en-US" dirty="0" err="1" smtClean="0"/>
              <a:t>pH.</a:t>
            </a:r>
            <a:r>
              <a:rPr lang="en-US" dirty="0"/>
              <a:t> </a:t>
            </a:r>
            <a:r>
              <a:rPr lang="en-US" dirty="0" smtClean="0"/>
              <a:t>Not shown is the other option of a motor and fan to control flow. </a:t>
            </a:r>
            <a:endParaRPr lang="en-US" dirty="0"/>
          </a:p>
        </p:txBody>
      </p:sp>
    </p:spTree>
    <p:extLst>
      <p:ext uri="{BB962C8B-B14F-4D97-AF65-F5344CB8AC3E}">
        <p14:creationId xmlns:p14="http://schemas.microsoft.com/office/powerpoint/2010/main" val="457323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8" name="Picture 2" descr="FOCE_subSeaW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295400"/>
            <a:ext cx="6400800" cy="4668838"/>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08899" name="Rectangle 3"/>
          <p:cNvSpPr>
            <a:spLocks noChangeArrowheads="1"/>
          </p:cNvSpPr>
          <p:nvPr/>
        </p:nvSpPr>
        <p:spPr bwMode="auto">
          <a:xfrm>
            <a:off x="1295400" y="1752600"/>
            <a:ext cx="19050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0" name="Rectangle 4"/>
          <p:cNvSpPr>
            <a:spLocks noChangeArrowheads="1"/>
          </p:cNvSpPr>
          <p:nvPr/>
        </p:nvSpPr>
        <p:spPr bwMode="auto">
          <a:xfrm>
            <a:off x="3276600" y="4953000"/>
            <a:ext cx="1752600" cy="1295400"/>
          </a:xfrm>
          <a:prstGeom prst="rect">
            <a:avLst/>
          </a:prstGeom>
          <a:noFill/>
          <a:ln w="19050">
            <a:solidFill>
              <a:srgbClr val="FF00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2" name="Text Box 6"/>
          <p:cNvSpPr txBox="1">
            <a:spLocks noChangeArrowheads="1"/>
          </p:cNvSpPr>
          <p:nvPr/>
        </p:nvSpPr>
        <p:spPr bwMode="auto">
          <a:xfrm>
            <a:off x="152400" y="2971800"/>
            <a:ext cx="1311275" cy="584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r>
              <a:rPr lang="en-US" sz="1600" dirty="0" smtClean="0">
                <a:solidFill>
                  <a:srgbClr val="000000"/>
                </a:solidFill>
                <a:latin typeface="Times New Roman" charset="0"/>
              </a:rPr>
              <a:t>Shallow </a:t>
            </a:r>
            <a:r>
              <a:rPr lang="en-US" sz="1600" dirty="0">
                <a:solidFill>
                  <a:srgbClr val="000000"/>
                </a:solidFill>
                <a:latin typeface="Times New Roman" charset="0"/>
              </a:rPr>
              <a:t>Water </a:t>
            </a:r>
            <a:r>
              <a:rPr lang="en-US" sz="1600" dirty="0" smtClean="0">
                <a:solidFill>
                  <a:srgbClr val="000000"/>
                </a:solidFill>
                <a:latin typeface="Times New Roman" charset="0"/>
              </a:rPr>
              <a:t>Corals</a:t>
            </a:r>
            <a:endParaRPr lang="en-US" sz="1600" dirty="0">
              <a:solidFill>
                <a:srgbClr val="000000"/>
              </a:solidFill>
              <a:latin typeface="Times New Roman" charset="0"/>
            </a:endParaRPr>
          </a:p>
        </p:txBody>
      </p:sp>
      <p:sp>
        <p:nvSpPr>
          <p:cNvPr id="208903" name="Text Box 7"/>
          <p:cNvSpPr txBox="1">
            <a:spLocks noChangeArrowheads="1"/>
          </p:cNvSpPr>
          <p:nvPr/>
        </p:nvSpPr>
        <p:spPr bwMode="auto">
          <a:xfrm>
            <a:off x="5105400" y="6019800"/>
            <a:ext cx="15557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600" dirty="0">
                <a:solidFill>
                  <a:srgbClr val="000000"/>
                </a:solidFill>
                <a:latin typeface="Times New Roman" charset="0"/>
              </a:rPr>
              <a:t>Benthic Biology</a:t>
            </a:r>
          </a:p>
        </p:txBody>
      </p:sp>
      <p:sp>
        <p:nvSpPr>
          <p:cNvPr id="208904" name="Rectangle 8"/>
          <p:cNvSpPr>
            <a:spLocks noChangeArrowheads="1"/>
          </p:cNvSpPr>
          <p:nvPr/>
        </p:nvSpPr>
        <p:spPr bwMode="auto">
          <a:xfrm>
            <a:off x="6324600" y="3657600"/>
            <a:ext cx="17526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5" name="Text Box 9"/>
          <p:cNvSpPr txBox="1">
            <a:spLocks noChangeArrowheads="1"/>
          </p:cNvSpPr>
          <p:nvPr/>
        </p:nvSpPr>
        <p:spPr bwMode="auto">
          <a:xfrm>
            <a:off x="7969891" y="1794525"/>
            <a:ext cx="1082675"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r>
              <a:rPr lang="en-US" sz="1600" dirty="0">
                <a:solidFill>
                  <a:srgbClr val="000000"/>
                </a:solidFill>
                <a:latin typeface="Times New Roman" charset="0"/>
              </a:rPr>
              <a:t>Multi-Site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 Discipline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Multi-Year</a:t>
            </a:r>
          </a:p>
          <a:p>
            <a:pPr eaLnBrk="1" hangingPunct="1"/>
            <a:r>
              <a:rPr lang="en-US" sz="1600" dirty="0">
                <a:solidFill>
                  <a:srgbClr val="000000"/>
                </a:solidFill>
                <a:latin typeface="Times New Roman" charset="0"/>
              </a:rPr>
              <a:t> </a:t>
            </a:r>
          </a:p>
        </p:txBody>
      </p:sp>
      <p:sp>
        <p:nvSpPr>
          <p:cNvPr id="208906" name="Rectangle 10"/>
          <p:cNvSpPr>
            <a:spLocks noChangeArrowheads="1"/>
          </p:cNvSpPr>
          <p:nvPr/>
        </p:nvSpPr>
        <p:spPr bwMode="auto">
          <a:xfrm>
            <a:off x="1295400" y="0"/>
            <a:ext cx="7340600" cy="566738"/>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algn="ctr" eaLnBrk="1" hangingPunct="1"/>
            <a:r>
              <a:rPr lang="en-US" altLang="ja-JP" sz="3400" b="0" dirty="0" err="1" smtClean="0">
                <a:latin typeface="Arial" charset="0"/>
                <a:cs typeface="ＭＳ Ｐゴシック" charset="0"/>
              </a:rPr>
              <a:t>swFOCE</a:t>
            </a:r>
            <a:r>
              <a:rPr lang="en-US" altLang="ja-JP" sz="3400" b="0" dirty="0" smtClean="0">
                <a:latin typeface="Arial" charset="0"/>
                <a:cs typeface="ＭＳ Ｐゴシック" charset="0"/>
              </a:rPr>
              <a:t> Basic Concept</a:t>
            </a:r>
            <a:endParaRPr lang="en-US" altLang="ja-JP" sz="3400" b="0" dirty="0">
              <a:latin typeface="Arial" charset="0"/>
              <a:cs typeface="ＭＳ Ｐゴシック" charset="0"/>
            </a:endParaRPr>
          </a:p>
        </p:txBody>
      </p:sp>
      <p:sp>
        <p:nvSpPr>
          <p:cNvPr id="2" name="TextBox 1"/>
          <p:cNvSpPr txBox="1"/>
          <p:nvPr/>
        </p:nvSpPr>
        <p:spPr>
          <a:xfrm>
            <a:off x="1856229" y="2652649"/>
            <a:ext cx="954419" cy="369332"/>
          </a:xfrm>
          <a:prstGeom prst="rect">
            <a:avLst/>
          </a:prstGeom>
          <a:solidFill>
            <a:schemeClr val="bg1"/>
          </a:solidFill>
        </p:spPr>
        <p:txBody>
          <a:bodyPr wrap="square" rtlCol="0">
            <a:spAutoFit/>
          </a:bodyPr>
          <a:lstStyle/>
          <a:p>
            <a:pPr algn="ctr"/>
            <a:r>
              <a:rPr lang="en-US" sz="900" dirty="0" smtClean="0"/>
              <a:t>Shallow Water</a:t>
            </a:r>
          </a:p>
          <a:p>
            <a:pPr algn="ctr"/>
            <a:r>
              <a:rPr lang="en-US" sz="900" dirty="0" smtClean="0"/>
              <a:t>Off-Shore</a:t>
            </a:r>
            <a:endParaRPr lang="en-US" sz="900" dirty="0"/>
          </a:p>
        </p:txBody>
      </p:sp>
      <p:sp>
        <p:nvSpPr>
          <p:cNvPr id="3" name="TextBox 2"/>
          <p:cNvSpPr txBox="1"/>
          <p:nvPr/>
        </p:nvSpPr>
        <p:spPr>
          <a:xfrm>
            <a:off x="2622771" y="743944"/>
            <a:ext cx="4583106" cy="461665"/>
          </a:xfrm>
          <a:prstGeom prst="rect">
            <a:avLst/>
          </a:prstGeom>
          <a:noFill/>
        </p:spPr>
        <p:txBody>
          <a:bodyPr wrap="none" rtlCol="0">
            <a:spAutoFit/>
          </a:bodyPr>
          <a:lstStyle/>
          <a:p>
            <a:r>
              <a:rPr lang="en-US" sz="2400" dirty="0" smtClean="0"/>
              <a:t>Schematic View of the Hopkins Site</a:t>
            </a:r>
            <a:endParaRPr lang="en-US" sz="2400" dirty="0"/>
          </a:p>
        </p:txBody>
      </p:sp>
    </p:spTree>
    <p:extLst>
      <p:ext uri="{BB962C8B-B14F-4D97-AF65-F5344CB8AC3E}">
        <p14:creationId xmlns:p14="http://schemas.microsoft.com/office/powerpoint/2010/main" val="3140990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7942179"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4" name="Straight Connector 33"/>
          <p:cNvCxnSpPr/>
          <p:nvPr/>
        </p:nvCxnSpPr>
        <p:spPr>
          <a:xfrm flipH="1" flipV="1">
            <a:off x="7888705" y="4797926"/>
            <a:ext cx="974558" cy="6817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915737" y="3268579"/>
            <a:ext cx="2005263" cy="1644315"/>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2921000" y="3803316"/>
            <a:ext cx="4297947" cy="60157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7218947" y="3803316"/>
            <a:ext cx="982579" cy="601579"/>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349918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452387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53446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6400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474579" y="4912894"/>
            <a:ext cx="8255000"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7279105"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7403431"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7538186"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76905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78429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7988702"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8122653"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Picture 21" descr="images-1.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120" y="2505577"/>
            <a:ext cx="615565" cy="1184108"/>
          </a:xfrm>
          <a:prstGeom prst="rect">
            <a:avLst/>
          </a:prstGeom>
        </p:spPr>
      </p:pic>
      <p:pic>
        <p:nvPicPr>
          <p:cNvPr id="23" name="Picture 22" descr="images.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1238710" y="3653741"/>
            <a:ext cx="1216861" cy="1917066"/>
          </a:xfrm>
          <a:prstGeom prst="rect">
            <a:avLst/>
          </a:prstGeom>
        </p:spPr>
      </p:pic>
      <p:pic>
        <p:nvPicPr>
          <p:cNvPr id="24" name="Picture 23" descr="bowtech.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47140" y="3268579"/>
            <a:ext cx="1073860" cy="708192"/>
          </a:xfrm>
          <a:prstGeom prst="rect">
            <a:avLst/>
          </a:prstGeom>
        </p:spPr>
      </p:pic>
      <p:sp>
        <p:nvSpPr>
          <p:cNvPr id="27" name="Rectangle 26"/>
          <p:cNvSpPr/>
          <p:nvPr/>
        </p:nvSpPr>
        <p:spPr>
          <a:xfrm>
            <a:off x="3769895" y="3803316"/>
            <a:ext cx="688473" cy="6015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6" name="Picture 25" descr="1e652e785ddeca238b6aa7d420ce39e2.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31417" y="2693736"/>
            <a:ext cx="1819713" cy="2292684"/>
          </a:xfrm>
          <a:prstGeom prst="rect">
            <a:avLst/>
          </a:prstGeom>
        </p:spPr>
      </p:pic>
      <p:sp>
        <p:nvSpPr>
          <p:cNvPr id="29" name="Rectangle 28"/>
          <p:cNvSpPr/>
          <p:nvPr/>
        </p:nvSpPr>
        <p:spPr>
          <a:xfrm>
            <a:off x="3769895" y="2693736"/>
            <a:ext cx="688473" cy="6283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7359317" y="4571999"/>
            <a:ext cx="582862" cy="294105"/>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 name="Straight Connector 31"/>
          <p:cNvCxnSpPr>
            <a:endCxn id="30" idx="3"/>
          </p:cNvCxnSpPr>
          <p:nvPr/>
        </p:nvCxnSpPr>
        <p:spPr>
          <a:xfrm flipH="1" flipV="1">
            <a:off x="7942179" y="4719052"/>
            <a:ext cx="921084" cy="14705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7808495" y="4404895"/>
            <a:ext cx="0" cy="167104"/>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2921000" y="4832015"/>
            <a:ext cx="4438317"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2921000" y="3429000"/>
            <a:ext cx="0" cy="143710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a:off x="1233906" y="4866104"/>
            <a:ext cx="1687094"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flipV="1">
            <a:off x="3922295" y="3562684"/>
            <a:ext cx="0" cy="126933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V="1">
            <a:off x="1237917" y="4797926"/>
            <a:ext cx="0" cy="902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1437105" y="3259888"/>
            <a:ext cx="1483896" cy="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V="1">
            <a:off x="2921000" y="3259889"/>
            <a:ext cx="1" cy="16911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59" name="Picture 58" descr="Model-300-2.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9151486">
            <a:off x="2181727" y="3519697"/>
            <a:ext cx="1021347" cy="1021347"/>
          </a:xfrm>
          <a:prstGeom prst="rect">
            <a:avLst/>
          </a:prstGeom>
        </p:spPr>
      </p:pic>
      <p:cxnSp>
        <p:nvCxnSpPr>
          <p:cNvPr id="60" name="Straight Connector 59"/>
          <p:cNvCxnSpPr/>
          <p:nvPr/>
        </p:nvCxnSpPr>
        <p:spPr>
          <a:xfrm flipH="1">
            <a:off x="3131417" y="4053974"/>
            <a:ext cx="249666"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flipV="1">
            <a:off x="3381083" y="4053974"/>
            <a:ext cx="0" cy="77804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1340716" y="1550736"/>
            <a:ext cx="1326004" cy="369332"/>
          </a:xfrm>
          <a:prstGeom prst="rect">
            <a:avLst/>
          </a:prstGeom>
          <a:noFill/>
        </p:spPr>
        <p:txBody>
          <a:bodyPr wrap="none" rtlCol="0">
            <a:spAutoFit/>
          </a:bodyPr>
          <a:lstStyle/>
          <a:p>
            <a:r>
              <a:rPr lang="en-US" dirty="0" smtClean="0"/>
              <a:t>pH Sensor</a:t>
            </a:r>
            <a:endParaRPr lang="en-US" dirty="0"/>
          </a:p>
        </p:txBody>
      </p:sp>
      <p:sp>
        <p:nvSpPr>
          <p:cNvPr id="67" name="TextBox 66"/>
          <p:cNvSpPr txBox="1"/>
          <p:nvPr/>
        </p:nvSpPr>
        <p:spPr>
          <a:xfrm>
            <a:off x="3215897" y="5255307"/>
            <a:ext cx="1107996" cy="369332"/>
          </a:xfrm>
          <a:prstGeom prst="rect">
            <a:avLst/>
          </a:prstGeom>
          <a:noFill/>
        </p:spPr>
        <p:txBody>
          <a:bodyPr wrap="none" rtlCol="0">
            <a:spAutoFit/>
          </a:bodyPr>
          <a:lstStyle/>
          <a:p>
            <a:r>
              <a:rPr lang="en-US" dirty="0" smtClean="0"/>
              <a:t>Thruster</a:t>
            </a:r>
            <a:endParaRPr lang="en-US" dirty="0"/>
          </a:p>
        </p:txBody>
      </p:sp>
      <p:sp>
        <p:nvSpPr>
          <p:cNvPr id="68" name="TextBox 67"/>
          <p:cNvSpPr txBox="1"/>
          <p:nvPr/>
        </p:nvSpPr>
        <p:spPr>
          <a:xfrm>
            <a:off x="1023819" y="5220705"/>
            <a:ext cx="1646642" cy="369332"/>
          </a:xfrm>
          <a:prstGeom prst="rect">
            <a:avLst/>
          </a:prstGeom>
          <a:noFill/>
        </p:spPr>
        <p:txBody>
          <a:bodyPr wrap="none" rtlCol="0">
            <a:spAutoFit/>
          </a:bodyPr>
          <a:lstStyle/>
          <a:p>
            <a:r>
              <a:rPr lang="en-US" dirty="0" smtClean="0"/>
              <a:t>CTDO Sensor</a:t>
            </a:r>
            <a:endParaRPr lang="en-US" dirty="0"/>
          </a:p>
        </p:txBody>
      </p:sp>
      <p:sp>
        <p:nvSpPr>
          <p:cNvPr id="69" name="TextBox 68"/>
          <p:cNvSpPr txBox="1"/>
          <p:nvPr/>
        </p:nvSpPr>
        <p:spPr>
          <a:xfrm>
            <a:off x="2921000" y="1971630"/>
            <a:ext cx="1079500" cy="923330"/>
          </a:xfrm>
          <a:prstGeom prst="rect">
            <a:avLst/>
          </a:prstGeom>
          <a:noFill/>
        </p:spPr>
        <p:txBody>
          <a:bodyPr wrap="square" rtlCol="0">
            <a:spAutoFit/>
          </a:bodyPr>
          <a:lstStyle/>
          <a:p>
            <a:r>
              <a:rPr lang="en-US" dirty="0" smtClean="0"/>
              <a:t>Camera and Light</a:t>
            </a:r>
            <a:endParaRPr lang="en-US" dirty="0"/>
          </a:p>
        </p:txBody>
      </p:sp>
      <p:sp>
        <p:nvSpPr>
          <p:cNvPr id="71" name="TextBox 70"/>
          <p:cNvSpPr txBox="1"/>
          <p:nvPr/>
        </p:nvSpPr>
        <p:spPr>
          <a:xfrm>
            <a:off x="5303994" y="5933424"/>
            <a:ext cx="1942284" cy="369332"/>
          </a:xfrm>
          <a:prstGeom prst="rect">
            <a:avLst/>
          </a:prstGeom>
          <a:noFill/>
        </p:spPr>
        <p:txBody>
          <a:bodyPr wrap="none" rtlCol="0">
            <a:spAutoFit/>
          </a:bodyPr>
          <a:lstStyle/>
          <a:p>
            <a:r>
              <a:rPr lang="en-US" dirty="0" smtClean="0"/>
              <a:t>FOCE Controller </a:t>
            </a:r>
            <a:endParaRPr lang="en-US" dirty="0"/>
          </a:p>
        </p:txBody>
      </p:sp>
      <p:cxnSp>
        <p:nvCxnSpPr>
          <p:cNvPr id="74" name="Straight Arrow Connector 73"/>
          <p:cNvCxnSpPr/>
          <p:nvPr/>
        </p:nvCxnSpPr>
        <p:spPr>
          <a:xfrm flipH="1">
            <a:off x="4371474" y="2573421"/>
            <a:ext cx="579656"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p:nvPr/>
        </p:nvCxnSpPr>
        <p:spPr>
          <a:xfrm flipH="1">
            <a:off x="2466474" y="2452102"/>
            <a:ext cx="476876" cy="976898"/>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H="1">
            <a:off x="1390316" y="1910680"/>
            <a:ext cx="267369" cy="709531"/>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79"/>
          <p:cNvCxnSpPr/>
          <p:nvPr/>
        </p:nvCxnSpPr>
        <p:spPr>
          <a:xfrm flipV="1">
            <a:off x="1437105" y="4652211"/>
            <a:ext cx="220580" cy="60309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p:nvPr/>
        </p:nvCxnSpPr>
        <p:spPr>
          <a:xfrm flipH="1" flipV="1">
            <a:off x="3054684" y="4053974"/>
            <a:ext cx="545588" cy="118930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p:nvPr/>
        </p:nvCxnSpPr>
        <p:spPr>
          <a:xfrm flipV="1">
            <a:off x="6640095" y="4832016"/>
            <a:ext cx="898091" cy="115703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2928645" y="5732376"/>
            <a:ext cx="2115182" cy="646331"/>
          </a:xfrm>
          <a:prstGeom prst="rect">
            <a:avLst/>
          </a:prstGeom>
          <a:noFill/>
        </p:spPr>
        <p:txBody>
          <a:bodyPr wrap="none" rtlCol="0">
            <a:spAutoFit/>
          </a:bodyPr>
          <a:lstStyle/>
          <a:p>
            <a:r>
              <a:rPr lang="en-US" dirty="0" smtClean="0"/>
              <a:t>Power and </a:t>
            </a:r>
            <a:r>
              <a:rPr lang="en-US" dirty="0" err="1" smtClean="0"/>
              <a:t>Comm</a:t>
            </a:r>
            <a:endParaRPr lang="en-US" dirty="0" smtClean="0"/>
          </a:p>
          <a:p>
            <a:r>
              <a:rPr lang="en-US" dirty="0" smtClean="0"/>
              <a:t>Cabling</a:t>
            </a:r>
            <a:endParaRPr lang="en-US" dirty="0"/>
          </a:p>
        </p:txBody>
      </p:sp>
      <p:cxnSp>
        <p:nvCxnSpPr>
          <p:cNvPr id="88" name="Straight Arrow Connector 87"/>
          <p:cNvCxnSpPr/>
          <p:nvPr/>
        </p:nvCxnSpPr>
        <p:spPr>
          <a:xfrm flipV="1">
            <a:off x="4598745" y="4832016"/>
            <a:ext cx="574834" cy="996830"/>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3" name="Straight Arrow Connector 92"/>
          <p:cNvCxnSpPr/>
          <p:nvPr/>
        </p:nvCxnSpPr>
        <p:spPr>
          <a:xfrm flipH="1">
            <a:off x="5765802" y="2637620"/>
            <a:ext cx="817427" cy="1177726"/>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0" name="TextBox 99"/>
          <p:cNvSpPr txBox="1"/>
          <p:nvPr/>
        </p:nvSpPr>
        <p:spPr>
          <a:xfrm>
            <a:off x="7686575" y="2370570"/>
            <a:ext cx="1376924" cy="369332"/>
          </a:xfrm>
          <a:prstGeom prst="rect">
            <a:avLst/>
          </a:prstGeom>
          <a:noFill/>
        </p:spPr>
        <p:txBody>
          <a:bodyPr wrap="none" rtlCol="0">
            <a:spAutoFit/>
          </a:bodyPr>
          <a:lstStyle/>
          <a:p>
            <a:r>
              <a:rPr lang="en-US" dirty="0" smtClean="0"/>
              <a:t>Mesh screen</a:t>
            </a:r>
            <a:endParaRPr lang="en-US" dirty="0"/>
          </a:p>
        </p:txBody>
      </p:sp>
      <p:cxnSp>
        <p:nvCxnSpPr>
          <p:cNvPr id="101" name="Straight Arrow Connector 100"/>
          <p:cNvCxnSpPr/>
          <p:nvPr/>
        </p:nvCxnSpPr>
        <p:spPr>
          <a:xfrm flipH="1">
            <a:off x="7600884" y="2982142"/>
            <a:ext cx="484203"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endCxn id="11" idx="1"/>
          </p:cNvCxnSpPr>
          <p:nvPr/>
        </p:nvCxnSpPr>
        <p:spPr>
          <a:xfrm flipV="1">
            <a:off x="6275136" y="4658895"/>
            <a:ext cx="364959"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7" name="TextBox 106"/>
          <p:cNvSpPr txBox="1"/>
          <p:nvPr/>
        </p:nvSpPr>
        <p:spPr>
          <a:xfrm>
            <a:off x="5344695" y="5220705"/>
            <a:ext cx="1069448" cy="369332"/>
          </a:xfrm>
          <a:prstGeom prst="rect">
            <a:avLst/>
          </a:prstGeom>
          <a:noFill/>
        </p:spPr>
        <p:txBody>
          <a:bodyPr wrap="none" rtlCol="0">
            <a:spAutoFit/>
          </a:bodyPr>
          <a:lstStyle/>
          <a:p>
            <a:r>
              <a:rPr lang="en-US" dirty="0" smtClean="0"/>
              <a:t>Anchors</a:t>
            </a:r>
            <a:endParaRPr lang="en-US" dirty="0"/>
          </a:p>
        </p:txBody>
      </p:sp>
      <p:sp>
        <p:nvSpPr>
          <p:cNvPr id="108" name="TextBox 107"/>
          <p:cNvSpPr txBox="1"/>
          <p:nvPr/>
        </p:nvSpPr>
        <p:spPr>
          <a:xfrm>
            <a:off x="7722269" y="5367181"/>
            <a:ext cx="1257968" cy="923330"/>
          </a:xfrm>
          <a:prstGeom prst="rect">
            <a:avLst/>
          </a:prstGeom>
          <a:noFill/>
        </p:spPr>
        <p:txBody>
          <a:bodyPr wrap="square" rtlCol="0">
            <a:spAutoFit/>
          </a:bodyPr>
          <a:lstStyle/>
          <a:p>
            <a:r>
              <a:rPr lang="en-US" dirty="0" smtClean="0"/>
              <a:t>CO</a:t>
            </a:r>
            <a:r>
              <a:rPr lang="en-US" baseline="-25000" dirty="0" smtClean="0"/>
              <a:t>2</a:t>
            </a:r>
            <a:r>
              <a:rPr lang="en-US" dirty="0" smtClean="0"/>
              <a:t> Enriched Water</a:t>
            </a:r>
            <a:endParaRPr lang="en-US" dirty="0"/>
          </a:p>
        </p:txBody>
      </p:sp>
      <p:cxnSp>
        <p:nvCxnSpPr>
          <p:cNvPr id="109" name="Straight Arrow Connector 108"/>
          <p:cNvCxnSpPr/>
          <p:nvPr/>
        </p:nvCxnSpPr>
        <p:spPr>
          <a:xfrm flipV="1">
            <a:off x="8201526" y="4832015"/>
            <a:ext cx="514686"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73" name="Title 1"/>
          <p:cNvSpPr txBox="1">
            <a:spLocks/>
          </p:cNvSpPr>
          <p:nvPr/>
        </p:nvSpPr>
        <p:spPr>
          <a:xfrm>
            <a:off x="457200" y="0"/>
            <a:ext cx="8229600" cy="98441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Concept</a:t>
            </a:r>
            <a:endParaRPr lang="en-US" dirty="0"/>
          </a:p>
        </p:txBody>
      </p:sp>
      <p:sp>
        <p:nvSpPr>
          <p:cNvPr id="75" name="TextBox 74"/>
          <p:cNvSpPr txBox="1"/>
          <p:nvPr/>
        </p:nvSpPr>
        <p:spPr>
          <a:xfrm>
            <a:off x="4393945" y="2146496"/>
            <a:ext cx="1254520" cy="369332"/>
          </a:xfrm>
          <a:prstGeom prst="rect">
            <a:avLst/>
          </a:prstGeom>
          <a:noFill/>
        </p:spPr>
        <p:txBody>
          <a:bodyPr wrap="none" rtlCol="0">
            <a:spAutoFit/>
          </a:bodyPr>
          <a:lstStyle/>
          <a:p>
            <a:r>
              <a:rPr lang="en-US" dirty="0" smtClean="0"/>
              <a:t>Flow meter</a:t>
            </a:r>
            <a:endParaRPr lang="en-US" dirty="0"/>
          </a:p>
        </p:txBody>
      </p:sp>
      <p:sp>
        <p:nvSpPr>
          <p:cNvPr id="77" name="TextBox 76"/>
          <p:cNvSpPr txBox="1"/>
          <p:nvPr/>
        </p:nvSpPr>
        <p:spPr>
          <a:xfrm>
            <a:off x="5996759" y="2013342"/>
            <a:ext cx="1345703" cy="646331"/>
          </a:xfrm>
          <a:prstGeom prst="rect">
            <a:avLst/>
          </a:prstGeom>
          <a:noFill/>
        </p:spPr>
        <p:txBody>
          <a:bodyPr wrap="none" rtlCol="0">
            <a:spAutoFit/>
          </a:bodyPr>
          <a:lstStyle/>
          <a:p>
            <a:r>
              <a:rPr lang="en-US" dirty="0" smtClean="0"/>
              <a:t>Ducting</a:t>
            </a:r>
          </a:p>
          <a:p>
            <a:r>
              <a:rPr lang="en-US" dirty="0" smtClean="0"/>
              <a:t>(Time delay)</a:t>
            </a:r>
            <a:endParaRPr lang="en-US" dirty="0"/>
          </a:p>
        </p:txBody>
      </p:sp>
      <p:sp>
        <p:nvSpPr>
          <p:cNvPr id="79" name="TextBox 78"/>
          <p:cNvSpPr txBox="1"/>
          <p:nvPr/>
        </p:nvSpPr>
        <p:spPr>
          <a:xfrm>
            <a:off x="2171864" y="1029499"/>
            <a:ext cx="5032297" cy="461665"/>
          </a:xfrm>
          <a:prstGeom prst="rect">
            <a:avLst/>
          </a:prstGeom>
          <a:noFill/>
        </p:spPr>
        <p:txBody>
          <a:bodyPr wrap="none" rtlCol="0">
            <a:spAutoFit/>
          </a:bodyPr>
          <a:lstStyle/>
          <a:p>
            <a:r>
              <a:rPr lang="en-US" sz="2400" dirty="0" err="1" smtClean="0"/>
              <a:t>Bottomside</a:t>
            </a:r>
            <a:r>
              <a:rPr lang="en-US" sz="2400" dirty="0" smtClean="0"/>
              <a:t> FOCE chamber for </a:t>
            </a:r>
            <a:r>
              <a:rPr lang="en-US" sz="2400" dirty="0" err="1" smtClean="0"/>
              <a:t>swFOCE</a:t>
            </a:r>
            <a:endParaRPr lang="en-US" sz="2400" dirty="0"/>
          </a:p>
        </p:txBody>
      </p:sp>
    </p:spTree>
    <p:extLst>
      <p:ext uri="{BB962C8B-B14F-4D97-AF65-F5344CB8AC3E}">
        <p14:creationId xmlns:p14="http://schemas.microsoft.com/office/powerpoint/2010/main" val="16024220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Oval 79"/>
          <p:cNvSpPr/>
          <p:nvPr/>
        </p:nvSpPr>
        <p:spPr>
          <a:xfrm>
            <a:off x="1022054" y="5974847"/>
            <a:ext cx="174442" cy="299833"/>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Right Triangle 80"/>
          <p:cNvSpPr/>
          <p:nvPr/>
        </p:nvSpPr>
        <p:spPr>
          <a:xfrm rot="17800514">
            <a:off x="2381082" y="4969170"/>
            <a:ext cx="1349638" cy="733872"/>
          </a:xfrm>
          <a:prstGeom prst="rtTriangl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Oval 78"/>
          <p:cNvSpPr/>
          <p:nvPr/>
        </p:nvSpPr>
        <p:spPr>
          <a:xfrm rot="20203981">
            <a:off x="1012042" y="5648152"/>
            <a:ext cx="1026030" cy="303798"/>
          </a:xfrm>
          <a:prstGeom prst="ellipse">
            <a:avLst/>
          </a:prstGeom>
          <a:solidFill>
            <a:srgbClr val="713B0E"/>
          </a:solidFill>
          <a:ln>
            <a:solidFill>
              <a:srgbClr val="713B0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Rectangle 75"/>
          <p:cNvSpPr/>
          <p:nvPr/>
        </p:nvSpPr>
        <p:spPr>
          <a:xfrm>
            <a:off x="1077993" y="5868892"/>
            <a:ext cx="825068" cy="349347"/>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Rectangle 73"/>
          <p:cNvSpPr/>
          <p:nvPr/>
        </p:nvSpPr>
        <p:spPr>
          <a:xfrm>
            <a:off x="7476461" y="1726570"/>
            <a:ext cx="1040350" cy="208729"/>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Rectangle 72"/>
          <p:cNvSpPr/>
          <p:nvPr/>
        </p:nvSpPr>
        <p:spPr>
          <a:xfrm>
            <a:off x="6025873" y="1862219"/>
            <a:ext cx="2727158"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Right Triangle 66"/>
          <p:cNvSpPr/>
          <p:nvPr/>
        </p:nvSpPr>
        <p:spPr>
          <a:xfrm flipH="1">
            <a:off x="544817" y="4914731"/>
            <a:ext cx="5046580" cy="1410457"/>
          </a:xfrm>
          <a:prstGeom prst="rtTriangle">
            <a:avLst/>
          </a:prstGeom>
          <a:solidFill>
            <a:srgbClr val="743A0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ight Triangle 67"/>
          <p:cNvSpPr/>
          <p:nvPr/>
        </p:nvSpPr>
        <p:spPr>
          <a:xfrm rot="10800000" flipH="1">
            <a:off x="7342661" y="1830935"/>
            <a:ext cx="1489727" cy="352325"/>
          </a:xfrm>
          <a:prstGeom prst="rtTriangle">
            <a:avLst/>
          </a:prstGeom>
          <a:solidFill>
            <a:schemeClr val="accent3">
              <a:lumMod val="5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Rectangle 68"/>
          <p:cNvSpPr/>
          <p:nvPr/>
        </p:nvSpPr>
        <p:spPr>
          <a:xfrm>
            <a:off x="3357032" y="3658100"/>
            <a:ext cx="5396095"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Freeform 32"/>
          <p:cNvSpPr/>
          <p:nvPr/>
        </p:nvSpPr>
        <p:spPr>
          <a:xfrm>
            <a:off x="544819" y="1708167"/>
            <a:ext cx="8341895" cy="4593367"/>
          </a:xfrm>
          <a:custGeom>
            <a:avLst/>
            <a:gdLst>
              <a:gd name="connsiteX0" fmla="*/ 0 w 8341895"/>
              <a:gd name="connsiteY0" fmla="*/ 4593367 h 4593367"/>
              <a:gd name="connsiteX1" fmla="*/ 421105 w 8341895"/>
              <a:gd name="connsiteY1" fmla="*/ 4473051 h 4593367"/>
              <a:gd name="connsiteX2" fmla="*/ 521368 w 8341895"/>
              <a:gd name="connsiteY2" fmla="*/ 4205683 h 4593367"/>
              <a:gd name="connsiteX3" fmla="*/ 775368 w 8341895"/>
              <a:gd name="connsiteY3" fmla="*/ 4005156 h 4593367"/>
              <a:gd name="connsiteX4" fmla="*/ 822158 w 8341895"/>
              <a:gd name="connsiteY4" fmla="*/ 3985104 h 4593367"/>
              <a:gd name="connsiteX5" fmla="*/ 1851526 w 8341895"/>
              <a:gd name="connsiteY5" fmla="*/ 3517209 h 4593367"/>
              <a:gd name="connsiteX6" fmla="*/ 2660316 w 8341895"/>
              <a:gd name="connsiteY6" fmla="*/ 2768578 h 4593367"/>
              <a:gd name="connsiteX7" fmla="*/ 3408947 w 8341895"/>
              <a:gd name="connsiteY7" fmla="*/ 2487841 h 4593367"/>
              <a:gd name="connsiteX8" fmla="*/ 3957053 w 8341895"/>
              <a:gd name="connsiteY8" fmla="*/ 2026630 h 4593367"/>
              <a:gd name="connsiteX9" fmla="*/ 4318000 w 8341895"/>
              <a:gd name="connsiteY9" fmla="*/ 1685735 h 4593367"/>
              <a:gd name="connsiteX10" fmla="*/ 5440947 w 8341895"/>
              <a:gd name="connsiteY10" fmla="*/ 1137630 h 4593367"/>
              <a:gd name="connsiteX11" fmla="*/ 6356684 w 8341895"/>
              <a:gd name="connsiteY11" fmla="*/ 569472 h 4593367"/>
              <a:gd name="connsiteX12" fmla="*/ 6717632 w 8341895"/>
              <a:gd name="connsiteY12" fmla="*/ 41420 h 4593367"/>
              <a:gd name="connsiteX13" fmla="*/ 7533105 w 8341895"/>
              <a:gd name="connsiteY13" fmla="*/ 34735 h 4593367"/>
              <a:gd name="connsiteX14" fmla="*/ 7880684 w 8341895"/>
              <a:gd name="connsiteY14" fmla="*/ 34735 h 4593367"/>
              <a:gd name="connsiteX15" fmla="*/ 8208211 w 8341895"/>
              <a:gd name="connsiteY15" fmla="*/ 108262 h 4593367"/>
              <a:gd name="connsiteX16" fmla="*/ 8341895 w 8341895"/>
              <a:gd name="connsiteY16" fmla="*/ 81525 h 4593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41895" h="4593367">
                <a:moveTo>
                  <a:pt x="0" y="4593367"/>
                </a:moveTo>
                <a:cubicBezTo>
                  <a:pt x="167105" y="4565516"/>
                  <a:pt x="334211" y="4537665"/>
                  <a:pt x="421105" y="4473051"/>
                </a:cubicBezTo>
                <a:cubicBezTo>
                  <a:pt x="507999" y="4408437"/>
                  <a:pt x="462324" y="4283665"/>
                  <a:pt x="521368" y="4205683"/>
                </a:cubicBezTo>
                <a:cubicBezTo>
                  <a:pt x="580412" y="4127701"/>
                  <a:pt x="725236" y="4041919"/>
                  <a:pt x="775368" y="4005156"/>
                </a:cubicBezTo>
                <a:cubicBezTo>
                  <a:pt x="825500" y="3968393"/>
                  <a:pt x="822158" y="3985104"/>
                  <a:pt x="822158" y="3985104"/>
                </a:cubicBezTo>
                <a:cubicBezTo>
                  <a:pt x="1001518" y="3903779"/>
                  <a:pt x="1545166" y="3719963"/>
                  <a:pt x="1851526" y="3517209"/>
                </a:cubicBezTo>
                <a:cubicBezTo>
                  <a:pt x="2157886" y="3314455"/>
                  <a:pt x="2400746" y="2940139"/>
                  <a:pt x="2660316" y="2768578"/>
                </a:cubicBezTo>
                <a:cubicBezTo>
                  <a:pt x="2919886" y="2597017"/>
                  <a:pt x="3192824" y="2611499"/>
                  <a:pt x="3408947" y="2487841"/>
                </a:cubicBezTo>
                <a:cubicBezTo>
                  <a:pt x="3625070" y="2364183"/>
                  <a:pt x="3805544" y="2160314"/>
                  <a:pt x="3957053" y="2026630"/>
                </a:cubicBezTo>
                <a:cubicBezTo>
                  <a:pt x="4108562" y="1892946"/>
                  <a:pt x="4070684" y="1833902"/>
                  <a:pt x="4318000" y="1685735"/>
                </a:cubicBezTo>
                <a:cubicBezTo>
                  <a:pt x="4565316" y="1537568"/>
                  <a:pt x="5101166" y="1323674"/>
                  <a:pt x="5440947" y="1137630"/>
                </a:cubicBezTo>
                <a:cubicBezTo>
                  <a:pt x="5780728" y="951586"/>
                  <a:pt x="6143903" y="752174"/>
                  <a:pt x="6356684" y="569472"/>
                </a:cubicBezTo>
                <a:cubicBezTo>
                  <a:pt x="6569465" y="386770"/>
                  <a:pt x="6521562" y="130543"/>
                  <a:pt x="6717632" y="41420"/>
                </a:cubicBezTo>
                <a:cubicBezTo>
                  <a:pt x="6913702" y="-47703"/>
                  <a:pt x="7533105" y="34735"/>
                  <a:pt x="7533105" y="34735"/>
                </a:cubicBezTo>
                <a:cubicBezTo>
                  <a:pt x="7726947" y="33621"/>
                  <a:pt x="7768166" y="22480"/>
                  <a:pt x="7880684" y="34735"/>
                </a:cubicBezTo>
                <a:cubicBezTo>
                  <a:pt x="7993202" y="46990"/>
                  <a:pt x="8131343" y="100464"/>
                  <a:pt x="8208211" y="108262"/>
                </a:cubicBezTo>
                <a:cubicBezTo>
                  <a:pt x="8285079" y="116060"/>
                  <a:pt x="8288421" y="58130"/>
                  <a:pt x="8341895" y="81525"/>
                </a:cubicBezTo>
              </a:path>
            </a:pathLst>
          </a:custGeom>
          <a:noFill/>
          <a:ln w="57150" cmpd="sng">
            <a:solidFill>
              <a:schemeClr val="accent3">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6" name="Group 5"/>
          <p:cNvGrpSpPr/>
          <p:nvPr/>
        </p:nvGrpSpPr>
        <p:grpSpPr>
          <a:xfrm rot="19716383">
            <a:off x="950326" y="2168049"/>
            <a:ext cx="7010570" cy="2847474"/>
            <a:chOff x="1057272" y="1878263"/>
            <a:chExt cx="7010570" cy="2847474"/>
          </a:xfrm>
        </p:grpSpPr>
        <p:sp>
          <p:nvSpPr>
            <p:cNvPr id="2" name="Rectangle 1"/>
            <p:cNvSpPr/>
            <p:nvPr/>
          </p:nvSpPr>
          <p:spPr>
            <a:xfrm>
              <a:off x="1057272" y="2379579"/>
              <a:ext cx="6957096" cy="1764631"/>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7720263" y="1878263"/>
              <a:ext cx="347579" cy="2847474"/>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1057272" y="2573421"/>
              <a:ext cx="7010570" cy="13702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8" name="Straight Connector 7"/>
          <p:cNvCxnSpPr/>
          <p:nvPr/>
        </p:nvCxnSpPr>
        <p:spPr>
          <a:xfrm flipV="1">
            <a:off x="217293" y="3551152"/>
            <a:ext cx="7813842" cy="106948"/>
          </a:xfrm>
          <a:prstGeom prst="line">
            <a:avLst/>
          </a:prstGeom>
          <a:ln>
            <a:prstDash val="lgDash"/>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61697" y="3195763"/>
            <a:ext cx="1210788" cy="369332"/>
          </a:xfrm>
          <a:prstGeom prst="rect">
            <a:avLst/>
          </a:prstGeom>
          <a:noFill/>
        </p:spPr>
        <p:txBody>
          <a:bodyPr wrap="none" rtlCol="0">
            <a:spAutoFit/>
          </a:bodyPr>
          <a:lstStyle/>
          <a:p>
            <a:r>
              <a:rPr lang="en-US" dirty="0" smtClean="0"/>
              <a:t>Sea Level</a:t>
            </a:r>
            <a:endParaRPr lang="en-US" dirty="0"/>
          </a:p>
        </p:txBody>
      </p:sp>
      <p:cxnSp>
        <p:nvCxnSpPr>
          <p:cNvPr id="11" name="Straight Connector 10"/>
          <p:cNvCxnSpPr/>
          <p:nvPr/>
        </p:nvCxnSpPr>
        <p:spPr>
          <a:xfrm flipH="1">
            <a:off x="798819" y="1238415"/>
            <a:ext cx="6893018" cy="417094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514097" y="1390815"/>
            <a:ext cx="7330139" cy="4431632"/>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H="1">
            <a:off x="666497" y="1543215"/>
            <a:ext cx="7330139" cy="4431632"/>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691837" y="1238415"/>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sp>
        <p:nvSpPr>
          <p:cNvPr id="24" name="Freeform 23"/>
          <p:cNvSpPr/>
          <p:nvPr/>
        </p:nvSpPr>
        <p:spPr>
          <a:xfrm>
            <a:off x="475405" y="5616573"/>
            <a:ext cx="263256" cy="588211"/>
          </a:xfrm>
          <a:custGeom>
            <a:avLst/>
            <a:gdLst>
              <a:gd name="connsiteX0" fmla="*/ 2572 w 263256"/>
              <a:gd name="connsiteY0" fmla="*/ 0 h 588211"/>
              <a:gd name="connsiteX1" fmla="*/ 2572 w 263256"/>
              <a:gd name="connsiteY1" fmla="*/ 120316 h 588211"/>
              <a:gd name="connsiteX2" fmla="*/ 29309 w 263256"/>
              <a:gd name="connsiteY2" fmla="*/ 220579 h 588211"/>
              <a:gd name="connsiteX3" fmla="*/ 116203 w 263256"/>
              <a:gd name="connsiteY3" fmla="*/ 280737 h 588211"/>
              <a:gd name="connsiteX4" fmla="*/ 189730 w 263256"/>
              <a:gd name="connsiteY4" fmla="*/ 360948 h 588211"/>
              <a:gd name="connsiteX5" fmla="*/ 263256 w 263256"/>
              <a:gd name="connsiteY5" fmla="*/ 588211 h 588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256" h="588211">
                <a:moveTo>
                  <a:pt x="2572" y="0"/>
                </a:moveTo>
                <a:cubicBezTo>
                  <a:pt x="344" y="41776"/>
                  <a:pt x="-1884" y="83553"/>
                  <a:pt x="2572" y="120316"/>
                </a:cubicBezTo>
                <a:cubicBezTo>
                  <a:pt x="7028" y="157079"/>
                  <a:pt x="10371" y="193842"/>
                  <a:pt x="29309" y="220579"/>
                </a:cubicBezTo>
                <a:cubicBezTo>
                  <a:pt x="48247" y="247316"/>
                  <a:pt x="89466" y="257342"/>
                  <a:pt x="116203" y="280737"/>
                </a:cubicBezTo>
                <a:cubicBezTo>
                  <a:pt x="142940" y="304132"/>
                  <a:pt x="165221" y="309702"/>
                  <a:pt x="189730" y="360948"/>
                </a:cubicBezTo>
                <a:cubicBezTo>
                  <a:pt x="214239" y="412194"/>
                  <a:pt x="261028" y="543650"/>
                  <a:pt x="263256" y="58821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p:nvPr/>
        </p:nvCxnSpPr>
        <p:spPr>
          <a:xfrm flipH="1">
            <a:off x="7844237" y="1390815"/>
            <a:ext cx="487687"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a:off x="7996637" y="1543215"/>
            <a:ext cx="489024"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475405" y="5215521"/>
            <a:ext cx="417380" cy="401052"/>
          </a:xfrm>
          <a:prstGeom prst="ellipse">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TextBox 44"/>
          <p:cNvSpPr txBox="1"/>
          <p:nvPr/>
        </p:nvSpPr>
        <p:spPr>
          <a:xfrm>
            <a:off x="53032" y="3986046"/>
            <a:ext cx="1492716" cy="369332"/>
          </a:xfrm>
          <a:prstGeom prst="rect">
            <a:avLst/>
          </a:prstGeom>
          <a:noFill/>
        </p:spPr>
        <p:txBody>
          <a:bodyPr wrap="none" rtlCol="0">
            <a:spAutoFit/>
          </a:bodyPr>
          <a:lstStyle/>
          <a:p>
            <a:r>
              <a:rPr lang="en-US" dirty="0" smtClean="0"/>
              <a:t>Intake Filter</a:t>
            </a:r>
            <a:endParaRPr lang="en-US" dirty="0"/>
          </a:p>
        </p:txBody>
      </p:sp>
      <p:sp>
        <p:nvSpPr>
          <p:cNvPr id="48" name="TextBox 47"/>
          <p:cNvSpPr txBox="1"/>
          <p:nvPr/>
        </p:nvSpPr>
        <p:spPr>
          <a:xfrm>
            <a:off x="2081683" y="2382698"/>
            <a:ext cx="976964" cy="923330"/>
          </a:xfrm>
          <a:prstGeom prst="rect">
            <a:avLst/>
          </a:prstGeom>
          <a:noFill/>
        </p:spPr>
        <p:txBody>
          <a:bodyPr wrap="square" rtlCol="0">
            <a:spAutoFit/>
          </a:bodyPr>
          <a:lstStyle/>
          <a:p>
            <a:r>
              <a:rPr lang="en-US" dirty="0" smtClean="0"/>
              <a:t>Existing Drain at </a:t>
            </a:r>
          </a:p>
          <a:p>
            <a:r>
              <a:rPr lang="en-US" dirty="0" smtClean="0"/>
              <a:t>Hopkins</a:t>
            </a:r>
          </a:p>
        </p:txBody>
      </p:sp>
      <p:sp>
        <p:nvSpPr>
          <p:cNvPr id="50" name="TextBox 49"/>
          <p:cNvSpPr txBox="1"/>
          <p:nvPr/>
        </p:nvSpPr>
        <p:spPr>
          <a:xfrm>
            <a:off x="4165836" y="1067649"/>
            <a:ext cx="2035649" cy="369332"/>
          </a:xfrm>
          <a:prstGeom prst="rect">
            <a:avLst/>
          </a:prstGeom>
          <a:noFill/>
        </p:spPr>
        <p:txBody>
          <a:bodyPr wrap="square" rtlCol="0">
            <a:spAutoFit/>
          </a:bodyPr>
          <a:lstStyle/>
          <a:p>
            <a:r>
              <a:rPr lang="en-US" dirty="0" smtClean="0"/>
              <a:t>Barrier End Cap</a:t>
            </a:r>
            <a:endParaRPr lang="en-US" dirty="0"/>
          </a:p>
        </p:txBody>
      </p:sp>
      <p:cxnSp>
        <p:nvCxnSpPr>
          <p:cNvPr id="51" name="Straight Connector 50"/>
          <p:cNvCxnSpPr/>
          <p:nvPr/>
        </p:nvCxnSpPr>
        <p:spPr>
          <a:xfrm flipH="1">
            <a:off x="421842" y="1180171"/>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H="1">
            <a:off x="436487" y="1596082"/>
            <a:ext cx="407380"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432163" y="2001102"/>
            <a:ext cx="40738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948030" y="995505"/>
            <a:ext cx="1291377" cy="369332"/>
          </a:xfrm>
          <a:prstGeom prst="rect">
            <a:avLst/>
          </a:prstGeom>
          <a:noFill/>
        </p:spPr>
        <p:txBody>
          <a:bodyPr wrap="none" rtlCol="0">
            <a:spAutoFit/>
          </a:bodyPr>
          <a:lstStyle/>
          <a:p>
            <a:r>
              <a:rPr lang="en-US" dirty="0" smtClean="0"/>
              <a:t>Sea Water</a:t>
            </a:r>
            <a:endParaRPr lang="en-US" dirty="0"/>
          </a:p>
        </p:txBody>
      </p:sp>
      <p:sp>
        <p:nvSpPr>
          <p:cNvPr id="61" name="TextBox 60"/>
          <p:cNvSpPr txBox="1"/>
          <p:nvPr/>
        </p:nvSpPr>
        <p:spPr>
          <a:xfrm>
            <a:off x="964216" y="1357942"/>
            <a:ext cx="2177512" cy="369332"/>
          </a:xfrm>
          <a:prstGeom prst="rect">
            <a:avLst/>
          </a:prstGeom>
          <a:noFill/>
        </p:spPr>
        <p:txBody>
          <a:bodyPr wrap="none" rtlCol="0">
            <a:spAutoFit/>
          </a:bodyPr>
          <a:lstStyle/>
          <a:p>
            <a:r>
              <a:rPr lang="en-US" dirty="0" smtClean="0"/>
              <a:t>Low pH Sea Water</a:t>
            </a:r>
            <a:endParaRPr lang="en-US" dirty="0"/>
          </a:p>
        </p:txBody>
      </p:sp>
      <p:sp>
        <p:nvSpPr>
          <p:cNvPr id="62" name="TextBox 61"/>
          <p:cNvSpPr txBox="1"/>
          <p:nvPr/>
        </p:nvSpPr>
        <p:spPr>
          <a:xfrm>
            <a:off x="939841" y="1816436"/>
            <a:ext cx="2268808" cy="369332"/>
          </a:xfrm>
          <a:prstGeom prst="rect">
            <a:avLst/>
          </a:prstGeom>
          <a:noFill/>
        </p:spPr>
        <p:txBody>
          <a:bodyPr wrap="none" rtlCol="0">
            <a:spAutoFit/>
          </a:bodyPr>
          <a:lstStyle/>
          <a:p>
            <a:r>
              <a:rPr lang="en-US" dirty="0" smtClean="0"/>
              <a:t>Power and </a:t>
            </a:r>
            <a:r>
              <a:rPr lang="en-US" dirty="0" err="1" smtClean="0"/>
              <a:t>Comms</a:t>
            </a:r>
            <a:endParaRPr lang="en-US" dirty="0"/>
          </a:p>
        </p:txBody>
      </p:sp>
      <p:sp>
        <p:nvSpPr>
          <p:cNvPr id="78" name="Oval 77"/>
          <p:cNvSpPr/>
          <p:nvPr/>
        </p:nvSpPr>
        <p:spPr>
          <a:xfrm>
            <a:off x="7905887" y="1780956"/>
            <a:ext cx="847143" cy="323127"/>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p:cNvSpPr/>
          <p:nvPr/>
        </p:nvSpPr>
        <p:spPr>
          <a:xfrm rot="19682118">
            <a:off x="7418857" y="257956"/>
            <a:ext cx="348572" cy="2840478"/>
          </a:xfrm>
          <a:prstGeom prst="rect">
            <a:avLst/>
          </a:prstGeom>
          <a:solidFill>
            <a:schemeClr val="bg1">
              <a:lumMod val="5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5" name="Straight Arrow Connector 84"/>
          <p:cNvCxnSpPr>
            <a:endCxn id="31" idx="0"/>
          </p:cNvCxnSpPr>
          <p:nvPr/>
        </p:nvCxnSpPr>
        <p:spPr>
          <a:xfrm>
            <a:off x="600178" y="4355378"/>
            <a:ext cx="83917" cy="860143"/>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8" name="Straight Arrow Connector 87"/>
          <p:cNvCxnSpPr>
            <a:stCxn id="48" idx="3"/>
          </p:cNvCxnSpPr>
          <p:nvPr/>
        </p:nvCxnSpPr>
        <p:spPr>
          <a:xfrm flipV="1">
            <a:off x="3058647" y="2652649"/>
            <a:ext cx="1157325" cy="19171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0" name="Straight Arrow Connector 89"/>
          <p:cNvCxnSpPr/>
          <p:nvPr/>
        </p:nvCxnSpPr>
        <p:spPr>
          <a:xfrm flipV="1">
            <a:off x="6025873" y="1238415"/>
            <a:ext cx="963382" cy="5685"/>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65" name="Title 1"/>
          <p:cNvSpPr txBox="1">
            <a:spLocks/>
          </p:cNvSpPr>
          <p:nvPr/>
        </p:nvSpPr>
        <p:spPr>
          <a:xfrm>
            <a:off x="457200" y="1"/>
            <a:ext cx="7095067" cy="736600"/>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Cable Concept</a:t>
            </a:r>
            <a:endParaRPr lang="en-US" dirty="0"/>
          </a:p>
        </p:txBody>
      </p:sp>
    </p:spTree>
    <p:extLst>
      <p:ext uri="{BB962C8B-B14F-4D97-AF65-F5344CB8AC3E}">
        <p14:creationId xmlns:p14="http://schemas.microsoft.com/office/powerpoint/2010/main" val="545975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xFOCE</a:t>
            </a:r>
            <a:r>
              <a:rPr lang="en-US" dirty="0" smtClean="0"/>
              <a:t> /</a:t>
            </a:r>
            <a:r>
              <a:rPr lang="en-US" dirty="0" err="1" smtClean="0"/>
              <a:t>swFOCE</a:t>
            </a:r>
            <a:r>
              <a:rPr lang="en-US" dirty="0" smtClean="0"/>
              <a:t> Data </a:t>
            </a:r>
            <a:r>
              <a:rPr lang="en-US" dirty="0" err="1" smtClean="0"/>
              <a:t>Reqs</a:t>
            </a:r>
            <a:r>
              <a:rPr lang="en-US" dirty="0" smtClean="0"/>
              <a:t>.</a:t>
            </a:r>
            <a:endParaRPr lang="en-US" dirty="0"/>
          </a:p>
        </p:txBody>
      </p:sp>
      <p:sp>
        <p:nvSpPr>
          <p:cNvPr id="5" name="TextBox 4"/>
          <p:cNvSpPr txBox="1"/>
          <p:nvPr/>
        </p:nvSpPr>
        <p:spPr>
          <a:xfrm>
            <a:off x="922543" y="1197504"/>
            <a:ext cx="7946516" cy="4524316"/>
          </a:xfrm>
          <a:prstGeom prst="rect">
            <a:avLst/>
          </a:prstGeom>
          <a:noFill/>
        </p:spPr>
        <p:txBody>
          <a:bodyPr wrap="square" rtlCol="0">
            <a:spAutoFit/>
          </a:bodyPr>
          <a:lstStyle/>
          <a:p>
            <a:r>
              <a:rPr lang="en-US" dirty="0" smtClean="0"/>
              <a:t>Health and Status:			Ability to query system status from web 								page (data dependent on sensors included) </a:t>
            </a:r>
          </a:p>
          <a:p>
            <a:endParaRPr lang="en-US" dirty="0"/>
          </a:p>
          <a:p>
            <a:r>
              <a:rPr lang="en-US" dirty="0" smtClean="0"/>
              <a:t>Timing Accuracy: 			Internet time stamping to 1 second absolute accuracy</a:t>
            </a:r>
          </a:p>
          <a:p>
            <a:endParaRPr lang="en-US" dirty="0"/>
          </a:p>
          <a:p>
            <a:r>
              <a:rPr lang="en-US" dirty="0" smtClean="0"/>
              <a:t>Sample Rates: 				System will support up to 2 Hz standard operation</a:t>
            </a:r>
          </a:p>
          <a:p>
            <a:endParaRPr lang="en-US" dirty="0"/>
          </a:p>
          <a:p>
            <a:r>
              <a:rPr lang="en-US" dirty="0" smtClean="0"/>
              <a:t>Basic Data Format: 			Comma delimited string, time stamped </a:t>
            </a:r>
          </a:p>
          <a:p>
            <a:endParaRPr lang="en-US" dirty="0" smtClean="0"/>
          </a:p>
          <a:p>
            <a:r>
              <a:rPr lang="en-US" dirty="0" err="1" smtClean="0"/>
              <a:t>swFOCE</a:t>
            </a:r>
            <a:r>
              <a:rPr lang="en-US" dirty="0" smtClean="0"/>
              <a:t>: 					Compatible with the current </a:t>
            </a:r>
            <a:r>
              <a:rPr lang="en-US" dirty="0" err="1" smtClean="0"/>
              <a:t>dpFOCE</a:t>
            </a:r>
            <a:r>
              <a:rPr lang="en-US" dirty="0" smtClean="0"/>
              <a:t> data 								streams and SSDS (Shore Side Data System*)</a:t>
            </a:r>
          </a:p>
          <a:p>
            <a:endParaRPr lang="en-US" dirty="0"/>
          </a:p>
          <a:p>
            <a:r>
              <a:rPr lang="en-US" dirty="0" smtClean="0"/>
              <a:t>						Autonomously chapters meta-data for instruments</a:t>
            </a:r>
          </a:p>
          <a:p>
            <a:endParaRPr lang="en-US" dirty="0"/>
          </a:p>
          <a:p>
            <a:r>
              <a:rPr lang="en-US" dirty="0" smtClean="0"/>
              <a:t>						Near real time ground fault monitoring </a:t>
            </a:r>
            <a:endParaRPr lang="en-US" dirty="0"/>
          </a:p>
          <a:p>
            <a:endParaRPr lang="en-US" dirty="0"/>
          </a:p>
        </p:txBody>
      </p:sp>
      <p:sp>
        <p:nvSpPr>
          <p:cNvPr id="6" name="TextBox 5"/>
          <p:cNvSpPr txBox="1"/>
          <p:nvPr/>
        </p:nvSpPr>
        <p:spPr>
          <a:xfrm>
            <a:off x="3235433" y="6442067"/>
            <a:ext cx="2661531" cy="307777"/>
          </a:xfrm>
          <a:prstGeom prst="rect">
            <a:avLst/>
          </a:prstGeom>
          <a:noFill/>
        </p:spPr>
        <p:txBody>
          <a:bodyPr wrap="none" rtlCol="0">
            <a:spAutoFit/>
          </a:bodyPr>
          <a:lstStyle/>
          <a:p>
            <a:r>
              <a:rPr lang="en-US" sz="1400" dirty="0" smtClean="0"/>
              <a:t>*SSDS – Open source from MBARI</a:t>
            </a:r>
            <a:endParaRPr lang="en-US" sz="1400" dirty="0"/>
          </a:p>
        </p:txBody>
      </p:sp>
    </p:spTree>
    <p:extLst>
      <p:ext uri="{BB962C8B-B14F-4D97-AF65-F5344CB8AC3E}">
        <p14:creationId xmlns:p14="http://schemas.microsoft.com/office/powerpoint/2010/main" val="129815300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10831"/>
          </a:xfrm>
        </p:spPr>
        <p:txBody>
          <a:bodyPr/>
          <a:lstStyle/>
          <a:p>
            <a:r>
              <a:rPr lang="en-US" dirty="0" smtClean="0"/>
              <a:t>FOCE and OA Research</a:t>
            </a:r>
            <a:endParaRPr lang="en-US" dirty="0"/>
          </a:p>
        </p:txBody>
      </p:sp>
      <p:pic>
        <p:nvPicPr>
          <p:cNvPr id="3" name="Picture 2" descr="cable_face_rev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2945" y="2483215"/>
            <a:ext cx="4696777" cy="3354482"/>
          </a:xfrm>
          <a:prstGeom prst="rect">
            <a:avLst/>
          </a:prstGeom>
          <a:noFill/>
          <a:ln w="15875">
            <a:solidFill>
              <a:srgbClr val="009999"/>
            </a:solidFill>
            <a:miter lim="800000"/>
            <a:headEnd/>
            <a:tailEnd/>
          </a:ln>
          <a:effectLst>
            <a:outerShdw blurRad="63500" dist="46662" dir="2115817" algn="ctr" rotWithShape="0">
              <a:srgbClr val="000000">
                <a:alpha val="74998"/>
              </a:srgbClr>
            </a:outerShdw>
          </a:effectLst>
          <a:extLst>
            <a:ext uri="{909E8E84-426E-40dd-AFC4-6F175D3DCCD1}">
              <a14:hiddenFill xmlns:a14="http://schemas.microsoft.com/office/drawing/2010/main">
                <a:solidFill>
                  <a:srgbClr val="FFFFFF"/>
                </a:solidFill>
              </a14:hiddenFill>
            </a:ext>
          </a:extLst>
        </p:spPr>
      </p:pic>
      <p:pic>
        <p:nvPicPr>
          <p:cNvPr id="4" name="Picture 3" descr="ArealF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706" y="1036997"/>
            <a:ext cx="2192447" cy="1918391"/>
          </a:xfrm>
          <a:prstGeom prst="rect">
            <a:avLst/>
          </a:prstGeom>
          <a:noFill/>
          <a:ln w="15875">
            <a:noFill/>
            <a:miter lim="800000"/>
            <a:headEnd/>
            <a:tailEnd/>
          </a:ln>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454568" y="1101580"/>
            <a:ext cx="4459440" cy="1200329"/>
          </a:xfrm>
          <a:prstGeom prst="rect">
            <a:avLst/>
          </a:prstGeom>
          <a:noFill/>
        </p:spPr>
        <p:txBody>
          <a:bodyPr wrap="square" rtlCol="0">
            <a:spAutoFit/>
          </a:bodyPr>
          <a:lstStyle/>
          <a:p>
            <a:r>
              <a:rPr lang="en-US" dirty="0" smtClean="0"/>
              <a:t>Free Ocean CO</a:t>
            </a:r>
            <a:r>
              <a:rPr lang="en-US" baseline="-25000" dirty="0" smtClean="0"/>
              <a:t>2</a:t>
            </a:r>
            <a:r>
              <a:rPr lang="en-US" dirty="0" smtClean="0"/>
              <a:t> Enrichment experiments are based on an existing base of scientific work that started in the early 1990’s. The Free Air CO</a:t>
            </a:r>
            <a:r>
              <a:rPr lang="en-US" baseline="-25000" dirty="0" smtClean="0"/>
              <a:t>2</a:t>
            </a:r>
            <a:r>
              <a:rPr lang="en-US" dirty="0" smtClean="0"/>
              <a:t> Enrichment (FACE) experiments. </a:t>
            </a:r>
            <a:endParaRPr lang="en-US" dirty="0"/>
          </a:p>
        </p:txBody>
      </p:sp>
      <p:sp>
        <p:nvSpPr>
          <p:cNvPr id="6" name="TextBox 5"/>
          <p:cNvSpPr txBox="1"/>
          <p:nvPr/>
        </p:nvSpPr>
        <p:spPr>
          <a:xfrm>
            <a:off x="664406" y="3221356"/>
            <a:ext cx="2649216" cy="3139321"/>
          </a:xfrm>
          <a:prstGeom prst="rect">
            <a:avLst/>
          </a:prstGeom>
          <a:noFill/>
        </p:spPr>
        <p:txBody>
          <a:bodyPr wrap="square" rtlCol="0">
            <a:spAutoFit/>
          </a:bodyPr>
          <a:lstStyle/>
          <a:p>
            <a:r>
              <a:rPr lang="en-US" dirty="0" smtClean="0"/>
              <a:t>Dr. Peter Brewer first proposed this type of experiment to MBARI engineering in 2003 as part of his greenhouse gases research. The drawing to the right is the initial concept from engineering and presented to NOAA’s Dr. Dick Feely later that year.</a:t>
            </a:r>
            <a:endParaRPr lang="en-US" dirty="0"/>
          </a:p>
        </p:txBody>
      </p:sp>
      <p:sp>
        <p:nvSpPr>
          <p:cNvPr id="7" name="TextBox 6"/>
          <p:cNvSpPr txBox="1"/>
          <p:nvPr/>
        </p:nvSpPr>
        <p:spPr>
          <a:xfrm>
            <a:off x="3641621" y="5921241"/>
            <a:ext cx="4642436" cy="646331"/>
          </a:xfrm>
          <a:prstGeom prst="rect">
            <a:avLst/>
          </a:prstGeom>
          <a:noFill/>
        </p:spPr>
        <p:txBody>
          <a:bodyPr wrap="square" rtlCol="0">
            <a:spAutoFit/>
          </a:bodyPr>
          <a:lstStyle/>
          <a:p>
            <a:r>
              <a:rPr lang="en-US" dirty="0" smtClean="0"/>
              <a:t>Concept using the MARS cable in Monterey Bay, later deployed as deep FOCE (</a:t>
            </a:r>
            <a:r>
              <a:rPr lang="en-US" dirty="0" err="1" smtClean="0"/>
              <a:t>dpFOCE</a:t>
            </a:r>
            <a:r>
              <a:rPr lang="en-US" dirty="0"/>
              <a:t>)</a:t>
            </a:r>
          </a:p>
        </p:txBody>
      </p:sp>
    </p:spTree>
    <p:extLst>
      <p:ext uri="{BB962C8B-B14F-4D97-AF65-F5344CB8AC3E}">
        <p14:creationId xmlns:p14="http://schemas.microsoft.com/office/powerpoint/2010/main" val="316107733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77142"/>
            <a:ext cx="8229600" cy="1143000"/>
          </a:xfrm>
        </p:spPr>
        <p:txBody>
          <a:bodyPr/>
          <a:lstStyle/>
          <a:p>
            <a:r>
              <a:rPr lang="en-US" dirty="0" err="1" smtClean="0"/>
              <a:t>swFOCE</a:t>
            </a:r>
            <a:r>
              <a:rPr lang="en-US" dirty="0" smtClean="0"/>
              <a:t> Permitting</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3992791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8959" y="1771884"/>
            <a:ext cx="4593895" cy="3657600"/>
          </a:xfrm>
          <a:prstGeom prst="rect">
            <a:avLst/>
          </a:prstGeom>
        </p:spPr>
      </p:pic>
      <p:sp>
        <p:nvSpPr>
          <p:cNvPr id="2" name="Title 1"/>
          <p:cNvSpPr>
            <a:spLocks noGrp="1"/>
          </p:cNvSpPr>
          <p:nvPr>
            <p:ph type="title"/>
          </p:nvPr>
        </p:nvSpPr>
        <p:spPr/>
        <p:txBody>
          <a:bodyPr/>
          <a:lstStyle/>
          <a:p>
            <a:r>
              <a:rPr lang="en-US" dirty="0" smtClean="0"/>
              <a:t>Permitting </a:t>
            </a:r>
            <a:r>
              <a:rPr lang="en-US" dirty="0"/>
              <a:t>Issues</a:t>
            </a:r>
            <a:r>
              <a:rPr lang="en-US" dirty="0" smtClean="0"/>
              <a:t>:</a:t>
            </a:r>
            <a:endParaRPr lang="en-US" dirty="0"/>
          </a:p>
        </p:txBody>
      </p:sp>
      <p:sp>
        <p:nvSpPr>
          <p:cNvPr id="3" name="Content Placeholder 2"/>
          <p:cNvSpPr>
            <a:spLocks noGrp="1"/>
          </p:cNvSpPr>
          <p:nvPr>
            <p:ph idx="1"/>
          </p:nvPr>
        </p:nvSpPr>
        <p:spPr>
          <a:xfrm>
            <a:off x="457200" y="1600200"/>
            <a:ext cx="3962400" cy="4525963"/>
          </a:xfrm>
        </p:spPr>
        <p:txBody>
          <a:bodyPr>
            <a:normAutofit/>
          </a:bodyPr>
          <a:lstStyle/>
          <a:p>
            <a:pPr marL="0" indent="0">
              <a:buNone/>
            </a:pPr>
            <a:r>
              <a:rPr lang="en-US" dirty="0" smtClean="0"/>
              <a:t>Project Site: Highly Sensitive Location</a:t>
            </a:r>
          </a:p>
          <a:p>
            <a:pPr lvl="1"/>
            <a:r>
              <a:rPr lang="en-US" dirty="0" smtClean="0"/>
              <a:t>Federal: Marine Sanctuary</a:t>
            </a:r>
          </a:p>
          <a:p>
            <a:pPr lvl="1"/>
            <a:r>
              <a:rPr lang="en-US" dirty="0" smtClean="0"/>
              <a:t>State: Coastal Zone &amp; MPAs</a:t>
            </a:r>
          </a:p>
          <a:p>
            <a:pPr marL="0" indent="0">
              <a:buNone/>
            </a:pPr>
            <a:endParaRPr lang="en-US" dirty="0"/>
          </a:p>
          <a:p>
            <a:endParaRPr lang="en-US" dirty="0"/>
          </a:p>
          <a:p>
            <a:endParaRPr lang="en-US" dirty="0"/>
          </a:p>
        </p:txBody>
      </p:sp>
      <p:sp>
        <p:nvSpPr>
          <p:cNvPr id="4" name="Rectangle 3"/>
          <p:cNvSpPr/>
          <p:nvPr/>
        </p:nvSpPr>
        <p:spPr>
          <a:xfrm>
            <a:off x="7230057" y="4732936"/>
            <a:ext cx="294910" cy="233079"/>
          </a:xfrm>
          <a:prstGeom prst="rect">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0727905"/>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a:t>
            </a:r>
            <a:r>
              <a:rPr lang="en-US" dirty="0"/>
              <a:t>Issues: cont’d</a:t>
            </a:r>
          </a:p>
        </p:txBody>
      </p:sp>
      <p:sp>
        <p:nvSpPr>
          <p:cNvPr id="3" name="Content Placeholder 2"/>
          <p:cNvSpPr>
            <a:spLocks noGrp="1"/>
          </p:cNvSpPr>
          <p:nvPr>
            <p:ph idx="1"/>
          </p:nvPr>
        </p:nvSpPr>
        <p:spPr>
          <a:xfrm>
            <a:off x="457200" y="1600200"/>
            <a:ext cx="3962400" cy="4525963"/>
          </a:xfrm>
        </p:spPr>
        <p:txBody>
          <a:bodyPr>
            <a:normAutofit lnSpcReduction="10000"/>
          </a:bodyPr>
          <a:lstStyle/>
          <a:p>
            <a:pPr marL="0" indent="0">
              <a:buNone/>
            </a:pPr>
            <a:r>
              <a:rPr lang="en-US" dirty="0" smtClean="0"/>
              <a:t>Project Site: Highly Sensitive Location</a:t>
            </a:r>
          </a:p>
          <a:p>
            <a:pPr lvl="1"/>
            <a:r>
              <a:rPr lang="en-US" dirty="0" smtClean="0"/>
              <a:t>Federal: Marine Sanctuary</a:t>
            </a:r>
          </a:p>
          <a:p>
            <a:pPr lvl="1"/>
            <a:r>
              <a:rPr lang="en-US" dirty="0" smtClean="0"/>
              <a:t>State: Coastal Zone &amp; MPAs</a:t>
            </a:r>
          </a:p>
          <a:p>
            <a:pPr lvl="1"/>
            <a:r>
              <a:rPr lang="en-US" dirty="0" smtClean="0"/>
              <a:t>Regional: Water Quality</a:t>
            </a:r>
          </a:p>
          <a:p>
            <a:pPr lvl="1"/>
            <a:r>
              <a:rPr lang="en-US" dirty="0" smtClean="0"/>
              <a:t>Local: City of Pacific Grove</a:t>
            </a:r>
          </a:p>
          <a:p>
            <a:endParaRPr lang="en-US" dirty="0"/>
          </a:p>
          <a:p>
            <a:endParaRPr lang="en-US" dirty="0"/>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6883" y="1829462"/>
            <a:ext cx="3930650" cy="4037938"/>
          </a:xfrm>
          <a:prstGeom prst="rect">
            <a:avLst/>
          </a:prstGeom>
        </p:spPr>
      </p:pic>
    </p:spTree>
    <p:extLst>
      <p:ext uri="{BB962C8B-B14F-4D97-AF65-F5344CB8AC3E}">
        <p14:creationId xmlns:p14="http://schemas.microsoft.com/office/powerpoint/2010/main" val="158290909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Lessons Learned</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Site location can determine how much regulation you will be faced with</a:t>
            </a:r>
          </a:p>
          <a:p>
            <a:r>
              <a:rPr lang="en-US" dirty="0" smtClean="0"/>
              <a:t>Allow plenty of time for permitting</a:t>
            </a:r>
          </a:p>
          <a:p>
            <a:pPr lvl="1"/>
            <a:r>
              <a:rPr lang="en-US" dirty="0" smtClean="0"/>
              <a:t>Process took 2 years to complete</a:t>
            </a:r>
          </a:p>
          <a:p>
            <a:pPr lvl="1"/>
            <a:r>
              <a:rPr lang="en-US" dirty="0" smtClean="0"/>
              <a:t>Coordination of permitting cable &amp; projects</a:t>
            </a:r>
          </a:p>
          <a:p>
            <a:r>
              <a:rPr lang="en-US" dirty="0" smtClean="0"/>
              <a:t>Good rapport with agency personnel key</a:t>
            </a:r>
          </a:p>
          <a:p>
            <a:pPr lvl="1"/>
            <a:r>
              <a:rPr lang="en-US" dirty="0" smtClean="0"/>
              <a:t>Not necessarily trying to make life difficult, but often operating </a:t>
            </a:r>
            <a:r>
              <a:rPr lang="en-US" dirty="0"/>
              <a:t>within </a:t>
            </a:r>
            <a:r>
              <a:rPr lang="en-US" dirty="0" smtClean="0"/>
              <a:t>bureaucratic box</a:t>
            </a:r>
          </a:p>
          <a:p>
            <a:pPr lvl="1"/>
            <a:r>
              <a:rPr lang="en-US" dirty="0" smtClean="0"/>
              <a:t>Future interactions</a:t>
            </a:r>
          </a:p>
          <a:p>
            <a:r>
              <a:rPr lang="en-US" dirty="0" smtClean="0"/>
              <a:t>Advocate(s) who can work with bureaucracy highly valuable</a:t>
            </a:r>
          </a:p>
          <a:p>
            <a:r>
              <a:rPr lang="en-US" dirty="0" smtClean="0"/>
              <a:t>Getting the process streamlined is critical to prevent valuable research from being discouraged due to concerns about permitting.</a:t>
            </a:r>
          </a:p>
          <a:p>
            <a:endParaRPr lang="en-US" dirty="0" smtClean="0"/>
          </a:p>
          <a:p>
            <a:pPr lvl="1"/>
            <a:endParaRPr lang="en-US" dirty="0"/>
          </a:p>
          <a:p>
            <a:pPr marL="57150" indent="0">
              <a:buNone/>
            </a:pPr>
            <a:endParaRPr lang="en-US" dirty="0" smtClean="0"/>
          </a:p>
          <a:p>
            <a:pPr marL="457200" lvl="1" indent="0">
              <a:buNone/>
            </a:pPr>
            <a:endParaRPr lang="en-US" dirty="0"/>
          </a:p>
        </p:txBody>
      </p:sp>
    </p:spTree>
    <p:extLst>
      <p:ext uri="{BB962C8B-B14F-4D97-AF65-F5344CB8AC3E}">
        <p14:creationId xmlns:p14="http://schemas.microsoft.com/office/powerpoint/2010/main" val="17730441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Computing elements of </a:t>
            </a:r>
            <a:r>
              <a:rPr lang="en-US" dirty="0" err="1" smtClean="0"/>
              <a:t>xFOCE</a:t>
            </a:r>
            <a:endParaRPr lang="en-US" dirty="0"/>
          </a:p>
        </p:txBody>
      </p:sp>
      <p:sp>
        <p:nvSpPr>
          <p:cNvPr id="3" name="Subtitle 2"/>
          <p:cNvSpPr>
            <a:spLocks noGrp="1"/>
          </p:cNvSpPr>
          <p:nvPr>
            <p:ph type="subTitle" idx="1"/>
          </p:nvPr>
        </p:nvSpPr>
        <p:spPr>
          <a:xfrm>
            <a:off x="1371600" y="3886200"/>
            <a:ext cx="6400800" cy="1049828"/>
          </a:xfrm>
        </p:spPr>
        <p:txBody>
          <a:bodyPr/>
          <a:lstStyle/>
          <a:p>
            <a:r>
              <a:rPr lang="en-US" dirty="0" smtClean="0"/>
              <a:t>(Architecture and system trades)</a:t>
            </a:r>
            <a:endParaRPr lang="en-US" dirty="0"/>
          </a:p>
        </p:txBody>
      </p:sp>
    </p:spTree>
    <p:extLst>
      <p:ext uri="{BB962C8B-B14F-4D97-AF65-F5344CB8AC3E}">
        <p14:creationId xmlns:p14="http://schemas.microsoft.com/office/powerpoint/2010/main" val="774362821"/>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Architectures</a:t>
            </a:r>
            <a:br>
              <a:rPr lang="en-US" dirty="0" smtClean="0"/>
            </a:br>
            <a:r>
              <a:rPr lang="en-US" sz="3600" dirty="0" smtClean="0"/>
              <a:t>User Concerns</a:t>
            </a:r>
            <a:endParaRPr lang="en-US" sz="3600" dirty="0"/>
          </a:p>
        </p:txBody>
      </p:sp>
      <p:sp>
        <p:nvSpPr>
          <p:cNvPr id="3" name="Content Placeholder 2"/>
          <p:cNvSpPr>
            <a:spLocks noGrp="1"/>
          </p:cNvSpPr>
          <p:nvPr>
            <p:ph idx="1"/>
          </p:nvPr>
        </p:nvSpPr>
        <p:spPr/>
        <p:txBody>
          <a:bodyPr>
            <a:normAutofit fontScale="92500" lnSpcReduction="10000"/>
          </a:bodyPr>
          <a:lstStyle/>
          <a:p>
            <a:r>
              <a:rPr lang="en-US" dirty="0" smtClean="0">
                <a:solidFill>
                  <a:srgbClr val="E46C0A"/>
                </a:solidFill>
              </a:rPr>
              <a:t>Performance</a:t>
            </a:r>
            <a:r>
              <a:rPr lang="en-US" dirty="0" smtClean="0"/>
              <a:t>: valid scientific approach, data quality </a:t>
            </a:r>
          </a:p>
          <a:p>
            <a:r>
              <a:rPr lang="en-US" dirty="0" smtClean="0">
                <a:solidFill>
                  <a:srgbClr val="E46C0A"/>
                </a:solidFill>
              </a:rPr>
              <a:t>Flexibility</a:t>
            </a:r>
            <a:r>
              <a:rPr lang="en-US" dirty="0" smtClean="0"/>
              <a:t>: wide range of environments, scenarios</a:t>
            </a:r>
          </a:p>
          <a:p>
            <a:r>
              <a:rPr lang="en-US" dirty="0" smtClean="0">
                <a:solidFill>
                  <a:srgbClr val="E46C0A"/>
                </a:solidFill>
              </a:rPr>
              <a:t>Ease</a:t>
            </a:r>
            <a:r>
              <a:rPr lang="en-US" dirty="0" smtClean="0"/>
              <a:t>: </a:t>
            </a:r>
          </a:p>
          <a:p>
            <a:pPr lvl="1"/>
            <a:r>
              <a:rPr lang="en-US" dirty="0" smtClean="0"/>
              <a:t>Build</a:t>
            </a:r>
          </a:p>
          <a:p>
            <a:pPr lvl="1"/>
            <a:r>
              <a:rPr lang="en-US" dirty="0" smtClean="0"/>
              <a:t>Test</a:t>
            </a:r>
          </a:p>
          <a:p>
            <a:pPr lvl="1"/>
            <a:r>
              <a:rPr lang="en-US" dirty="0" smtClean="0"/>
              <a:t>Use, maintain</a:t>
            </a:r>
          </a:p>
          <a:p>
            <a:pPr lvl="1"/>
            <a:r>
              <a:rPr lang="en-US" dirty="0" smtClean="0"/>
              <a:t>Extend</a:t>
            </a:r>
          </a:p>
          <a:p>
            <a:r>
              <a:rPr lang="en-US" dirty="0" smtClean="0">
                <a:solidFill>
                  <a:srgbClr val="E46C0A"/>
                </a:solidFill>
              </a:rPr>
              <a:t>Cost</a:t>
            </a:r>
          </a:p>
        </p:txBody>
      </p:sp>
    </p:spTree>
    <p:extLst>
      <p:ext uri="{BB962C8B-B14F-4D97-AF65-F5344CB8AC3E}">
        <p14:creationId xmlns:p14="http://schemas.microsoft.com/office/powerpoint/2010/main" val="2218906936"/>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few assumptions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005606974"/>
              </p:ext>
            </p:extLst>
          </p:nvPr>
        </p:nvGraphicFramePr>
        <p:xfrm>
          <a:off x="629920" y="1417638"/>
          <a:ext cx="7894320" cy="4124959"/>
        </p:xfrm>
        <a:graphic>
          <a:graphicData uri="http://schemas.openxmlformats.org/drawingml/2006/table">
            <a:tbl>
              <a:tblPr firstRow="1" bandRow="1">
                <a:tableStyleId>{5C22544A-7EE6-4342-B048-85BDC9FD1C3A}</a:tableStyleId>
              </a:tblPr>
              <a:tblGrid>
                <a:gridCol w="2724315"/>
                <a:gridCol w="5170005"/>
              </a:tblGrid>
              <a:tr h="370840">
                <a:tc>
                  <a:txBody>
                    <a:bodyPr/>
                    <a:lstStyle/>
                    <a:p>
                      <a:endParaRPr lang="en-US" dirty="0"/>
                    </a:p>
                  </a:txBody>
                  <a:tcPr/>
                </a:tc>
                <a:tc>
                  <a:txBody>
                    <a:bodyPr/>
                    <a:lstStyle/>
                    <a:p>
                      <a:endParaRPr lang="en-US"/>
                    </a:p>
                  </a:txBody>
                  <a:tcPr/>
                </a:tc>
              </a:tr>
              <a:tr h="370840">
                <a:tc>
                  <a:txBody>
                    <a:bodyPr/>
                    <a:lstStyle/>
                    <a:p>
                      <a:r>
                        <a:rPr lang="en-US" dirty="0" smtClean="0"/>
                        <a:t>Implementer profile</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Researchers</a:t>
                      </a:r>
                      <a:r>
                        <a:rPr lang="en-US" baseline="0" dirty="0" smtClean="0"/>
                        <a:t> plus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2-4 post docs, grad students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0-1 engineer</a:t>
                      </a:r>
                    </a:p>
                  </a:txBody>
                  <a:tcPr/>
                </a:tc>
              </a:tr>
              <a:tr h="370840">
                <a:tc>
                  <a:txBody>
                    <a:bodyPr/>
                    <a:lstStyle/>
                    <a:p>
                      <a:r>
                        <a:rPr lang="en-US" dirty="0" smtClean="0"/>
                        <a:t>Technical</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Access to modest manufacturing facilities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Software is harder</a:t>
                      </a:r>
                      <a:r>
                        <a:rPr lang="en-US" baseline="0" dirty="0" smtClean="0"/>
                        <a:t> than hardware, mechanical</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Strong preference for familiar COTS solutions</a:t>
                      </a:r>
                      <a:endParaRPr lang="en-US" dirty="0" smtClean="0"/>
                    </a:p>
                  </a:txBody>
                  <a:tcPr/>
                </a:tc>
              </a:tr>
              <a:tr h="370840">
                <a:tc>
                  <a:txBody>
                    <a:bodyPr/>
                    <a:lstStyle/>
                    <a:p>
                      <a:r>
                        <a:rPr lang="en-US" dirty="0" smtClean="0"/>
                        <a:t>Implementation schedule</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~6</a:t>
                      </a:r>
                      <a:r>
                        <a:rPr lang="en-US" baseline="0" dirty="0" smtClean="0"/>
                        <a:t> </a:t>
                      </a:r>
                      <a:r>
                        <a:rPr lang="en-US" dirty="0" smtClean="0"/>
                        <a:t>months </a:t>
                      </a:r>
                    </a:p>
                  </a:txBody>
                  <a:tcPr/>
                </a:tc>
              </a:tr>
              <a:tr h="370840">
                <a:tc>
                  <a:txBody>
                    <a:bodyPr/>
                    <a:lstStyle/>
                    <a:p>
                      <a:r>
                        <a:rPr lang="en-US" dirty="0" smtClean="0"/>
                        <a:t>Experiments</a:t>
                      </a:r>
                      <a:endParaRPr lang="en-US" dirty="0"/>
                    </a:p>
                  </a:txBody>
                  <a:tcPr anchor="ctr"/>
                </a:tc>
                <a:tc>
                  <a:txBody>
                    <a:bodyPr/>
                    <a:lstStyle/>
                    <a:p>
                      <a:r>
                        <a:rPr lang="en-US" baseline="0" dirty="0" smtClean="0"/>
                        <a:t>Campaign-style deployments</a:t>
                      </a:r>
                    </a:p>
                    <a:p>
                      <a:r>
                        <a:rPr lang="en-US" baseline="0" dirty="0" smtClean="0"/>
                        <a:t>12 month service life</a:t>
                      </a:r>
                    </a:p>
                    <a:p>
                      <a:r>
                        <a:rPr lang="en-US" baseline="0" dirty="0" smtClean="0"/>
                        <a:t>Remote and/or restricted sites</a:t>
                      </a:r>
                    </a:p>
                  </a:txBody>
                  <a:tcPr/>
                </a:tc>
              </a:tr>
              <a:tr h="370840">
                <a:tc>
                  <a:txBody>
                    <a:bodyPr/>
                    <a:lstStyle/>
                    <a:p>
                      <a:r>
                        <a:rPr lang="en-US" dirty="0" smtClean="0"/>
                        <a:t>Lifecycle</a:t>
                      </a:r>
                      <a:endParaRPr lang="en-US" dirty="0"/>
                    </a:p>
                  </a:txBody>
                  <a:tcPr anchor="ctr"/>
                </a:tc>
                <a:tc>
                  <a:txBody>
                    <a:bodyPr/>
                    <a:lstStyle/>
                    <a:p>
                      <a:r>
                        <a:rPr lang="en-US" baseline="0" dirty="0" smtClean="0"/>
                        <a:t>Prefer to extend capability, rather than re-spin from scratch for successive funding rounds</a:t>
                      </a:r>
                    </a:p>
                  </a:txBody>
                  <a:tcPr/>
                </a:tc>
              </a:tr>
            </a:tbl>
          </a:graphicData>
        </a:graphic>
      </p:graphicFrame>
    </p:spTree>
    <p:extLst>
      <p:ext uri="{BB962C8B-B14F-4D97-AF65-F5344CB8AC3E}">
        <p14:creationId xmlns:p14="http://schemas.microsoft.com/office/powerpoint/2010/main" val="2781103283"/>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110110" y="2694296"/>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 name="Rounded Rectangle 5"/>
          <p:cNvSpPr/>
          <p:nvPr/>
        </p:nvSpPr>
        <p:spPr>
          <a:xfrm>
            <a:off x="827347" y="2694296"/>
            <a:ext cx="1228585" cy="98099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Enriched</a:t>
            </a:r>
          </a:p>
          <a:p>
            <a:pPr algn="ctr"/>
            <a:r>
              <a:rPr lang="en-US" sz="1400" dirty="0" smtClean="0">
                <a:solidFill>
                  <a:schemeClr val="accent1">
                    <a:lumMod val="75000"/>
                  </a:schemeClr>
                </a:solidFill>
              </a:rPr>
              <a:t>Seawater</a:t>
            </a:r>
            <a:endParaRPr lang="en-US" dirty="0">
              <a:solidFill>
                <a:schemeClr val="accent1">
                  <a:lumMod val="75000"/>
                </a:schemeClr>
              </a:solidFill>
            </a:endParaRPr>
          </a:p>
        </p:txBody>
      </p:sp>
      <p:sp>
        <p:nvSpPr>
          <p:cNvPr id="7" name="Rounded Rectangle 6"/>
          <p:cNvSpPr/>
          <p:nvPr/>
        </p:nvSpPr>
        <p:spPr>
          <a:xfrm>
            <a:off x="827347" y="3255205"/>
            <a:ext cx="1228585" cy="420090"/>
          </a:xfrm>
          <a:prstGeom prst="roundRect">
            <a:avLst>
              <a:gd name="adj" fmla="val 9581"/>
            </a:avLst>
          </a:prstGeom>
          <a:solidFill>
            <a:schemeClr val="accent6">
              <a:lumMod val="60000"/>
              <a:lumOff val="4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rgbClr val="C0504D"/>
              </a:solidFill>
            </a:endParaRPr>
          </a:p>
        </p:txBody>
      </p:sp>
      <p:sp>
        <p:nvSpPr>
          <p:cNvPr id="65" name="Rounded Rectangle 64"/>
          <p:cNvSpPr/>
          <p:nvPr/>
        </p:nvSpPr>
        <p:spPr>
          <a:xfrm>
            <a:off x="3906921" y="795565"/>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4875880" y="795564"/>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2310883" y="3403986"/>
            <a:ext cx="1799228" cy="1292806"/>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850969" y="3547169"/>
            <a:ext cx="0" cy="1263067"/>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405057" y="3547169"/>
            <a:ext cx="1095723" cy="122929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4302253" y="1369178"/>
            <a:ext cx="0" cy="124419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464998" y="3491141"/>
            <a:ext cx="1104265" cy="1224262"/>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944355" y="3491141"/>
            <a:ext cx="0" cy="1319095"/>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570236" y="2171368"/>
            <a:ext cx="999027" cy="44985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385591" y="3491141"/>
            <a:ext cx="1793002" cy="1285318"/>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5464998" y="1082371"/>
            <a:ext cx="1264019" cy="485138"/>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4" name="Straight Connector 203"/>
          <p:cNvCxnSpPr>
            <a:endCxn id="71" idx="2"/>
          </p:cNvCxnSpPr>
          <p:nvPr/>
        </p:nvCxnSpPr>
        <p:spPr>
          <a:xfrm flipH="1" flipV="1">
            <a:off x="5170439" y="1369178"/>
            <a:ext cx="13180" cy="1244190"/>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ounded Rectangle 223"/>
          <p:cNvSpPr/>
          <p:nvPr/>
        </p:nvSpPr>
        <p:spPr>
          <a:xfrm>
            <a:off x="905063" y="2171368"/>
            <a:ext cx="494185" cy="44200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CO</a:t>
            </a:r>
            <a:r>
              <a:rPr lang="en-US" sz="1400" baseline="-25000" dirty="0" smtClean="0">
                <a:solidFill>
                  <a:schemeClr val="accent1">
                    <a:lumMod val="75000"/>
                  </a:schemeClr>
                </a:solidFill>
              </a:rPr>
              <a:t>2</a:t>
            </a:r>
            <a:endParaRPr lang="en-US" baseline="-25000" dirty="0">
              <a:solidFill>
                <a:schemeClr val="accent1">
                  <a:lumMod val="75000"/>
                </a:schemeClr>
              </a:solidFill>
            </a:endParaRPr>
          </a:p>
        </p:txBody>
      </p:sp>
      <p:sp>
        <p:nvSpPr>
          <p:cNvPr id="225" name="Rounded Rectangle 224"/>
          <p:cNvSpPr/>
          <p:nvPr/>
        </p:nvSpPr>
        <p:spPr>
          <a:xfrm>
            <a:off x="1425603" y="2171368"/>
            <a:ext cx="525378" cy="44200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H</a:t>
            </a:r>
            <a:r>
              <a:rPr lang="en-US" sz="1400" baseline="-25000" dirty="0" smtClean="0">
                <a:solidFill>
                  <a:schemeClr val="accent1">
                    <a:lumMod val="75000"/>
                  </a:schemeClr>
                </a:solidFill>
              </a:rPr>
              <a:t>2</a:t>
            </a:r>
            <a:r>
              <a:rPr lang="en-US" sz="1400" dirty="0" smtClean="0">
                <a:solidFill>
                  <a:schemeClr val="accent1">
                    <a:lumMod val="75000"/>
                  </a:schemeClr>
                </a:solidFill>
              </a:rPr>
              <a:t>O</a:t>
            </a:r>
            <a:endParaRPr lang="en-US" dirty="0">
              <a:solidFill>
                <a:schemeClr val="accent1">
                  <a:lumMod val="75000"/>
                </a:schemeClr>
              </a:solidFill>
            </a:endParaRPr>
          </a:p>
        </p:txBody>
      </p:sp>
      <p:sp>
        <p:nvSpPr>
          <p:cNvPr id="344" name="Rounded Rectangle 343"/>
          <p:cNvSpPr/>
          <p:nvPr/>
        </p:nvSpPr>
        <p:spPr>
          <a:xfrm>
            <a:off x="2724110" y="25157"/>
            <a:ext cx="3845153" cy="956115"/>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accent6">
                    <a:lumMod val="75000"/>
                  </a:schemeClr>
                </a:solidFill>
              </a:rPr>
              <a:t>FOCE Essentials</a:t>
            </a:r>
            <a:endParaRPr lang="en-US" sz="2400" dirty="0">
              <a:solidFill>
                <a:schemeClr val="accent6">
                  <a:lumMod val="75000"/>
                </a:schemeClr>
              </a:solidFill>
            </a:endParaRPr>
          </a:p>
        </p:txBody>
      </p:sp>
      <p:sp>
        <p:nvSpPr>
          <p:cNvPr id="345" name="Rectangle 344"/>
          <p:cNvSpPr/>
          <p:nvPr/>
        </p:nvSpPr>
        <p:spPr>
          <a:xfrm>
            <a:off x="2801822" y="495803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6" name="Rounded Rectangle 345"/>
          <p:cNvSpPr/>
          <p:nvPr/>
        </p:nvSpPr>
        <p:spPr>
          <a:xfrm>
            <a:off x="2810306" y="496322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grpSp>
        <p:nvGrpSpPr>
          <p:cNvPr id="347" name="Group 346"/>
          <p:cNvGrpSpPr/>
          <p:nvPr/>
        </p:nvGrpSpPr>
        <p:grpSpPr>
          <a:xfrm>
            <a:off x="4521829" y="5779936"/>
            <a:ext cx="551967" cy="646758"/>
            <a:chOff x="1788020" y="1582961"/>
            <a:chExt cx="329086" cy="403787"/>
          </a:xfrm>
        </p:grpSpPr>
        <p:sp>
          <p:nvSpPr>
            <p:cNvPr id="348" name="Oval 347"/>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349" name="Pentagon 348"/>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350" name="Straight Connector 349"/>
            <p:cNvCxnSpPr>
              <a:endCxn id="348"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351" name="Group 350"/>
          <p:cNvGrpSpPr/>
          <p:nvPr/>
        </p:nvGrpSpPr>
        <p:grpSpPr>
          <a:xfrm>
            <a:off x="6761409" y="5684837"/>
            <a:ext cx="551967" cy="646758"/>
            <a:chOff x="1788020" y="1582961"/>
            <a:chExt cx="329086" cy="403787"/>
          </a:xfrm>
        </p:grpSpPr>
        <p:sp>
          <p:nvSpPr>
            <p:cNvPr id="352" name="Oval 351"/>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353" name="Pentagon 352"/>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354" name="Straight Connector 353"/>
            <p:cNvCxnSpPr>
              <a:endCxn id="352"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355" name="Group 354"/>
          <p:cNvGrpSpPr/>
          <p:nvPr/>
        </p:nvGrpSpPr>
        <p:grpSpPr>
          <a:xfrm>
            <a:off x="5064691" y="5051039"/>
            <a:ext cx="505545" cy="659984"/>
            <a:chOff x="7271690" y="5160717"/>
            <a:chExt cx="505545" cy="659984"/>
          </a:xfrm>
        </p:grpSpPr>
        <p:sp>
          <p:nvSpPr>
            <p:cNvPr id="356" name="Oval 35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57" name="Straight Connector 356"/>
            <p:cNvCxnSpPr>
              <a:endCxn id="35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58" name="Rectangle 35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359" name="Group 358"/>
          <p:cNvGrpSpPr/>
          <p:nvPr/>
        </p:nvGrpSpPr>
        <p:grpSpPr>
          <a:xfrm>
            <a:off x="4522424" y="5049365"/>
            <a:ext cx="505545" cy="659984"/>
            <a:chOff x="7271690" y="5160717"/>
            <a:chExt cx="505545" cy="659984"/>
          </a:xfrm>
        </p:grpSpPr>
        <p:sp>
          <p:nvSpPr>
            <p:cNvPr id="360" name="Oval 35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1" name="Straight Connector 360"/>
            <p:cNvCxnSpPr>
              <a:endCxn id="36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62" name="Rectangle 36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363" name="Group 362"/>
          <p:cNvGrpSpPr/>
          <p:nvPr/>
        </p:nvGrpSpPr>
        <p:grpSpPr>
          <a:xfrm>
            <a:off x="6729017" y="4951278"/>
            <a:ext cx="505545" cy="659984"/>
            <a:chOff x="7271690" y="5160717"/>
            <a:chExt cx="505545" cy="659984"/>
          </a:xfrm>
        </p:grpSpPr>
        <p:sp>
          <p:nvSpPr>
            <p:cNvPr id="364" name="Oval 36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5" name="Straight Connector 364"/>
            <p:cNvCxnSpPr>
              <a:endCxn id="36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66" name="Rectangle 36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367" name="Group 366"/>
          <p:cNvGrpSpPr/>
          <p:nvPr/>
        </p:nvGrpSpPr>
        <p:grpSpPr>
          <a:xfrm>
            <a:off x="7270039" y="4951278"/>
            <a:ext cx="505545" cy="659984"/>
            <a:chOff x="7271690" y="5160717"/>
            <a:chExt cx="505545" cy="659984"/>
          </a:xfrm>
        </p:grpSpPr>
        <p:sp>
          <p:nvSpPr>
            <p:cNvPr id="368" name="Oval 36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9" name="Straight Connector 368"/>
            <p:cNvCxnSpPr>
              <a:endCxn id="36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0" name="Rectangle 36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371" name="Group 370"/>
          <p:cNvGrpSpPr/>
          <p:nvPr/>
        </p:nvGrpSpPr>
        <p:grpSpPr>
          <a:xfrm>
            <a:off x="7341697" y="5671175"/>
            <a:ext cx="505545" cy="659984"/>
            <a:chOff x="7271690" y="5160717"/>
            <a:chExt cx="505545" cy="659984"/>
          </a:xfrm>
        </p:grpSpPr>
        <p:sp>
          <p:nvSpPr>
            <p:cNvPr id="372" name="Oval 37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73" name="Straight Connector 372"/>
            <p:cNvCxnSpPr>
              <a:endCxn id="37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4" name="Rectangle 37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endParaRPr lang="en-US" sz="1200" dirty="0"/>
            </a:p>
          </p:txBody>
        </p:sp>
      </p:grpSp>
      <p:grpSp>
        <p:nvGrpSpPr>
          <p:cNvPr id="375" name="Group 374"/>
          <p:cNvGrpSpPr/>
          <p:nvPr/>
        </p:nvGrpSpPr>
        <p:grpSpPr>
          <a:xfrm>
            <a:off x="5064691" y="5779936"/>
            <a:ext cx="505545" cy="659984"/>
            <a:chOff x="7271690" y="5160717"/>
            <a:chExt cx="505545" cy="659984"/>
          </a:xfrm>
        </p:grpSpPr>
        <p:sp>
          <p:nvSpPr>
            <p:cNvPr id="376" name="Oval 37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77" name="Straight Connector 376"/>
            <p:cNvCxnSpPr>
              <a:endCxn id="37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8" name="Rectangle 37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390" name="Pentagon 389"/>
          <p:cNvSpPr/>
          <p:nvPr/>
        </p:nvSpPr>
        <p:spPr>
          <a:xfrm>
            <a:off x="2199253" y="5960893"/>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391" name="Pentagon 390"/>
          <p:cNvSpPr/>
          <p:nvPr/>
        </p:nvSpPr>
        <p:spPr>
          <a:xfrm>
            <a:off x="2199253" y="5028833"/>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392" name="Pentagon 391"/>
          <p:cNvSpPr/>
          <p:nvPr/>
        </p:nvSpPr>
        <p:spPr>
          <a:xfrm rot="5400000">
            <a:off x="1014756" y="3966769"/>
            <a:ext cx="823641" cy="240693"/>
          </a:xfrm>
          <a:prstGeom prst="homePlate">
            <a:avLst/>
          </a:prstGeom>
          <a:solidFill>
            <a:schemeClr val="accent6">
              <a:lumMod val="60000"/>
              <a:lumOff val="40000"/>
            </a:scheme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grpSp>
        <p:nvGrpSpPr>
          <p:cNvPr id="397" name="Group 396"/>
          <p:cNvGrpSpPr/>
          <p:nvPr/>
        </p:nvGrpSpPr>
        <p:grpSpPr>
          <a:xfrm>
            <a:off x="1256696" y="5709349"/>
            <a:ext cx="879789" cy="879789"/>
            <a:chOff x="850878" y="5411812"/>
            <a:chExt cx="879789" cy="879789"/>
          </a:xfrm>
        </p:grpSpPr>
        <p:sp>
          <p:nvSpPr>
            <p:cNvPr id="380" name="Oval 379"/>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6" name="Picture 395"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400" name="Group 399"/>
          <p:cNvGrpSpPr/>
          <p:nvPr/>
        </p:nvGrpSpPr>
        <p:grpSpPr>
          <a:xfrm>
            <a:off x="6729017" y="1364547"/>
            <a:ext cx="1503467" cy="1604036"/>
            <a:chOff x="7180536" y="711795"/>
            <a:chExt cx="1503467" cy="1604036"/>
          </a:xfrm>
        </p:grpSpPr>
        <p:sp>
          <p:nvSpPr>
            <p:cNvPr id="342" name="Oval 34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9" name="Picture 398"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403" name="TextBox 402"/>
          <p:cNvSpPr txBox="1"/>
          <p:nvPr/>
        </p:nvSpPr>
        <p:spPr>
          <a:xfrm>
            <a:off x="3280129" y="6134034"/>
            <a:ext cx="1040594" cy="369332"/>
          </a:xfrm>
          <a:prstGeom prst="rect">
            <a:avLst/>
          </a:prstGeom>
          <a:noFill/>
        </p:spPr>
        <p:txBody>
          <a:bodyPr wrap="none" rtlCol="0">
            <a:spAutoFit/>
          </a:bodyPr>
          <a:lstStyle/>
          <a:p>
            <a:r>
              <a:rPr lang="en-US" dirty="0" smtClean="0"/>
              <a:t>Chamber</a:t>
            </a:r>
            <a:endParaRPr lang="en-US" dirty="0"/>
          </a:p>
        </p:txBody>
      </p:sp>
      <p:sp>
        <p:nvSpPr>
          <p:cNvPr id="404" name="TextBox 403"/>
          <p:cNvSpPr txBox="1"/>
          <p:nvPr/>
        </p:nvSpPr>
        <p:spPr>
          <a:xfrm>
            <a:off x="6865188" y="6426694"/>
            <a:ext cx="953018" cy="369332"/>
          </a:xfrm>
          <a:prstGeom prst="rect">
            <a:avLst/>
          </a:prstGeom>
          <a:noFill/>
        </p:spPr>
        <p:txBody>
          <a:bodyPr wrap="none" rtlCol="0">
            <a:spAutoFit/>
          </a:bodyPr>
          <a:lstStyle/>
          <a:p>
            <a:r>
              <a:rPr lang="en-US" dirty="0" smtClean="0"/>
              <a:t>External</a:t>
            </a:r>
            <a:endParaRPr lang="en-US" dirty="0"/>
          </a:p>
        </p:txBody>
      </p:sp>
      <p:grpSp>
        <p:nvGrpSpPr>
          <p:cNvPr id="3" name="Group 2"/>
          <p:cNvGrpSpPr/>
          <p:nvPr/>
        </p:nvGrpSpPr>
        <p:grpSpPr>
          <a:xfrm>
            <a:off x="1256696" y="4715403"/>
            <a:ext cx="879789" cy="879789"/>
            <a:chOff x="850878" y="4417866"/>
            <a:chExt cx="879789" cy="879789"/>
          </a:xfrm>
        </p:grpSpPr>
        <p:sp>
          <p:nvSpPr>
            <p:cNvPr id="383" name="Oval 38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cxnSp>
        <p:nvCxnSpPr>
          <p:cNvPr id="8" name="Straight Connector 7"/>
          <p:cNvCxnSpPr>
            <a:endCxn id="9" idx="3"/>
          </p:cNvCxnSpPr>
          <p:nvPr/>
        </p:nvCxnSpPr>
        <p:spPr>
          <a:xfrm flipH="1">
            <a:off x="3494668" y="1752175"/>
            <a:ext cx="1673166" cy="0"/>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2071983" y="1567509"/>
            <a:ext cx="1422685" cy="369332"/>
          </a:xfrm>
          <a:prstGeom prst="rect">
            <a:avLst/>
          </a:prstGeom>
          <a:noFill/>
        </p:spPr>
        <p:txBody>
          <a:bodyPr wrap="none" rtlCol="0">
            <a:spAutoFit/>
          </a:bodyPr>
          <a:lstStyle/>
          <a:p>
            <a:r>
              <a:rPr lang="en-US" dirty="0" smtClean="0"/>
              <a:t>Data, Control</a:t>
            </a:r>
            <a:endParaRPr lang="en-US" dirty="0"/>
          </a:p>
        </p:txBody>
      </p:sp>
      <p:cxnSp>
        <p:nvCxnSpPr>
          <p:cNvPr id="74" name="Straight Connector 73"/>
          <p:cNvCxnSpPr>
            <a:endCxn id="75" idx="3"/>
          </p:cNvCxnSpPr>
          <p:nvPr/>
        </p:nvCxnSpPr>
        <p:spPr>
          <a:xfrm flipH="1">
            <a:off x="3588734" y="2171368"/>
            <a:ext cx="713140"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2810306" y="1986702"/>
            <a:ext cx="778428" cy="369332"/>
          </a:xfrm>
          <a:prstGeom prst="rect">
            <a:avLst/>
          </a:prstGeom>
          <a:noFill/>
        </p:spPr>
        <p:txBody>
          <a:bodyPr wrap="none" rtlCol="0">
            <a:spAutoFit/>
          </a:bodyPr>
          <a:lstStyle/>
          <a:p>
            <a:r>
              <a:rPr lang="en-US" dirty="0" smtClean="0"/>
              <a:t>Power</a:t>
            </a:r>
            <a:endParaRPr lang="en-US" dirty="0"/>
          </a:p>
        </p:txBody>
      </p:sp>
    </p:spTree>
    <p:extLst>
      <p:ext uri="{BB962C8B-B14F-4D97-AF65-F5344CB8AC3E}">
        <p14:creationId xmlns:p14="http://schemas.microsoft.com/office/powerpoint/2010/main" val="166507328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Some things </a:t>
            </a:r>
            <a:r>
              <a:rPr lang="en-US" b="1" i="1" dirty="0" smtClean="0"/>
              <a:t>must</a:t>
            </a:r>
            <a:r>
              <a:rPr lang="en-US" dirty="0" smtClean="0"/>
              <a:t> be on the seafloor</a:t>
            </a:r>
          </a:p>
          <a:p>
            <a:pPr lvl="1"/>
            <a:r>
              <a:rPr lang="en-US" dirty="0" smtClean="0"/>
              <a:t>Chamber, instruments</a:t>
            </a:r>
          </a:p>
          <a:p>
            <a:pPr lvl="1"/>
            <a:r>
              <a:rPr lang="en-US" dirty="0" smtClean="0"/>
              <a:t>Actuators (pumps, fans,</a:t>
            </a:r>
            <a:r>
              <a:rPr lang="en-US" dirty="0"/>
              <a:t> </a:t>
            </a:r>
            <a:r>
              <a:rPr lang="en-US" dirty="0" smtClean="0"/>
              <a:t>etc.)</a:t>
            </a:r>
          </a:p>
          <a:p>
            <a:r>
              <a:rPr lang="en-US" dirty="0" smtClean="0"/>
              <a:t>But location of everything else is flexible…</a:t>
            </a:r>
          </a:p>
          <a:p>
            <a:pPr lvl="1"/>
            <a:r>
              <a:rPr lang="en-US" dirty="0" smtClean="0"/>
              <a:t>Power, ESW</a:t>
            </a:r>
          </a:p>
          <a:p>
            <a:pPr lvl="1"/>
            <a:r>
              <a:rPr lang="en-US" dirty="0" smtClean="0"/>
              <a:t>Controller</a:t>
            </a:r>
          </a:p>
          <a:p>
            <a:pPr lvl="1"/>
            <a:r>
              <a:rPr lang="en-US" dirty="0" smtClean="0"/>
              <a:t>Data storage, user interfaces</a:t>
            </a:r>
          </a:p>
          <a:p>
            <a:r>
              <a:rPr lang="en-US" dirty="0" smtClean="0"/>
              <a:t>And, there are many ways to implement all of it…</a:t>
            </a:r>
          </a:p>
        </p:txBody>
      </p:sp>
    </p:spTree>
    <p:extLst>
      <p:ext uri="{BB962C8B-B14F-4D97-AF65-F5344CB8AC3E}">
        <p14:creationId xmlns:p14="http://schemas.microsoft.com/office/powerpoint/2010/main" val="393463005"/>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err="1" smtClean="0"/>
              <a:t>xFOCE</a:t>
            </a:r>
            <a:r>
              <a:rPr lang="en-US" dirty="0" smtClean="0"/>
              <a:t> helps to </a:t>
            </a:r>
            <a:r>
              <a:rPr lang="en-US" dirty="0" smtClean="0">
                <a:solidFill>
                  <a:schemeClr val="accent3">
                    <a:lumMod val="75000"/>
                  </a:schemeClr>
                </a:solidFill>
              </a:rPr>
              <a:t>simplify the choices</a:t>
            </a:r>
          </a:p>
          <a:p>
            <a:pPr lvl="1"/>
            <a:r>
              <a:rPr lang="en-US" dirty="0" smtClean="0"/>
              <a:t>	Experience, Designs, Community</a:t>
            </a:r>
          </a:p>
          <a:p>
            <a:r>
              <a:rPr lang="en-US" dirty="0" smtClean="0"/>
              <a:t>Choices depend on experiment and constraints</a:t>
            </a:r>
          </a:p>
          <a:p>
            <a:pPr lvl="1"/>
            <a:r>
              <a:rPr lang="en-US" dirty="0" smtClean="0">
                <a:solidFill>
                  <a:srgbClr val="77933C"/>
                </a:solidFill>
              </a:rPr>
              <a:t>Budget, schedule</a:t>
            </a:r>
          </a:p>
          <a:p>
            <a:pPr lvl="1"/>
            <a:r>
              <a:rPr lang="en-US" dirty="0" smtClean="0">
                <a:solidFill>
                  <a:srgbClr val="77933C"/>
                </a:solidFill>
              </a:rPr>
              <a:t>Environment</a:t>
            </a:r>
          </a:p>
          <a:p>
            <a:pPr lvl="1"/>
            <a:r>
              <a:rPr lang="en-US" dirty="0" smtClean="0">
                <a:solidFill>
                  <a:srgbClr val="77933C"/>
                </a:solidFill>
              </a:rPr>
              <a:t>Technical resources</a:t>
            </a:r>
          </a:p>
          <a:p>
            <a:r>
              <a:rPr lang="en-US" dirty="0" err="1" smtClean="0"/>
              <a:t>xFOCE</a:t>
            </a:r>
            <a:r>
              <a:rPr lang="en-US" dirty="0" smtClean="0"/>
              <a:t> </a:t>
            </a:r>
            <a:r>
              <a:rPr lang="en-US" dirty="0"/>
              <a:t>community may draw from different </a:t>
            </a:r>
            <a:r>
              <a:rPr lang="en-US" dirty="0" smtClean="0"/>
              <a:t>approaches</a:t>
            </a:r>
            <a:endParaRPr lang="en-US" dirty="0"/>
          </a:p>
        </p:txBody>
      </p:sp>
    </p:spTree>
    <p:extLst>
      <p:ext uri="{BB962C8B-B14F-4D97-AF65-F5344CB8AC3E}">
        <p14:creationId xmlns:p14="http://schemas.microsoft.com/office/powerpoint/2010/main" val="38131676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66119" y="0"/>
            <a:ext cx="7705124" cy="91984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Why </a:t>
            </a:r>
            <a:r>
              <a:rPr lang="en-US" dirty="0" err="1" smtClean="0"/>
              <a:t>xFOCE</a:t>
            </a:r>
            <a:r>
              <a:rPr lang="en-US" dirty="0" smtClean="0"/>
              <a:t>?</a:t>
            </a:r>
            <a:endParaRPr lang="en-US" dirty="0"/>
          </a:p>
        </p:txBody>
      </p:sp>
      <p:pic>
        <p:nvPicPr>
          <p:cNvPr id="5" name="Picture 9" descr="Dickinson_FOC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045577"/>
            <a:ext cx="2667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286669" y="1299762"/>
            <a:ext cx="5176107" cy="923330"/>
          </a:xfrm>
          <a:prstGeom prst="rect">
            <a:avLst/>
          </a:prstGeom>
          <a:noFill/>
        </p:spPr>
        <p:txBody>
          <a:bodyPr wrap="square" rtlCol="0">
            <a:spAutoFit/>
          </a:bodyPr>
          <a:lstStyle/>
          <a:p>
            <a:r>
              <a:rPr lang="en-US" dirty="0" smtClean="0"/>
              <a:t>The problem: Some scientists are misinterpreting our publications and what is required to make a FOCE system work.  </a:t>
            </a:r>
            <a:endParaRPr lang="en-US" dirty="0"/>
          </a:p>
        </p:txBody>
      </p:sp>
      <p:pic>
        <p:nvPicPr>
          <p:cNvPr id="71" name="Picture 70" descr="Dickinson_Conce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9034" y="2422698"/>
            <a:ext cx="3034272" cy="2078780"/>
          </a:xfrm>
          <a:prstGeom prst="rect">
            <a:avLst/>
          </a:prstGeom>
        </p:spPr>
      </p:pic>
      <p:sp>
        <p:nvSpPr>
          <p:cNvPr id="72" name="TextBox 71"/>
          <p:cNvSpPr txBox="1"/>
          <p:nvPr/>
        </p:nvSpPr>
        <p:spPr>
          <a:xfrm>
            <a:off x="808452" y="3070372"/>
            <a:ext cx="4427839" cy="923330"/>
          </a:xfrm>
          <a:prstGeom prst="rect">
            <a:avLst/>
          </a:prstGeom>
          <a:noFill/>
        </p:spPr>
        <p:txBody>
          <a:bodyPr wrap="square" rtlCol="0">
            <a:spAutoFit/>
          </a:bodyPr>
          <a:lstStyle/>
          <a:p>
            <a:r>
              <a:rPr lang="en-US" dirty="0" smtClean="0"/>
              <a:t>MBARI was contacted and we gave feedback about how to use the existing hardware and reconfigure it to become a functional FOCE.</a:t>
            </a:r>
            <a:endParaRPr lang="en-US" dirty="0"/>
          </a:p>
        </p:txBody>
      </p:sp>
      <p:pic>
        <p:nvPicPr>
          <p:cNvPr id="73" name="Picture 8" descr="Dickinson_FOC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522" y="4072269"/>
            <a:ext cx="2686908" cy="2015181"/>
          </a:xfrm>
          <a:prstGeom prst="rect">
            <a:avLst/>
          </a:prstGeom>
          <a:noFill/>
          <a:extLst>
            <a:ext uri="{909E8E84-426E-40dd-AFC4-6F175D3DCCD1}">
              <a14:hiddenFill xmlns:a14="http://schemas.microsoft.com/office/drawing/2010/main">
                <a:solidFill>
                  <a:srgbClr val="FFFFFF"/>
                </a:solidFill>
              </a14:hiddenFill>
            </a:ext>
          </a:extLst>
        </p:spPr>
      </p:pic>
      <p:sp>
        <p:nvSpPr>
          <p:cNvPr id="74" name="TextBox 73"/>
          <p:cNvSpPr txBox="1"/>
          <p:nvPr/>
        </p:nvSpPr>
        <p:spPr>
          <a:xfrm>
            <a:off x="3614657" y="4755478"/>
            <a:ext cx="4440200" cy="923330"/>
          </a:xfrm>
          <a:prstGeom prst="rect">
            <a:avLst/>
          </a:prstGeom>
          <a:noFill/>
        </p:spPr>
        <p:txBody>
          <a:bodyPr wrap="square" rtlCol="0">
            <a:spAutoFit/>
          </a:bodyPr>
          <a:lstStyle/>
          <a:p>
            <a:r>
              <a:rPr lang="en-US" dirty="0" smtClean="0"/>
              <a:t>The scientist did some of it but still didn’t grasp what FOCE is an how to properly set up a system to get meaningful science results. </a:t>
            </a:r>
            <a:endParaRPr lang="en-US" dirty="0"/>
          </a:p>
        </p:txBody>
      </p:sp>
      <p:sp>
        <p:nvSpPr>
          <p:cNvPr id="75" name="TextBox 74"/>
          <p:cNvSpPr txBox="1"/>
          <p:nvPr/>
        </p:nvSpPr>
        <p:spPr>
          <a:xfrm>
            <a:off x="3493817" y="5786652"/>
            <a:ext cx="5353850" cy="646331"/>
          </a:xfrm>
          <a:prstGeom prst="rect">
            <a:avLst/>
          </a:prstGeom>
          <a:noFill/>
        </p:spPr>
        <p:txBody>
          <a:bodyPr wrap="square" rtlCol="0">
            <a:spAutoFit/>
          </a:bodyPr>
          <a:lstStyle/>
          <a:p>
            <a:r>
              <a:rPr lang="en-US" b="1" i="1" dirty="0" smtClean="0">
                <a:solidFill>
                  <a:schemeClr val="tx2"/>
                </a:solidFill>
              </a:rPr>
              <a:t>It became apparent that a resource clearly outlining FOCE and how to get started would be useful. </a:t>
            </a:r>
            <a:endParaRPr lang="en-US" b="1" i="1" dirty="0">
              <a:solidFill>
                <a:schemeClr val="tx2"/>
              </a:solidFill>
            </a:endParaRPr>
          </a:p>
        </p:txBody>
      </p:sp>
    </p:spTree>
    <p:extLst>
      <p:ext uri="{BB962C8B-B14F-4D97-AF65-F5344CB8AC3E}">
        <p14:creationId xmlns:p14="http://schemas.microsoft.com/office/powerpoint/2010/main" val="3713577756"/>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a:t>
            </a:r>
            <a:r>
              <a:rPr lang="en-US" dirty="0" smtClean="0"/>
              <a:t>Architectures</a:t>
            </a:r>
            <a:br>
              <a:rPr lang="en-US" dirty="0" smtClean="0"/>
            </a:br>
            <a:r>
              <a:rPr lang="en-US" sz="3600" dirty="0" smtClean="0"/>
              <a:t>Shrinking the Universe of Trades</a:t>
            </a:r>
            <a:endParaRPr lang="en-US" dirty="0"/>
          </a:p>
        </p:txBody>
      </p:sp>
      <p:sp>
        <p:nvSpPr>
          <p:cNvPr id="3" name="Content Placeholder 2"/>
          <p:cNvSpPr>
            <a:spLocks noGrp="1"/>
          </p:cNvSpPr>
          <p:nvPr>
            <p:ph idx="1"/>
          </p:nvPr>
        </p:nvSpPr>
        <p:spPr/>
        <p:txBody>
          <a:bodyPr/>
          <a:lstStyle/>
          <a:p>
            <a:r>
              <a:rPr lang="en-US" dirty="0" smtClean="0"/>
              <a:t>Look at decisions that have greatest impact on user concerns</a:t>
            </a:r>
          </a:p>
          <a:p>
            <a:pPr lvl="1"/>
            <a:r>
              <a:rPr lang="en-US" dirty="0" smtClean="0">
                <a:solidFill>
                  <a:srgbClr val="1F497D"/>
                </a:solidFill>
              </a:rPr>
              <a:t>Build </a:t>
            </a:r>
            <a:r>
              <a:rPr lang="en-US" dirty="0" err="1">
                <a:solidFill>
                  <a:srgbClr val="1F497D"/>
                </a:solidFill>
              </a:rPr>
              <a:t>vs</a:t>
            </a:r>
            <a:r>
              <a:rPr lang="en-US" dirty="0">
                <a:solidFill>
                  <a:srgbClr val="1F497D"/>
                </a:solidFill>
              </a:rPr>
              <a:t> Buy</a:t>
            </a:r>
          </a:p>
          <a:p>
            <a:pPr lvl="1"/>
            <a:r>
              <a:rPr lang="en-US" dirty="0" smtClean="0">
                <a:solidFill>
                  <a:srgbClr val="1F497D"/>
                </a:solidFill>
              </a:rPr>
              <a:t>Location matters: </a:t>
            </a:r>
            <a:r>
              <a:rPr lang="en-US" dirty="0">
                <a:solidFill>
                  <a:srgbClr val="1F497D"/>
                </a:solidFill>
              </a:rPr>
              <a:t>Shore </a:t>
            </a:r>
            <a:r>
              <a:rPr lang="en-US" dirty="0" err="1">
                <a:solidFill>
                  <a:srgbClr val="1F497D"/>
                </a:solidFill>
              </a:rPr>
              <a:t>vs</a:t>
            </a:r>
            <a:r>
              <a:rPr lang="en-US" dirty="0">
                <a:solidFill>
                  <a:srgbClr val="1F497D"/>
                </a:solidFill>
              </a:rPr>
              <a:t> </a:t>
            </a:r>
            <a:r>
              <a:rPr lang="en-US" dirty="0" smtClean="0">
                <a:solidFill>
                  <a:srgbClr val="1F497D"/>
                </a:solidFill>
              </a:rPr>
              <a:t>Surface </a:t>
            </a:r>
            <a:r>
              <a:rPr lang="en-US" dirty="0" err="1">
                <a:solidFill>
                  <a:srgbClr val="1F497D"/>
                </a:solidFill>
              </a:rPr>
              <a:t>vs</a:t>
            </a:r>
            <a:r>
              <a:rPr lang="en-US" dirty="0">
                <a:solidFill>
                  <a:srgbClr val="1F497D"/>
                </a:solidFill>
              </a:rPr>
              <a:t> </a:t>
            </a:r>
            <a:r>
              <a:rPr lang="en-US" dirty="0" smtClean="0">
                <a:solidFill>
                  <a:srgbClr val="1F497D"/>
                </a:solidFill>
              </a:rPr>
              <a:t>Seafloor</a:t>
            </a:r>
          </a:p>
          <a:p>
            <a:pPr lvl="1"/>
            <a:r>
              <a:rPr lang="en-US" dirty="0" smtClean="0">
                <a:solidFill>
                  <a:srgbClr val="1F497D"/>
                </a:solidFill>
              </a:rPr>
              <a:t>Topology: how the pieces are connected</a:t>
            </a:r>
          </a:p>
        </p:txBody>
      </p:sp>
    </p:spTree>
    <p:extLst>
      <p:ext uri="{BB962C8B-B14F-4D97-AF65-F5344CB8AC3E}">
        <p14:creationId xmlns:p14="http://schemas.microsoft.com/office/powerpoint/2010/main" val="1124745487"/>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Build </a:t>
            </a:r>
            <a:r>
              <a:rPr lang="en-US" dirty="0" err="1" smtClean="0"/>
              <a:t>vs</a:t>
            </a:r>
            <a:r>
              <a:rPr lang="en-US" dirty="0" smtClean="0"/>
              <a:t> Buy</a:t>
            </a:r>
            <a:br>
              <a:rPr lang="en-US" dirty="0" smtClean="0"/>
            </a:br>
            <a:r>
              <a:rPr lang="en-US" sz="3600" dirty="0" smtClean="0"/>
              <a:t>General Principles</a:t>
            </a:r>
            <a:endParaRPr lang="en-US" sz="3600" dirty="0"/>
          </a:p>
        </p:txBody>
      </p:sp>
      <p:sp>
        <p:nvSpPr>
          <p:cNvPr id="3" name="Content Placeholder 2"/>
          <p:cNvSpPr>
            <a:spLocks noGrp="1"/>
          </p:cNvSpPr>
          <p:nvPr>
            <p:ph idx="1"/>
          </p:nvPr>
        </p:nvSpPr>
        <p:spPr/>
        <p:txBody>
          <a:bodyPr>
            <a:normAutofit fontScale="85000" lnSpcReduction="20000"/>
          </a:bodyPr>
          <a:lstStyle/>
          <a:p>
            <a:r>
              <a:rPr lang="en-US" dirty="0" smtClean="0"/>
              <a:t>Buy what you can’t/shouldn’t build</a:t>
            </a:r>
          </a:p>
          <a:p>
            <a:pPr lvl="1"/>
            <a:r>
              <a:rPr lang="en-US" dirty="0" smtClean="0"/>
              <a:t>Processors, instruments, cabling</a:t>
            </a:r>
          </a:p>
          <a:p>
            <a:pPr lvl="1"/>
            <a:r>
              <a:rPr lang="en-US" dirty="0" smtClean="0"/>
              <a:t>Software </a:t>
            </a:r>
          </a:p>
          <a:p>
            <a:r>
              <a:rPr lang="en-US" dirty="0" smtClean="0"/>
              <a:t>Build (or borrow) as needed</a:t>
            </a:r>
          </a:p>
          <a:p>
            <a:pPr lvl="1"/>
            <a:r>
              <a:rPr lang="en-US" dirty="0" smtClean="0"/>
              <a:t>Chambers, housings</a:t>
            </a:r>
          </a:p>
          <a:p>
            <a:pPr lvl="1"/>
            <a:r>
              <a:rPr lang="en-US" dirty="0" smtClean="0"/>
              <a:t>Use COTS components if possible</a:t>
            </a:r>
          </a:p>
          <a:p>
            <a:pPr lvl="1"/>
            <a:r>
              <a:rPr lang="en-US" dirty="0" smtClean="0"/>
              <a:t>Get help on tough key builds </a:t>
            </a:r>
          </a:p>
          <a:p>
            <a:pPr lvl="2"/>
            <a:r>
              <a:rPr lang="en-US" dirty="0" smtClean="0"/>
              <a:t>contract, open source</a:t>
            </a:r>
          </a:p>
          <a:p>
            <a:r>
              <a:rPr lang="en-US" dirty="0" smtClean="0"/>
              <a:t>Beware poor integration</a:t>
            </a:r>
          </a:p>
          <a:p>
            <a:pPr lvl="1"/>
            <a:r>
              <a:rPr lang="en-US" dirty="0" smtClean="0"/>
              <a:t>Patchwork integration of COTS parts</a:t>
            </a:r>
          </a:p>
          <a:p>
            <a:pPr lvl="1"/>
            <a:r>
              <a:rPr lang="en-US" dirty="0" smtClean="0"/>
              <a:t>Power consumption</a:t>
            </a:r>
          </a:p>
          <a:p>
            <a:pPr lvl="1"/>
            <a:r>
              <a:rPr lang="en-US" dirty="0" smtClean="0"/>
              <a:t>Rube Goldberg-ness of mechanical/electrical interfaces</a:t>
            </a:r>
          </a:p>
        </p:txBody>
      </p:sp>
      <p:pic>
        <p:nvPicPr>
          <p:cNvPr id="5" name="Picture 4"/>
          <p:cNvPicPr>
            <a:picLocks noChangeAspect="1"/>
          </p:cNvPicPr>
          <p:nvPr/>
        </p:nvPicPr>
        <p:blipFill>
          <a:blip r:embed="rId2"/>
          <a:stretch>
            <a:fillRect/>
          </a:stretch>
        </p:blipFill>
        <p:spPr>
          <a:xfrm>
            <a:off x="6592711" y="1942111"/>
            <a:ext cx="2094089" cy="3141134"/>
          </a:xfrm>
          <a:prstGeom prst="rect">
            <a:avLst/>
          </a:prstGeom>
        </p:spPr>
      </p:pic>
    </p:spTree>
    <p:extLst>
      <p:ext uri="{BB962C8B-B14F-4D97-AF65-F5344CB8AC3E}">
        <p14:creationId xmlns:p14="http://schemas.microsoft.com/office/powerpoint/2010/main" val="1811325032"/>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Location Matters</a:t>
            </a:r>
            <a:br>
              <a:rPr lang="en-US" dirty="0" smtClean="0"/>
            </a:br>
            <a:r>
              <a:rPr lang="en-US" sz="3600" dirty="0" smtClean="0"/>
              <a:t>General Principles</a:t>
            </a:r>
            <a:endParaRPr lang="en-US" sz="3600" dirty="0"/>
          </a:p>
        </p:txBody>
      </p:sp>
      <p:sp>
        <p:nvSpPr>
          <p:cNvPr id="3" name="Content Placeholder 2"/>
          <p:cNvSpPr>
            <a:spLocks noGrp="1"/>
          </p:cNvSpPr>
          <p:nvPr>
            <p:ph idx="1"/>
          </p:nvPr>
        </p:nvSpPr>
        <p:spPr>
          <a:xfrm>
            <a:off x="457200" y="1600200"/>
            <a:ext cx="8229600" cy="4770967"/>
          </a:xfrm>
        </p:spPr>
        <p:txBody>
          <a:bodyPr>
            <a:normAutofit fontScale="77500" lnSpcReduction="20000"/>
          </a:bodyPr>
          <a:lstStyle/>
          <a:p>
            <a:r>
              <a:rPr lang="en-US" dirty="0" smtClean="0"/>
              <a:t>Connected </a:t>
            </a:r>
            <a:r>
              <a:rPr lang="en-US" dirty="0" err="1" smtClean="0"/>
              <a:t>vs</a:t>
            </a:r>
            <a:r>
              <a:rPr lang="en-US" dirty="0" smtClean="0"/>
              <a:t> Disconnected</a:t>
            </a:r>
          </a:p>
          <a:p>
            <a:pPr lvl="1"/>
            <a:r>
              <a:rPr lang="en-US" dirty="0" smtClean="0"/>
              <a:t>Generally easier to generate and store power, ESW on shore</a:t>
            </a:r>
          </a:p>
          <a:p>
            <a:pPr lvl="1"/>
            <a:r>
              <a:rPr lang="en-US" dirty="0" smtClean="0"/>
              <a:t>Telemetry bandwidth</a:t>
            </a:r>
            <a:br>
              <a:rPr lang="en-US" dirty="0" smtClean="0"/>
            </a:br>
            <a:endParaRPr lang="en-US" dirty="0" smtClean="0"/>
          </a:p>
          <a:p>
            <a:r>
              <a:rPr lang="en-US" dirty="0" smtClean="0"/>
              <a:t>Trades for off-shore elements</a:t>
            </a:r>
          </a:p>
          <a:p>
            <a:pPr lvl="1"/>
            <a:r>
              <a:rPr lang="en-US" dirty="0" smtClean="0"/>
              <a:t>Accessibility (to you, the elements, others)</a:t>
            </a:r>
          </a:p>
          <a:p>
            <a:pPr lvl="1"/>
            <a:r>
              <a:rPr lang="en-US" dirty="0" smtClean="0"/>
              <a:t>Reliability</a:t>
            </a:r>
            <a:br>
              <a:rPr lang="en-US" dirty="0" smtClean="0"/>
            </a:br>
            <a:endParaRPr lang="en-US" dirty="0" smtClean="0"/>
          </a:p>
          <a:p>
            <a:r>
              <a:rPr lang="en-US" dirty="0" smtClean="0"/>
              <a:t>Keep what’s offshore/sub-surface as simple and robust as possible</a:t>
            </a:r>
          </a:p>
          <a:p>
            <a:pPr lvl="1"/>
            <a:r>
              <a:rPr lang="en-US" dirty="0" smtClean="0"/>
              <a:t>Basics: Enriched seawater, power</a:t>
            </a:r>
          </a:p>
          <a:p>
            <a:pPr lvl="1"/>
            <a:r>
              <a:rPr lang="en-US" dirty="0" smtClean="0"/>
              <a:t>HW: Cables, connectors, housings</a:t>
            </a:r>
          </a:p>
          <a:p>
            <a:pPr lvl="1"/>
            <a:r>
              <a:rPr lang="en-US" dirty="0" smtClean="0"/>
              <a:t>SW: Applications, protocols, processes</a:t>
            </a:r>
            <a:br>
              <a:rPr lang="en-US" dirty="0" smtClean="0"/>
            </a:br>
            <a:endParaRPr lang="en-US" dirty="0" smtClean="0"/>
          </a:p>
        </p:txBody>
      </p:sp>
      <p:pic>
        <p:nvPicPr>
          <p:cNvPr id="10" name="Picture 9"/>
          <p:cNvPicPr>
            <a:picLocks noChangeAspect="1"/>
          </p:cNvPicPr>
          <p:nvPr/>
        </p:nvPicPr>
        <p:blipFill>
          <a:blip r:embed="rId2"/>
          <a:stretch>
            <a:fillRect/>
          </a:stretch>
        </p:blipFill>
        <p:spPr>
          <a:xfrm>
            <a:off x="7022492" y="96520"/>
            <a:ext cx="1948788" cy="1890323"/>
          </a:xfrm>
          <a:prstGeom prst="rect">
            <a:avLst/>
          </a:prstGeom>
        </p:spPr>
      </p:pic>
    </p:spTree>
    <p:extLst>
      <p:ext uri="{BB962C8B-B14F-4D97-AF65-F5344CB8AC3E}">
        <p14:creationId xmlns:p14="http://schemas.microsoft.com/office/powerpoint/2010/main" val="1930915938"/>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Rounded Rectangle 125"/>
          <p:cNvSpPr/>
          <p:nvPr/>
        </p:nvSpPr>
        <p:spPr>
          <a:xfrm>
            <a:off x="2404488" y="4665691"/>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5" name="Rounded Rectangle 4"/>
          <p:cNvSpPr/>
          <p:nvPr/>
        </p:nvSpPr>
        <p:spPr>
          <a:xfrm>
            <a:off x="3333010" y="2315831"/>
            <a:ext cx="1983740" cy="1276195"/>
          </a:xfrm>
          <a:prstGeom prst="roundRect">
            <a:avLst>
              <a:gd name="adj" fmla="val 9581"/>
            </a:avLst>
          </a:prstGeom>
          <a:solidFill>
            <a:schemeClr val="accent3">
              <a:lumMod val="40000"/>
              <a:lumOff val="6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accent1">
                    <a:lumMod val="75000"/>
                  </a:schemeClr>
                </a:solidFill>
              </a:rPr>
              <a:t>Controller </a:t>
            </a:r>
            <a:endParaRPr lang="en-US" sz="2800" dirty="0">
              <a:solidFill>
                <a:schemeClr val="accent1">
                  <a:lumMod val="75000"/>
                </a:schemeClr>
              </a:solidFill>
            </a:endParaRPr>
          </a:p>
        </p:txBody>
      </p:sp>
      <p:sp>
        <p:nvSpPr>
          <p:cNvPr id="6" name="Rounded Rectangle 5"/>
          <p:cNvSpPr/>
          <p:nvPr/>
        </p:nvSpPr>
        <p:spPr>
          <a:xfrm>
            <a:off x="944497" y="2515041"/>
            <a:ext cx="704509" cy="643727"/>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00" dirty="0" smtClean="0">
                <a:solidFill>
                  <a:schemeClr val="accent1">
                    <a:lumMod val="75000"/>
                  </a:schemeClr>
                </a:solidFill>
              </a:rPr>
              <a:t>Enriched</a:t>
            </a:r>
          </a:p>
          <a:p>
            <a:pPr algn="ctr"/>
            <a:r>
              <a:rPr lang="en-US" sz="1000" dirty="0" smtClean="0">
                <a:solidFill>
                  <a:schemeClr val="accent1">
                    <a:lumMod val="75000"/>
                  </a:schemeClr>
                </a:solidFill>
              </a:rPr>
              <a:t>Seawater</a:t>
            </a:r>
            <a:endParaRPr lang="en-US" sz="1100" dirty="0">
              <a:solidFill>
                <a:schemeClr val="accent1">
                  <a:lumMod val="75000"/>
                </a:schemeClr>
              </a:solidFill>
            </a:endParaRPr>
          </a:p>
        </p:txBody>
      </p:sp>
      <p:sp>
        <p:nvSpPr>
          <p:cNvPr id="8" name="Rectangle 7"/>
          <p:cNvSpPr/>
          <p:nvPr/>
        </p:nvSpPr>
        <p:spPr>
          <a:xfrm>
            <a:off x="2396004" y="4660500"/>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Rounded Rectangle 64"/>
          <p:cNvSpPr/>
          <p:nvPr/>
        </p:nvSpPr>
        <p:spPr>
          <a:xfrm>
            <a:off x="3699018" y="787915"/>
            <a:ext cx="592747" cy="2898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00" dirty="0" smtClean="0">
                <a:solidFill>
                  <a:schemeClr val="accent1">
                    <a:lumMod val="75000"/>
                  </a:schemeClr>
                </a:solidFill>
              </a:rPr>
              <a:t>Power</a:t>
            </a:r>
            <a:endParaRPr lang="en-US" sz="1100" dirty="0">
              <a:solidFill>
                <a:schemeClr val="accent1">
                  <a:lumMod val="75000"/>
                </a:schemeClr>
              </a:solidFill>
            </a:endParaRPr>
          </a:p>
        </p:txBody>
      </p:sp>
      <p:sp>
        <p:nvSpPr>
          <p:cNvPr id="71" name="Rounded Rectangle 70"/>
          <p:cNvSpPr/>
          <p:nvPr/>
        </p:nvSpPr>
        <p:spPr>
          <a:xfrm>
            <a:off x="4428843" y="787913"/>
            <a:ext cx="697917" cy="591409"/>
          </a:xfrm>
          <a:prstGeom prst="roundRect">
            <a:avLst>
              <a:gd name="adj" fmla="val 9581"/>
            </a:avLst>
          </a:prstGeom>
          <a:solidFill>
            <a:schemeClr val="accent3">
              <a:lumMod val="40000"/>
              <a:lumOff val="6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Data</a:t>
            </a:r>
            <a:endParaRPr lang="en-US" sz="2400" dirty="0">
              <a:solidFill>
                <a:schemeClr val="accent1">
                  <a:lumMod val="75000"/>
                </a:schemeClr>
              </a:solidFill>
            </a:endParaRPr>
          </a:p>
        </p:txBody>
      </p:sp>
      <p:cxnSp>
        <p:nvCxnSpPr>
          <p:cNvPr id="123" name="Straight Connector 122"/>
          <p:cNvCxnSpPr/>
          <p:nvPr/>
        </p:nvCxnSpPr>
        <p:spPr>
          <a:xfrm flipH="1">
            <a:off x="1905065" y="3548449"/>
            <a:ext cx="1363429" cy="850806"/>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325039" y="3679181"/>
            <a:ext cx="0" cy="833518"/>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242041" y="3685240"/>
            <a:ext cx="778212" cy="843318"/>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3995392" y="1077799"/>
            <a:ext cx="0" cy="1238032"/>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52" name="Rounded Rectangle 151"/>
          <p:cNvSpPr/>
          <p:nvPr/>
        </p:nvSpPr>
        <p:spPr>
          <a:xfrm>
            <a:off x="7007537" y="2638937"/>
            <a:ext cx="1855259" cy="1819023"/>
          </a:xfrm>
          <a:prstGeom prst="roundRect">
            <a:avLst>
              <a:gd name="adj" fmla="val 4802"/>
            </a:avLst>
          </a:prstGeom>
          <a:noFill/>
          <a:ln w="28575" cmpd="sng">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What’s inside?</a:t>
            </a:r>
          </a:p>
          <a:p>
            <a:pPr algn="ctr"/>
            <a:endParaRPr lang="en-US" sz="800" dirty="0" smtClean="0">
              <a:solidFill>
                <a:schemeClr val="accent6">
                  <a:lumMod val="75000"/>
                </a:schemeClr>
              </a:solidFill>
            </a:endParaRPr>
          </a:p>
          <a:p>
            <a:pPr algn="ctr"/>
            <a:r>
              <a:rPr lang="en-US" sz="1400" dirty="0" smtClean="0">
                <a:solidFill>
                  <a:schemeClr val="accent6">
                    <a:lumMod val="75000"/>
                  </a:schemeClr>
                </a:solidFill>
              </a:rPr>
              <a:t>Build or Buy?</a:t>
            </a:r>
          </a:p>
          <a:p>
            <a:pPr algn="ctr"/>
            <a:endParaRPr lang="en-US" sz="800" dirty="0" smtClean="0">
              <a:solidFill>
                <a:schemeClr val="accent6">
                  <a:lumMod val="75000"/>
                </a:schemeClr>
              </a:solidFill>
            </a:endParaRPr>
          </a:p>
          <a:p>
            <a:pPr algn="ctr"/>
            <a:r>
              <a:rPr lang="en-US" sz="1400" dirty="0" smtClean="0">
                <a:solidFill>
                  <a:schemeClr val="accent6">
                    <a:lumMod val="75000"/>
                  </a:schemeClr>
                </a:solidFill>
              </a:rPr>
              <a:t>Where to put the pieces?</a:t>
            </a:r>
          </a:p>
          <a:p>
            <a:pPr algn="ctr"/>
            <a:endParaRPr lang="en-US" sz="800" dirty="0">
              <a:solidFill>
                <a:schemeClr val="accent6">
                  <a:lumMod val="75000"/>
                </a:schemeClr>
              </a:solidFill>
            </a:endParaRPr>
          </a:p>
          <a:p>
            <a:pPr algn="ctr"/>
            <a:r>
              <a:rPr lang="en-US" sz="1400" dirty="0" smtClean="0">
                <a:solidFill>
                  <a:schemeClr val="accent6">
                    <a:lumMod val="75000"/>
                  </a:schemeClr>
                </a:solidFill>
              </a:rPr>
              <a:t>How are pieces connected?</a:t>
            </a:r>
            <a:endParaRPr lang="en-US" dirty="0">
              <a:solidFill>
                <a:schemeClr val="accent6">
                  <a:lumMod val="75000"/>
                </a:schemeClr>
              </a:solidFill>
            </a:endParaRPr>
          </a:p>
        </p:txBody>
      </p:sp>
      <p:cxnSp>
        <p:nvCxnSpPr>
          <p:cNvPr id="163" name="Straight Connector 162"/>
          <p:cNvCxnSpPr/>
          <p:nvPr/>
        </p:nvCxnSpPr>
        <p:spPr>
          <a:xfrm>
            <a:off x="5366555" y="3548449"/>
            <a:ext cx="796890" cy="869417"/>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7" y="3635604"/>
            <a:ext cx="0" cy="877095"/>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316750" y="1269972"/>
            <a:ext cx="1866815" cy="1045860"/>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1160" y="3679181"/>
            <a:ext cx="1353237" cy="843318"/>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5126760" y="1083618"/>
            <a:ext cx="2053776" cy="0"/>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4" name="Straight Connector 203"/>
          <p:cNvCxnSpPr>
            <a:endCxn id="71" idx="2"/>
          </p:cNvCxnSpPr>
          <p:nvPr/>
        </p:nvCxnSpPr>
        <p:spPr>
          <a:xfrm flipV="1">
            <a:off x="4777802" y="1379322"/>
            <a:ext cx="0" cy="936509"/>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ounded Rectangle 223"/>
          <p:cNvSpPr/>
          <p:nvPr/>
        </p:nvSpPr>
        <p:spPr>
          <a:xfrm>
            <a:off x="888463" y="2162237"/>
            <a:ext cx="411421" cy="30719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accent1">
                    <a:lumMod val="75000"/>
                  </a:schemeClr>
                </a:solidFill>
              </a:rPr>
              <a:t>CO</a:t>
            </a:r>
            <a:r>
              <a:rPr lang="en-US" sz="1000" baseline="-25000" dirty="0" smtClean="0">
                <a:solidFill>
                  <a:schemeClr val="accent1">
                    <a:lumMod val="75000"/>
                  </a:schemeClr>
                </a:solidFill>
              </a:rPr>
              <a:t>2</a:t>
            </a:r>
            <a:endParaRPr lang="en-US" sz="1100" baseline="-25000" dirty="0">
              <a:solidFill>
                <a:schemeClr val="accent1">
                  <a:lumMod val="75000"/>
                </a:schemeClr>
              </a:solidFill>
            </a:endParaRPr>
          </a:p>
        </p:txBody>
      </p:sp>
      <p:sp>
        <p:nvSpPr>
          <p:cNvPr id="225" name="Rounded Rectangle 224"/>
          <p:cNvSpPr/>
          <p:nvPr/>
        </p:nvSpPr>
        <p:spPr>
          <a:xfrm>
            <a:off x="1348316" y="2162237"/>
            <a:ext cx="444684" cy="30719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accent1">
                    <a:lumMod val="75000"/>
                  </a:schemeClr>
                </a:solidFill>
              </a:rPr>
              <a:t>H</a:t>
            </a:r>
            <a:r>
              <a:rPr lang="en-US" sz="1000" baseline="-25000" dirty="0" smtClean="0">
                <a:solidFill>
                  <a:schemeClr val="accent1">
                    <a:lumMod val="75000"/>
                  </a:schemeClr>
                </a:solidFill>
              </a:rPr>
              <a:t>2</a:t>
            </a:r>
            <a:r>
              <a:rPr lang="en-US" sz="1000" dirty="0" smtClean="0">
                <a:solidFill>
                  <a:schemeClr val="accent1">
                    <a:lumMod val="75000"/>
                  </a:schemeClr>
                </a:solidFill>
              </a:rPr>
              <a:t>O</a:t>
            </a:r>
            <a:endParaRPr lang="en-US" sz="1100" dirty="0">
              <a:solidFill>
                <a:schemeClr val="accent1">
                  <a:lumMod val="75000"/>
                </a:schemeClr>
              </a:solidFill>
            </a:endParaRPr>
          </a:p>
        </p:txBody>
      </p:sp>
      <p:sp>
        <p:nvSpPr>
          <p:cNvPr id="232" name="Rounded Rectangle 231"/>
          <p:cNvSpPr/>
          <p:nvPr/>
        </p:nvSpPr>
        <p:spPr>
          <a:xfrm>
            <a:off x="2913629" y="1792900"/>
            <a:ext cx="2838920" cy="2191323"/>
          </a:xfrm>
          <a:prstGeom prst="roundRect">
            <a:avLst>
              <a:gd name="adj" fmla="val 4802"/>
            </a:avLst>
          </a:prstGeom>
          <a:noFill/>
          <a:ln w="12700" cmpd="sng">
            <a:solidFill>
              <a:schemeClr val="accent2"/>
            </a:solidFill>
            <a:prstDash val="sysDash"/>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6">
                  <a:lumMod val="75000"/>
                </a:schemeClr>
              </a:solidFill>
            </a:endParaRPr>
          </a:p>
        </p:txBody>
      </p:sp>
      <p:grpSp>
        <p:nvGrpSpPr>
          <p:cNvPr id="244" name="Group 243"/>
          <p:cNvGrpSpPr/>
          <p:nvPr/>
        </p:nvGrpSpPr>
        <p:grpSpPr>
          <a:xfrm>
            <a:off x="4116011" y="5482399"/>
            <a:ext cx="551967" cy="646758"/>
            <a:chOff x="1788020" y="1582961"/>
            <a:chExt cx="329086" cy="403787"/>
          </a:xfrm>
        </p:grpSpPr>
        <p:sp>
          <p:nvSpPr>
            <p:cNvPr id="233" name="Oval 232"/>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234" name="Pentagon 233"/>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236" name="Straight Connector 235"/>
            <p:cNvCxnSpPr>
              <a:endCxn id="233"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247" name="Group 246"/>
          <p:cNvGrpSpPr/>
          <p:nvPr/>
        </p:nvGrpSpPr>
        <p:grpSpPr>
          <a:xfrm>
            <a:off x="6355591" y="5387300"/>
            <a:ext cx="551967" cy="646758"/>
            <a:chOff x="1788020" y="1582961"/>
            <a:chExt cx="329086" cy="403787"/>
          </a:xfrm>
        </p:grpSpPr>
        <p:sp>
          <p:nvSpPr>
            <p:cNvPr id="248" name="Oval 247"/>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249" name="Pentagon 248"/>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250" name="Straight Connector 249"/>
            <p:cNvCxnSpPr>
              <a:endCxn id="248"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256" name="Group 255"/>
          <p:cNvGrpSpPr/>
          <p:nvPr/>
        </p:nvGrpSpPr>
        <p:grpSpPr>
          <a:xfrm>
            <a:off x="4658873" y="4753502"/>
            <a:ext cx="505545" cy="659984"/>
            <a:chOff x="7271690" y="5160717"/>
            <a:chExt cx="505545" cy="659984"/>
          </a:xfrm>
        </p:grpSpPr>
        <p:sp>
          <p:nvSpPr>
            <p:cNvPr id="252" name="Oval 25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4" name="Straight Connector 253"/>
            <p:cNvCxnSpPr>
              <a:endCxn id="25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55" name="Rectangle 25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57" name="Group 256"/>
          <p:cNvGrpSpPr/>
          <p:nvPr/>
        </p:nvGrpSpPr>
        <p:grpSpPr>
          <a:xfrm>
            <a:off x="4116606" y="4751828"/>
            <a:ext cx="505545" cy="659984"/>
            <a:chOff x="7271690" y="5160717"/>
            <a:chExt cx="505545" cy="659984"/>
          </a:xfrm>
        </p:grpSpPr>
        <p:sp>
          <p:nvSpPr>
            <p:cNvPr id="258" name="Oval 25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9" name="Straight Connector 258"/>
            <p:cNvCxnSpPr>
              <a:endCxn id="25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60" name="Rectangle 25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67" name="Group 266"/>
          <p:cNvGrpSpPr/>
          <p:nvPr/>
        </p:nvGrpSpPr>
        <p:grpSpPr>
          <a:xfrm>
            <a:off x="6323199" y="4653741"/>
            <a:ext cx="505545" cy="659984"/>
            <a:chOff x="7271690" y="5160717"/>
            <a:chExt cx="505545" cy="659984"/>
          </a:xfrm>
        </p:grpSpPr>
        <p:sp>
          <p:nvSpPr>
            <p:cNvPr id="268" name="Oval 26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69" name="Straight Connector 268"/>
            <p:cNvCxnSpPr>
              <a:endCxn id="26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0" name="Rectangle 26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71" name="Group 270"/>
          <p:cNvGrpSpPr/>
          <p:nvPr/>
        </p:nvGrpSpPr>
        <p:grpSpPr>
          <a:xfrm>
            <a:off x="6864221" y="4653741"/>
            <a:ext cx="505545" cy="659984"/>
            <a:chOff x="7271690" y="5160717"/>
            <a:chExt cx="505545" cy="659984"/>
          </a:xfrm>
        </p:grpSpPr>
        <p:sp>
          <p:nvSpPr>
            <p:cNvPr id="272" name="Oval 27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73" name="Straight Connector 272"/>
            <p:cNvCxnSpPr>
              <a:endCxn id="27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4" name="Rectangle 27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91" name="Group 290"/>
          <p:cNvGrpSpPr/>
          <p:nvPr/>
        </p:nvGrpSpPr>
        <p:grpSpPr>
          <a:xfrm>
            <a:off x="6935879" y="5373638"/>
            <a:ext cx="505545" cy="659984"/>
            <a:chOff x="7271690" y="5160717"/>
            <a:chExt cx="505545" cy="659984"/>
          </a:xfrm>
        </p:grpSpPr>
        <p:sp>
          <p:nvSpPr>
            <p:cNvPr id="292" name="Oval 29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3" name="Straight Connector 292"/>
            <p:cNvCxnSpPr>
              <a:endCxn id="29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4" name="Rectangle 29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grpSp>
        <p:nvGrpSpPr>
          <p:cNvPr id="295" name="Group 294"/>
          <p:cNvGrpSpPr/>
          <p:nvPr/>
        </p:nvGrpSpPr>
        <p:grpSpPr>
          <a:xfrm>
            <a:off x="4658873" y="5482399"/>
            <a:ext cx="505545" cy="659984"/>
            <a:chOff x="7271690" y="5160717"/>
            <a:chExt cx="505545" cy="659984"/>
          </a:xfrm>
        </p:grpSpPr>
        <p:sp>
          <p:nvSpPr>
            <p:cNvPr id="296" name="Oval 29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7" name="Straight Connector 296"/>
            <p:cNvCxnSpPr>
              <a:endCxn id="29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8" name="Rectangle 29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cxnSp>
        <p:nvCxnSpPr>
          <p:cNvPr id="303" name="Straight Connector 302"/>
          <p:cNvCxnSpPr>
            <a:stCxn id="152" idx="1"/>
            <a:endCxn id="232" idx="3"/>
          </p:cNvCxnSpPr>
          <p:nvPr/>
        </p:nvCxnSpPr>
        <p:spPr>
          <a:xfrm flipH="1" flipV="1">
            <a:off x="5752549" y="2888562"/>
            <a:ext cx="1254988" cy="659887"/>
          </a:xfrm>
          <a:prstGeom prst="line">
            <a:avLst/>
          </a:prstGeom>
          <a:ln w="12700" cmpd="sng">
            <a:solidFill>
              <a:srgbClr val="C0504D"/>
            </a:solidFill>
          </a:ln>
        </p:spPr>
        <p:style>
          <a:lnRef idx="2">
            <a:schemeClr val="accent1"/>
          </a:lnRef>
          <a:fillRef idx="0">
            <a:schemeClr val="accent1"/>
          </a:fillRef>
          <a:effectRef idx="1">
            <a:schemeClr val="accent1"/>
          </a:effectRef>
          <a:fontRef idx="minor">
            <a:schemeClr val="tx1"/>
          </a:fontRef>
        </p:style>
      </p:cxnSp>
      <p:sp>
        <p:nvSpPr>
          <p:cNvPr id="85" name="Rounded Rectangle 84"/>
          <p:cNvSpPr/>
          <p:nvPr/>
        </p:nvSpPr>
        <p:spPr>
          <a:xfrm>
            <a:off x="2404488" y="68390"/>
            <a:ext cx="4879384" cy="77365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2000" dirty="0" smtClean="0">
                <a:solidFill>
                  <a:schemeClr val="tx1"/>
                </a:solidFill>
              </a:rPr>
              <a:t>The software developer sees…</a:t>
            </a:r>
            <a:endParaRPr lang="en-US" sz="2800" dirty="0">
              <a:solidFill>
                <a:schemeClr val="tx1"/>
              </a:solidFill>
            </a:endParaRPr>
          </a:p>
        </p:txBody>
      </p:sp>
      <p:sp>
        <p:nvSpPr>
          <p:cNvPr id="105" name="Rounded Rectangle 104"/>
          <p:cNvSpPr/>
          <p:nvPr/>
        </p:nvSpPr>
        <p:spPr>
          <a:xfrm>
            <a:off x="7183565" y="1625030"/>
            <a:ext cx="1472548" cy="90586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dirty="0" smtClean="0">
                <a:solidFill>
                  <a:schemeClr val="tx1"/>
                </a:solidFill>
              </a:rPr>
              <a:t>The user needs to consider</a:t>
            </a:r>
            <a:endParaRPr lang="en-US" sz="2400" dirty="0">
              <a:solidFill>
                <a:schemeClr val="tx1"/>
              </a:solidFill>
            </a:endParaRPr>
          </a:p>
        </p:txBody>
      </p:sp>
      <p:sp>
        <p:nvSpPr>
          <p:cNvPr id="107" name="Pentagon 106"/>
          <p:cNvSpPr/>
          <p:nvPr/>
        </p:nvSpPr>
        <p:spPr>
          <a:xfrm>
            <a:off x="1800795" y="5717495"/>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13" name="Group 112"/>
          <p:cNvGrpSpPr/>
          <p:nvPr/>
        </p:nvGrpSpPr>
        <p:grpSpPr>
          <a:xfrm>
            <a:off x="850878" y="5411812"/>
            <a:ext cx="879789" cy="879789"/>
            <a:chOff x="850878" y="5411812"/>
            <a:chExt cx="879789" cy="879789"/>
          </a:xfrm>
        </p:grpSpPr>
        <p:sp>
          <p:nvSpPr>
            <p:cNvPr id="114" name="Oval 113"/>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5" name="Picture 114"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16" name="Group 115"/>
          <p:cNvGrpSpPr/>
          <p:nvPr/>
        </p:nvGrpSpPr>
        <p:grpSpPr>
          <a:xfrm>
            <a:off x="7353535" y="316220"/>
            <a:ext cx="1267674" cy="1310055"/>
            <a:chOff x="7180536" y="711795"/>
            <a:chExt cx="1503467" cy="1604036"/>
          </a:xfrm>
        </p:grpSpPr>
        <p:sp>
          <p:nvSpPr>
            <p:cNvPr id="117" name="Oval 116"/>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8" name="Picture 117"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25" name="Rounded Rectangle 124"/>
          <p:cNvSpPr/>
          <p:nvPr/>
        </p:nvSpPr>
        <p:spPr>
          <a:xfrm>
            <a:off x="946865" y="2957668"/>
            <a:ext cx="703249" cy="255675"/>
          </a:xfrm>
          <a:prstGeom prst="roundRect">
            <a:avLst>
              <a:gd name="adj" fmla="val 9581"/>
            </a:avLst>
          </a:prstGeom>
          <a:solidFill>
            <a:schemeClr val="accent6">
              <a:lumMod val="60000"/>
              <a:lumOff val="4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rgbClr val="C0504D"/>
              </a:solidFill>
            </a:endParaRPr>
          </a:p>
        </p:txBody>
      </p:sp>
      <p:sp>
        <p:nvSpPr>
          <p:cNvPr id="128" name="Pentagon 127"/>
          <p:cNvSpPr/>
          <p:nvPr/>
        </p:nvSpPr>
        <p:spPr>
          <a:xfrm>
            <a:off x="1793435" y="4731296"/>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29" name="Pentagon 128"/>
          <p:cNvSpPr/>
          <p:nvPr/>
        </p:nvSpPr>
        <p:spPr>
          <a:xfrm rot="5400000">
            <a:off x="888063" y="3500960"/>
            <a:ext cx="823641" cy="240693"/>
          </a:xfrm>
          <a:prstGeom prst="homePlate">
            <a:avLst/>
          </a:prstGeom>
          <a:solidFill>
            <a:schemeClr val="accent6">
              <a:lumMod val="60000"/>
              <a:lumOff val="40000"/>
            </a:scheme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sp>
        <p:nvSpPr>
          <p:cNvPr id="135" name="TextBox 134"/>
          <p:cNvSpPr txBox="1"/>
          <p:nvPr/>
        </p:nvSpPr>
        <p:spPr>
          <a:xfrm>
            <a:off x="2874311" y="5836497"/>
            <a:ext cx="1040594" cy="369332"/>
          </a:xfrm>
          <a:prstGeom prst="rect">
            <a:avLst/>
          </a:prstGeom>
          <a:noFill/>
        </p:spPr>
        <p:txBody>
          <a:bodyPr wrap="none" rtlCol="0">
            <a:spAutoFit/>
          </a:bodyPr>
          <a:lstStyle/>
          <a:p>
            <a:r>
              <a:rPr lang="en-US" dirty="0" smtClean="0"/>
              <a:t>Chamber</a:t>
            </a:r>
            <a:endParaRPr lang="en-US" dirty="0"/>
          </a:p>
        </p:txBody>
      </p:sp>
      <p:sp>
        <p:nvSpPr>
          <p:cNvPr id="136" name="TextBox 135"/>
          <p:cNvSpPr txBox="1"/>
          <p:nvPr/>
        </p:nvSpPr>
        <p:spPr>
          <a:xfrm>
            <a:off x="6459370" y="6129157"/>
            <a:ext cx="953018" cy="369332"/>
          </a:xfrm>
          <a:prstGeom prst="rect">
            <a:avLst/>
          </a:prstGeom>
          <a:noFill/>
        </p:spPr>
        <p:txBody>
          <a:bodyPr wrap="none" rtlCol="0">
            <a:spAutoFit/>
          </a:bodyPr>
          <a:lstStyle/>
          <a:p>
            <a:r>
              <a:rPr lang="en-US" dirty="0" smtClean="0"/>
              <a:t>External</a:t>
            </a:r>
            <a:endParaRPr lang="en-US" dirty="0"/>
          </a:p>
        </p:txBody>
      </p:sp>
      <p:grpSp>
        <p:nvGrpSpPr>
          <p:cNvPr id="73" name="Group 72"/>
          <p:cNvGrpSpPr/>
          <p:nvPr/>
        </p:nvGrpSpPr>
        <p:grpSpPr>
          <a:xfrm>
            <a:off x="850878" y="4417866"/>
            <a:ext cx="879789" cy="879789"/>
            <a:chOff x="850878" y="4417866"/>
            <a:chExt cx="879789" cy="879789"/>
          </a:xfrm>
        </p:grpSpPr>
        <p:sp>
          <p:nvSpPr>
            <p:cNvPr id="74" name="Oval 73"/>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5" name="Picture 74"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Tree>
    <p:extLst>
      <p:ext uri="{BB962C8B-B14F-4D97-AF65-F5344CB8AC3E}">
        <p14:creationId xmlns:p14="http://schemas.microsoft.com/office/powerpoint/2010/main" val="234610747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065" y="274638"/>
            <a:ext cx="8229600" cy="1143000"/>
          </a:xfrm>
        </p:spPr>
        <p:txBody>
          <a:bodyPr/>
          <a:lstStyle/>
          <a:p>
            <a:r>
              <a:rPr lang="en-US" dirty="0" smtClean="0"/>
              <a:t>3 potential </a:t>
            </a:r>
            <a:r>
              <a:rPr lang="en-US" dirty="0" err="1" smtClean="0"/>
              <a:t>xFOCE</a:t>
            </a:r>
            <a:r>
              <a:rPr lang="en-US" dirty="0" smtClean="0"/>
              <a:t> architectures</a:t>
            </a:r>
            <a:endParaRPr lang="en-US" dirty="0"/>
          </a:p>
        </p:txBody>
      </p:sp>
      <p:sp>
        <p:nvSpPr>
          <p:cNvPr id="3" name="Content Placeholder 2"/>
          <p:cNvSpPr>
            <a:spLocks noGrp="1"/>
          </p:cNvSpPr>
          <p:nvPr>
            <p:ph idx="1"/>
          </p:nvPr>
        </p:nvSpPr>
        <p:spPr/>
        <p:txBody>
          <a:bodyPr>
            <a:normAutofit/>
          </a:bodyPr>
          <a:lstStyle/>
          <a:p>
            <a:r>
              <a:rPr lang="en-US" dirty="0" smtClean="0"/>
              <a:t>A study of some approaches</a:t>
            </a:r>
          </a:p>
          <a:p>
            <a:pPr lvl="1"/>
            <a:r>
              <a:rPr lang="en-US" dirty="0" smtClean="0"/>
              <a:t>Centralized Workstation</a:t>
            </a:r>
          </a:p>
          <a:p>
            <a:pPr lvl="1"/>
            <a:r>
              <a:rPr lang="en-US" dirty="0" smtClean="0"/>
              <a:t>Industrial Computers </a:t>
            </a:r>
          </a:p>
          <a:p>
            <a:pPr lvl="1"/>
            <a:r>
              <a:rPr lang="en-US" dirty="0" smtClean="0"/>
              <a:t>Sensor Node</a:t>
            </a:r>
          </a:p>
          <a:p>
            <a:r>
              <a:rPr lang="en-US" dirty="0" smtClean="0"/>
              <a:t>3 views to evaluate key features and trades</a:t>
            </a:r>
          </a:p>
          <a:p>
            <a:pPr lvl="1"/>
            <a:r>
              <a:rPr lang="en-US" dirty="0">
                <a:solidFill>
                  <a:srgbClr val="E46C0A"/>
                </a:solidFill>
              </a:rPr>
              <a:t>Location</a:t>
            </a:r>
            <a:r>
              <a:rPr lang="en-US" dirty="0"/>
              <a:t>: </a:t>
            </a:r>
            <a:r>
              <a:rPr lang="en-US" dirty="0">
                <a:solidFill>
                  <a:srgbClr val="376092"/>
                </a:solidFill>
              </a:rPr>
              <a:t>shore, surface, seafloor</a:t>
            </a:r>
          </a:p>
          <a:p>
            <a:pPr lvl="1"/>
            <a:r>
              <a:rPr lang="en-US" dirty="0" smtClean="0">
                <a:solidFill>
                  <a:schemeClr val="accent6">
                    <a:lumMod val="75000"/>
                  </a:schemeClr>
                </a:solidFill>
              </a:rPr>
              <a:t>Build/buy</a:t>
            </a:r>
            <a:r>
              <a:rPr lang="en-US" dirty="0" smtClean="0"/>
              <a:t>: </a:t>
            </a:r>
            <a:r>
              <a:rPr lang="en-US" dirty="0" smtClean="0">
                <a:solidFill>
                  <a:schemeClr val="accent1">
                    <a:lumMod val="75000"/>
                  </a:schemeClr>
                </a:solidFill>
              </a:rPr>
              <a:t>hardware, software</a:t>
            </a:r>
          </a:p>
          <a:p>
            <a:pPr lvl="1"/>
            <a:r>
              <a:rPr lang="en-US" dirty="0" smtClean="0">
                <a:solidFill>
                  <a:srgbClr val="E46C0A"/>
                </a:solidFill>
              </a:rPr>
              <a:t>Connections</a:t>
            </a:r>
            <a:r>
              <a:rPr lang="en-US" dirty="0" smtClean="0"/>
              <a:t>: </a:t>
            </a:r>
            <a:r>
              <a:rPr lang="en-US" dirty="0" smtClean="0">
                <a:solidFill>
                  <a:srgbClr val="376092"/>
                </a:solidFill>
              </a:rPr>
              <a:t>topology and infrastructure</a:t>
            </a:r>
          </a:p>
        </p:txBody>
      </p:sp>
    </p:spTree>
    <p:extLst>
      <p:ext uri="{BB962C8B-B14F-4D97-AF65-F5344CB8AC3E}">
        <p14:creationId xmlns:p14="http://schemas.microsoft.com/office/powerpoint/2010/main" val="39187058"/>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accent6">
                    <a:lumMod val="50000"/>
                  </a:schemeClr>
                </a:solidFill>
              </a:rPr>
              <a:t>Centralized </a:t>
            </a:r>
            <a:r>
              <a:rPr lang="en-US" i="1" dirty="0">
                <a:solidFill>
                  <a:schemeClr val="accent6">
                    <a:lumMod val="50000"/>
                  </a:schemeClr>
                </a:solidFill>
              </a:rPr>
              <a:t>Workstation</a:t>
            </a:r>
            <a:endParaRPr lang="en-US" dirty="0"/>
          </a:p>
        </p:txBody>
      </p:sp>
      <p:sp>
        <p:nvSpPr>
          <p:cNvPr id="3" name="Content Placeholder 2"/>
          <p:cNvSpPr>
            <a:spLocks noGrp="1"/>
          </p:cNvSpPr>
          <p:nvPr>
            <p:ph idx="1"/>
          </p:nvPr>
        </p:nvSpPr>
        <p:spPr>
          <a:xfrm>
            <a:off x="457200" y="1417638"/>
            <a:ext cx="8229600" cy="4525963"/>
          </a:xfrm>
        </p:spPr>
        <p:txBody>
          <a:bodyPr/>
          <a:lstStyle/>
          <a:p>
            <a:r>
              <a:rPr lang="en-US" i="1" dirty="0" smtClean="0">
                <a:solidFill>
                  <a:schemeClr val="accent6">
                    <a:lumMod val="50000"/>
                  </a:schemeClr>
                </a:solidFill>
              </a:rPr>
              <a:t>Workstation computing</a:t>
            </a:r>
          </a:p>
          <a:p>
            <a:r>
              <a:rPr lang="en-US" i="1" dirty="0" smtClean="0">
                <a:solidFill>
                  <a:schemeClr val="accent6">
                    <a:lumMod val="50000"/>
                  </a:schemeClr>
                </a:solidFill>
              </a:rPr>
              <a:t>Similar to </a:t>
            </a:r>
            <a:r>
              <a:rPr lang="en-US" i="1" dirty="0" err="1" smtClean="0">
                <a:solidFill>
                  <a:schemeClr val="accent6">
                    <a:lumMod val="50000"/>
                  </a:schemeClr>
                </a:solidFill>
              </a:rPr>
              <a:t>dpFOCE</a:t>
            </a:r>
            <a:r>
              <a:rPr lang="en-US" i="1" dirty="0" smtClean="0">
                <a:solidFill>
                  <a:schemeClr val="accent6">
                    <a:lumMod val="50000"/>
                  </a:schemeClr>
                </a:solidFill>
              </a:rPr>
              <a:t> implementation (image below)</a:t>
            </a:r>
          </a:p>
          <a:p>
            <a:r>
              <a:rPr lang="en-US" i="1" dirty="0" smtClean="0">
                <a:solidFill>
                  <a:schemeClr val="accent6">
                    <a:lumMod val="50000"/>
                  </a:schemeClr>
                </a:solidFill>
              </a:rPr>
              <a:t>Mixed Common Off The Shelf (</a:t>
            </a:r>
            <a:r>
              <a:rPr lang="en-US" b="1" i="1" dirty="0" smtClean="0">
                <a:solidFill>
                  <a:schemeClr val="accent6">
                    <a:lumMod val="50000"/>
                  </a:schemeClr>
                </a:solidFill>
              </a:rPr>
              <a:t>COTS</a:t>
            </a:r>
            <a:r>
              <a:rPr lang="en-US" i="1" dirty="0" smtClean="0">
                <a:solidFill>
                  <a:schemeClr val="accent6">
                    <a:lumMod val="50000"/>
                  </a:schemeClr>
                </a:solidFill>
              </a:rPr>
              <a:t>) /custom hardware</a:t>
            </a:r>
          </a:p>
          <a:p>
            <a:r>
              <a:rPr lang="en-US" i="1" dirty="0" smtClean="0">
                <a:solidFill>
                  <a:schemeClr val="accent6">
                    <a:lumMod val="50000"/>
                  </a:schemeClr>
                </a:solidFill>
              </a:rPr>
              <a:t>Shown here using cabled configuration</a:t>
            </a:r>
            <a:endParaRPr lang="en-US" i="1" dirty="0">
              <a:solidFill>
                <a:schemeClr val="accent6">
                  <a:lumMod val="50000"/>
                </a:schemeClr>
              </a:solidFill>
            </a:endParaRPr>
          </a:p>
        </p:txBody>
      </p:sp>
      <p:pic>
        <p:nvPicPr>
          <p:cNvPr id="4" name="Picture 3" descr="foce-seafloo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5044" y="4950225"/>
            <a:ext cx="4234504" cy="1316426"/>
          </a:xfrm>
          <a:prstGeom prst="rect">
            <a:avLst/>
          </a:prstGeom>
        </p:spPr>
      </p:pic>
    </p:spTree>
    <p:extLst>
      <p:ext uri="{BB962C8B-B14F-4D97-AF65-F5344CB8AC3E}">
        <p14:creationId xmlns:p14="http://schemas.microsoft.com/office/powerpoint/2010/main" val="1775288898"/>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1688" y="3248290"/>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Rounded Rectangle 173"/>
          <p:cNvSpPr/>
          <p:nvPr/>
        </p:nvSpPr>
        <p:spPr>
          <a:xfrm>
            <a:off x="2363772"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72" name="Rectangle 71"/>
          <p:cNvSpPr/>
          <p:nvPr/>
        </p:nvSpPr>
        <p:spPr>
          <a:xfrm>
            <a:off x="5703245"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3713195" y="3909909"/>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6323199" y="3875617"/>
            <a:ext cx="1243647"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Distribution</a:t>
            </a:r>
            <a:endParaRPr lang="en-US" dirty="0">
              <a:solidFill>
                <a:schemeClr val="accent1">
                  <a:lumMod val="75000"/>
                </a:schemeClr>
              </a:solidFill>
            </a:endParaRPr>
          </a:p>
        </p:txBody>
      </p:sp>
      <p:sp>
        <p:nvSpPr>
          <p:cNvPr id="71" name="Rounded Rectangle 70"/>
          <p:cNvSpPr/>
          <p:nvPr/>
        </p:nvSpPr>
        <p:spPr>
          <a:xfrm>
            <a:off x="5772522" y="818498"/>
            <a:ext cx="847061"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Data</a:t>
            </a:r>
          </a:p>
          <a:p>
            <a:pPr algn="ctr"/>
            <a:r>
              <a:rPr lang="en-US" sz="1400" dirty="0" smtClean="0">
                <a:solidFill>
                  <a:srgbClr val="376092"/>
                </a:solidFill>
              </a:rPr>
              <a:t>Archive</a:t>
            </a:r>
            <a:endParaRPr lang="en-US" dirty="0">
              <a:solidFill>
                <a:srgbClr val="376092"/>
              </a:solidFill>
            </a:endParaRPr>
          </a:p>
        </p:txBody>
      </p:sp>
      <p:cxnSp>
        <p:nvCxnSpPr>
          <p:cNvPr id="123" name="Straight Connector 122"/>
          <p:cNvCxnSpPr/>
          <p:nvPr/>
        </p:nvCxnSpPr>
        <p:spPr>
          <a:xfrm flipH="1">
            <a:off x="1593782"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445152"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163313" y="4449230"/>
            <a:ext cx="1035782" cy="44839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1"/>
          </p:cNvCxnSpPr>
          <p:nvPr/>
        </p:nvCxnSpPr>
        <p:spPr>
          <a:xfrm flipH="1">
            <a:off x="5935851" y="4162424"/>
            <a:ext cx="387348" cy="0"/>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163313" y="4340674"/>
            <a:ext cx="1104265" cy="4958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8" y="4619599"/>
            <a:ext cx="0" cy="2745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163313" y="2133600"/>
            <a:ext cx="1468909" cy="194337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736972" y="4424770"/>
            <a:ext cx="1967321" cy="53785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a:endCxn id="170" idx="2"/>
          </p:cNvCxnSpPr>
          <p:nvPr/>
        </p:nvCxnSpPr>
        <p:spPr>
          <a:xfrm>
            <a:off x="6619583" y="1105305"/>
            <a:ext cx="244798" cy="20311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5" name="Rounded Rectangle 74"/>
          <p:cNvSpPr/>
          <p:nvPr/>
        </p:nvSpPr>
        <p:spPr>
          <a:xfrm>
            <a:off x="3713195" y="3302003"/>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a:stCxn id="73" idx="2"/>
            <a:endCxn id="65" idx="0"/>
          </p:cNvCxnSpPr>
          <p:nvPr/>
        </p:nvCxnSpPr>
        <p:spPr>
          <a:xfrm flipH="1">
            <a:off x="6945023" y="2707213"/>
            <a:ext cx="541398" cy="1168404"/>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363772"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083779"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323359"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4626641"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084374"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626641"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7" name="Pentagon 156"/>
          <p:cNvSpPr/>
          <p:nvPr/>
        </p:nvSpPr>
        <p:spPr>
          <a:xfrm>
            <a:off x="1767882" y="6140741"/>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706559956"/>
              </p:ext>
            </p:extLst>
          </p:nvPr>
        </p:nvGraphicFramePr>
        <p:xfrm>
          <a:off x="227568" y="146814"/>
          <a:ext cx="5356083" cy="2783448"/>
        </p:xfrm>
        <a:graphic>
          <a:graphicData uri="http://schemas.openxmlformats.org/drawingml/2006/table">
            <a:tbl>
              <a:tblPr firstRow="1" bandRow="1">
                <a:tableStyleId>{5C22544A-7EE6-4342-B048-85BDC9FD1C3A}</a:tableStyleId>
              </a:tblPr>
              <a:tblGrid>
                <a:gridCol w="1394028"/>
                <a:gridCol w="1111883"/>
                <a:gridCol w="2850172"/>
              </a:tblGrid>
              <a:tr h="427192">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76299">
                <a:tc>
                  <a:txBody>
                    <a:bodyPr/>
                    <a:lstStyle/>
                    <a:p>
                      <a:r>
                        <a:rPr lang="en-US" sz="1200" dirty="0" smtClean="0"/>
                        <a:t>Controller HW</a:t>
                      </a:r>
                      <a:endParaRPr lang="en-US" sz="1200" dirty="0"/>
                    </a:p>
                  </a:txBody>
                  <a:tcPr anchor="ctr"/>
                </a:tc>
                <a:tc>
                  <a:txBody>
                    <a:bodyPr/>
                    <a:lstStyle/>
                    <a:p>
                      <a:r>
                        <a:rPr lang="en-US" sz="1200" dirty="0" smtClean="0"/>
                        <a:t>Seafloor</a:t>
                      </a:r>
                    </a:p>
                  </a:txBody>
                  <a:tcPr anchor="ctr"/>
                </a:tc>
                <a:tc>
                  <a:txBody>
                    <a:bodyPr/>
                    <a:lstStyle/>
                    <a:p>
                      <a:r>
                        <a:rPr lang="en-US" sz="1200" dirty="0" smtClean="0"/>
                        <a:t>Could run on shore</a:t>
                      </a:r>
                    </a:p>
                    <a:p>
                      <a:r>
                        <a:rPr lang="en-US" sz="1200" dirty="0" smtClean="0"/>
                        <a:t>Experiment</a:t>
                      </a:r>
                      <a:r>
                        <a:rPr lang="en-US" sz="1200" baseline="0" dirty="0" smtClean="0"/>
                        <a:t> continues </a:t>
                      </a:r>
                      <a:r>
                        <a:rPr lang="en-US" sz="1200" dirty="0" smtClean="0"/>
                        <a:t>if </a:t>
                      </a:r>
                      <a:r>
                        <a:rPr lang="en-US" sz="1200" dirty="0" err="1" smtClean="0"/>
                        <a:t>comms</a:t>
                      </a:r>
                      <a:r>
                        <a:rPr lang="en-US" sz="1200" dirty="0" smtClean="0"/>
                        <a:t> fails</a:t>
                      </a:r>
                    </a:p>
                  </a:txBody>
                  <a:tcPr anchor="ctr"/>
                </a:tc>
              </a:tr>
              <a:tr h="504133">
                <a:tc>
                  <a:txBody>
                    <a:bodyPr/>
                    <a:lstStyle/>
                    <a:p>
                      <a:r>
                        <a:rPr lang="en-US" sz="1200" dirty="0" smtClean="0"/>
                        <a:t>Controller Software</a:t>
                      </a:r>
                      <a:endParaRPr lang="en-US" sz="1200" dirty="0"/>
                    </a:p>
                  </a:txBody>
                  <a:tcPr anchor="ctr"/>
                </a:tc>
                <a:tc>
                  <a:txBody>
                    <a:bodyPr/>
                    <a:lstStyle/>
                    <a:p>
                      <a:r>
                        <a:rPr lang="en-US" sz="1200" dirty="0" smtClean="0"/>
                        <a:t>Seafloor</a:t>
                      </a:r>
                    </a:p>
                  </a:txBody>
                  <a:tcPr anchor="ctr"/>
                </a:tc>
                <a:tc>
                  <a:txBody>
                    <a:bodyPr/>
                    <a:lstStyle/>
                    <a:p>
                      <a:pPr algn="ctr"/>
                      <a:r>
                        <a:rPr lang="en-US" sz="1200" dirty="0" smtClean="0"/>
                        <a:t>‘’</a:t>
                      </a:r>
                      <a:endParaRPr lang="en-US" sz="1200" dirty="0"/>
                    </a:p>
                  </a:txBody>
                  <a:tcPr anchor="ctr"/>
                </a:tc>
              </a:tr>
              <a:tr h="346950">
                <a:tc>
                  <a:txBody>
                    <a:bodyPr/>
                    <a:lstStyle/>
                    <a:p>
                      <a:r>
                        <a:rPr lang="en-US" sz="1200" dirty="0" smtClean="0"/>
                        <a:t>UI Software</a:t>
                      </a:r>
                      <a:endParaRPr lang="en-US" sz="1200" dirty="0"/>
                    </a:p>
                  </a:txBody>
                  <a:tcPr anchor="ctr"/>
                </a:tc>
                <a:tc>
                  <a:txBody>
                    <a:bodyPr/>
                    <a:lstStyle/>
                    <a:p>
                      <a:r>
                        <a:rPr lang="en-US" sz="1200" dirty="0" smtClean="0"/>
                        <a:t>Shore</a:t>
                      </a:r>
                      <a:endParaRPr lang="en-US" sz="1200" dirty="0"/>
                    </a:p>
                  </a:txBody>
                  <a:tcPr anchor="ctr"/>
                </a:tc>
                <a:tc>
                  <a:txBody>
                    <a:bodyPr/>
                    <a:lstStyle/>
                    <a:p>
                      <a:r>
                        <a:rPr lang="en-US" sz="1200" dirty="0" smtClean="0"/>
                        <a:t>Easier maintenance</a:t>
                      </a:r>
                      <a:endParaRPr lang="en-US" sz="1200" dirty="0"/>
                    </a:p>
                  </a:txBody>
                  <a:tcPr anchor="ctr"/>
                </a:tc>
              </a:tr>
              <a:tr h="524741">
                <a:tc>
                  <a:txBody>
                    <a:bodyPr/>
                    <a:lstStyle/>
                    <a:p>
                      <a:r>
                        <a:rPr lang="en-US" sz="1200" dirty="0" smtClean="0"/>
                        <a:t>Power </a:t>
                      </a:r>
                      <a:endParaRPr lang="en-US" sz="1200" dirty="0"/>
                    </a:p>
                  </a:txBody>
                  <a:tcPr anchor="ctr"/>
                </a:tc>
                <a:tc>
                  <a:txBody>
                    <a:bodyPr/>
                    <a:lstStyle/>
                    <a:p>
                      <a:r>
                        <a:rPr lang="en-US" sz="1200" dirty="0" smtClean="0"/>
                        <a:t>Seafloor</a:t>
                      </a:r>
                      <a:endParaRPr lang="en-US" sz="1200" dirty="0"/>
                    </a:p>
                  </a:txBody>
                  <a:tcPr anchor="ctr"/>
                </a:tc>
                <a:tc>
                  <a:txBody>
                    <a:bodyPr/>
                    <a:lstStyle/>
                    <a:p>
                      <a:r>
                        <a:rPr lang="en-US" sz="1200" dirty="0" smtClean="0"/>
                        <a:t>Need</a:t>
                      </a:r>
                      <a:r>
                        <a:rPr lang="en-US" sz="1200" baseline="0" dirty="0" smtClean="0"/>
                        <a:t> fine-grained power management at site</a:t>
                      </a:r>
                      <a:endParaRPr lang="en-US" sz="1200" dirty="0"/>
                    </a:p>
                  </a:txBody>
                  <a:tcPr anchor="ctr"/>
                </a:tc>
              </a:tr>
              <a:tr h="504133">
                <a:tc>
                  <a:txBody>
                    <a:bodyPr/>
                    <a:lstStyle/>
                    <a:p>
                      <a:r>
                        <a:rPr lang="en-US" sz="1200" dirty="0" smtClean="0"/>
                        <a:t>Data</a:t>
                      </a:r>
                      <a:endParaRPr lang="en-US" sz="1200" dirty="0"/>
                    </a:p>
                  </a:txBody>
                  <a:tcPr anchor="ctr"/>
                </a:tc>
                <a:tc>
                  <a:txBody>
                    <a:bodyPr/>
                    <a:lstStyle/>
                    <a:p>
                      <a:r>
                        <a:rPr lang="en-US" sz="1200" dirty="0" smtClean="0"/>
                        <a:t>Seafloor</a:t>
                      </a:r>
                    </a:p>
                    <a:p>
                      <a:r>
                        <a:rPr lang="en-US" sz="1200" dirty="0" smtClean="0"/>
                        <a:t>And Shore</a:t>
                      </a:r>
                      <a:endParaRPr lang="en-US" sz="1200"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Experiment</a:t>
                      </a:r>
                      <a:r>
                        <a:rPr lang="en-US" sz="1200" baseline="0" dirty="0" smtClean="0"/>
                        <a:t> continues </a:t>
                      </a:r>
                      <a:r>
                        <a:rPr lang="en-US" sz="1200" dirty="0" smtClean="0"/>
                        <a:t>if </a:t>
                      </a:r>
                      <a:r>
                        <a:rPr lang="en-US" sz="1200" dirty="0" err="1" smtClean="0"/>
                        <a:t>comms</a:t>
                      </a:r>
                      <a:r>
                        <a:rPr lang="en-US" sz="1200" dirty="0" smtClean="0"/>
                        <a:t> fails</a:t>
                      </a:r>
                    </a:p>
                  </a:txBody>
                  <a:tcPr anchor="ctr"/>
                </a:tc>
              </a:tr>
            </a:tbl>
          </a:graphicData>
        </a:graphic>
      </p:graphicFrame>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789678"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864381" y="73474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1736972"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78" name="TextBox 177"/>
          <p:cNvSpPr txBox="1"/>
          <p:nvPr/>
        </p:nvSpPr>
        <p:spPr>
          <a:xfrm>
            <a:off x="2854884" y="6088182"/>
            <a:ext cx="1040594" cy="369332"/>
          </a:xfrm>
          <a:prstGeom prst="rect">
            <a:avLst/>
          </a:prstGeom>
          <a:noFill/>
        </p:spPr>
        <p:txBody>
          <a:bodyPr wrap="none" rtlCol="0">
            <a:spAutoFit/>
          </a:bodyPr>
          <a:lstStyle/>
          <a:p>
            <a:r>
              <a:rPr lang="en-US" dirty="0" smtClean="0"/>
              <a:t>Chamber</a:t>
            </a:r>
            <a:endParaRPr lang="en-US" dirty="0"/>
          </a:p>
        </p:txBody>
      </p:sp>
      <p:sp>
        <p:nvSpPr>
          <p:cNvPr id="179" name="TextBox 178"/>
          <p:cNvSpPr txBox="1"/>
          <p:nvPr/>
        </p:nvSpPr>
        <p:spPr>
          <a:xfrm>
            <a:off x="6439943" y="6380842"/>
            <a:ext cx="953018" cy="369332"/>
          </a:xfrm>
          <a:prstGeom prst="rect">
            <a:avLst/>
          </a:prstGeom>
          <a:noFill/>
        </p:spPr>
        <p:txBody>
          <a:bodyPr wrap="none" rtlCol="0">
            <a:spAutoFit/>
          </a:bodyPr>
          <a:lstStyle/>
          <a:p>
            <a:r>
              <a:rPr lang="en-US" dirty="0" smtClean="0"/>
              <a:t>External</a:t>
            </a:r>
            <a:endParaRPr lang="en-US" dirty="0"/>
          </a:p>
        </p:txBody>
      </p:sp>
      <p:sp>
        <p:nvSpPr>
          <p:cNvPr id="73" name="Rounded Rectangle 72"/>
          <p:cNvSpPr/>
          <p:nvPr/>
        </p:nvSpPr>
        <p:spPr>
          <a:xfrm>
            <a:off x="7033043" y="2133600"/>
            <a:ext cx="906756"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Source</a:t>
            </a:r>
            <a:endParaRPr lang="en-US" dirty="0">
              <a:solidFill>
                <a:schemeClr val="accent1">
                  <a:lumMod val="75000"/>
                </a:schemeClr>
              </a:solidFill>
            </a:endParaRPr>
          </a:p>
        </p:txBody>
      </p:sp>
      <p:grpSp>
        <p:nvGrpSpPr>
          <p:cNvPr id="80" name="Group 79"/>
          <p:cNvGrpSpPr/>
          <p:nvPr/>
        </p:nvGrpSpPr>
        <p:grpSpPr>
          <a:xfrm>
            <a:off x="754891" y="4619599"/>
            <a:ext cx="879789" cy="879789"/>
            <a:chOff x="850878" y="4417866"/>
            <a:chExt cx="879789" cy="879789"/>
          </a:xfrm>
        </p:grpSpPr>
        <p:sp>
          <p:nvSpPr>
            <p:cNvPr id="81" name="Oval 80"/>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2" name="Picture 81"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Tree>
    <p:extLst>
      <p:ext uri="{BB962C8B-B14F-4D97-AF65-F5344CB8AC3E}">
        <p14:creationId xmlns:p14="http://schemas.microsoft.com/office/powerpoint/2010/main" val="2950382643"/>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sp>
        <p:nvSpPr>
          <p:cNvPr id="73" name="Rounded Rectangle 72"/>
          <p:cNvSpPr/>
          <p:nvPr/>
        </p:nvSpPr>
        <p:spPr>
          <a:xfrm>
            <a:off x="7772760" y="797548"/>
            <a:ext cx="1159162" cy="6108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a:t>
            </a:r>
          </a:p>
          <a:p>
            <a:pPr algn="ctr"/>
            <a:r>
              <a:rPr lang="en-US" sz="1600" i="1" dirty="0" smtClean="0">
                <a:solidFill>
                  <a:schemeClr val="accent6">
                    <a:lumMod val="75000"/>
                  </a:schemeClr>
                </a:solidFill>
              </a:rPr>
              <a:t>View</a:t>
            </a:r>
          </a:p>
        </p:txBody>
      </p:sp>
      <p:sp>
        <p:nvSpPr>
          <p:cNvPr id="2" name="TextBox 1"/>
          <p:cNvSpPr txBox="1"/>
          <p:nvPr/>
        </p:nvSpPr>
        <p:spPr>
          <a:xfrm>
            <a:off x="1768125" y="5922023"/>
            <a:ext cx="5250155" cy="584776"/>
          </a:xfrm>
          <a:prstGeom prst="rect">
            <a:avLst/>
          </a:prstGeom>
          <a:noFill/>
        </p:spPr>
        <p:txBody>
          <a:bodyPr wrap="none" rtlCol="0">
            <a:spAutoFit/>
          </a:bodyPr>
          <a:lstStyle/>
          <a:p>
            <a:pPr marL="285750" indent="-285750">
              <a:buFontTx/>
              <a:buChar char="•"/>
            </a:pPr>
            <a:r>
              <a:rPr lang="en-US" sz="1600" dirty="0" smtClean="0"/>
              <a:t>SIAM: </a:t>
            </a:r>
            <a:r>
              <a:rPr lang="en-US" sz="1600" dirty="0" smtClean="0">
                <a:solidFill>
                  <a:schemeClr val="accent2">
                    <a:lumMod val="75000"/>
                  </a:schemeClr>
                </a:solidFill>
              </a:rPr>
              <a:t>Software </a:t>
            </a:r>
            <a:r>
              <a:rPr lang="en-US" sz="1600" dirty="0">
                <a:solidFill>
                  <a:schemeClr val="accent2">
                    <a:lumMod val="75000"/>
                  </a:schemeClr>
                </a:solidFill>
              </a:rPr>
              <a:t>Infrastructure and Applications for </a:t>
            </a:r>
            <a:r>
              <a:rPr lang="en-US" sz="1600" dirty="0" smtClean="0">
                <a:solidFill>
                  <a:schemeClr val="accent2">
                    <a:lumMod val="75000"/>
                  </a:schemeClr>
                </a:solidFill>
              </a:rPr>
              <a:t>MOOS</a:t>
            </a:r>
          </a:p>
          <a:p>
            <a:pPr marL="285750" indent="-285750">
              <a:buFontTx/>
              <a:buChar char="•"/>
            </a:pPr>
            <a:r>
              <a:rPr lang="en-US" sz="1600" dirty="0" smtClean="0"/>
              <a:t>SSDS: </a:t>
            </a:r>
            <a:r>
              <a:rPr lang="en-US" sz="1600" dirty="0">
                <a:solidFill>
                  <a:schemeClr val="accent2">
                    <a:lumMod val="75000"/>
                  </a:schemeClr>
                </a:solidFill>
              </a:rPr>
              <a:t>Shore Side Data System </a:t>
            </a:r>
            <a:endParaRPr lang="en-US" sz="1600" dirty="0"/>
          </a:p>
        </p:txBody>
      </p:sp>
      <p:graphicFrame>
        <p:nvGraphicFramePr>
          <p:cNvPr id="69" name="Table 68"/>
          <p:cNvGraphicFramePr>
            <a:graphicFrameLocks noGrp="1"/>
          </p:cNvGraphicFramePr>
          <p:nvPr>
            <p:extLst>
              <p:ext uri="{D42A27DB-BD31-4B8C-83A1-F6EECF244321}">
                <p14:modId xmlns:p14="http://schemas.microsoft.com/office/powerpoint/2010/main" val="3995154345"/>
              </p:ext>
            </p:extLst>
          </p:nvPr>
        </p:nvGraphicFramePr>
        <p:xfrm>
          <a:off x="352365" y="1159822"/>
          <a:ext cx="7495049" cy="4330022"/>
        </p:xfrm>
        <a:graphic>
          <a:graphicData uri="http://schemas.openxmlformats.org/drawingml/2006/table">
            <a:tbl>
              <a:tblPr firstRow="1" bandRow="1">
                <a:tableStyleId>{5C22544A-7EE6-4342-B048-85BDC9FD1C3A}</a:tableStyleId>
              </a:tblPr>
              <a:tblGrid>
                <a:gridCol w="1731071"/>
                <a:gridCol w="1376664"/>
                <a:gridCol w="4387314"/>
              </a:tblGrid>
              <a:tr h="424512">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721670">
                <a:tc>
                  <a:txBody>
                    <a:bodyPr/>
                    <a:lstStyle/>
                    <a:p>
                      <a:r>
                        <a:rPr lang="en-US" sz="1600" dirty="0" smtClean="0"/>
                        <a:t>Controller HW</a:t>
                      </a:r>
                      <a:endParaRPr lang="en-US" sz="1600" dirty="0"/>
                    </a:p>
                  </a:txBody>
                  <a:tcPr anchor="ctr"/>
                </a:tc>
                <a:tc>
                  <a:txBody>
                    <a:bodyPr/>
                    <a:lstStyle/>
                    <a:p>
                      <a:r>
                        <a:rPr lang="en-US" sz="1600" dirty="0" smtClean="0"/>
                        <a:t>Buy</a:t>
                      </a:r>
                      <a:endParaRPr lang="en-US" sz="1600" dirty="0"/>
                    </a:p>
                  </a:txBody>
                  <a:tcPr anchor="ctr"/>
                </a:tc>
                <a:tc>
                  <a:txBody>
                    <a:bodyPr/>
                    <a:lstStyle/>
                    <a:p>
                      <a:r>
                        <a:rPr lang="en-US" sz="1600" dirty="0" smtClean="0"/>
                        <a:t>PC104 Pentium</a:t>
                      </a:r>
                    </a:p>
                    <a:p>
                      <a:r>
                        <a:rPr lang="en-US" sz="1600" dirty="0" smtClean="0"/>
                        <a:t>Serial port</a:t>
                      </a:r>
                      <a:r>
                        <a:rPr lang="en-US" sz="1600" baseline="0" dirty="0" smtClean="0"/>
                        <a:t> cards (16 total)</a:t>
                      </a:r>
                      <a:endParaRPr lang="en-US" sz="1600" dirty="0"/>
                    </a:p>
                  </a:txBody>
                  <a:tcPr anchor="ctr"/>
                </a:tc>
              </a:tr>
              <a:tr h="1018829">
                <a:tc>
                  <a:txBody>
                    <a:bodyPr/>
                    <a:lstStyle/>
                    <a:p>
                      <a:r>
                        <a:rPr lang="en-US" sz="1600" dirty="0" smtClean="0"/>
                        <a:t>Controller Software</a:t>
                      </a:r>
                      <a:endParaRPr lang="en-US" sz="1600" dirty="0"/>
                    </a:p>
                  </a:txBody>
                  <a:tcPr anchor="ctr"/>
                </a:tc>
                <a:tc>
                  <a:txBody>
                    <a:bodyPr/>
                    <a:lstStyle/>
                    <a:p>
                      <a:r>
                        <a:rPr lang="en-US" sz="1600" dirty="0" smtClean="0"/>
                        <a:t>Build</a:t>
                      </a:r>
                    </a:p>
                    <a:p>
                      <a:r>
                        <a:rPr lang="en-US" sz="1600" dirty="0" smtClean="0"/>
                        <a:t>Open Source</a:t>
                      </a:r>
                      <a:endParaRPr lang="en-US" sz="1600" dirty="0"/>
                    </a:p>
                  </a:txBody>
                  <a:tcPr anchor="ctr"/>
                </a:tc>
                <a:tc>
                  <a:txBody>
                    <a:bodyPr/>
                    <a:lstStyle/>
                    <a:p>
                      <a:r>
                        <a:rPr lang="en-US" sz="1600" dirty="0" smtClean="0"/>
                        <a:t>Linux,</a:t>
                      </a:r>
                      <a:r>
                        <a:rPr lang="en-US" sz="1600" baseline="0" dirty="0" smtClean="0"/>
                        <a:t> </a:t>
                      </a:r>
                      <a:r>
                        <a:rPr lang="en-US" sz="1600" dirty="0" smtClean="0"/>
                        <a:t>Java</a:t>
                      </a:r>
                    </a:p>
                    <a:p>
                      <a:r>
                        <a:rPr lang="en-US" sz="1600" dirty="0" smtClean="0"/>
                        <a:t>Custom</a:t>
                      </a:r>
                      <a:r>
                        <a:rPr lang="en-US" sz="1600" dirty="0" smtClean="0">
                          <a:solidFill>
                            <a:srgbClr val="953735"/>
                          </a:solidFill>
                        </a:rPr>
                        <a:t>: SIAM Data Acquisition</a:t>
                      </a:r>
                      <a:r>
                        <a:rPr lang="en-US" sz="1600" baseline="0" dirty="0" smtClean="0">
                          <a:solidFill>
                            <a:srgbClr val="953735"/>
                          </a:solidFill>
                        </a:rPr>
                        <a:t> software</a:t>
                      </a:r>
                      <a:endParaRPr lang="en-US" sz="1600" dirty="0" smtClean="0">
                        <a:solidFill>
                          <a:srgbClr val="953735"/>
                        </a:solidFill>
                      </a:endParaRPr>
                    </a:p>
                    <a:p>
                      <a:r>
                        <a:rPr lang="en-US" sz="1600" dirty="0" smtClean="0"/>
                        <a:t>Open</a:t>
                      </a:r>
                      <a:r>
                        <a:rPr lang="en-US" sz="1600" baseline="0" dirty="0" smtClean="0"/>
                        <a:t> Source: </a:t>
                      </a:r>
                      <a:r>
                        <a:rPr lang="en-US" sz="1600" baseline="0" dirty="0" err="1" smtClean="0">
                          <a:solidFill>
                            <a:srgbClr val="953735"/>
                          </a:solidFill>
                        </a:rPr>
                        <a:t>DataTurbine</a:t>
                      </a:r>
                      <a:r>
                        <a:rPr lang="en-US" sz="1600" baseline="0" dirty="0" smtClean="0"/>
                        <a:t>, e.g.</a:t>
                      </a:r>
                    </a:p>
                  </a:txBody>
                  <a:tcPr anchor="ctr"/>
                </a:tc>
              </a:tr>
              <a:tr h="1018829">
                <a:tc>
                  <a:txBody>
                    <a:bodyPr/>
                    <a:lstStyle/>
                    <a:p>
                      <a:r>
                        <a:rPr lang="en-US" sz="1600" dirty="0" smtClean="0"/>
                        <a:t>Archive, UI</a:t>
                      </a:r>
                      <a:endParaRPr lang="en-US" sz="1600" dirty="0"/>
                    </a:p>
                  </a:txBody>
                  <a:tcPr anchor="ctr"/>
                </a:tc>
                <a:tc>
                  <a:txBody>
                    <a:bodyPr/>
                    <a:lstStyle/>
                    <a:p>
                      <a:r>
                        <a:rPr lang="en-US" sz="1600" dirty="0" smtClean="0"/>
                        <a:t>Build</a:t>
                      </a:r>
                    </a:p>
                    <a:p>
                      <a:endParaRPr lang="en-US" sz="1600" dirty="0"/>
                    </a:p>
                  </a:txBody>
                  <a:tcPr anchor="ctr"/>
                </a:tc>
                <a:tc>
                  <a:txBody>
                    <a:bodyPr/>
                    <a:lstStyle/>
                    <a:p>
                      <a:r>
                        <a:rPr lang="en-US" sz="1600" dirty="0" smtClean="0"/>
                        <a:t>PC Workstation</a:t>
                      </a:r>
                    </a:p>
                    <a:p>
                      <a:r>
                        <a:rPr lang="en-US" sz="1600" dirty="0" err="1" smtClean="0"/>
                        <a:t>MacOS</a:t>
                      </a:r>
                      <a:r>
                        <a:rPr lang="en-US" sz="1600" dirty="0" smtClean="0"/>
                        <a:t>,</a:t>
                      </a:r>
                      <a:r>
                        <a:rPr lang="en-US" sz="1600" baseline="0" dirty="0" smtClean="0"/>
                        <a:t> Windows, Linux, Java</a:t>
                      </a:r>
                      <a:endParaRPr lang="en-US" sz="1600" dirty="0" smtClean="0"/>
                    </a:p>
                    <a:p>
                      <a:r>
                        <a:rPr lang="en-US" sz="1600" dirty="0" smtClean="0"/>
                        <a:t>Custom: </a:t>
                      </a:r>
                      <a:r>
                        <a:rPr lang="en-US" sz="1600" dirty="0" smtClean="0">
                          <a:solidFill>
                            <a:schemeClr val="accent2">
                              <a:lumMod val="75000"/>
                            </a:schemeClr>
                          </a:solidFill>
                        </a:rPr>
                        <a:t>SSDS,</a:t>
                      </a:r>
                      <a:r>
                        <a:rPr lang="en-US" sz="1600" baseline="0" dirty="0" smtClean="0">
                          <a:solidFill>
                            <a:schemeClr val="accent2">
                              <a:lumMod val="75000"/>
                            </a:schemeClr>
                          </a:solidFill>
                        </a:rPr>
                        <a:t> </a:t>
                      </a:r>
                      <a:r>
                        <a:rPr lang="en-US" sz="1600" dirty="0" smtClean="0">
                          <a:solidFill>
                            <a:schemeClr val="accent2">
                              <a:lumMod val="75000"/>
                            </a:schemeClr>
                          </a:solidFill>
                        </a:rPr>
                        <a:t>FOCE GUI</a:t>
                      </a:r>
                      <a:endParaRPr lang="en-US" sz="1600" dirty="0">
                        <a:solidFill>
                          <a:schemeClr val="accent2">
                            <a:lumMod val="75000"/>
                          </a:schemeClr>
                        </a:solidFill>
                      </a:endParaRPr>
                    </a:p>
                  </a:txBody>
                  <a:tcPr anchor="ctr"/>
                </a:tc>
              </a:tr>
              <a:tr h="424512">
                <a:tc>
                  <a:txBody>
                    <a:bodyPr/>
                    <a:lstStyle/>
                    <a:p>
                      <a:r>
                        <a:rPr lang="en-US" sz="1600" dirty="0" smtClean="0"/>
                        <a:t>Power </a:t>
                      </a:r>
                      <a:endParaRPr lang="en-US" sz="1600" dirty="0"/>
                    </a:p>
                  </a:txBody>
                  <a:tcPr anchor="ctr"/>
                </a:tc>
                <a:tc>
                  <a:txBody>
                    <a:bodyPr/>
                    <a:lstStyle/>
                    <a:p>
                      <a:r>
                        <a:rPr lang="en-US" sz="1600" dirty="0" smtClean="0"/>
                        <a:t>Build</a:t>
                      </a:r>
                      <a:endParaRPr lang="en-US" sz="1600" dirty="0"/>
                    </a:p>
                  </a:txBody>
                  <a:tcPr anchor="ctr"/>
                </a:tc>
                <a:tc>
                  <a:txBody>
                    <a:bodyPr/>
                    <a:lstStyle/>
                    <a:p>
                      <a:r>
                        <a:rPr lang="en-US" sz="1600" dirty="0" smtClean="0"/>
                        <a:t>Custom: load switching</a:t>
                      </a:r>
                      <a:r>
                        <a:rPr lang="en-US" sz="1600" baseline="0" dirty="0" smtClean="0"/>
                        <a:t> and monitoring </a:t>
                      </a:r>
                      <a:r>
                        <a:rPr lang="en-US" sz="1600" dirty="0" smtClean="0"/>
                        <a:t>chassis</a:t>
                      </a:r>
                      <a:endParaRPr lang="en-US" sz="1600" dirty="0"/>
                    </a:p>
                  </a:txBody>
                  <a:tcPr anchor="ctr"/>
                </a:tc>
              </a:tr>
              <a:tr h="721670">
                <a:tc>
                  <a:txBody>
                    <a:bodyPr/>
                    <a:lstStyle/>
                    <a:p>
                      <a:r>
                        <a:rPr lang="en-US" sz="1600" dirty="0" smtClean="0"/>
                        <a:t>ESW</a:t>
                      </a:r>
                      <a:endParaRPr lang="en-US" sz="1600" dirty="0"/>
                    </a:p>
                  </a:txBody>
                  <a:tcPr anchor="ctr"/>
                </a:tc>
                <a:tc>
                  <a:txBody>
                    <a:bodyPr/>
                    <a:lstStyle/>
                    <a:p>
                      <a:r>
                        <a:rPr lang="en-US" sz="1600" dirty="0" smtClean="0"/>
                        <a:t>Build</a:t>
                      </a:r>
                      <a:endParaRPr lang="en-US" sz="1600" dirty="0"/>
                    </a:p>
                  </a:txBody>
                  <a:tcPr anchor="ctr"/>
                </a:tc>
                <a:tc>
                  <a:txBody>
                    <a:bodyPr/>
                    <a:lstStyle/>
                    <a:p>
                      <a:r>
                        <a:rPr lang="en-US" sz="1600" dirty="0" smtClean="0"/>
                        <a:t>Custom:</a:t>
                      </a:r>
                      <a:r>
                        <a:rPr lang="en-US" sz="1600" baseline="0" dirty="0" smtClean="0"/>
                        <a:t> electronics, software, chassis</a:t>
                      </a:r>
                    </a:p>
                    <a:p>
                      <a:r>
                        <a:rPr lang="en-US" sz="1600" baseline="0" dirty="0" smtClean="0"/>
                        <a:t>COTS: pumps, controllers</a:t>
                      </a:r>
                      <a:endParaRPr lang="en-US" sz="1600" dirty="0" smtClean="0"/>
                    </a:p>
                  </a:txBody>
                  <a:tcPr anchor="ctr"/>
                </a:tc>
              </a:tr>
            </a:tbl>
          </a:graphicData>
        </a:graphic>
      </p:graphicFrame>
    </p:spTree>
    <p:extLst>
      <p:ext uri="{BB962C8B-B14F-4D97-AF65-F5344CB8AC3E}">
        <p14:creationId xmlns:p14="http://schemas.microsoft.com/office/powerpoint/2010/main" val="773305810"/>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Straight Connector 133"/>
          <p:cNvCxnSpPr>
            <a:stCxn id="105" idx="1"/>
          </p:cNvCxnSpPr>
          <p:nvPr/>
        </p:nvCxnSpPr>
        <p:spPr>
          <a:xfrm flipH="1">
            <a:off x="6282844" y="4298308"/>
            <a:ext cx="461186" cy="15830"/>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a:stCxn id="108" idx="2"/>
            <a:endCxn id="105" idx="0"/>
          </p:cNvCxnSpPr>
          <p:nvPr/>
        </p:nvCxnSpPr>
        <p:spPr>
          <a:xfrm flipH="1">
            <a:off x="7365854" y="2869072"/>
            <a:ext cx="984064" cy="1142429"/>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05" name="Rounded Rectangle 104"/>
          <p:cNvSpPr/>
          <p:nvPr/>
        </p:nvSpPr>
        <p:spPr>
          <a:xfrm>
            <a:off x="6744030" y="4011501"/>
            <a:ext cx="1243647"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Distribution</a:t>
            </a:r>
            <a:endParaRPr lang="en-US" dirty="0">
              <a:solidFill>
                <a:schemeClr val="accent1">
                  <a:lumMod val="75000"/>
                </a:schemeClr>
              </a:solidFill>
            </a:endParaRPr>
          </a:p>
        </p:txBody>
      </p:sp>
      <p:sp>
        <p:nvSpPr>
          <p:cNvPr id="108" name="Rounded Rectangle 107"/>
          <p:cNvSpPr/>
          <p:nvPr/>
        </p:nvSpPr>
        <p:spPr>
          <a:xfrm>
            <a:off x="7896540" y="2295459"/>
            <a:ext cx="906756"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Source</a:t>
            </a:r>
            <a:endParaRPr lang="en-US" dirty="0">
              <a:solidFill>
                <a:schemeClr val="accent1">
                  <a:lumMod val="75000"/>
                </a:schemeClr>
              </a:solidFill>
            </a:endParaRPr>
          </a:p>
        </p:txBody>
      </p:sp>
      <p:sp>
        <p:nvSpPr>
          <p:cNvPr id="153" name="Rounded Rectangle 152"/>
          <p:cNvSpPr/>
          <p:nvPr/>
        </p:nvSpPr>
        <p:spPr>
          <a:xfrm>
            <a:off x="2363772" y="4935974"/>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54" name="Pentagon 153"/>
          <p:cNvSpPr/>
          <p:nvPr/>
        </p:nvSpPr>
        <p:spPr>
          <a:xfrm>
            <a:off x="1736972" y="5049175"/>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grpSp>
        <p:nvGrpSpPr>
          <p:cNvPr id="150" name="Group 149"/>
          <p:cNvGrpSpPr/>
          <p:nvPr/>
        </p:nvGrpSpPr>
        <p:grpSpPr>
          <a:xfrm>
            <a:off x="6886565" y="1033129"/>
            <a:ext cx="913462" cy="983434"/>
            <a:chOff x="7180536" y="711795"/>
            <a:chExt cx="1503467" cy="1604036"/>
          </a:xfrm>
        </p:grpSpPr>
        <p:sp>
          <p:nvSpPr>
            <p:cNvPr id="151" name="Oval 150"/>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2" name="Picture 151" descr="workstation-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grpSp>
        <p:nvGrpSpPr>
          <p:cNvPr id="147" name="Group 146"/>
          <p:cNvGrpSpPr/>
          <p:nvPr/>
        </p:nvGrpSpPr>
        <p:grpSpPr>
          <a:xfrm>
            <a:off x="754891" y="5703356"/>
            <a:ext cx="879789" cy="879789"/>
            <a:chOff x="850878" y="5411812"/>
            <a:chExt cx="879789" cy="879789"/>
          </a:xfrm>
        </p:grpSpPr>
        <p:sp>
          <p:nvSpPr>
            <p:cNvPr id="148" name="Oval 147"/>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9" name="Picture 148"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sp>
        <p:nvSpPr>
          <p:cNvPr id="139" name="Pentagon 138"/>
          <p:cNvSpPr/>
          <p:nvPr/>
        </p:nvSpPr>
        <p:spPr>
          <a:xfrm>
            <a:off x="1767882" y="6010175"/>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77" name="Rectangle 76"/>
          <p:cNvSpPr/>
          <p:nvPr/>
        </p:nvSpPr>
        <p:spPr>
          <a:xfrm>
            <a:off x="2369534" y="4935974"/>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9" name="Group 78"/>
          <p:cNvGrpSpPr/>
          <p:nvPr/>
        </p:nvGrpSpPr>
        <p:grpSpPr>
          <a:xfrm>
            <a:off x="4089541" y="5757873"/>
            <a:ext cx="551967" cy="646758"/>
            <a:chOff x="1788020" y="1582961"/>
            <a:chExt cx="329086" cy="403787"/>
          </a:xfrm>
        </p:grpSpPr>
        <p:sp>
          <p:nvSpPr>
            <p:cNvPr id="80" name="Oval 7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1" name="Pentagon 8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2" name="Straight Connector 81"/>
            <p:cNvCxnSpPr>
              <a:endCxn id="8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83" name="Group 82"/>
          <p:cNvGrpSpPr/>
          <p:nvPr/>
        </p:nvGrpSpPr>
        <p:grpSpPr>
          <a:xfrm>
            <a:off x="6329121" y="5662774"/>
            <a:ext cx="551967" cy="646758"/>
            <a:chOff x="1788020" y="1582961"/>
            <a:chExt cx="329086" cy="403787"/>
          </a:xfrm>
        </p:grpSpPr>
        <p:sp>
          <p:nvSpPr>
            <p:cNvPr id="84" name="Oval 83"/>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5" name="Pentagon 84"/>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6" name="Straight Connector 85"/>
            <p:cNvCxnSpPr>
              <a:endCxn id="84"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87" name="Group 86"/>
          <p:cNvGrpSpPr/>
          <p:nvPr/>
        </p:nvGrpSpPr>
        <p:grpSpPr>
          <a:xfrm>
            <a:off x="4632403" y="5028976"/>
            <a:ext cx="505545" cy="659984"/>
            <a:chOff x="7271690" y="5160717"/>
            <a:chExt cx="505545" cy="659984"/>
          </a:xfrm>
        </p:grpSpPr>
        <p:sp>
          <p:nvSpPr>
            <p:cNvPr id="88" name="Oval 8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89" name="Straight Connector 88"/>
            <p:cNvCxnSpPr>
              <a:endCxn id="8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91" name="Group 90"/>
          <p:cNvGrpSpPr/>
          <p:nvPr/>
        </p:nvGrpSpPr>
        <p:grpSpPr>
          <a:xfrm>
            <a:off x="4090136" y="5027302"/>
            <a:ext cx="505545" cy="659984"/>
            <a:chOff x="7271690" y="5160717"/>
            <a:chExt cx="505545" cy="659984"/>
          </a:xfrm>
        </p:grpSpPr>
        <p:sp>
          <p:nvSpPr>
            <p:cNvPr id="92" name="Oval 9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93" name="Straight Connector 92"/>
            <p:cNvCxnSpPr>
              <a:endCxn id="9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95" name="Group 94"/>
          <p:cNvGrpSpPr/>
          <p:nvPr/>
        </p:nvGrpSpPr>
        <p:grpSpPr>
          <a:xfrm>
            <a:off x="6296729" y="4929215"/>
            <a:ext cx="505545" cy="659984"/>
            <a:chOff x="7271690" y="5160717"/>
            <a:chExt cx="505545" cy="659984"/>
          </a:xfrm>
        </p:grpSpPr>
        <p:sp>
          <p:nvSpPr>
            <p:cNvPr id="96" name="Oval 9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97" name="Straight Connector 96"/>
            <p:cNvCxnSpPr>
              <a:endCxn id="9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8" name="Rectangle 9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00" name="Group 99"/>
          <p:cNvGrpSpPr/>
          <p:nvPr/>
        </p:nvGrpSpPr>
        <p:grpSpPr>
          <a:xfrm>
            <a:off x="6837751" y="4929215"/>
            <a:ext cx="505545" cy="659984"/>
            <a:chOff x="7271690" y="5160717"/>
            <a:chExt cx="505545" cy="659984"/>
          </a:xfrm>
        </p:grpSpPr>
        <p:sp>
          <p:nvSpPr>
            <p:cNvPr id="101" name="Oval 10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02" name="Straight Connector 101"/>
            <p:cNvCxnSpPr>
              <a:endCxn id="10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03" name="Rectangle 10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12" name="Group 111"/>
          <p:cNvGrpSpPr/>
          <p:nvPr/>
        </p:nvGrpSpPr>
        <p:grpSpPr>
          <a:xfrm>
            <a:off x="6909409" y="5649112"/>
            <a:ext cx="505545" cy="659984"/>
            <a:chOff x="7271690" y="5160717"/>
            <a:chExt cx="505545" cy="659984"/>
          </a:xfrm>
        </p:grpSpPr>
        <p:sp>
          <p:nvSpPr>
            <p:cNvPr id="113" name="Oval 112"/>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14" name="Straight Connector 113"/>
            <p:cNvCxnSpPr>
              <a:endCxn id="113"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15" name="Rectangle 11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16" name="Group 115"/>
          <p:cNvGrpSpPr/>
          <p:nvPr/>
        </p:nvGrpSpPr>
        <p:grpSpPr>
          <a:xfrm>
            <a:off x="4632403" y="5757873"/>
            <a:ext cx="505545" cy="659984"/>
            <a:chOff x="7271690" y="5160717"/>
            <a:chExt cx="505545" cy="659984"/>
          </a:xfrm>
        </p:grpSpPr>
        <p:sp>
          <p:nvSpPr>
            <p:cNvPr id="117" name="Oval 116"/>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18" name="Straight Connector 117"/>
            <p:cNvCxnSpPr>
              <a:endCxn id="117"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19" name="Rectangle 118"/>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5" name="Rounded Rectangle 4"/>
          <p:cNvSpPr/>
          <p:nvPr/>
        </p:nvSpPr>
        <p:spPr>
          <a:xfrm>
            <a:off x="3719421" y="3588618"/>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71" name="Rounded Rectangle 70"/>
          <p:cNvSpPr/>
          <p:nvPr/>
        </p:nvSpPr>
        <p:spPr>
          <a:xfrm>
            <a:off x="5817305" y="1121615"/>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203" name="Straight Connector 202"/>
          <p:cNvCxnSpPr>
            <a:stCxn id="71" idx="3"/>
          </p:cNvCxnSpPr>
          <p:nvPr/>
        </p:nvCxnSpPr>
        <p:spPr>
          <a:xfrm>
            <a:off x="6406423" y="1408422"/>
            <a:ext cx="412012" cy="0"/>
          </a:xfrm>
          <a:prstGeom prst="line">
            <a:avLst/>
          </a:prstGeom>
          <a:ln w="38100" cmpd="sng">
            <a:solidFill>
              <a:srgbClr val="00000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059144" y="3588810"/>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8" name="Rectangle 67"/>
          <p:cNvSpPr/>
          <p:nvPr/>
        </p:nvSpPr>
        <p:spPr>
          <a:xfrm>
            <a:off x="16171" y="3269820"/>
            <a:ext cx="9116387" cy="3555285"/>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5" name="Rounded Rectangle 134"/>
          <p:cNvSpPr/>
          <p:nvPr/>
        </p:nvSpPr>
        <p:spPr>
          <a:xfrm>
            <a:off x="4762662" y="4585114"/>
            <a:ext cx="921263" cy="52849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72" name="Rectangle 71"/>
          <p:cNvSpPr/>
          <p:nvPr/>
        </p:nvSpPr>
        <p:spPr>
          <a:xfrm>
            <a:off x="569657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6" name="Rounded Rectangle 135"/>
          <p:cNvSpPr/>
          <p:nvPr/>
        </p:nvSpPr>
        <p:spPr>
          <a:xfrm>
            <a:off x="6312056" y="3101801"/>
            <a:ext cx="1138064" cy="73654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Fiber Optic </a:t>
            </a:r>
          </a:p>
          <a:p>
            <a:pPr algn="ctr"/>
            <a:r>
              <a:rPr lang="en-US" sz="1400" dirty="0" smtClean="0">
                <a:solidFill>
                  <a:schemeClr val="accent3">
                    <a:lumMod val="50000"/>
                  </a:schemeClr>
                </a:solidFill>
              </a:rPr>
              <a:t>Power and Data Cable</a:t>
            </a:r>
          </a:p>
        </p:txBody>
      </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cxnSp>
        <p:nvCxnSpPr>
          <p:cNvPr id="123" name="Straight Connector 122"/>
          <p:cNvCxnSpPr/>
          <p:nvPr/>
        </p:nvCxnSpPr>
        <p:spPr>
          <a:xfrm flipH="1">
            <a:off x="1593782" y="4324283"/>
            <a:ext cx="2054480" cy="54382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334793" y="4424770"/>
            <a:ext cx="9680" cy="44333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059181" y="4270980"/>
            <a:ext cx="1035782" cy="448396"/>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059181" y="4162424"/>
            <a:ext cx="1104265" cy="49589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8" y="4375462"/>
            <a:ext cx="0" cy="518733"/>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736972" y="4424770"/>
            <a:ext cx="1967321" cy="53785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33" name="Rounded Rectangle 132"/>
          <p:cNvSpPr/>
          <p:nvPr/>
        </p:nvSpPr>
        <p:spPr>
          <a:xfrm>
            <a:off x="1560276" y="3949386"/>
            <a:ext cx="1347594"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Ethernet-Serial</a:t>
            </a:r>
            <a:endParaRPr lang="en-US" dirty="0">
              <a:solidFill>
                <a:schemeClr val="accent3">
                  <a:lumMod val="50000"/>
                </a:schemeClr>
              </a:solidFill>
            </a:endParaRPr>
          </a:p>
        </p:txBody>
      </p:sp>
      <p:cxnSp>
        <p:nvCxnSpPr>
          <p:cNvPr id="176" name="Straight Connector 175"/>
          <p:cNvCxnSpPr/>
          <p:nvPr/>
        </p:nvCxnSpPr>
        <p:spPr>
          <a:xfrm flipV="1">
            <a:off x="5214656" y="2869072"/>
            <a:ext cx="1244714" cy="1165967"/>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38" name="Rounded Rectangle 137"/>
          <p:cNvSpPr/>
          <p:nvPr/>
        </p:nvSpPr>
        <p:spPr>
          <a:xfrm>
            <a:off x="7772760" y="797548"/>
            <a:ext cx="1159162" cy="6108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Connection</a:t>
            </a:r>
          </a:p>
          <a:p>
            <a:pPr algn="ctr"/>
            <a:r>
              <a:rPr lang="en-US" sz="1600" i="1" dirty="0" smtClean="0">
                <a:solidFill>
                  <a:schemeClr val="accent6">
                    <a:lumMod val="75000"/>
                  </a:schemeClr>
                </a:solidFill>
              </a:rPr>
              <a:t>View</a:t>
            </a:r>
          </a:p>
        </p:txBody>
      </p:sp>
      <p:sp>
        <p:nvSpPr>
          <p:cNvPr id="141" name="Rounded Rectangle 140"/>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42" name="Rounded Rectangle 141"/>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43" name="Rounded Rectangle 142"/>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137" name="Rounded Rectangle 136"/>
          <p:cNvSpPr/>
          <p:nvPr/>
        </p:nvSpPr>
        <p:spPr>
          <a:xfrm>
            <a:off x="6163446" y="564588"/>
            <a:ext cx="921263" cy="52849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
        <p:nvSpPr>
          <p:cNvPr id="158" name="TextBox 157"/>
          <p:cNvSpPr txBox="1"/>
          <p:nvPr/>
        </p:nvSpPr>
        <p:spPr>
          <a:xfrm>
            <a:off x="2874311" y="6021786"/>
            <a:ext cx="1040594" cy="369332"/>
          </a:xfrm>
          <a:prstGeom prst="rect">
            <a:avLst/>
          </a:prstGeom>
          <a:noFill/>
        </p:spPr>
        <p:txBody>
          <a:bodyPr wrap="none" rtlCol="0">
            <a:spAutoFit/>
          </a:bodyPr>
          <a:lstStyle/>
          <a:p>
            <a:r>
              <a:rPr lang="en-US" dirty="0" smtClean="0"/>
              <a:t>Chamber</a:t>
            </a:r>
            <a:endParaRPr lang="en-US" dirty="0"/>
          </a:p>
        </p:txBody>
      </p:sp>
      <p:sp>
        <p:nvSpPr>
          <p:cNvPr id="159" name="TextBox 158"/>
          <p:cNvSpPr txBox="1"/>
          <p:nvPr/>
        </p:nvSpPr>
        <p:spPr>
          <a:xfrm>
            <a:off x="6459370" y="6314446"/>
            <a:ext cx="953018" cy="369332"/>
          </a:xfrm>
          <a:prstGeom prst="rect">
            <a:avLst/>
          </a:prstGeom>
          <a:noFill/>
        </p:spPr>
        <p:txBody>
          <a:bodyPr wrap="none" rtlCol="0">
            <a:spAutoFit/>
          </a:bodyPr>
          <a:lstStyle/>
          <a:p>
            <a:r>
              <a:rPr lang="en-US" dirty="0" smtClean="0"/>
              <a:t>External</a:t>
            </a:r>
            <a:endParaRPr lang="en-US" dirty="0"/>
          </a:p>
        </p:txBody>
      </p:sp>
      <p:grpSp>
        <p:nvGrpSpPr>
          <p:cNvPr id="76" name="Group 75"/>
          <p:cNvGrpSpPr/>
          <p:nvPr/>
        </p:nvGrpSpPr>
        <p:grpSpPr>
          <a:xfrm>
            <a:off x="754891" y="4700336"/>
            <a:ext cx="879789" cy="879789"/>
            <a:chOff x="850878" y="4417866"/>
            <a:chExt cx="879789" cy="879789"/>
          </a:xfrm>
        </p:grpSpPr>
        <p:sp>
          <p:nvSpPr>
            <p:cNvPr id="78" name="Oval 77"/>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4" name="Picture 103" descr="redPump-xpar.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109" name="Rounded Rectangle 108"/>
          <p:cNvSpPr/>
          <p:nvPr/>
        </p:nvSpPr>
        <p:spPr>
          <a:xfrm>
            <a:off x="7955198" y="3470072"/>
            <a:ext cx="848098" cy="51670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1 kW</a:t>
            </a:r>
            <a:endParaRPr lang="en-US" dirty="0">
              <a:solidFill>
                <a:schemeClr val="accent3">
                  <a:lumMod val="50000"/>
                </a:schemeClr>
              </a:solidFill>
            </a:endParaRPr>
          </a:p>
        </p:txBody>
      </p:sp>
      <p:sp>
        <p:nvSpPr>
          <p:cNvPr id="132" name="Rounded Rectangle 131"/>
          <p:cNvSpPr/>
          <p:nvPr/>
        </p:nvSpPr>
        <p:spPr>
          <a:xfrm>
            <a:off x="4624295" y="2869072"/>
            <a:ext cx="1193010" cy="51670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100 </a:t>
            </a:r>
            <a:r>
              <a:rPr lang="en-US" sz="1400" dirty="0" err="1" smtClean="0">
                <a:solidFill>
                  <a:schemeClr val="accent3">
                    <a:lumMod val="50000"/>
                  </a:schemeClr>
                </a:solidFill>
              </a:rPr>
              <a:t>MBps</a:t>
            </a:r>
            <a:endParaRPr lang="en-US" sz="1400" dirty="0" smtClean="0">
              <a:solidFill>
                <a:schemeClr val="accent3">
                  <a:lumMod val="50000"/>
                </a:schemeClr>
              </a:solidFill>
            </a:endParaRP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Tree>
    <p:extLst>
      <p:ext uri="{BB962C8B-B14F-4D97-AF65-F5344CB8AC3E}">
        <p14:creationId xmlns:p14="http://schemas.microsoft.com/office/powerpoint/2010/main" val="2911036416"/>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Summary</a:t>
            </a:r>
            <a:br>
              <a:rPr lang="en-US" dirty="0" smtClean="0"/>
            </a:br>
            <a:r>
              <a:rPr lang="en-US" sz="3600" dirty="0" smtClean="0"/>
              <a:t>Centralized Workstation</a:t>
            </a:r>
            <a:endParaRPr lang="en-US" dirty="0"/>
          </a:p>
        </p:txBody>
      </p:sp>
      <p:sp>
        <p:nvSpPr>
          <p:cNvPr id="9" name="Content Placeholder 8"/>
          <p:cNvSpPr>
            <a:spLocks noGrp="1"/>
          </p:cNvSpPr>
          <p:nvPr>
            <p:ph idx="1"/>
          </p:nvPr>
        </p:nvSpPr>
        <p:spPr>
          <a:xfrm>
            <a:off x="457200" y="1600200"/>
            <a:ext cx="3484880" cy="4048761"/>
          </a:xfrm>
        </p:spPr>
        <p:txBody>
          <a:bodyPr>
            <a:normAutofit/>
          </a:bodyPr>
          <a:lstStyle/>
          <a:p>
            <a:r>
              <a:rPr lang="en-US" sz="2400" dirty="0" smtClean="0"/>
              <a:t>Pros</a:t>
            </a:r>
          </a:p>
          <a:p>
            <a:pPr lvl="1"/>
            <a:r>
              <a:rPr lang="en-US" sz="2000" dirty="0" smtClean="0"/>
              <a:t>One software platform</a:t>
            </a:r>
          </a:p>
          <a:p>
            <a:pPr lvl="1"/>
            <a:r>
              <a:rPr lang="en-US" sz="2000" dirty="0" smtClean="0"/>
              <a:t>COTS computers</a:t>
            </a:r>
          </a:p>
          <a:p>
            <a:pPr lvl="1"/>
            <a:r>
              <a:rPr lang="en-US" sz="2000" dirty="0" smtClean="0"/>
              <a:t>COTS serial I/O solutions</a:t>
            </a:r>
            <a:endParaRPr lang="en-US" sz="2000" dirty="0"/>
          </a:p>
          <a:p>
            <a:pPr marL="457200" lvl="1" indent="0">
              <a:buNone/>
            </a:pPr>
            <a:endParaRPr lang="en-US" sz="2000" dirty="0" smtClean="0"/>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Cons</a:t>
            </a:r>
          </a:p>
          <a:p>
            <a:pPr lvl="1"/>
            <a:r>
              <a:rPr lang="en-US" sz="2000" dirty="0" smtClean="0"/>
              <a:t>Extensibility in packaging and housings…have to put a lot of holes in housings</a:t>
            </a:r>
            <a:endParaRPr lang="en-US" sz="1600" dirty="0" smtClean="0"/>
          </a:p>
          <a:p>
            <a:pPr lvl="2"/>
            <a:r>
              <a:rPr lang="en-US" sz="1600" dirty="0" smtClean="0"/>
              <a:t>Can use junction boxes</a:t>
            </a:r>
          </a:p>
          <a:p>
            <a:pPr lvl="1"/>
            <a:r>
              <a:rPr lang="en-US" sz="2000" dirty="0"/>
              <a:t>Need lots of serial ports</a:t>
            </a:r>
          </a:p>
          <a:p>
            <a:pPr lvl="2"/>
            <a:r>
              <a:rPr lang="en-US" sz="1600" dirty="0"/>
              <a:t>Custom serial IO </a:t>
            </a:r>
            <a:r>
              <a:rPr lang="en-US" dirty="0" smtClean="0"/>
              <a:t>Power </a:t>
            </a:r>
            <a:r>
              <a:rPr lang="en-US" dirty="0"/>
              <a:t>consumption</a:t>
            </a:r>
          </a:p>
          <a:p>
            <a:pPr lvl="1"/>
            <a:r>
              <a:rPr lang="en-US" sz="2000" dirty="0" smtClean="0"/>
              <a:t>Less modular</a:t>
            </a:r>
          </a:p>
          <a:p>
            <a:pPr lvl="1"/>
            <a:endParaRPr lang="en-US" sz="1600" dirty="0" smtClean="0"/>
          </a:p>
          <a:p>
            <a:pPr lvl="1"/>
            <a:r>
              <a:rPr lang="en-US" sz="2000" dirty="0" smtClean="0"/>
              <a:t>Custom </a:t>
            </a:r>
            <a:r>
              <a:rPr lang="en-US" sz="2000" dirty="0"/>
              <a:t>HW/</a:t>
            </a:r>
            <a:r>
              <a:rPr lang="en-US" sz="2000" dirty="0" smtClean="0"/>
              <a:t>SW</a:t>
            </a:r>
            <a:endParaRPr lang="en-US" sz="2000" dirty="0"/>
          </a:p>
        </p:txBody>
      </p:sp>
    </p:spTree>
    <p:extLst>
      <p:ext uri="{BB962C8B-B14F-4D97-AF65-F5344CB8AC3E}">
        <p14:creationId xmlns:p14="http://schemas.microsoft.com/office/powerpoint/2010/main" val="232259638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20748" y="3877907"/>
            <a:ext cx="4709297" cy="1200329"/>
          </a:xfrm>
          <a:prstGeom prst="rect">
            <a:avLst/>
          </a:prstGeom>
          <a:noFill/>
        </p:spPr>
        <p:txBody>
          <a:bodyPr wrap="square" rtlCol="0">
            <a:spAutoFit/>
          </a:bodyPr>
          <a:lstStyle/>
          <a:p>
            <a:r>
              <a:rPr lang="en-US" dirty="0" smtClean="0"/>
              <a:t>European FOCE (</a:t>
            </a:r>
            <a:r>
              <a:rPr lang="en-US" dirty="0" err="1" smtClean="0"/>
              <a:t>eFOCE</a:t>
            </a:r>
            <a:r>
              <a:rPr lang="en-US" dirty="0" smtClean="0"/>
              <a:t>) is currently under construction and scheduled for deployment in May 2012.  This system uses a cable but the CO2 is delivered in bottles to a surface expression.</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pic>
        <p:nvPicPr>
          <p:cNvPr id="2" name="Picture 1" descr="deployed CP-FOC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124" y="2042596"/>
            <a:ext cx="2780271" cy="1664517"/>
          </a:xfrm>
          <a:prstGeom prst="rect">
            <a:avLst/>
          </a:prstGeom>
        </p:spPr>
      </p:pic>
      <p:pic>
        <p:nvPicPr>
          <p:cNvPr id="7" name="Picture 6" descr="FOCE ceployed at Mars site 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729" y="736126"/>
            <a:ext cx="2169298" cy="1464276"/>
          </a:xfrm>
          <a:prstGeom prst="rect">
            <a:avLst/>
          </a:prstGeom>
        </p:spPr>
      </p:pic>
      <p:sp>
        <p:nvSpPr>
          <p:cNvPr id="9" name="TextBox 8"/>
          <p:cNvSpPr txBox="1"/>
          <p:nvPr/>
        </p:nvSpPr>
        <p:spPr>
          <a:xfrm>
            <a:off x="1508211" y="933574"/>
            <a:ext cx="4043406" cy="923330"/>
          </a:xfrm>
          <a:prstGeom prst="rect">
            <a:avLst/>
          </a:prstGeom>
          <a:noFill/>
        </p:spPr>
        <p:txBody>
          <a:bodyPr wrap="square" rtlCol="0">
            <a:spAutoFit/>
          </a:bodyPr>
          <a:lstStyle/>
          <a:p>
            <a:r>
              <a:rPr lang="en-US" dirty="0" smtClean="0"/>
              <a:t>Deep FOCE (</a:t>
            </a:r>
            <a:r>
              <a:rPr lang="en-US" dirty="0" err="1" smtClean="0"/>
              <a:t>dpFOCE</a:t>
            </a:r>
            <a:r>
              <a:rPr lang="en-US" dirty="0" smtClean="0"/>
              <a:t>) is the original FOCE built for multi-science users on a cabled observatory. </a:t>
            </a:r>
            <a:endParaRPr lang="en-US" dirty="0"/>
          </a:p>
        </p:txBody>
      </p:sp>
      <p:sp>
        <p:nvSpPr>
          <p:cNvPr id="10" name="TextBox 9"/>
          <p:cNvSpPr txBox="1"/>
          <p:nvPr/>
        </p:nvSpPr>
        <p:spPr>
          <a:xfrm>
            <a:off x="3699176" y="2292342"/>
            <a:ext cx="4331730" cy="1477328"/>
          </a:xfrm>
          <a:prstGeom prst="rect">
            <a:avLst/>
          </a:prstGeom>
          <a:noFill/>
        </p:spPr>
        <p:txBody>
          <a:bodyPr wrap="square" rtlCol="0">
            <a:spAutoFit/>
          </a:bodyPr>
          <a:lstStyle/>
          <a:p>
            <a:r>
              <a:rPr lang="en-US" dirty="0" smtClean="0"/>
              <a:t>Coral Prototype FOCE (</a:t>
            </a:r>
            <a:r>
              <a:rPr lang="en-US" dirty="0" err="1" smtClean="0"/>
              <a:t>cpFOCE</a:t>
            </a:r>
            <a:r>
              <a:rPr lang="en-US" dirty="0" smtClean="0"/>
              <a:t>) is the first tech transfer of FOCE built for multi-science users on the Great Barrier Reef. Solar and wind powered except for the creation of the enriched CO</a:t>
            </a:r>
            <a:r>
              <a:rPr lang="en-US" baseline="-25000" dirty="0" smtClean="0"/>
              <a:t>2</a:t>
            </a:r>
            <a:r>
              <a:rPr lang="en-US" dirty="0" smtClean="0"/>
              <a:t> water.  </a:t>
            </a:r>
            <a:endParaRPr lang="en-US" dirty="0"/>
          </a:p>
        </p:txBody>
      </p:sp>
      <p:pic>
        <p:nvPicPr>
          <p:cNvPr id="1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0570" y="3707113"/>
            <a:ext cx="2000336" cy="142862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3" name="Rectangle 12"/>
          <p:cNvSpPr/>
          <p:nvPr/>
        </p:nvSpPr>
        <p:spPr>
          <a:xfrm>
            <a:off x="385844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H="1" flipV="1">
            <a:off x="3838124" y="6273288"/>
            <a:ext cx="370333" cy="284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1188389" y="5635368"/>
            <a:ext cx="762002" cy="685876"/>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1950391" y="5858417"/>
            <a:ext cx="1633225" cy="250930"/>
          </a:xfrm>
          <a:prstGeom prst="rect">
            <a:avLst/>
          </a:prstGeom>
          <a:solidFill>
            <a:schemeClr val="accent3">
              <a:alpha val="9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3583615" y="5858417"/>
            <a:ext cx="373381" cy="250930"/>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217010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255948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2871397"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336365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1020748" y="6321243"/>
            <a:ext cx="3136909"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23" name="Rectangle 22"/>
          <p:cNvSpPr/>
          <p:nvPr/>
        </p:nvSpPr>
        <p:spPr>
          <a:xfrm>
            <a:off x="3606475"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3653719"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p:cNvSpPr/>
          <p:nvPr/>
        </p:nvSpPr>
        <p:spPr>
          <a:xfrm>
            <a:off x="3704926"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3762838"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3820751"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3876123"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3927024"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 name="Picture 29" descr="images-1.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6414" y="5317105"/>
            <a:ext cx="233915" cy="493914"/>
          </a:xfrm>
          <a:prstGeom prst="rect">
            <a:avLst/>
          </a:prstGeom>
        </p:spPr>
      </p:pic>
      <p:pic>
        <p:nvPicPr>
          <p:cNvPr id="31" name="Picture 30" descr="images.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1288535" y="5831605"/>
            <a:ext cx="507576" cy="728487"/>
          </a:xfrm>
          <a:prstGeom prst="rect">
            <a:avLst/>
          </a:prstGeom>
        </p:spPr>
      </p:pic>
      <p:pic>
        <p:nvPicPr>
          <p:cNvPr id="32" name="Picture 31" descr="bowtech.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42323" y="5635368"/>
            <a:ext cx="408068" cy="295401"/>
          </a:xfrm>
          <a:prstGeom prst="rect">
            <a:avLst/>
          </a:prstGeom>
        </p:spPr>
      </p:pic>
      <p:sp>
        <p:nvSpPr>
          <p:cNvPr id="33" name="Rectangle 32"/>
          <p:cNvSpPr/>
          <p:nvPr/>
        </p:nvSpPr>
        <p:spPr>
          <a:xfrm>
            <a:off x="2272972" y="5858417"/>
            <a:ext cx="261620" cy="25093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4" name="Picture 33" descr="1e652e785ddeca238b6aa7d420ce39e2.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30349" y="5395590"/>
            <a:ext cx="691493" cy="956323"/>
          </a:xfrm>
          <a:prstGeom prst="rect">
            <a:avLst/>
          </a:prstGeom>
        </p:spPr>
      </p:pic>
      <p:sp>
        <p:nvSpPr>
          <p:cNvPr id="36" name="Rectangle 35"/>
          <p:cNvSpPr/>
          <p:nvPr/>
        </p:nvSpPr>
        <p:spPr>
          <a:xfrm>
            <a:off x="3636956" y="6179050"/>
            <a:ext cx="221488" cy="12267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7" name="Straight Connector 36"/>
          <p:cNvCxnSpPr>
            <a:endCxn id="36" idx="3"/>
          </p:cNvCxnSpPr>
          <p:nvPr/>
        </p:nvCxnSpPr>
        <p:spPr>
          <a:xfrm flipH="1" flipV="1">
            <a:off x="3858444" y="6240388"/>
            <a:ext cx="350013" cy="61338"/>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3807644" y="6109347"/>
            <a:ext cx="0" cy="6970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1950391" y="6287507"/>
            <a:ext cx="1686565"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1950391" y="5702283"/>
            <a:ext cx="0" cy="59944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1309293" y="6301726"/>
            <a:ext cx="641098"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V="1">
            <a:off x="2330884" y="5758045"/>
            <a:ext cx="0" cy="529463"/>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V="1">
            <a:off x="1310817" y="6273288"/>
            <a:ext cx="0" cy="3764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H="1">
            <a:off x="1386509" y="5631743"/>
            <a:ext cx="563882"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1950391" y="5631743"/>
            <a:ext cx="0" cy="70539"/>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46" name="Picture 45" descr="Model-300-2.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9151486">
            <a:off x="1669466" y="5740114"/>
            <a:ext cx="388113" cy="426024"/>
          </a:xfrm>
          <a:prstGeom prst="rect">
            <a:avLst/>
          </a:prstGeom>
        </p:spPr>
      </p:pic>
      <p:cxnSp>
        <p:nvCxnSpPr>
          <p:cNvPr id="47" name="Straight Connector 46"/>
          <p:cNvCxnSpPr/>
          <p:nvPr/>
        </p:nvCxnSpPr>
        <p:spPr>
          <a:xfrm flipH="1">
            <a:off x="2030349" y="5962971"/>
            <a:ext cx="94873"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2125223" y="5962971"/>
            <a:ext cx="0" cy="324536"/>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4208457" y="5405780"/>
            <a:ext cx="4493834" cy="923330"/>
          </a:xfrm>
          <a:prstGeom prst="rect">
            <a:avLst/>
          </a:prstGeom>
          <a:noFill/>
        </p:spPr>
        <p:txBody>
          <a:bodyPr wrap="square" rtlCol="0">
            <a:spAutoFit/>
          </a:bodyPr>
          <a:lstStyle/>
          <a:p>
            <a:r>
              <a:rPr lang="en-US" dirty="0" smtClean="0"/>
              <a:t>Antarctic FOCE (</a:t>
            </a:r>
            <a:r>
              <a:rPr lang="en-US" dirty="0" err="1" smtClean="0"/>
              <a:t>antFOCE</a:t>
            </a:r>
            <a:r>
              <a:rPr lang="en-US" dirty="0" smtClean="0"/>
              <a:t>) proposal submitted and partially funded. Proposal for other 50% of funding submitted April 24</a:t>
            </a:r>
            <a:r>
              <a:rPr lang="en-US" baseline="30000" dirty="0" smtClean="0"/>
              <a:t>th</a:t>
            </a:r>
            <a:r>
              <a:rPr lang="en-US" dirty="0" smtClean="0"/>
              <a:t>, 2012. </a:t>
            </a:r>
            <a:endParaRPr lang="en-US" dirty="0"/>
          </a:p>
        </p:txBody>
      </p:sp>
    </p:spTree>
    <p:extLst>
      <p:ext uri="{BB962C8B-B14F-4D97-AF65-F5344CB8AC3E}">
        <p14:creationId xmlns:p14="http://schemas.microsoft.com/office/powerpoint/2010/main" val="906471975"/>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accent6">
                    <a:lumMod val="50000"/>
                  </a:schemeClr>
                </a:solidFill>
              </a:rPr>
              <a:t>Industrial Computers</a:t>
            </a:r>
            <a:endParaRPr lang="en-US" dirty="0"/>
          </a:p>
        </p:txBody>
      </p:sp>
      <p:sp>
        <p:nvSpPr>
          <p:cNvPr id="3" name="Content Placeholder 2"/>
          <p:cNvSpPr>
            <a:spLocks noGrp="1"/>
          </p:cNvSpPr>
          <p:nvPr>
            <p:ph idx="1"/>
          </p:nvPr>
        </p:nvSpPr>
        <p:spPr/>
        <p:txBody>
          <a:bodyPr/>
          <a:lstStyle/>
          <a:p>
            <a:r>
              <a:rPr lang="en-US" i="1" dirty="0" smtClean="0">
                <a:solidFill>
                  <a:schemeClr val="accent6">
                    <a:lumMod val="50000"/>
                  </a:schemeClr>
                </a:solidFill>
              </a:rPr>
              <a:t>Industrial automation computers (WAGO, Compact Rio, e.g.)</a:t>
            </a:r>
            <a:endParaRPr lang="en-US" i="1" dirty="0">
              <a:solidFill>
                <a:schemeClr val="accent6">
                  <a:lumMod val="50000"/>
                </a:schemeClr>
              </a:solidFill>
            </a:endParaRPr>
          </a:p>
          <a:p>
            <a:r>
              <a:rPr lang="en-US" i="1" dirty="0">
                <a:solidFill>
                  <a:schemeClr val="accent6">
                    <a:lumMod val="50000"/>
                  </a:schemeClr>
                </a:solidFill>
              </a:rPr>
              <a:t>Similar to </a:t>
            </a:r>
            <a:r>
              <a:rPr lang="en-US" i="1" dirty="0" smtClean="0">
                <a:solidFill>
                  <a:schemeClr val="accent6">
                    <a:lumMod val="50000"/>
                  </a:schemeClr>
                </a:solidFill>
              </a:rPr>
              <a:t>CP-FOCE implementation</a:t>
            </a:r>
          </a:p>
          <a:p>
            <a:r>
              <a:rPr lang="en-US" i="1" dirty="0" smtClean="0">
                <a:solidFill>
                  <a:schemeClr val="accent6">
                    <a:lumMod val="50000"/>
                  </a:schemeClr>
                </a:solidFill>
              </a:rPr>
              <a:t>Uses primarily COTS hardware and software</a:t>
            </a:r>
            <a:endParaRPr lang="en-US" i="1" dirty="0">
              <a:solidFill>
                <a:schemeClr val="accent6">
                  <a:lumMod val="50000"/>
                </a:schemeClr>
              </a:solidFill>
            </a:endParaRPr>
          </a:p>
          <a:p>
            <a:r>
              <a:rPr lang="en-US" i="1" dirty="0">
                <a:solidFill>
                  <a:schemeClr val="accent6">
                    <a:lumMod val="50000"/>
                  </a:schemeClr>
                </a:solidFill>
              </a:rPr>
              <a:t>Shown </a:t>
            </a:r>
            <a:r>
              <a:rPr lang="en-US" i="1" dirty="0" smtClean="0">
                <a:solidFill>
                  <a:schemeClr val="accent6">
                    <a:lumMod val="50000"/>
                  </a:schemeClr>
                </a:solidFill>
              </a:rPr>
              <a:t>here using moored configuration</a:t>
            </a:r>
            <a:endParaRPr lang="en-US" i="1" dirty="0">
              <a:solidFill>
                <a:schemeClr val="accent6">
                  <a:lumMod val="50000"/>
                </a:schemeClr>
              </a:solidFill>
            </a:endParaRPr>
          </a:p>
          <a:p>
            <a:pPr marL="0" indent="0">
              <a:buNone/>
            </a:pPr>
            <a:endParaRPr lang="en-US" i="1" dirty="0">
              <a:solidFill>
                <a:schemeClr val="accent6">
                  <a:lumMod val="50000"/>
                </a:schemeClr>
              </a:solidFill>
            </a:endParaRPr>
          </a:p>
          <a:p>
            <a:endParaRPr lang="en-US" dirty="0"/>
          </a:p>
        </p:txBody>
      </p:sp>
      <p:pic>
        <p:nvPicPr>
          <p:cNvPr id="4" name="Picture 3" descr="IMG_024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8031" y="4519097"/>
            <a:ext cx="2695240" cy="2021430"/>
          </a:xfrm>
          <a:prstGeom prst="rect">
            <a:avLst/>
          </a:prstGeom>
        </p:spPr>
      </p:pic>
    </p:spTree>
    <p:extLst>
      <p:ext uri="{BB962C8B-B14F-4D97-AF65-F5344CB8AC3E}">
        <p14:creationId xmlns:p14="http://schemas.microsoft.com/office/powerpoint/2010/main" val="2614752578"/>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Rounded Rectangle 168"/>
          <p:cNvSpPr/>
          <p:nvPr/>
        </p:nvSpPr>
        <p:spPr>
          <a:xfrm>
            <a:off x="3922731" y="231313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72" name="Rectangle 71"/>
          <p:cNvSpPr/>
          <p:nvPr/>
        </p:nvSpPr>
        <p:spPr>
          <a:xfrm>
            <a:off x="5702742" y="1"/>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8" name="Rectangle 67"/>
          <p:cNvSpPr/>
          <p:nvPr/>
        </p:nvSpPr>
        <p:spPr>
          <a:xfrm>
            <a:off x="1" y="3253523"/>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0" name="Rounded Rectangle 159"/>
          <p:cNvSpPr/>
          <p:nvPr/>
        </p:nvSpPr>
        <p:spPr>
          <a:xfrm>
            <a:off x="2677268" y="498209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61" name="Pentagon 160"/>
          <p:cNvSpPr/>
          <p:nvPr/>
        </p:nvSpPr>
        <p:spPr>
          <a:xfrm>
            <a:off x="2050468" y="5095299"/>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5" name="Rounded Rectangle 4"/>
          <p:cNvSpPr/>
          <p:nvPr/>
        </p:nvSpPr>
        <p:spPr>
          <a:xfrm>
            <a:off x="4011385" y="235369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4593785" y="184615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6408" y="1567808"/>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887123"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738493"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384449" y="4514498"/>
            <a:ext cx="814646" cy="383128"/>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384449" y="4424770"/>
            <a:ext cx="883129" cy="4118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831879" y="4619599"/>
            <a:ext cx="0" cy="27459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a:endCxn id="168" idx="2"/>
          </p:cNvCxnSpPr>
          <p:nvPr/>
        </p:nvCxnSpPr>
        <p:spPr>
          <a:xfrm flipV="1">
            <a:off x="4580280" y="3137932"/>
            <a:ext cx="0" cy="81631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0313" y="4424770"/>
            <a:ext cx="1967321" cy="53785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79886" y="2141422"/>
            <a:ext cx="160755" cy="21227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965399" y="1724136"/>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113" name="Rectangle 112"/>
          <p:cNvSpPr/>
          <p:nvPr/>
        </p:nvSpPr>
        <p:spPr>
          <a:xfrm>
            <a:off x="2657113"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377120"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323359"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4919982"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377715"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919982"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aphicFrame>
        <p:nvGraphicFramePr>
          <p:cNvPr id="10" name="Table 9"/>
          <p:cNvGraphicFramePr>
            <a:graphicFrameLocks noGrp="1"/>
          </p:cNvGraphicFramePr>
          <p:nvPr>
            <p:extLst>
              <p:ext uri="{D42A27DB-BD31-4B8C-83A1-F6EECF244321}">
                <p14:modId xmlns:p14="http://schemas.microsoft.com/office/powerpoint/2010/main" val="529300484"/>
              </p:ext>
            </p:extLst>
          </p:nvPr>
        </p:nvGraphicFramePr>
        <p:xfrm>
          <a:off x="119219" y="85169"/>
          <a:ext cx="3736523" cy="2886635"/>
        </p:xfrm>
        <a:graphic>
          <a:graphicData uri="http://schemas.openxmlformats.org/drawingml/2006/table">
            <a:tbl>
              <a:tblPr firstRow="1" bandRow="1">
                <a:tableStyleId>{5C22544A-7EE6-4342-B048-85BDC9FD1C3A}</a:tableStyleId>
              </a:tblPr>
              <a:tblGrid>
                <a:gridCol w="972505"/>
                <a:gridCol w="1134508"/>
                <a:gridCol w="1629510"/>
              </a:tblGrid>
              <a:tr h="290517">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72089">
                <a:tc>
                  <a:txBody>
                    <a:bodyPr/>
                    <a:lstStyle/>
                    <a:p>
                      <a:r>
                        <a:rPr lang="en-US" sz="1200" dirty="0" smtClean="0">
                          <a:solidFill>
                            <a:srgbClr val="000000"/>
                          </a:solidFill>
                        </a:rPr>
                        <a:t>Controller HW</a:t>
                      </a:r>
                      <a:endParaRPr lang="en-US" sz="1200" dirty="0">
                        <a:solidFill>
                          <a:srgbClr val="000000"/>
                        </a:solidFill>
                      </a:endParaRPr>
                    </a:p>
                  </a:txBody>
                  <a:tcPr anchor="ctr"/>
                </a:tc>
                <a:tc>
                  <a:txBody>
                    <a:bodyPr/>
                    <a:lstStyle/>
                    <a:p>
                      <a:r>
                        <a:rPr lang="en-US" sz="1200" dirty="0" smtClean="0">
                          <a:solidFill>
                            <a:srgbClr val="000000"/>
                          </a:solidFill>
                        </a:rPr>
                        <a:t>Surface</a:t>
                      </a:r>
                      <a:r>
                        <a:rPr lang="en-US" sz="1200" baseline="0" dirty="0" smtClean="0">
                          <a:solidFill>
                            <a:srgbClr val="000000"/>
                          </a:solidFill>
                        </a:rPr>
                        <a:t> </a:t>
                      </a:r>
                    </a:p>
                    <a:p>
                      <a:r>
                        <a:rPr lang="en-US" sz="1200" baseline="0" dirty="0" smtClean="0">
                          <a:solidFill>
                            <a:srgbClr val="000000"/>
                          </a:solidFill>
                        </a:rPr>
                        <a:t>and/or </a:t>
                      </a:r>
                      <a:r>
                        <a:rPr lang="en-US" sz="1200" dirty="0" smtClean="0">
                          <a:solidFill>
                            <a:srgbClr val="000000"/>
                          </a:solidFill>
                        </a:rPr>
                        <a:t>Shore</a:t>
                      </a:r>
                      <a:endParaRPr lang="en-US" sz="1200" dirty="0">
                        <a:solidFill>
                          <a:srgbClr val="000000"/>
                        </a:solidFill>
                      </a:endParaRPr>
                    </a:p>
                  </a:txBody>
                  <a:tcPr anchor="ctr"/>
                </a:tc>
                <a:tc>
                  <a:txBody>
                    <a:bodyPr/>
                    <a:lstStyle/>
                    <a:p>
                      <a:r>
                        <a:rPr lang="en-US" sz="1200" dirty="0" smtClean="0">
                          <a:solidFill>
                            <a:srgbClr val="000000"/>
                          </a:solidFill>
                        </a:rPr>
                        <a:t>Easier</a:t>
                      </a:r>
                      <a:r>
                        <a:rPr lang="en-US" sz="1200" baseline="0" dirty="0" smtClean="0">
                          <a:solidFill>
                            <a:srgbClr val="000000"/>
                          </a:solidFill>
                        </a:rPr>
                        <a:t> access</a:t>
                      </a:r>
                    </a:p>
                    <a:p>
                      <a:r>
                        <a:rPr lang="en-US" sz="1200" baseline="0" dirty="0" smtClean="0">
                          <a:solidFill>
                            <a:srgbClr val="000000"/>
                          </a:solidFill>
                        </a:rPr>
                        <a:t>Large housings</a:t>
                      </a:r>
                      <a:endParaRPr lang="en-US" sz="1200" dirty="0">
                        <a:solidFill>
                          <a:srgbClr val="000000"/>
                        </a:solidFill>
                      </a:endParaRPr>
                    </a:p>
                  </a:txBody>
                  <a:tcPr anchor="ctr"/>
                </a:tc>
              </a:tr>
              <a:tr h="443353">
                <a:tc>
                  <a:txBody>
                    <a:bodyPr/>
                    <a:lstStyle/>
                    <a:p>
                      <a:r>
                        <a:rPr lang="en-US" sz="1200" dirty="0" smtClean="0">
                          <a:solidFill>
                            <a:srgbClr val="000000"/>
                          </a:solidFill>
                        </a:rPr>
                        <a:t>Controller Software</a:t>
                      </a:r>
                      <a:endParaRPr lang="en-US" sz="1200" dirty="0">
                        <a:solidFill>
                          <a:srgbClr val="000000"/>
                        </a:solidFill>
                      </a:endParaRPr>
                    </a:p>
                  </a:txBody>
                  <a:tcPr anchor="ctr"/>
                </a:tc>
                <a:tc>
                  <a:txBody>
                    <a:bodyPr/>
                    <a:lstStyle/>
                    <a:p>
                      <a:r>
                        <a:rPr lang="en-US" sz="1200" dirty="0" smtClean="0">
                          <a:solidFill>
                            <a:srgbClr val="000000"/>
                          </a:solidFill>
                        </a:rPr>
                        <a:t>Surface</a:t>
                      </a:r>
                    </a:p>
                    <a:p>
                      <a:r>
                        <a:rPr lang="en-US" sz="1200" dirty="0" smtClean="0">
                          <a:solidFill>
                            <a:srgbClr val="000000"/>
                          </a:solidFill>
                        </a:rPr>
                        <a:t>And</a:t>
                      </a:r>
                      <a:r>
                        <a:rPr lang="en-US" sz="1200" baseline="0" dirty="0" smtClean="0">
                          <a:solidFill>
                            <a:srgbClr val="000000"/>
                          </a:solidFill>
                        </a:rPr>
                        <a:t> </a:t>
                      </a:r>
                      <a:r>
                        <a:rPr lang="en-US" sz="1200" dirty="0" smtClean="0">
                          <a:solidFill>
                            <a:srgbClr val="000000"/>
                          </a:solidFill>
                        </a:rPr>
                        <a:t>Shore</a:t>
                      </a:r>
                      <a:endParaRPr lang="en-US" sz="1200" dirty="0">
                        <a:solidFill>
                          <a:srgbClr val="000000"/>
                        </a:solidFill>
                      </a:endParaRPr>
                    </a:p>
                  </a:txBody>
                  <a:tcPr anchor="ctr"/>
                </a:tc>
                <a:tc>
                  <a:txBody>
                    <a:bodyPr/>
                    <a:lstStyle/>
                    <a:p>
                      <a:pPr algn="l"/>
                      <a:r>
                        <a:rPr lang="en-US" sz="1200" dirty="0" smtClean="0">
                          <a:solidFill>
                            <a:srgbClr val="000000"/>
                          </a:solidFill>
                        </a:rPr>
                        <a:t>Co-located</a:t>
                      </a:r>
                      <a:r>
                        <a:rPr lang="en-US" sz="1200" baseline="0" dirty="0" smtClean="0">
                          <a:solidFill>
                            <a:srgbClr val="000000"/>
                          </a:solidFill>
                        </a:rPr>
                        <a:t> w/ HW</a:t>
                      </a:r>
                      <a:endParaRPr lang="en-US" sz="1200" dirty="0">
                        <a:solidFill>
                          <a:srgbClr val="000000"/>
                        </a:solidFill>
                      </a:endParaRPr>
                    </a:p>
                  </a:txBody>
                  <a:tcPr anchor="ctr"/>
                </a:tc>
              </a:tr>
              <a:tr h="290517">
                <a:tc>
                  <a:txBody>
                    <a:bodyPr/>
                    <a:lstStyle/>
                    <a:p>
                      <a:r>
                        <a:rPr lang="en-US" sz="1200" dirty="0" smtClean="0">
                          <a:solidFill>
                            <a:srgbClr val="000000"/>
                          </a:solidFill>
                        </a:rPr>
                        <a:t>UI Software</a:t>
                      </a:r>
                      <a:endParaRPr lang="en-US" sz="1200" dirty="0">
                        <a:solidFill>
                          <a:srgbClr val="000000"/>
                        </a:solidFill>
                      </a:endParaRPr>
                    </a:p>
                  </a:txBody>
                  <a:tcPr anchor="ctr"/>
                </a:tc>
                <a:tc>
                  <a:txBody>
                    <a:bodyPr/>
                    <a:lstStyle/>
                    <a:p>
                      <a:r>
                        <a:rPr lang="en-US" sz="1200" dirty="0" smtClean="0">
                          <a:solidFill>
                            <a:srgbClr val="000000"/>
                          </a:solidFill>
                        </a:rPr>
                        <a:t>Shore</a:t>
                      </a:r>
                      <a:endParaRPr lang="en-US" sz="1200" dirty="0">
                        <a:solidFill>
                          <a:srgbClr val="000000"/>
                        </a:solidFill>
                      </a:endParaRPr>
                    </a:p>
                  </a:txBody>
                  <a:tcPr anchor="ctr"/>
                </a:tc>
                <a:tc>
                  <a:txBody>
                    <a:bodyPr/>
                    <a:lstStyle/>
                    <a:p>
                      <a:r>
                        <a:rPr lang="en-US" sz="1200" dirty="0" smtClean="0">
                          <a:solidFill>
                            <a:srgbClr val="000000"/>
                          </a:solidFill>
                        </a:rPr>
                        <a:t>Easier maintenance</a:t>
                      </a:r>
                      <a:endParaRPr lang="en-US" sz="1200" dirty="0">
                        <a:solidFill>
                          <a:srgbClr val="000000"/>
                        </a:solidFill>
                      </a:endParaRPr>
                    </a:p>
                  </a:txBody>
                  <a:tcPr anchor="ctr"/>
                </a:tc>
              </a:tr>
              <a:tr h="461912">
                <a:tc>
                  <a:txBody>
                    <a:bodyPr/>
                    <a:lstStyle/>
                    <a:p>
                      <a:r>
                        <a:rPr lang="en-US" sz="1200" dirty="0" smtClean="0">
                          <a:solidFill>
                            <a:srgbClr val="000000"/>
                          </a:solidFill>
                        </a:rPr>
                        <a:t>Power </a:t>
                      </a:r>
                      <a:endParaRPr lang="en-US" sz="1200" dirty="0">
                        <a:solidFill>
                          <a:srgbClr val="000000"/>
                        </a:solidFill>
                      </a:endParaRPr>
                    </a:p>
                  </a:txBody>
                  <a:tcPr anchor="ctr"/>
                </a:tc>
                <a:tc>
                  <a:txBody>
                    <a:bodyPr/>
                    <a:lstStyle/>
                    <a:p>
                      <a:r>
                        <a:rPr lang="en-US" sz="1200" dirty="0" smtClean="0">
                          <a:solidFill>
                            <a:srgbClr val="000000"/>
                          </a:solidFill>
                        </a:rPr>
                        <a:t>Surface </a:t>
                      </a:r>
                    </a:p>
                    <a:p>
                      <a:r>
                        <a:rPr lang="en-US" sz="1200" dirty="0" smtClean="0">
                          <a:solidFill>
                            <a:srgbClr val="000000"/>
                          </a:solidFill>
                        </a:rPr>
                        <a:t>or Shore</a:t>
                      </a:r>
                      <a:endParaRPr lang="en-US" sz="1200" dirty="0">
                        <a:solidFill>
                          <a:srgbClr val="000000"/>
                        </a:solidFill>
                      </a:endParaRPr>
                    </a:p>
                  </a:txBody>
                  <a:tcPr anchor="ctr"/>
                </a:tc>
                <a:tc>
                  <a:txBody>
                    <a:bodyPr/>
                    <a:lstStyle/>
                    <a:p>
                      <a:r>
                        <a:rPr lang="en-US" sz="1200" dirty="0" smtClean="0">
                          <a:solidFill>
                            <a:srgbClr val="000000"/>
                          </a:solidFill>
                        </a:rPr>
                        <a:t>Easier access</a:t>
                      </a:r>
                      <a:endParaRPr lang="en-US" sz="1200" dirty="0">
                        <a:solidFill>
                          <a:srgbClr val="000000"/>
                        </a:solidFill>
                      </a:endParaRPr>
                    </a:p>
                  </a:txBody>
                  <a:tcPr anchor="ctr"/>
                </a:tc>
              </a:tr>
              <a:tr h="443353">
                <a:tc>
                  <a:txBody>
                    <a:bodyPr/>
                    <a:lstStyle/>
                    <a:p>
                      <a:r>
                        <a:rPr lang="en-US" sz="1200" dirty="0" smtClean="0">
                          <a:solidFill>
                            <a:srgbClr val="000000"/>
                          </a:solidFill>
                        </a:rPr>
                        <a:t>Data</a:t>
                      </a:r>
                      <a:endParaRPr lang="en-US" sz="1200" dirty="0">
                        <a:solidFill>
                          <a:srgbClr val="000000"/>
                        </a:solidFill>
                      </a:endParaRPr>
                    </a:p>
                  </a:txBody>
                  <a:tcPr anchor="ctr"/>
                </a:tc>
                <a:tc>
                  <a:txBody>
                    <a:bodyPr/>
                    <a:lstStyle/>
                    <a:p>
                      <a:r>
                        <a:rPr lang="en-US" sz="1200" dirty="0" smtClean="0">
                          <a:solidFill>
                            <a:srgbClr val="000000"/>
                          </a:solidFill>
                        </a:rPr>
                        <a:t>Surface </a:t>
                      </a:r>
                    </a:p>
                    <a:p>
                      <a:r>
                        <a:rPr lang="en-US" sz="1200" dirty="0" smtClean="0">
                          <a:solidFill>
                            <a:srgbClr val="000000"/>
                          </a:solidFill>
                        </a:rPr>
                        <a:t>and/or Shore</a:t>
                      </a:r>
                      <a:endParaRPr lang="en-US" sz="12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Co-located</a:t>
                      </a:r>
                      <a:r>
                        <a:rPr lang="en-US" sz="1200" baseline="0" dirty="0" smtClean="0">
                          <a:solidFill>
                            <a:srgbClr val="000000"/>
                          </a:solidFill>
                        </a:rPr>
                        <a:t> w/ control</a:t>
                      </a:r>
                      <a:endParaRPr lang="en-US" sz="1200" dirty="0" smtClean="0">
                        <a:solidFill>
                          <a:srgbClr val="000000"/>
                        </a:solidFill>
                      </a:endParaRPr>
                    </a:p>
                  </a:txBody>
                  <a:tcPr anchor="ctr"/>
                </a:tc>
              </a:tr>
              <a:tr h="443353">
                <a:tc>
                  <a:txBody>
                    <a:bodyPr/>
                    <a:lstStyle/>
                    <a:p>
                      <a:r>
                        <a:rPr lang="en-US" sz="1200" dirty="0" smtClean="0">
                          <a:solidFill>
                            <a:srgbClr val="000000"/>
                          </a:solidFill>
                        </a:rPr>
                        <a:t>ESW</a:t>
                      </a:r>
                      <a:endParaRPr lang="en-US" sz="1200" dirty="0">
                        <a:solidFill>
                          <a:srgbClr val="000000"/>
                        </a:solidFill>
                      </a:endParaRPr>
                    </a:p>
                  </a:txBody>
                  <a:tcPr anchor="ctr"/>
                </a:tc>
                <a:tc>
                  <a:txBody>
                    <a:bodyPr/>
                    <a:lstStyle/>
                    <a:p>
                      <a:r>
                        <a:rPr lang="en-US" sz="1200" dirty="0" smtClean="0">
                          <a:solidFill>
                            <a:srgbClr val="000000"/>
                          </a:solidFill>
                        </a:rPr>
                        <a:t>Shore </a:t>
                      </a:r>
                    </a:p>
                    <a:p>
                      <a:r>
                        <a:rPr lang="en-US" sz="1200" dirty="0" smtClean="0">
                          <a:solidFill>
                            <a:srgbClr val="000000"/>
                          </a:solidFill>
                        </a:rPr>
                        <a:t>Or Surface</a:t>
                      </a:r>
                      <a:endParaRPr lang="en-US" sz="1200" dirty="0">
                        <a:solidFill>
                          <a:srgbClr val="000000"/>
                        </a:solidFill>
                      </a:endParaRPr>
                    </a:p>
                  </a:txBody>
                  <a:tcPr anchor="ctr"/>
                </a:tc>
                <a:tc>
                  <a:txBody>
                    <a:bodyPr/>
                    <a:lstStyle/>
                    <a:p>
                      <a:r>
                        <a:rPr lang="en-US" sz="1200" dirty="0" smtClean="0">
                          <a:solidFill>
                            <a:srgbClr val="000000"/>
                          </a:solidFill>
                        </a:rPr>
                        <a:t>Permitting, depth,</a:t>
                      </a:r>
                      <a:r>
                        <a:rPr lang="en-US" sz="1200" baseline="0" dirty="0" smtClean="0">
                          <a:solidFill>
                            <a:srgbClr val="000000"/>
                          </a:solidFill>
                        </a:rPr>
                        <a:t> distance from shore</a:t>
                      </a:r>
                      <a:endParaRPr lang="en-US" sz="1200" dirty="0">
                        <a:solidFill>
                          <a:srgbClr val="000000"/>
                        </a:solidFill>
                      </a:endParaRPr>
                    </a:p>
                  </a:txBody>
                  <a:tcPr anchor="ctr"/>
                </a:tc>
              </a:tr>
            </a:tbl>
          </a:graphicData>
        </a:graphic>
      </p:graphicFrame>
      <p:sp>
        <p:nvSpPr>
          <p:cNvPr id="67" name="Rounded Rectangle 66"/>
          <p:cNvSpPr/>
          <p:nvPr/>
        </p:nvSpPr>
        <p:spPr>
          <a:xfrm>
            <a:off x="6773223" y="2360851"/>
            <a:ext cx="971702" cy="512097"/>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Controller</a:t>
            </a:r>
          </a:p>
          <a:p>
            <a:pPr algn="ctr"/>
            <a:r>
              <a:rPr lang="en-US" sz="1400" dirty="0" smtClean="0">
                <a:solidFill>
                  <a:srgbClr val="376092"/>
                </a:solidFill>
              </a:rPr>
              <a:t>UI </a:t>
            </a:r>
            <a:endParaRPr lang="en-US" dirty="0">
              <a:solidFill>
                <a:srgbClr val="376092"/>
              </a:solidFill>
            </a:endParaRPr>
          </a:p>
        </p:txBody>
      </p:sp>
      <p:cxnSp>
        <p:nvCxnSpPr>
          <p:cNvPr id="81" name="Straight Connector 80"/>
          <p:cNvCxnSpPr/>
          <p:nvPr/>
        </p:nvCxnSpPr>
        <p:spPr>
          <a:xfrm flipH="1">
            <a:off x="5118657" y="2750817"/>
            <a:ext cx="1529438"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flipV="1">
            <a:off x="7249458" y="1923250"/>
            <a:ext cx="0" cy="3745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96" name="Rounded Rectangle 95"/>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97" name="Rounded Rectangle 96"/>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29" name="Hexagon 28"/>
          <p:cNvSpPr/>
          <p:nvPr/>
        </p:nvSpPr>
        <p:spPr>
          <a:xfrm>
            <a:off x="4183847" y="4081000"/>
            <a:ext cx="1109291" cy="374890"/>
          </a:xfrm>
          <a:prstGeom prst="hexagon">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376092"/>
                </a:solidFill>
              </a:rPr>
              <a:t>Junction</a:t>
            </a:r>
            <a:endParaRPr lang="en-US" sz="1400" dirty="0">
              <a:solidFill>
                <a:srgbClr val="376092"/>
              </a:solidFill>
            </a:endParaRPr>
          </a:p>
        </p:txBody>
      </p:sp>
      <p:sp>
        <p:nvSpPr>
          <p:cNvPr id="100" name="Pentagon 99"/>
          <p:cNvSpPr/>
          <p:nvPr/>
        </p:nvSpPr>
        <p:spPr>
          <a:xfrm>
            <a:off x="2053263" y="6007460"/>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08" name="Group 107"/>
          <p:cNvGrpSpPr/>
          <p:nvPr/>
        </p:nvGrpSpPr>
        <p:grpSpPr>
          <a:xfrm>
            <a:off x="1047935" y="5762732"/>
            <a:ext cx="879789" cy="879789"/>
            <a:chOff x="850878" y="5411812"/>
            <a:chExt cx="879789" cy="879789"/>
          </a:xfrm>
        </p:grpSpPr>
        <p:sp>
          <p:nvSpPr>
            <p:cNvPr id="109" name="Oval 108"/>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0" name="Picture 109" descr="fanBlade-xpar.gif"/>
            <p:cNvPicPr>
              <a:picLocks noChangeAspect="1"/>
            </p:cNvPicPr>
            <p:nvPr/>
          </p:nvPicPr>
          <p:blipFill rotWithShape="1">
            <a:blip r:embed="rId2">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11" name="Group 110"/>
          <p:cNvGrpSpPr/>
          <p:nvPr/>
        </p:nvGrpSpPr>
        <p:grpSpPr>
          <a:xfrm>
            <a:off x="6763473" y="833817"/>
            <a:ext cx="948870" cy="1012341"/>
            <a:chOff x="7180536" y="711795"/>
            <a:chExt cx="1503467" cy="1604036"/>
          </a:xfrm>
        </p:grpSpPr>
        <p:sp>
          <p:nvSpPr>
            <p:cNvPr id="112" name="Oval 11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9" name="Picture 158" descr="workstation-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94" name="Rounded Rectangle 93"/>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6" name="TextBox 75"/>
          <p:cNvSpPr txBox="1"/>
          <p:nvPr/>
        </p:nvSpPr>
        <p:spPr>
          <a:xfrm>
            <a:off x="5265585" y="2419771"/>
            <a:ext cx="894896" cy="338554"/>
          </a:xfrm>
          <a:prstGeom prst="rect">
            <a:avLst/>
          </a:prstGeom>
          <a:noFill/>
        </p:spPr>
        <p:txBody>
          <a:bodyPr wrap="none" rtlCol="0">
            <a:spAutoFit/>
          </a:bodyPr>
          <a:lstStyle/>
          <a:p>
            <a:r>
              <a:rPr lang="en-US" sz="1600" dirty="0" smtClean="0"/>
              <a:t>Wireless</a:t>
            </a:r>
            <a:endParaRPr lang="en-US" sz="1600" dirty="0"/>
          </a:p>
        </p:txBody>
      </p:sp>
      <p:sp>
        <p:nvSpPr>
          <p:cNvPr id="166" name="TextBox 165"/>
          <p:cNvSpPr txBox="1"/>
          <p:nvPr/>
        </p:nvSpPr>
        <p:spPr>
          <a:xfrm>
            <a:off x="2871115" y="6074669"/>
            <a:ext cx="1040594" cy="369332"/>
          </a:xfrm>
          <a:prstGeom prst="rect">
            <a:avLst/>
          </a:prstGeom>
          <a:noFill/>
        </p:spPr>
        <p:txBody>
          <a:bodyPr wrap="none" rtlCol="0">
            <a:spAutoFit/>
          </a:bodyPr>
          <a:lstStyle/>
          <a:p>
            <a:r>
              <a:rPr lang="en-US" dirty="0" smtClean="0"/>
              <a:t>Chamber</a:t>
            </a:r>
            <a:endParaRPr lang="en-US" dirty="0"/>
          </a:p>
        </p:txBody>
      </p:sp>
      <p:sp>
        <p:nvSpPr>
          <p:cNvPr id="167" name="TextBox 166"/>
          <p:cNvSpPr txBox="1"/>
          <p:nvPr/>
        </p:nvSpPr>
        <p:spPr>
          <a:xfrm>
            <a:off x="6456174" y="6367329"/>
            <a:ext cx="953018" cy="369332"/>
          </a:xfrm>
          <a:prstGeom prst="rect">
            <a:avLst/>
          </a:prstGeom>
          <a:noFill/>
        </p:spPr>
        <p:txBody>
          <a:bodyPr wrap="none" rtlCol="0">
            <a:spAutoFit/>
          </a:bodyPr>
          <a:lstStyle/>
          <a:p>
            <a:r>
              <a:rPr lang="en-US" dirty="0" smtClean="0"/>
              <a:t>External</a:t>
            </a:r>
            <a:endParaRPr lang="en-US" dirty="0"/>
          </a:p>
        </p:txBody>
      </p:sp>
      <p:sp>
        <p:nvSpPr>
          <p:cNvPr id="168" name="Rounded Rectangle 167"/>
          <p:cNvSpPr/>
          <p:nvPr/>
        </p:nvSpPr>
        <p:spPr>
          <a:xfrm>
            <a:off x="4099187" y="242824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cxnSp>
        <p:nvCxnSpPr>
          <p:cNvPr id="134" name="Straight Connector 133"/>
          <p:cNvCxnSpPr>
            <a:stCxn id="65" idx="2"/>
          </p:cNvCxnSpPr>
          <p:nvPr/>
        </p:nvCxnSpPr>
        <p:spPr>
          <a:xfrm>
            <a:off x="4989117" y="2419771"/>
            <a:ext cx="0" cy="1534477"/>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grpSp>
        <p:nvGrpSpPr>
          <p:cNvPr id="78" name="Group 77"/>
          <p:cNvGrpSpPr/>
          <p:nvPr/>
        </p:nvGrpSpPr>
        <p:grpSpPr>
          <a:xfrm>
            <a:off x="1047935" y="4769159"/>
            <a:ext cx="879789" cy="879789"/>
            <a:chOff x="850878" y="4417866"/>
            <a:chExt cx="879789" cy="879789"/>
          </a:xfrm>
        </p:grpSpPr>
        <p:sp>
          <p:nvSpPr>
            <p:cNvPr id="79" name="Oval 78"/>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0" name="Picture 79" descr="redPump-xpar.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pic>
        <p:nvPicPr>
          <p:cNvPr id="7" name="Picture 6" descr="IMG_0332.JPG"/>
          <p:cNvPicPr>
            <a:picLocks noChangeAspect="1"/>
          </p:cNvPicPr>
          <p:nvPr/>
        </p:nvPicPr>
        <p:blipFill rotWithShape="1">
          <a:blip r:embed="rId5">
            <a:extLst>
              <a:ext uri="{28A0092B-C50C-407E-A947-70E740481C1C}">
                <a14:useLocalDpi xmlns:a14="http://schemas.microsoft.com/office/drawing/2010/main" val="0"/>
              </a:ext>
            </a:extLst>
          </a:blip>
          <a:srcRect l="5658" t="27692" r="20623" b="18796"/>
          <a:stretch/>
        </p:blipFill>
        <p:spPr>
          <a:xfrm>
            <a:off x="3566985" y="282200"/>
            <a:ext cx="2026590" cy="1103234"/>
          </a:xfrm>
          <a:prstGeom prst="rect">
            <a:avLst/>
          </a:prstGeom>
        </p:spPr>
      </p:pic>
    </p:spTree>
    <p:extLst>
      <p:ext uri="{BB962C8B-B14F-4D97-AF65-F5344CB8AC3E}">
        <p14:creationId xmlns:p14="http://schemas.microsoft.com/office/powerpoint/2010/main" val="74954319"/>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Rounded Rectangle 160"/>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162" name="Rounded Rectangle 161"/>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a:t>
            </a:r>
          </a:p>
          <a:p>
            <a:pPr algn="ctr"/>
            <a:r>
              <a:rPr lang="en-US" sz="1600" i="1" dirty="0" smtClean="0">
                <a:solidFill>
                  <a:schemeClr val="accent6">
                    <a:lumMod val="75000"/>
                  </a:schemeClr>
                </a:solidFill>
              </a:rPr>
              <a:t>View</a:t>
            </a:r>
          </a:p>
        </p:txBody>
      </p:sp>
      <p:graphicFrame>
        <p:nvGraphicFramePr>
          <p:cNvPr id="69" name="Table 68"/>
          <p:cNvGraphicFramePr>
            <a:graphicFrameLocks noGrp="1"/>
          </p:cNvGraphicFramePr>
          <p:nvPr>
            <p:extLst>
              <p:ext uri="{D42A27DB-BD31-4B8C-83A1-F6EECF244321}">
                <p14:modId xmlns:p14="http://schemas.microsoft.com/office/powerpoint/2010/main" val="1035259430"/>
              </p:ext>
            </p:extLst>
          </p:nvPr>
        </p:nvGraphicFramePr>
        <p:xfrm>
          <a:off x="752961" y="879862"/>
          <a:ext cx="6762500" cy="4428229"/>
        </p:xfrm>
        <a:graphic>
          <a:graphicData uri="http://schemas.openxmlformats.org/drawingml/2006/table">
            <a:tbl>
              <a:tblPr firstRow="1" bandRow="1">
                <a:tableStyleId>{5C22544A-7EE6-4342-B048-85BDC9FD1C3A}</a:tableStyleId>
              </a:tblPr>
              <a:tblGrid>
                <a:gridCol w="1561881"/>
                <a:gridCol w="1421594"/>
                <a:gridCol w="3779025"/>
              </a:tblGrid>
              <a:tr h="333795">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801109">
                <a:tc>
                  <a:txBody>
                    <a:bodyPr/>
                    <a:lstStyle/>
                    <a:p>
                      <a:r>
                        <a:rPr lang="en-US" sz="1600" dirty="0" smtClean="0">
                          <a:solidFill>
                            <a:srgbClr val="000000"/>
                          </a:solidFill>
                        </a:rPr>
                        <a:t>Controller HW</a:t>
                      </a:r>
                      <a:endParaRPr lang="en-US" sz="1600" dirty="0">
                        <a:solidFill>
                          <a:srgbClr val="000000"/>
                        </a:solidFill>
                      </a:endParaRPr>
                    </a:p>
                  </a:txBody>
                  <a:tcPr anchor="ctr"/>
                </a:tc>
                <a:tc>
                  <a:txBody>
                    <a:bodyPr/>
                    <a:lstStyle/>
                    <a:p>
                      <a:r>
                        <a:rPr lang="en-US" sz="1600" dirty="0" smtClean="0">
                          <a:solidFill>
                            <a:srgbClr val="000000"/>
                          </a:solidFill>
                        </a:rPr>
                        <a:t>Buy</a:t>
                      </a:r>
                      <a:endParaRPr lang="en-US" sz="1600" dirty="0">
                        <a:solidFill>
                          <a:srgbClr val="000000"/>
                        </a:solidFill>
                      </a:endParaRPr>
                    </a:p>
                  </a:txBody>
                  <a:tcPr anchor="ctr"/>
                </a:tc>
                <a:tc>
                  <a:txBody>
                    <a:bodyPr/>
                    <a:lstStyle/>
                    <a:p>
                      <a:r>
                        <a:rPr lang="en-US" sz="1600" dirty="0" smtClean="0">
                          <a:solidFill>
                            <a:srgbClr val="000000"/>
                          </a:solidFill>
                        </a:rPr>
                        <a:t>COTS: WAGO, National Instruments Compact-Rio (NI-CRIO),</a:t>
                      </a:r>
                    </a:p>
                    <a:p>
                      <a:r>
                        <a:rPr lang="en-US" sz="1600" dirty="0" smtClean="0">
                          <a:solidFill>
                            <a:srgbClr val="000000"/>
                          </a:solidFill>
                        </a:rPr>
                        <a:t>Serial</a:t>
                      </a:r>
                      <a:r>
                        <a:rPr lang="en-US" sz="1600" baseline="0" dirty="0" smtClean="0">
                          <a:solidFill>
                            <a:srgbClr val="000000"/>
                          </a:solidFill>
                        </a:rPr>
                        <a:t> MUX, Video MUX</a:t>
                      </a:r>
                      <a:endParaRPr lang="en-US" sz="1600" dirty="0" smtClean="0">
                        <a:solidFill>
                          <a:srgbClr val="000000"/>
                        </a:solidFill>
                      </a:endParaRPr>
                    </a:p>
                  </a:txBody>
                  <a:tcPr anchor="ctr"/>
                </a:tc>
              </a:tr>
              <a:tr h="801109">
                <a:tc>
                  <a:txBody>
                    <a:bodyPr/>
                    <a:lstStyle/>
                    <a:p>
                      <a:r>
                        <a:rPr lang="en-US" sz="1600" dirty="0" smtClean="0">
                          <a:solidFill>
                            <a:srgbClr val="000000"/>
                          </a:solidFill>
                        </a:rPr>
                        <a:t>Controller Software</a:t>
                      </a:r>
                      <a:endParaRPr lang="en-US" sz="1600" dirty="0">
                        <a:solidFill>
                          <a:srgbClr val="000000"/>
                        </a:solidFill>
                      </a:endParaRPr>
                    </a:p>
                  </a:txBody>
                  <a:tcPr anchor="ctr"/>
                </a:tc>
                <a:tc>
                  <a:txBody>
                    <a:bodyPr/>
                    <a:lstStyle/>
                    <a:p>
                      <a:r>
                        <a:rPr lang="en-US" sz="1600" dirty="0" smtClean="0">
                          <a:solidFill>
                            <a:srgbClr val="000000"/>
                          </a:solidFill>
                        </a:rPr>
                        <a:t>Buy</a:t>
                      </a:r>
                    </a:p>
                  </a:txBody>
                  <a:tcPr anchor="ctr"/>
                </a:tc>
                <a:tc>
                  <a:txBody>
                    <a:bodyPr/>
                    <a:lstStyle/>
                    <a:p>
                      <a:r>
                        <a:rPr lang="en-US" sz="1600" dirty="0" smtClean="0">
                          <a:solidFill>
                            <a:srgbClr val="000000"/>
                          </a:solidFill>
                        </a:rPr>
                        <a:t>COTS:</a:t>
                      </a:r>
                      <a:r>
                        <a:rPr lang="en-US" sz="1600" baseline="0" dirty="0" smtClean="0">
                          <a:solidFill>
                            <a:srgbClr val="000000"/>
                          </a:solidFill>
                        </a:rPr>
                        <a:t> </a:t>
                      </a:r>
                      <a:r>
                        <a:rPr lang="en-US" sz="1600" dirty="0" err="1" smtClean="0">
                          <a:solidFill>
                            <a:srgbClr val="000000"/>
                          </a:solidFill>
                        </a:rPr>
                        <a:t>LabView</a:t>
                      </a:r>
                      <a:r>
                        <a:rPr lang="en-US" sz="1600" dirty="0" smtClean="0">
                          <a:solidFill>
                            <a:srgbClr val="000000"/>
                          </a:solidFill>
                        </a:rPr>
                        <a:t> (custom</a:t>
                      </a:r>
                      <a:r>
                        <a:rPr lang="en-US" sz="1600" baseline="0" dirty="0" smtClean="0">
                          <a:solidFill>
                            <a:srgbClr val="000000"/>
                          </a:solidFill>
                        </a:rPr>
                        <a:t> drivers)</a:t>
                      </a:r>
                      <a:endParaRPr lang="en-US" sz="1600" dirty="0" smtClean="0">
                        <a:solidFill>
                          <a:srgbClr val="000000"/>
                        </a:solidFill>
                      </a:endParaRPr>
                    </a:p>
                    <a:p>
                      <a:r>
                        <a:rPr lang="en-US" sz="1600" dirty="0" smtClean="0">
                          <a:solidFill>
                            <a:srgbClr val="000000"/>
                          </a:solidFill>
                        </a:rPr>
                        <a:t>Open</a:t>
                      </a:r>
                      <a:r>
                        <a:rPr lang="en-US" sz="1600" baseline="0" dirty="0" smtClean="0">
                          <a:solidFill>
                            <a:srgbClr val="000000"/>
                          </a:solidFill>
                        </a:rPr>
                        <a:t> Source: </a:t>
                      </a:r>
                      <a:r>
                        <a:rPr lang="en-US" sz="1600" baseline="0" dirty="0" err="1" smtClean="0">
                          <a:solidFill>
                            <a:srgbClr val="000000"/>
                          </a:solidFill>
                        </a:rPr>
                        <a:t>DataTurbine</a:t>
                      </a:r>
                      <a:endParaRPr lang="en-US" sz="1600" baseline="0" dirty="0" smtClean="0">
                        <a:solidFill>
                          <a:srgbClr val="000000"/>
                        </a:solidFill>
                      </a:endParaRPr>
                    </a:p>
                  </a:txBody>
                  <a:tcPr anchor="ctr"/>
                </a:tc>
              </a:tr>
              <a:tr h="1034766">
                <a:tc>
                  <a:txBody>
                    <a:bodyPr/>
                    <a:lstStyle/>
                    <a:p>
                      <a:r>
                        <a:rPr lang="en-US" sz="1600" dirty="0" smtClean="0">
                          <a:solidFill>
                            <a:srgbClr val="000000"/>
                          </a:solidFill>
                        </a:rPr>
                        <a:t>Archive, UI</a:t>
                      </a:r>
                      <a:endParaRPr lang="en-US" sz="1600" dirty="0">
                        <a:solidFill>
                          <a:srgbClr val="000000"/>
                        </a:solidFill>
                      </a:endParaRPr>
                    </a:p>
                  </a:txBody>
                  <a:tcPr anchor="ctr"/>
                </a:tc>
                <a:tc>
                  <a:txBody>
                    <a:bodyPr/>
                    <a:lstStyle/>
                    <a:p>
                      <a:r>
                        <a:rPr lang="en-US" sz="1600" dirty="0" smtClean="0">
                          <a:solidFill>
                            <a:srgbClr val="000000"/>
                          </a:solidFill>
                        </a:rPr>
                        <a:t>Buy</a:t>
                      </a:r>
                    </a:p>
                  </a:txBody>
                  <a:tcPr anchor="ctr"/>
                </a:tc>
                <a:tc>
                  <a:txBody>
                    <a:bodyPr/>
                    <a:lstStyle/>
                    <a:p>
                      <a:r>
                        <a:rPr lang="en-US" sz="1600" dirty="0" smtClean="0">
                          <a:solidFill>
                            <a:srgbClr val="000000"/>
                          </a:solidFill>
                        </a:rPr>
                        <a:t>PC Workstation</a:t>
                      </a:r>
                    </a:p>
                    <a:p>
                      <a:r>
                        <a:rPr lang="en-US" sz="1600" dirty="0" err="1" smtClean="0">
                          <a:solidFill>
                            <a:srgbClr val="000000"/>
                          </a:solidFill>
                        </a:rPr>
                        <a:t>MacOS</a:t>
                      </a:r>
                      <a:r>
                        <a:rPr lang="en-US" sz="1600" dirty="0" smtClean="0">
                          <a:solidFill>
                            <a:srgbClr val="000000"/>
                          </a:solidFill>
                        </a:rPr>
                        <a:t>,</a:t>
                      </a:r>
                      <a:r>
                        <a:rPr lang="en-US" sz="1600" baseline="0" dirty="0" smtClean="0">
                          <a:solidFill>
                            <a:srgbClr val="000000"/>
                          </a:solidFill>
                        </a:rPr>
                        <a:t> Windows, Linux</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Open</a:t>
                      </a:r>
                      <a:r>
                        <a:rPr lang="en-US" sz="1600" baseline="0" dirty="0" smtClean="0">
                          <a:solidFill>
                            <a:srgbClr val="000000"/>
                          </a:solidFill>
                        </a:rPr>
                        <a:t> Source: </a:t>
                      </a:r>
                      <a:r>
                        <a:rPr lang="en-US" sz="1600" baseline="0" dirty="0" err="1" smtClean="0">
                          <a:solidFill>
                            <a:srgbClr val="000000"/>
                          </a:solidFill>
                        </a:rPr>
                        <a:t>DataTurbine</a:t>
                      </a:r>
                      <a:r>
                        <a:rPr lang="en-US" sz="1600" baseline="0" dirty="0" smtClean="0">
                          <a:solidFill>
                            <a:srgbClr val="000000"/>
                          </a:solidFill>
                        </a:rPr>
                        <a:t>, RDV, </a:t>
                      </a:r>
                      <a:r>
                        <a:rPr lang="en-US" sz="1600" baseline="0" dirty="0" err="1" smtClean="0">
                          <a:solidFill>
                            <a:srgbClr val="000000"/>
                          </a:solidFill>
                        </a:rPr>
                        <a:t>Pachube</a:t>
                      </a:r>
                      <a:r>
                        <a:rPr lang="en-US" sz="1600" baseline="0" dirty="0" smtClean="0">
                          <a:solidFill>
                            <a:srgbClr val="000000"/>
                          </a:solidFill>
                        </a:rPr>
                        <a:t>...</a:t>
                      </a:r>
                    </a:p>
                    <a:p>
                      <a:r>
                        <a:rPr lang="en-US" sz="1600" dirty="0" smtClean="0">
                          <a:solidFill>
                            <a:srgbClr val="000000"/>
                          </a:solidFill>
                        </a:rPr>
                        <a:t>COTS: </a:t>
                      </a:r>
                      <a:r>
                        <a:rPr lang="en-US" sz="1600" dirty="0" err="1" smtClean="0">
                          <a:solidFill>
                            <a:srgbClr val="000000"/>
                          </a:solidFill>
                        </a:rPr>
                        <a:t>LabView</a:t>
                      </a:r>
                      <a:r>
                        <a:rPr lang="en-US" sz="1600" dirty="0" smtClean="0">
                          <a:solidFill>
                            <a:srgbClr val="000000"/>
                          </a:solidFill>
                        </a:rPr>
                        <a:t> (custom</a:t>
                      </a:r>
                      <a:r>
                        <a:rPr lang="en-US" sz="1600" baseline="0" dirty="0" smtClean="0">
                          <a:solidFill>
                            <a:srgbClr val="000000"/>
                          </a:solidFill>
                        </a:rPr>
                        <a:t> archive), MATLAB</a:t>
                      </a:r>
                      <a:endParaRPr lang="en-US" sz="1600" dirty="0">
                        <a:solidFill>
                          <a:srgbClr val="000000"/>
                        </a:solidFill>
                      </a:endParaRPr>
                    </a:p>
                  </a:txBody>
                  <a:tcPr anchor="ctr"/>
                </a:tc>
              </a:tr>
              <a:tr h="567452">
                <a:tc>
                  <a:txBody>
                    <a:bodyPr/>
                    <a:lstStyle/>
                    <a:p>
                      <a:r>
                        <a:rPr lang="en-US" sz="1600" dirty="0" smtClean="0">
                          <a:solidFill>
                            <a:srgbClr val="000000"/>
                          </a:solidFill>
                        </a:rPr>
                        <a:t>Power </a:t>
                      </a:r>
                      <a:endParaRPr lang="en-US" sz="1600" dirty="0">
                        <a:solidFill>
                          <a:srgbClr val="000000"/>
                        </a:solidFill>
                      </a:endParaRPr>
                    </a:p>
                  </a:txBody>
                  <a:tcPr anchor="ctr"/>
                </a:tc>
                <a:tc>
                  <a:txBody>
                    <a:bodyPr/>
                    <a:lstStyle/>
                    <a:p>
                      <a:r>
                        <a:rPr lang="en-US" sz="1600" dirty="0" smtClean="0">
                          <a:solidFill>
                            <a:srgbClr val="000000"/>
                          </a:solidFill>
                        </a:rPr>
                        <a:t>Build/Buy</a:t>
                      </a:r>
                    </a:p>
                  </a:txBody>
                  <a:tcPr anchor="ctr"/>
                </a:tc>
                <a:tc>
                  <a:txBody>
                    <a:bodyPr/>
                    <a:lstStyle/>
                    <a:p>
                      <a:r>
                        <a:rPr lang="en-US" sz="1600" dirty="0" smtClean="0">
                          <a:solidFill>
                            <a:srgbClr val="000000"/>
                          </a:solidFill>
                        </a:rPr>
                        <a:t>COTS: WAGO, NI-CRIO</a:t>
                      </a:r>
                    </a:p>
                    <a:p>
                      <a:r>
                        <a:rPr lang="en-US" sz="1600" dirty="0" smtClean="0">
                          <a:solidFill>
                            <a:srgbClr val="000000"/>
                          </a:solidFill>
                        </a:rPr>
                        <a:t>Custom: Ground fault</a:t>
                      </a:r>
                      <a:r>
                        <a:rPr lang="en-US" sz="1600" baseline="0" dirty="0" smtClean="0">
                          <a:solidFill>
                            <a:srgbClr val="000000"/>
                          </a:solidFill>
                        </a:rPr>
                        <a:t> detection</a:t>
                      </a:r>
                      <a:r>
                        <a:rPr lang="en-US" sz="1600" dirty="0" smtClean="0">
                          <a:solidFill>
                            <a:srgbClr val="000000"/>
                          </a:solidFill>
                        </a:rPr>
                        <a:t>, isolation</a:t>
                      </a:r>
                    </a:p>
                  </a:txBody>
                  <a:tcPr anchor="ctr"/>
                </a:tc>
              </a:tr>
              <a:tr h="801109">
                <a:tc>
                  <a:txBody>
                    <a:bodyPr/>
                    <a:lstStyle/>
                    <a:p>
                      <a:r>
                        <a:rPr lang="en-US" sz="1600" dirty="0" smtClean="0">
                          <a:solidFill>
                            <a:srgbClr val="000000"/>
                          </a:solidFill>
                        </a:rPr>
                        <a:t>ESW</a:t>
                      </a:r>
                      <a:endParaRPr lang="en-US" sz="1600" dirty="0">
                        <a:solidFill>
                          <a:srgbClr val="000000"/>
                        </a:solidFill>
                      </a:endParaRPr>
                    </a:p>
                  </a:txBody>
                  <a:tcPr anchor="ctr"/>
                </a:tc>
                <a:tc>
                  <a:txBody>
                    <a:bodyPr/>
                    <a:lstStyle/>
                    <a:p>
                      <a:r>
                        <a:rPr lang="en-US" sz="1600" dirty="0" smtClean="0">
                          <a:solidFill>
                            <a:srgbClr val="000000"/>
                          </a:solidFill>
                        </a:rPr>
                        <a:t>Build/Buy</a:t>
                      </a:r>
                      <a:endParaRPr lang="en-US" sz="16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Custom</a:t>
                      </a:r>
                      <a:r>
                        <a:rPr lang="en-US" sz="1600" baseline="0" dirty="0" smtClean="0">
                          <a:solidFill>
                            <a:srgbClr val="000000"/>
                          </a:solidFill>
                        </a:rPr>
                        <a:t>: pump and valve drivers </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COTS: WAGO, NI-CRIO,</a:t>
                      </a:r>
                      <a:r>
                        <a:rPr lang="en-US" sz="1600" baseline="0" dirty="0" smtClean="0">
                          <a:solidFill>
                            <a:srgbClr val="000000"/>
                          </a:solidFill>
                        </a:rPr>
                        <a:t> </a:t>
                      </a:r>
                      <a:r>
                        <a:rPr lang="en-US" sz="1600" baseline="0" dirty="0" err="1" smtClean="0">
                          <a:solidFill>
                            <a:srgbClr val="000000"/>
                          </a:solidFill>
                        </a:rPr>
                        <a:t>LabView</a:t>
                      </a:r>
                      <a:r>
                        <a:rPr lang="en-US" sz="1600" baseline="0" dirty="0" smtClean="0">
                          <a:solidFill>
                            <a:srgbClr val="000000"/>
                          </a:solidFill>
                        </a:rPr>
                        <a:t>, pumps, motor controllers</a:t>
                      </a:r>
                      <a:endParaRPr lang="en-US" sz="1600" dirty="0" smtClean="0">
                        <a:solidFill>
                          <a:srgbClr val="000000"/>
                        </a:solidFill>
                      </a:endParaRPr>
                    </a:p>
                  </a:txBody>
                  <a:tcPr anchor="ctr"/>
                </a:tc>
              </a:tr>
            </a:tbl>
          </a:graphicData>
        </a:graphic>
      </p:graphicFrame>
      <p:sp>
        <p:nvSpPr>
          <p:cNvPr id="81" name="TextBox 80"/>
          <p:cNvSpPr txBox="1"/>
          <p:nvPr/>
        </p:nvSpPr>
        <p:spPr>
          <a:xfrm>
            <a:off x="1944306" y="5437540"/>
            <a:ext cx="4737194" cy="1323439"/>
          </a:xfrm>
          <a:prstGeom prst="rect">
            <a:avLst/>
          </a:prstGeom>
          <a:noFill/>
        </p:spPr>
        <p:txBody>
          <a:bodyPr wrap="none" rtlCol="0">
            <a:spAutoFit/>
          </a:bodyPr>
          <a:lstStyle/>
          <a:p>
            <a:pPr marL="285750" indent="-285750">
              <a:buFontTx/>
              <a:buChar char="•"/>
            </a:pPr>
            <a:r>
              <a:rPr lang="en-US" sz="1600" dirty="0" smtClean="0"/>
              <a:t>COTS: </a:t>
            </a:r>
            <a:r>
              <a:rPr lang="en-US" sz="1600" dirty="0" smtClean="0">
                <a:solidFill>
                  <a:schemeClr val="accent2">
                    <a:lumMod val="75000"/>
                  </a:schemeClr>
                </a:solidFill>
              </a:rPr>
              <a:t>Common Off The Shelf</a:t>
            </a:r>
          </a:p>
          <a:p>
            <a:pPr marL="285750" indent="-285750">
              <a:buFontTx/>
              <a:buChar char="•"/>
            </a:pPr>
            <a:r>
              <a:rPr lang="en-US" sz="1600" dirty="0" smtClean="0"/>
              <a:t>OSDT: </a:t>
            </a:r>
            <a:r>
              <a:rPr lang="en-US" sz="1600" dirty="0" smtClean="0">
                <a:solidFill>
                  <a:schemeClr val="accent2">
                    <a:lumMod val="75000"/>
                  </a:schemeClr>
                </a:solidFill>
              </a:rPr>
              <a:t>Open Source Data Turbine</a:t>
            </a:r>
            <a:endParaRPr lang="en-US" sz="1600" dirty="0">
              <a:solidFill>
                <a:schemeClr val="accent2">
                  <a:lumMod val="75000"/>
                </a:schemeClr>
              </a:solidFill>
            </a:endParaRPr>
          </a:p>
          <a:p>
            <a:pPr marL="285750" indent="-285750">
              <a:buFontTx/>
              <a:buChar char="•"/>
            </a:pPr>
            <a:r>
              <a:rPr lang="en-US" sz="1600" dirty="0" smtClean="0"/>
              <a:t>RDV: </a:t>
            </a:r>
            <a:r>
              <a:rPr lang="en-US" sz="1600" dirty="0" smtClean="0">
                <a:solidFill>
                  <a:schemeClr val="accent2">
                    <a:lumMod val="75000"/>
                  </a:schemeClr>
                </a:solidFill>
              </a:rPr>
              <a:t>Real-time Data Viewer OSDT client</a:t>
            </a:r>
          </a:p>
          <a:p>
            <a:pPr marL="285750" indent="-285750">
              <a:buFontTx/>
              <a:buChar char="•"/>
            </a:pPr>
            <a:r>
              <a:rPr lang="en-US" sz="1600" dirty="0" smtClean="0"/>
              <a:t>WAGO, CRIO: </a:t>
            </a:r>
            <a:r>
              <a:rPr lang="en-US" sz="1600" dirty="0" smtClean="0">
                <a:solidFill>
                  <a:schemeClr val="accent2">
                    <a:lumMod val="75000"/>
                  </a:schemeClr>
                </a:solidFill>
              </a:rPr>
              <a:t>Industrial computer implementations</a:t>
            </a:r>
            <a:endParaRPr lang="en-US" sz="1600" dirty="0">
              <a:solidFill>
                <a:schemeClr val="accent2">
                  <a:lumMod val="75000"/>
                </a:schemeClr>
              </a:solidFill>
            </a:endParaRPr>
          </a:p>
          <a:p>
            <a:pPr marL="285750" indent="-285750">
              <a:buFontTx/>
              <a:buChar char="•"/>
            </a:pPr>
            <a:r>
              <a:rPr lang="en-US" sz="1600" dirty="0" smtClean="0"/>
              <a:t>MUX: </a:t>
            </a:r>
            <a:r>
              <a:rPr lang="en-US" sz="1600" dirty="0" smtClean="0">
                <a:solidFill>
                  <a:srgbClr val="953735"/>
                </a:solidFill>
              </a:rPr>
              <a:t>multiplexer</a:t>
            </a:r>
            <a:endParaRPr lang="en-US" sz="1600" dirty="0">
              <a:solidFill>
                <a:srgbClr val="953735"/>
              </a:solidFill>
            </a:endParaRPr>
          </a:p>
        </p:txBody>
      </p:sp>
    </p:spTree>
    <p:extLst>
      <p:ext uri="{BB962C8B-B14F-4D97-AF65-F5344CB8AC3E}">
        <p14:creationId xmlns:p14="http://schemas.microsoft.com/office/powerpoint/2010/main" val="1433751229"/>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Rounded Rectangle 88"/>
          <p:cNvSpPr/>
          <p:nvPr/>
        </p:nvSpPr>
        <p:spPr>
          <a:xfrm>
            <a:off x="3866291" y="2330064"/>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160" name="Rounded Rectangle 159"/>
          <p:cNvSpPr/>
          <p:nvPr/>
        </p:nvSpPr>
        <p:spPr>
          <a:xfrm>
            <a:off x="2677268" y="498209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61" name="Pentagon 160"/>
          <p:cNvSpPr/>
          <p:nvPr/>
        </p:nvSpPr>
        <p:spPr>
          <a:xfrm>
            <a:off x="2050468" y="5095299"/>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13" name="Rectangle 112"/>
          <p:cNvSpPr/>
          <p:nvPr/>
        </p:nvSpPr>
        <p:spPr>
          <a:xfrm>
            <a:off x="2657113"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377120"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323359"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4919982"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377715"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919982"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100" name="Pentagon 99"/>
          <p:cNvSpPr/>
          <p:nvPr/>
        </p:nvSpPr>
        <p:spPr>
          <a:xfrm>
            <a:off x="2053263" y="6007460"/>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08" name="Group 107"/>
          <p:cNvGrpSpPr/>
          <p:nvPr/>
        </p:nvGrpSpPr>
        <p:grpSpPr>
          <a:xfrm>
            <a:off x="1047935" y="5762732"/>
            <a:ext cx="879789" cy="879789"/>
            <a:chOff x="850878" y="5411812"/>
            <a:chExt cx="879789" cy="879789"/>
          </a:xfrm>
        </p:grpSpPr>
        <p:sp>
          <p:nvSpPr>
            <p:cNvPr id="109" name="Oval 108"/>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0" name="Picture 109" descr="fanBlade-xpar.gif"/>
            <p:cNvPicPr>
              <a:picLocks noChangeAspect="1"/>
            </p:cNvPicPr>
            <p:nvPr/>
          </p:nvPicPr>
          <p:blipFill rotWithShape="1">
            <a:blip r:embed="rId2">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sp>
        <p:nvSpPr>
          <p:cNvPr id="72" name="Rectangle 71"/>
          <p:cNvSpPr/>
          <p:nvPr/>
        </p:nvSpPr>
        <p:spPr>
          <a:xfrm>
            <a:off x="570274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ectangle 67"/>
          <p:cNvSpPr/>
          <p:nvPr/>
        </p:nvSpPr>
        <p:spPr>
          <a:xfrm>
            <a:off x="16325" y="3265223"/>
            <a:ext cx="9116387" cy="3564554"/>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3966188" y="2412904"/>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4593785" y="184615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73019" y="1437329"/>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887123" y="4324283"/>
            <a:ext cx="2054480" cy="54382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636465" y="4514498"/>
            <a:ext cx="0" cy="35360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384449" y="4514498"/>
            <a:ext cx="814646" cy="383128"/>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384449" y="4424770"/>
            <a:ext cx="883129" cy="411800"/>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831879" y="4455890"/>
            <a:ext cx="0" cy="438305"/>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0313" y="4424770"/>
            <a:ext cx="1967321" cy="537856"/>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35624" y="2082800"/>
            <a:ext cx="205017" cy="270892"/>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965399" y="1724136"/>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7" name="Rounded Rectangle 66"/>
          <p:cNvSpPr/>
          <p:nvPr/>
        </p:nvSpPr>
        <p:spPr>
          <a:xfrm>
            <a:off x="6740641" y="2343695"/>
            <a:ext cx="971702"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Controller</a:t>
            </a:r>
          </a:p>
          <a:p>
            <a:pPr algn="ctr"/>
            <a:r>
              <a:rPr lang="en-US" sz="1400" dirty="0" smtClean="0">
                <a:solidFill>
                  <a:srgbClr val="376092"/>
                </a:solidFill>
              </a:rPr>
              <a:t>UI </a:t>
            </a:r>
            <a:endParaRPr lang="en-US" dirty="0">
              <a:solidFill>
                <a:srgbClr val="376092"/>
              </a:solidFill>
            </a:endParaRPr>
          </a:p>
        </p:txBody>
      </p:sp>
      <p:cxnSp>
        <p:nvCxnSpPr>
          <p:cNvPr id="91" name="Straight Connector 90"/>
          <p:cNvCxnSpPr/>
          <p:nvPr/>
        </p:nvCxnSpPr>
        <p:spPr>
          <a:xfrm flipV="1">
            <a:off x="7249458" y="1923250"/>
            <a:ext cx="0" cy="374500"/>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96" name="Rounded Rectangle 95"/>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97" name="Rounded Rectangle 96"/>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29" name="Hexagon 28"/>
          <p:cNvSpPr/>
          <p:nvPr/>
        </p:nvSpPr>
        <p:spPr>
          <a:xfrm>
            <a:off x="4183847" y="4081000"/>
            <a:ext cx="1109291" cy="374890"/>
          </a:xfrm>
          <a:prstGeom prst="hexagon">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376092"/>
                </a:solidFill>
              </a:rPr>
              <a:t>Junction</a:t>
            </a:r>
            <a:endParaRPr lang="en-US" sz="1400" dirty="0">
              <a:solidFill>
                <a:srgbClr val="376092"/>
              </a:solidFill>
            </a:endParaRPr>
          </a:p>
        </p:txBody>
      </p:sp>
      <p:grpSp>
        <p:nvGrpSpPr>
          <p:cNvPr id="111" name="Group 110"/>
          <p:cNvGrpSpPr/>
          <p:nvPr/>
        </p:nvGrpSpPr>
        <p:grpSpPr>
          <a:xfrm>
            <a:off x="6763473" y="833817"/>
            <a:ext cx="948870" cy="1012341"/>
            <a:chOff x="7180536" y="711795"/>
            <a:chExt cx="1503467" cy="1604036"/>
          </a:xfrm>
        </p:grpSpPr>
        <p:sp>
          <p:nvSpPr>
            <p:cNvPr id="112" name="Oval 11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9" name="Picture 158" descr="workstation-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94" name="Rounded Rectangle 93"/>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err="1" smtClean="0">
                <a:solidFill>
                  <a:schemeClr val="accent6">
                    <a:lumMod val="75000"/>
                  </a:schemeClr>
                </a:solidFill>
              </a:rPr>
              <a:t>ConnectionView</a:t>
            </a:r>
            <a:endParaRPr lang="en-US" sz="1600" i="1" dirty="0" smtClean="0">
              <a:solidFill>
                <a:schemeClr val="accent6">
                  <a:lumMod val="75000"/>
                </a:schemeClr>
              </a:solidFill>
            </a:endParaRPr>
          </a:p>
        </p:txBody>
      </p:sp>
      <p:sp>
        <p:nvSpPr>
          <p:cNvPr id="73" name="Rounded Rectangle 72"/>
          <p:cNvSpPr/>
          <p:nvPr/>
        </p:nvSpPr>
        <p:spPr>
          <a:xfrm>
            <a:off x="2230420" y="3917390"/>
            <a:ext cx="893696" cy="55102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
        <p:nvSpPr>
          <p:cNvPr id="74" name="Rounded Rectangle 73"/>
          <p:cNvSpPr/>
          <p:nvPr/>
        </p:nvSpPr>
        <p:spPr>
          <a:xfrm>
            <a:off x="5304793" y="2930262"/>
            <a:ext cx="1343302" cy="947538"/>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RF Wireless</a:t>
            </a:r>
          </a:p>
          <a:p>
            <a:pPr algn="ctr"/>
            <a:r>
              <a:rPr lang="en-US" sz="1400" dirty="0" err="1" smtClean="0">
                <a:solidFill>
                  <a:schemeClr val="accent3">
                    <a:lumMod val="50000"/>
                  </a:schemeClr>
                </a:solidFill>
              </a:rPr>
              <a:t>WiFi</a:t>
            </a:r>
            <a:endParaRPr lang="en-US" sz="1400" dirty="0" smtClean="0">
              <a:solidFill>
                <a:schemeClr val="accent3">
                  <a:lumMod val="50000"/>
                </a:schemeClr>
              </a:solidFill>
            </a:endParaRPr>
          </a:p>
          <a:p>
            <a:pPr algn="ctr"/>
            <a:r>
              <a:rPr lang="en-US" sz="1400" dirty="0" smtClean="0">
                <a:solidFill>
                  <a:schemeClr val="accent3">
                    <a:lumMod val="50000"/>
                  </a:schemeClr>
                </a:solidFill>
              </a:rPr>
              <a:t>Cell</a:t>
            </a:r>
          </a:p>
          <a:p>
            <a:pPr algn="ctr"/>
            <a:r>
              <a:rPr lang="en-US" sz="1400" dirty="0" smtClean="0">
                <a:solidFill>
                  <a:schemeClr val="accent3">
                    <a:lumMod val="50000"/>
                  </a:schemeClr>
                </a:solidFill>
              </a:rPr>
              <a:t>Satellite</a:t>
            </a:r>
          </a:p>
        </p:txBody>
      </p:sp>
      <p:sp>
        <p:nvSpPr>
          <p:cNvPr id="79" name="Rounded Rectangle 78"/>
          <p:cNvSpPr/>
          <p:nvPr/>
        </p:nvSpPr>
        <p:spPr>
          <a:xfrm>
            <a:off x="4089558" y="2484015"/>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85" name="TextBox 84"/>
          <p:cNvSpPr txBox="1"/>
          <p:nvPr/>
        </p:nvSpPr>
        <p:spPr>
          <a:xfrm>
            <a:off x="2854884" y="6125838"/>
            <a:ext cx="1040594" cy="369332"/>
          </a:xfrm>
          <a:prstGeom prst="rect">
            <a:avLst/>
          </a:prstGeom>
          <a:noFill/>
        </p:spPr>
        <p:txBody>
          <a:bodyPr wrap="none" rtlCol="0">
            <a:spAutoFit/>
          </a:bodyPr>
          <a:lstStyle/>
          <a:p>
            <a:r>
              <a:rPr lang="en-US" dirty="0" smtClean="0"/>
              <a:t>Chamber</a:t>
            </a:r>
            <a:endParaRPr lang="en-US" dirty="0"/>
          </a:p>
        </p:txBody>
      </p:sp>
      <p:sp>
        <p:nvSpPr>
          <p:cNvPr id="86" name="TextBox 85"/>
          <p:cNvSpPr txBox="1"/>
          <p:nvPr/>
        </p:nvSpPr>
        <p:spPr>
          <a:xfrm>
            <a:off x="6439943" y="6418498"/>
            <a:ext cx="953018" cy="369332"/>
          </a:xfrm>
          <a:prstGeom prst="rect">
            <a:avLst/>
          </a:prstGeom>
          <a:noFill/>
        </p:spPr>
        <p:txBody>
          <a:bodyPr wrap="none" rtlCol="0">
            <a:spAutoFit/>
          </a:bodyPr>
          <a:lstStyle/>
          <a:p>
            <a:r>
              <a:rPr lang="en-US" dirty="0" smtClean="0"/>
              <a:t>External</a:t>
            </a:r>
            <a:endParaRPr lang="en-US" dirty="0"/>
          </a:p>
        </p:txBody>
      </p:sp>
      <p:cxnSp>
        <p:nvCxnSpPr>
          <p:cNvPr id="87" name="Straight Connector 86"/>
          <p:cNvCxnSpPr/>
          <p:nvPr/>
        </p:nvCxnSpPr>
        <p:spPr>
          <a:xfrm flipH="1">
            <a:off x="5118657" y="2750817"/>
            <a:ext cx="1529438" cy="0"/>
          </a:xfrm>
          <a:prstGeom prst="line">
            <a:avLst/>
          </a:prstGeom>
          <a:ln w="38100" cmpd="sng">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4989117" y="2419771"/>
            <a:ext cx="0" cy="153447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a:endCxn id="79" idx="2"/>
          </p:cNvCxnSpPr>
          <p:nvPr/>
        </p:nvCxnSpPr>
        <p:spPr>
          <a:xfrm flipV="1">
            <a:off x="4570651" y="3193705"/>
            <a:ext cx="0" cy="777475"/>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77" name="Group 76"/>
          <p:cNvGrpSpPr/>
          <p:nvPr/>
        </p:nvGrpSpPr>
        <p:grpSpPr>
          <a:xfrm>
            <a:off x="1047935" y="4710395"/>
            <a:ext cx="879789" cy="879789"/>
            <a:chOff x="850878" y="4417866"/>
            <a:chExt cx="879789" cy="879789"/>
          </a:xfrm>
        </p:grpSpPr>
        <p:sp>
          <p:nvSpPr>
            <p:cNvPr id="78" name="Oval 77"/>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0" name="Picture 79" descr="redPump-xpar.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81" name="Rounded Rectangle 80"/>
          <p:cNvSpPr/>
          <p:nvPr/>
        </p:nvSpPr>
        <p:spPr>
          <a:xfrm>
            <a:off x="3494755" y="3326776"/>
            <a:ext cx="893696" cy="55102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Tree>
    <p:extLst>
      <p:ext uri="{BB962C8B-B14F-4D97-AF65-F5344CB8AC3E}">
        <p14:creationId xmlns:p14="http://schemas.microsoft.com/office/powerpoint/2010/main" val="1572464294"/>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r>
              <a:rPr lang="en-US" dirty="0" smtClean="0"/>
              <a:t/>
            </a:r>
            <a:br>
              <a:rPr lang="en-US" dirty="0" smtClean="0"/>
            </a:br>
            <a:r>
              <a:rPr lang="en-US" sz="3600" dirty="0" smtClean="0"/>
              <a:t>Industrial Computers</a:t>
            </a:r>
            <a:endParaRPr lang="en-US" dirty="0"/>
          </a:p>
        </p:txBody>
      </p:sp>
      <p:sp>
        <p:nvSpPr>
          <p:cNvPr id="9" name="Content Placeholder 8"/>
          <p:cNvSpPr>
            <a:spLocks noGrp="1"/>
          </p:cNvSpPr>
          <p:nvPr>
            <p:ph idx="1"/>
          </p:nvPr>
        </p:nvSpPr>
        <p:spPr>
          <a:xfrm>
            <a:off x="457200" y="1600200"/>
            <a:ext cx="3484880" cy="4048761"/>
          </a:xfrm>
        </p:spPr>
        <p:txBody>
          <a:bodyPr/>
          <a:lstStyle/>
          <a:p>
            <a:r>
              <a:rPr lang="en-US" sz="2400" dirty="0" smtClean="0"/>
              <a:t>Pros</a:t>
            </a:r>
          </a:p>
          <a:p>
            <a:pPr lvl="1"/>
            <a:r>
              <a:rPr lang="en-US" sz="2000" dirty="0" smtClean="0"/>
              <a:t>Mostly COTS components</a:t>
            </a:r>
          </a:p>
          <a:p>
            <a:pPr lvl="1"/>
            <a:r>
              <a:rPr lang="en-US" sz="2000" dirty="0" smtClean="0"/>
              <a:t>Vendor and user community support</a:t>
            </a:r>
          </a:p>
          <a:p>
            <a:pPr lvl="1"/>
            <a:r>
              <a:rPr lang="en-US" sz="2000" dirty="0" smtClean="0"/>
              <a:t>Easier to build</a:t>
            </a:r>
          </a:p>
          <a:p>
            <a:pPr lvl="1"/>
            <a:r>
              <a:rPr lang="en-US" sz="2000" dirty="0" smtClean="0"/>
              <a:t>COTS software provides much infrastructure</a:t>
            </a:r>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Cons</a:t>
            </a:r>
          </a:p>
          <a:p>
            <a:pPr lvl="1"/>
            <a:r>
              <a:rPr lang="en-US" sz="2000" dirty="0" smtClean="0"/>
              <a:t>High cost of software and hardware</a:t>
            </a:r>
          </a:p>
          <a:p>
            <a:pPr lvl="1"/>
            <a:r>
              <a:rPr lang="en-US" sz="2000" dirty="0" smtClean="0"/>
              <a:t>High power consumption</a:t>
            </a:r>
          </a:p>
          <a:p>
            <a:pPr lvl="1"/>
            <a:r>
              <a:rPr lang="en-US" sz="2000" dirty="0" smtClean="0"/>
              <a:t>Large electronics form factors require larger housings</a:t>
            </a:r>
          </a:p>
        </p:txBody>
      </p:sp>
    </p:spTree>
    <p:extLst>
      <p:ext uri="{BB962C8B-B14F-4D97-AF65-F5344CB8AC3E}">
        <p14:creationId xmlns:p14="http://schemas.microsoft.com/office/powerpoint/2010/main" val="2180628041"/>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accent6">
                    <a:lumMod val="50000"/>
                  </a:schemeClr>
                </a:solidFill>
              </a:rPr>
              <a:t>Sensor Node</a:t>
            </a:r>
            <a:endParaRPr lang="en-US" dirty="0"/>
          </a:p>
        </p:txBody>
      </p:sp>
      <p:sp>
        <p:nvSpPr>
          <p:cNvPr id="3" name="Content Placeholder 2"/>
          <p:cNvSpPr>
            <a:spLocks noGrp="1"/>
          </p:cNvSpPr>
          <p:nvPr>
            <p:ph idx="1"/>
          </p:nvPr>
        </p:nvSpPr>
        <p:spPr/>
        <p:txBody>
          <a:bodyPr/>
          <a:lstStyle/>
          <a:p>
            <a:r>
              <a:rPr lang="en-US" i="1" dirty="0" smtClean="0">
                <a:solidFill>
                  <a:schemeClr val="accent6">
                    <a:lumMod val="50000"/>
                  </a:schemeClr>
                </a:solidFill>
              </a:rPr>
              <a:t>Small COTS embedded PCs and microprocessors (</a:t>
            </a:r>
            <a:r>
              <a:rPr lang="en-US" i="1" dirty="0" err="1" smtClean="0">
                <a:solidFill>
                  <a:schemeClr val="accent6">
                    <a:lumMod val="50000"/>
                  </a:schemeClr>
                </a:solidFill>
              </a:rPr>
              <a:t>Arduino</a:t>
            </a:r>
            <a:r>
              <a:rPr lang="en-US" i="1" dirty="0" smtClean="0">
                <a:solidFill>
                  <a:schemeClr val="accent6">
                    <a:lumMod val="50000"/>
                  </a:schemeClr>
                </a:solidFill>
              </a:rPr>
              <a:t>, Beagle Board, etc.)</a:t>
            </a:r>
          </a:p>
          <a:p>
            <a:r>
              <a:rPr lang="en-US" i="1" dirty="0">
                <a:solidFill>
                  <a:schemeClr val="accent6">
                    <a:lumMod val="50000"/>
                  </a:schemeClr>
                </a:solidFill>
              </a:rPr>
              <a:t>Modularize and aggregate power switching and/or data acquisition</a:t>
            </a:r>
          </a:p>
          <a:p>
            <a:r>
              <a:rPr lang="en-US" i="1" dirty="0" smtClean="0">
                <a:solidFill>
                  <a:schemeClr val="accent6">
                    <a:lumMod val="50000"/>
                  </a:schemeClr>
                </a:solidFill>
              </a:rPr>
              <a:t>Similar to </a:t>
            </a:r>
            <a:r>
              <a:rPr lang="en-US" i="1" dirty="0" err="1" smtClean="0">
                <a:solidFill>
                  <a:schemeClr val="accent6">
                    <a:lumMod val="50000"/>
                  </a:schemeClr>
                </a:solidFill>
              </a:rPr>
              <a:t>eFOCE</a:t>
            </a:r>
            <a:r>
              <a:rPr lang="en-US" i="1" dirty="0" smtClean="0">
                <a:solidFill>
                  <a:schemeClr val="accent6">
                    <a:lumMod val="50000"/>
                  </a:schemeClr>
                </a:solidFill>
              </a:rPr>
              <a:t> implementation</a:t>
            </a:r>
          </a:p>
          <a:p>
            <a:r>
              <a:rPr lang="en-US" i="1" dirty="0" smtClean="0">
                <a:solidFill>
                  <a:schemeClr val="accent6">
                    <a:lumMod val="50000"/>
                  </a:schemeClr>
                </a:solidFill>
              </a:rPr>
              <a:t>Reduce power consumption</a:t>
            </a:r>
          </a:p>
          <a:p>
            <a:r>
              <a:rPr lang="en-US" i="1" dirty="0" smtClean="0">
                <a:solidFill>
                  <a:schemeClr val="accent6">
                    <a:lumMod val="50000"/>
                  </a:schemeClr>
                </a:solidFill>
              </a:rPr>
              <a:t>Shown here using moored configuration</a:t>
            </a:r>
            <a:endParaRPr lang="en-US" i="1" dirty="0">
              <a:solidFill>
                <a:schemeClr val="accent6">
                  <a:lumMod val="50000"/>
                </a:schemeClr>
              </a:solidFill>
            </a:endParaRPr>
          </a:p>
          <a:p>
            <a:pPr marL="0" indent="0">
              <a:buNone/>
            </a:pPr>
            <a:endParaRPr lang="en-US" dirty="0"/>
          </a:p>
        </p:txBody>
      </p:sp>
      <p:sp>
        <p:nvSpPr>
          <p:cNvPr id="4" name="TextBox 3"/>
          <p:cNvSpPr txBox="1"/>
          <p:nvPr/>
        </p:nvSpPr>
        <p:spPr>
          <a:xfrm>
            <a:off x="3668771" y="6126163"/>
            <a:ext cx="1823636" cy="461665"/>
          </a:xfrm>
          <a:prstGeom prst="rect">
            <a:avLst/>
          </a:prstGeom>
          <a:noFill/>
        </p:spPr>
        <p:txBody>
          <a:bodyPr wrap="none" rtlCol="0">
            <a:spAutoFit/>
          </a:bodyPr>
          <a:lstStyle/>
          <a:p>
            <a:r>
              <a:rPr lang="en-US" sz="2400" dirty="0" err="1" smtClean="0">
                <a:solidFill>
                  <a:srgbClr val="FF0000"/>
                </a:solidFill>
              </a:rPr>
              <a:t>eFOCE</a:t>
            </a:r>
            <a:r>
              <a:rPr lang="en-US" sz="2400" dirty="0" smtClean="0">
                <a:solidFill>
                  <a:srgbClr val="FF0000"/>
                </a:solidFill>
              </a:rPr>
              <a:t> image</a:t>
            </a:r>
            <a:endParaRPr lang="en-US" sz="2400" dirty="0">
              <a:solidFill>
                <a:srgbClr val="FF0000"/>
              </a:solidFill>
            </a:endParaRPr>
          </a:p>
        </p:txBody>
      </p:sp>
    </p:spTree>
    <p:extLst>
      <p:ext uri="{BB962C8B-B14F-4D97-AF65-F5344CB8AC3E}">
        <p14:creationId xmlns:p14="http://schemas.microsoft.com/office/powerpoint/2010/main" val="1972633734"/>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1688" y="3248290"/>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Rounded Rectangle 173"/>
          <p:cNvSpPr/>
          <p:nvPr/>
        </p:nvSpPr>
        <p:spPr>
          <a:xfrm>
            <a:off x="2894378"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4268953" y="2001712"/>
            <a:ext cx="1017337" cy="57892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a:t>
            </a:r>
          </a:p>
          <a:p>
            <a:pPr algn="ctr"/>
            <a:r>
              <a:rPr lang="en-US" sz="1400" dirty="0" smtClean="0">
                <a:solidFill>
                  <a:schemeClr val="accent1">
                    <a:lumMod val="75000"/>
                  </a:schemeClr>
                </a:solidFill>
              </a:rPr>
              <a:t>Gateway </a:t>
            </a:r>
          </a:p>
        </p:txBody>
      </p:sp>
      <p:sp>
        <p:nvSpPr>
          <p:cNvPr id="65" name="Rounded Rectangle 64"/>
          <p:cNvSpPr/>
          <p:nvPr/>
        </p:nvSpPr>
        <p:spPr>
          <a:xfrm>
            <a:off x="4277075" y="1447006"/>
            <a:ext cx="695139" cy="38198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0721" y="606051"/>
            <a:ext cx="589118" cy="38299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2200074" y="4585996"/>
            <a:ext cx="901835" cy="252924"/>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994175" y="4688682"/>
            <a:ext cx="733414" cy="361847"/>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994175" y="4541167"/>
            <a:ext cx="807078" cy="405415"/>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267578" y="4688030"/>
            <a:ext cx="938432" cy="27459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79971" y="1085009"/>
            <a:ext cx="518783" cy="614204"/>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5" name="Rounded Rectangle 74"/>
          <p:cNvSpPr/>
          <p:nvPr/>
        </p:nvSpPr>
        <p:spPr>
          <a:xfrm>
            <a:off x="5598580" y="3419492"/>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p:nvPr/>
        </p:nvCxnSpPr>
        <p:spPr>
          <a:xfrm>
            <a:off x="4341086" y="1898887"/>
            <a:ext cx="0" cy="1511645"/>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894378"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614385"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853965"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5157247"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614980"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821573"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7362595"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7434253"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5157247"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7" name="Pentagon 156"/>
          <p:cNvSpPr/>
          <p:nvPr/>
        </p:nvSpPr>
        <p:spPr>
          <a:xfrm>
            <a:off x="2298488" y="6140741"/>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3589294389"/>
              </p:ext>
            </p:extLst>
          </p:nvPr>
        </p:nvGraphicFramePr>
        <p:xfrm>
          <a:off x="103027" y="30671"/>
          <a:ext cx="4066022" cy="3005262"/>
        </p:xfrm>
        <a:graphic>
          <a:graphicData uri="http://schemas.openxmlformats.org/drawingml/2006/table">
            <a:tbl>
              <a:tblPr firstRow="1" bandRow="1">
                <a:tableStyleId>{5C22544A-7EE6-4342-B048-85BDC9FD1C3A}</a:tableStyleId>
              </a:tblPr>
              <a:tblGrid>
                <a:gridCol w="1018022"/>
                <a:gridCol w="985520"/>
                <a:gridCol w="2062480"/>
              </a:tblGrid>
              <a:tr h="439392">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39392">
                <a:tc>
                  <a:txBody>
                    <a:bodyPr/>
                    <a:lstStyle/>
                    <a:p>
                      <a:r>
                        <a:rPr lang="en-US" sz="1200" dirty="0" smtClean="0">
                          <a:solidFill>
                            <a:srgbClr val="000000"/>
                          </a:solidFill>
                        </a:rPr>
                        <a:t>Controller HW</a:t>
                      </a:r>
                      <a:endParaRPr lang="en-US" sz="1200" dirty="0">
                        <a:solidFill>
                          <a:srgbClr val="000000"/>
                        </a:solidFill>
                      </a:endParaRPr>
                    </a:p>
                  </a:txBody>
                  <a:tcPr anchor="ctr"/>
                </a:tc>
                <a:tc>
                  <a:txBody>
                    <a:bodyPr/>
                    <a:lstStyle/>
                    <a:p>
                      <a:r>
                        <a:rPr lang="en-US" sz="1200" dirty="0" smtClean="0">
                          <a:solidFill>
                            <a:srgbClr val="000000"/>
                          </a:solidFill>
                        </a:rPr>
                        <a:t>Surface/Seafloor</a:t>
                      </a:r>
                    </a:p>
                  </a:txBody>
                  <a:tcPr anchor="ctr"/>
                </a:tc>
                <a:tc>
                  <a:txBody>
                    <a:bodyPr/>
                    <a:lstStyle/>
                    <a:p>
                      <a:pPr algn="l"/>
                      <a:r>
                        <a:rPr lang="en-US" sz="1200" dirty="0" smtClean="0">
                          <a:solidFill>
                            <a:srgbClr val="000000"/>
                          </a:solidFill>
                        </a:rPr>
                        <a:t>Surface:</a:t>
                      </a:r>
                      <a:r>
                        <a:rPr lang="en-US" sz="1200" baseline="0" dirty="0" smtClean="0">
                          <a:solidFill>
                            <a:srgbClr val="000000"/>
                          </a:solidFill>
                        </a:rPr>
                        <a:t> telemetry, UI</a:t>
                      </a:r>
                    </a:p>
                    <a:p>
                      <a:pPr algn="l"/>
                      <a:r>
                        <a:rPr lang="en-US" sz="1200" baseline="0" dirty="0" smtClean="0">
                          <a:solidFill>
                            <a:srgbClr val="000000"/>
                          </a:solidFill>
                        </a:rPr>
                        <a:t>Seafloor: experiment control</a:t>
                      </a:r>
                      <a:endParaRPr lang="en-US" sz="1200" dirty="0" smtClean="0">
                        <a:solidFill>
                          <a:srgbClr val="000000"/>
                        </a:solidFill>
                      </a:endParaRPr>
                    </a:p>
                  </a:txBody>
                  <a:tcPr anchor="ctr"/>
                </a:tc>
              </a:tr>
              <a:tr h="439392">
                <a:tc>
                  <a:txBody>
                    <a:bodyPr/>
                    <a:lstStyle/>
                    <a:p>
                      <a:r>
                        <a:rPr lang="en-US" sz="1200" dirty="0" smtClean="0">
                          <a:solidFill>
                            <a:srgbClr val="000000"/>
                          </a:solidFill>
                        </a:rPr>
                        <a:t>Controller Software</a:t>
                      </a:r>
                      <a:endParaRPr lang="en-US" sz="1200" dirty="0">
                        <a:solidFill>
                          <a:srgbClr val="000000"/>
                        </a:solidFill>
                      </a:endParaRPr>
                    </a:p>
                  </a:txBody>
                  <a:tcPr anchor="ctr"/>
                </a:tc>
                <a:tc>
                  <a:txBody>
                    <a:bodyPr/>
                    <a:lstStyle/>
                    <a:p>
                      <a:r>
                        <a:rPr lang="en-US" sz="1200" dirty="0" smtClean="0">
                          <a:solidFill>
                            <a:srgbClr val="000000"/>
                          </a:solidFill>
                        </a:rPr>
                        <a:t>Seafloor</a:t>
                      </a:r>
                    </a:p>
                  </a:txBody>
                  <a:tcPr anchor="ctr"/>
                </a:tc>
                <a:tc>
                  <a:txBody>
                    <a:bodyPr/>
                    <a:lstStyle/>
                    <a:p>
                      <a:pPr algn="l"/>
                      <a:r>
                        <a:rPr lang="en-US" sz="1200" dirty="0" smtClean="0">
                          <a:solidFill>
                            <a:srgbClr val="000000"/>
                          </a:solidFill>
                        </a:rPr>
                        <a:t>Gateway: control, telemetry</a:t>
                      </a:r>
                    </a:p>
                    <a:p>
                      <a:pPr algn="l"/>
                      <a:r>
                        <a:rPr lang="en-US" sz="1200" dirty="0" smtClean="0">
                          <a:solidFill>
                            <a:srgbClr val="000000"/>
                          </a:solidFill>
                        </a:rPr>
                        <a:t>Node: data acquisition</a:t>
                      </a:r>
                      <a:endParaRPr lang="en-US" sz="1200" dirty="0">
                        <a:solidFill>
                          <a:srgbClr val="000000"/>
                        </a:solidFill>
                      </a:endParaRPr>
                    </a:p>
                  </a:txBody>
                  <a:tcPr anchor="ctr"/>
                </a:tc>
              </a:tr>
              <a:tr h="290343">
                <a:tc>
                  <a:txBody>
                    <a:bodyPr/>
                    <a:lstStyle/>
                    <a:p>
                      <a:r>
                        <a:rPr lang="en-US" sz="1200" dirty="0" smtClean="0">
                          <a:solidFill>
                            <a:srgbClr val="000000"/>
                          </a:solidFill>
                        </a:rPr>
                        <a:t>UI Software</a:t>
                      </a:r>
                      <a:endParaRPr lang="en-US" sz="1200" dirty="0">
                        <a:solidFill>
                          <a:srgbClr val="000000"/>
                        </a:solidFill>
                      </a:endParaRPr>
                    </a:p>
                  </a:txBody>
                  <a:tcPr anchor="ctr"/>
                </a:tc>
                <a:tc>
                  <a:txBody>
                    <a:bodyPr/>
                    <a:lstStyle/>
                    <a:p>
                      <a:r>
                        <a:rPr lang="en-US" sz="1200" dirty="0" smtClean="0">
                          <a:solidFill>
                            <a:srgbClr val="000000"/>
                          </a:solidFill>
                        </a:rPr>
                        <a:t>Shore/Surface</a:t>
                      </a:r>
                      <a:endParaRPr lang="en-US" sz="1200" dirty="0">
                        <a:solidFill>
                          <a:srgbClr val="000000"/>
                        </a:solidFill>
                      </a:endParaRPr>
                    </a:p>
                  </a:txBody>
                  <a:tcPr anchor="ctr"/>
                </a:tc>
                <a:tc>
                  <a:txBody>
                    <a:bodyPr/>
                    <a:lstStyle/>
                    <a:p>
                      <a:pPr algn="l"/>
                      <a:r>
                        <a:rPr lang="en-US" sz="1200" dirty="0" smtClean="0">
                          <a:solidFill>
                            <a:srgbClr val="000000"/>
                          </a:solidFill>
                        </a:rPr>
                        <a:t>Easier maintenance</a:t>
                      </a:r>
                      <a:endParaRPr lang="en-US" sz="1200" dirty="0">
                        <a:solidFill>
                          <a:srgbClr val="000000"/>
                        </a:solidFill>
                      </a:endParaRPr>
                    </a:p>
                  </a:txBody>
                  <a:tcPr anchor="ctr"/>
                </a:tc>
              </a:tr>
              <a:tr h="554190">
                <a:tc>
                  <a:txBody>
                    <a:bodyPr/>
                    <a:lstStyle/>
                    <a:p>
                      <a:r>
                        <a:rPr lang="en-US" sz="1200" dirty="0" smtClean="0">
                          <a:solidFill>
                            <a:srgbClr val="000000"/>
                          </a:solidFill>
                        </a:rPr>
                        <a:t>Power </a:t>
                      </a:r>
                      <a:endParaRPr lang="en-US" sz="1200" dirty="0">
                        <a:solidFill>
                          <a:srgbClr val="000000"/>
                        </a:solidFill>
                      </a:endParaRPr>
                    </a:p>
                  </a:txBody>
                  <a:tcPr anchor="ctr"/>
                </a:tc>
                <a:tc>
                  <a:txBody>
                    <a:bodyPr/>
                    <a:lstStyle/>
                    <a:p>
                      <a:r>
                        <a:rPr lang="en-US" sz="1200" dirty="0" smtClean="0">
                          <a:solidFill>
                            <a:srgbClr val="000000"/>
                          </a:solidFill>
                        </a:rPr>
                        <a:t>Surface</a:t>
                      </a:r>
                      <a:endParaRPr lang="en-US" sz="1200" dirty="0">
                        <a:solidFill>
                          <a:srgbClr val="000000"/>
                        </a:solidFill>
                      </a:endParaRPr>
                    </a:p>
                  </a:txBody>
                  <a:tcPr anchor="ctr"/>
                </a:tc>
                <a:tc>
                  <a:txBody>
                    <a:bodyPr/>
                    <a:lstStyle/>
                    <a:p>
                      <a:pPr algn="l"/>
                      <a:r>
                        <a:rPr lang="en-US" sz="1200" dirty="0" smtClean="0">
                          <a:solidFill>
                            <a:srgbClr val="000000"/>
                          </a:solidFill>
                        </a:rPr>
                        <a:t>Probably</a:t>
                      </a:r>
                      <a:r>
                        <a:rPr lang="en-US" sz="1200" baseline="0" dirty="0" smtClean="0">
                          <a:solidFill>
                            <a:srgbClr val="000000"/>
                          </a:solidFill>
                        </a:rPr>
                        <a:t> use generator, solar, wind on surface</a:t>
                      </a:r>
                      <a:endParaRPr lang="en-US" sz="1200" dirty="0">
                        <a:solidFill>
                          <a:srgbClr val="000000"/>
                        </a:solidFill>
                      </a:endParaRPr>
                    </a:p>
                  </a:txBody>
                  <a:tcPr anchor="ctr"/>
                </a:tc>
              </a:tr>
              <a:tr h="615150">
                <a:tc>
                  <a:txBody>
                    <a:bodyPr/>
                    <a:lstStyle/>
                    <a:p>
                      <a:r>
                        <a:rPr lang="en-US" sz="1200" dirty="0" smtClean="0">
                          <a:solidFill>
                            <a:srgbClr val="000000"/>
                          </a:solidFill>
                        </a:rPr>
                        <a:t>Data</a:t>
                      </a:r>
                      <a:endParaRPr lang="en-US" sz="1200" dirty="0">
                        <a:solidFill>
                          <a:srgbClr val="000000"/>
                        </a:solidFill>
                      </a:endParaRPr>
                    </a:p>
                  </a:txBody>
                  <a:tcPr anchor="ctr"/>
                </a:tc>
                <a:tc>
                  <a:txBody>
                    <a:bodyPr/>
                    <a:lstStyle/>
                    <a:p>
                      <a:r>
                        <a:rPr lang="en-US" sz="1200" dirty="0" smtClean="0">
                          <a:solidFill>
                            <a:srgbClr val="000000"/>
                          </a:solidFill>
                        </a:rPr>
                        <a:t>Seafloor</a:t>
                      </a:r>
                    </a:p>
                    <a:p>
                      <a:r>
                        <a:rPr lang="en-US" sz="1200" dirty="0" smtClean="0">
                          <a:solidFill>
                            <a:srgbClr val="000000"/>
                          </a:solidFill>
                        </a:rPr>
                        <a:t>And Shore</a:t>
                      </a:r>
                      <a:endParaRPr lang="en-US" sz="12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Local data needed for control</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Central</a:t>
                      </a:r>
                      <a:r>
                        <a:rPr lang="en-US" sz="1200" baseline="0" dirty="0" smtClean="0">
                          <a:solidFill>
                            <a:srgbClr val="000000"/>
                          </a:solidFill>
                        </a:rPr>
                        <a:t> archive for redundancy, easier access</a:t>
                      </a:r>
                      <a:endParaRPr lang="en-US" sz="1200" dirty="0" smtClean="0">
                        <a:solidFill>
                          <a:srgbClr val="000000"/>
                        </a:solidFill>
                      </a:endParaRPr>
                    </a:p>
                  </a:txBody>
                  <a:tcPr anchor="ctr"/>
                </a:tc>
              </a:tr>
            </a:tbl>
          </a:graphicData>
        </a:graphic>
      </p:graphicFrame>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1320284"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968202" y="1626980"/>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2267578"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69" name="Rounded Rectangle 68"/>
          <p:cNvSpPr/>
          <p:nvPr/>
        </p:nvSpPr>
        <p:spPr>
          <a:xfrm>
            <a:off x="3525894" y="3419492"/>
            <a:ext cx="2008253" cy="54849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a:t>
            </a:r>
          </a:p>
          <a:p>
            <a:pPr algn="ctr"/>
            <a:r>
              <a:rPr lang="en-US" sz="1400" dirty="0" smtClean="0">
                <a:solidFill>
                  <a:schemeClr val="accent1">
                    <a:lumMod val="75000"/>
                  </a:schemeClr>
                </a:solidFill>
              </a:rPr>
              <a:t>/Gateway</a:t>
            </a:r>
            <a:endParaRPr lang="en-US" dirty="0">
              <a:solidFill>
                <a:schemeClr val="accent1">
                  <a:lumMod val="75000"/>
                </a:schemeClr>
              </a:solidFill>
            </a:endParaRPr>
          </a:p>
        </p:txBody>
      </p:sp>
      <p:sp>
        <p:nvSpPr>
          <p:cNvPr id="73" name="Rounded Rectangle 72"/>
          <p:cNvSpPr/>
          <p:nvPr/>
        </p:nvSpPr>
        <p:spPr>
          <a:xfrm>
            <a:off x="3901709" y="4263542"/>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4554484"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5228905"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82" name="Rounded Rectangle 81"/>
          <p:cNvSpPr/>
          <p:nvPr/>
        </p:nvSpPr>
        <p:spPr>
          <a:xfrm>
            <a:off x="3206010"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cxnSp>
        <p:nvCxnSpPr>
          <p:cNvPr id="90" name="Straight Connector 89"/>
          <p:cNvCxnSpPr/>
          <p:nvPr/>
        </p:nvCxnSpPr>
        <p:spPr>
          <a:xfrm flipV="1">
            <a:off x="4750236" y="2654710"/>
            <a:ext cx="0" cy="71306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5010733" y="1453428"/>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77" name="Straight Connector 176"/>
          <p:cNvCxnSpPr/>
          <p:nvPr/>
        </p:nvCxnSpPr>
        <p:spPr>
          <a:xfrm flipH="1">
            <a:off x="48584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a:off x="49885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flipH="1">
            <a:off x="3674626"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a:off x="3804740"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flipH="1">
            <a:off x="41472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a:off x="42773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flipH="1">
            <a:off x="5499733"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a:off x="5629847"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flipH="1">
            <a:off x="4279643" y="4609716"/>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3" name="Straight Connector 192"/>
          <p:cNvCxnSpPr/>
          <p:nvPr/>
        </p:nvCxnSpPr>
        <p:spPr>
          <a:xfrm>
            <a:off x="4409757" y="4609716"/>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flipH="1">
            <a:off x="4948553" y="4627722"/>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a:off x="5078667" y="4627722"/>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09" name="Rounded Rectangle 208"/>
          <p:cNvSpPr/>
          <p:nvPr/>
        </p:nvSpPr>
        <p:spPr>
          <a:xfrm>
            <a:off x="180963" y="3693740"/>
            <a:ext cx="1565165" cy="112807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600" i="1" dirty="0" smtClean="0">
                <a:solidFill>
                  <a:schemeClr val="accent6">
                    <a:lumMod val="75000"/>
                  </a:schemeClr>
                </a:solidFill>
              </a:rPr>
              <a:t>Load switching,</a:t>
            </a:r>
          </a:p>
          <a:p>
            <a:r>
              <a:rPr lang="en-US" sz="1600" i="1" dirty="0" smtClean="0">
                <a:solidFill>
                  <a:schemeClr val="accent6">
                    <a:lumMod val="75000"/>
                  </a:schemeClr>
                </a:solidFill>
              </a:rPr>
              <a:t>Data Acquisition for </a:t>
            </a:r>
          </a:p>
          <a:p>
            <a:r>
              <a:rPr lang="en-US" sz="1600" i="1" dirty="0" smtClean="0">
                <a:solidFill>
                  <a:schemeClr val="accent6">
                    <a:lumMod val="75000"/>
                  </a:schemeClr>
                </a:solidFill>
              </a:rPr>
              <a:t>1-4 Devices </a:t>
            </a:r>
          </a:p>
        </p:txBody>
      </p:sp>
      <p:cxnSp>
        <p:nvCxnSpPr>
          <p:cNvPr id="211" name="Straight Connector 210"/>
          <p:cNvCxnSpPr>
            <a:endCxn id="209" idx="3"/>
          </p:cNvCxnSpPr>
          <p:nvPr/>
        </p:nvCxnSpPr>
        <p:spPr>
          <a:xfrm flipH="1" flipV="1">
            <a:off x="1746128" y="4257776"/>
            <a:ext cx="1459882" cy="5767"/>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
        <p:nvSpPr>
          <p:cNvPr id="224" name="TextBox 223"/>
          <p:cNvSpPr txBox="1"/>
          <p:nvPr/>
        </p:nvSpPr>
        <p:spPr>
          <a:xfrm>
            <a:off x="3289501" y="6129157"/>
            <a:ext cx="1040594" cy="369332"/>
          </a:xfrm>
          <a:prstGeom prst="rect">
            <a:avLst/>
          </a:prstGeom>
          <a:noFill/>
        </p:spPr>
        <p:txBody>
          <a:bodyPr wrap="none" rtlCol="0">
            <a:spAutoFit/>
          </a:bodyPr>
          <a:lstStyle/>
          <a:p>
            <a:r>
              <a:rPr lang="en-US" dirty="0" smtClean="0"/>
              <a:t>Chamber</a:t>
            </a:r>
            <a:endParaRPr lang="en-US" dirty="0"/>
          </a:p>
        </p:txBody>
      </p:sp>
      <p:sp>
        <p:nvSpPr>
          <p:cNvPr id="225" name="TextBox 224"/>
          <p:cNvSpPr txBox="1"/>
          <p:nvPr/>
        </p:nvSpPr>
        <p:spPr>
          <a:xfrm>
            <a:off x="6874560" y="6421817"/>
            <a:ext cx="953018" cy="369332"/>
          </a:xfrm>
          <a:prstGeom prst="rect">
            <a:avLst/>
          </a:prstGeom>
          <a:noFill/>
        </p:spPr>
        <p:txBody>
          <a:bodyPr wrap="none" rtlCol="0">
            <a:spAutoFit/>
          </a:bodyPr>
          <a:lstStyle/>
          <a:p>
            <a:r>
              <a:rPr lang="en-US" dirty="0" smtClean="0"/>
              <a:t>External</a:t>
            </a:r>
            <a:endParaRPr lang="en-US" dirty="0"/>
          </a:p>
        </p:txBody>
      </p:sp>
      <p:cxnSp>
        <p:nvCxnSpPr>
          <p:cNvPr id="226" name="Straight Connector 225"/>
          <p:cNvCxnSpPr/>
          <p:nvPr/>
        </p:nvCxnSpPr>
        <p:spPr>
          <a:xfrm flipH="1">
            <a:off x="5363351" y="2280590"/>
            <a:ext cx="1511209"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227" name="TextBox 226"/>
          <p:cNvSpPr txBox="1"/>
          <p:nvPr/>
        </p:nvSpPr>
        <p:spPr>
          <a:xfrm>
            <a:off x="5832693" y="2280590"/>
            <a:ext cx="894896" cy="338554"/>
          </a:xfrm>
          <a:prstGeom prst="rect">
            <a:avLst/>
          </a:prstGeom>
          <a:noFill/>
        </p:spPr>
        <p:txBody>
          <a:bodyPr wrap="none" rtlCol="0">
            <a:spAutoFit/>
          </a:bodyPr>
          <a:lstStyle/>
          <a:p>
            <a:r>
              <a:rPr lang="en-US" sz="1600" dirty="0" smtClean="0"/>
              <a:t>Wireless</a:t>
            </a:r>
            <a:endParaRPr lang="en-US" sz="1600" dirty="0"/>
          </a:p>
        </p:txBody>
      </p:sp>
      <p:sp>
        <p:nvSpPr>
          <p:cNvPr id="232" name="Rounded Rectangle 231"/>
          <p:cNvSpPr/>
          <p:nvPr/>
        </p:nvSpPr>
        <p:spPr>
          <a:xfrm>
            <a:off x="6990178" y="3537580"/>
            <a:ext cx="1380534" cy="84963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600" i="1" dirty="0" smtClean="0">
                <a:solidFill>
                  <a:schemeClr val="accent6">
                    <a:lumMod val="75000"/>
                  </a:schemeClr>
                </a:solidFill>
              </a:rPr>
              <a:t>Experiment Control for 1 chamber</a:t>
            </a:r>
          </a:p>
        </p:txBody>
      </p:sp>
      <p:cxnSp>
        <p:nvCxnSpPr>
          <p:cNvPr id="233" name="Straight Connector 232"/>
          <p:cNvCxnSpPr>
            <a:endCxn id="232" idx="1"/>
          </p:cNvCxnSpPr>
          <p:nvPr/>
        </p:nvCxnSpPr>
        <p:spPr>
          <a:xfrm>
            <a:off x="5646561" y="3962400"/>
            <a:ext cx="1343617" cy="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grpSp>
        <p:nvGrpSpPr>
          <p:cNvPr id="92" name="Group 91"/>
          <p:cNvGrpSpPr/>
          <p:nvPr/>
        </p:nvGrpSpPr>
        <p:grpSpPr>
          <a:xfrm>
            <a:off x="1320284" y="4812666"/>
            <a:ext cx="879789" cy="879789"/>
            <a:chOff x="850878" y="4417866"/>
            <a:chExt cx="879789" cy="879789"/>
          </a:xfrm>
        </p:grpSpPr>
        <p:sp>
          <p:nvSpPr>
            <p:cNvPr id="93" name="Oval 9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4" name="Picture 93"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pic>
        <p:nvPicPr>
          <p:cNvPr id="6" name="Picture 5" descr="Tascam-deployed.jpg"/>
          <p:cNvPicPr>
            <a:picLocks noChangeAspect="1"/>
          </p:cNvPicPr>
          <p:nvPr/>
        </p:nvPicPr>
        <p:blipFill rotWithShape="1">
          <a:blip r:embed="rId6">
            <a:extLst>
              <a:ext uri="{28A0092B-C50C-407E-A947-70E740481C1C}">
                <a14:useLocalDpi xmlns:a14="http://schemas.microsoft.com/office/drawing/2010/main" val="0"/>
              </a:ext>
            </a:extLst>
          </a:blip>
          <a:srcRect t="16674" r="53956" b="6748"/>
          <a:stretch/>
        </p:blipFill>
        <p:spPr>
          <a:xfrm>
            <a:off x="4308919" y="37334"/>
            <a:ext cx="1223071" cy="1354777"/>
          </a:xfrm>
          <a:prstGeom prst="rect">
            <a:avLst/>
          </a:prstGeom>
        </p:spPr>
      </p:pic>
    </p:spTree>
    <p:extLst>
      <p:ext uri="{BB962C8B-B14F-4D97-AF65-F5344CB8AC3E}">
        <p14:creationId xmlns:p14="http://schemas.microsoft.com/office/powerpoint/2010/main" val="2999237121"/>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 View</a:t>
            </a:r>
          </a:p>
        </p:txBody>
      </p:sp>
      <p:graphicFrame>
        <p:nvGraphicFramePr>
          <p:cNvPr id="85" name="Table 84"/>
          <p:cNvGraphicFramePr>
            <a:graphicFrameLocks noGrp="1"/>
          </p:cNvGraphicFramePr>
          <p:nvPr>
            <p:extLst>
              <p:ext uri="{D42A27DB-BD31-4B8C-83A1-F6EECF244321}">
                <p14:modId xmlns:p14="http://schemas.microsoft.com/office/powerpoint/2010/main" val="3571798879"/>
              </p:ext>
            </p:extLst>
          </p:nvPr>
        </p:nvGraphicFramePr>
        <p:xfrm>
          <a:off x="609295" y="1392111"/>
          <a:ext cx="7556522" cy="4380103"/>
        </p:xfrm>
        <a:graphic>
          <a:graphicData uri="http://schemas.openxmlformats.org/drawingml/2006/table">
            <a:tbl>
              <a:tblPr firstRow="1" bandRow="1">
                <a:tableStyleId>{5C22544A-7EE6-4342-B048-85BDC9FD1C3A}</a:tableStyleId>
              </a:tblPr>
              <a:tblGrid>
                <a:gridCol w="1745270"/>
                <a:gridCol w="1588511"/>
                <a:gridCol w="4222741"/>
              </a:tblGrid>
              <a:tr h="436544">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742125">
                <a:tc>
                  <a:txBody>
                    <a:bodyPr/>
                    <a:lstStyle/>
                    <a:p>
                      <a:r>
                        <a:rPr lang="en-US" sz="1600" dirty="0" smtClean="0">
                          <a:solidFill>
                            <a:srgbClr val="000000"/>
                          </a:solidFill>
                        </a:rPr>
                        <a:t>Controller HW</a:t>
                      </a:r>
                      <a:endParaRPr lang="en-US" sz="1600" dirty="0">
                        <a:solidFill>
                          <a:srgbClr val="000000"/>
                        </a:solidFill>
                      </a:endParaRPr>
                    </a:p>
                  </a:txBody>
                  <a:tcPr anchor="ctr"/>
                </a:tc>
                <a:tc>
                  <a:txBody>
                    <a:bodyPr/>
                    <a:lstStyle/>
                    <a:p>
                      <a:r>
                        <a:rPr lang="en-US" sz="1600" dirty="0" smtClean="0">
                          <a:solidFill>
                            <a:srgbClr val="000000"/>
                          </a:solidFill>
                        </a:rPr>
                        <a:t>Buy</a:t>
                      </a:r>
                      <a:endParaRPr lang="en-US" sz="1600" dirty="0">
                        <a:solidFill>
                          <a:srgbClr val="000000"/>
                        </a:solidFill>
                      </a:endParaRPr>
                    </a:p>
                  </a:txBody>
                  <a:tcPr anchor="ctr"/>
                </a:tc>
                <a:tc>
                  <a:txBody>
                    <a:bodyPr/>
                    <a:lstStyle/>
                    <a:p>
                      <a:r>
                        <a:rPr lang="en-US" sz="1600" dirty="0" smtClean="0">
                          <a:solidFill>
                            <a:srgbClr val="000000"/>
                          </a:solidFill>
                        </a:rPr>
                        <a:t>Gateway: </a:t>
                      </a:r>
                      <a:r>
                        <a:rPr lang="en-US" sz="1600" dirty="0" err="1" smtClean="0">
                          <a:solidFill>
                            <a:srgbClr val="000000"/>
                          </a:solidFill>
                        </a:rPr>
                        <a:t>BeagleBoard</a:t>
                      </a:r>
                      <a:r>
                        <a:rPr lang="en-US" sz="1600" dirty="0" smtClean="0">
                          <a:solidFill>
                            <a:srgbClr val="000000"/>
                          </a:solidFill>
                        </a:rPr>
                        <a:t>,</a:t>
                      </a:r>
                      <a:r>
                        <a:rPr lang="en-US" sz="1600" baseline="0" dirty="0" smtClean="0">
                          <a:solidFill>
                            <a:srgbClr val="000000"/>
                          </a:solidFill>
                        </a:rPr>
                        <a:t> Android, </a:t>
                      </a:r>
                      <a:r>
                        <a:rPr lang="en-US" sz="1600" baseline="0" dirty="0" err="1" smtClean="0">
                          <a:solidFill>
                            <a:srgbClr val="000000"/>
                          </a:solidFill>
                        </a:rPr>
                        <a:t>Gumstix</a:t>
                      </a:r>
                      <a:endParaRPr lang="en-US" sz="1600" baseline="0" dirty="0" smtClean="0">
                        <a:solidFill>
                          <a:srgbClr val="000000"/>
                        </a:solidFill>
                      </a:endParaRPr>
                    </a:p>
                    <a:p>
                      <a:r>
                        <a:rPr lang="en-US" sz="1600" baseline="0" dirty="0" smtClean="0">
                          <a:solidFill>
                            <a:srgbClr val="000000"/>
                          </a:solidFill>
                        </a:rPr>
                        <a:t>Node: </a:t>
                      </a:r>
                      <a:r>
                        <a:rPr lang="en-US" sz="1600" baseline="0" dirty="0" err="1" smtClean="0">
                          <a:solidFill>
                            <a:srgbClr val="000000"/>
                          </a:solidFill>
                        </a:rPr>
                        <a:t>Arduino</a:t>
                      </a:r>
                      <a:r>
                        <a:rPr lang="en-US" sz="1600" baseline="0" dirty="0" smtClean="0">
                          <a:solidFill>
                            <a:srgbClr val="000000"/>
                          </a:solidFill>
                        </a:rPr>
                        <a:t>, MSP430, </a:t>
                      </a:r>
                      <a:r>
                        <a:rPr lang="en-US" sz="1600" baseline="0" dirty="0" err="1" smtClean="0">
                          <a:solidFill>
                            <a:srgbClr val="000000"/>
                          </a:solidFill>
                        </a:rPr>
                        <a:t>SmartSensor</a:t>
                      </a:r>
                      <a:endParaRPr lang="en-US" sz="1600" dirty="0">
                        <a:solidFill>
                          <a:srgbClr val="000000"/>
                        </a:solidFill>
                      </a:endParaRPr>
                    </a:p>
                  </a:txBody>
                  <a:tcPr anchor="ctr"/>
                </a:tc>
              </a:tr>
              <a:tr h="742125">
                <a:tc>
                  <a:txBody>
                    <a:bodyPr/>
                    <a:lstStyle/>
                    <a:p>
                      <a:r>
                        <a:rPr lang="en-US" sz="1600" dirty="0" smtClean="0">
                          <a:solidFill>
                            <a:srgbClr val="000000"/>
                          </a:solidFill>
                        </a:rPr>
                        <a:t>Controller Software</a:t>
                      </a:r>
                      <a:endParaRPr lang="en-US" sz="1600" dirty="0">
                        <a:solidFill>
                          <a:srgbClr val="000000"/>
                        </a:solidFill>
                      </a:endParaRPr>
                    </a:p>
                  </a:txBody>
                  <a:tcPr anchor="ctr"/>
                </a:tc>
                <a:tc>
                  <a:txBody>
                    <a:bodyPr/>
                    <a:lstStyle/>
                    <a:p>
                      <a:r>
                        <a:rPr lang="en-US" sz="1600" dirty="0" smtClean="0">
                          <a:solidFill>
                            <a:srgbClr val="000000"/>
                          </a:solidFill>
                        </a:rPr>
                        <a:t>Build</a:t>
                      </a:r>
                    </a:p>
                  </a:txBody>
                  <a:tcPr anchor="ctr"/>
                </a:tc>
                <a:tc>
                  <a:txBody>
                    <a:bodyPr/>
                    <a:lstStyle/>
                    <a:p>
                      <a:r>
                        <a:rPr lang="en-US" sz="1600" dirty="0" smtClean="0">
                          <a:solidFill>
                            <a:srgbClr val="000000"/>
                          </a:solidFill>
                        </a:rPr>
                        <a:t>Gateway: Linux, Java,</a:t>
                      </a:r>
                      <a:r>
                        <a:rPr lang="en-US" sz="1600" baseline="0" dirty="0" smtClean="0">
                          <a:solidFill>
                            <a:srgbClr val="000000"/>
                          </a:solidFill>
                        </a:rPr>
                        <a:t> C++/Java</a:t>
                      </a:r>
                    </a:p>
                    <a:p>
                      <a:r>
                        <a:rPr lang="en-US" sz="1600" baseline="0" dirty="0" smtClean="0">
                          <a:solidFill>
                            <a:srgbClr val="000000"/>
                          </a:solidFill>
                        </a:rPr>
                        <a:t>Node: C/C++, Wiring, e.g.</a:t>
                      </a:r>
                    </a:p>
                    <a:p>
                      <a:r>
                        <a:rPr lang="en-US" sz="1600" baseline="0" dirty="0" smtClean="0">
                          <a:solidFill>
                            <a:srgbClr val="000000"/>
                          </a:solidFill>
                        </a:rPr>
                        <a:t>Instrument drivers</a:t>
                      </a:r>
                      <a:endParaRPr lang="en-US" sz="1600" dirty="0">
                        <a:solidFill>
                          <a:srgbClr val="000000"/>
                        </a:solidFill>
                      </a:endParaRPr>
                    </a:p>
                  </a:txBody>
                  <a:tcPr anchor="ctr"/>
                </a:tc>
              </a:tr>
              <a:tr h="894224">
                <a:tc>
                  <a:txBody>
                    <a:bodyPr/>
                    <a:lstStyle/>
                    <a:p>
                      <a:r>
                        <a:rPr lang="en-US" sz="1600" dirty="0" smtClean="0">
                          <a:solidFill>
                            <a:srgbClr val="000000"/>
                          </a:solidFill>
                        </a:rPr>
                        <a:t>Archive, UI</a:t>
                      </a:r>
                      <a:endParaRPr lang="en-US" sz="1600" dirty="0">
                        <a:solidFill>
                          <a:srgbClr val="000000"/>
                        </a:solidFill>
                      </a:endParaRPr>
                    </a:p>
                  </a:txBody>
                  <a:tcPr anchor="ctr"/>
                </a:tc>
                <a:tc>
                  <a:txBody>
                    <a:bodyPr/>
                    <a:lstStyle/>
                    <a:p>
                      <a:r>
                        <a:rPr lang="en-US" sz="1600" dirty="0" smtClean="0">
                          <a:solidFill>
                            <a:srgbClr val="000000"/>
                          </a:solidFill>
                        </a:rPr>
                        <a:t>Build/Buy</a:t>
                      </a:r>
                    </a:p>
                  </a:txBody>
                  <a:tcPr anchor="ctr"/>
                </a:tc>
                <a:tc>
                  <a:txBody>
                    <a:bodyPr/>
                    <a:lstStyle/>
                    <a:p>
                      <a:r>
                        <a:rPr lang="en-US" sz="1600" dirty="0" smtClean="0">
                          <a:solidFill>
                            <a:srgbClr val="000000"/>
                          </a:solidFill>
                        </a:rPr>
                        <a:t>Custom:</a:t>
                      </a:r>
                      <a:r>
                        <a:rPr lang="en-US" sz="1600" baseline="0" dirty="0" smtClean="0">
                          <a:solidFill>
                            <a:srgbClr val="000000"/>
                          </a:solidFill>
                        </a:rPr>
                        <a:t> back end interface</a:t>
                      </a:r>
                    </a:p>
                    <a:p>
                      <a:r>
                        <a:rPr lang="en-US" sz="1600" baseline="0" dirty="0" smtClean="0">
                          <a:solidFill>
                            <a:srgbClr val="000000"/>
                          </a:solidFill>
                        </a:rPr>
                        <a:t>Open Source: web server on gateway</a:t>
                      </a:r>
                    </a:p>
                  </a:txBody>
                  <a:tcPr anchor="ctr"/>
                </a:tc>
              </a:tr>
              <a:tr h="742125">
                <a:tc>
                  <a:txBody>
                    <a:bodyPr/>
                    <a:lstStyle/>
                    <a:p>
                      <a:r>
                        <a:rPr lang="en-US" sz="1600" dirty="0" smtClean="0">
                          <a:solidFill>
                            <a:srgbClr val="000000"/>
                          </a:solidFill>
                        </a:rPr>
                        <a:t>Power </a:t>
                      </a:r>
                      <a:endParaRPr lang="en-US" sz="1600" dirty="0">
                        <a:solidFill>
                          <a:srgbClr val="000000"/>
                        </a:solidFill>
                      </a:endParaRPr>
                    </a:p>
                  </a:txBody>
                  <a:tcPr anchor="ctr"/>
                </a:tc>
                <a:tc>
                  <a:txBody>
                    <a:bodyPr/>
                    <a:lstStyle/>
                    <a:p>
                      <a:r>
                        <a:rPr lang="en-US" sz="1600" dirty="0" smtClean="0">
                          <a:solidFill>
                            <a:srgbClr val="000000"/>
                          </a:solidFill>
                        </a:rPr>
                        <a:t>Build</a:t>
                      </a:r>
                      <a:endParaRPr lang="en-US" sz="1600" dirty="0">
                        <a:solidFill>
                          <a:srgbClr val="000000"/>
                        </a:solidFill>
                      </a:endParaRPr>
                    </a:p>
                  </a:txBody>
                  <a:tcPr anchor="ctr"/>
                </a:tc>
                <a:tc>
                  <a:txBody>
                    <a:bodyPr/>
                    <a:lstStyle/>
                    <a:p>
                      <a:r>
                        <a:rPr lang="en-US" sz="1600" dirty="0" smtClean="0">
                          <a:solidFill>
                            <a:srgbClr val="000000"/>
                          </a:solidFill>
                        </a:rPr>
                        <a:t>Custom:</a:t>
                      </a:r>
                      <a:r>
                        <a:rPr lang="en-US" sz="1600" baseline="0" dirty="0" smtClean="0">
                          <a:solidFill>
                            <a:srgbClr val="000000"/>
                          </a:solidFill>
                        </a:rPr>
                        <a:t> load switch, ground fault detection, isolation</a:t>
                      </a:r>
                      <a:endParaRPr lang="en-US" sz="1600" dirty="0">
                        <a:solidFill>
                          <a:srgbClr val="000000"/>
                        </a:solidFill>
                      </a:endParaRPr>
                    </a:p>
                  </a:txBody>
                  <a:tcPr anchor="ctr"/>
                </a:tc>
              </a:tr>
              <a:tr h="742125">
                <a:tc>
                  <a:txBody>
                    <a:bodyPr/>
                    <a:lstStyle/>
                    <a:p>
                      <a:r>
                        <a:rPr lang="en-US" sz="1600" dirty="0" smtClean="0">
                          <a:solidFill>
                            <a:srgbClr val="000000"/>
                          </a:solidFill>
                        </a:rPr>
                        <a:t>ESW</a:t>
                      </a:r>
                      <a:endParaRPr lang="en-US" sz="1600" dirty="0">
                        <a:solidFill>
                          <a:srgbClr val="000000"/>
                        </a:solidFill>
                      </a:endParaRPr>
                    </a:p>
                  </a:txBody>
                  <a:tcPr anchor="ctr"/>
                </a:tc>
                <a:tc>
                  <a:txBody>
                    <a:bodyPr/>
                    <a:lstStyle/>
                    <a:p>
                      <a:r>
                        <a:rPr lang="en-US" sz="1600" dirty="0" smtClean="0">
                          <a:solidFill>
                            <a:srgbClr val="000000"/>
                          </a:solidFill>
                        </a:rPr>
                        <a:t>Build/Buy</a:t>
                      </a:r>
                      <a:endParaRPr lang="en-US" sz="16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Custom:</a:t>
                      </a:r>
                      <a:r>
                        <a:rPr lang="en-US" sz="1600" baseline="0" dirty="0" smtClean="0">
                          <a:solidFill>
                            <a:srgbClr val="000000"/>
                          </a:solidFill>
                        </a:rPr>
                        <a:t> pump and valve drivers</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COTS: </a:t>
                      </a:r>
                      <a:r>
                        <a:rPr lang="en-US" sz="1600" baseline="0" dirty="0" smtClean="0">
                          <a:solidFill>
                            <a:srgbClr val="000000"/>
                          </a:solidFill>
                        </a:rPr>
                        <a:t>pumps, motor controllers</a:t>
                      </a:r>
                      <a:endParaRPr lang="en-US" sz="1600" dirty="0" smtClean="0">
                        <a:solidFill>
                          <a:srgbClr val="000000"/>
                        </a:solidFill>
                      </a:endParaRPr>
                    </a:p>
                  </a:txBody>
                  <a:tcPr anchor="ctr"/>
                </a:tc>
              </a:tr>
            </a:tbl>
          </a:graphicData>
        </a:graphic>
      </p:graphicFrame>
    </p:spTree>
    <p:extLst>
      <p:ext uri="{BB962C8B-B14F-4D97-AF65-F5344CB8AC3E}">
        <p14:creationId xmlns:p14="http://schemas.microsoft.com/office/powerpoint/2010/main" val="1837339573"/>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ounded Rectangle 72"/>
          <p:cNvSpPr/>
          <p:nvPr/>
        </p:nvSpPr>
        <p:spPr>
          <a:xfrm>
            <a:off x="3901709" y="4263542"/>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4554484"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5228905"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82" name="Rounded Rectangle 81"/>
          <p:cNvSpPr/>
          <p:nvPr/>
        </p:nvSpPr>
        <p:spPr>
          <a:xfrm>
            <a:off x="3206010"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174" name="Rounded Rectangle 173"/>
          <p:cNvSpPr/>
          <p:nvPr/>
        </p:nvSpPr>
        <p:spPr>
          <a:xfrm>
            <a:off x="2894378"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5" name="Rounded Rectangle 4"/>
          <p:cNvSpPr/>
          <p:nvPr/>
        </p:nvSpPr>
        <p:spPr>
          <a:xfrm>
            <a:off x="4238473" y="2001712"/>
            <a:ext cx="1017337" cy="57892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a:t>
            </a:r>
          </a:p>
          <a:p>
            <a:pPr algn="ctr"/>
            <a:r>
              <a:rPr lang="en-US" sz="1400" dirty="0" smtClean="0">
                <a:solidFill>
                  <a:schemeClr val="accent1">
                    <a:lumMod val="75000"/>
                  </a:schemeClr>
                </a:solidFill>
              </a:rPr>
              <a:t>Gateway </a:t>
            </a:r>
          </a:p>
        </p:txBody>
      </p:sp>
      <p:sp>
        <p:nvSpPr>
          <p:cNvPr id="65" name="Rounded Rectangle 64"/>
          <p:cNvSpPr/>
          <p:nvPr/>
        </p:nvSpPr>
        <p:spPr>
          <a:xfrm>
            <a:off x="4246595" y="1447006"/>
            <a:ext cx="695139" cy="38198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6286457" y="610949"/>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939798" y="775015"/>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Connection</a:t>
            </a:r>
          </a:p>
          <a:p>
            <a:pPr algn="ctr"/>
            <a:r>
              <a:rPr lang="en-US" sz="1600" i="1" dirty="0" smtClean="0">
                <a:solidFill>
                  <a:schemeClr val="accent6">
                    <a:lumMod val="75000"/>
                  </a:schemeClr>
                </a:solidFill>
              </a:rPr>
              <a:t>View</a:t>
            </a:r>
          </a:p>
        </p:txBody>
      </p:sp>
      <p:sp>
        <p:nvSpPr>
          <p:cNvPr id="75" name="Rounded Rectangle 74"/>
          <p:cNvSpPr/>
          <p:nvPr/>
        </p:nvSpPr>
        <p:spPr>
          <a:xfrm>
            <a:off x="5698035" y="3413904"/>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p:nvPr/>
        </p:nvCxnSpPr>
        <p:spPr>
          <a:xfrm>
            <a:off x="4351246" y="1898887"/>
            <a:ext cx="0" cy="151164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894378"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614385"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853965"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5157247"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614980"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821573"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7362595"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7434253"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5157247"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7" name="Pentagon 156"/>
          <p:cNvSpPr/>
          <p:nvPr/>
        </p:nvSpPr>
        <p:spPr>
          <a:xfrm>
            <a:off x="2298488" y="6140741"/>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1320284"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7148861" y="133418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2267578"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69" name="Rounded Rectangle 68"/>
          <p:cNvSpPr/>
          <p:nvPr/>
        </p:nvSpPr>
        <p:spPr>
          <a:xfrm>
            <a:off x="3639670" y="3413904"/>
            <a:ext cx="2008253" cy="54849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a:t>
            </a:r>
          </a:p>
          <a:p>
            <a:pPr algn="ctr"/>
            <a:r>
              <a:rPr lang="en-US" sz="1400" dirty="0" smtClean="0">
                <a:solidFill>
                  <a:schemeClr val="accent1">
                    <a:lumMod val="75000"/>
                  </a:schemeClr>
                </a:solidFill>
              </a:rPr>
              <a:t>Gateway</a:t>
            </a:r>
            <a:endParaRPr lang="en-US" dirty="0">
              <a:solidFill>
                <a:schemeClr val="accent1">
                  <a:lumMod val="75000"/>
                </a:schemeClr>
              </a:solidFill>
            </a:endParaRPr>
          </a:p>
        </p:txBody>
      </p:sp>
      <p:cxnSp>
        <p:nvCxnSpPr>
          <p:cNvPr id="90" name="Straight Connector 89"/>
          <p:cNvCxnSpPr/>
          <p:nvPr/>
        </p:nvCxnSpPr>
        <p:spPr>
          <a:xfrm flipV="1">
            <a:off x="4719756" y="2654710"/>
            <a:ext cx="0" cy="71306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4980253" y="1453428"/>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85" name="Rounded Rectangle 84"/>
          <p:cNvSpPr/>
          <p:nvPr/>
        </p:nvSpPr>
        <p:spPr>
          <a:xfrm>
            <a:off x="3254146" y="2580640"/>
            <a:ext cx="893696" cy="524278"/>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a:t>
            </a:r>
          </a:p>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68" name="Rectangle 67"/>
          <p:cNvSpPr/>
          <p:nvPr/>
        </p:nvSpPr>
        <p:spPr>
          <a:xfrm>
            <a:off x="16325" y="3270865"/>
            <a:ext cx="9116387" cy="355326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3" name="Straight Connector 122"/>
          <p:cNvCxnSpPr/>
          <p:nvPr/>
        </p:nvCxnSpPr>
        <p:spPr>
          <a:xfrm flipH="1">
            <a:off x="2200074" y="4585996"/>
            <a:ext cx="901835" cy="252924"/>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923055" y="4627722"/>
            <a:ext cx="701265" cy="33490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923055" y="4449230"/>
            <a:ext cx="701265" cy="328233"/>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267578" y="4688030"/>
            <a:ext cx="938432" cy="274597"/>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7" name="Straight Connector 176"/>
          <p:cNvCxnSpPr/>
          <p:nvPr/>
        </p:nvCxnSpPr>
        <p:spPr>
          <a:xfrm>
            <a:off x="4858446" y="3962400"/>
            <a:ext cx="0" cy="301143"/>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a:off x="4988560" y="3962400"/>
            <a:ext cx="0" cy="301142"/>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flipH="1">
            <a:off x="3674626" y="3962400"/>
            <a:ext cx="5684" cy="30114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flipH="1">
            <a:off x="3804740" y="3962400"/>
            <a:ext cx="5058" cy="3011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a:off x="4147246" y="3962400"/>
            <a:ext cx="0" cy="301143"/>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a:off x="4277360" y="3962400"/>
            <a:ext cx="0" cy="301142"/>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flipH="1">
            <a:off x="5499733" y="3962400"/>
            <a:ext cx="6782" cy="30114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a:off x="5629847" y="3962400"/>
            <a:ext cx="0" cy="3011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a:off x="4280239" y="4609716"/>
            <a:ext cx="0" cy="352911"/>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3" name="Straight Connector 192"/>
          <p:cNvCxnSpPr/>
          <p:nvPr/>
        </p:nvCxnSpPr>
        <p:spPr>
          <a:xfrm>
            <a:off x="4409757" y="4609716"/>
            <a:ext cx="0" cy="35291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a:off x="4949149" y="4627722"/>
            <a:ext cx="0" cy="33490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a:off x="5078667" y="4627722"/>
            <a:ext cx="0" cy="334905"/>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86" name="Rounded Rectangle 85"/>
          <p:cNvSpPr/>
          <p:nvPr/>
        </p:nvSpPr>
        <p:spPr>
          <a:xfrm>
            <a:off x="2586228" y="3753907"/>
            <a:ext cx="893696"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87" name="Rounded Rectangle 86"/>
          <p:cNvSpPr/>
          <p:nvPr/>
        </p:nvSpPr>
        <p:spPr>
          <a:xfrm>
            <a:off x="6581980" y="4201646"/>
            <a:ext cx="893696"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cxnSp>
        <p:nvCxnSpPr>
          <p:cNvPr id="203" name="Straight Connector 202"/>
          <p:cNvCxnSpPr/>
          <p:nvPr/>
        </p:nvCxnSpPr>
        <p:spPr>
          <a:xfrm>
            <a:off x="6872373" y="1194723"/>
            <a:ext cx="412347" cy="268865"/>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Rounded Rectangle 88"/>
          <p:cNvSpPr/>
          <p:nvPr/>
        </p:nvSpPr>
        <p:spPr>
          <a:xfrm>
            <a:off x="5923054" y="2222039"/>
            <a:ext cx="1175567" cy="958517"/>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RF Wireless</a:t>
            </a:r>
          </a:p>
          <a:p>
            <a:pPr algn="ctr"/>
            <a:r>
              <a:rPr lang="en-US" sz="1400" dirty="0" smtClean="0">
                <a:solidFill>
                  <a:schemeClr val="accent3">
                    <a:lumMod val="50000"/>
                  </a:schemeClr>
                </a:solidFill>
              </a:rPr>
              <a:t>Cell </a:t>
            </a:r>
          </a:p>
          <a:p>
            <a:pPr algn="ctr"/>
            <a:r>
              <a:rPr lang="en-US" sz="1400" dirty="0" smtClean="0">
                <a:solidFill>
                  <a:schemeClr val="accent3">
                    <a:lumMod val="50000"/>
                  </a:schemeClr>
                </a:solidFill>
              </a:rPr>
              <a:t>Satellite</a:t>
            </a:r>
          </a:p>
          <a:p>
            <a:pPr algn="ctr"/>
            <a:r>
              <a:rPr lang="en-US" sz="1400" dirty="0" err="1" smtClean="0">
                <a:solidFill>
                  <a:schemeClr val="accent3">
                    <a:lumMod val="50000"/>
                  </a:schemeClr>
                </a:solidFill>
              </a:rPr>
              <a:t>WiFi</a:t>
            </a:r>
            <a:endParaRPr lang="en-US" sz="1400" dirty="0" smtClean="0">
              <a:solidFill>
                <a:schemeClr val="accent3">
                  <a:lumMod val="50000"/>
                </a:schemeClr>
              </a:solidFill>
            </a:endParaRPr>
          </a:p>
        </p:txBody>
      </p:sp>
      <p:sp>
        <p:nvSpPr>
          <p:cNvPr id="154" name="TextBox 153"/>
          <p:cNvSpPr txBox="1"/>
          <p:nvPr/>
        </p:nvSpPr>
        <p:spPr>
          <a:xfrm>
            <a:off x="3284443" y="6129157"/>
            <a:ext cx="1040594" cy="369332"/>
          </a:xfrm>
          <a:prstGeom prst="rect">
            <a:avLst/>
          </a:prstGeom>
          <a:noFill/>
        </p:spPr>
        <p:txBody>
          <a:bodyPr wrap="none" rtlCol="0">
            <a:spAutoFit/>
          </a:bodyPr>
          <a:lstStyle/>
          <a:p>
            <a:r>
              <a:rPr lang="en-US" dirty="0" smtClean="0"/>
              <a:t>Chamber</a:t>
            </a:r>
            <a:endParaRPr lang="en-US" dirty="0"/>
          </a:p>
        </p:txBody>
      </p:sp>
      <p:sp>
        <p:nvSpPr>
          <p:cNvPr id="155" name="TextBox 154"/>
          <p:cNvSpPr txBox="1"/>
          <p:nvPr/>
        </p:nvSpPr>
        <p:spPr>
          <a:xfrm>
            <a:off x="6869502" y="6421817"/>
            <a:ext cx="953018" cy="369332"/>
          </a:xfrm>
          <a:prstGeom prst="rect">
            <a:avLst/>
          </a:prstGeom>
          <a:noFill/>
        </p:spPr>
        <p:txBody>
          <a:bodyPr wrap="none" rtlCol="0">
            <a:spAutoFit/>
          </a:bodyPr>
          <a:lstStyle/>
          <a:p>
            <a:r>
              <a:rPr lang="en-US" dirty="0" smtClean="0"/>
              <a:t>External</a:t>
            </a:r>
            <a:endParaRPr lang="en-US" dirty="0"/>
          </a:p>
        </p:txBody>
      </p:sp>
      <p:cxnSp>
        <p:nvCxnSpPr>
          <p:cNvPr id="156" name="Straight Connector 155"/>
          <p:cNvCxnSpPr/>
          <p:nvPr/>
        </p:nvCxnSpPr>
        <p:spPr>
          <a:xfrm flipH="1">
            <a:off x="5363351" y="2026590"/>
            <a:ext cx="1562272" cy="0"/>
          </a:xfrm>
          <a:prstGeom prst="line">
            <a:avLst/>
          </a:prstGeom>
          <a:ln w="38100" cmpd="sng">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91" name="Group 90"/>
          <p:cNvGrpSpPr/>
          <p:nvPr/>
        </p:nvGrpSpPr>
        <p:grpSpPr>
          <a:xfrm>
            <a:off x="1320284" y="4710395"/>
            <a:ext cx="879789" cy="879789"/>
            <a:chOff x="850878" y="4417866"/>
            <a:chExt cx="879789" cy="879789"/>
          </a:xfrm>
        </p:grpSpPr>
        <p:sp>
          <p:nvSpPr>
            <p:cNvPr id="92" name="Oval 91"/>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3" name="Picture 92"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Tree>
    <p:extLst>
      <p:ext uri="{BB962C8B-B14F-4D97-AF65-F5344CB8AC3E}">
        <p14:creationId xmlns:p14="http://schemas.microsoft.com/office/powerpoint/2010/main" val="4289391510"/>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r>
              <a:rPr lang="en-US" dirty="0" smtClean="0"/>
              <a:t/>
            </a:r>
            <a:br>
              <a:rPr lang="en-US" dirty="0" smtClean="0"/>
            </a:br>
            <a:r>
              <a:rPr lang="en-US" sz="3600" dirty="0" smtClean="0"/>
              <a:t>Sensor Node</a:t>
            </a:r>
            <a:endParaRPr lang="en-US" dirty="0"/>
          </a:p>
        </p:txBody>
      </p:sp>
      <p:sp>
        <p:nvSpPr>
          <p:cNvPr id="9" name="Content Placeholder 8"/>
          <p:cNvSpPr>
            <a:spLocks noGrp="1"/>
          </p:cNvSpPr>
          <p:nvPr>
            <p:ph idx="1"/>
          </p:nvPr>
        </p:nvSpPr>
        <p:spPr>
          <a:xfrm>
            <a:off x="457200" y="1600201"/>
            <a:ext cx="3484880" cy="4048760"/>
          </a:xfrm>
        </p:spPr>
        <p:txBody>
          <a:bodyPr>
            <a:normAutofit/>
          </a:bodyPr>
          <a:lstStyle/>
          <a:p>
            <a:r>
              <a:rPr lang="en-US" sz="2000" dirty="0" smtClean="0"/>
              <a:t>Pros</a:t>
            </a:r>
          </a:p>
          <a:p>
            <a:pPr lvl="1"/>
            <a:r>
              <a:rPr lang="en-US" sz="1800" dirty="0" smtClean="0"/>
              <a:t>Reduce power</a:t>
            </a:r>
            <a:endParaRPr lang="en-US" sz="1800" dirty="0" smtClean="0">
              <a:solidFill>
                <a:srgbClr val="FF0000"/>
              </a:solidFill>
            </a:endParaRPr>
          </a:p>
          <a:p>
            <a:pPr lvl="1"/>
            <a:r>
              <a:rPr lang="en-US" sz="1800" dirty="0" smtClean="0"/>
              <a:t>No custom serial IO expansion</a:t>
            </a:r>
          </a:p>
          <a:p>
            <a:pPr lvl="1"/>
            <a:r>
              <a:rPr lang="en-US" sz="1800" dirty="0" smtClean="0"/>
              <a:t>Modularizes data acquisition</a:t>
            </a:r>
          </a:p>
          <a:p>
            <a:pPr lvl="1"/>
            <a:r>
              <a:rPr lang="en-US" sz="1800" dirty="0" smtClean="0"/>
              <a:t>Many variations possible</a:t>
            </a:r>
          </a:p>
          <a:p>
            <a:pPr lvl="2"/>
            <a:r>
              <a:rPr lang="en-US" sz="1400" dirty="0" smtClean="0"/>
              <a:t>COTS processors, languages</a:t>
            </a:r>
          </a:p>
          <a:p>
            <a:pPr lvl="2"/>
            <a:r>
              <a:rPr lang="en-US" sz="1400" dirty="0" smtClean="0"/>
              <a:t>Topologies</a:t>
            </a:r>
          </a:p>
          <a:p>
            <a:pPr lvl="2"/>
            <a:r>
              <a:rPr lang="en-US" sz="1400" dirty="0" smtClean="0"/>
              <a:t>Connection backbone (cost: power)</a:t>
            </a:r>
          </a:p>
          <a:p>
            <a:pPr lvl="2"/>
            <a:r>
              <a:rPr lang="en-US" sz="1400" dirty="0" smtClean="0"/>
              <a:t>Component upgrades</a:t>
            </a:r>
          </a:p>
          <a:p>
            <a:pPr lvl="2"/>
            <a:r>
              <a:rPr lang="en-US" sz="1400" dirty="0" smtClean="0"/>
              <a:t>Drivers on Gateway</a:t>
            </a:r>
            <a:endParaRPr lang="en-US" sz="1400" dirty="0"/>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smtClean="0"/>
              <a:t>Cons</a:t>
            </a:r>
          </a:p>
          <a:p>
            <a:pPr lvl="1"/>
            <a:r>
              <a:rPr lang="en-US" sz="1800" dirty="0" smtClean="0"/>
              <a:t>Two software development platforms</a:t>
            </a:r>
          </a:p>
          <a:p>
            <a:pPr lvl="1"/>
            <a:r>
              <a:rPr lang="en-US" sz="1800" dirty="0" smtClean="0"/>
              <a:t>More custom hardware to build, configure, maintain</a:t>
            </a:r>
          </a:p>
          <a:p>
            <a:pPr lvl="1"/>
            <a:r>
              <a:rPr lang="en-US" sz="1800" dirty="0" smtClean="0"/>
              <a:t>More cables, connectors, housings</a:t>
            </a:r>
          </a:p>
          <a:p>
            <a:pPr lvl="1"/>
            <a:r>
              <a:rPr lang="en-US" sz="1800" dirty="0" smtClean="0"/>
              <a:t>Video expansion path unclear</a:t>
            </a:r>
          </a:p>
          <a:p>
            <a:pPr lvl="1"/>
            <a:r>
              <a:rPr lang="en-US" sz="1800" dirty="0" smtClean="0"/>
              <a:t>Multiple system clocks</a:t>
            </a:r>
          </a:p>
        </p:txBody>
      </p:sp>
      <p:sp>
        <p:nvSpPr>
          <p:cNvPr id="5" name="Content Placeholder 8"/>
          <p:cNvSpPr txBox="1">
            <a:spLocks/>
          </p:cNvSpPr>
          <p:nvPr/>
        </p:nvSpPr>
        <p:spPr>
          <a:xfrm>
            <a:off x="1330960" y="5648961"/>
            <a:ext cx="6187440" cy="120903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1800" dirty="0" smtClean="0">
              <a:solidFill>
                <a:schemeClr val="tx2"/>
              </a:solidFill>
            </a:endParaRPr>
          </a:p>
        </p:txBody>
      </p:sp>
    </p:spTree>
    <p:extLst>
      <p:ext uri="{BB962C8B-B14F-4D97-AF65-F5344CB8AC3E}">
        <p14:creationId xmlns:p14="http://schemas.microsoft.com/office/powerpoint/2010/main" val="391425225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186583" cy="5078314"/>
          </a:xfrm>
          <a:prstGeom prst="rect">
            <a:avLst/>
          </a:prstGeom>
          <a:noFill/>
        </p:spPr>
        <p:txBody>
          <a:bodyPr wrap="none" rtlCol="0">
            <a:spAutoFit/>
          </a:bodyPr>
          <a:lstStyle/>
          <a:p>
            <a:r>
              <a:rPr lang="en-US" dirty="0" err="1" smtClean="0"/>
              <a:t>xFOCE</a:t>
            </a:r>
            <a:r>
              <a:rPr lang="en-US" dirty="0" smtClean="0"/>
              <a:t> shall support 2 test chambers (1 active and 1 control minimum)</a:t>
            </a:r>
          </a:p>
          <a:p>
            <a:endParaRPr lang="en-US" dirty="0"/>
          </a:p>
          <a:p>
            <a:r>
              <a:rPr lang="en-US" dirty="0" err="1" smtClean="0"/>
              <a:t>xFOCE</a:t>
            </a:r>
            <a:r>
              <a:rPr lang="en-US" dirty="0" smtClean="0"/>
              <a:t> shall maintain a desired pH offset from ambient within +/- .2 pH</a:t>
            </a:r>
          </a:p>
          <a:p>
            <a:endParaRPr lang="en-US" dirty="0"/>
          </a:p>
          <a:p>
            <a:r>
              <a:rPr lang="en-US" dirty="0" err="1" smtClean="0"/>
              <a:t>xFOCE</a:t>
            </a:r>
            <a:r>
              <a:rPr lang="en-US" dirty="0" smtClean="0"/>
              <a:t> shall be capable of pH offsets of between .2 and .8 pH units</a:t>
            </a:r>
          </a:p>
          <a:p>
            <a:endParaRPr lang="en-US" dirty="0"/>
          </a:p>
          <a:p>
            <a:r>
              <a:rPr lang="en-US" dirty="0" err="1" smtClean="0"/>
              <a:t>xFOCE</a:t>
            </a:r>
            <a:r>
              <a:rPr lang="en-US" dirty="0" smtClean="0"/>
              <a:t> shall hold a selected pH offset for a minimum of 2 weeks</a:t>
            </a:r>
          </a:p>
          <a:p>
            <a:endParaRPr lang="en-US" dirty="0"/>
          </a:p>
          <a:p>
            <a:r>
              <a:rPr lang="en-US" dirty="0" err="1" smtClean="0"/>
              <a:t>xFOCE</a:t>
            </a:r>
            <a:r>
              <a:rPr lang="en-US" dirty="0" smtClean="0"/>
              <a:t> shall be capable of deployments greater than 6 months in duration</a:t>
            </a:r>
          </a:p>
          <a:p>
            <a:endParaRPr lang="en-US" dirty="0"/>
          </a:p>
          <a:p>
            <a:r>
              <a:rPr lang="en-US" dirty="0" err="1" smtClean="0"/>
              <a:t>xFOCE</a:t>
            </a:r>
            <a:r>
              <a:rPr lang="en-US" dirty="0" smtClean="0"/>
              <a:t> shall be fully functional in external currents of 50 cm/sec</a:t>
            </a:r>
          </a:p>
          <a:p>
            <a:endParaRPr lang="en-US" dirty="0"/>
          </a:p>
          <a:p>
            <a:r>
              <a:rPr lang="en-US" dirty="0" err="1" smtClean="0"/>
              <a:t>xFOCE</a:t>
            </a:r>
            <a:r>
              <a:rPr lang="en-US" dirty="0" smtClean="0"/>
              <a:t> shall mimic surge to the extent possible based on chamber scale </a:t>
            </a:r>
          </a:p>
          <a:p>
            <a:endParaRPr lang="en-US" dirty="0"/>
          </a:p>
          <a:p>
            <a:r>
              <a:rPr lang="en-US" dirty="0" err="1" smtClean="0"/>
              <a:t>xFOCE</a:t>
            </a:r>
            <a:r>
              <a:rPr lang="en-US" dirty="0" smtClean="0"/>
              <a:t> shall maximize the allowance of full spectrum natural light </a:t>
            </a:r>
          </a:p>
          <a:p>
            <a:endParaRPr lang="en-US" dirty="0"/>
          </a:p>
          <a:p>
            <a:r>
              <a:rPr lang="en-US" dirty="0" err="1" smtClean="0"/>
              <a:t>xFOCE</a:t>
            </a:r>
            <a:r>
              <a:rPr lang="en-US" dirty="0" smtClean="0"/>
              <a:t> shall include pH, CTD, O2, flow rate or calculated flow using velocity</a:t>
            </a:r>
            <a:endParaRPr lang="en-US" dirty="0"/>
          </a:p>
          <a:p>
            <a:r>
              <a:rPr lang="en-US" dirty="0" smtClean="0"/>
              <a:t>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1078495304"/>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 Tradeoffs</a:t>
            </a:r>
            <a:endParaRPr lang="en-US" dirty="0"/>
          </a:p>
        </p:txBody>
      </p:sp>
      <p:graphicFrame>
        <p:nvGraphicFramePr>
          <p:cNvPr id="4" name="Content Placeholder 3"/>
          <p:cNvGraphicFramePr>
            <a:graphicFrameLocks/>
          </p:cNvGraphicFramePr>
          <p:nvPr>
            <p:extLst>
              <p:ext uri="{D42A27DB-BD31-4B8C-83A1-F6EECF244321}">
                <p14:modId xmlns:p14="http://schemas.microsoft.com/office/powerpoint/2010/main" val="3089440739"/>
              </p:ext>
            </p:extLst>
          </p:nvPr>
        </p:nvGraphicFramePr>
        <p:xfrm>
          <a:off x="457200" y="1600200"/>
          <a:ext cx="8229600" cy="3210560"/>
        </p:xfrm>
        <a:graphic>
          <a:graphicData uri="http://schemas.openxmlformats.org/drawingml/2006/table">
            <a:tbl>
              <a:tblPr firstRow="1" bandRow="1">
                <a:tableStyleId>{5C22544A-7EE6-4342-B048-85BDC9FD1C3A}</a:tableStyleId>
              </a:tblPr>
              <a:tblGrid>
                <a:gridCol w="2184400"/>
                <a:gridCol w="1412240"/>
                <a:gridCol w="1300480"/>
                <a:gridCol w="762000"/>
                <a:gridCol w="772160"/>
                <a:gridCol w="822960"/>
                <a:gridCol w="975360"/>
              </a:tblGrid>
              <a:tr h="370840">
                <a:tc>
                  <a:txBody>
                    <a:bodyPr/>
                    <a:lstStyle/>
                    <a:p>
                      <a:pPr algn="ctr"/>
                      <a:r>
                        <a:rPr lang="en-US" dirty="0" smtClean="0"/>
                        <a:t>Approach</a:t>
                      </a:r>
                      <a:endParaRPr lang="en-US" dirty="0"/>
                    </a:p>
                  </a:txBody>
                  <a:tcPr anchor="ctr"/>
                </a:tc>
                <a:tc>
                  <a:txBody>
                    <a:bodyPr/>
                    <a:lstStyle/>
                    <a:p>
                      <a:pPr algn="ctr"/>
                      <a:r>
                        <a:rPr lang="en-US" dirty="0" smtClean="0"/>
                        <a:t>Performance</a:t>
                      </a:r>
                      <a:endParaRPr lang="en-US" dirty="0"/>
                    </a:p>
                  </a:txBody>
                  <a:tcPr anchor="ctr"/>
                </a:tc>
                <a:tc>
                  <a:txBody>
                    <a:bodyPr/>
                    <a:lstStyle/>
                    <a:p>
                      <a:pPr algn="ctr"/>
                      <a:r>
                        <a:rPr lang="en-US" dirty="0" smtClean="0"/>
                        <a:t>Flexibility</a:t>
                      </a:r>
                      <a:endParaRPr lang="en-US" dirty="0"/>
                    </a:p>
                  </a:txBody>
                  <a:tcPr anchor="ctr"/>
                </a:tc>
                <a:tc gridSpan="3">
                  <a:txBody>
                    <a:bodyPr/>
                    <a:lstStyle/>
                    <a:p>
                      <a:pPr algn="ctr"/>
                      <a:r>
                        <a:rPr lang="en-US" dirty="0" smtClean="0"/>
                        <a:t>Ease</a:t>
                      </a:r>
                      <a:endParaRPr lang="en-US" dirty="0"/>
                    </a:p>
                  </a:txBody>
                  <a:tcPr anchor="ctr"/>
                </a:tc>
                <a:tc hMerge="1">
                  <a:txBody>
                    <a:bodyPr/>
                    <a:lstStyle/>
                    <a:p>
                      <a:endParaRPr lang="en-US"/>
                    </a:p>
                  </a:txBody>
                  <a:tcPr/>
                </a:tc>
                <a:tc hMerge="1">
                  <a:txBody>
                    <a:bodyPr/>
                    <a:lstStyle/>
                    <a:p>
                      <a:endParaRPr lang="en-US"/>
                    </a:p>
                  </a:txBody>
                  <a:tcPr/>
                </a:tc>
                <a:tc>
                  <a:txBody>
                    <a:bodyPr/>
                    <a:lstStyle/>
                    <a:p>
                      <a:pPr algn="ctr"/>
                      <a:r>
                        <a:rPr lang="en-US" dirty="0" smtClean="0"/>
                        <a:t>Cost</a:t>
                      </a:r>
                      <a:endParaRPr lang="en-US" dirty="0"/>
                    </a:p>
                  </a:txBody>
                  <a:tcPr anchor="ctr"/>
                </a:tc>
              </a:tr>
              <a:tr h="370840">
                <a:tc>
                  <a:txBody>
                    <a:bodyPr/>
                    <a:lstStyle/>
                    <a:p>
                      <a:endParaRPr lang="en-US" dirty="0"/>
                    </a:p>
                  </a:txBody>
                  <a:tcPr/>
                </a:tc>
                <a:tc>
                  <a:txBody>
                    <a:bodyPr/>
                    <a:lstStyle/>
                    <a:p>
                      <a:endParaRPr lang="en-US"/>
                    </a:p>
                  </a:txBody>
                  <a:tcPr/>
                </a:tc>
                <a:tc>
                  <a:txBody>
                    <a:bodyPr/>
                    <a:lstStyle/>
                    <a:p>
                      <a:endParaRPr lang="en-US"/>
                    </a:p>
                  </a:txBody>
                  <a:tcPr/>
                </a:tc>
                <a:tc>
                  <a:txBody>
                    <a:bodyPr/>
                    <a:lstStyle/>
                    <a:p>
                      <a:pPr algn="ctr"/>
                      <a:r>
                        <a:rPr lang="en-US" dirty="0" smtClean="0"/>
                        <a:t>Build</a:t>
                      </a:r>
                      <a:endParaRPr lang="en-US" dirty="0"/>
                    </a:p>
                  </a:txBody>
                  <a:tcPr/>
                </a:tc>
                <a:tc>
                  <a:txBody>
                    <a:bodyPr/>
                    <a:lstStyle/>
                    <a:p>
                      <a:pPr algn="ctr"/>
                      <a:r>
                        <a:rPr lang="en-US" dirty="0" smtClean="0"/>
                        <a:t>Use</a:t>
                      </a:r>
                      <a:endParaRPr lang="en-US" dirty="0"/>
                    </a:p>
                  </a:txBody>
                  <a:tcPr/>
                </a:tc>
                <a:tc>
                  <a:txBody>
                    <a:bodyPr/>
                    <a:lstStyle/>
                    <a:p>
                      <a:pPr algn="ctr"/>
                      <a:r>
                        <a:rPr lang="en-US" dirty="0" smtClean="0"/>
                        <a:t>Extend</a:t>
                      </a:r>
                      <a:endParaRPr lang="en-US" dirty="0"/>
                    </a:p>
                  </a:txBody>
                  <a:tcPr/>
                </a:tc>
                <a:tc>
                  <a:txBody>
                    <a:bodyPr/>
                    <a:lstStyle/>
                    <a:p>
                      <a:endParaRPr lang="en-US" dirty="0"/>
                    </a:p>
                  </a:txBody>
                  <a:tcPr/>
                </a:tc>
              </a:tr>
              <a:tr h="370840">
                <a:tc>
                  <a:txBody>
                    <a:bodyPr/>
                    <a:lstStyle/>
                    <a:p>
                      <a:r>
                        <a:rPr lang="en-US" sz="2400" dirty="0" smtClean="0"/>
                        <a:t>Centralized Workstation</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50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latin typeface="Wingdings"/>
                          <a:ea typeface="Wingdings"/>
                          <a:cs typeface="Wingdings"/>
                          <a:sym typeface="Wingdings"/>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r>
              <a:tr h="370840">
                <a:tc>
                  <a:txBody>
                    <a:bodyPr/>
                    <a:lstStyle/>
                    <a:p>
                      <a:r>
                        <a:rPr lang="en-US" sz="2400" dirty="0" smtClean="0"/>
                        <a:t>Industrial</a:t>
                      </a:r>
                      <a:r>
                        <a:rPr lang="en-US" sz="2400" baseline="0" dirty="0" smtClean="0"/>
                        <a:t> Computer</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rgbClr val="0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latin typeface="Wingdings"/>
                          <a:ea typeface="Wingdings"/>
                          <a:cs typeface="Wingdings"/>
                          <a:sym typeface="Wingdings"/>
                        </a:rPr>
                        <a:t></a:t>
                      </a:r>
                      <a:endParaRPr lang="en-US" sz="2000" dirty="0" smtClean="0">
                        <a:solidFill>
                          <a:srgbClr val="0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r>
              <a:tr h="370840">
                <a:tc>
                  <a:txBody>
                    <a:bodyPr/>
                    <a:lstStyle/>
                    <a:p>
                      <a:r>
                        <a:rPr lang="en-US" sz="2400" dirty="0" smtClean="0"/>
                        <a:t>Sensor </a:t>
                      </a:r>
                    </a:p>
                    <a:p>
                      <a:r>
                        <a:rPr lang="en-US" sz="2400" dirty="0" smtClean="0"/>
                        <a:t>Node</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r>
            </a:tbl>
          </a:graphicData>
        </a:graphic>
      </p:graphicFrame>
      <p:sp>
        <p:nvSpPr>
          <p:cNvPr id="5" name="TextBox 4"/>
          <p:cNvSpPr txBox="1"/>
          <p:nvPr/>
        </p:nvSpPr>
        <p:spPr>
          <a:xfrm>
            <a:off x="3903774" y="6212379"/>
            <a:ext cx="1391013" cy="369332"/>
          </a:xfrm>
          <a:prstGeom prst="rect">
            <a:avLst/>
          </a:prstGeom>
          <a:noFill/>
        </p:spPr>
        <p:txBody>
          <a:bodyPr wrap="none" rtlCol="0">
            <a:spAutoFit/>
          </a:bodyPr>
          <a:lstStyle/>
          <a:p>
            <a:r>
              <a:rPr lang="en-US" dirty="0" smtClean="0">
                <a:solidFill>
                  <a:schemeClr val="accent2"/>
                </a:solidFill>
                <a:latin typeface="Wingdings"/>
                <a:ea typeface="Wingdings"/>
                <a:cs typeface="Wingdings"/>
                <a:sym typeface="Wingdings"/>
              </a:rPr>
              <a:t></a:t>
            </a:r>
            <a:r>
              <a:rPr lang="en-US" dirty="0" smtClean="0">
                <a:solidFill>
                  <a:srgbClr val="000000"/>
                </a:solidFill>
                <a:latin typeface="Wingdings"/>
                <a:ea typeface="Wingdings"/>
                <a:cs typeface="Wingdings"/>
                <a:sym typeface="Wingdings"/>
              </a:rPr>
              <a:t></a:t>
            </a:r>
            <a:r>
              <a:rPr lang="en-US" dirty="0" smtClean="0">
                <a:solidFill>
                  <a:schemeClr val="accent3">
                    <a:lumMod val="75000"/>
                  </a:schemeClr>
                </a:solidFill>
                <a:latin typeface="Wingdings"/>
                <a:ea typeface="Wingdings"/>
                <a:cs typeface="Wingdings"/>
                <a:sym typeface="Wingdings"/>
              </a:rPr>
              <a:t></a:t>
            </a:r>
            <a:endParaRPr lang="en-US" dirty="0" smtClean="0">
              <a:solidFill>
                <a:schemeClr val="accent3">
                  <a:lumMod val="75000"/>
                </a:schemeClr>
              </a:solidFill>
            </a:endParaRPr>
          </a:p>
        </p:txBody>
      </p:sp>
      <p:sp>
        <p:nvSpPr>
          <p:cNvPr id="6" name="TextBox 5"/>
          <p:cNvSpPr txBox="1"/>
          <p:nvPr/>
        </p:nvSpPr>
        <p:spPr>
          <a:xfrm>
            <a:off x="5214934" y="6212379"/>
            <a:ext cx="502399" cy="369332"/>
          </a:xfrm>
          <a:prstGeom prst="rect">
            <a:avLst/>
          </a:prstGeom>
          <a:noFill/>
        </p:spPr>
        <p:txBody>
          <a:bodyPr wrap="none" rtlCol="0">
            <a:spAutoFit/>
          </a:bodyPr>
          <a:lstStyle/>
          <a:p>
            <a:r>
              <a:rPr lang="en-US" dirty="0" smtClean="0"/>
              <a:t>Pro</a:t>
            </a:r>
            <a:endParaRPr lang="en-US" dirty="0"/>
          </a:p>
        </p:txBody>
      </p:sp>
      <p:sp>
        <p:nvSpPr>
          <p:cNvPr id="7" name="TextBox 6"/>
          <p:cNvSpPr txBox="1"/>
          <p:nvPr/>
        </p:nvSpPr>
        <p:spPr>
          <a:xfrm>
            <a:off x="3394165" y="6200250"/>
            <a:ext cx="550752" cy="369332"/>
          </a:xfrm>
          <a:prstGeom prst="rect">
            <a:avLst/>
          </a:prstGeom>
          <a:noFill/>
        </p:spPr>
        <p:txBody>
          <a:bodyPr wrap="none" rtlCol="0">
            <a:spAutoFit/>
          </a:bodyPr>
          <a:lstStyle/>
          <a:p>
            <a:r>
              <a:rPr lang="en-US" dirty="0" smtClean="0"/>
              <a:t>Con</a:t>
            </a:r>
            <a:endParaRPr lang="en-US" dirty="0"/>
          </a:p>
        </p:txBody>
      </p:sp>
      <p:sp>
        <p:nvSpPr>
          <p:cNvPr id="3" name="TextBox 2"/>
          <p:cNvSpPr txBox="1"/>
          <p:nvPr/>
        </p:nvSpPr>
        <p:spPr>
          <a:xfrm>
            <a:off x="493872" y="5298474"/>
            <a:ext cx="8473569" cy="400110"/>
          </a:xfrm>
          <a:prstGeom prst="rect">
            <a:avLst/>
          </a:prstGeom>
          <a:noFill/>
        </p:spPr>
        <p:txBody>
          <a:bodyPr wrap="none" rtlCol="0">
            <a:spAutoFit/>
          </a:bodyPr>
          <a:lstStyle/>
          <a:p>
            <a:r>
              <a:rPr lang="en-US" sz="2000" dirty="0" smtClean="0"/>
              <a:t>Recommendation: Prefer sensor node approach for </a:t>
            </a:r>
            <a:r>
              <a:rPr lang="en-US" sz="2000" dirty="0" err="1" smtClean="0"/>
              <a:t>xFOCE</a:t>
            </a:r>
            <a:r>
              <a:rPr lang="en-US" sz="2000" dirty="0" smtClean="0"/>
              <a:t>, though all are viable</a:t>
            </a:r>
            <a:endParaRPr lang="en-US" sz="2000" dirty="0"/>
          </a:p>
        </p:txBody>
      </p:sp>
    </p:spTree>
    <p:extLst>
      <p:ext uri="{BB962C8B-B14F-4D97-AF65-F5344CB8AC3E}">
        <p14:creationId xmlns:p14="http://schemas.microsoft.com/office/powerpoint/2010/main" val="3435945977"/>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69859" y="1482240"/>
            <a:ext cx="5447582" cy="3662541"/>
          </a:xfrm>
          <a:prstGeom prst="rect">
            <a:avLst/>
          </a:prstGeom>
          <a:noFill/>
        </p:spPr>
        <p:txBody>
          <a:bodyPr wrap="none" rtlCol="0">
            <a:spAutoFit/>
          </a:bodyPr>
          <a:lstStyle/>
          <a:p>
            <a:pPr algn="ctr"/>
            <a:r>
              <a:rPr lang="en-US" sz="4000" b="1" dirty="0" smtClean="0">
                <a:solidFill>
                  <a:schemeClr val="tx1">
                    <a:lumMod val="85000"/>
                  </a:schemeClr>
                </a:solidFill>
              </a:rPr>
              <a:t>Mechanical Components</a:t>
            </a:r>
            <a:br>
              <a:rPr lang="en-US" sz="4000" b="1" dirty="0" smtClean="0">
                <a:solidFill>
                  <a:schemeClr val="tx1">
                    <a:lumMod val="85000"/>
                  </a:schemeClr>
                </a:solidFill>
              </a:rPr>
            </a:br>
            <a:r>
              <a:rPr lang="en-US" sz="4000" b="1" dirty="0" smtClean="0">
                <a:solidFill>
                  <a:schemeClr val="tx1">
                    <a:lumMod val="85000"/>
                  </a:schemeClr>
                </a:solidFill>
              </a:rPr>
              <a:t>Comprising </a:t>
            </a:r>
            <a:br>
              <a:rPr lang="en-US" sz="4000" b="1" dirty="0" smtClean="0">
                <a:solidFill>
                  <a:schemeClr val="tx1">
                    <a:lumMod val="85000"/>
                  </a:schemeClr>
                </a:solidFill>
              </a:rPr>
            </a:br>
            <a:r>
              <a:rPr lang="en-US" sz="4000" b="1" dirty="0" smtClean="0">
                <a:solidFill>
                  <a:schemeClr val="tx1">
                    <a:lumMod val="85000"/>
                  </a:schemeClr>
                </a:solidFill>
              </a:rPr>
              <a:t>xFOCE / </a:t>
            </a:r>
            <a:r>
              <a:rPr lang="en-US" sz="4000" b="1" dirty="0" err="1" smtClean="0">
                <a:solidFill>
                  <a:schemeClr val="tx1">
                    <a:lumMod val="85000"/>
                  </a:schemeClr>
                </a:solidFill>
              </a:rPr>
              <a:t>swFOCE</a:t>
            </a:r>
            <a:r>
              <a:rPr lang="en-US" sz="4000" dirty="0" smtClean="0">
                <a:solidFill>
                  <a:schemeClr val="tx1">
                    <a:lumMod val="85000"/>
                  </a:schemeClr>
                </a:solidFill>
              </a:rPr>
              <a:t/>
            </a:r>
            <a:br>
              <a:rPr lang="en-US" sz="4000" dirty="0" smtClean="0">
                <a:solidFill>
                  <a:schemeClr val="tx1">
                    <a:lumMod val="85000"/>
                  </a:schemeClr>
                </a:solidFill>
              </a:rPr>
            </a:br>
            <a:r>
              <a:rPr lang="en-US" sz="4000" dirty="0" smtClean="0">
                <a:solidFill>
                  <a:schemeClr val="tx1">
                    <a:lumMod val="85000"/>
                  </a:schemeClr>
                </a:solidFill>
              </a:rPr>
              <a:t/>
            </a:r>
            <a:br>
              <a:rPr lang="en-US" sz="4000" dirty="0" smtClean="0">
                <a:solidFill>
                  <a:schemeClr val="tx1">
                    <a:lumMod val="85000"/>
                  </a:schemeClr>
                </a:solidFill>
              </a:rPr>
            </a:br>
            <a:r>
              <a:rPr lang="en-US" sz="3200" dirty="0" smtClean="0">
                <a:solidFill>
                  <a:schemeClr val="tx1">
                    <a:lumMod val="85000"/>
                  </a:schemeClr>
                </a:solidFill>
              </a:rPr>
              <a:t>Farley F. Shane</a:t>
            </a:r>
            <a:r>
              <a:rPr lang="en-US" sz="4000" dirty="0" smtClean="0">
                <a:solidFill>
                  <a:schemeClr val="tx1">
                    <a:lumMod val="85000"/>
                  </a:schemeClr>
                </a:solidFill>
              </a:rPr>
              <a:t/>
            </a:r>
            <a:br>
              <a:rPr lang="en-US" sz="4000" dirty="0" smtClean="0">
                <a:solidFill>
                  <a:schemeClr val="tx1">
                    <a:lumMod val="85000"/>
                  </a:schemeClr>
                </a:solidFill>
              </a:rPr>
            </a:br>
            <a:endParaRPr lang="en-US" sz="4000" dirty="0"/>
          </a:p>
        </p:txBody>
      </p:sp>
    </p:spTree>
    <p:extLst>
      <p:ext uri="{BB962C8B-B14F-4D97-AF65-F5344CB8AC3E}">
        <p14:creationId xmlns:p14="http://schemas.microsoft.com/office/powerpoint/2010/main" val="25235089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7" name="Picture 5" descr="C:\Documents and Settings\shfa\Desktop\XFOCE, SWFOCE PDR\Lightened SWFOCE TEST SECTION ASSY.JPG"/>
          <p:cNvPicPr>
            <a:picLocks noChangeAspect="1" noChangeArrowheads="1"/>
          </p:cNvPicPr>
          <p:nvPr/>
        </p:nvPicPr>
        <p:blipFill>
          <a:blip r:embed="rId3" cstate="print"/>
          <a:srcRect/>
          <a:stretch>
            <a:fillRect/>
          </a:stretch>
        </p:blipFill>
        <p:spPr bwMode="auto">
          <a:xfrm>
            <a:off x="152400" y="685800"/>
            <a:ext cx="8691562" cy="5949716"/>
          </a:xfrm>
          <a:prstGeom prst="rect">
            <a:avLst/>
          </a:prstGeom>
          <a:noFill/>
        </p:spPr>
      </p:pic>
      <p:sp>
        <p:nvSpPr>
          <p:cNvPr id="3" name="Rectangle 2"/>
          <p:cNvSpPr/>
          <p:nvPr/>
        </p:nvSpPr>
        <p:spPr>
          <a:xfrm>
            <a:off x="304800" y="2590800"/>
            <a:ext cx="1105624" cy="276999"/>
          </a:xfrm>
          <a:prstGeom prst="rect">
            <a:avLst/>
          </a:prstGeom>
        </p:spPr>
        <p:txBody>
          <a:bodyPr wrap="none">
            <a:spAutoFit/>
          </a:bodyPr>
          <a:lstStyle/>
          <a:p>
            <a:r>
              <a:rPr lang="en-US" sz="1200" b="1" dirty="0" smtClean="0"/>
              <a:t>Seawater Inlet</a:t>
            </a:r>
            <a:endParaRPr lang="en-US" sz="1200" b="1" dirty="0"/>
          </a:p>
        </p:txBody>
      </p:sp>
      <p:sp>
        <p:nvSpPr>
          <p:cNvPr id="4" name="Rectangle 3"/>
          <p:cNvSpPr/>
          <p:nvPr/>
        </p:nvSpPr>
        <p:spPr>
          <a:xfrm>
            <a:off x="457200" y="3200400"/>
            <a:ext cx="1373325" cy="276999"/>
          </a:xfrm>
          <a:prstGeom prst="rect">
            <a:avLst/>
          </a:prstGeom>
        </p:spPr>
        <p:txBody>
          <a:bodyPr wrap="none">
            <a:spAutoFit/>
          </a:bodyPr>
          <a:lstStyle/>
          <a:p>
            <a:r>
              <a:rPr lang="en-US" sz="1200" b="1" dirty="0" smtClean="0"/>
              <a:t>Delay Path Section</a:t>
            </a:r>
            <a:endParaRPr lang="en-US" sz="1200" b="1" dirty="0"/>
          </a:p>
        </p:txBody>
      </p:sp>
      <p:sp>
        <p:nvSpPr>
          <p:cNvPr id="5" name="Rectangle 4"/>
          <p:cNvSpPr/>
          <p:nvPr/>
        </p:nvSpPr>
        <p:spPr>
          <a:xfrm>
            <a:off x="1600200" y="4876800"/>
            <a:ext cx="2089546" cy="276999"/>
          </a:xfrm>
          <a:prstGeom prst="rect">
            <a:avLst/>
          </a:prstGeom>
        </p:spPr>
        <p:txBody>
          <a:bodyPr wrap="none">
            <a:spAutoFit/>
          </a:bodyPr>
          <a:lstStyle/>
          <a:p>
            <a:r>
              <a:rPr lang="en-US" sz="1200" b="1" dirty="0" smtClean="0"/>
              <a:t>Chamber Anchors (at corners)</a:t>
            </a:r>
            <a:endParaRPr lang="en-US" sz="1200" b="1" dirty="0"/>
          </a:p>
        </p:txBody>
      </p:sp>
      <p:sp>
        <p:nvSpPr>
          <p:cNvPr id="6" name="Rectangle 5"/>
          <p:cNvSpPr/>
          <p:nvPr/>
        </p:nvSpPr>
        <p:spPr>
          <a:xfrm>
            <a:off x="7543800" y="2743200"/>
            <a:ext cx="945067" cy="461665"/>
          </a:xfrm>
          <a:prstGeom prst="rect">
            <a:avLst/>
          </a:prstGeom>
        </p:spPr>
        <p:txBody>
          <a:bodyPr wrap="none">
            <a:spAutoFit/>
          </a:bodyPr>
          <a:lstStyle/>
          <a:p>
            <a:r>
              <a:rPr lang="en-US" sz="1200" b="1" dirty="0" smtClean="0"/>
              <a:t>Fan Module</a:t>
            </a:r>
          </a:p>
          <a:p>
            <a:r>
              <a:rPr lang="en-US" sz="1200" b="1" dirty="0" smtClean="0"/>
              <a:t>    Location</a:t>
            </a:r>
            <a:endParaRPr lang="en-US" sz="1200" b="1" dirty="0"/>
          </a:p>
        </p:txBody>
      </p:sp>
      <p:sp>
        <p:nvSpPr>
          <p:cNvPr id="9" name="Rectangle 8"/>
          <p:cNvSpPr/>
          <p:nvPr/>
        </p:nvSpPr>
        <p:spPr>
          <a:xfrm>
            <a:off x="2286000" y="1219200"/>
            <a:ext cx="1372748" cy="276999"/>
          </a:xfrm>
          <a:prstGeom prst="rect">
            <a:avLst/>
          </a:prstGeom>
        </p:spPr>
        <p:txBody>
          <a:bodyPr wrap="none">
            <a:spAutoFit/>
          </a:bodyPr>
          <a:lstStyle/>
          <a:p>
            <a:r>
              <a:rPr lang="en-US" sz="1200" b="1" dirty="0" smtClean="0"/>
              <a:t>Enriched Seawater</a:t>
            </a:r>
            <a:endParaRPr lang="en-US" sz="1200" b="1" dirty="0"/>
          </a:p>
        </p:txBody>
      </p:sp>
      <p:cxnSp>
        <p:nvCxnSpPr>
          <p:cNvPr id="14" name="Straight Connector 13"/>
          <p:cNvCxnSpPr/>
          <p:nvPr/>
        </p:nvCxnSpPr>
        <p:spPr>
          <a:xfrm flipV="1">
            <a:off x="1143000" y="2057400"/>
            <a:ext cx="0" cy="762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1143000" y="2057400"/>
            <a:ext cx="3276600" cy="1066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V="1">
            <a:off x="4419600" y="3048000"/>
            <a:ext cx="0" cy="762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4419600" y="2895600"/>
            <a:ext cx="304800" cy="1524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4724400" y="2895600"/>
            <a:ext cx="838200" cy="304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3733800" y="4114800"/>
            <a:ext cx="1441420" cy="400110"/>
          </a:xfrm>
          <a:prstGeom prst="rect">
            <a:avLst/>
          </a:prstGeom>
        </p:spPr>
        <p:txBody>
          <a:bodyPr wrap="none">
            <a:spAutoFit/>
          </a:bodyPr>
          <a:lstStyle/>
          <a:p>
            <a:r>
              <a:rPr lang="en-US" sz="1000" b="1" dirty="0" smtClean="0"/>
              <a:t>(Conformal Sealing Mat</a:t>
            </a:r>
          </a:p>
          <a:p>
            <a:r>
              <a:rPr lang="en-US" sz="1000" b="1" dirty="0" smtClean="0"/>
              <a:t>Removed for Clarity)</a:t>
            </a:r>
            <a:endParaRPr lang="en-US" sz="1000" dirty="0"/>
          </a:p>
        </p:txBody>
      </p:sp>
      <p:sp>
        <p:nvSpPr>
          <p:cNvPr id="34" name="Right Arrow 33"/>
          <p:cNvSpPr/>
          <p:nvPr/>
        </p:nvSpPr>
        <p:spPr>
          <a:xfrm rot="8842755" flipV="1">
            <a:off x="6287050" y="3456793"/>
            <a:ext cx="1592119"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5" name="Rectangle 34"/>
          <p:cNvSpPr/>
          <p:nvPr/>
        </p:nvSpPr>
        <p:spPr>
          <a:xfrm>
            <a:off x="8229600" y="2895600"/>
            <a:ext cx="665567" cy="215444"/>
          </a:xfrm>
          <a:prstGeom prst="rect">
            <a:avLst/>
          </a:prstGeom>
        </p:spPr>
        <p:txBody>
          <a:bodyPr wrap="none">
            <a:spAutoFit/>
          </a:bodyPr>
          <a:lstStyle/>
          <a:p>
            <a:r>
              <a:rPr lang="en-US" sz="800" dirty="0" smtClean="0"/>
              <a:t>(Both Ends)</a:t>
            </a:r>
            <a:endParaRPr lang="en-US" sz="800" dirty="0"/>
          </a:p>
        </p:txBody>
      </p:sp>
      <p:sp>
        <p:nvSpPr>
          <p:cNvPr id="36" name="Rectangle 35"/>
          <p:cNvSpPr/>
          <p:nvPr/>
        </p:nvSpPr>
        <p:spPr>
          <a:xfrm>
            <a:off x="3048000" y="1371600"/>
            <a:ext cx="665567" cy="215444"/>
          </a:xfrm>
          <a:prstGeom prst="rect">
            <a:avLst/>
          </a:prstGeom>
        </p:spPr>
        <p:txBody>
          <a:bodyPr wrap="none">
            <a:spAutoFit/>
          </a:bodyPr>
          <a:lstStyle/>
          <a:p>
            <a:r>
              <a:rPr lang="en-US" sz="800" dirty="0" smtClean="0"/>
              <a:t>(Both Ends)</a:t>
            </a:r>
            <a:endParaRPr lang="en-US" sz="800" dirty="0"/>
          </a:p>
        </p:txBody>
      </p:sp>
      <p:sp>
        <p:nvSpPr>
          <p:cNvPr id="37" name="Rectangle 36"/>
          <p:cNvSpPr/>
          <p:nvPr/>
        </p:nvSpPr>
        <p:spPr>
          <a:xfrm>
            <a:off x="457200" y="2743200"/>
            <a:ext cx="665567" cy="215444"/>
          </a:xfrm>
          <a:prstGeom prst="rect">
            <a:avLst/>
          </a:prstGeom>
        </p:spPr>
        <p:txBody>
          <a:bodyPr wrap="none">
            <a:spAutoFit/>
          </a:bodyPr>
          <a:lstStyle/>
          <a:p>
            <a:r>
              <a:rPr lang="en-US" sz="800" dirty="0" smtClean="0"/>
              <a:t>(Both Ends)</a:t>
            </a:r>
            <a:endParaRPr lang="en-US" sz="800" dirty="0"/>
          </a:p>
        </p:txBody>
      </p:sp>
      <p:sp>
        <p:nvSpPr>
          <p:cNvPr id="38" name="Right Arrow 37"/>
          <p:cNvSpPr/>
          <p:nvPr/>
        </p:nvSpPr>
        <p:spPr>
          <a:xfrm rot="17638518" flipV="1">
            <a:off x="1060443" y="2503044"/>
            <a:ext cx="348496"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9" name="Right Arrow 38"/>
          <p:cNvSpPr/>
          <p:nvPr/>
        </p:nvSpPr>
        <p:spPr>
          <a:xfrm rot="19425888" flipV="1">
            <a:off x="1668677" y="3001784"/>
            <a:ext cx="10075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0" name="Right Arrow 39"/>
          <p:cNvSpPr/>
          <p:nvPr/>
        </p:nvSpPr>
        <p:spPr>
          <a:xfrm rot="18936611" flipV="1">
            <a:off x="2675435" y="4401114"/>
            <a:ext cx="149081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1" name="Rectangle 40"/>
          <p:cNvSpPr/>
          <p:nvPr/>
        </p:nvSpPr>
        <p:spPr>
          <a:xfrm>
            <a:off x="762000" y="3352800"/>
            <a:ext cx="665567" cy="215444"/>
          </a:xfrm>
          <a:prstGeom prst="rect">
            <a:avLst/>
          </a:prstGeom>
        </p:spPr>
        <p:txBody>
          <a:bodyPr wrap="none">
            <a:spAutoFit/>
          </a:bodyPr>
          <a:lstStyle/>
          <a:p>
            <a:r>
              <a:rPr lang="en-US" sz="800" dirty="0" smtClean="0"/>
              <a:t>(Both Ends)</a:t>
            </a:r>
            <a:endParaRPr lang="en-US" sz="800" dirty="0"/>
          </a:p>
        </p:txBody>
      </p:sp>
      <p:sp>
        <p:nvSpPr>
          <p:cNvPr id="42" name="Rectangle 41"/>
          <p:cNvSpPr/>
          <p:nvPr/>
        </p:nvSpPr>
        <p:spPr>
          <a:xfrm>
            <a:off x="4114800" y="1219200"/>
            <a:ext cx="1536190" cy="276999"/>
          </a:xfrm>
          <a:prstGeom prst="rect">
            <a:avLst/>
          </a:prstGeom>
        </p:spPr>
        <p:txBody>
          <a:bodyPr wrap="none">
            <a:spAutoFit/>
          </a:bodyPr>
          <a:lstStyle/>
          <a:p>
            <a:r>
              <a:rPr lang="en-US" sz="1200" b="1" dirty="0" smtClean="0"/>
              <a:t>Experiment Chamber</a:t>
            </a:r>
            <a:endParaRPr lang="en-US" sz="1200" b="1" dirty="0"/>
          </a:p>
        </p:txBody>
      </p:sp>
      <p:cxnSp>
        <p:nvCxnSpPr>
          <p:cNvPr id="43" name="Straight Connector 42"/>
          <p:cNvCxnSpPr/>
          <p:nvPr/>
        </p:nvCxnSpPr>
        <p:spPr>
          <a:xfrm>
            <a:off x="5638800" y="3276600"/>
            <a:ext cx="838200" cy="304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5562600" y="3048000"/>
            <a:ext cx="304800" cy="1524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26" name="Cube 25"/>
          <p:cNvSpPr/>
          <p:nvPr/>
        </p:nvSpPr>
        <p:spPr>
          <a:xfrm rot="1118302">
            <a:off x="5428559" y="3156732"/>
            <a:ext cx="228600" cy="152400"/>
          </a:xfrm>
          <a:prstGeom prst="cub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5" name="Straight Connector 44"/>
          <p:cNvCxnSpPr/>
          <p:nvPr/>
        </p:nvCxnSpPr>
        <p:spPr>
          <a:xfrm>
            <a:off x="1447800" y="1600200"/>
            <a:ext cx="4419600" cy="1447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31" name="Right Arrow 30"/>
          <p:cNvSpPr/>
          <p:nvPr/>
        </p:nvSpPr>
        <p:spPr>
          <a:xfrm rot="6718606">
            <a:off x="2236113" y="1963166"/>
            <a:ext cx="1142360" cy="45719"/>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2" name="Right Arrow 31"/>
          <p:cNvSpPr/>
          <p:nvPr/>
        </p:nvSpPr>
        <p:spPr>
          <a:xfrm rot="5400000">
            <a:off x="4099558" y="2301241"/>
            <a:ext cx="1752600" cy="45719"/>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3" name="Right Arrow 32"/>
          <p:cNvSpPr/>
          <p:nvPr/>
        </p:nvSpPr>
        <p:spPr>
          <a:xfrm rot="7023910">
            <a:off x="5434873" y="2553564"/>
            <a:ext cx="673664"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cxnSp>
        <p:nvCxnSpPr>
          <p:cNvPr id="47" name="Curved Connector 46"/>
          <p:cNvCxnSpPr/>
          <p:nvPr/>
        </p:nvCxnSpPr>
        <p:spPr>
          <a:xfrm rot="5400000">
            <a:off x="1409700" y="1562100"/>
            <a:ext cx="152400" cy="762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228600" y="1295400"/>
            <a:ext cx="1645001" cy="400110"/>
          </a:xfrm>
          <a:prstGeom prst="rect">
            <a:avLst/>
          </a:prstGeom>
        </p:spPr>
        <p:txBody>
          <a:bodyPr wrap="none">
            <a:spAutoFit/>
          </a:bodyPr>
          <a:lstStyle/>
          <a:p>
            <a:pPr algn="ctr"/>
            <a:r>
              <a:rPr lang="en-US" sz="1000" b="1" dirty="0" smtClean="0"/>
              <a:t>Enriched Seawater Delivery</a:t>
            </a:r>
          </a:p>
          <a:p>
            <a:pPr algn="ctr"/>
            <a:r>
              <a:rPr lang="en-US" sz="1000" b="1" dirty="0" smtClean="0"/>
              <a:t>From Surface</a:t>
            </a:r>
            <a:endParaRPr lang="en-US" sz="1000" b="1" dirty="0"/>
          </a:p>
        </p:txBody>
      </p:sp>
      <p:sp>
        <p:nvSpPr>
          <p:cNvPr id="56" name="Oval 55"/>
          <p:cNvSpPr/>
          <p:nvPr/>
        </p:nvSpPr>
        <p:spPr>
          <a:xfrm>
            <a:off x="7848600" y="1066800"/>
            <a:ext cx="8382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p:nvSpPr>
        <p:spPr>
          <a:xfrm>
            <a:off x="6172200" y="2514600"/>
            <a:ext cx="1147109" cy="276999"/>
          </a:xfrm>
          <a:prstGeom prst="rect">
            <a:avLst/>
          </a:prstGeom>
        </p:spPr>
        <p:txBody>
          <a:bodyPr wrap="none">
            <a:spAutoFit/>
          </a:bodyPr>
          <a:lstStyle/>
          <a:p>
            <a:r>
              <a:rPr lang="en-US" sz="1200" b="1" dirty="0" smtClean="0"/>
              <a:t>Valve Manifold</a:t>
            </a:r>
            <a:endParaRPr lang="en-US" sz="1200" b="1" dirty="0"/>
          </a:p>
        </p:txBody>
      </p:sp>
      <p:sp>
        <p:nvSpPr>
          <p:cNvPr id="8" name="Rectangle 7"/>
          <p:cNvSpPr/>
          <p:nvPr/>
        </p:nvSpPr>
        <p:spPr>
          <a:xfrm>
            <a:off x="7848600" y="1066800"/>
            <a:ext cx="854721" cy="276999"/>
          </a:xfrm>
          <a:prstGeom prst="rect">
            <a:avLst/>
          </a:prstGeom>
        </p:spPr>
        <p:txBody>
          <a:bodyPr wrap="none">
            <a:spAutoFit/>
          </a:bodyPr>
          <a:lstStyle/>
          <a:p>
            <a:r>
              <a:rPr lang="en-US" sz="1200" b="1" dirty="0" smtClean="0"/>
              <a:t>As needed</a:t>
            </a:r>
            <a:endParaRPr lang="en-US" sz="1200" b="1" dirty="0"/>
          </a:p>
        </p:txBody>
      </p:sp>
      <p:sp>
        <p:nvSpPr>
          <p:cNvPr id="57" name="Oval 56"/>
          <p:cNvSpPr/>
          <p:nvPr/>
        </p:nvSpPr>
        <p:spPr>
          <a:xfrm>
            <a:off x="6477000" y="5486400"/>
            <a:ext cx="2209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705600" y="5486400"/>
            <a:ext cx="1868332" cy="276999"/>
          </a:xfrm>
          <a:prstGeom prst="rect">
            <a:avLst/>
          </a:prstGeom>
        </p:spPr>
        <p:txBody>
          <a:bodyPr wrap="none">
            <a:spAutoFit/>
          </a:bodyPr>
          <a:lstStyle/>
          <a:p>
            <a:r>
              <a:rPr lang="en-US" sz="1200" b="1" dirty="0" smtClean="0"/>
              <a:t>Scour Protection Elements</a:t>
            </a:r>
            <a:endParaRPr lang="en-US" sz="1200" b="1" dirty="0"/>
          </a:p>
        </p:txBody>
      </p:sp>
      <p:sp>
        <p:nvSpPr>
          <p:cNvPr id="58" name="Right Arrow 57"/>
          <p:cNvSpPr/>
          <p:nvPr/>
        </p:nvSpPr>
        <p:spPr>
          <a:xfrm rot="14754954" flipV="1">
            <a:off x="6917419" y="5102623"/>
            <a:ext cx="8988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59" name="Right Arrow 58"/>
          <p:cNvSpPr/>
          <p:nvPr/>
        </p:nvSpPr>
        <p:spPr>
          <a:xfrm rot="8743497">
            <a:off x="5424278" y="2911979"/>
            <a:ext cx="886245" cy="52663"/>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0" name="Rectangle 59"/>
          <p:cNvSpPr/>
          <p:nvPr/>
        </p:nvSpPr>
        <p:spPr>
          <a:xfrm>
            <a:off x="4267200" y="4876800"/>
            <a:ext cx="1381468" cy="461665"/>
          </a:xfrm>
          <a:prstGeom prst="rect">
            <a:avLst/>
          </a:prstGeom>
        </p:spPr>
        <p:txBody>
          <a:bodyPr wrap="none">
            <a:spAutoFit/>
          </a:bodyPr>
          <a:lstStyle/>
          <a:p>
            <a:r>
              <a:rPr lang="en-US" sz="1200" b="1" dirty="0" smtClean="0"/>
              <a:t>       Shear Skirt</a:t>
            </a:r>
          </a:p>
          <a:p>
            <a:r>
              <a:rPr lang="en-US" sz="1200" b="1" dirty="0" smtClean="0"/>
              <a:t>(Bottom Perimeter</a:t>
            </a:r>
            <a:endParaRPr lang="en-US" sz="1200" b="1" dirty="0"/>
          </a:p>
        </p:txBody>
      </p:sp>
      <p:sp>
        <p:nvSpPr>
          <p:cNvPr id="61" name="Right Arrow 60"/>
          <p:cNvSpPr/>
          <p:nvPr/>
        </p:nvSpPr>
        <p:spPr>
          <a:xfrm rot="17638518" flipV="1">
            <a:off x="4486484" y="4324257"/>
            <a:ext cx="1330751"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3" name="Oval 62"/>
          <p:cNvSpPr/>
          <p:nvPr/>
        </p:nvSpPr>
        <p:spPr>
          <a:xfrm>
            <a:off x="5029200" y="2057400"/>
            <a:ext cx="16764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5181600" y="2057400"/>
            <a:ext cx="1371401" cy="276999"/>
          </a:xfrm>
          <a:prstGeom prst="rect">
            <a:avLst/>
          </a:prstGeom>
        </p:spPr>
        <p:txBody>
          <a:bodyPr wrap="none">
            <a:spAutoFit/>
          </a:bodyPr>
          <a:lstStyle/>
          <a:p>
            <a:r>
              <a:rPr lang="en-US" sz="1200" b="1" dirty="0" smtClean="0"/>
              <a:t>Perimeter Weights</a:t>
            </a:r>
            <a:endParaRPr lang="en-US" sz="1200" b="1" dirty="0"/>
          </a:p>
        </p:txBody>
      </p:sp>
      <p:sp>
        <p:nvSpPr>
          <p:cNvPr id="64" name="Rectangle 63"/>
          <p:cNvSpPr/>
          <p:nvPr/>
        </p:nvSpPr>
        <p:spPr>
          <a:xfrm>
            <a:off x="838200" y="4267200"/>
            <a:ext cx="1802353" cy="276999"/>
          </a:xfrm>
          <a:prstGeom prst="rect">
            <a:avLst/>
          </a:prstGeom>
        </p:spPr>
        <p:txBody>
          <a:bodyPr wrap="none">
            <a:spAutoFit/>
          </a:bodyPr>
          <a:lstStyle/>
          <a:p>
            <a:r>
              <a:rPr lang="en-US" sz="1200" b="1" dirty="0" smtClean="0"/>
              <a:t>Conformal Sealing Mat(s)</a:t>
            </a:r>
            <a:endParaRPr lang="en-US" sz="1200" dirty="0"/>
          </a:p>
        </p:txBody>
      </p:sp>
      <p:cxnSp>
        <p:nvCxnSpPr>
          <p:cNvPr id="70" name="Curved Connector 69"/>
          <p:cNvCxnSpPr/>
          <p:nvPr/>
        </p:nvCxnSpPr>
        <p:spPr>
          <a:xfrm rot="5400000">
            <a:off x="6362700" y="3543300"/>
            <a:ext cx="152400" cy="762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1" name="Rectangle 70"/>
          <p:cNvSpPr/>
          <p:nvPr/>
        </p:nvSpPr>
        <p:spPr>
          <a:xfrm>
            <a:off x="2133600" y="152400"/>
            <a:ext cx="4497578" cy="369332"/>
          </a:xfrm>
          <a:prstGeom prst="rect">
            <a:avLst/>
          </a:prstGeom>
        </p:spPr>
        <p:txBody>
          <a:bodyPr wrap="none">
            <a:spAutoFit/>
          </a:bodyPr>
          <a:lstStyle/>
          <a:p>
            <a:r>
              <a:rPr lang="en-US" b="1" u="sng" dirty="0" smtClean="0"/>
              <a:t>Typical Seafloor System Comprising an </a:t>
            </a:r>
            <a:r>
              <a:rPr lang="en-US" b="1" u="sng" dirty="0" err="1" smtClean="0"/>
              <a:t>xFOCE</a:t>
            </a:r>
            <a:endParaRPr lang="en-US" dirty="0"/>
          </a:p>
        </p:txBody>
      </p:sp>
      <p:sp>
        <p:nvSpPr>
          <p:cNvPr id="72" name="Right Arrow 71"/>
          <p:cNvSpPr/>
          <p:nvPr/>
        </p:nvSpPr>
        <p:spPr>
          <a:xfrm rot="19425888" flipV="1">
            <a:off x="2430678" y="4027170"/>
            <a:ext cx="10075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8883190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447800" y="152400"/>
            <a:ext cx="5718175" cy="533400"/>
          </a:xfrm>
        </p:spPr>
        <p:txBody>
          <a:bodyPr>
            <a:normAutofit/>
          </a:bodyPr>
          <a:lstStyle/>
          <a:p>
            <a:r>
              <a:rPr lang="en-US" sz="2400" b="1" u="sng" dirty="0" smtClean="0"/>
              <a:t>Sample Experiment Chambers</a:t>
            </a:r>
            <a:endParaRPr lang="en-US" sz="2400" b="1" u="sng" dirty="0"/>
          </a:p>
        </p:txBody>
      </p:sp>
      <p:sp>
        <p:nvSpPr>
          <p:cNvPr id="4" name="TextBox 3"/>
          <p:cNvSpPr txBox="1"/>
          <p:nvPr/>
        </p:nvSpPr>
        <p:spPr>
          <a:xfrm>
            <a:off x="1219200" y="3505200"/>
            <a:ext cx="2133600" cy="369332"/>
          </a:xfrm>
          <a:prstGeom prst="rect">
            <a:avLst/>
          </a:prstGeom>
          <a:noFill/>
        </p:spPr>
        <p:txBody>
          <a:bodyPr wrap="square" rtlCol="0">
            <a:spAutoFit/>
          </a:bodyPr>
          <a:lstStyle/>
          <a:p>
            <a:r>
              <a:rPr lang="en-US" b="1" dirty="0" smtClean="0"/>
              <a:t>MBARI Deep FOCE</a:t>
            </a:r>
          </a:p>
        </p:txBody>
      </p:sp>
      <p:pic>
        <p:nvPicPr>
          <p:cNvPr id="5" name="Picture 2" descr="C:\Documents and Settings\shfa\Desktop\XFOCE, SWFOCE PDR\Truncated Triangle SWFOCE Enclosure.JPG"/>
          <p:cNvPicPr>
            <a:picLocks noChangeAspect="1" noChangeArrowheads="1"/>
          </p:cNvPicPr>
          <p:nvPr/>
        </p:nvPicPr>
        <p:blipFill>
          <a:blip r:embed="rId3" cstate="print"/>
          <a:srcRect/>
          <a:stretch>
            <a:fillRect/>
          </a:stretch>
        </p:blipFill>
        <p:spPr bwMode="auto">
          <a:xfrm>
            <a:off x="4724400" y="4038600"/>
            <a:ext cx="4114800" cy="2305050"/>
          </a:xfrm>
          <a:prstGeom prst="rect">
            <a:avLst/>
          </a:prstGeom>
          <a:noFill/>
        </p:spPr>
      </p:pic>
      <p:sp>
        <p:nvSpPr>
          <p:cNvPr id="6" name="Rectangle 5"/>
          <p:cNvSpPr/>
          <p:nvPr/>
        </p:nvSpPr>
        <p:spPr>
          <a:xfrm>
            <a:off x="5943600" y="6248400"/>
            <a:ext cx="1621164" cy="369332"/>
          </a:xfrm>
          <a:prstGeom prst="rect">
            <a:avLst/>
          </a:prstGeom>
        </p:spPr>
        <p:txBody>
          <a:bodyPr wrap="square">
            <a:spAutoFit/>
          </a:bodyPr>
          <a:lstStyle/>
          <a:p>
            <a:pPr algn="ctr"/>
            <a:r>
              <a:rPr lang="en-US" b="1" dirty="0" smtClean="0"/>
              <a:t>Trapezoidal</a:t>
            </a:r>
          </a:p>
        </p:txBody>
      </p:sp>
      <p:sp>
        <p:nvSpPr>
          <p:cNvPr id="8" name="Rectangle 7"/>
          <p:cNvSpPr/>
          <p:nvPr/>
        </p:nvSpPr>
        <p:spPr>
          <a:xfrm>
            <a:off x="1524000" y="6324600"/>
            <a:ext cx="1805559" cy="369332"/>
          </a:xfrm>
          <a:prstGeom prst="rect">
            <a:avLst/>
          </a:prstGeom>
        </p:spPr>
        <p:txBody>
          <a:bodyPr wrap="none">
            <a:spAutoFit/>
          </a:bodyPr>
          <a:lstStyle/>
          <a:p>
            <a:pPr algn="ctr"/>
            <a:r>
              <a:rPr lang="en-US" b="1" dirty="0" smtClean="0"/>
              <a:t>Hemi- Cylindrical</a:t>
            </a:r>
          </a:p>
        </p:txBody>
      </p:sp>
      <p:graphicFrame>
        <p:nvGraphicFramePr>
          <p:cNvPr id="57346" name="Object 2"/>
          <p:cNvGraphicFramePr>
            <a:graphicFrameLocks noChangeAspect="1"/>
          </p:cNvGraphicFramePr>
          <p:nvPr/>
        </p:nvGraphicFramePr>
        <p:xfrm>
          <a:off x="4724400" y="990600"/>
          <a:ext cx="4038600" cy="2613521"/>
        </p:xfrm>
        <a:graphic>
          <a:graphicData uri="http://schemas.openxmlformats.org/presentationml/2006/ole">
            <mc:AlternateContent xmlns:mc="http://schemas.openxmlformats.org/markup-compatibility/2006">
              <mc:Choice xmlns:v="urn:schemas-microsoft-com:vml" Requires="v">
                <p:oleObj spid="_x0000_s1177" name="Acrobat Document" r:id="rId4" imgW="11658600" imgH="7543800" progId="AcroExch.Document.7">
                  <p:embed/>
                </p:oleObj>
              </mc:Choice>
              <mc:Fallback>
                <p:oleObj name="Acrobat Document" r:id="rId4" imgW="11658600" imgH="7543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990600"/>
                        <a:ext cx="4038600" cy="2613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2" name="Rectangle 11"/>
          <p:cNvSpPr/>
          <p:nvPr/>
        </p:nvSpPr>
        <p:spPr>
          <a:xfrm>
            <a:off x="5587254" y="3505200"/>
            <a:ext cx="1954381" cy="369332"/>
          </a:xfrm>
          <a:prstGeom prst="rect">
            <a:avLst/>
          </a:prstGeom>
        </p:spPr>
        <p:txBody>
          <a:bodyPr wrap="none">
            <a:spAutoFit/>
          </a:bodyPr>
          <a:lstStyle/>
          <a:p>
            <a:pPr algn="ctr"/>
            <a:r>
              <a:rPr lang="en-US" b="1" dirty="0" err="1" smtClean="0"/>
              <a:t>swFOCE</a:t>
            </a:r>
            <a:r>
              <a:rPr lang="en-US" b="1" dirty="0" smtClean="0"/>
              <a:t> Prototype</a:t>
            </a:r>
          </a:p>
        </p:txBody>
      </p:sp>
      <p:graphicFrame>
        <p:nvGraphicFramePr>
          <p:cNvPr id="57348" name="Object 4"/>
          <p:cNvGraphicFramePr>
            <a:graphicFrameLocks noChangeAspect="1"/>
          </p:cNvGraphicFramePr>
          <p:nvPr/>
        </p:nvGraphicFramePr>
        <p:xfrm>
          <a:off x="332552" y="4038600"/>
          <a:ext cx="4010848" cy="2358727"/>
        </p:xfrm>
        <a:graphic>
          <a:graphicData uri="http://schemas.openxmlformats.org/presentationml/2006/ole">
            <mc:AlternateContent xmlns:mc="http://schemas.openxmlformats.org/markup-compatibility/2006">
              <mc:Choice xmlns:v="urn:schemas-microsoft-com:vml" Requires="v">
                <p:oleObj spid="_x0000_s1178" name="Acrobat Document" r:id="rId6" imgW="11658600" imgH="7543800" progId="AcroExch.Document.7">
                  <p:embed/>
                </p:oleObj>
              </mc:Choice>
              <mc:Fallback>
                <p:oleObj name="Acrobat Document" r:id="rId6" imgW="11658600" imgH="7543800" progId="AcroExch.Document.7">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2552" y="4038600"/>
                        <a:ext cx="4010848" cy="2358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5" name="TextBox 14"/>
          <p:cNvSpPr txBox="1"/>
          <p:nvPr/>
        </p:nvSpPr>
        <p:spPr>
          <a:xfrm>
            <a:off x="914400" y="6019800"/>
            <a:ext cx="1504514" cy="276999"/>
          </a:xfrm>
          <a:prstGeom prst="rect">
            <a:avLst/>
          </a:prstGeom>
          <a:noFill/>
        </p:spPr>
        <p:txBody>
          <a:bodyPr wrap="none" rtlCol="0">
            <a:spAutoFit/>
          </a:bodyPr>
          <a:lstStyle/>
          <a:p>
            <a:r>
              <a:rPr lang="en-US" sz="1200" b="1" dirty="0" smtClean="0"/>
              <a:t>Modular Fan Section</a:t>
            </a:r>
            <a:endParaRPr lang="en-US" sz="1200" b="1" dirty="0"/>
          </a:p>
        </p:txBody>
      </p:sp>
      <p:sp>
        <p:nvSpPr>
          <p:cNvPr id="16" name="TextBox 15"/>
          <p:cNvSpPr txBox="1"/>
          <p:nvPr/>
        </p:nvSpPr>
        <p:spPr>
          <a:xfrm>
            <a:off x="1219200" y="4114800"/>
            <a:ext cx="1758879" cy="276999"/>
          </a:xfrm>
          <a:prstGeom prst="rect">
            <a:avLst/>
          </a:prstGeom>
          <a:noFill/>
        </p:spPr>
        <p:txBody>
          <a:bodyPr wrap="none" rtlCol="0">
            <a:spAutoFit/>
          </a:bodyPr>
          <a:lstStyle/>
          <a:p>
            <a:r>
              <a:rPr lang="en-US" sz="1200" b="1" dirty="0" smtClean="0"/>
              <a:t>Surge Translation Paddle</a:t>
            </a:r>
            <a:endParaRPr lang="en-US" sz="1200" b="1" dirty="0"/>
          </a:p>
        </p:txBody>
      </p:sp>
      <p:cxnSp>
        <p:nvCxnSpPr>
          <p:cNvPr id="18" name="Straight Arrow Connector 17"/>
          <p:cNvCxnSpPr>
            <a:stCxn id="15" idx="0"/>
          </p:cNvCxnSpPr>
          <p:nvPr/>
        </p:nvCxnSpPr>
        <p:spPr>
          <a:xfrm flipH="1" flipV="1">
            <a:off x="1524000" y="5486400"/>
            <a:ext cx="142657"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2362200" y="4343400"/>
            <a:ext cx="838200" cy="152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867400" y="1066800"/>
            <a:ext cx="1141595" cy="276999"/>
          </a:xfrm>
          <a:prstGeom prst="rect">
            <a:avLst/>
          </a:prstGeom>
          <a:noFill/>
        </p:spPr>
        <p:txBody>
          <a:bodyPr wrap="none" rtlCol="0">
            <a:spAutoFit/>
          </a:bodyPr>
          <a:lstStyle/>
          <a:p>
            <a:r>
              <a:rPr lang="en-US" sz="1200" b="1" dirty="0" smtClean="0"/>
              <a:t>Access Hatches</a:t>
            </a:r>
            <a:endParaRPr lang="en-US" sz="1200" b="1" dirty="0"/>
          </a:p>
        </p:txBody>
      </p:sp>
      <p:cxnSp>
        <p:nvCxnSpPr>
          <p:cNvPr id="25" name="Straight Arrow Connector 24"/>
          <p:cNvCxnSpPr>
            <a:stCxn id="24" idx="2"/>
          </p:cNvCxnSpPr>
          <p:nvPr/>
        </p:nvCxnSpPr>
        <p:spPr>
          <a:xfrm>
            <a:off x="6438198" y="1343799"/>
            <a:ext cx="648402" cy="7136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24" idx="2"/>
          </p:cNvCxnSpPr>
          <p:nvPr/>
        </p:nvCxnSpPr>
        <p:spPr>
          <a:xfrm flipH="1">
            <a:off x="6096000" y="1343799"/>
            <a:ext cx="342198" cy="5612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4953000" y="5791200"/>
            <a:ext cx="1489510" cy="461665"/>
          </a:xfrm>
          <a:prstGeom prst="rect">
            <a:avLst/>
          </a:prstGeom>
          <a:noFill/>
        </p:spPr>
        <p:txBody>
          <a:bodyPr wrap="none" rtlCol="0">
            <a:spAutoFit/>
          </a:bodyPr>
          <a:lstStyle/>
          <a:p>
            <a:r>
              <a:rPr lang="en-US" sz="1200" b="1" dirty="0" smtClean="0"/>
              <a:t>Side Access Opening</a:t>
            </a:r>
          </a:p>
          <a:p>
            <a:r>
              <a:rPr lang="en-US" sz="1200" b="1" dirty="0" smtClean="0"/>
              <a:t>(Hatch Not Shown)</a:t>
            </a:r>
            <a:endParaRPr lang="en-US" sz="1200" b="1" dirty="0"/>
          </a:p>
        </p:txBody>
      </p:sp>
      <p:cxnSp>
        <p:nvCxnSpPr>
          <p:cNvPr id="32" name="Straight Arrow Connector 31"/>
          <p:cNvCxnSpPr/>
          <p:nvPr/>
        </p:nvCxnSpPr>
        <p:spPr>
          <a:xfrm flipV="1">
            <a:off x="5562600" y="5257800"/>
            <a:ext cx="914400" cy="609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2438400" y="5791200"/>
            <a:ext cx="639919" cy="276999"/>
          </a:xfrm>
          <a:prstGeom prst="rect">
            <a:avLst/>
          </a:prstGeom>
          <a:noFill/>
        </p:spPr>
        <p:txBody>
          <a:bodyPr wrap="none" rtlCol="0">
            <a:spAutoFit/>
          </a:bodyPr>
          <a:lstStyle/>
          <a:p>
            <a:r>
              <a:rPr lang="en-US" sz="1200" b="1" dirty="0" smtClean="0"/>
              <a:t>Handle</a:t>
            </a:r>
            <a:endParaRPr lang="en-US" sz="1200" b="1" dirty="0"/>
          </a:p>
        </p:txBody>
      </p:sp>
      <p:cxnSp>
        <p:nvCxnSpPr>
          <p:cNvPr id="36" name="Straight Arrow Connector 35"/>
          <p:cNvCxnSpPr/>
          <p:nvPr/>
        </p:nvCxnSpPr>
        <p:spPr>
          <a:xfrm flipV="1">
            <a:off x="2743200" y="5257800"/>
            <a:ext cx="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5334000" y="3048000"/>
            <a:ext cx="1152944" cy="276999"/>
          </a:xfrm>
          <a:prstGeom prst="rect">
            <a:avLst/>
          </a:prstGeom>
          <a:noFill/>
        </p:spPr>
        <p:txBody>
          <a:bodyPr wrap="none" rtlCol="0">
            <a:spAutoFit/>
          </a:bodyPr>
          <a:lstStyle/>
          <a:p>
            <a:r>
              <a:rPr lang="en-US" sz="1200" b="1" dirty="0" smtClean="0"/>
              <a:t>Conformal Seal</a:t>
            </a:r>
            <a:endParaRPr lang="en-US" sz="1200" b="1" dirty="0"/>
          </a:p>
        </p:txBody>
      </p:sp>
      <p:cxnSp>
        <p:nvCxnSpPr>
          <p:cNvPr id="54" name="Straight Arrow Connector 53"/>
          <p:cNvCxnSpPr/>
          <p:nvPr/>
        </p:nvCxnSpPr>
        <p:spPr>
          <a:xfrm flipV="1">
            <a:off x="5638800" y="2590800"/>
            <a:ext cx="4572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5410200" y="4114800"/>
            <a:ext cx="2573910" cy="276999"/>
          </a:xfrm>
          <a:prstGeom prst="rect">
            <a:avLst/>
          </a:prstGeom>
          <a:noFill/>
        </p:spPr>
        <p:txBody>
          <a:bodyPr wrap="none" rtlCol="0">
            <a:spAutoFit/>
          </a:bodyPr>
          <a:lstStyle/>
          <a:p>
            <a:r>
              <a:rPr lang="en-US" sz="1200" b="1" dirty="0" smtClean="0"/>
              <a:t>Surface Available for Instrumentation</a:t>
            </a:r>
            <a:endParaRPr lang="en-US" sz="1200" b="1" dirty="0"/>
          </a:p>
        </p:txBody>
      </p:sp>
      <p:cxnSp>
        <p:nvCxnSpPr>
          <p:cNvPr id="57" name="Straight Arrow Connector 56"/>
          <p:cNvCxnSpPr>
            <a:stCxn id="56" idx="2"/>
          </p:cNvCxnSpPr>
          <p:nvPr/>
        </p:nvCxnSpPr>
        <p:spPr>
          <a:xfrm>
            <a:off x="6697155" y="4391799"/>
            <a:ext cx="8450" cy="4850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6781800" y="6019800"/>
            <a:ext cx="1541832" cy="276999"/>
          </a:xfrm>
          <a:prstGeom prst="rect">
            <a:avLst/>
          </a:prstGeom>
          <a:noFill/>
        </p:spPr>
        <p:txBody>
          <a:bodyPr wrap="none" rtlCol="0">
            <a:spAutoFit/>
          </a:bodyPr>
          <a:lstStyle/>
          <a:p>
            <a:r>
              <a:rPr lang="en-US" sz="1200" b="1" dirty="0" smtClean="0"/>
              <a:t>Perimeter Shear Skirt</a:t>
            </a:r>
            <a:endParaRPr lang="en-US" sz="1200" b="1" dirty="0"/>
          </a:p>
        </p:txBody>
      </p:sp>
      <p:cxnSp>
        <p:nvCxnSpPr>
          <p:cNvPr id="61" name="Straight Arrow Connector 60"/>
          <p:cNvCxnSpPr/>
          <p:nvPr/>
        </p:nvCxnSpPr>
        <p:spPr>
          <a:xfrm flipV="1">
            <a:off x="7696200" y="5715000"/>
            <a:ext cx="76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7467600" y="1143000"/>
            <a:ext cx="1164806" cy="461665"/>
          </a:xfrm>
          <a:prstGeom prst="rect">
            <a:avLst/>
          </a:prstGeom>
          <a:noFill/>
        </p:spPr>
        <p:txBody>
          <a:bodyPr wrap="none" rtlCol="0">
            <a:spAutoFit/>
          </a:bodyPr>
          <a:lstStyle/>
          <a:p>
            <a:r>
              <a:rPr lang="en-US" sz="1200" b="1" dirty="0" smtClean="0"/>
              <a:t>Fitting for Time</a:t>
            </a:r>
          </a:p>
          <a:p>
            <a:r>
              <a:rPr lang="en-US" sz="1200" b="1" dirty="0" smtClean="0"/>
              <a:t>Delay Section</a:t>
            </a:r>
            <a:endParaRPr lang="en-US" sz="1200" b="1" dirty="0"/>
          </a:p>
        </p:txBody>
      </p:sp>
      <p:cxnSp>
        <p:nvCxnSpPr>
          <p:cNvPr id="78" name="Straight Arrow Connector 77"/>
          <p:cNvCxnSpPr/>
          <p:nvPr/>
        </p:nvCxnSpPr>
        <p:spPr>
          <a:xfrm flipH="1">
            <a:off x="7696200" y="1676400"/>
            <a:ext cx="228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7543800" y="3276600"/>
            <a:ext cx="705386" cy="276999"/>
          </a:xfrm>
          <a:prstGeom prst="rect">
            <a:avLst/>
          </a:prstGeom>
          <a:noFill/>
        </p:spPr>
        <p:txBody>
          <a:bodyPr wrap="none" rtlCol="0">
            <a:spAutoFit/>
          </a:bodyPr>
          <a:lstStyle/>
          <a:p>
            <a:r>
              <a:rPr lang="en-US" sz="1200" b="1" dirty="0" smtClean="0"/>
              <a:t>Anchors</a:t>
            </a:r>
            <a:endParaRPr lang="en-US" sz="1200" b="1" dirty="0"/>
          </a:p>
        </p:txBody>
      </p:sp>
      <p:cxnSp>
        <p:nvCxnSpPr>
          <p:cNvPr id="81" name="Straight Arrow Connector 80"/>
          <p:cNvCxnSpPr>
            <a:stCxn id="80" idx="0"/>
          </p:cNvCxnSpPr>
          <p:nvPr/>
        </p:nvCxnSpPr>
        <p:spPr>
          <a:xfrm flipV="1">
            <a:off x="7896493" y="2895600"/>
            <a:ext cx="256907"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4" name="Straight Arrow Connector 83"/>
          <p:cNvCxnSpPr>
            <a:stCxn id="80" idx="0"/>
          </p:cNvCxnSpPr>
          <p:nvPr/>
        </p:nvCxnSpPr>
        <p:spPr>
          <a:xfrm flipH="1" flipV="1">
            <a:off x="7620000" y="3200400"/>
            <a:ext cx="276493" cy="76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aphicFrame>
        <p:nvGraphicFramePr>
          <p:cNvPr id="57349" name="Object 5"/>
          <p:cNvGraphicFramePr>
            <a:graphicFrameLocks noChangeAspect="1"/>
          </p:cNvGraphicFramePr>
          <p:nvPr/>
        </p:nvGraphicFramePr>
        <p:xfrm>
          <a:off x="381000" y="990600"/>
          <a:ext cx="4003490" cy="2590800"/>
        </p:xfrm>
        <a:graphic>
          <a:graphicData uri="http://schemas.openxmlformats.org/presentationml/2006/ole">
            <mc:AlternateContent xmlns:mc="http://schemas.openxmlformats.org/markup-compatibility/2006">
              <mc:Choice xmlns:v="urn:schemas-microsoft-com:vml" Requires="v">
                <p:oleObj spid="_x0000_s1179" name="Acrobat Document" r:id="rId8" imgW="11658600" imgH="7543800" progId="AcroExch.Document.7">
                  <p:embed/>
                </p:oleObj>
              </mc:Choice>
              <mc:Fallback>
                <p:oleObj name="Acrobat Document" r:id="rId8" imgW="11658600" imgH="7543800" progId="AcroExch.Document.7">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1000" y="990600"/>
                        <a:ext cx="400349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45" name="TextBox 44"/>
          <p:cNvSpPr txBox="1"/>
          <p:nvPr/>
        </p:nvSpPr>
        <p:spPr>
          <a:xfrm>
            <a:off x="457200" y="2743200"/>
            <a:ext cx="1536190" cy="276999"/>
          </a:xfrm>
          <a:prstGeom prst="rect">
            <a:avLst/>
          </a:prstGeom>
          <a:noFill/>
        </p:spPr>
        <p:txBody>
          <a:bodyPr wrap="none" rtlCol="0">
            <a:spAutoFit/>
          </a:bodyPr>
          <a:lstStyle/>
          <a:p>
            <a:r>
              <a:rPr lang="en-US" sz="1200" b="1" dirty="0" smtClean="0"/>
              <a:t>Experiment Chamber</a:t>
            </a:r>
            <a:endParaRPr lang="en-US" sz="1200" b="1" dirty="0"/>
          </a:p>
        </p:txBody>
      </p:sp>
      <p:sp>
        <p:nvSpPr>
          <p:cNvPr id="46" name="Rectangle 45"/>
          <p:cNvSpPr/>
          <p:nvPr/>
        </p:nvSpPr>
        <p:spPr>
          <a:xfrm>
            <a:off x="457200" y="3276600"/>
            <a:ext cx="1571841" cy="276999"/>
          </a:xfrm>
          <a:prstGeom prst="rect">
            <a:avLst/>
          </a:prstGeom>
        </p:spPr>
        <p:txBody>
          <a:bodyPr wrap="none">
            <a:spAutoFit/>
          </a:bodyPr>
          <a:lstStyle/>
          <a:p>
            <a:r>
              <a:rPr lang="en-US" sz="1200" b="1" dirty="0" smtClean="0"/>
              <a:t>Subsea CO</a:t>
            </a:r>
            <a:r>
              <a:rPr lang="en-US" sz="800" b="1" dirty="0" smtClean="0"/>
              <a:t>2</a:t>
            </a:r>
            <a:r>
              <a:rPr lang="en-US" sz="1200" b="1" dirty="0" smtClean="0"/>
              <a:t> Reservoir</a:t>
            </a:r>
            <a:endParaRPr lang="en-US" sz="1200" b="1" dirty="0"/>
          </a:p>
        </p:txBody>
      </p:sp>
      <p:cxnSp>
        <p:nvCxnSpPr>
          <p:cNvPr id="47" name="Straight Arrow Connector 46"/>
          <p:cNvCxnSpPr/>
          <p:nvPr/>
        </p:nvCxnSpPr>
        <p:spPr>
          <a:xfrm flipV="1">
            <a:off x="1905000" y="3048000"/>
            <a:ext cx="5334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flipV="1">
            <a:off x="1600200" y="2514600"/>
            <a:ext cx="685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3470031" y="3244334"/>
            <a:ext cx="866776" cy="276999"/>
          </a:xfrm>
          <a:prstGeom prst="rect">
            <a:avLst/>
          </a:prstGeom>
        </p:spPr>
        <p:txBody>
          <a:bodyPr wrap="none">
            <a:spAutoFit/>
          </a:bodyPr>
          <a:lstStyle/>
          <a:p>
            <a:r>
              <a:rPr lang="en-US" sz="1200" b="1" dirty="0" smtClean="0"/>
              <a:t>Delay Path</a:t>
            </a:r>
            <a:endParaRPr lang="en-US" sz="1200" b="1" dirty="0"/>
          </a:p>
        </p:txBody>
      </p:sp>
      <p:cxnSp>
        <p:nvCxnSpPr>
          <p:cNvPr id="53" name="Straight Arrow Connector 52"/>
          <p:cNvCxnSpPr/>
          <p:nvPr/>
        </p:nvCxnSpPr>
        <p:spPr>
          <a:xfrm flipH="1" flipV="1">
            <a:off x="3429000" y="2819400"/>
            <a:ext cx="3810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8" name="Freeform 57"/>
          <p:cNvSpPr/>
          <p:nvPr/>
        </p:nvSpPr>
        <p:spPr>
          <a:xfrm>
            <a:off x="2667000" y="2743200"/>
            <a:ext cx="1906794" cy="547743"/>
          </a:xfrm>
          <a:custGeom>
            <a:avLst/>
            <a:gdLst>
              <a:gd name="connsiteX0" fmla="*/ 0 w 1906794"/>
              <a:gd name="connsiteY0" fmla="*/ 247426 h 547743"/>
              <a:gd name="connsiteX1" fmla="*/ 521746 w 1906794"/>
              <a:gd name="connsiteY1" fmla="*/ 295835 h 547743"/>
              <a:gd name="connsiteX2" fmla="*/ 1151069 w 1906794"/>
              <a:gd name="connsiteY2" fmla="*/ 333487 h 547743"/>
              <a:gd name="connsiteX3" fmla="*/ 1086523 w 1906794"/>
              <a:gd name="connsiteY3" fmla="*/ 0 h 547743"/>
            </a:gdLst>
            <a:ahLst/>
            <a:cxnLst>
              <a:cxn ang="0">
                <a:pos x="connsiteX0" y="connsiteY0"/>
              </a:cxn>
              <a:cxn ang="0">
                <a:pos x="connsiteX1" y="connsiteY1"/>
              </a:cxn>
              <a:cxn ang="0">
                <a:pos x="connsiteX2" y="connsiteY2"/>
              </a:cxn>
              <a:cxn ang="0">
                <a:pos x="connsiteX3" y="connsiteY3"/>
              </a:cxn>
            </a:cxnLst>
            <a:rect l="l" t="t" r="r" b="b"/>
            <a:pathLst>
              <a:path w="1906794" h="547743">
                <a:moveTo>
                  <a:pt x="0" y="247426"/>
                </a:moveTo>
                <a:cubicBezTo>
                  <a:pt x="164950" y="264459"/>
                  <a:pt x="329901" y="281492"/>
                  <a:pt x="521746" y="295835"/>
                </a:cubicBezTo>
                <a:cubicBezTo>
                  <a:pt x="713591" y="310178"/>
                  <a:pt x="1056940" y="382793"/>
                  <a:pt x="1151069" y="333487"/>
                </a:cubicBezTo>
                <a:cubicBezTo>
                  <a:pt x="1245198" y="284181"/>
                  <a:pt x="1906794" y="547743"/>
                  <a:pt x="1086523" y="0"/>
                </a:cubicBezTo>
              </a:path>
            </a:pathLst>
          </a:cu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9" name="Rectangle 58"/>
          <p:cNvSpPr/>
          <p:nvPr/>
        </p:nvSpPr>
        <p:spPr>
          <a:xfrm>
            <a:off x="2362200" y="3276600"/>
            <a:ext cx="1025089" cy="276999"/>
          </a:xfrm>
          <a:prstGeom prst="rect">
            <a:avLst/>
          </a:prstGeom>
        </p:spPr>
        <p:txBody>
          <a:bodyPr wrap="none">
            <a:spAutoFit/>
          </a:bodyPr>
          <a:lstStyle/>
          <a:p>
            <a:r>
              <a:rPr lang="en-US" sz="1200" b="1" dirty="0" smtClean="0"/>
              <a:t>Enriched SW </a:t>
            </a:r>
            <a:endParaRPr lang="en-US" sz="1200" b="1" dirty="0"/>
          </a:p>
        </p:txBody>
      </p:sp>
      <p:cxnSp>
        <p:nvCxnSpPr>
          <p:cNvPr id="62" name="Straight Arrow Connector 61"/>
          <p:cNvCxnSpPr/>
          <p:nvPr/>
        </p:nvCxnSpPr>
        <p:spPr>
          <a:xfrm flipV="1">
            <a:off x="2819400" y="3048000"/>
            <a:ext cx="1524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5" name="Rectangle 64"/>
          <p:cNvSpPr/>
          <p:nvPr/>
        </p:nvSpPr>
        <p:spPr>
          <a:xfrm>
            <a:off x="2971800" y="1143000"/>
            <a:ext cx="1304781" cy="461665"/>
          </a:xfrm>
          <a:prstGeom prst="rect">
            <a:avLst/>
          </a:prstGeom>
        </p:spPr>
        <p:txBody>
          <a:bodyPr wrap="none">
            <a:spAutoFit/>
          </a:bodyPr>
          <a:lstStyle/>
          <a:p>
            <a:r>
              <a:rPr lang="en-US" sz="1200" b="1" dirty="0" smtClean="0"/>
              <a:t>Control System in</a:t>
            </a:r>
          </a:p>
          <a:p>
            <a:r>
              <a:rPr lang="en-US" sz="1200" b="1" dirty="0" smtClean="0"/>
              <a:t>Pressure Housing</a:t>
            </a:r>
            <a:endParaRPr lang="en-US" sz="1200" b="1" dirty="0"/>
          </a:p>
        </p:txBody>
      </p:sp>
      <p:cxnSp>
        <p:nvCxnSpPr>
          <p:cNvPr id="66" name="Straight Arrow Connector 65"/>
          <p:cNvCxnSpPr/>
          <p:nvPr/>
        </p:nvCxnSpPr>
        <p:spPr>
          <a:xfrm flipH="1">
            <a:off x="25908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9" name="Rectangle 68"/>
          <p:cNvSpPr/>
          <p:nvPr/>
        </p:nvSpPr>
        <p:spPr>
          <a:xfrm>
            <a:off x="838200" y="1066800"/>
            <a:ext cx="1178528" cy="461665"/>
          </a:xfrm>
          <a:prstGeom prst="rect">
            <a:avLst/>
          </a:prstGeom>
        </p:spPr>
        <p:txBody>
          <a:bodyPr wrap="none">
            <a:spAutoFit/>
          </a:bodyPr>
          <a:lstStyle/>
          <a:p>
            <a:r>
              <a:rPr lang="en-US" sz="1200" b="1" dirty="0" smtClean="0"/>
              <a:t>Fans to</a:t>
            </a:r>
          </a:p>
          <a:p>
            <a:r>
              <a:rPr lang="en-US" sz="1200" b="1" dirty="0" smtClean="0"/>
              <a:t>Control Current</a:t>
            </a:r>
            <a:endParaRPr lang="en-US" sz="1200" b="1" dirty="0"/>
          </a:p>
        </p:txBody>
      </p:sp>
      <p:cxnSp>
        <p:nvCxnSpPr>
          <p:cNvPr id="70" name="Straight Arrow Connector 69"/>
          <p:cNvCxnSpPr/>
          <p:nvPr/>
        </p:nvCxnSpPr>
        <p:spPr>
          <a:xfrm>
            <a:off x="1371600" y="1524000"/>
            <a:ext cx="609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a:off x="13716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4" name="Rectangle 73"/>
          <p:cNvSpPr/>
          <p:nvPr/>
        </p:nvSpPr>
        <p:spPr>
          <a:xfrm>
            <a:off x="1905000" y="990600"/>
            <a:ext cx="1242969" cy="276999"/>
          </a:xfrm>
          <a:prstGeom prst="rect">
            <a:avLst/>
          </a:prstGeom>
        </p:spPr>
        <p:txBody>
          <a:bodyPr wrap="none">
            <a:spAutoFit/>
          </a:bodyPr>
          <a:lstStyle/>
          <a:p>
            <a:r>
              <a:rPr lang="en-US" sz="1200" b="1" dirty="0" smtClean="0"/>
              <a:t>Buoyancy Blocks</a:t>
            </a:r>
            <a:endParaRPr lang="en-US" sz="1200" b="1" dirty="0"/>
          </a:p>
        </p:txBody>
      </p:sp>
      <p:cxnSp>
        <p:nvCxnSpPr>
          <p:cNvPr id="75" name="Straight Arrow Connector 74"/>
          <p:cNvCxnSpPr/>
          <p:nvPr/>
        </p:nvCxnSpPr>
        <p:spPr>
          <a:xfrm>
            <a:off x="2362200" y="1219200"/>
            <a:ext cx="76200" cy="685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6" name="Rectangle 85"/>
          <p:cNvSpPr/>
          <p:nvPr/>
        </p:nvSpPr>
        <p:spPr>
          <a:xfrm>
            <a:off x="381000" y="1524000"/>
            <a:ext cx="866776" cy="276999"/>
          </a:xfrm>
          <a:prstGeom prst="rect">
            <a:avLst/>
          </a:prstGeom>
        </p:spPr>
        <p:txBody>
          <a:bodyPr wrap="none">
            <a:spAutoFit/>
          </a:bodyPr>
          <a:lstStyle/>
          <a:p>
            <a:r>
              <a:rPr lang="en-US" sz="1200" b="1" dirty="0" smtClean="0"/>
              <a:t>Delay Path</a:t>
            </a:r>
            <a:endParaRPr lang="en-US" sz="1200" b="1" dirty="0"/>
          </a:p>
        </p:txBody>
      </p:sp>
      <p:cxnSp>
        <p:nvCxnSpPr>
          <p:cNvPr id="87" name="Straight Arrow Connector 86"/>
          <p:cNvCxnSpPr/>
          <p:nvPr/>
        </p:nvCxnSpPr>
        <p:spPr>
          <a:xfrm>
            <a:off x="685800" y="1752600"/>
            <a:ext cx="304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4724400" y="1143000"/>
            <a:ext cx="855812" cy="276999"/>
          </a:xfrm>
          <a:prstGeom prst="rect">
            <a:avLst/>
          </a:prstGeom>
        </p:spPr>
        <p:txBody>
          <a:bodyPr wrap="none">
            <a:spAutoFit/>
          </a:bodyPr>
          <a:lstStyle/>
          <a:p>
            <a:r>
              <a:rPr lang="en-US" sz="1200" b="1" dirty="0" err="1" smtClean="0"/>
              <a:t>Exo</a:t>
            </a:r>
            <a:r>
              <a:rPr lang="en-US" sz="1200" b="1" dirty="0" smtClean="0"/>
              <a:t>-Frame</a:t>
            </a:r>
            <a:endParaRPr lang="en-US" sz="1200" b="1" dirty="0"/>
          </a:p>
        </p:txBody>
      </p:sp>
      <p:cxnSp>
        <p:nvCxnSpPr>
          <p:cNvPr id="91" name="Straight Arrow Connector 90"/>
          <p:cNvCxnSpPr/>
          <p:nvPr/>
        </p:nvCxnSpPr>
        <p:spPr>
          <a:xfrm>
            <a:off x="5142798" y="1371600"/>
            <a:ext cx="343602"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457200" y="4343400"/>
            <a:ext cx="409664" cy="276999"/>
          </a:xfrm>
          <a:prstGeom prst="rect">
            <a:avLst/>
          </a:prstGeom>
        </p:spPr>
        <p:txBody>
          <a:bodyPr wrap="none">
            <a:spAutoFit/>
          </a:bodyPr>
          <a:lstStyle/>
          <a:p>
            <a:r>
              <a:rPr lang="en-US" sz="1200" b="1" dirty="0" smtClean="0"/>
              <a:t>Fan</a:t>
            </a:r>
            <a:endParaRPr lang="en-US" sz="1200" b="1" dirty="0"/>
          </a:p>
        </p:txBody>
      </p:sp>
      <p:sp>
        <p:nvSpPr>
          <p:cNvPr id="95" name="Rectangle 94"/>
          <p:cNvSpPr/>
          <p:nvPr/>
        </p:nvSpPr>
        <p:spPr>
          <a:xfrm>
            <a:off x="3810000" y="4267200"/>
            <a:ext cx="409664" cy="276999"/>
          </a:xfrm>
          <a:prstGeom prst="rect">
            <a:avLst/>
          </a:prstGeom>
        </p:spPr>
        <p:txBody>
          <a:bodyPr wrap="none">
            <a:spAutoFit/>
          </a:bodyPr>
          <a:lstStyle/>
          <a:p>
            <a:r>
              <a:rPr lang="en-US" sz="1200" b="1" dirty="0" smtClean="0"/>
              <a:t>Fan</a:t>
            </a:r>
            <a:endParaRPr lang="en-US" sz="1200" b="1" dirty="0"/>
          </a:p>
        </p:txBody>
      </p:sp>
      <p:cxnSp>
        <p:nvCxnSpPr>
          <p:cNvPr id="96" name="Straight Arrow Connector 95"/>
          <p:cNvCxnSpPr/>
          <p:nvPr/>
        </p:nvCxnSpPr>
        <p:spPr>
          <a:xfrm flipH="1">
            <a:off x="3733800" y="4495800"/>
            <a:ext cx="3048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9" name="Straight Arrow Connector 98"/>
          <p:cNvCxnSpPr/>
          <p:nvPr/>
        </p:nvCxnSpPr>
        <p:spPr>
          <a:xfrm>
            <a:off x="609600" y="4572000"/>
            <a:ext cx="457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94445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C:\Documents and Settings\shfa\Desktop\XFOCE, SWFOCE PDR\swFOCEwbase.jpg"/>
          <p:cNvPicPr>
            <a:picLocks noChangeAspect="1" noChangeArrowheads="1"/>
          </p:cNvPicPr>
          <p:nvPr/>
        </p:nvPicPr>
        <p:blipFill>
          <a:blip r:embed="rId3" cstate="print"/>
          <a:srcRect/>
          <a:stretch>
            <a:fillRect/>
          </a:stretch>
        </p:blipFill>
        <p:spPr bwMode="auto">
          <a:xfrm>
            <a:off x="228600" y="1143000"/>
            <a:ext cx="8839200" cy="5161445"/>
          </a:xfrm>
          <a:prstGeom prst="rect">
            <a:avLst/>
          </a:prstGeom>
          <a:noFill/>
        </p:spPr>
      </p:pic>
      <p:sp>
        <p:nvSpPr>
          <p:cNvPr id="2" name="Title 1"/>
          <p:cNvSpPr>
            <a:spLocks noGrp="1"/>
          </p:cNvSpPr>
          <p:nvPr>
            <p:ph type="ctrTitle" idx="4294967295"/>
          </p:nvPr>
        </p:nvSpPr>
        <p:spPr>
          <a:xfrm>
            <a:off x="1513840" y="228600"/>
            <a:ext cx="6403975" cy="609600"/>
          </a:xfrm>
        </p:spPr>
        <p:txBody>
          <a:bodyPr>
            <a:normAutofit fontScale="90000"/>
          </a:bodyPr>
          <a:lstStyle/>
          <a:p>
            <a:pPr algn="ctr"/>
            <a:r>
              <a:rPr lang="en-US" sz="2400" b="1" u="sng" dirty="0" err="1" smtClean="0"/>
              <a:t>swFOCE</a:t>
            </a:r>
            <a:r>
              <a:rPr lang="en-US" sz="2400" b="1" u="sng" dirty="0" smtClean="0"/>
              <a:t> Assembly w/Shear Skirt and Interface Seal</a:t>
            </a:r>
            <a:endParaRPr lang="en-US" sz="2400" b="1" u="sng" dirty="0"/>
          </a:p>
        </p:txBody>
      </p:sp>
      <p:sp>
        <p:nvSpPr>
          <p:cNvPr id="5" name="TextBox 4"/>
          <p:cNvSpPr txBox="1"/>
          <p:nvPr/>
        </p:nvSpPr>
        <p:spPr>
          <a:xfrm>
            <a:off x="2209800" y="5029200"/>
            <a:ext cx="2747740" cy="369332"/>
          </a:xfrm>
          <a:prstGeom prst="rect">
            <a:avLst/>
          </a:prstGeom>
          <a:noFill/>
        </p:spPr>
        <p:txBody>
          <a:bodyPr wrap="none" rtlCol="0">
            <a:spAutoFit/>
          </a:bodyPr>
          <a:lstStyle/>
          <a:p>
            <a:r>
              <a:rPr lang="en-US" b="1" dirty="0" smtClean="0"/>
              <a:t>Rigid Perimeter Shear Skirt</a:t>
            </a:r>
            <a:endParaRPr lang="en-US" b="1" dirty="0"/>
          </a:p>
        </p:txBody>
      </p:sp>
      <p:sp>
        <p:nvSpPr>
          <p:cNvPr id="9" name="TextBox 8"/>
          <p:cNvSpPr txBox="1"/>
          <p:nvPr/>
        </p:nvSpPr>
        <p:spPr>
          <a:xfrm>
            <a:off x="6248400" y="2743200"/>
            <a:ext cx="1484061" cy="369332"/>
          </a:xfrm>
          <a:prstGeom prst="rect">
            <a:avLst/>
          </a:prstGeom>
          <a:noFill/>
        </p:spPr>
        <p:txBody>
          <a:bodyPr wrap="none" rtlCol="0">
            <a:spAutoFit/>
          </a:bodyPr>
          <a:lstStyle/>
          <a:p>
            <a:r>
              <a:rPr lang="en-US" b="1" dirty="0" smtClean="0"/>
              <a:t>Interface Seal</a:t>
            </a:r>
            <a:endParaRPr lang="en-US" b="1" dirty="0"/>
          </a:p>
        </p:txBody>
      </p:sp>
      <p:cxnSp>
        <p:nvCxnSpPr>
          <p:cNvPr id="10" name="Straight Arrow Connector 9"/>
          <p:cNvCxnSpPr/>
          <p:nvPr/>
        </p:nvCxnSpPr>
        <p:spPr>
          <a:xfrm flipH="1">
            <a:off x="6019800" y="3124200"/>
            <a:ext cx="457200" cy="990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5" idx="0"/>
          </p:cNvCxnSpPr>
          <p:nvPr/>
        </p:nvCxnSpPr>
        <p:spPr>
          <a:xfrm flipV="1">
            <a:off x="3583670" y="4267200"/>
            <a:ext cx="835930" cy="762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1143000" y="2286000"/>
            <a:ext cx="1580882" cy="369332"/>
          </a:xfrm>
          <a:prstGeom prst="rect">
            <a:avLst/>
          </a:prstGeom>
          <a:noFill/>
        </p:spPr>
        <p:txBody>
          <a:bodyPr wrap="none" rtlCol="0">
            <a:spAutoFit/>
          </a:bodyPr>
          <a:lstStyle/>
          <a:p>
            <a:r>
              <a:rPr lang="en-US" b="1" dirty="0" smtClean="0"/>
              <a:t>Chamber Dock</a:t>
            </a:r>
            <a:endParaRPr lang="en-US" b="1" dirty="0"/>
          </a:p>
        </p:txBody>
      </p:sp>
      <p:cxnSp>
        <p:nvCxnSpPr>
          <p:cNvPr id="19" name="Straight Arrow Connector 18"/>
          <p:cNvCxnSpPr/>
          <p:nvPr/>
        </p:nvCxnSpPr>
        <p:spPr>
          <a:xfrm>
            <a:off x="1905000" y="2590800"/>
            <a:ext cx="2057400" cy="1371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4572000" y="1600200"/>
            <a:ext cx="2203937" cy="369332"/>
          </a:xfrm>
          <a:prstGeom prst="rect">
            <a:avLst/>
          </a:prstGeom>
          <a:noFill/>
        </p:spPr>
        <p:txBody>
          <a:bodyPr wrap="none" rtlCol="0">
            <a:spAutoFit/>
          </a:bodyPr>
          <a:lstStyle/>
          <a:p>
            <a:r>
              <a:rPr lang="en-US" b="1" dirty="0" smtClean="0"/>
              <a:t>Experiment Chamber</a:t>
            </a:r>
            <a:endParaRPr lang="en-US" b="1" dirty="0"/>
          </a:p>
        </p:txBody>
      </p:sp>
      <p:cxnSp>
        <p:nvCxnSpPr>
          <p:cNvPr id="25" name="Straight Arrow Connector 24"/>
          <p:cNvCxnSpPr/>
          <p:nvPr/>
        </p:nvCxnSpPr>
        <p:spPr>
          <a:xfrm flipH="1">
            <a:off x="4800600" y="2209800"/>
            <a:ext cx="457200" cy="990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14642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C:\Documents and Settings\shfa\Desktop\XFOCE, SWFOCE PDR\Surge Assembly Illustration xFOCE Assy.JPG"/>
          <p:cNvPicPr>
            <a:picLocks noChangeAspect="1" noChangeArrowheads="1"/>
          </p:cNvPicPr>
          <p:nvPr/>
        </p:nvPicPr>
        <p:blipFill>
          <a:blip r:embed="rId2" cstate="print"/>
          <a:srcRect/>
          <a:stretch>
            <a:fillRect/>
          </a:stretch>
        </p:blipFill>
        <p:spPr bwMode="auto">
          <a:xfrm>
            <a:off x="533400" y="1143000"/>
            <a:ext cx="8094062" cy="5049190"/>
          </a:xfrm>
          <a:prstGeom prst="rect">
            <a:avLst/>
          </a:prstGeom>
          <a:noFill/>
        </p:spPr>
      </p:pic>
      <p:sp>
        <p:nvSpPr>
          <p:cNvPr id="3" name="Rectangle 2"/>
          <p:cNvSpPr/>
          <p:nvPr/>
        </p:nvSpPr>
        <p:spPr>
          <a:xfrm>
            <a:off x="3294307" y="435094"/>
            <a:ext cx="3000416" cy="369332"/>
          </a:xfrm>
          <a:prstGeom prst="rect">
            <a:avLst/>
          </a:prstGeom>
        </p:spPr>
        <p:txBody>
          <a:bodyPr wrap="none">
            <a:spAutoFit/>
          </a:bodyPr>
          <a:lstStyle/>
          <a:p>
            <a:r>
              <a:rPr lang="en-US" b="1" u="sng" dirty="0" smtClean="0"/>
              <a:t>Surge Translation Mechanism</a:t>
            </a:r>
            <a:endParaRPr lang="en-US" dirty="0"/>
          </a:p>
        </p:txBody>
      </p:sp>
      <p:sp>
        <p:nvSpPr>
          <p:cNvPr id="4" name="Rectangle 3"/>
          <p:cNvSpPr/>
          <p:nvPr/>
        </p:nvSpPr>
        <p:spPr>
          <a:xfrm>
            <a:off x="1752600" y="3200400"/>
            <a:ext cx="845873" cy="338554"/>
          </a:xfrm>
          <a:prstGeom prst="rect">
            <a:avLst/>
          </a:prstGeom>
        </p:spPr>
        <p:txBody>
          <a:bodyPr wrap="none">
            <a:spAutoFit/>
          </a:bodyPr>
          <a:lstStyle/>
          <a:p>
            <a:r>
              <a:rPr lang="en-US" sz="1600" b="1" dirty="0" smtClean="0"/>
              <a:t>Paddles</a:t>
            </a:r>
            <a:endParaRPr lang="en-US" sz="1600" dirty="0"/>
          </a:p>
        </p:txBody>
      </p:sp>
      <p:sp>
        <p:nvSpPr>
          <p:cNvPr id="5" name="Rectangle 4"/>
          <p:cNvSpPr/>
          <p:nvPr/>
        </p:nvSpPr>
        <p:spPr>
          <a:xfrm>
            <a:off x="5715000" y="1828800"/>
            <a:ext cx="620363" cy="338554"/>
          </a:xfrm>
          <a:prstGeom prst="rect">
            <a:avLst/>
          </a:prstGeom>
        </p:spPr>
        <p:txBody>
          <a:bodyPr wrap="none">
            <a:spAutoFit/>
          </a:bodyPr>
          <a:lstStyle/>
          <a:p>
            <a:r>
              <a:rPr lang="en-US" sz="1600" b="1" dirty="0" smtClean="0"/>
              <a:t>Pivot</a:t>
            </a:r>
            <a:endParaRPr lang="en-US" sz="1600" dirty="0"/>
          </a:p>
        </p:txBody>
      </p:sp>
      <p:cxnSp>
        <p:nvCxnSpPr>
          <p:cNvPr id="7" name="Straight Arrow Connector 6"/>
          <p:cNvCxnSpPr>
            <a:stCxn id="4" idx="3"/>
          </p:cNvCxnSpPr>
          <p:nvPr/>
        </p:nvCxnSpPr>
        <p:spPr>
          <a:xfrm flipV="1">
            <a:off x="2598473" y="2286000"/>
            <a:ext cx="1516327" cy="108367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a:stCxn id="4" idx="3"/>
          </p:cNvCxnSpPr>
          <p:nvPr/>
        </p:nvCxnSpPr>
        <p:spPr>
          <a:xfrm>
            <a:off x="2598473" y="3369677"/>
            <a:ext cx="2811727" cy="135472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2590800" y="3352800"/>
            <a:ext cx="13716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4648200" y="2150478"/>
            <a:ext cx="1143000" cy="112612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3657600" y="5791200"/>
            <a:ext cx="1284904" cy="338554"/>
          </a:xfrm>
          <a:prstGeom prst="rect">
            <a:avLst/>
          </a:prstGeom>
        </p:spPr>
        <p:txBody>
          <a:bodyPr wrap="none">
            <a:spAutoFit/>
          </a:bodyPr>
          <a:lstStyle/>
          <a:p>
            <a:r>
              <a:rPr lang="en-US" sz="1600" b="1" dirty="0" smtClean="0"/>
              <a:t>Section View</a:t>
            </a:r>
            <a:endParaRPr lang="en-US" sz="1600" dirty="0"/>
          </a:p>
        </p:txBody>
      </p:sp>
      <p:sp>
        <p:nvSpPr>
          <p:cNvPr id="23" name="Arc 22"/>
          <p:cNvSpPr/>
          <p:nvPr/>
        </p:nvSpPr>
        <p:spPr>
          <a:xfrm rot="20308840">
            <a:off x="3886200" y="1524000"/>
            <a:ext cx="914400" cy="609600"/>
          </a:xfrm>
          <a:prstGeom prst="arc">
            <a:avLst>
              <a:gd name="adj1" fmla="val 10836965"/>
              <a:gd name="adj2" fmla="val 0"/>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cxnSp>
        <p:nvCxnSpPr>
          <p:cNvPr id="27" name="Straight Connector 26"/>
          <p:cNvCxnSpPr>
            <a:stCxn id="23" idx="0"/>
          </p:cNvCxnSpPr>
          <p:nvPr/>
        </p:nvCxnSpPr>
        <p:spPr>
          <a:xfrm flipV="1">
            <a:off x="3916321" y="1905000"/>
            <a:ext cx="46079" cy="869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a:stCxn id="23" idx="0"/>
          </p:cNvCxnSpPr>
          <p:nvPr/>
        </p:nvCxnSpPr>
        <p:spPr>
          <a:xfrm flipH="1" flipV="1">
            <a:off x="3810000" y="1905000"/>
            <a:ext cx="106321" cy="869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a:endCxn id="23" idx="2"/>
          </p:cNvCxnSpPr>
          <p:nvPr/>
        </p:nvCxnSpPr>
        <p:spPr>
          <a:xfrm>
            <a:off x="4768730" y="1524000"/>
            <a:ext cx="0" cy="1370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a:endCxn id="23" idx="2"/>
          </p:cNvCxnSpPr>
          <p:nvPr/>
        </p:nvCxnSpPr>
        <p:spPr>
          <a:xfrm>
            <a:off x="4648200" y="1600200"/>
            <a:ext cx="120530" cy="608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82255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62200" y="152400"/>
            <a:ext cx="3432175" cy="609600"/>
          </a:xfrm>
        </p:spPr>
        <p:txBody>
          <a:bodyPr>
            <a:normAutofit fontScale="90000"/>
          </a:bodyPr>
          <a:lstStyle/>
          <a:p>
            <a:r>
              <a:rPr lang="en-US" sz="2400" b="1" u="sng" dirty="0" smtClean="0"/>
              <a:t>Time Delay Mixing Section</a:t>
            </a:r>
            <a:endParaRPr lang="en-US" sz="2400" b="1" u="sng" dirty="0"/>
          </a:p>
        </p:txBody>
      </p:sp>
      <p:pic>
        <p:nvPicPr>
          <p:cNvPr id="6" name="Picture 1"/>
          <p:cNvPicPr>
            <a:picLocks noChangeAspect="1" noChangeArrowheads="1"/>
          </p:cNvPicPr>
          <p:nvPr/>
        </p:nvPicPr>
        <p:blipFill>
          <a:blip r:embed="rId3" cstate="print"/>
          <a:srcRect/>
          <a:stretch>
            <a:fillRect/>
          </a:stretch>
        </p:blipFill>
        <p:spPr bwMode="auto">
          <a:xfrm>
            <a:off x="5181600" y="1295400"/>
            <a:ext cx="3886200" cy="4028414"/>
          </a:xfrm>
          <a:prstGeom prst="rect">
            <a:avLst/>
          </a:prstGeom>
          <a:noFill/>
          <a:ln w="9525">
            <a:noFill/>
            <a:miter lim="800000"/>
            <a:headEnd/>
            <a:tailEnd/>
          </a:ln>
        </p:spPr>
      </p:pic>
      <p:sp>
        <p:nvSpPr>
          <p:cNvPr id="3" name="Rectangle 2"/>
          <p:cNvSpPr/>
          <p:nvPr/>
        </p:nvSpPr>
        <p:spPr>
          <a:xfrm>
            <a:off x="76200" y="3200400"/>
            <a:ext cx="4953000" cy="2800767"/>
          </a:xfrm>
          <a:prstGeom prst="rect">
            <a:avLst/>
          </a:prstGeom>
        </p:spPr>
        <p:txBody>
          <a:bodyPr wrap="square">
            <a:spAutoFit/>
          </a:bodyPr>
          <a:lstStyle/>
          <a:p>
            <a:pPr>
              <a:buFont typeface="Arial" pitchFamily="34" charset="0"/>
              <a:buChar char="•"/>
            </a:pPr>
            <a:r>
              <a:rPr lang="en-US" sz="1600" dirty="0" smtClean="0"/>
              <a:t> Length</a:t>
            </a:r>
          </a:p>
          <a:p>
            <a:pPr lvl="1">
              <a:buFont typeface="Arial" pitchFamily="34" charset="0"/>
              <a:buChar char="•"/>
            </a:pPr>
            <a:r>
              <a:rPr lang="en-US" sz="1600" dirty="0" smtClean="0"/>
              <a:t> Calculated using 2 Tau time delay and desired maximum current speed. </a:t>
            </a:r>
          </a:p>
          <a:p>
            <a:pPr lvl="1">
              <a:buFont typeface="Arial" pitchFamily="34" charset="0"/>
              <a:buChar char="•"/>
            </a:pPr>
            <a:r>
              <a:rPr lang="en-US" sz="1600" dirty="0" smtClean="0"/>
              <a:t>Provides the time necessary for the CO</a:t>
            </a:r>
            <a:r>
              <a:rPr lang="en-US" sz="1000" dirty="0" smtClean="0"/>
              <a:t>2</a:t>
            </a:r>
            <a:r>
              <a:rPr lang="en-US" sz="1600" dirty="0" smtClean="0"/>
              <a:t> and seawater to chemically react and establish stabilized </a:t>
            </a:r>
            <a:r>
              <a:rPr lang="en-US" sz="1600" dirty="0" err="1" smtClean="0"/>
              <a:t>pH.</a:t>
            </a:r>
            <a:endParaRPr lang="en-US" sz="1600" dirty="0" smtClean="0"/>
          </a:p>
          <a:p>
            <a:pPr>
              <a:buFont typeface="Arial" pitchFamily="34" charset="0"/>
              <a:buChar char="•"/>
            </a:pPr>
            <a:r>
              <a:rPr lang="en-US" sz="1600" dirty="0" smtClean="0"/>
              <a:t> Cross-sectional area and current speed </a:t>
            </a:r>
          </a:p>
          <a:p>
            <a:r>
              <a:rPr lang="en-US" sz="1600" dirty="0" smtClean="0"/>
              <a:t>   (volume/time) will approximate the rate of change </a:t>
            </a:r>
          </a:p>
          <a:p>
            <a:r>
              <a:rPr lang="en-US" sz="1600" dirty="0" smtClean="0"/>
              <a:t>   of the enriched seawater in the Experiment Chamber.</a:t>
            </a:r>
          </a:p>
          <a:p>
            <a:endParaRPr lang="en-US" sz="1600" dirty="0"/>
          </a:p>
          <a:p>
            <a:endParaRPr lang="en-US" sz="1600" dirty="0" smtClean="0"/>
          </a:p>
        </p:txBody>
      </p:sp>
      <p:sp>
        <p:nvSpPr>
          <p:cNvPr id="14" name="TextBox 13"/>
          <p:cNvSpPr txBox="1"/>
          <p:nvPr/>
        </p:nvSpPr>
        <p:spPr>
          <a:xfrm>
            <a:off x="6629400" y="3810000"/>
            <a:ext cx="973343" cy="246221"/>
          </a:xfrm>
          <a:prstGeom prst="rect">
            <a:avLst/>
          </a:prstGeom>
          <a:noFill/>
        </p:spPr>
        <p:txBody>
          <a:bodyPr wrap="none" rtlCol="0">
            <a:spAutoFit/>
          </a:bodyPr>
          <a:lstStyle/>
          <a:p>
            <a:r>
              <a:rPr lang="en-US" sz="1000" dirty="0" smtClean="0"/>
              <a:t>Tau = 67.8 </a:t>
            </a:r>
            <a:r>
              <a:rPr lang="en-US" sz="1000" dirty="0" err="1" smtClean="0"/>
              <a:t>secs</a:t>
            </a:r>
            <a:endParaRPr lang="en-US" sz="1000" dirty="0"/>
          </a:p>
        </p:txBody>
      </p:sp>
      <p:sp>
        <p:nvSpPr>
          <p:cNvPr id="15" name="Rectangle 14"/>
          <p:cNvSpPr/>
          <p:nvPr/>
        </p:nvSpPr>
        <p:spPr>
          <a:xfrm>
            <a:off x="6096000" y="4038600"/>
            <a:ext cx="979755" cy="246221"/>
          </a:xfrm>
          <a:prstGeom prst="rect">
            <a:avLst/>
          </a:prstGeom>
        </p:spPr>
        <p:txBody>
          <a:bodyPr wrap="none">
            <a:spAutoFit/>
          </a:bodyPr>
          <a:lstStyle/>
          <a:p>
            <a:r>
              <a:rPr lang="en-US" sz="1000" dirty="0" smtClean="0"/>
              <a:t>Tau = 51.3 </a:t>
            </a:r>
            <a:r>
              <a:rPr lang="en-US" sz="1000" dirty="0" err="1" smtClean="0"/>
              <a:t>secs</a:t>
            </a:r>
            <a:endParaRPr lang="en-US" sz="1000" dirty="0"/>
          </a:p>
        </p:txBody>
      </p:sp>
      <p:sp>
        <p:nvSpPr>
          <p:cNvPr id="16" name="Rectangle 15"/>
          <p:cNvSpPr/>
          <p:nvPr/>
        </p:nvSpPr>
        <p:spPr>
          <a:xfrm>
            <a:off x="5562600" y="4343400"/>
            <a:ext cx="973343" cy="246221"/>
          </a:xfrm>
          <a:prstGeom prst="rect">
            <a:avLst/>
          </a:prstGeom>
        </p:spPr>
        <p:txBody>
          <a:bodyPr wrap="none">
            <a:spAutoFit/>
          </a:bodyPr>
          <a:lstStyle/>
          <a:p>
            <a:r>
              <a:rPr lang="en-US" sz="1000" dirty="0" smtClean="0"/>
              <a:t>Tau = 31.1 </a:t>
            </a:r>
            <a:r>
              <a:rPr lang="en-US" sz="1000" dirty="0" err="1" smtClean="0"/>
              <a:t>secs</a:t>
            </a:r>
            <a:endParaRPr lang="en-US" sz="1000" dirty="0"/>
          </a:p>
        </p:txBody>
      </p:sp>
      <p:sp>
        <p:nvSpPr>
          <p:cNvPr id="51" name="TextBox 50"/>
          <p:cNvSpPr txBox="1"/>
          <p:nvPr/>
        </p:nvSpPr>
        <p:spPr>
          <a:xfrm>
            <a:off x="6477000" y="1600200"/>
            <a:ext cx="1003801" cy="246221"/>
          </a:xfrm>
          <a:prstGeom prst="rect">
            <a:avLst/>
          </a:prstGeom>
          <a:noFill/>
        </p:spPr>
        <p:txBody>
          <a:bodyPr wrap="none" rtlCol="0">
            <a:spAutoFit/>
          </a:bodyPr>
          <a:lstStyle/>
          <a:p>
            <a:r>
              <a:rPr lang="en-US" sz="1000" dirty="0" smtClean="0"/>
              <a:t>Offset pH = -0.7</a:t>
            </a:r>
            <a:endParaRPr lang="en-US" sz="1000" dirty="0"/>
          </a:p>
        </p:txBody>
      </p:sp>
      <p:sp>
        <p:nvSpPr>
          <p:cNvPr id="53" name="TextBox 52"/>
          <p:cNvSpPr txBox="1"/>
          <p:nvPr/>
        </p:nvSpPr>
        <p:spPr>
          <a:xfrm>
            <a:off x="6248400" y="1981200"/>
            <a:ext cx="1003801" cy="246221"/>
          </a:xfrm>
          <a:prstGeom prst="rect">
            <a:avLst/>
          </a:prstGeom>
          <a:noFill/>
        </p:spPr>
        <p:txBody>
          <a:bodyPr wrap="none" rtlCol="0">
            <a:spAutoFit/>
          </a:bodyPr>
          <a:lstStyle/>
          <a:p>
            <a:r>
              <a:rPr lang="en-US" sz="1000" dirty="0" smtClean="0"/>
              <a:t>Offset pH = -0.3</a:t>
            </a:r>
            <a:endParaRPr lang="en-US" sz="1000" dirty="0"/>
          </a:p>
        </p:txBody>
      </p:sp>
      <p:sp>
        <p:nvSpPr>
          <p:cNvPr id="54" name="TextBox 53"/>
          <p:cNvSpPr txBox="1"/>
          <p:nvPr/>
        </p:nvSpPr>
        <p:spPr>
          <a:xfrm>
            <a:off x="8077200" y="1524000"/>
            <a:ext cx="947695" cy="246221"/>
          </a:xfrm>
          <a:prstGeom prst="rect">
            <a:avLst/>
          </a:prstGeom>
          <a:noFill/>
        </p:spPr>
        <p:txBody>
          <a:bodyPr wrap="none" rtlCol="0">
            <a:spAutoFit/>
          </a:bodyPr>
          <a:lstStyle/>
          <a:p>
            <a:r>
              <a:rPr lang="en-US" sz="1000" dirty="0" err="1" smtClean="0"/>
              <a:t>Bkgrd</a:t>
            </a:r>
            <a:r>
              <a:rPr lang="en-US" sz="1000" dirty="0" smtClean="0"/>
              <a:t> pH ~ 8.1</a:t>
            </a:r>
            <a:endParaRPr lang="en-US" sz="1000" dirty="0"/>
          </a:p>
        </p:txBody>
      </p:sp>
      <p:cxnSp>
        <p:nvCxnSpPr>
          <p:cNvPr id="55" name="Straight Connector 54"/>
          <p:cNvCxnSpPr/>
          <p:nvPr/>
        </p:nvCxnSpPr>
        <p:spPr>
          <a:xfrm>
            <a:off x="7391400" y="1752600"/>
            <a:ext cx="304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7239000" y="1905000"/>
            <a:ext cx="533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7162800" y="2133600"/>
            <a:ext cx="685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8077200" y="1676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804672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5562600" y="402336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7680960" y="4151376"/>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7" name="TextBox 66"/>
          <p:cNvSpPr txBox="1"/>
          <p:nvPr/>
        </p:nvSpPr>
        <p:spPr>
          <a:xfrm>
            <a:off x="7589520" y="43891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8" name="TextBox 67"/>
          <p:cNvSpPr txBox="1"/>
          <p:nvPr/>
        </p:nvSpPr>
        <p:spPr>
          <a:xfrm>
            <a:off x="7763256" y="39319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9" name="TextBox 68"/>
          <p:cNvSpPr txBox="1"/>
          <p:nvPr/>
        </p:nvSpPr>
        <p:spPr>
          <a:xfrm>
            <a:off x="7936992" y="3858768"/>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71" name="TextBox 70"/>
          <p:cNvSpPr txBox="1"/>
          <p:nvPr/>
        </p:nvSpPr>
        <p:spPr>
          <a:xfrm>
            <a:off x="6248400" y="1752600"/>
            <a:ext cx="1003801" cy="246221"/>
          </a:xfrm>
          <a:prstGeom prst="rect">
            <a:avLst/>
          </a:prstGeom>
          <a:noFill/>
        </p:spPr>
        <p:txBody>
          <a:bodyPr wrap="none" rtlCol="0">
            <a:spAutoFit/>
          </a:bodyPr>
          <a:lstStyle/>
          <a:p>
            <a:r>
              <a:rPr lang="en-US" sz="1000" dirty="0" smtClean="0"/>
              <a:t>Offset pH = -0.5</a:t>
            </a:r>
            <a:endParaRPr lang="en-US" sz="1000" dirty="0"/>
          </a:p>
        </p:txBody>
      </p:sp>
      <p:cxnSp>
        <p:nvCxnSpPr>
          <p:cNvPr id="83" name="Straight Connector 82"/>
          <p:cNvCxnSpPr/>
          <p:nvPr/>
        </p:nvCxnSpPr>
        <p:spPr>
          <a:xfrm>
            <a:off x="786384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777240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768096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V="1">
            <a:off x="5562600" y="4242816"/>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5562600" y="449580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93" name="Rectangle 92"/>
          <p:cNvSpPr/>
          <p:nvPr/>
        </p:nvSpPr>
        <p:spPr>
          <a:xfrm>
            <a:off x="5105400" y="5257800"/>
            <a:ext cx="4191000" cy="646331"/>
          </a:xfrm>
          <a:prstGeom prst="rect">
            <a:avLst/>
          </a:prstGeom>
        </p:spPr>
        <p:txBody>
          <a:bodyPr wrap="square">
            <a:spAutoFit/>
          </a:bodyPr>
          <a:lstStyle/>
          <a:p>
            <a:r>
              <a:rPr lang="en-US" sz="1200" dirty="0"/>
              <a:t>Curves from the </a:t>
            </a:r>
            <a:r>
              <a:rPr lang="en-US" sz="1200" dirty="0" err="1"/>
              <a:t>Zeebe</a:t>
            </a:r>
            <a:r>
              <a:rPr lang="en-US" sz="1200" dirty="0"/>
              <a:t>-Wolf </a:t>
            </a:r>
            <a:r>
              <a:rPr lang="en-US" sz="1200" dirty="0" err="1"/>
              <a:t>Gladrow</a:t>
            </a:r>
            <a:r>
              <a:rPr lang="en-US" sz="1200" dirty="0"/>
              <a:t> CO2 kinetic model</a:t>
            </a:r>
          </a:p>
          <a:p>
            <a:r>
              <a:rPr lang="en-US" sz="1200" dirty="0"/>
              <a:t>showing e-folding time at various temperatures as a function </a:t>
            </a:r>
            <a:endParaRPr lang="en-US" sz="1200" dirty="0" smtClean="0"/>
          </a:p>
          <a:p>
            <a:r>
              <a:rPr lang="en-US" sz="1200" dirty="0" smtClean="0"/>
              <a:t>of </a:t>
            </a:r>
            <a:r>
              <a:rPr lang="en-US" sz="1200" dirty="0" err="1"/>
              <a:t>pH.</a:t>
            </a:r>
            <a:endParaRPr lang="en-US" sz="1200" dirty="0"/>
          </a:p>
        </p:txBody>
      </p:sp>
      <p:pic>
        <p:nvPicPr>
          <p:cNvPr id="105473" name="Picture 1"/>
          <p:cNvPicPr>
            <a:picLocks noChangeAspect="1" noChangeArrowheads="1"/>
          </p:cNvPicPr>
          <p:nvPr/>
        </p:nvPicPr>
        <p:blipFill>
          <a:blip r:embed="rId4" cstate="print"/>
          <a:srcRect/>
          <a:stretch>
            <a:fillRect/>
          </a:stretch>
        </p:blipFill>
        <p:spPr bwMode="auto">
          <a:xfrm>
            <a:off x="1219200" y="762000"/>
            <a:ext cx="2362200" cy="1962859"/>
          </a:xfrm>
          <a:prstGeom prst="rect">
            <a:avLst/>
          </a:prstGeom>
          <a:noFill/>
          <a:ln w="9525">
            <a:noFill/>
            <a:miter lim="800000"/>
            <a:headEnd/>
            <a:tailEnd/>
          </a:ln>
        </p:spPr>
      </p:pic>
      <p:sp>
        <p:nvSpPr>
          <p:cNvPr id="95" name="TextBox 94"/>
          <p:cNvSpPr txBox="1"/>
          <p:nvPr/>
        </p:nvSpPr>
        <p:spPr>
          <a:xfrm>
            <a:off x="1676400" y="2667000"/>
            <a:ext cx="1389868" cy="369332"/>
          </a:xfrm>
          <a:prstGeom prst="rect">
            <a:avLst/>
          </a:prstGeom>
          <a:noFill/>
        </p:spPr>
        <p:txBody>
          <a:bodyPr wrap="none" rtlCol="0">
            <a:spAutoFit/>
          </a:bodyPr>
          <a:lstStyle/>
          <a:p>
            <a:r>
              <a:rPr lang="en-US" dirty="0" smtClean="0"/>
              <a:t>Flexible Duct</a:t>
            </a:r>
            <a:endParaRPr lang="en-US" dirty="0"/>
          </a:p>
        </p:txBody>
      </p:sp>
      <p:sp>
        <p:nvSpPr>
          <p:cNvPr id="31" name="TextBox 30"/>
          <p:cNvSpPr txBox="1"/>
          <p:nvPr/>
        </p:nvSpPr>
        <p:spPr>
          <a:xfrm>
            <a:off x="6477000" y="3048000"/>
            <a:ext cx="734496" cy="246221"/>
          </a:xfrm>
          <a:prstGeom prst="rect">
            <a:avLst/>
          </a:prstGeom>
          <a:noFill/>
        </p:spPr>
        <p:txBody>
          <a:bodyPr wrap="none" rtlCol="0">
            <a:spAutoFit/>
          </a:bodyPr>
          <a:lstStyle/>
          <a:p>
            <a:r>
              <a:rPr lang="en-US" sz="1000" dirty="0" smtClean="0"/>
              <a:t>(50 deg. F)</a:t>
            </a:r>
            <a:endParaRPr lang="en-US" sz="1000" dirty="0"/>
          </a:p>
        </p:txBody>
      </p:sp>
      <p:sp>
        <p:nvSpPr>
          <p:cNvPr id="33" name="TextBox 32"/>
          <p:cNvSpPr txBox="1"/>
          <p:nvPr/>
        </p:nvSpPr>
        <p:spPr>
          <a:xfrm>
            <a:off x="6477000" y="3429000"/>
            <a:ext cx="734496" cy="246221"/>
          </a:xfrm>
          <a:prstGeom prst="rect">
            <a:avLst/>
          </a:prstGeom>
          <a:noFill/>
        </p:spPr>
        <p:txBody>
          <a:bodyPr wrap="none" rtlCol="0">
            <a:spAutoFit/>
          </a:bodyPr>
          <a:lstStyle/>
          <a:p>
            <a:r>
              <a:rPr lang="en-US" sz="1000" dirty="0" smtClean="0"/>
              <a:t>(77 deg. F)</a:t>
            </a:r>
            <a:endParaRPr lang="en-US" sz="1000" dirty="0"/>
          </a:p>
        </p:txBody>
      </p:sp>
      <p:sp>
        <p:nvSpPr>
          <p:cNvPr id="34" name="TextBox 33"/>
          <p:cNvSpPr txBox="1"/>
          <p:nvPr/>
        </p:nvSpPr>
        <p:spPr>
          <a:xfrm>
            <a:off x="6477000" y="2743200"/>
            <a:ext cx="832279" cy="246221"/>
          </a:xfrm>
          <a:prstGeom prst="rect">
            <a:avLst/>
          </a:prstGeom>
          <a:noFill/>
        </p:spPr>
        <p:txBody>
          <a:bodyPr wrap="none" rtlCol="0">
            <a:spAutoFit/>
          </a:bodyPr>
          <a:lstStyle/>
          <a:p>
            <a:r>
              <a:rPr lang="en-US" sz="1000" dirty="0" smtClean="0"/>
              <a:t>(39.2 deg. F)</a:t>
            </a:r>
            <a:endParaRPr lang="en-US" sz="1000" dirty="0"/>
          </a:p>
        </p:txBody>
      </p:sp>
      <p:sp>
        <p:nvSpPr>
          <p:cNvPr id="35" name="TextBox 34"/>
          <p:cNvSpPr txBox="1"/>
          <p:nvPr/>
        </p:nvSpPr>
        <p:spPr>
          <a:xfrm>
            <a:off x="6477000" y="2362200"/>
            <a:ext cx="832279" cy="246221"/>
          </a:xfrm>
          <a:prstGeom prst="rect">
            <a:avLst/>
          </a:prstGeom>
          <a:noFill/>
        </p:spPr>
        <p:txBody>
          <a:bodyPr wrap="none" rtlCol="0">
            <a:spAutoFit/>
          </a:bodyPr>
          <a:lstStyle/>
          <a:p>
            <a:r>
              <a:rPr lang="en-US" sz="1000" dirty="0" smtClean="0"/>
              <a:t>(34.9 deg. F)</a:t>
            </a:r>
            <a:endParaRPr lang="en-US" sz="1000" dirty="0"/>
          </a:p>
        </p:txBody>
      </p:sp>
    </p:spTree>
    <p:extLst>
      <p:ext uri="{BB962C8B-B14F-4D97-AF65-F5344CB8AC3E}">
        <p14:creationId xmlns:p14="http://schemas.microsoft.com/office/powerpoint/2010/main" val="15350651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19400" y="228600"/>
            <a:ext cx="2026132" cy="369332"/>
          </a:xfrm>
          <a:prstGeom prst="rect">
            <a:avLst/>
          </a:prstGeom>
          <a:noFill/>
        </p:spPr>
        <p:txBody>
          <a:bodyPr wrap="none" rtlCol="0">
            <a:spAutoFit/>
          </a:bodyPr>
          <a:lstStyle/>
          <a:p>
            <a:r>
              <a:rPr lang="en-US" b="1" u="sng" dirty="0" smtClean="0"/>
              <a:t>Simulating Current </a:t>
            </a:r>
            <a:endParaRPr lang="en-US" b="1" u="sng" dirty="0"/>
          </a:p>
        </p:txBody>
      </p:sp>
      <p:pic>
        <p:nvPicPr>
          <p:cNvPr id="3" name="Picture 4"/>
          <p:cNvPicPr>
            <a:picLocks noChangeAspect="1" noChangeArrowheads="1"/>
          </p:cNvPicPr>
          <p:nvPr/>
        </p:nvPicPr>
        <p:blipFill>
          <a:blip r:embed="rId2" cstate="print"/>
          <a:srcRect/>
          <a:stretch>
            <a:fillRect/>
          </a:stretch>
        </p:blipFill>
        <p:spPr bwMode="auto">
          <a:xfrm>
            <a:off x="762000" y="1447800"/>
            <a:ext cx="1295400" cy="1295400"/>
          </a:xfrm>
          <a:prstGeom prst="rect">
            <a:avLst/>
          </a:prstGeom>
          <a:noFill/>
          <a:ln w="9525">
            <a:noFill/>
            <a:miter lim="800000"/>
            <a:headEnd/>
            <a:tailEnd/>
          </a:ln>
        </p:spPr>
      </p:pic>
      <p:pic>
        <p:nvPicPr>
          <p:cNvPr id="4" name="Picture 2"/>
          <p:cNvPicPr>
            <a:picLocks noChangeAspect="1" noChangeArrowheads="1"/>
          </p:cNvPicPr>
          <p:nvPr/>
        </p:nvPicPr>
        <p:blipFill>
          <a:blip r:embed="rId3" cstate="print"/>
          <a:srcRect/>
          <a:stretch>
            <a:fillRect/>
          </a:stretch>
        </p:blipFill>
        <p:spPr bwMode="auto">
          <a:xfrm>
            <a:off x="762000" y="2971800"/>
            <a:ext cx="1219200" cy="1219200"/>
          </a:xfrm>
          <a:prstGeom prst="rect">
            <a:avLst/>
          </a:prstGeom>
          <a:noFill/>
          <a:ln w="9525">
            <a:noFill/>
            <a:miter lim="800000"/>
            <a:headEnd/>
            <a:tailEnd/>
          </a:ln>
        </p:spPr>
      </p:pic>
      <p:pic>
        <p:nvPicPr>
          <p:cNvPr id="5" name="Picture 3"/>
          <p:cNvPicPr>
            <a:picLocks noChangeAspect="1" noChangeArrowheads="1"/>
          </p:cNvPicPr>
          <p:nvPr/>
        </p:nvPicPr>
        <p:blipFill>
          <a:blip r:embed="rId4" cstate="print"/>
          <a:srcRect/>
          <a:stretch>
            <a:fillRect/>
          </a:stretch>
        </p:blipFill>
        <p:spPr bwMode="auto">
          <a:xfrm>
            <a:off x="914400" y="4724400"/>
            <a:ext cx="990600" cy="990600"/>
          </a:xfrm>
          <a:prstGeom prst="rect">
            <a:avLst/>
          </a:prstGeom>
          <a:noFill/>
          <a:ln w="9525">
            <a:noFill/>
            <a:miter lim="800000"/>
            <a:headEnd/>
            <a:tailEnd/>
          </a:ln>
        </p:spPr>
      </p:pic>
      <p:sp>
        <p:nvSpPr>
          <p:cNvPr id="6" name="Rectangle 5"/>
          <p:cNvSpPr/>
          <p:nvPr/>
        </p:nvSpPr>
        <p:spPr>
          <a:xfrm>
            <a:off x="838200" y="2667000"/>
            <a:ext cx="1104790"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Trolling Motor</a:t>
            </a:r>
            <a:endParaRPr lang="en-US" sz="1200" b="1" dirty="0"/>
          </a:p>
        </p:txBody>
      </p:sp>
      <p:sp>
        <p:nvSpPr>
          <p:cNvPr id="7" name="Rectangle 6"/>
          <p:cNvSpPr/>
          <p:nvPr/>
        </p:nvSpPr>
        <p:spPr>
          <a:xfrm>
            <a:off x="609600" y="4267200"/>
            <a:ext cx="1520609"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Commercial Thruster</a:t>
            </a:r>
            <a:endParaRPr lang="en-US" sz="1200" b="1" dirty="0"/>
          </a:p>
        </p:txBody>
      </p:sp>
      <p:sp>
        <p:nvSpPr>
          <p:cNvPr id="8" name="Rectangle 7"/>
          <p:cNvSpPr/>
          <p:nvPr/>
        </p:nvSpPr>
        <p:spPr>
          <a:xfrm>
            <a:off x="533400" y="5638800"/>
            <a:ext cx="1732847"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Submersible Bilge Pump</a:t>
            </a:r>
            <a:endParaRPr lang="en-US" sz="1200" b="1" dirty="0"/>
          </a:p>
        </p:txBody>
      </p:sp>
      <p:sp>
        <p:nvSpPr>
          <p:cNvPr id="9" name="TextBox 8"/>
          <p:cNvSpPr txBox="1"/>
          <p:nvPr/>
        </p:nvSpPr>
        <p:spPr>
          <a:xfrm>
            <a:off x="6553200" y="990600"/>
            <a:ext cx="551754" cy="369332"/>
          </a:xfrm>
          <a:prstGeom prst="rect">
            <a:avLst/>
          </a:prstGeom>
          <a:noFill/>
        </p:spPr>
        <p:txBody>
          <a:bodyPr wrap="none" rtlCol="0">
            <a:spAutoFit/>
          </a:bodyPr>
          <a:lstStyle/>
          <a:p>
            <a:r>
              <a:rPr lang="en-US" b="1" dirty="0" smtClean="0"/>
              <a:t>Con</a:t>
            </a:r>
            <a:endParaRPr lang="en-US" b="1" dirty="0"/>
          </a:p>
        </p:txBody>
      </p:sp>
      <p:sp>
        <p:nvSpPr>
          <p:cNvPr id="10" name="TextBox 9"/>
          <p:cNvSpPr txBox="1"/>
          <p:nvPr/>
        </p:nvSpPr>
        <p:spPr>
          <a:xfrm>
            <a:off x="3505200" y="990600"/>
            <a:ext cx="510461" cy="369332"/>
          </a:xfrm>
          <a:prstGeom prst="rect">
            <a:avLst/>
          </a:prstGeom>
          <a:noFill/>
        </p:spPr>
        <p:txBody>
          <a:bodyPr wrap="none" rtlCol="0">
            <a:spAutoFit/>
          </a:bodyPr>
          <a:lstStyle/>
          <a:p>
            <a:r>
              <a:rPr lang="en-US" b="1" dirty="0" smtClean="0"/>
              <a:t>Pro</a:t>
            </a:r>
            <a:endParaRPr lang="en-US" b="1" dirty="0"/>
          </a:p>
        </p:txBody>
      </p:sp>
      <p:sp>
        <p:nvSpPr>
          <p:cNvPr id="12" name="Rectangle 11"/>
          <p:cNvSpPr/>
          <p:nvPr/>
        </p:nvSpPr>
        <p:spPr>
          <a:xfrm>
            <a:off x="2057400" y="1447800"/>
            <a:ext cx="3733800" cy="1569660"/>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Easy maintenance/replacement</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available power (AC/DC, etc.)</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Controllable according to requirements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Capable of reasonable volume/rate delivery</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Low Cost --$50-$200</a:t>
            </a:r>
          </a:p>
          <a:p>
            <a:pPr lvl="1" fontAlgn="base">
              <a:spcBef>
                <a:spcPct val="0"/>
              </a:spcBef>
              <a:spcAft>
                <a:spcPct val="0"/>
              </a:spcAft>
              <a:buFont typeface="Arial" pitchFamily="34" charset="0"/>
              <a:buChar char="•"/>
            </a:pPr>
            <a:endParaRPr lang="en-US" sz="1200" dirty="0" smtClean="0">
              <a:latin typeface="Calibri" pitchFamily="34" charset="0"/>
              <a:ea typeface="Calibri" pitchFamily="34" charset="0"/>
              <a:cs typeface="Times New Roman" pitchFamily="18" charset="0"/>
            </a:endParaRPr>
          </a:p>
          <a:p>
            <a:pPr lvl="1" fontAlgn="base">
              <a:spcBef>
                <a:spcPct val="0"/>
              </a:spcBef>
              <a:spcAft>
                <a:spcPct val="0"/>
              </a:spcAft>
              <a:buFont typeface="Arial" pitchFamily="34" charset="0"/>
              <a:buChar char="•"/>
            </a:pPr>
            <a:endParaRPr lang="en-US" sz="1200" dirty="0" smtClean="0">
              <a:latin typeface="Calibri" pitchFamily="34" charset="0"/>
              <a:ea typeface="Calibri" pitchFamily="34" charset="0"/>
              <a:cs typeface="Times New Roman" pitchFamily="18" charset="0"/>
            </a:endParaRPr>
          </a:p>
        </p:txBody>
      </p:sp>
      <p:cxnSp>
        <p:nvCxnSpPr>
          <p:cNvPr id="14" name="Straight Connector 13"/>
          <p:cNvCxnSpPr/>
          <p:nvPr/>
        </p:nvCxnSpPr>
        <p:spPr>
          <a:xfrm>
            <a:off x="457200" y="1371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457200" y="990600"/>
            <a:ext cx="0" cy="4953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457200" y="2895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8915400" y="990600"/>
            <a:ext cx="76200" cy="4953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457200" y="5943600"/>
            <a:ext cx="8534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2362200" y="1371600"/>
            <a:ext cx="0" cy="457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5638800" y="1371600"/>
            <a:ext cx="0" cy="457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6" name="Rectangle 35"/>
          <p:cNvSpPr/>
          <p:nvPr/>
        </p:nvSpPr>
        <p:spPr>
          <a:xfrm>
            <a:off x="5715000" y="1752600"/>
            <a:ext cx="2753574" cy="830997"/>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 Requires modification to fit shroud</a:t>
            </a:r>
          </a:p>
          <a:p>
            <a:pPr>
              <a:buFont typeface="Arial" pitchFamily="34" charset="0"/>
              <a:buChar char="•"/>
            </a:pPr>
            <a:r>
              <a:rPr lang="en-US" sz="1200" dirty="0" smtClean="0">
                <a:latin typeface="Calibri" pitchFamily="34" charset="0"/>
                <a:cs typeface="Times New Roman" pitchFamily="18" charset="0"/>
              </a:rPr>
              <a:t> Not designed for long term running</a:t>
            </a:r>
          </a:p>
          <a:p>
            <a:pPr>
              <a:buFont typeface="Arial" pitchFamily="34" charset="0"/>
              <a:buChar char="•"/>
            </a:pPr>
            <a:r>
              <a:rPr lang="en-US" sz="1200" dirty="0" smtClean="0">
                <a:latin typeface="Calibri" pitchFamily="34" charset="0"/>
                <a:cs typeface="Times New Roman" pitchFamily="18" charset="0"/>
              </a:rPr>
              <a:t> Requires close monitoring of shaft seals</a:t>
            </a:r>
          </a:p>
          <a:p>
            <a:pPr>
              <a:buFont typeface="Arial" pitchFamily="34" charset="0"/>
              <a:buChar char="•"/>
            </a:pPr>
            <a:endParaRPr lang="en-US" sz="1200" dirty="0"/>
          </a:p>
        </p:txBody>
      </p:sp>
      <p:sp>
        <p:nvSpPr>
          <p:cNvPr id="37" name="Rectangle 36"/>
          <p:cNvSpPr/>
          <p:nvPr/>
        </p:nvSpPr>
        <p:spPr>
          <a:xfrm>
            <a:off x="2438400" y="3124200"/>
            <a:ext cx="3124200" cy="1569660"/>
          </a:xfrm>
          <a:prstGeom prst="rect">
            <a:avLst/>
          </a:prstGeom>
        </p:spPr>
        <p:txBody>
          <a:bodyPr wrap="square">
            <a:spAutoFit/>
          </a:bodyPr>
          <a:lstStyle/>
          <a:p>
            <a:pPr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err="1" smtClean="0">
                <a:latin typeface="Calibri" pitchFamily="34" charset="0"/>
                <a:ea typeface="Calibri" pitchFamily="34" charset="0"/>
                <a:cs typeface="Times New Roman" pitchFamily="18" charset="0"/>
              </a:rPr>
              <a:t>Technadyne</a:t>
            </a:r>
            <a:r>
              <a:rPr lang="en-US" sz="1200" dirty="0" smtClean="0">
                <a:latin typeface="Calibri" pitchFamily="34" charset="0"/>
                <a:ea typeface="Calibri" pitchFamily="34" charset="0"/>
                <a:cs typeface="Times New Roman" pitchFamily="18" charset="0"/>
              </a:rPr>
              <a:t> Model 520 Brushless DC</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Multiple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Analog or digital control</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Magnetically coupled prop</a:t>
            </a:r>
          </a:p>
          <a:p>
            <a:pPr fontAlgn="base">
              <a:spcBef>
                <a:spcPct val="0"/>
              </a:spcBef>
              <a:spcAft>
                <a:spcPct val="0"/>
              </a:spcAft>
              <a:buFont typeface="Arial" pitchFamily="34" charset="0"/>
              <a:buChar char="•"/>
            </a:pPr>
            <a:r>
              <a:rPr lang="en-US" sz="1200" dirty="0" err="1" smtClean="0">
                <a:latin typeface="Calibri" pitchFamily="34" charset="0"/>
                <a:ea typeface="Calibri" pitchFamily="34" charset="0"/>
                <a:cs typeface="Times New Roman" pitchFamily="18" charset="0"/>
              </a:rPr>
              <a:t>CrustCrawler</a:t>
            </a:r>
            <a:r>
              <a:rPr lang="en-US" sz="1200" dirty="0" smtClean="0">
                <a:latin typeface="Calibri" pitchFamily="34" charset="0"/>
                <a:ea typeface="Calibri" pitchFamily="34" charset="0"/>
                <a:cs typeface="Times New Roman" pitchFamily="18" charset="0"/>
              </a:rPr>
              <a:t> 400 HFL</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0-50VDC 400watts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300 ft Depth</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Low Cost --$600</a:t>
            </a:r>
          </a:p>
        </p:txBody>
      </p:sp>
      <p:cxnSp>
        <p:nvCxnSpPr>
          <p:cNvPr id="39" name="Straight Connector 38"/>
          <p:cNvCxnSpPr/>
          <p:nvPr/>
        </p:nvCxnSpPr>
        <p:spPr>
          <a:xfrm>
            <a:off x="457200" y="4648200"/>
            <a:ext cx="8534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5791200" y="4038600"/>
            <a:ext cx="797013" cy="276999"/>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 Lip seals</a:t>
            </a:r>
            <a:endParaRPr lang="en-US" sz="1200" dirty="0"/>
          </a:p>
        </p:txBody>
      </p:sp>
      <p:cxnSp>
        <p:nvCxnSpPr>
          <p:cNvPr id="42" name="Straight Connector 41"/>
          <p:cNvCxnSpPr>
            <a:stCxn id="37" idx="1"/>
            <a:endCxn id="37" idx="3"/>
          </p:cNvCxnSpPr>
          <p:nvPr/>
        </p:nvCxnSpPr>
        <p:spPr>
          <a:xfrm>
            <a:off x="2438400" y="3909030"/>
            <a:ext cx="3124200" cy="0"/>
          </a:xfrm>
          <a:prstGeom prst="line">
            <a:avLst/>
          </a:prstGeom>
          <a:ln w="9525">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44" name="Rectangle 43"/>
          <p:cNvSpPr/>
          <p:nvPr/>
        </p:nvSpPr>
        <p:spPr>
          <a:xfrm>
            <a:off x="5715000" y="3352800"/>
            <a:ext cx="1353127" cy="276999"/>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High Cost --$3700</a:t>
            </a:r>
            <a:endParaRPr lang="en-US" sz="1200" dirty="0"/>
          </a:p>
        </p:txBody>
      </p:sp>
      <p:sp>
        <p:nvSpPr>
          <p:cNvPr id="45" name="Rectangle 44"/>
          <p:cNvSpPr/>
          <p:nvPr/>
        </p:nvSpPr>
        <p:spPr>
          <a:xfrm>
            <a:off x="2057400" y="4724400"/>
            <a:ext cx="2895600" cy="1200329"/>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flow rates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DC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Readily available/replaceable</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Very inexpensive-- $20-$50</a:t>
            </a:r>
          </a:p>
          <a:p>
            <a:pPr lvl="1" fontAlgn="base">
              <a:spcBef>
                <a:spcPct val="0"/>
              </a:spcBef>
              <a:spcAft>
                <a:spcPct val="0"/>
              </a:spcAft>
            </a:pPr>
            <a:endParaRPr lang="en-US" sz="1200" dirty="0" smtClean="0">
              <a:latin typeface="Calibri" pitchFamily="34" charset="0"/>
              <a:ea typeface="Calibri" pitchFamily="34" charset="0"/>
              <a:cs typeface="Times New Roman" pitchFamily="18" charset="0"/>
            </a:endParaRPr>
          </a:p>
        </p:txBody>
      </p:sp>
      <p:cxnSp>
        <p:nvCxnSpPr>
          <p:cNvPr id="51" name="Straight Connector 50"/>
          <p:cNvCxnSpPr/>
          <p:nvPr/>
        </p:nvCxnSpPr>
        <p:spPr>
          <a:xfrm>
            <a:off x="5638800" y="3886200"/>
            <a:ext cx="3276600" cy="0"/>
          </a:xfrm>
          <a:prstGeom prst="line">
            <a:avLst/>
          </a:prstGeom>
          <a:ln w="9525">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53" name="Rectangle 52"/>
          <p:cNvSpPr/>
          <p:nvPr/>
        </p:nvSpPr>
        <p:spPr>
          <a:xfrm>
            <a:off x="5410200" y="4953000"/>
            <a:ext cx="3124200" cy="461665"/>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Not designed to run continuously</a:t>
            </a:r>
            <a:endParaRPr lang="en-US" sz="1200" dirty="0" smtClean="0"/>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May need replacing more often</a:t>
            </a:r>
          </a:p>
        </p:txBody>
      </p:sp>
      <p:sp>
        <p:nvSpPr>
          <p:cNvPr id="54" name="Rectangle 53"/>
          <p:cNvSpPr/>
          <p:nvPr/>
        </p:nvSpPr>
        <p:spPr>
          <a:xfrm>
            <a:off x="2438400" y="5715000"/>
            <a:ext cx="3200400" cy="246221"/>
          </a:xfrm>
          <a:prstGeom prst="rect">
            <a:avLst/>
          </a:prstGeom>
        </p:spPr>
        <p:txBody>
          <a:bodyPr wrap="square">
            <a:spAutoFit/>
          </a:bodyPr>
          <a:lstStyle/>
          <a:p>
            <a:r>
              <a:rPr lang="en-US" sz="1000" b="1" dirty="0" smtClean="0">
                <a:latin typeface="Calibri" pitchFamily="34" charset="0"/>
                <a:ea typeface="Calibri" pitchFamily="34" charset="0"/>
                <a:cs typeface="Times New Roman" pitchFamily="18" charset="0"/>
              </a:rPr>
              <a:t>Brand Names: Rule, Attwood, Lovett, Johnson, </a:t>
            </a:r>
            <a:r>
              <a:rPr lang="en-US" sz="1000" b="1" dirty="0" err="1" smtClean="0">
                <a:latin typeface="Calibri" pitchFamily="34" charset="0"/>
                <a:ea typeface="Calibri" pitchFamily="34" charset="0"/>
                <a:cs typeface="Times New Roman" pitchFamily="18" charset="0"/>
              </a:rPr>
              <a:t>Jabsco</a:t>
            </a:r>
            <a:r>
              <a:rPr lang="en-US" sz="1000" b="1" dirty="0" smtClean="0">
                <a:latin typeface="Calibri" pitchFamily="34" charset="0"/>
                <a:ea typeface="Calibri" pitchFamily="34" charset="0"/>
                <a:cs typeface="Times New Roman" pitchFamily="18" charset="0"/>
              </a:rPr>
              <a:t>,…</a:t>
            </a:r>
            <a:endParaRPr lang="en-US" sz="1000" b="1" dirty="0"/>
          </a:p>
        </p:txBody>
      </p:sp>
      <p:cxnSp>
        <p:nvCxnSpPr>
          <p:cNvPr id="73" name="Straight Connector 72"/>
          <p:cNvCxnSpPr/>
          <p:nvPr/>
        </p:nvCxnSpPr>
        <p:spPr>
          <a:xfrm>
            <a:off x="457200" y="990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1066800" y="990600"/>
            <a:ext cx="639086" cy="369332"/>
          </a:xfrm>
          <a:prstGeom prst="rect">
            <a:avLst/>
          </a:prstGeom>
          <a:noFill/>
        </p:spPr>
        <p:txBody>
          <a:bodyPr wrap="none" rtlCol="0">
            <a:spAutoFit/>
          </a:bodyPr>
          <a:lstStyle/>
          <a:p>
            <a:r>
              <a:rPr lang="en-US" b="1" dirty="0" smtClean="0"/>
              <a:t>Type</a:t>
            </a:r>
            <a:endParaRPr lang="en-US" b="1" dirty="0"/>
          </a:p>
        </p:txBody>
      </p:sp>
    </p:spTree>
    <p:extLst>
      <p:ext uri="{BB962C8B-B14F-4D97-AF65-F5344CB8AC3E}">
        <p14:creationId xmlns:p14="http://schemas.microsoft.com/office/powerpoint/2010/main" val="7253882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ounded Rectangle 38"/>
          <p:cNvSpPr/>
          <p:nvPr/>
        </p:nvSpPr>
        <p:spPr>
          <a:xfrm>
            <a:off x="5410200" y="4648200"/>
            <a:ext cx="3581400" cy="1981200"/>
          </a:xfrm>
          <a:prstGeom prst="roundRect">
            <a:avLst/>
          </a:prstGeom>
          <a:solidFill>
            <a:srgbClr val="D280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5257800" y="457200"/>
            <a:ext cx="3810000" cy="2514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37" name="Rounded Rectangle 36"/>
          <p:cNvSpPr/>
          <p:nvPr/>
        </p:nvSpPr>
        <p:spPr>
          <a:xfrm>
            <a:off x="5029200" y="3733800"/>
            <a:ext cx="20574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3962400" y="2209800"/>
            <a:ext cx="1219200" cy="182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helix anchoring graph"/>
          <p:cNvPicPr/>
          <p:nvPr/>
        </p:nvPicPr>
        <p:blipFill>
          <a:blip r:embed="rId3" cstate="print"/>
          <a:srcRect/>
          <a:stretch>
            <a:fillRect/>
          </a:stretch>
        </p:blipFill>
        <p:spPr bwMode="auto">
          <a:xfrm>
            <a:off x="7239000" y="4876800"/>
            <a:ext cx="1704975" cy="1600200"/>
          </a:xfrm>
          <a:prstGeom prst="rect">
            <a:avLst/>
          </a:prstGeom>
          <a:noFill/>
          <a:ln w="9525">
            <a:noFill/>
            <a:miter lim="800000"/>
            <a:headEnd/>
            <a:tailEnd/>
          </a:ln>
        </p:spPr>
      </p:pic>
      <p:pic>
        <p:nvPicPr>
          <p:cNvPr id="31" name="Picture 3"/>
          <p:cNvPicPr>
            <a:picLocks noChangeAspect="1" noChangeArrowheads="1"/>
          </p:cNvPicPr>
          <p:nvPr/>
        </p:nvPicPr>
        <p:blipFill>
          <a:blip r:embed="rId4" cstate="print"/>
          <a:srcRect/>
          <a:stretch>
            <a:fillRect/>
          </a:stretch>
        </p:blipFill>
        <p:spPr bwMode="auto">
          <a:xfrm>
            <a:off x="5638800" y="4876800"/>
            <a:ext cx="1600200" cy="1600200"/>
          </a:xfrm>
          <a:prstGeom prst="rect">
            <a:avLst/>
          </a:prstGeom>
          <a:noFill/>
          <a:ln w="9525">
            <a:noFill/>
            <a:miter lim="800000"/>
            <a:headEnd/>
            <a:tailEnd/>
          </a:ln>
        </p:spPr>
      </p:pic>
      <p:sp>
        <p:nvSpPr>
          <p:cNvPr id="29" name="Rounded Rectangle 28"/>
          <p:cNvSpPr/>
          <p:nvPr/>
        </p:nvSpPr>
        <p:spPr>
          <a:xfrm>
            <a:off x="304800" y="457200"/>
            <a:ext cx="3352800" cy="3505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50"/>
              </a:solidFill>
            </a:endParaRPr>
          </a:p>
        </p:txBody>
      </p:sp>
      <p:sp>
        <p:nvSpPr>
          <p:cNvPr id="27" name="Rectangle 26"/>
          <p:cNvSpPr/>
          <p:nvPr/>
        </p:nvSpPr>
        <p:spPr>
          <a:xfrm>
            <a:off x="76200" y="4114800"/>
            <a:ext cx="4267200" cy="16764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pic>
        <p:nvPicPr>
          <p:cNvPr id="8194" name="Picture 2" descr="C:\Documents and Settings\shfa\Desktop\XFOCE, SWFOCE PDR\Danforth Deepset-II.jpg"/>
          <p:cNvPicPr>
            <a:picLocks noChangeAspect="1" noChangeArrowheads="1"/>
          </p:cNvPicPr>
          <p:nvPr/>
        </p:nvPicPr>
        <p:blipFill>
          <a:blip r:embed="rId5" cstate="print"/>
          <a:srcRect/>
          <a:stretch>
            <a:fillRect/>
          </a:stretch>
        </p:blipFill>
        <p:spPr bwMode="auto">
          <a:xfrm>
            <a:off x="381000" y="1752600"/>
            <a:ext cx="1524000" cy="1516944"/>
          </a:xfrm>
          <a:prstGeom prst="rect">
            <a:avLst/>
          </a:prstGeom>
          <a:noFill/>
        </p:spPr>
      </p:pic>
      <p:sp>
        <p:nvSpPr>
          <p:cNvPr id="4" name="TextBox 3"/>
          <p:cNvSpPr txBox="1"/>
          <p:nvPr/>
        </p:nvSpPr>
        <p:spPr>
          <a:xfrm>
            <a:off x="3276600" y="76200"/>
            <a:ext cx="2165978" cy="369332"/>
          </a:xfrm>
          <a:prstGeom prst="rect">
            <a:avLst/>
          </a:prstGeom>
          <a:noFill/>
        </p:spPr>
        <p:txBody>
          <a:bodyPr wrap="none" rtlCol="0">
            <a:spAutoFit/>
          </a:bodyPr>
          <a:lstStyle/>
          <a:p>
            <a:r>
              <a:rPr lang="en-US" b="1" u="sng" dirty="0" smtClean="0"/>
              <a:t>Examples of Anchors</a:t>
            </a:r>
            <a:endParaRPr lang="en-US" b="1" u="sng" dirty="0"/>
          </a:p>
        </p:txBody>
      </p:sp>
      <p:pic>
        <p:nvPicPr>
          <p:cNvPr id="8" name="Picture 3"/>
          <p:cNvPicPr>
            <a:picLocks noChangeAspect="1" noChangeArrowheads="1"/>
          </p:cNvPicPr>
          <p:nvPr/>
        </p:nvPicPr>
        <p:blipFill>
          <a:blip r:embed="rId6" cstate="print"/>
          <a:srcRect/>
          <a:stretch>
            <a:fillRect/>
          </a:stretch>
        </p:blipFill>
        <p:spPr bwMode="auto">
          <a:xfrm rot="16200000">
            <a:off x="3790098" y="2610702"/>
            <a:ext cx="1562015" cy="1065010"/>
          </a:xfrm>
          <a:prstGeom prst="rect">
            <a:avLst/>
          </a:prstGeom>
          <a:noFill/>
          <a:ln w="9525">
            <a:noFill/>
            <a:miter lim="800000"/>
            <a:headEnd/>
            <a:tailEnd/>
          </a:ln>
        </p:spPr>
      </p:pic>
      <p:pic>
        <p:nvPicPr>
          <p:cNvPr id="8196" name="Picture 4" descr="C:\Documents and Settings\shfa\Desktop\XFOCE, SWFOCE PDR\Mushroom Anchor.gif"/>
          <p:cNvPicPr>
            <a:picLocks noChangeAspect="1" noChangeArrowheads="1"/>
          </p:cNvPicPr>
          <p:nvPr/>
        </p:nvPicPr>
        <p:blipFill>
          <a:blip r:embed="rId7" cstate="print"/>
          <a:srcRect/>
          <a:stretch>
            <a:fillRect/>
          </a:stretch>
        </p:blipFill>
        <p:spPr bwMode="auto">
          <a:xfrm>
            <a:off x="2133600" y="3733800"/>
            <a:ext cx="2286000" cy="2057400"/>
          </a:xfrm>
          <a:prstGeom prst="rect">
            <a:avLst/>
          </a:prstGeom>
          <a:noFill/>
        </p:spPr>
      </p:pic>
      <p:pic>
        <p:nvPicPr>
          <p:cNvPr id="8197" name="Picture 5" descr="C:\Documents and Settings\shfa\Desktop\XFOCE, SWFOCE PDR\Dor Moor anchor.gif"/>
          <p:cNvPicPr>
            <a:picLocks noChangeAspect="1" noChangeArrowheads="1"/>
          </p:cNvPicPr>
          <p:nvPr/>
        </p:nvPicPr>
        <p:blipFill>
          <a:blip r:embed="rId8" cstate="print"/>
          <a:srcRect/>
          <a:stretch>
            <a:fillRect/>
          </a:stretch>
        </p:blipFill>
        <p:spPr bwMode="auto">
          <a:xfrm>
            <a:off x="228600" y="4572000"/>
            <a:ext cx="1745729" cy="1002547"/>
          </a:xfrm>
          <a:prstGeom prst="rect">
            <a:avLst/>
          </a:prstGeom>
          <a:noFill/>
        </p:spPr>
      </p:pic>
      <p:pic>
        <p:nvPicPr>
          <p:cNvPr id="15" name="Picture 14" descr="http://www.web4homes.com/c380/anchor1.jpg"/>
          <p:cNvPicPr/>
          <p:nvPr/>
        </p:nvPicPr>
        <p:blipFill>
          <a:blip r:embed="rId9" cstate="print"/>
          <a:srcRect/>
          <a:stretch>
            <a:fillRect/>
          </a:stretch>
        </p:blipFill>
        <p:spPr bwMode="auto">
          <a:xfrm>
            <a:off x="685800" y="533400"/>
            <a:ext cx="1743075" cy="876300"/>
          </a:xfrm>
          <a:prstGeom prst="rect">
            <a:avLst/>
          </a:prstGeom>
          <a:noFill/>
          <a:ln w="9525">
            <a:noFill/>
            <a:miter lim="800000"/>
            <a:headEnd/>
            <a:tailEnd/>
          </a:ln>
        </p:spPr>
      </p:pic>
      <p:pic>
        <p:nvPicPr>
          <p:cNvPr id="16" name="Picture 15" descr="http://www.web4homes.com/c380/anchor22.jpg"/>
          <p:cNvPicPr/>
          <p:nvPr/>
        </p:nvPicPr>
        <p:blipFill>
          <a:blip r:embed="rId10" cstate="print"/>
          <a:srcRect/>
          <a:stretch>
            <a:fillRect/>
          </a:stretch>
        </p:blipFill>
        <p:spPr bwMode="auto">
          <a:xfrm>
            <a:off x="1981200" y="1524000"/>
            <a:ext cx="1524000" cy="1162050"/>
          </a:xfrm>
          <a:prstGeom prst="rect">
            <a:avLst/>
          </a:prstGeom>
          <a:noFill/>
          <a:ln w="9525">
            <a:noFill/>
            <a:miter lim="800000"/>
            <a:headEnd/>
            <a:tailEnd/>
          </a:ln>
        </p:spPr>
      </p:pic>
      <p:sp>
        <p:nvSpPr>
          <p:cNvPr id="17" name="TextBox 16"/>
          <p:cNvSpPr txBox="1"/>
          <p:nvPr/>
        </p:nvSpPr>
        <p:spPr>
          <a:xfrm>
            <a:off x="6400800" y="5334000"/>
            <a:ext cx="1140697" cy="461665"/>
          </a:xfrm>
          <a:prstGeom prst="rect">
            <a:avLst/>
          </a:prstGeom>
          <a:noFill/>
        </p:spPr>
        <p:txBody>
          <a:bodyPr wrap="none" rtlCol="0">
            <a:spAutoFit/>
          </a:bodyPr>
          <a:lstStyle/>
          <a:p>
            <a:pPr algn="ctr"/>
            <a:r>
              <a:rPr lang="en-US" sz="1200" dirty="0" smtClean="0">
                <a:solidFill>
                  <a:schemeClr val="bg1"/>
                </a:solidFill>
              </a:rPr>
              <a:t>Single or </a:t>
            </a:r>
          </a:p>
          <a:p>
            <a:pPr algn="ctr"/>
            <a:r>
              <a:rPr lang="en-US" sz="1200" dirty="0" smtClean="0">
                <a:solidFill>
                  <a:schemeClr val="bg1"/>
                </a:solidFill>
              </a:rPr>
              <a:t>Multiple Helix</a:t>
            </a:r>
            <a:endParaRPr lang="en-US" sz="1200" dirty="0">
              <a:solidFill>
                <a:schemeClr val="bg1"/>
              </a:solidFill>
            </a:endParaRPr>
          </a:p>
        </p:txBody>
      </p:sp>
      <p:sp>
        <p:nvSpPr>
          <p:cNvPr id="18" name="TextBox 17"/>
          <p:cNvSpPr txBox="1"/>
          <p:nvPr/>
        </p:nvSpPr>
        <p:spPr>
          <a:xfrm>
            <a:off x="2438400" y="762000"/>
            <a:ext cx="457626" cy="276999"/>
          </a:xfrm>
          <a:prstGeom prst="rect">
            <a:avLst/>
          </a:prstGeom>
          <a:noFill/>
        </p:spPr>
        <p:txBody>
          <a:bodyPr wrap="none" rtlCol="0">
            <a:spAutoFit/>
          </a:bodyPr>
          <a:lstStyle/>
          <a:p>
            <a:r>
              <a:rPr lang="en-US" sz="1200" b="1" dirty="0" smtClean="0"/>
              <a:t>CQR</a:t>
            </a:r>
            <a:endParaRPr lang="en-US" sz="1200" b="1" dirty="0"/>
          </a:p>
        </p:txBody>
      </p:sp>
      <p:sp>
        <p:nvSpPr>
          <p:cNvPr id="19" name="TextBox 18"/>
          <p:cNvSpPr txBox="1"/>
          <p:nvPr/>
        </p:nvSpPr>
        <p:spPr>
          <a:xfrm>
            <a:off x="762000" y="3352800"/>
            <a:ext cx="760208" cy="276999"/>
          </a:xfrm>
          <a:prstGeom prst="rect">
            <a:avLst/>
          </a:prstGeom>
          <a:noFill/>
        </p:spPr>
        <p:txBody>
          <a:bodyPr wrap="none" rtlCol="0">
            <a:spAutoFit/>
          </a:bodyPr>
          <a:lstStyle/>
          <a:p>
            <a:r>
              <a:rPr lang="en-US" sz="1200" b="1" dirty="0" err="1" smtClean="0"/>
              <a:t>Danforth</a:t>
            </a:r>
            <a:endParaRPr lang="en-US" sz="1200" b="1" dirty="0"/>
          </a:p>
        </p:txBody>
      </p:sp>
      <p:sp>
        <p:nvSpPr>
          <p:cNvPr id="21" name="TextBox 20"/>
          <p:cNvSpPr txBox="1"/>
          <p:nvPr/>
        </p:nvSpPr>
        <p:spPr>
          <a:xfrm>
            <a:off x="7696200" y="2514600"/>
            <a:ext cx="1106585" cy="461665"/>
          </a:xfrm>
          <a:prstGeom prst="rect">
            <a:avLst/>
          </a:prstGeom>
          <a:noFill/>
        </p:spPr>
        <p:txBody>
          <a:bodyPr wrap="none" rtlCol="0">
            <a:spAutoFit/>
          </a:bodyPr>
          <a:lstStyle/>
          <a:p>
            <a:r>
              <a:rPr lang="en-US" sz="1200" b="1" dirty="0" smtClean="0"/>
              <a:t>Installation of </a:t>
            </a:r>
          </a:p>
          <a:p>
            <a:r>
              <a:rPr lang="en-US" sz="1200" b="1" dirty="0" smtClean="0"/>
              <a:t>Anchor Pins</a:t>
            </a:r>
            <a:endParaRPr lang="en-US" sz="1200" b="1" dirty="0"/>
          </a:p>
        </p:txBody>
      </p:sp>
      <p:sp>
        <p:nvSpPr>
          <p:cNvPr id="22" name="TextBox 21"/>
          <p:cNvSpPr txBox="1"/>
          <p:nvPr/>
        </p:nvSpPr>
        <p:spPr>
          <a:xfrm>
            <a:off x="5105400" y="3733800"/>
            <a:ext cx="1981568" cy="276999"/>
          </a:xfrm>
          <a:prstGeom prst="rect">
            <a:avLst/>
          </a:prstGeom>
          <a:noFill/>
        </p:spPr>
        <p:txBody>
          <a:bodyPr wrap="none" rtlCol="0">
            <a:spAutoFit/>
          </a:bodyPr>
          <a:lstStyle/>
          <a:p>
            <a:r>
              <a:rPr lang="en-US" sz="1200" b="1" dirty="0" smtClean="0"/>
              <a:t>Powder Actuated Stud Gun</a:t>
            </a:r>
            <a:endParaRPr lang="en-US" sz="1200" b="1" dirty="0"/>
          </a:p>
        </p:txBody>
      </p:sp>
      <p:sp>
        <p:nvSpPr>
          <p:cNvPr id="23" name="TextBox 22"/>
          <p:cNvSpPr txBox="1"/>
          <p:nvPr/>
        </p:nvSpPr>
        <p:spPr>
          <a:xfrm>
            <a:off x="762000" y="5486400"/>
            <a:ext cx="739305" cy="276999"/>
          </a:xfrm>
          <a:prstGeom prst="rect">
            <a:avLst/>
          </a:prstGeom>
          <a:noFill/>
        </p:spPr>
        <p:txBody>
          <a:bodyPr wrap="none" rtlCol="0">
            <a:spAutoFit/>
          </a:bodyPr>
          <a:lstStyle/>
          <a:p>
            <a:r>
              <a:rPr lang="en-US" sz="1200" b="1" dirty="0" err="1" smtClean="0"/>
              <a:t>Dor-Mor</a:t>
            </a:r>
            <a:endParaRPr lang="en-US" sz="1200" b="1" dirty="0"/>
          </a:p>
        </p:txBody>
      </p:sp>
      <p:sp>
        <p:nvSpPr>
          <p:cNvPr id="26" name="TextBox 25"/>
          <p:cNvSpPr txBox="1"/>
          <p:nvPr/>
        </p:nvSpPr>
        <p:spPr>
          <a:xfrm>
            <a:off x="2209800" y="2743200"/>
            <a:ext cx="1099532" cy="276999"/>
          </a:xfrm>
          <a:prstGeom prst="rect">
            <a:avLst/>
          </a:prstGeom>
          <a:noFill/>
        </p:spPr>
        <p:txBody>
          <a:bodyPr wrap="none" rtlCol="0">
            <a:spAutoFit/>
          </a:bodyPr>
          <a:lstStyle/>
          <a:p>
            <a:r>
              <a:rPr lang="en-US" sz="1200" b="1" dirty="0" smtClean="0"/>
              <a:t>Claw or Bruce</a:t>
            </a:r>
            <a:endParaRPr lang="en-US" sz="1200" b="1" dirty="0"/>
          </a:p>
        </p:txBody>
      </p:sp>
      <p:sp>
        <p:nvSpPr>
          <p:cNvPr id="28" name="TextBox 27"/>
          <p:cNvSpPr txBox="1"/>
          <p:nvPr/>
        </p:nvSpPr>
        <p:spPr>
          <a:xfrm>
            <a:off x="1066800" y="4114800"/>
            <a:ext cx="1792414" cy="276999"/>
          </a:xfrm>
          <a:prstGeom prst="rect">
            <a:avLst/>
          </a:prstGeom>
          <a:noFill/>
        </p:spPr>
        <p:txBody>
          <a:bodyPr wrap="none" rtlCol="0">
            <a:spAutoFit/>
          </a:bodyPr>
          <a:lstStyle/>
          <a:p>
            <a:r>
              <a:rPr lang="en-US" sz="1200" b="1" u="sng" dirty="0" smtClean="0"/>
              <a:t>Self Embedment Anchors</a:t>
            </a:r>
            <a:endParaRPr lang="en-US" sz="1200" b="1" u="sng" dirty="0"/>
          </a:p>
        </p:txBody>
      </p:sp>
      <p:sp>
        <p:nvSpPr>
          <p:cNvPr id="30" name="TextBox 29"/>
          <p:cNvSpPr txBox="1"/>
          <p:nvPr/>
        </p:nvSpPr>
        <p:spPr>
          <a:xfrm>
            <a:off x="457200" y="3657600"/>
            <a:ext cx="3020122" cy="276999"/>
          </a:xfrm>
          <a:prstGeom prst="rect">
            <a:avLst/>
          </a:prstGeom>
          <a:noFill/>
        </p:spPr>
        <p:txBody>
          <a:bodyPr wrap="none" rtlCol="0">
            <a:spAutoFit/>
          </a:bodyPr>
          <a:lstStyle/>
          <a:p>
            <a:r>
              <a:rPr lang="en-US" sz="1200" b="1" u="sng" dirty="0" smtClean="0"/>
              <a:t>Drag Embedment Anchors for Mooring Buoy</a:t>
            </a:r>
            <a:endParaRPr lang="en-US" sz="1200" b="1" u="sng" dirty="0"/>
          </a:p>
        </p:txBody>
      </p:sp>
      <p:pic>
        <p:nvPicPr>
          <p:cNvPr id="33" name="Picture 32" descr="solid substrate anchoring"/>
          <p:cNvPicPr/>
          <p:nvPr/>
        </p:nvPicPr>
        <p:blipFill>
          <a:blip r:embed="rId11" cstate="print"/>
          <a:srcRect/>
          <a:stretch>
            <a:fillRect/>
          </a:stretch>
        </p:blipFill>
        <p:spPr bwMode="auto">
          <a:xfrm>
            <a:off x="7620000" y="457200"/>
            <a:ext cx="1352550" cy="2076450"/>
          </a:xfrm>
          <a:prstGeom prst="rect">
            <a:avLst/>
          </a:prstGeom>
          <a:noFill/>
          <a:ln w="9525">
            <a:noFill/>
            <a:miter lim="800000"/>
            <a:headEnd/>
            <a:tailEnd/>
          </a:ln>
        </p:spPr>
      </p:pic>
      <p:pic>
        <p:nvPicPr>
          <p:cNvPr id="34" name="Picture 33" descr="solid substrate anchoring"/>
          <p:cNvPicPr/>
          <p:nvPr/>
        </p:nvPicPr>
        <p:blipFill>
          <a:blip r:embed="rId12" cstate="print"/>
          <a:srcRect/>
          <a:stretch>
            <a:fillRect/>
          </a:stretch>
        </p:blipFill>
        <p:spPr bwMode="auto">
          <a:xfrm>
            <a:off x="5410200" y="762000"/>
            <a:ext cx="2195513" cy="1571625"/>
          </a:xfrm>
          <a:prstGeom prst="rect">
            <a:avLst/>
          </a:prstGeom>
          <a:noFill/>
          <a:ln w="9525">
            <a:noFill/>
            <a:miter lim="800000"/>
            <a:headEnd/>
            <a:tailEnd/>
          </a:ln>
        </p:spPr>
      </p:pic>
      <p:sp>
        <p:nvSpPr>
          <p:cNvPr id="35" name="TextBox 34"/>
          <p:cNvSpPr txBox="1"/>
          <p:nvPr/>
        </p:nvSpPr>
        <p:spPr>
          <a:xfrm>
            <a:off x="5486400" y="2286000"/>
            <a:ext cx="2012026" cy="276999"/>
          </a:xfrm>
          <a:prstGeom prst="rect">
            <a:avLst/>
          </a:prstGeom>
          <a:noFill/>
        </p:spPr>
        <p:txBody>
          <a:bodyPr wrap="none" rtlCol="0">
            <a:spAutoFit/>
          </a:bodyPr>
          <a:lstStyle/>
          <a:p>
            <a:r>
              <a:rPr lang="en-US" sz="1200" b="1" dirty="0" err="1" smtClean="0"/>
              <a:t>Epoxied</a:t>
            </a:r>
            <a:r>
              <a:rPr lang="en-US" sz="1200" b="1" dirty="0" smtClean="0"/>
              <a:t> Anchor Pins in Coral</a:t>
            </a:r>
            <a:endParaRPr lang="en-US" sz="1200" b="1" dirty="0"/>
          </a:p>
        </p:txBody>
      </p:sp>
      <p:sp>
        <p:nvSpPr>
          <p:cNvPr id="41" name="TextBox 40"/>
          <p:cNvSpPr txBox="1"/>
          <p:nvPr/>
        </p:nvSpPr>
        <p:spPr>
          <a:xfrm>
            <a:off x="7315200" y="4343400"/>
            <a:ext cx="1384418" cy="276999"/>
          </a:xfrm>
          <a:prstGeom prst="rect">
            <a:avLst/>
          </a:prstGeom>
          <a:noFill/>
        </p:spPr>
        <p:txBody>
          <a:bodyPr wrap="none" rtlCol="0">
            <a:spAutoFit/>
          </a:bodyPr>
          <a:lstStyle/>
          <a:p>
            <a:r>
              <a:rPr lang="en-US" sz="1200" b="1" dirty="0" smtClean="0"/>
              <a:t>Deadweight Block</a:t>
            </a:r>
            <a:endParaRPr lang="en-US" sz="1200" b="1" dirty="0"/>
          </a:p>
        </p:txBody>
      </p:sp>
      <p:pic>
        <p:nvPicPr>
          <p:cNvPr id="42" name="Picture 41" descr="concrete anchor"/>
          <p:cNvPicPr/>
          <p:nvPr/>
        </p:nvPicPr>
        <p:blipFill>
          <a:blip r:embed="rId13" cstate="print"/>
          <a:srcRect/>
          <a:stretch>
            <a:fillRect/>
          </a:stretch>
        </p:blipFill>
        <p:spPr bwMode="auto">
          <a:xfrm>
            <a:off x="7315201" y="3124201"/>
            <a:ext cx="1447800" cy="1219200"/>
          </a:xfrm>
          <a:prstGeom prst="rect">
            <a:avLst/>
          </a:prstGeom>
          <a:noFill/>
          <a:ln w="9525">
            <a:noFill/>
            <a:miter lim="800000"/>
            <a:headEnd/>
            <a:tailEnd/>
          </a:ln>
        </p:spPr>
      </p:pic>
      <p:sp>
        <p:nvSpPr>
          <p:cNvPr id="40" name="TextBox 39"/>
          <p:cNvSpPr txBox="1"/>
          <p:nvPr/>
        </p:nvSpPr>
        <p:spPr>
          <a:xfrm>
            <a:off x="6705600" y="6248400"/>
            <a:ext cx="1003801" cy="276999"/>
          </a:xfrm>
          <a:prstGeom prst="rect">
            <a:avLst/>
          </a:prstGeom>
          <a:noFill/>
        </p:spPr>
        <p:txBody>
          <a:bodyPr wrap="none" rtlCol="0">
            <a:spAutoFit/>
          </a:bodyPr>
          <a:lstStyle/>
          <a:p>
            <a:r>
              <a:rPr lang="en-US" sz="1200" b="1" dirty="0" smtClean="0"/>
              <a:t>Helix Anchor</a:t>
            </a:r>
            <a:endParaRPr lang="en-US" sz="1200" b="1" dirty="0"/>
          </a:p>
        </p:txBody>
      </p:sp>
    </p:spTree>
    <p:extLst>
      <p:ext uri="{BB962C8B-B14F-4D97-AF65-F5344CB8AC3E}">
        <p14:creationId xmlns:p14="http://schemas.microsoft.com/office/powerpoint/2010/main" val="2216073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C:\Documents and Settings\shfa\Desktop\XFOCE, SWFOCE PDR\Revised Solar Buoy Assembly.JPG"/>
          <p:cNvPicPr>
            <a:picLocks noChangeAspect="1" noChangeArrowheads="1"/>
          </p:cNvPicPr>
          <p:nvPr/>
        </p:nvPicPr>
        <p:blipFill>
          <a:blip r:embed="rId3" cstate="print"/>
          <a:srcRect/>
          <a:stretch>
            <a:fillRect/>
          </a:stretch>
        </p:blipFill>
        <p:spPr bwMode="auto">
          <a:xfrm>
            <a:off x="4876800" y="4239058"/>
            <a:ext cx="4052888" cy="2618942"/>
          </a:xfrm>
          <a:prstGeom prst="rect">
            <a:avLst/>
          </a:prstGeom>
          <a:noFill/>
        </p:spPr>
      </p:pic>
      <p:sp>
        <p:nvSpPr>
          <p:cNvPr id="2" name="Title 1"/>
          <p:cNvSpPr>
            <a:spLocks noGrp="1"/>
          </p:cNvSpPr>
          <p:nvPr>
            <p:ph type="ctrTitle" idx="4294967295"/>
          </p:nvPr>
        </p:nvSpPr>
        <p:spPr>
          <a:xfrm>
            <a:off x="1371600" y="152400"/>
            <a:ext cx="5641975" cy="609600"/>
          </a:xfrm>
        </p:spPr>
        <p:txBody>
          <a:bodyPr>
            <a:normAutofit/>
          </a:bodyPr>
          <a:lstStyle/>
          <a:p>
            <a:r>
              <a:rPr lang="en-US" sz="2400" b="1" dirty="0" smtClean="0"/>
              <a:t>Power Options for </a:t>
            </a:r>
            <a:r>
              <a:rPr lang="en-US" sz="2400" b="1" dirty="0" err="1"/>
              <a:t>x</a:t>
            </a:r>
            <a:r>
              <a:rPr lang="en-US" sz="2400" b="1" dirty="0" err="1" smtClean="0"/>
              <a:t>FOCE</a:t>
            </a:r>
            <a:endParaRPr lang="en-US" sz="2400" b="1" dirty="0"/>
          </a:p>
        </p:txBody>
      </p:sp>
      <p:pic>
        <p:nvPicPr>
          <p:cNvPr id="4" name="Picture 1"/>
          <p:cNvPicPr>
            <a:picLocks noChangeAspect="1" noChangeArrowheads="1"/>
          </p:cNvPicPr>
          <p:nvPr/>
        </p:nvPicPr>
        <p:blipFill>
          <a:blip r:embed="rId4" cstate="print"/>
          <a:srcRect/>
          <a:stretch>
            <a:fillRect/>
          </a:stretch>
        </p:blipFill>
        <p:spPr bwMode="auto">
          <a:xfrm>
            <a:off x="5029200" y="609600"/>
            <a:ext cx="1447800" cy="1447800"/>
          </a:xfrm>
          <a:prstGeom prst="rect">
            <a:avLst/>
          </a:prstGeom>
          <a:noFill/>
          <a:ln w="9525">
            <a:noFill/>
            <a:miter lim="800000"/>
            <a:headEnd/>
            <a:tailEnd/>
          </a:ln>
        </p:spPr>
      </p:pic>
      <p:sp>
        <p:nvSpPr>
          <p:cNvPr id="5" name="TextBox 4"/>
          <p:cNvSpPr txBox="1"/>
          <p:nvPr/>
        </p:nvSpPr>
        <p:spPr>
          <a:xfrm>
            <a:off x="304800" y="1066800"/>
            <a:ext cx="2437334" cy="923330"/>
          </a:xfrm>
          <a:prstGeom prst="rect">
            <a:avLst/>
          </a:prstGeom>
          <a:noFill/>
        </p:spPr>
        <p:txBody>
          <a:bodyPr wrap="none" rtlCol="0">
            <a:spAutoFit/>
          </a:bodyPr>
          <a:lstStyle/>
          <a:p>
            <a:r>
              <a:rPr lang="en-US" b="1" dirty="0" smtClean="0"/>
              <a:t>Onshore Power</a:t>
            </a:r>
          </a:p>
          <a:p>
            <a:pPr lvl="1">
              <a:buFont typeface="Arial" pitchFamily="34" charset="0"/>
              <a:buChar char="•"/>
            </a:pPr>
            <a:r>
              <a:rPr lang="en-US" dirty="0" smtClean="0"/>
              <a:t>Power supply Unit</a:t>
            </a:r>
          </a:p>
          <a:p>
            <a:pPr lvl="1">
              <a:buFont typeface="Arial" pitchFamily="34" charset="0"/>
              <a:buChar char="•"/>
            </a:pPr>
            <a:r>
              <a:rPr lang="en-US" dirty="0" smtClean="0"/>
              <a:t>UPS</a:t>
            </a:r>
            <a:endParaRPr lang="en-US" dirty="0"/>
          </a:p>
        </p:txBody>
      </p:sp>
      <p:sp>
        <p:nvSpPr>
          <p:cNvPr id="6" name="TextBox 5"/>
          <p:cNvSpPr txBox="1"/>
          <p:nvPr/>
        </p:nvSpPr>
        <p:spPr>
          <a:xfrm>
            <a:off x="6400800" y="914400"/>
            <a:ext cx="1318694" cy="646331"/>
          </a:xfrm>
          <a:prstGeom prst="rect">
            <a:avLst/>
          </a:prstGeom>
          <a:noFill/>
        </p:spPr>
        <p:txBody>
          <a:bodyPr wrap="none" rtlCol="0">
            <a:spAutoFit/>
          </a:bodyPr>
          <a:lstStyle/>
          <a:p>
            <a:r>
              <a:rPr lang="en-US" sz="1200" dirty="0" smtClean="0"/>
              <a:t>Diesel Generator</a:t>
            </a:r>
          </a:p>
          <a:p>
            <a:r>
              <a:rPr lang="en-US" sz="1200" dirty="0" smtClean="0"/>
              <a:t>3500 Watt Output</a:t>
            </a:r>
          </a:p>
          <a:p>
            <a:r>
              <a:rPr lang="en-US" sz="1200" dirty="0" smtClean="0"/>
              <a:t>0.3 Gallon per Hr.</a:t>
            </a:r>
            <a:endParaRPr lang="en-US" sz="1200" dirty="0"/>
          </a:p>
        </p:txBody>
      </p:sp>
      <p:sp>
        <p:nvSpPr>
          <p:cNvPr id="7" name="TextBox 6"/>
          <p:cNvSpPr txBox="1"/>
          <p:nvPr/>
        </p:nvSpPr>
        <p:spPr>
          <a:xfrm>
            <a:off x="152400" y="2209800"/>
            <a:ext cx="3514488" cy="3693319"/>
          </a:xfrm>
          <a:prstGeom prst="rect">
            <a:avLst/>
          </a:prstGeom>
          <a:noFill/>
        </p:spPr>
        <p:txBody>
          <a:bodyPr wrap="none" rtlCol="0">
            <a:spAutoFit/>
          </a:bodyPr>
          <a:lstStyle/>
          <a:p>
            <a:r>
              <a:rPr lang="en-US" b="1" dirty="0" smtClean="0"/>
              <a:t>Remote Location Power</a:t>
            </a:r>
          </a:p>
          <a:p>
            <a:pPr>
              <a:buFont typeface="Arial" pitchFamily="34" charset="0"/>
              <a:buChar char="•"/>
            </a:pPr>
            <a:r>
              <a:rPr lang="en-US" b="1" dirty="0" smtClean="0"/>
              <a:t>Onshore or Offshore</a:t>
            </a:r>
          </a:p>
          <a:p>
            <a:pPr lvl="1">
              <a:buFont typeface="Arial" pitchFamily="34" charset="0"/>
              <a:buChar char="•"/>
            </a:pPr>
            <a:r>
              <a:rPr lang="en-US" dirty="0" smtClean="0"/>
              <a:t> Diesel Generator</a:t>
            </a:r>
          </a:p>
          <a:p>
            <a:pPr lvl="2">
              <a:buFont typeface="Arial" pitchFamily="34" charset="0"/>
              <a:buChar char="•"/>
            </a:pPr>
            <a:r>
              <a:rPr lang="en-US" dirty="0" smtClean="0"/>
              <a:t> Batteries</a:t>
            </a:r>
          </a:p>
          <a:p>
            <a:pPr lvl="2">
              <a:buFont typeface="Arial" pitchFamily="34" charset="0"/>
              <a:buChar char="•"/>
            </a:pPr>
            <a:r>
              <a:rPr lang="en-US" dirty="0" smtClean="0"/>
              <a:t> Bonus of CO</a:t>
            </a:r>
            <a:r>
              <a:rPr lang="en-US" sz="800" dirty="0" smtClean="0"/>
              <a:t>2</a:t>
            </a:r>
            <a:r>
              <a:rPr lang="en-US" dirty="0" smtClean="0"/>
              <a:t> generation</a:t>
            </a:r>
          </a:p>
          <a:p>
            <a:pPr lvl="1">
              <a:buFont typeface="Arial" pitchFamily="34" charset="0"/>
              <a:buChar char="•"/>
            </a:pPr>
            <a:r>
              <a:rPr lang="en-US" dirty="0" smtClean="0"/>
              <a:t> Wind Powered Generator</a:t>
            </a:r>
          </a:p>
          <a:p>
            <a:pPr lvl="2">
              <a:buFont typeface="Arial" pitchFamily="34" charset="0"/>
              <a:buChar char="•"/>
            </a:pPr>
            <a:r>
              <a:rPr lang="en-US" dirty="0" smtClean="0"/>
              <a:t>Batteries</a:t>
            </a:r>
          </a:p>
          <a:p>
            <a:pPr lvl="1">
              <a:buFont typeface="Arial" pitchFamily="34" charset="0"/>
              <a:buChar char="•"/>
            </a:pPr>
            <a:r>
              <a:rPr lang="en-US" dirty="0" smtClean="0"/>
              <a:t> Solar Cells</a:t>
            </a:r>
          </a:p>
          <a:p>
            <a:pPr lvl="2">
              <a:buFont typeface="Arial" pitchFamily="34" charset="0"/>
              <a:buChar char="•"/>
            </a:pPr>
            <a:r>
              <a:rPr lang="en-US" dirty="0" smtClean="0"/>
              <a:t>Batteries</a:t>
            </a:r>
          </a:p>
          <a:p>
            <a:pPr lvl="2">
              <a:buFont typeface="Arial" pitchFamily="34" charset="0"/>
              <a:buChar char="•"/>
            </a:pPr>
            <a:endParaRPr lang="en-US" dirty="0" smtClean="0"/>
          </a:p>
          <a:p>
            <a:pPr>
              <a:buFont typeface="Arial" pitchFamily="34" charset="0"/>
              <a:buChar char="•"/>
            </a:pPr>
            <a:r>
              <a:rPr lang="en-US" dirty="0" smtClean="0"/>
              <a:t> </a:t>
            </a:r>
            <a:r>
              <a:rPr lang="en-US" b="1" dirty="0" smtClean="0"/>
              <a:t>Offshore</a:t>
            </a:r>
          </a:p>
          <a:p>
            <a:pPr lvl="1">
              <a:buFont typeface="Arial" pitchFamily="34" charset="0"/>
              <a:buChar char="•"/>
            </a:pPr>
            <a:r>
              <a:rPr lang="en-US" dirty="0" smtClean="0"/>
              <a:t>Moored Buoy</a:t>
            </a:r>
          </a:p>
          <a:p>
            <a:pPr lvl="1"/>
            <a:endParaRPr lang="en-US" dirty="0" smtClean="0"/>
          </a:p>
        </p:txBody>
      </p:sp>
      <p:pic>
        <p:nvPicPr>
          <p:cNvPr id="125953" name="Picture 1"/>
          <p:cNvPicPr>
            <a:picLocks noChangeAspect="1" noChangeArrowheads="1"/>
          </p:cNvPicPr>
          <p:nvPr/>
        </p:nvPicPr>
        <p:blipFill>
          <a:blip r:embed="rId5" cstate="print"/>
          <a:srcRect/>
          <a:stretch>
            <a:fillRect/>
          </a:stretch>
        </p:blipFill>
        <p:spPr bwMode="auto">
          <a:xfrm>
            <a:off x="7010400" y="1752600"/>
            <a:ext cx="1962150" cy="1962150"/>
          </a:xfrm>
          <a:prstGeom prst="rect">
            <a:avLst/>
          </a:prstGeom>
          <a:noFill/>
          <a:ln w="9525">
            <a:noFill/>
            <a:miter lim="800000"/>
            <a:headEnd/>
            <a:tailEnd/>
          </a:ln>
        </p:spPr>
      </p:pic>
      <p:sp>
        <p:nvSpPr>
          <p:cNvPr id="9" name="TextBox 8"/>
          <p:cNvSpPr txBox="1"/>
          <p:nvPr/>
        </p:nvSpPr>
        <p:spPr>
          <a:xfrm>
            <a:off x="6477000" y="2590800"/>
            <a:ext cx="1240148" cy="461665"/>
          </a:xfrm>
          <a:prstGeom prst="rect">
            <a:avLst/>
          </a:prstGeom>
          <a:noFill/>
        </p:spPr>
        <p:txBody>
          <a:bodyPr wrap="none" rtlCol="0">
            <a:spAutoFit/>
          </a:bodyPr>
          <a:lstStyle/>
          <a:p>
            <a:r>
              <a:rPr lang="en-US" sz="1200" dirty="0" smtClean="0"/>
              <a:t>Wind Generator</a:t>
            </a:r>
          </a:p>
          <a:p>
            <a:r>
              <a:rPr lang="en-US" sz="1200" dirty="0" smtClean="0"/>
              <a:t>400 Watt Output</a:t>
            </a:r>
          </a:p>
        </p:txBody>
      </p:sp>
      <p:pic>
        <p:nvPicPr>
          <p:cNvPr id="125955" name="Picture 3"/>
          <p:cNvPicPr>
            <a:picLocks noChangeAspect="1" noChangeArrowheads="1"/>
          </p:cNvPicPr>
          <p:nvPr/>
        </p:nvPicPr>
        <p:blipFill>
          <a:blip r:embed="rId6" cstate="print"/>
          <a:srcRect/>
          <a:stretch>
            <a:fillRect/>
          </a:stretch>
        </p:blipFill>
        <p:spPr bwMode="auto">
          <a:xfrm>
            <a:off x="3657600" y="2057400"/>
            <a:ext cx="1102122" cy="2071687"/>
          </a:xfrm>
          <a:prstGeom prst="rect">
            <a:avLst/>
          </a:prstGeom>
          <a:noFill/>
          <a:ln w="9525">
            <a:noFill/>
            <a:miter lim="800000"/>
            <a:headEnd/>
            <a:tailEnd/>
          </a:ln>
        </p:spPr>
      </p:pic>
      <p:sp>
        <p:nvSpPr>
          <p:cNvPr id="12" name="TextBox 11"/>
          <p:cNvSpPr txBox="1"/>
          <p:nvPr/>
        </p:nvSpPr>
        <p:spPr>
          <a:xfrm>
            <a:off x="4724400" y="3048000"/>
            <a:ext cx="1600200" cy="553998"/>
          </a:xfrm>
          <a:prstGeom prst="rect">
            <a:avLst/>
          </a:prstGeom>
          <a:noFill/>
        </p:spPr>
        <p:txBody>
          <a:bodyPr wrap="square" rtlCol="0">
            <a:spAutoFit/>
          </a:bodyPr>
          <a:lstStyle/>
          <a:p>
            <a:r>
              <a:rPr lang="en-US" sz="1200" dirty="0" smtClean="0"/>
              <a:t>240 Watt Panel</a:t>
            </a:r>
          </a:p>
          <a:p>
            <a:endParaRPr lang="en-US" dirty="0"/>
          </a:p>
        </p:txBody>
      </p:sp>
      <p:sp>
        <p:nvSpPr>
          <p:cNvPr id="13" name="TextBox 12"/>
          <p:cNvSpPr txBox="1"/>
          <p:nvPr/>
        </p:nvSpPr>
        <p:spPr>
          <a:xfrm>
            <a:off x="5181600" y="4343400"/>
            <a:ext cx="533400" cy="553998"/>
          </a:xfrm>
          <a:prstGeom prst="rect">
            <a:avLst/>
          </a:prstGeom>
          <a:noFill/>
        </p:spPr>
        <p:txBody>
          <a:bodyPr wrap="square" rtlCol="0">
            <a:spAutoFit/>
          </a:bodyPr>
          <a:lstStyle/>
          <a:p>
            <a:r>
              <a:rPr lang="en-US" sz="1200" b="1" dirty="0" smtClean="0"/>
              <a:t>Buoy</a:t>
            </a:r>
          </a:p>
          <a:p>
            <a:endParaRPr lang="en-US" dirty="0"/>
          </a:p>
        </p:txBody>
      </p:sp>
      <p:sp>
        <p:nvSpPr>
          <p:cNvPr id="14" name="TextBox 13"/>
          <p:cNvSpPr txBox="1"/>
          <p:nvPr/>
        </p:nvSpPr>
        <p:spPr>
          <a:xfrm>
            <a:off x="7924800" y="5029200"/>
            <a:ext cx="685800" cy="276999"/>
          </a:xfrm>
          <a:prstGeom prst="rect">
            <a:avLst/>
          </a:prstGeom>
          <a:noFill/>
        </p:spPr>
        <p:txBody>
          <a:bodyPr wrap="square" rtlCol="0">
            <a:spAutoFit/>
          </a:bodyPr>
          <a:lstStyle/>
          <a:p>
            <a:r>
              <a:rPr lang="en-US" sz="1200" b="1" dirty="0" smtClean="0"/>
              <a:t>Anchor</a:t>
            </a:r>
            <a:endParaRPr lang="en-US" b="1" dirty="0"/>
          </a:p>
        </p:txBody>
      </p:sp>
      <p:sp>
        <p:nvSpPr>
          <p:cNvPr id="15" name="TextBox 14"/>
          <p:cNvSpPr txBox="1"/>
          <p:nvPr/>
        </p:nvSpPr>
        <p:spPr>
          <a:xfrm>
            <a:off x="5029200" y="5105400"/>
            <a:ext cx="609600" cy="276999"/>
          </a:xfrm>
          <a:prstGeom prst="rect">
            <a:avLst/>
          </a:prstGeom>
          <a:noFill/>
        </p:spPr>
        <p:txBody>
          <a:bodyPr wrap="square" rtlCol="0">
            <a:spAutoFit/>
          </a:bodyPr>
          <a:lstStyle/>
          <a:p>
            <a:r>
              <a:rPr lang="en-US" sz="1200" b="1" dirty="0" err="1" smtClean="0"/>
              <a:t>xFOCE</a:t>
            </a:r>
            <a:endParaRPr lang="en-US" b="1" dirty="0"/>
          </a:p>
        </p:txBody>
      </p:sp>
      <p:cxnSp>
        <p:nvCxnSpPr>
          <p:cNvPr id="16" name="Straight Arrow Connector 15"/>
          <p:cNvCxnSpPr/>
          <p:nvPr/>
        </p:nvCxnSpPr>
        <p:spPr>
          <a:xfrm>
            <a:off x="5486400" y="4572000"/>
            <a:ext cx="990600" cy="3048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5486400" y="5334000"/>
            <a:ext cx="11430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7467600" y="5181600"/>
            <a:ext cx="5334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2" name="Rectangle 21"/>
          <p:cNvSpPr/>
          <p:nvPr/>
        </p:nvSpPr>
        <p:spPr>
          <a:xfrm>
            <a:off x="3352800" y="6172200"/>
            <a:ext cx="1575047" cy="276999"/>
          </a:xfrm>
          <a:prstGeom prst="rect">
            <a:avLst/>
          </a:prstGeom>
        </p:spPr>
        <p:txBody>
          <a:bodyPr wrap="none">
            <a:spAutoFit/>
          </a:bodyPr>
          <a:lstStyle/>
          <a:p>
            <a:pPr lvl="1"/>
            <a:r>
              <a:rPr lang="en-US" sz="1200" b="1" dirty="0" smtClean="0"/>
              <a:t>Moored Buoy</a:t>
            </a:r>
          </a:p>
        </p:txBody>
      </p:sp>
    </p:spTree>
    <p:extLst>
      <p:ext uri="{BB962C8B-B14F-4D97-AF65-F5344CB8AC3E}">
        <p14:creationId xmlns:p14="http://schemas.microsoft.com/office/powerpoint/2010/main" val="1739314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5355313"/>
          </a:xfrm>
          <a:prstGeom prst="rect">
            <a:avLst/>
          </a:prstGeom>
          <a:noFill/>
        </p:spPr>
        <p:txBody>
          <a:bodyPr wrap="square" rtlCol="0">
            <a:spAutoFit/>
          </a:bodyPr>
          <a:lstStyle/>
          <a:p>
            <a:r>
              <a:rPr lang="en-US" dirty="0" err="1" smtClean="0"/>
              <a:t>xFOCE</a:t>
            </a:r>
            <a:r>
              <a:rPr lang="en-US" dirty="0" smtClean="0"/>
              <a:t> shall provide internal environmental data for all instruments on the required list from each active chamber</a:t>
            </a:r>
          </a:p>
          <a:p>
            <a:endParaRPr lang="en-US" dirty="0"/>
          </a:p>
          <a:p>
            <a:r>
              <a:rPr lang="en-US" dirty="0" err="1" smtClean="0"/>
              <a:t>xFOCE</a:t>
            </a:r>
            <a:r>
              <a:rPr lang="en-US" dirty="0" smtClean="0"/>
              <a:t> shall provide </a:t>
            </a:r>
            <a:r>
              <a:rPr lang="en-US" dirty="0"/>
              <a:t>internal environmental data for </a:t>
            </a:r>
            <a:endParaRPr lang="en-US" dirty="0" smtClean="0"/>
          </a:p>
          <a:p>
            <a:endParaRPr lang="en-US" dirty="0"/>
          </a:p>
          <a:p>
            <a:r>
              <a:rPr lang="en-US" dirty="0" err="1" smtClean="0"/>
              <a:t>xFOCE</a:t>
            </a:r>
            <a:r>
              <a:rPr lang="en-US" dirty="0" smtClean="0"/>
              <a:t> shall be diver maintainable</a:t>
            </a:r>
          </a:p>
          <a:p>
            <a:endParaRPr lang="en-US" dirty="0"/>
          </a:p>
          <a:p>
            <a:r>
              <a:rPr lang="en-US" dirty="0" err="1" smtClean="0"/>
              <a:t>xFOCE</a:t>
            </a:r>
            <a:r>
              <a:rPr lang="en-US" dirty="0" smtClean="0"/>
              <a:t> shall not use materials that are toxic to the marine environment </a:t>
            </a:r>
          </a:p>
          <a:p>
            <a:endParaRPr lang="en-US" dirty="0"/>
          </a:p>
          <a:p>
            <a:r>
              <a:rPr lang="en-US" dirty="0" err="1" smtClean="0"/>
              <a:t>xFOCE</a:t>
            </a:r>
            <a:r>
              <a:rPr lang="en-US" dirty="0" smtClean="0"/>
              <a:t> shall not be dangerous to maintenance divers </a:t>
            </a:r>
          </a:p>
          <a:p>
            <a:endParaRPr lang="en-US" dirty="0"/>
          </a:p>
          <a:p>
            <a:r>
              <a:rPr lang="en-US" dirty="0" err="1" smtClean="0"/>
              <a:t>xFOCE</a:t>
            </a:r>
            <a:r>
              <a:rPr lang="en-US" dirty="0" smtClean="0"/>
              <a:t> shall minimized impacts on local marine life</a:t>
            </a:r>
          </a:p>
          <a:p>
            <a:endParaRPr lang="en-US" dirty="0"/>
          </a:p>
          <a:p>
            <a:r>
              <a:rPr lang="en-US" dirty="0" err="1" smtClean="0"/>
              <a:t>xFOCE</a:t>
            </a:r>
            <a:r>
              <a:rPr lang="en-US" dirty="0" smtClean="0"/>
              <a:t> shall be capable of being fully recovered and leave no components behind</a:t>
            </a:r>
          </a:p>
          <a:p>
            <a:endParaRPr lang="en-US" dirty="0"/>
          </a:p>
          <a:p>
            <a:r>
              <a:rPr lang="en-US" dirty="0" err="1" smtClean="0"/>
              <a:t>xFOCE</a:t>
            </a:r>
            <a:r>
              <a:rPr lang="en-US" dirty="0" smtClean="0"/>
              <a:t> shall be capable of being built, installed and maintained by a typical university oceanographic research lab with a minimum of 1 scientist and 2 graduate students</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2561735713"/>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5" name="Picture 3"/>
          <p:cNvPicPr>
            <a:picLocks noChangeAspect="1" noChangeArrowheads="1"/>
          </p:cNvPicPr>
          <p:nvPr/>
        </p:nvPicPr>
        <p:blipFill>
          <a:blip r:embed="rId3" cstate="print"/>
          <a:srcRect/>
          <a:stretch>
            <a:fillRect/>
          </a:stretch>
        </p:blipFill>
        <p:spPr bwMode="auto">
          <a:xfrm>
            <a:off x="0" y="2667000"/>
            <a:ext cx="4572000" cy="3581400"/>
          </a:xfrm>
          <a:prstGeom prst="rect">
            <a:avLst/>
          </a:prstGeom>
          <a:noFill/>
          <a:ln w="9525">
            <a:noFill/>
            <a:miter lim="800000"/>
            <a:headEnd/>
            <a:tailEnd/>
          </a:ln>
        </p:spPr>
      </p:pic>
      <p:sp>
        <p:nvSpPr>
          <p:cNvPr id="4" name="Rectangle 3"/>
          <p:cNvSpPr/>
          <p:nvPr/>
        </p:nvSpPr>
        <p:spPr>
          <a:xfrm>
            <a:off x="76200" y="2514600"/>
            <a:ext cx="4495800" cy="37338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0836" name="Picture 4"/>
          <p:cNvPicPr>
            <a:picLocks noChangeAspect="1" noChangeArrowheads="1"/>
          </p:cNvPicPr>
          <p:nvPr/>
        </p:nvPicPr>
        <p:blipFill>
          <a:blip r:embed="rId4" cstate="print"/>
          <a:srcRect/>
          <a:stretch>
            <a:fillRect/>
          </a:stretch>
        </p:blipFill>
        <p:spPr bwMode="auto">
          <a:xfrm>
            <a:off x="5334000" y="4343400"/>
            <a:ext cx="2835442" cy="1901414"/>
          </a:xfrm>
          <a:prstGeom prst="rect">
            <a:avLst/>
          </a:prstGeom>
          <a:noFill/>
          <a:ln w="9525">
            <a:noFill/>
            <a:miter lim="800000"/>
            <a:headEnd/>
            <a:tailEnd/>
          </a:ln>
        </p:spPr>
      </p:pic>
      <p:sp>
        <p:nvSpPr>
          <p:cNvPr id="1208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chemeClr val="tx1"/>
                </a:solidFill>
                <a:effectLst/>
                <a:latin typeface="Arial" charset="0"/>
              </a:rPr>
              <a:t>Supporting Information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aphicFrame>
        <p:nvGraphicFramePr>
          <p:cNvPr id="9" name="Table 8"/>
          <p:cNvGraphicFramePr>
            <a:graphicFrameLocks noGrp="1"/>
          </p:cNvGraphicFramePr>
          <p:nvPr/>
        </p:nvGraphicFramePr>
        <p:xfrm>
          <a:off x="5029200" y="5867400"/>
          <a:ext cx="3581400" cy="659130"/>
        </p:xfrm>
        <a:graphic>
          <a:graphicData uri="http://schemas.openxmlformats.org/drawingml/2006/table">
            <a:tbl>
              <a:tblPr/>
              <a:tblGrid>
                <a:gridCol w="1790700"/>
                <a:gridCol w="1790700"/>
              </a:tblGrid>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127007">
                <a:tc gridSpan="2">
                  <a:txBody>
                    <a:bodyPr/>
                    <a:lstStyle/>
                    <a:p>
                      <a:pPr algn="ctr"/>
                      <a:r>
                        <a:rPr lang="en-US" sz="800" b="1" dirty="0"/>
                        <a:t>Source: U.S. Environmental Protection Agency, "Emission Facts: Average Carbon Dioxide Emissions Resulting from Gasoline and Diesel Fuel," February 2009.</a:t>
                      </a:r>
                    </a:p>
                  </a:txBody>
                  <a:tcPr marL="28575" marR="28575" marT="28575" marB="28575">
                    <a:lnL>
                      <a:noFill/>
                    </a:lnL>
                    <a:lnR>
                      <a:noFill/>
                    </a:lnR>
                    <a:lnT>
                      <a:noFill/>
                    </a:lnT>
                    <a:lnB>
                      <a:noFill/>
                    </a:lnB>
                  </a:tcPr>
                </a:tc>
                <a:tc hMerge="1">
                  <a:txBody>
                    <a:bodyPr/>
                    <a:lstStyle/>
                    <a:p>
                      <a:endParaRPr lang="en-US"/>
                    </a:p>
                  </a:txBody>
                  <a:tcPr/>
                </a:tc>
              </a:tr>
            </a:tbl>
          </a:graphicData>
        </a:graphic>
      </p:graphicFrame>
      <p:sp>
        <p:nvSpPr>
          <p:cNvPr id="11" name="TextBox 10"/>
          <p:cNvSpPr txBox="1"/>
          <p:nvPr/>
        </p:nvSpPr>
        <p:spPr>
          <a:xfrm>
            <a:off x="5410200" y="4114800"/>
            <a:ext cx="2659702" cy="246221"/>
          </a:xfrm>
          <a:prstGeom prst="rect">
            <a:avLst/>
          </a:prstGeom>
          <a:noFill/>
        </p:spPr>
        <p:txBody>
          <a:bodyPr wrap="none" rtlCol="0">
            <a:spAutoFit/>
          </a:bodyPr>
          <a:lstStyle/>
          <a:p>
            <a:r>
              <a:rPr lang="en-US" sz="1000" b="1" dirty="0" smtClean="0"/>
              <a:t>Carbon Dioxide Emissions from 1 gallon of fuel</a:t>
            </a:r>
            <a:endParaRPr lang="en-US" sz="1000" b="1" dirty="0"/>
          </a:p>
        </p:txBody>
      </p:sp>
      <p:sp>
        <p:nvSpPr>
          <p:cNvPr id="60" name="TextBox 59"/>
          <p:cNvSpPr txBox="1"/>
          <p:nvPr/>
        </p:nvSpPr>
        <p:spPr>
          <a:xfrm>
            <a:off x="270283" y="798771"/>
            <a:ext cx="3907628" cy="369332"/>
          </a:xfrm>
          <a:prstGeom prst="rect">
            <a:avLst/>
          </a:prstGeom>
          <a:noFill/>
        </p:spPr>
        <p:txBody>
          <a:bodyPr wrap="none" rtlCol="0">
            <a:spAutoFit/>
          </a:bodyPr>
          <a:lstStyle/>
          <a:p>
            <a:r>
              <a:rPr lang="en-US" b="1" u="sng" dirty="0" smtClean="0"/>
              <a:t>Option for Extracting CO</a:t>
            </a:r>
            <a:r>
              <a:rPr lang="en-US" b="1" u="sng" baseline="-25000" dirty="0" smtClean="0"/>
              <a:t>2</a:t>
            </a:r>
            <a:r>
              <a:rPr lang="en-US" b="1" u="sng" dirty="0" smtClean="0"/>
              <a:t> from Exhaust</a:t>
            </a:r>
          </a:p>
        </p:txBody>
      </p:sp>
      <p:sp>
        <p:nvSpPr>
          <p:cNvPr id="10" name="Rectangle 9"/>
          <p:cNvSpPr/>
          <p:nvPr/>
        </p:nvSpPr>
        <p:spPr>
          <a:xfrm>
            <a:off x="4191000" y="381000"/>
            <a:ext cx="4800600" cy="3505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1"/>
          <p:cNvGrpSpPr/>
          <p:nvPr/>
        </p:nvGrpSpPr>
        <p:grpSpPr>
          <a:xfrm>
            <a:off x="4078360" y="115697"/>
            <a:ext cx="4884183" cy="3633067"/>
            <a:chOff x="441324" y="901765"/>
            <a:chExt cx="7988270" cy="5386102"/>
          </a:xfrm>
        </p:grpSpPr>
        <p:sp>
          <p:nvSpPr>
            <p:cNvPr id="13" name="Rectangle 12"/>
            <p:cNvSpPr/>
            <p:nvPr/>
          </p:nvSpPr>
          <p:spPr>
            <a:xfrm>
              <a:off x="848671" y="1481406"/>
              <a:ext cx="7580923" cy="4806461"/>
            </a:xfrm>
            <a:prstGeom prst="rect">
              <a:avLst/>
            </a:prstGeom>
            <a:solidFill>
              <a:schemeClr val="bg1"/>
            </a:solidFill>
            <a:ln w="5715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pic>
          <p:nvPicPr>
            <p:cNvPr id="14" name="Picture 13" descr="CO2_Enrichment.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7284" y="3103780"/>
              <a:ext cx="3332213" cy="2207847"/>
            </a:xfrm>
            <a:prstGeom prst="rect">
              <a:avLst/>
            </a:prstGeom>
          </p:spPr>
        </p:pic>
        <p:pic>
          <p:nvPicPr>
            <p:cNvPr id="15" name="Picture 14" descr="dg4lesm.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17244" y="4806856"/>
              <a:ext cx="1243738" cy="1184038"/>
            </a:xfrm>
            <a:prstGeom prst="rect">
              <a:avLst/>
            </a:prstGeom>
          </p:spPr>
        </p:pic>
        <p:pic>
          <p:nvPicPr>
            <p:cNvPr id="16" name="Picture 15" descr="dg4lesm.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28080" y="3697066"/>
              <a:ext cx="1132902" cy="1078523"/>
            </a:xfrm>
            <a:prstGeom prst="rect">
              <a:avLst/>
            </a:prstGeom>
          </p:spPr>
        </p:pic>
        <p:cxnSp>
          <p:nvCxnSpPr>
            <p:cNvPr id="17" name="Straight Connector 16"/>
            <p:cNvCxnSpPr/>
            <p:nvPr/>
          </p:nvCxnSpPr>
          <p:spPr>
            <a:xfrm flipH="1">
              <a:off x="604144" y="5311627"/>
              <a:ext cx="443140"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H="1">
              <a:off x="604144" y="5449487"/>
              <a:ext cx="3123654" cy="2427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604144" y="5619342"/>
              <a:ext cx="27753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20" name="Picture 19"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26042" y="5561501"/>
              <a:ext cx="642491" cy="524365"/>
            </a:xfrm>
            <a:prstGeom prst="rect">
              <a:avLst/>
            </a:prstGeom>
          </p:spPr>
        </p:pic>
        <p:cxnSp>
          <p:nvCxnSpPr>
            <p:cNvPr id="21" name="Straight Connector 20"/>
            <p:cNvCxnSpPr/>
            <p:nvPr/>
          </p:nvCxnSpPr>
          <p:spPr>
            <a:xfrm flipH="1">
              <a:off x="1047284" y="4682489"/>
              <a:ext cx="947643"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3305315" y="4775897"/>
              <a:ext cx="422483"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V="1">
              <a:off x="3727798" y="4775589"/>
              <a:ext cx="0" cy="67389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1216700" y="2288375"/>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25" name="TextBox 24"/>
            <p:cNvSpPr txBox="1"/>
            <p:nvPr/>
          </p:nvSpPr>
          <p:spPr>
            <a:xfrm>
              <a:off x="1216700" y="2445303"/>
              <a:ext cx="1113692" cy="456286"/>
            </a:xfrm>
            <a:prstGeom prst="rect">
              <a:avLst/>
            </a:prstGeom>
            <a:noFill/>
          </p:spPr>
          <p:txBody>
            <a:bodyPr wrap="square" rtlCol="0">
              <a:spAutoFit/>
            </a:bodyPr>
            <a:lstStyle/>
            <a:p>
              <a:r>
                <a:rPr lang="en-US" sz="700" dirty="0" smtClean="0"/>
                <a:t>CO</a:t>
              </a:r>
              <a:r>
                <a:rPr lang="en-US" sz="700" baseline="-25000" dirty="0" smtClean="0"/>
                <a:t>2</a:t>
              </a:r>
              <a:r>
                <a:rPr lang="en-US" sz="700" dirty="0" smtClean="0"/>
                <a:t> Mix Electronics</a:t>
              </a:r>
              <a:endParaRPr lang="en-US" sz="700" dirty="0"/>
            </a:p>
          </p:txBody>
        </p:sp>
        <p:sp>
          <p:nvSpPr>
            <p:cNvPr id="26" name="Rectangle 25"/>
            <p:cNvSpPr/>
            <p:nvPr/>
          </p:nvSpPr>
          <p:spPr>
            <a:xfrm>
              <a:off x="5177653" y="3487354"/>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27" name="TextBox 26"/>
            <p:cNvSpPr txBox="1"/>
            <p:nvPr/>
          </p:nvSpPr>
          <p:spPr>
            <a:xfrm>
              <a:off x="5211686" y="3496061"/>
              <a:ext cx="1113692" cy="615985"/>
            </a:xfrm>
            <a:prstGeom prst="rect">
              <a:avLst/>
            </a:prstGeom>
            <a:noFill/>
          </p:spPr>
          <p:txBody>
            <a:bodyPr wrap="square" rtlCol="0">
              <a:spAutoFit/>
            </a:bodyPr>
            <a:lstStyle/>
            <a:p>
              <a:r>
                <a:rPr lang="en-US" sz="700" dirty="0" smtClean="0"/>
                <a:t>System Control Electronics</a:t>
              </a:r>
              <a:endParaRPr lang="en-US" sz="700" dirty="0"/>
            </a:p>
          </p:txBody>
        </p:sp>
        <p:pic>
          <p:nvPicPr>
            <p:cNvPr id="28" name="Picture 27"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72726" y="4963758"/>
              <a:ext cx="642491" cy="524365"/>
            </a:xfrm>
            <a:prstGeom prst="rect">
              <a:avLst/>
            </a:prstGeom>
          </p:spPr>
        </p:pic>
        <p:pic>
          <p:nvPicPr>
            <p:cNvPr id="29" name="Picture 28"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68533" y="4925122"/>
              <a:ext cx="642491" cy="524365"/>
            </a:xfrm>
            <a:prstGeom prst="rect">
              <a:avLst/>
            </a:prstGeom>
          </p:spPr>
        </p:pic>
        <p:pic>
          <p:nvPicPr>
            <p:cNvPr id="30" name="Picture 29"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96137" y="5518540"/>
              <a:ext cx="642491" cy="524365"/>
            </a:xfrm>
            <a:prstGeom prst="rect">
              <a:avLst/>
            </a:prstGeom>
          </p:spPr>
        </p:pic>
        <p:cxnSp>
          <p:nvCxnSpPr>
            <p:cNvPr id="31" name="Straight Connector 30"/>
            <p:cNvCxnSpPr/>
            <p:nvPr/>
          </p:nvCxnSpPr>
          <p:spPr>
            <a:xfrm flipV="1">
              <a:off x="2251532" y="3124024"/>
              <a:ext cx="0" cy="141189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2" name="Rectangle 31"/>
            <p:cNvSpPr/>
            <p:nvPr/>
          </p:nvSpPr>
          <p:spPr>
            <a:xfrm>
              <a:off x="4958822" y="4645027"/>
              <a:ext cx="1647182" cy="151258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33" name="Straight Connector 32"/>
            <p:cNvCxnSpPr/>
            <p:nvPr/>
          </p:nvCxnSpPr>
          <p:spPr>
            <a:xfrm flipV="1">
              <a:off x="5364660" y="4310452"/>
              <a:ext cx="0" cy="334575"/>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4671697" y="4067438"/>
              <a:ext cx="491627"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878391" y="5619342"/>
              <a:ext cx="3807635"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flipH="1">
              <a:off x="4671697" y="4067438"/>
              <a:ext cx="14329" cy="155190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6360471" y="4017941"/>
              <a:ext cx="77307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6747007" y="4023594"/>
              <a:ext cx="0" cy="114406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6747007" y="5167662"/>
              <a:ext cx="438638"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5715217" y="1680046"/>
              <a:ext cx="2390205" cy="1530513"/>
            </a:xfrm>
            <a:prstGeom prst="rect">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41" name="Rectangle 40"/>
            <p:cNvSpPr/>
            <p:nvPr/>
          </p:nvSpPr>
          <p:spPr>
            <a:xfrm>
              <a:off x="5715217" y="2288375"/>
              <a:ext cx="2390205" cy="922184"/>
            </a:xfrm>
            <a:prstGeom prst="rect">
              <a:avLst/>
            </a:prstGeom>
            <a:solidFill>
              <a:schemeClr val="accent6"/>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2" name="TextBox 41"/>
            <p:cNvSpPr txBox="1"/>
            <p:nvPr/>
          </p:nvSpPr>
          <p:spPr>
            <a:xfrm>
              <a:off x="6226245" y="1813559"/>
              <a:ext cx="947804" cy="296586"/>
            </a:xfrm>
            <a:prstGeom prst="rect">
              <a:avLst/>
            </a:prstGeom>
            <a:noFill/>
          </p:spPr>
          <p:txBody>
            <a:bodyPr wrap="none" rtlCol="0">
              <a:spAutoFit/>
            </a:bodyPr>
            <a:lstStyle/>
            <a:p>
              <a:r>
                <a:rPr lang="en-US" sz="700" dirty="0" smtClean="0"/>
                <a:t>Diesel Fuel</a:t>
              </a:r>
              <a:endParaRPr lang="en-US" sz="700" dirty="0"/>
            </a:p>
          </p:txBody>
        </p:sp>
        <p:cxnSp>
          <p:nvCxnSpPr>
            <p:cNvPr id="43" name="Straight Connector 42"/>
            <p:cNvCxnSpPr/>
            <p:nvPr/>
          </p:nvCxnSpPr>
          <p:spPr>
            <a:xfrm>
              <a:off x="1047284" y="4682489"/>
              <a:ext cx="0" cy="62913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7715789" y="3210560"/>
              <a:ext cx="0" cy="674076"/>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7715789" y="4682489"/>
              <a:ext cx="0" cy="337038"/>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46" name="Rectangle 45"/>
            <p:cNvSpPr/>
            <p:nvPr/>
          </p:nvSpPr>
          <p:spPr>
            <a:xfrm>
              <a:off x="2906722" y="2896075"/>
              <a:ext cx="184965" cy="586154"/>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7" name="Rectangle 46"/>
            <p:cNvSpPr/>
            <p:nvPr/>
          </p:nvSpPr>
          <p:spPr>
            <a:xfrm rot="16200000" flipV="1">
              <a:off x="6929605" y="3556956"/>
              <a:ext cx="616378" cy="143188"/>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8" name="Rectangle 47"/>
            <p:cNvSpPr/>
            <p:nvPr/>
          </p:nvSpPr>
          <p:spPr>
            <a:xfrm rot="16200000" flipV="1">
              <a:off x="6913080" y="4627128"/>
              <a:ext cx="726180" cy="12374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9" name="Rectangle 48"/>
            <p:cNvSpPr/>
            <p:nvPr/>
          </p:nvSpPr>
          <p:spPr>
            <a:xfrm>
              <a:off x="2568056" y="1370687"/>
              <a:ext cx="177802" cy="2125373"/>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0" name="Block Arc 49"/>
            <p:cNvSpPr/>
            <p:nvPr/>
          </p:nvSpPr>
          <p:spPr>
            <a:xfrm>
              <a:off x="1979675" y="1058653"/>
              <a:ext cx="794564" cy="855785"/>
            </a:xfrm>
            <a:prstGeom prst="blockArc">
              <a:avLst>
                <a:gd name="adj1" fmla="val 15370951"/>
                <a:gd name="adj2" fmla="val 0"/>
                <a:gd name="adj3" fmla="val 25000"/>
              </a:avLst>
            </a:prstGeom>
            <a:solidFill>
              <a:srgbClr val="FFD266"/>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solidFill>
                  <a:schemeClr val="tx1"/>
                </a:solidFill>
              </a:endParaRPr>
            </a:p>
          </p:txBody>
        </p:sp>
        <p:sp>
          <p:nvSpPr>
            <p:cNvPr id="51" name="TextBox 50"/>
            <p:cNvSpPr txBox="1"/>
            <p:nvPr/>
          </p:nvSpPr>
          <p:spPr>
            <a:xfrm>
              <a:off x="2808552" y="1680046"/>
              <a:ext cx="1545332" cy="296586"/>
            </a:xfrm>
            <a:prstGeom prst="rect">
              <a:avLst/>
            </a:prstGeom>
            <a:noFill/>
          </p:spPr>
          <p:txBody>
            <a:bodyPr wrap="none" rtlCol="0">
              <a:spAutoFit/>
            </a:bodyPr>
            <a:lstStyle/>
            <a:p>
              <a:r>
                <a:rPr lang="en-US" sz="700" dirty="0" smtClean="0"/>
                <a:t>Exhaust used for CO</a:t>
              </a:r>
              <a:r>
                <a:rPr lang="en-US" sz="700" baseline="-25000" dirty="0" smtClean="0"/>
                <a:t>2</a:t>
              </a:r>
              <a:endParaRPr lang="en-US" sz="700" baseline="-25000" dirty="0"/>
            </a:p>
          </p:txBody>
        </p:sp>
        <p:sp>
          <p:nvSpPr>
            <p:cNvPr id="52" name="Rectangle 51"/>
            <p:cNvSpPr/>
            <p:nvPr/>
          </p:nvSpPr>
          <p:spPr>
            <a:xfrm flipV="1">
              <a:off x="3026559" y="2896074"/>
              <a:ext cx="2578686" cy="140496"/>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53" name="Straight Connector 52"/>
            <p:cNvCxnSpPr/>
            <p:nvPr/>
          </p:nvCxnSpPr>
          <p:spPr>
            <a:xfrm flipH="1">
              <a:off x="2399520" y="2738588"/>
              <a:ext cx="1233247" cy="4693"/>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flipV="1">
              <a:off x="5362055" y="2100057"/>
              <a:ext cx="1952" cy="138729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55" name="Cloud Callout 54"/>
            <p:cNvSpPr/>
            <p:nvPr/>
          </p:nvSpPr>
          <p:spPr>
            <a:xfrm>
              <a:off x="441324" y="901765"/>
              <a:ext cx="440352" cy="3346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6" name="Cloud Callout 55"/>
            <p:cNvSpPr/>
            <p:nvPr/>
          </p:nvSpPr>
          <p:spPr>
            <a:xfrm>
              <a:off x="1041212" y="942615"/>
              <a:ext cx="367562" cy="2938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7" name="Cloud Callout 56"/>
            <p:cNvSpPr/>
            <p:nvPr/>
          </p:nvSpPr>
          <p:spPr>
            <a:xfrm>
              <a:off x="1540687" y="1051558"/>
              <a:ext cx="325641" cy="2231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8" name="Cloud Callout 57"/>
            <p:cNvSpPr/>
            <p:nvPr/>
          </p:nvSpPr>
          <p:spPr>
            <a:xfrm>
              <a:off x="1987916" y="1124865"/>
              <a:ext cx="195385" cy="1115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9" name="Rectangle 58"/>
            <p:cNvSpPr/>
            <p:nvPr/>
          </p:nvSpPr>
          <p:spPr>
            <a:xfrm rot="10800000" flipV="1">
              <a:off x="5527197" y="3303835"/>
              <a:ext cx="1759369" cy="122948"/>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61" name="Rectangle 60"/>
            <p:cNvSpPr/>
            <p:nvPr/>
          </p:nvSpPr>
          <p:spPr>
            <a:xfrm rot="16200000" flipV="1">
              <a:off x="5271642" y="3086086"/>
              <a:ext cx="521605" cy="145600"/>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62" name="Rectangle 61"/>
            <p:cNvSpPr/>
            <p:nvPr/>
          </p:nvSpPr>
          <p:spPr>
            <a:xfrm>
              <a:off x="3909697" y="2445303"/>
              <a:ext cx="1267956" cy="905282"/>
            </a:xfrm>
            <a:prstGeom prst="rect">
              <a:avLst/>
            </a:prstGeom>
            <a:solidFill>
              <a:srgbClr val="FFD2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63" name="Straight Connector 62"/>
            <p:cNvCxnSpPr/>
            <p:nvPr/>
          </p:nvCxnSpPr>
          <p:spPr>
            <a:xfrm flipH="1" flipV="1">
              <a:off x="3576005" y="2121342"/>
              <a:ext cx="1812690" cy="340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4130416" y="2611713"/>
              <a:ext cx="850447" cy="456286"/>
            </a:xfrm>
            <a:prstGeom prst="rect">
              <a:avLst/>
            </a:prstGeom>
            <a:noFill/>
          </p:spPr>
          <p:txBody>
            <a:bodyPr wrap="square" rtlCol="0">
              <a:spAutoFit/>
            </a:bodyPr>
            <a:lstStyle/>
            <a:p>
              <a:r>
                <a:rPr lang="en-US" sz="700" dirty="0" smtClean="0"/>
                <a:t>Particle Scrubber</a:t>
              </a:r>
              <a:endParaRPr lang="en-US" sz="700" dirty="0"/>
            </a:p>
          </p:txBody>
        </p:sp>
        <p:cxnSp>
          <p:nvCxnSpPr>
            <p:cNvPr id="65" name="Straight Connector 64"/>
            <p:cNvCxnSpPr/>
            <p:nvPr/>
          </p:nvCxnSpPr>
          <p:spPr>
            <a:xfrm flipV="1">
              <a:off x="3604386" y="2096372"/>
              <a:ext cx="3400" cy="656406"/>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3803053" y="3696384"/>
              <a:ext cx="1007572" cy="273771"/>
            </a:xfrm>
            <a:prstGeom prst="rect">
              <a:avLst/>
            </a:prstGeom>
            <a:noFill/>
          </p:spPr>
          <p:txBody>
            <a:bodyPr wrap="none" rtlCol="0">
              <a:spAutoFit/>
            </a:bodyPr>
            <a:lstStyle/>
            <a:p>
              <a:r>
                <a:rPr lang="en-US" sz="600" dirty="0" smtClean="0"/>
                <a:t>Supplemental</a:t>
              </a:r>
              <a:endParaRPr lang="en-US" sz="600" dirty="0"/>
            </a:p>
          </p:txBody>
        </p:sp>
      </p:grpSp>
    </p:spTree>
    <p:extLst>
      <p:ext uri="{BB962C8B-B14F-4D97-AF65-F5344CB8AC3E}">
        <p14:creationId xmlns:p14="http://schemas.microsoft.com/office/powerpoint/2010/main" val="15589620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2819400" y="2514600"/>
            <a:ext cx="1752600" cy="2590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81000" y="2057400"/>
            <a:ext cx="2133600" cy="3124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p:cNvGraphicFramePr>
            <a:graphicFrameLocks noGrp="1"/>
          </p:cNvGraphicFramePr>
          <p:nvPr/>
        </p:nvGraphicFramePr>
        <p:xfrm>
          <a:off x="381001" y="2224450"/>
          <a:ext cx="2133600" cy="2949852"/>
        </p:xfrm>
        <a:graphic>
          <a:graphicData uri="http://schemas.openxmlformats.org/drawingml/2006/table">
            <a:tbl>
              <a:tblPr/>
              <a:tblGrid>
                <a:gridCol w="523471"/>
                <a:gridCol w="793992"/>
                <a:gridCol w="816137"/>
              </a:tblGrid>
              <a:tr h="487692">
                <a:tc>
                  <a:txBody>
                    <a:bodyPr/>
                    <a:lstStyle/>
                    <a:p>
                      <a:r>
                        <a:rPr lang="en-US" sz="800" dirty="0"/>
                        <a:t>Nominal Pipe Size</a:t>
                      </a:r>
                      <a:br>
                        <a:rPr lang="en-US" sz="800" dirty="0"/>
                      </a:br>
                      <a:r>
                        <a:rPr lang="en-US" sz="800" i="1" dirty="0"/>
                        <a:t>(inches)</a:t>
                      </a:r>
                      <a:endParaRPr lang="en-US" sz="800" dirty="0"/>
                    </a:p>
                  </a:txBody>
                  <a:tcPr marL="52779" marR="52779" marT="26390" marB="26390" anchor="ctr">
                    <a:lnL>
                      <a:noFill/>
                    </a:lnL>
                    <a:lnR>
                      <a:noFill/>
                    </a:lnR>
                    <a:lnT>
                      <a:noFill/>
                    </a:lnT>
                    <a:lnB>
                      <a:noFill/>
                    </a:lnB>
                  </a:tcPr>
                </a:tc>
                <a:tc>
                  <a:txBody>
                    <a:bodyPr/>
                    <a:lstStyle/>
                    <a:p>
                      <a:r>
                        <a:rPr lang="en-US" sz="1000" b="1" dirty="0"/>
                        <a:t>Schedule 40</a:t>
                      </a:r>
                    </a:p>
                  </a:txBody>
                  <a:tcPr marL="52779" marR="52779" marT="26390" marB="26390" anchor="ctr">
                    <a:lnL>
                      <a:noFill/>
                    </a:lnL>
                    <a:lnR>
                      <a:noFill/>
                    </a:lnR>
                    <a:lnT>
                      <a:noFill/>
                    </a:lnT>
                    <a:lnB>
                      <a:noFill/>
                    </a:lnB>
                  </a:tcPr>
                </a:tc>
                <a:tc>
                  <a:txBody>
                    <a:bodyPr/>
                    <a:lstStyle/>
                    <a:p>
                      <a:r>
                        <a:rPr lang="en-US" sz="1000" b="1" dirty="0"/>
                        <a:t>Schedule 80</a:t>
                      </a:r>
                    </a:p>
                  </a:txBody>
                  <a:tcPr marL="52779" marR="52779" marT="26390" marB="26390" anchor="ctr">
                    <a:lnL>
                      <a:noFill/>
                    </a:lnL>
                    <a:lnR>
                      <a:noFill/>
                    </a:lnR>
                    <a:lnT>
                      <a:noFill/>
                    </a:lnT>
                    <a:lnB>
                      <a:noFill/>
                    </a:lnB>
                  </a:tcPr>
                </a:tc>
              </a:tr>
              <a:tr h="188722">
                <a:tc>
                  <a:txBody>
                    <a:bodyPr/>
                    <a:lstStyle/>
                    <a:p>
                      <a:r>
                        <a:rPr lang="en-US" sz="1000" dirty="0"/>
                        <a:t>1/2</a:t>
                      </a:r>
                    </a:p>
                  </a:txBody>
                  <a:tcPr marL="52779" marR="52779" marT="26390" marB="26390" anchor="ctr">
                    <a:lnL>
                      <a:noFill/>
                    </a:lnL>
                    <a:lnR>
                      <a:noFill/>
                    </a:lnR>
                    <a:lnT>
                      <a:noFill/>
                    </a:lnT>
                    <a:lnB>
                      <a:noFill/>
                    </a:lnB>
                  </a:tcPr>
                </a:tc>
                <a:tc>
                  <a:txBody>
                    <a:bodyPr/>
                    <a:lstStyle/>
                    <a:p>
                      <a:r>
                        <a:rPr lang="en-US" sz="1000" dirty="0"/>
                        <a:t>358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509</a:t>
                      </a:r>
                    </a:p>
                  </a:txBody>
                  <a:tcPr marL="52779" marR="52779" marT="26390" marB="26390" anchor="ctr">
                    <a:lnL>
                      <a:noFill/>
                    </a:lnL>
                    <a:lnR>
                      <a:noFill/>
                    </a:lnR>
                    <a:lnT>
                      <a:noFill/>
                    </a:lnT>
                    <a:lnB>
                      <a:noFill/>
                    </a:lnB>
                    <a:solidFill>
                      <a:srgbClr val="00B050"/>
                    </a:solidFill>
                  </a:tcPr>
                </a:tc>
              </a:tr>
              <a:tr h="188722">
                <a:tc>
                  <a:txBody>
                    <a:bodyPr/>
                    <a:lstStyle/>
                    <a:p>
                      <a:r>
                        <a:rPr lang="en-US" sz="1000"/>
                        <a:t>3/4</a:t>
                      </a:r>
                    </a:p>
                  </a:txBody>
                  <a:tcPr marL="52779" marR="52779" marT="26390" marB="26390" anchor="ctr">
                    <a:lnL>
                      <a:noFill/>
                    </a:lnL>
                    <a:lnR>
                      <a:noFill/>
                    </a:lnR>
                    <a:lnT>
                      <a:noFill/>
                    </a:lnT>
                    <a:lnB>
                      <a:noFill/>
                    </a:lnB>
                  </a:tcPr>
                </a:tc>
                <a:tc>
                  <a:txBody>
                    <a:bodyPr/>
                    <a:lstStyle/>
                    <a:p>
                      <a:r>
                        <a:rPr lang="en-US" sz="1000" dirty="0"/>
                        <a:t>289</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413</a:t>
                      </a:r>
                    </a:p>
                  </a:txBody>
                  <a:tcPr marL="52779" marR="52779" marT="26390" marB="26390" anchor="ctr">
                    <a:lnL>
                      <a:noFill/>
                    </a:lnL>
                    <a:lnR>
                      <a:noFill/>
                    </a:lnR>
                    <a:lnT>
                      <a:noFill/>
                    </a:lnT>
                    <a:lnB>
                      <a:noFill/>
                    </a:lnB>
                    <a:solidFill>
                      <a:srgbClr val="00B050"/>
                    </a:solidFill>
                  </a:tcPr>
                </a:tc>
              </a:tr>
              <a:tr h="188722">
                <a:tc>
                  <a:txBody>
                    <a:bodyPr/>
                    <a:lstStyle/>
                    <a:p>
                      <a:r>
                        <a:rPr lang="en-US" sz="1000"/>
                        <a:t>1</a:t>
                      </a:r>
                    </a:p>
                  </a:txBody>
                  <a:tcPr marL="52779" marR="52779" marT="26390" marB="26390" anchor="ctr">
                    <a:lnL>
                      <a:noFill/>
                    </a:lnL>
                    <a:lnR>
                      <a:noFill/>
                    </a:lnR>
                    <a:lnT>
                      <a:noFill/>
                    </a:lnT>
                    <a:lnB>
                      <a:noFill/>
                    </a:lnB>
                  </a:tcPr>
                </a:tc>
                <a:tc>
                  <a:txBody>
                    <a:bodyPr/>
                    <a:lstStyle/>
                    <a:p>
                      <a:r>
                        <a:rPr lang="en-US" sz="1000" dirty="0"/>
                        <a:t>270</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378</a:t>
                      </a:r>
                    </a:p>
                  </a:txBody>
                  <a:tcPr marL="52779" marR="52779" marT="26390" marB="26390" anchor="ctr">
                    <a:lnL>
                      <a:noFill/>
                    </a:lnL>
                    <a:lnR>
                      <a:noFill/>
                    </a:lnR>
                    <a:lnT>
                      <a:noFill/>
                    </a:lnT>
                    <a:lnB>
                      <a:noFill/>
                    </a:lnB>
                    <a:solidFill>
                      <a:srgbClr val="00B050"/>
                    </a:solidFill>
                  </a:tcPr>
                </a:tc>
              </a:tr>
              <a:tr h="188722">
                <a:tc>
                  <a:txBody>
                    <a:bodyPr/>
                    <a:lstStyle/>
                    <a:p>
                      <a:r>
                        <a:rPr lang="en-US" sz="1000"/>
                        <a:t>1 1/4</a:t>
                      </a:r>
                    </a:p>
                  </a:txBody>
                  <a:tcPr marL="52779" marR="52779" marT="26390" marB="26390" anchor="ctr">
                    <a:lnL>
                      <a:noFill/>
                    </a:lnL>
                    <a:lnR>
                      <a:noFill/>
                    </a:lnR>
                    <a:lnT>
                      <a:noFill/>
                    </a:lnT>
                    <a:lnB>
                      <a:noFill/>
                    </a:lnB>
                  </a:tcPr>
                </a:tc>
                <a:tc>
                  <a:txBody>
                    <a:bodyPr/>
                    <a:lstStyle/>
                    <a:p>
                      <a:r>
                        <a:rPr lang="en-US" sz="1000" dirty="0"/>
                        <a:t>221</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312</a:t>
                      </a:r>
                    </a:p>
                  </a:txBody>
                  <a:tcPr marL="52779" marR="52779" marT="26390" marB="26390" anchor="ctr">
                    <a:lnL>
                      <a:noFill/>
                    </a:lnL>
                    <a:lnR>
                      <a:noFill/>
                    </a:lnR>
                    <a:lnT>
                      <a:noFill/>
                    </a:lnT>
                    <a:lnB>
                      <a:noFill/>
                    </a:lnB>
                    <a:solidFill>
                      <a:srgbClr val="00B050"/>
                    </a:solidFill>
                  </a:tcPr>
                </a:tc>
              </a:tr>
              <a:tr h="188722">
                <a:tc>
                  <a:txBody>
                    <a:bodyPr/>
                    <a:lstStyle/>
                    <a:p>
                      <a:r>
                        <a:rPr lang="en-US" sz="1000"/>
                        <a:t>1 1/2</a:t>
                      </a:r>
                    </a:p>
                  </a:txBody>
                  <a:tcPr marL="52779" marR="52779" marT="26390" marB="26390" anchor="ctr">
                    <a:lnL>
                      <a:noFill/>
                    </a:lnL>
                    <a:lnR>
                      <a:noFill/>
                    </a:lnR>
                    <a:lnT>
                      <a:noFill/>
                    </a:lnT>
                    <a:lnB>
                      <a:noFill/>
                    </a:lnB>
                  </a:tcPr>
                </a:tc>
                <a:tc>
                  <a:txBody>
                    <a:bodyPr/>
                    <a:lstStyle/>
                    <a:p>
                      <a:r>
                        <a:rPr lang="en-US" sz="1000"/>
                        <a:t>198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282</a:t>
                      </a:r>
                    </a:p>
                  </a:txBody>
                  <a:tcPr marL="52779" marR="52779" marT="26390" marB="26390" anchor="ctr">
                    <a:lnL>
                      <a:noFill/>
                    </a:lnL>
                    <a:lnR>
                      <a:noFill/>
                    </a:lnR>
                    <a:lnT>
                      <a:noFill/>
                    </a:lnT>
                    <a:lnB>
                      <a:noFill/>
                    </a:lnB>
                    <a:solidFill>
                      <a:srgbClr val="00B050"/>
                    </a:solidFill>
                  </a:tcPr>
                </a:tc>
              </a:tr>
              <a:tr h="188722">
                <a:tc>
                  <a:txBody>
                    <a:bodyPr/>
                    <a:lstStyle/>
                    <a:p>
                      <a:r>
                        <a:rPr lang="en-US" sz="1000"/>
                        <a:t>2</a:t>
                      </a:r>
                    </a:p>
                  </a:txBody>
                  <a:tcPr marL="52779" marR="52779" marT="26390" marB="26390" anchor="ctr">
                    <a:lnL>
                      <a:noFill/>
                    </a:lnL>
                    <a:lnR>
                      <a:noFill/>
                    </a:lnR>
                    <a:lnT>
                      <a:noFill/>
                    </a:lnT>
                    <a:lnB>
                      <a:noFill/>
                    </a:lnB>
                  </a:tcPr>
                </a:tc>
                <a:tc>
                  <a:txBody>
                    <a:bodyPr/>
                    <a:lstStyle/>
                    <a:p>
                      <a:r>
                        <a:rPr lang="en-US" sz="1000"/>
                        <a:t>166</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243</a:t>
                      </a:r>
                    </a:p>
                  </a:txBody>
                  <a:tcPr marL="52779" marR="52779" marT="26390" marB="26390" anchor="ctr">
                    <a:lnL>
                      <a:noFill/>
                    </a:lnL>
                    <a:lnR>
                      <a:noFill/>
                    </a:lnR>
                    <a:lnT>
                      <a:noFill/>
                    </a:lnT>
                    <a:lnB>
                      <a:noFill/>
                    </a:lnB>
                    <a:solidFill>
                      <a:srgbClr val="00B050"/>
                    </a:solidFill>
                  </a:tcPr>
                </a:tc>
              </a:tr>
              <a:tr h="188722">
                <a:tc>
                  <a:txBody>
                    <a:bodyPr/>
                    <a:lstStyle/>
                    <a:p>
                      <a:r>
                        <a:rPr lang="en-US" sz="1000"/>
                        <a:t>2 1/2</a:t>
                      </a:r>
                    </a:p>
                  </a:txBody>
                  <a:tcPr marL="52779" marR="52779" marT="26390" marB="26390" anchor="ctr">
                    <a:lnL>
                      <a:noFill/>
                    </a:lnL>
                    <a:lnR>
                      <a:noFill/>
                    </a:lnR>
                    <a:lnT>
                      <a:noFill/>
                    </a:lnT>
                    <a:lnB>
                      <a:noFill/>
                    </a:lnB>
                  </a:tcPr>
                </a:tc>
                <a:tc>
                  <a:txBody>
                    <a:bodyPr/>
                    <a:lstStyle/>
                    <a:p>
                      <a:r>
                        <a:rPr lang="en-US" sz="1000"/>
                        <a:t>182</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255</a:t>
                      </a:r>
                    </a:p>
                  </a:txBody>
                  <a:tcPr marL="52779" marR="52779" marT="26390" marB="26390" anchor="ctr">
                    <a:lnL>
                      <a:noFill/>
                    </a:lnL>
                    <a:lnR>
                      <a:noFill/>
                    </a:lnR>
                    <a:lnT>
                      <a:noFill/>
                    </a:lnT>
                    <a:lnB>
                      <a:noFill/>
                    </a:lnB>
                    <a:solidFill>
                      <a:srgbClr val="00B050"/>
                    </a:solidFill>
                  </a:tcPr>
                </a:tc>
              </a:tr>
              <a:tr h="188722">
                <a:tc>
                  <a:txBody>
                    <a:bodyPr/>
                    <a:lstStyle/>
                    <a:p>
                      <a:r>
                        <a:rPr lang="en-US" sz="1000"/>
                        <a:t>3</a:t>
                      </a:r>
                    </a:p>
                  </a:txBody>
                  <a:tcPr marL="52779" marR="52779" marT="26390" marB="26390" anchor="ctr">
                    <a:lnL>
                      <a:noFill/>
                    </a:lnL>
                    <a:lnR>
                      <a:noFill/>
                    </a:lnR>
                    <a:lnT>
                      <a:noFill/>
                    </a:lnT>
                    <a:lnB>
                      <a:noFill/>
                    </a:lnB>
                  </a:tcPr>
                </a:tc>
                <a:tc>
                  <a:txBody>
                    <a:bodyPr/>
                    <a:lstStyle/>
                    <a:p>
                      <a:r>
                        <a:rPr lang="en-US" sz="1000"/>
                        <a:t>158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225</a:t>
                      </a:r>
                    </a:p>
                  </a:txBody>
                  <a:tcPr marL="52779" marR="52779" marT="26390" marB="26390" anchor="ctr">
                    <a:lnL>
                      <a:noFill/>
                    </a:lnL>
                    <a:lnR>
                      <a:noFill/>
                    </a:lnR>
                    <a:lnT>
                      <a:noFill/>
                    </a:lnT>
                    <a:lnB>
                      <a:noFill/>
                    </a:lnB>
                    <a:solidFill>
                      <a:srgbClr val="00B050"/>
                    </a:solidFill>
                  </a:tcPr>
                </a:tc>
              </a:tr>
              <a:tr h="188722">
                <a:tc>
                  <a:txBody>
                    <a:bodyPr/>
                    <a:lstStyle/>
                    <a:p>
                      <a:r>
                        <a:rPr lang="en-US" sz="1000" dirty="0"/>
                        <a:t>4</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194</a:t>
                      </a:r>
                    </a:p>
                  </a:txBody>
                  <a:tcPr marL="52779" marR="52779" marT="26390" marB="26390" anchor="ctr">
                    <a:lnL>
                      <a:noFill/>
                    </a:lnL>
                    <a:lnR>
                      <a:noFill/>
                    </a:lnR>
                    <a:lnT>
                      <a:noFill/>
                    </a:lnT>
                    <a:lnB>
                      <a:noFill/>
                    </a:lnB>
                    <a:solidFill>
                      <a:srgbClr val="00B050"/>
                    </a:solidFill>
                  </a:tcPr>
                </a:tc>
              </a:tr>
              <a:tr h="188722">
                <a:tc>
                  <a:txBody>
                    <a:bodyPr/>
                    <a:lstStyle/>
                    <a:p>
                      <a:r>
                        <a:rPr lang="en-US" sz="1000"/>
                        <a:t>5</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173</a:t>
                      </a:r>
                    </a:p>
                  </a:txBody>
                  <a:tcPr marL="52779" marR="52779" marT="26390" marB="26390" anchor="ctr">
                    <a:lnL>
                      <a:noFill/>
                    </a:lnL>
                    <a:lnR>
                      <a:noFill/>
                    </a:lnR>
                    <a:lnT>
                      <a:noFill/>
                    </a:lnT>
                    <a:lnB>
                      <a:noFill/>
                    </a:lnB>
                    <a:solidFill>
                      <a:srgbClr val="00B050"/>
                    </a:solidFill>
                  </a:tcPr>
                </a:tc>
              </a:tr>
              <a:tr h="188722">
                <a:tc>
                  <a:txBody>
                    <a:bodyPr/>
                    <a:lstStyle/>
                    <a:p>
                      <a:r>
                        <a:rPr lang="en-US" sz="1000"/>
                        <a:t>6</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167</a:t>
                      </a:r>
                    </a:p>
                  </a:txBody>
                  <a:tcPr marL="52779" marR="52779" marT="26390" marB="26390" anchor="ctr">
                    <a:lnL>
                      <a:noFill/>
                    </a:lnL>
                    <a:lnR>
                      <a:noFill/>
                    </a:lnR>
                    <a:lnT>
                      <a:noFill/>
                    </a:lnT>
                    <a:lnB>
                      <a:noFill/>
                    </a:lnB>
                    <a:solidFill>
                      <a:srgbClr val="00B050"/>
                    </a:solidFill>
                  </a:tcPr>
                </a:tc>
              </a:tr>
              <a:tr h="188722">
                <a:tc>
                  <a:txBody>
                    <a:bodyPr/>
                    <a:lstStyle/>
                    <a:p>
                      <a:r>
                        <a:rPr lang="en-US" sz="1000" dirty="0"/>
                        <a:t>8</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t>148</a:t>
                      </a:r>
                    </a:p>
                  </a:txBody>
                  <a:tcPr marL="52779" marR="52779" marT="26390" marB="26390" anchor="ctr">
                    <a:lnL>
                      <a:noFill/>
                    </a:lnL>
                    <a:lnR>
                      <a:noFill/>
                    </a:lnR>
                    <a:lnT>
                      <a:noFill/>
                    </a:lnT>
                    <a:lnB>
                      <a:noFill/>
                    </a:lnB>
                    <a:solidFill>
                      <a:srgbClr val="00B050"/>
                    </a:solidFill>
                  </a:tcPr>
                </a:tc>
              </a:tr>
            </a:tbl>
          </a:graphicData>
        </a:graphic>
      </p:graphicFrame>
      <p:graphicFrame>
        <p:nvGraphicFramePr>
          <p:cNvPr id="18" name="Table 17"/>
          <p:cNvGraphicFramePr>
            <a:graphicFrameLocks noGrp="1"/>
          </p:cNvGraphicFramePr>
          <p:nvPr/>
        </p:nvGraphicFramePr>
        <p:xfrm>
          <a:off x="2819400" y="2514600"/>
          <a:ext cx="1828800" cy="2651760"/>
        </p:xfrm>
        <a:graphic>
          <a:graphicData uri="http://schemas.openxmlformats.org/drawingml/2006/table">
            <a:tbl>
              <a:tblPr/>
              <a:tblGrid>
                <a:gridCol w="914400"/>
                <a:gridCol w="914400"/>
              </a:tblGrid>
              <a:tr h="0">
                <a:tc>
                  <a:txBody>
                    <a:bodyPr/>
                    <a:lstStyle/>
                    <a:p>
                      <a:r>
                        <a:rPr lang="en-US" sz="1200" dirty="0"/>
                        <a:t>Operating Temp (°F)</a:t>
                      </a:r>
                    </a:p>
                  </a:txBody>
                  <a:tcPr anchor="ctr">
                    <a:lnL>
                      <a:noFill/>
                    </a:lnL>
                    <a:lnR>
                      <a:noFill/>
                    </a:lnR>
                    <a:lnT>
                      <a:noFill/>
                    </a:lnT>
                    <a:lnB>
                      <a:noFill/>
                    </a:lnB>
                  </a:tcPr>
                </a:tc>
                <a:tc>
                  <a:txBody>
                    <a:bodyPr/>
                    <a:lstStyle/>
                    <a:p>
                      <a:r>
                        <a:rPr lang="en-US" sz="1200" dirty="0"/>
                        <a:t>De-Rating </a:t>
                      </a:r>
                      <a:endParaRPr lang="en-US" sz="1200" dirty="0" smtClean="0"/>
                    </a:p>
                    <a:p>
                      <a:r>
                        <a:rPr lang="en-US" sz="1200" dirty="0" smtClean="0"/>
                        <a:t>Factor</a:t>
                      </a:r>
                      <a:endParaRPr lang="en-US" sz="1200" dirty="0"/>
                    </a:p>
                  </a:txBody>
                  <a:tcPr anchor="ctr">
                    <a:lnL>
                      <a:noFill/>
                    </a:lnL>
                    <a:lnR>
                      <a:noFill/>
                    </a:lnR>
                    <a:lnT>
                      <a:noFill/>
                    </a:lnT>
                    <a:lnB>
                      <a:noFill/>
                    </a:lnB>
                  </a:tcPr>
                </a:tc>
              </a:tr>
              <a:tr h="0">
                <a:tc>
                  <a:txBody>
                    <a:bodyPr/>
                    <a:lstStyle/>
                    <a:p>
                      <a:r>
                        <a:rPr lang="en-US" sz="1200" dirty="0"/>
                        <a:t>73</a:t>
                      </a:r>
                    </a:p>
                  </a:txBody>
                  <a:tcPr anchor="ctr">
                    <a:lnL>
                      <a:noFill/>
                    </a:lnL>
                    <a:lnR>
                      <a:noFill/>
                    </a:lnR>
                    <a:lnT>
                      <a:noFill/>
                    </a:lnT>
                    <a:lnB>
                      <a:noFill/>
                    </a:lnB>
                  </a:tcPr>
                </a:tc>
                <a:tc>
                  <a:txBody>
                    <a:bodyPr/>
                    <a:lstStyle/>
                    <a:p>
                      <a:r>
                        <a:rPr lang="en-US" sz="1200" dirty="0"/>
                        <a:t>1.00</a:t>
                      </a:r>
                    </a:p>
                  </a:txBody>
                  <a:tcPr anchor="ctr">
                    <a:lnL>
                      <a:noFill/>
                    </a:lnL>
                    <a:lnR>
                      <a:noFill/>
                    </a:lnR>
                    <a:lnT>
                      <a:noFill/>
                    </a:lnT>
                    <a:lnB>
                      <a:noFill/>
                    </a:lnB>
                  </a:tcPr>
                </a:tc>
              </a:tr>
              <a:tr h="0">
                <a:tc>
                  <a:txBody>
                    <a:bodyPr/>
                    <a:lstStyle/>
                    <a:p>
                      <a:r>
                        <a:rPr lang="en-US" sz="1200" dirty="0"/>
                        <a:t>80</a:t>
                      </a:r>
                    </a:p>
                  </a:txBody>
                  <a:tcPr anchor="ctr">
                    <a:lnL>
                      <a:noFill/>
                    </a:lnL>
                    <a:lnR>
                      <a:noFill/>
                    </a:lnR>
                    <a:lnT>
                      <a:noFill/>
                    </a:lnT>
                    <a:lnB>
                      <a:noFill/>
                    </a:lnB>
                  </a:tcPr>
                </a:tc>
                <a:tc>
                  <a:txBody>
                    <a:bodyPr/>
                    <a:lstStyle/>
                    <a:p>
                      <a:r>
                        <a:rPr lang="en-US" sz="1200"/>
                        <a:t>0.88</a:t>
                      </a:r>
                    </a:p>
                  </a:txBody>
                  <a:tcPr anchor="ctr">
                    <a:lnL>
                      <a:noFill/>
                    </a:lnL>
                    <a:lnR>
                      <a:noFill/>
                    </a:lnR>
                    <a:lnT>
                      <a:noFill/>
                    </a:lnT>
                    <a:lnB>
                      <a:noFill/>
                    </a:lnB>
                  </a:tcPr>
                </a:tc>
              </a:tr>
              <a:tr h="0">
                <a:tc>
                  <a:txBody>
                    <a:bodyPr/>
                    <a:lstStyle/>
                    <a:p>
                      <a:r>
                        <a:rPr lang="en-US" sz="1200" dirty="0"/>
                        <a:t>90</a:t>
                      </a:r>
                    </a:p>
                  </a:txBody>
                  <a:tcPr anchor="ctr">
                    <a:lnL>
                      <a:noFill/>
                    </a:lnL>
                    <a:lnR>
                      <a:noFill/>
                    </a:lnR>
                    <a:lnT>
                      <a:noFill/>
                    </a:lnT>
                    <a:lnB>
                      <a:noFill/>
                    </a:lnB>
                  </a:tcPr>
                </a:tc>
                <a:tc>
                  <a:txBody>
                    <a:bodyPr/>
                    <a:lstStyle/>
                    <a:p>
                      <a:r>
                        <a:rPr lang="en-US" sz="1200"/>
                        <a:t>0.75</a:t>
                      </a:r>
                    </a:p>
                  </a:txBody>
                  <a:tcPr anchor="ctr">
                    <a:lnL>
                      <a:noFill/>
                    </a:lnL>
                    <a:lnR>
                      <a:noFill/>
                    </a:lnR>
                    <a:lnT>
                      <a:noFill/>
                    </a:lnT>
                    <a:lnB>
                      <a:noFill/>
                    </a:lnB>
                  </a:tcPr>
                </a:tc>
              </a:tr>
              <a:tr h="0">
                <a:tc>
                  <a:txBody>
                    <a:bodyPr/>
                    <a:lstStyle/>
                    <a:p>
                      <a:r>
                        <a:rPr lang="en-US" sz="1200" dirty="0"/>
                        <a:t>100</a:t>
                      </a:r>
                    </a:p>
                  </a:txBody>
                  <a:tcPr anchor="ctr">
                    <a:lnL>
                      <a:noFill/>
                    </a:lnL>
                    <a:lnR>
                      <a:noFill/>
                    </a:lnR>
                    <a:lnT>
                      <a:noFill/>
                    </a:lnT>
                    <a:lnB>
                      <a:noFill/>
                    </a:lnB>
                  </a:tcPr>
                </a:tc>
                <a:tc>
                  <a:txBody>
                    <a:bodyPr/>
                    <a:lstStyle/>
                    <a:p>
                      <a:r>
                        <a:rPr lang="en-US" sz="1200" dirty="0"/>
                        <a:t>0.62</a:t>
                      </a:r>
                    </a:p>
                  </a:txBody>
                  <a:tcPr anchor="ctr">
                    <a:lnL>
                      <a:noFill/>
                    </a:lnL>
                    <a:lnR>
                      <a:noFill/>
                    </a:lnR>
                    <a:lnT>
                      <a:noFill/>
                    </a:lnT>
                    <a:lnB>
                      <a:noFill/>
                    </a:lnB>
                  </a:tcPr>
                </a:tc>
              </a:tr>
              <a:tr h="0">
                <a:tc>
                  <a:txBody>
                    <a:bodyPr/>
                    <a:lstStyle/>
                    <a:p>
                      <a:r>
                        <a:rPr lang="en-US" sz="1200" dirty="0"/>
                        <a:t>110</a:t>
                      </a:r>
                    </a:p>
                  </a:txBody>
                  <a:tcPr anchor="ctr">
                    <a:lnL>
                      <a:noFill/>
                    </a:lnL>
                    <a:lnR>
                      <a:noFill/>
                    </a:lnR>
                    <a:lnT>
                      <a:noFill/>
                    </a:lnT>
                    <a:lnB>
                      <a:noFill/>
                    </a:lnB>
                  </a:tcPr>
                </a:tc>
                <a:tc>
                  <a:txBody>
                    <a:bodyPr/>
                    <a:lstStyle/>
                    <a:p>
                      <a:r>
                        <a:rPr lang="en-US" sz="1200" dirty="0"/>
                        <a:t>0.51</a:t>
                      </a:r>
                    </a:p>
                  </a:txBody>
                  <a:tcPr anchor="ctr">
                    <a:lnL>
                      <a:noFill/>
                    </a:lnL>
                    <a:lnR>
                      <a:noFill/>
                    </a:lnR>
                    <a:lnT>
                      <a:noFill/>
                    </a:lnT>
                    <a:lnB>
                      <a:noFill/>
                    </a:lnB>
                  </a:tcPr>
                </a:tc>
              </a:tr>
              <a:tr h="0">
                <a:tc>
                  <a:txBody>
                    <a:bodyPr/>
                    <a:lstStyle/>
                    <a:p>
                      <a:r>
                        <a:rPr lang="en-US" sz="1200"/>
                        <a:t>120</a:t>
                      </a:r>
                    </a:p>
                  </a:txBody>
                  <a:tcPr anchor="ctr">
                    <a:lnL>
                      <a:noFill/>
                    </a:lnL>
                    <a:lnR>
                      <a:noFill/>
                    </a:lnR>
                    <a:lnT>
                      <a:noFill/>
                    </a:lnT>
                    <a:lnB>
                      <a:noFill/>
                    </a:lnB>
                  </a:tcPr>
                </a:tc>
                <a:tc>
                  <a:txBody>
                    <a:bodyPr/>
                    <a:lstStyle/>
                    <a:p>
                      <a:r>
                        <a:rPr lang="en-US" sz="1200" dirty="0"/>
                        <a:t>0.40</a:t>
                      </a:r>
                    </a:p>
                  </a:txBody>
                  <a:tcPr anchor="ctr">
                    <a:lnL>
                      <a:noFill/>
                    </a:lnL>
                    <a:lnR>
                      <a:noFill/>
                    </a:lnR>
                    <a:lnT>
                      <a:noFill/>
                    </a:lnT>
                    <a:lnB>
                      <a:noFill/>
                    </a:lnB>
                  </a:tcPr>
                </a:tc>
              </a:tr>
              <a:tr h="0">
                <a:tc>
                  <a:txBody>
                    <a:bodyPr/>
                    <a:lstStyle/>
                    <a:p>
                      <a:r>
                        <a:rPr lang="en-US" sz="1200"/>
                        <a:t>130</a:t>
                      </a:r>
                    </a:p>
                  </a:txBody>
                  <a:tcPr anchor="ctr">
                    <a:lnL>
                      <a:noFill/>
                    </a:lnL>
                    <a:lnR>
                      <a:noFill/>
                    </a:lnR>
                    <a:lnT>
                      <a:noFill/>
                    </a:lnT>
                    <a:lnB>
                      <a:noFill/>
                    </a:lnB>
                  </a:tcPr>
                </a:tc>
                <a:tc>
                  <a:txBody>
                    <a:bodyPr/>
                    <a:lstStyle/>
                    <a:p>
                      <a:r>
                        <a:rPr lang="en-US" sz="1200" dirty="0"/>
                        <a:t>0.31</a:t>
                      </a:r>
                    </a:p>
                  </a:txBody>
                  <a:tcPr anchor="ctr">
                    <a:lnL>
                      <a:noFill/>
                    </a:lnL>
                    <a:lnR>
                      <a:noFill/>
                    </a:lnR>
                    <a:lnT>
                      <a:noFill/>
                    </a:lnT>
                    <a:lnB>
                      <a:noFill/>
                    </a:lnB>
                  </a:tcPr>
                </a:tc>
              </a:tr>
              <a:tr h="0">
                <a:tc>
                  <a:txBody>
                    <a:bodyPr/>
                    <a:lstStyle/>
                    <a:p>
                      <a:r>
                        <a:rPr lang="en-US" sz="1200"/>
                        <a:t>140</a:t>
                      </a:r>
                    </a:p>
                  </a:txBody>
                  <a:tcPr anchor="ctr">
                    <a:lnL>
                      <a:noFill/>
                    </a:lnL>
                    <a:lnR>
                      <a:noFill/>
                    </a:lnR>
                    <a:lnT>
                      <a:noFill/>
                    </a:lnT>
                    <a:lnB>
                      <a:noFill/>
                    </a:lnB>
                  </a:tcPr>
                </a:tc>
                <a:tc>
                  <a:txBody>
                    <a:bodyPr/>
                    <a:lstStyle/>
                    <a:p>
                      <a:r>
                        <a:rPr lang="en-US" sz="1200" dirty="0"/>
                        <a:t>0.22</a:t>
                      </a:r>
                    </a:p>
                  </a:txBody>
                  <a:tcPr anchor="ctr">
                    <a:lnL>
                      <a:noFill/>
                    </a:lnL>
                    <a:lnR>
                      <a:noFill/>
                    </a:lnR>
                    <a:lnT>
                      <a:noFill/>
                    </a:lnT>
                    <a:lnB>
                      <a:noFill/>
                    </a:lnB>
                  </a:tcPr>
                </a:tc>
              </a:tr>
            </a:tbl>
          </a:graphicData>
        </a:graphic>
      </p:graphicFrame>
      <p:sp>
        <p:nvSpPr>
          <p:cNvPr id="50178" name="Rectangle 2"/>
          <p:cNvSpPr>
            <a:spLocks noChangeArrowheads="1"/>
          </p:cNvSpPr>
          <p:nvPr/>
        </p:nvSpPr>
        <p:spPr bwMode="auto">
          <a:xfrm>
            <a:off x="2438400" y="990600"/>
            <a:ext cx="3243645" cy="110799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pitchFamily="34" charset="0"/>
              </a:rPr>
              <a:t>PVC - Polyvinyl Chloride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strong and rigid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resistant to a variety of acids and bases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maximum usable temperature </a:t>
            </a:r>
            <a:r>
              <a:rPr kumimoji="0" lang="en-US" sz="1200" b="0" i="1" u="none" strike="noStrike" cap="none" normalizeH="0" baseline="0" dirty="0" smtClean="0">
                <a:ln>
                  <a:noFill/>
                </a:ln>
                <a:solidFill>
                  <a:schemeClr val="tx1"/>
                </a:solidFill>
                <a:effectLst/>
                <a:latin typeface="Arial" pitchFamily="34" charset="0"/>
              </a:rPr>
              <a:t>140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F (60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C)</a:t>
            </a:r>
            <a:r>
              <a:rPr kumimoji="0" lang="en-US" sz="1200" b="0" i="0" u="none" strike="noStrike" cap="none" normalizeH="0" baseline="0" dirty="0" smtClean="0">
                <a:ln>
                  <a:noFill/>
                </a:ln>
                <a:solidFill>
                  <a:schemeClr val="tx1"/>
                </a:solidFill>
                <a:effectLst/>
                <a:latin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cxnSp>
        <p:nvCxnSpPr>
          <p:cNvPr id="22" name="Straight Connector 21"/>
          <p:cNvCxnSpPr/>
          <p:nvPr/>
        </p:nvCxnSpPr>
        <p:spPr>
          <a:xfrm>
            <a:off x="2819400" y="2895600"/>
            <a:ext cx="1752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657600" y="2514600"/>
            <a:ext cx="0" cy="259080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304800" y="5486400"/>
            <a:ext cx="5578515" cy="923330"/>
          </a:xfrm>
          <a:prstGeom prst="rect">
            <a:avLst/>
          </a:prstGeom>
          <a:noFill/>
        </p:spPr>
        <p:txBody>
          <a:bodyPr wrap="none" rtlCol="0">
            <a:spAutoFit/>
          </a:bodyPr>
          <a:lstStyle/>
          <a:p>
            <a:r>
              <a:rPr lang="en-US" dirty="0" smtClean="0"/>
              <a:t>Operating Depth = 40 Meters (~131 ft.) </a:t>
            </a:r>
          </a:p>
          <a:p>
            <a:r>
              <a:rPr lang="en-US" dirty="0" smtClean="0"/>
              <a:t>Maximum Pressure = .444 x Depth (ft.) +14.7 psi </a:t>
            </a:r>
            <a:r>
              <a:rPr lang="en-US" dirty="0" smtClean="0">
                <a:sym typeface="Wingdings" pitchFamily="2" charset="2"/>
              </a:rPr>
              <a:t> 73 psi</a:t>
            </a:r>
          </a:p>
          <a:p>
            <a:r>
              <a:rPr lang="en-US" dirty="0" smtClean="0">
                <a:sym typeface="Wingdings" pitchFamily="2" charset="2"/>
              </a:rPr>
              <a:t>Factor of Safety = 2   Therefore 2 x 73 psi = ~</a:t>
            </a:r>
            <a:r>
              <a:rPr lang="en-US" b="1" u="sng" dirty="0" smtClean="0">
                <a:sym typeface="Wingdings" pitchFamily="2" charset="2"/>
              </a:rPr>
              <a:t>146 psi max.</a:t>
            </a:r>
            <a:endParaRPr lang="en-US" b="1" u="sng" dirty="0"/>
          </a:p>
        </p:txBody>
      </p:sp>
      <p:graphicFrame>
        <p:nvGraphicFramePr>
          <p:cNvPr id="124930" name="Object 2"/>
          <p:cNvGraphicFramePr>
            <a:graphicFrameLocks noChangeAspect="1"/>
          </p:cNvGraphicFramePr>
          <p:nvPr/>
        </p:nvGraphicFramePr>
        <p:xfrm>
          <a:off x="4876800" y="2438400"/>
          <a:ext cx="4003490" cy="2590800"/>
        </p:xfrm>
        <a:graphic>
          <a:graphicData uri="http://schemas.openxmlformats.org/presentationml/2006/ole">
            <mc:AlternateContent xmlns:mc="http://schemas.openxmlformats.org/markup-compatibility/2006">
              <mc:Choice xmlns:v="urn:schemas-microsoft-com:vml" Requires="v">
                <p:oleObj spid="_x0000_s4149" name="Acrobat Document" r:id="rId3" imgW="11658600" imgH="7543800" progId="AcroExch.Document.7">
                  <p:embed/>
                </p:oleObj>
              </mc:Choice>
              <mc:Fallback>
                <p:oleObj name="Acrobat Document" r:id="rId3" imgW="11658600" imgH="7543800" progId="AcroExch.Document.7">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2438400"/>
                        <a:ext cx="400349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7" name="Rectangle 16"/>
          <p:cNvSpPr/>
          <p:nvPr/>
        </p:nvSpPr>
        <p:spPr>
          <a:xfrm>
            <a:off x="2209800" y="76200"/>
            <a:ext cx="4187941" cy="369332"/>
          </a:xfrm>
          <a:prstGeom prst="rect">
            <a:avLst/>
          </a:prstGeom>
        </p:spPr>
        <p:txBody>
          <a:bodyPr wrap="none">
            <a:spAutoFit/>
          </a:bodyPr>
          <a:lstStyle/>
          <a:p>
            <a:r>
              <a:rPr lang="en-US" b="1" u="sng" dirty="0" smtClean="0"/>
              <a:t>Low Cost Shallow Water Pressure Housing</a:t>
            </a:r>
            <a:endParaRPr lang="en-US" b="1" u="sng" dirty="0"/>
          </a:p>
        </p:txBody>
      </p:sp>
      <p:cxnSp>
        <p:nvCxnSpPr>
          <p:cNvPr id="14" name="Straight Connector 13"/>
          <p:cNvCxnSpPr/>
          <p:nvPr/>
        </p:nvCxnSpPr>
        <p:spPr>
          <a:xfrm>
            <a:off x="381000" y="28956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914400" y="2057400"/>
            <a:ext cx="0" cy="3124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1676400" y="2057400"/>
            <a:ext cx="0" cy="3124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81000" y="3124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381000" y="2057400"/>
            <a:ext cx="2133600" cy="3124200"/>
          </a:xfrm>
          <a:prstGeom prst="rect">
            <a:avLst/>
          </a:prstGeom>
          <a:noFill/>
          <a:ln w="317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TextBox 34"/>
          <p:cNvSpPr txBox="1"/>
          <p:nvPr/>
        </p:nvSpPr>
        <p:spPr>
          <a:xfrm>
            <a:off x="990600" y="1828800"/>
            <a:ext cx="752065" cy="276999"/>
          </a:xfrm>
          <a:prstGeom prst="rect">
            <a:avLst/>
          </a:prstGeom>
          <a:noFill/>
        </p:spPr>
        <p:txBody>
          <a:bodyPr wrap="none" rtlCol="0">
            <a:spAutoFit/>
          </a:bodyPr>
          <a:lstStyle/>
          <a:p>
            <a:r>
              <a:rPr lang="en-US" sz="1200" b="1" dirty="0" smtClean="0"/>
              <a:t>PVC Pipe</a:t>
            </a:r>
            <a:endParaRPr lang="en-US" sz="1200" b="1" dirty="0"/>
          </a:p>
        </p:txBody>
      </p:sp>
      <p:cxnSp>
        <p:nvCxnSpPr>
          <p:cNvPr id="36" name="Straight Connector 35"/>
          <p:cNvCxnSpPr/>
          <p:nvPr/>
        </p:nvCxnSpPr>
        <p:spPr>
          <a:xfrm>
            <a:off x="381000" y="3352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381000" y="3505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381000" y="3733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381000" y="3962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381000" y="4114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381000" y="4343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381000" y="45720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381000" y="4724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381000" y="49530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5" name="TextBox 44"/>
          <p:cNvSpPr txBox="1"/>
          <p:nvPr/>
        </p:nvSpPr>
        <p:spPr>
          <a:xfrm>
            <a:off x="1066800" y="2514600"/>
            <a:ext cx="415498" cy="246221"/>
          </a:xfrm>
          <a:prstGeom prst="rect">
            <a:avLst/>
          </a:prstGeom>
          <a:noFill/>
        </p:spPr>
        <p:txBody>
          <a:bodyPr wrap="none" rtlCol="0">
            <a:spAutoFit/>
          </a:bodyPr>
          <a:lstStyle/>
          <a:p>
            <a:r>
              <a:rPr lang="en-US" sz="1000" b="1" i="1" dirty="0" smtClean="0"/>
              <a:t>(psi)</a:t>
            </a:r>
            <a:endParaRPr lang="en-US" sz="1000" b="1" i="1" dirty="0"/>
          </a:p>
        </p:txBody>
      </p:sp>
      <p:sp>
        <p:nvSpPr>
          <p:cNvPr id="46" name="TextBox 45"/>
          <p:cNvSpPr txBox="1"/>
          <p:nvPr/>
        </p:nvSpPr>
        <p:spPr>
          <a:xfrm>
            <a:off x="1828800" y="2514600"/>
            <a:ext cx="417102" cy="246221"/>
          </a:xfrm>
          <a:prstGeom prst="rect">
            <a:avLst/>
          </a:prstGeom>
          <a:noFill/>
        </p:spPr>
        <p:txBody>
          <a:bodyPr wrap="none" rtlCol="0">
            <a:spAutoFit/>
          </a:bodyPr>
          <a:lstStyle/>
          <a:p>
            <a:r>
              <a:rPr lang="en-US" sz="1000" b="1" i="1" dirty="0" smtClean="0"/>
              <a:t>(psi)</a:t>
            </a:r>
            <a:endParaRPr lang="en-US" sz="1000" b="1" i="1" dirty="0"/>
          </a:p>
        </p:txBody>
      </p:sp>
      <p:sp>
        <p:nvSpPr>
          <p:cNvPr id="47" name="TextBox 46"/>
          <p:cNvSpPr txBox="1"/>
          <p:nvPr/>
        </p:nvSpPr>
        <p:spPr>
          <a:xfrm>
            <a:off x="1981200" y="5257800"/>
            <a:ext cx="1771126" cy="338554"/>
          </a:xfrm>
          <a:prstGeom prst="rect">
            <a:avLst/>
          </a:prstGeom>
          <a:noFill/>
        </p:spPr>
        <p:txBody>
          <a:bodyPr wrap="none" rtlCol="0">
            <a:spAutoFit/>
          </a:bodyPr>
          <a:lstStyle/>
          <a:p>
            <a:r>
              <a:rPr lang="en-US" sz="1600" b="1" u="heavy" dirty="0" smtClean="0"/>
              <a:t>Design Parameters</a:t>
            </a:r>
            <a:endParaRPr lang="en-US" sz="1600" b="1" u="heavy" dirty="0"/>
          </a:p>
        </p:txBody>
      </p:sp>
      <p:sp>
        <p:nvSpPr>
          <p:cNvPr id="48" name="Rounded Rectangle 47"/>
          <p:cNvSpPr/>
          <p:nvPr/>
        </p:nvSpPr>
        <p:spPr>
          <a:xfrm>
            <a:off x="304800" y="5334000"/>
            <a:ext cx="5486400" cy="1219200"/>
          </a:xfrm>
          <a:prstGeom prst="round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p:cNvCxnSpPr/>
          <p:nvPr/>
        </p:nvCxnSpPr>
        <p:spPr>
          <a:xfrm>
            <a:off x="381000" y="2743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rot="2080118">
            <a:off x="4260057" y="3020463"/>
            <a:ext cx="5042727" cy="1015663"/>
          </a:xfrm>
          <a:prstGeom prst="rect">
            <a:avLst/>
          </a:prstGeom>
        </p:spPr>
        <p:txBody>
          <a:bodyPr wrap="none">
            <a:spAutoFit/>
          </a:bodyPr>
          <a:lstStyle/>
          <a:p>
            <a:r>
              <a:rPr lang="en-US" sz="6000" b="1" u="sng" dirty="0" smtClean="0">
                <a:solidFill>
                  <a:srgbClr val="FF0000"/>
                </a:solidFill>
              </a:rPr>
              <a:t>Needs Revision</a:t>
            </a:r>
            <a:endParaRPr lang="en-US" sz="6000" b="1" u="sng" dirty="0">
              <a:solidFill>
                <a:srgbClr val="FF0000"/>
              </a:solidFill>
            </a:endParaRPr>
          </a:p>
        </p:txBody>
      </p:sp>
    </p:spTree>
    <p:extLst>
      <p:ext uri="{BB962C8B-B14F-4D97-AF65-F5344CB8AC3E}">
        <p14:creationId xmlns:p14="http://schemas.microsoft.com/office/powerpoint/2010/main" val="19108892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3280" y="1173798"/>
            <a:ext cx="4572000" cy="2585323"/>
          </a:xfrm>
          <a:prstGeom prst="rect">
            <a:avLst/>
          </a:prstGeom>
        </p:spPr>
        <p:txBody>
          <a:bodyPr>
            <a:spAutoFit/>
          </a:bodyPr>
          <a:lstStyle/>
          <a:p>
            <a:r>
              <a:rPr lang="en-US" u="sng" dirty="0" smtClean="0"/>
              <a:t>Color </a:t>
            </a:r>
            <a:r>
              <a:rPr lang="en-US" u="sng" dirty="0"/>
              <a:t>	Frequency 	Wavelength</a:t>
            </a:r>
          </a:p>
          <a:p>
            <a:r>
              <a:rPr lang="en-US" dirty="0"/>
              <a:t>violet 	668–789 THz 	380–450 nm</a:t>
            </a:r>
          </a:p>
          <a:p>
            <a:r>
              <a:rPr lang="en-US" dirty="0"/>
              <a:t>blue 	631–668 THz 	450–475 nm</a:t>
            </a:r>
          </a:p>
          <a:p>
            <a:r>
              <a:rPr lang="en-US" dirty="0"/>
              <a:t>cyan 	606–630 THz 	476–495 nm</a:t>
            </a:r>
          </a:p>
          <a:p>
            <a:r>
              <a:rPr lang="en-US" dirty="0"/>
              <a:t>green 	526–606 THz 	495–570 nm</a:t>
            </a:r>
          </a:p>
          <a:p>
            <a:r>
              <a:rPr lang="en-US" dirty="0"/>
              <a:t>yellow 	508–526 THz 	570–590 nm</a:t>
            </a:r>
          </a:p>
          <a:p>
            <a:r>
              <a:rPr lang="en-US" dirty="0"/>
              <a:t>orange 	484–508 THz 	590–620 nm</a:t>
            </a:r>
          </a:p>
          <a:p>
            <a:r>
              <a:rPr lang="en-US" dirty="0"/>
              <a:t>red 	</a:t>
            </a:r>
            <a:r>
              <a:rPr lang="en-US" dirty="0" smtClean="0"/>
              <a:t>         400</a:t>
            </a:r>
            <a:r>
              <a:rPr lang="en-US" dirty="0"/>
              <a:t>–484 THz 	620–750 nm</a:t>
            </a:r>
          </a:p>
          <a:p>
            <a:r>
              <a:rPr lang="en-US" dirty="0" smtClean="0"/>
              <a:t>infrared   longer than 750 nm </a:t>
            </a:r>
            <a:endParaRPr lang="en-US" dirty="0"/>
          </a:p>
        </p:txBody>
      </p:sp>
      <p:sp>
        <p:nvSpPr>
          <p:cNvPr id="5" name="Title 1"/>
          <p:cNvSpPr>
            <a:spLocks noGrp="1"/>
          </p:cNvSpPr>
          <p:nvPr>
            <p:ph type="title"/>
          </p:nvPr>
        </p:nvSpPr>
        <p:spPr>
          <a:xfrm>
            <a:off x="558800" y="30798"/>
            <a:ext cx="8229600" cy="1143000"/>
          </a:xfrm>
        </p:spPr>
        <p:txBody>
          <a:bodyPr>
            <a:normAutofit/>
          </a:bodyPr>
          <a:lstStyle/>
          <a:p>
            <a:r>
              <a:rPr lang="en-US" dirty="0" err="1"/>
              <a:t>xFOCE</a:t>
            </a:r>
            <a:r>
              <a:rPr lang="en-US" dirty="0"/>
              <a:t> </a:t>
            </a:r>
            <a:r>
              <a:rPr lang="en-US" dirty="0" smtClean="0"/>
              <a:t>Engineering Trades</a:t>
            </a:r>
            <a:endParaRPr lang="en-US" i="1" dirty="0"/>
          </a:p>
        </p:txBody>
      </p:sp>
      <p:sp>
        <p:nvSpPr>
          <p:cNvPr id="6" name="Right Bracket 5"/>
          <p:cNvSpPr/>
          <p:nvPr/>
        </p:nvSpPr>
        <p:spPr>
          <a:xfrm>
            <a:off x="4582160" y="1483360"/>
            <a:ext cx="203200" cy="10668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Right Bracket 6"/>
          <p:cNvSpPr/>
          <p:nvPr/>
        </p:nvSpPr>
        <p:spPr>
          <a:xfrm>
            <a:off x="4582160" y="2712720"/>
            <a:ext cx="203200" cy="9144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TextBox 7"/>
          <p:cNvSpPr txBox="1"/>
          <p:nvPr/>
        </p:nvSpPr>
        <p:spPr>
          <a:xfrm>
            <a:off x="5415280" y="1053236"/>
            <a:ext cx="3271520" cy="1754327"/>
          </a:xfrm>
          <a:prstGeom prst="rect">
            <a:avLst/>
          </a:prstGeom>
          <a:noFill/>
        </p:spPr>
        <p:txBody>
          <a:bodyPr wrap="square" rtlCol="0">
            <a:spAutoFit/>
          </a:bodyPr>
          <a:lstStyle/>
          <a:p>
            <a:r>
              <a:rPr lang="en-US" dirty="0" smtClean="0"/>
              <a:t>Since these wavelengths penetrate water easier but most plastic materials respond poorly to high </a:t>
            </a:r>
            <a:r>
              <a:rPr lang="en-US" dirty="0" err="1" smtClean="0"/>
              <a:t>freq</a:t>
            </a:r>
            <a:r>
              <a:rPr lang="en-US" dirty="0" smtClean="0"/>
              <a:t> light the materials selections will focus on this end of the spectrum</a:t>
            </a:r>
            <a:endParaRPr lang="en-US" dirty="0"/>
          </a:p>
        </p:txBody>
      </p:sp>
      <p:cxnSp>
        <p:nvCxnSpPr>
          <p:cNvPr id="10" name="Straight Connector 9"/>
          <p:cNvCxnSpPr>
            <a:stCxn id="8" idx="1"/>
            <a:endCxn id="6" idx="2"/>
          </p:cNvCxnSpPr>
          <p:nvPr/>
        </p:nvCxnSpPr>
        <p:spPr>
          <a:xfrm flipH="1">
            <a:off x="4785360" y="1930400"/>
            <a:ext cx="629920" cy="86360"/>
          </a:xfrm>
          <a:prstGeom prst="line">
            <a:avLst/>
          </a:prstGeom>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5415280" y="2827883"/>
            <a:ext cx="3495040" cy="1754327"/>
          </a:xfrm>
          <a:prstGeom prst="rect">
            <a:avLst/>
          </a:prstGeom>
          <a:noFill/>
        </p:spPr>
        <p:txBody>
          <a:bodyPr wrap="square" rtlCol="0">
            <a:spAutoFit/>
          </a:bodyPr>
          <a:lstStyle/>
          <a:p>
            <a:r>
              <a:rPr lang="en-US" dirty="0" smtClean="0"/>
              <a:t>The selection of materials will likely transmit this end of the spectrum fairly well but in selection, if required, we would trade attenuation here to maximize shorter frequencies. </a:t>
            </a:r>
            <a:endParaRPr lang="en-US" dirty="0"/>
          </a:p>
        </p:txBody>
      </p:sp>
      <p:cxnSp>
        <p:nvCxnSpPr>
          <p:cNvPr id="13" name="Straight Connector 12"/>
          <p:cNvCxnSpPr>
            <a:stCxn id="7" idx="2"/>
            <a:endCxn id="11" idx="1"/>
          </p:cNvCxnSpPr>
          <p:nvPr/>
        </p:nvCxnSpPr>
        <p:spPr>
          <a:xfrm>
            <a:off x="4785360" y="3169920"/>
            <a:ext cx="629920" cy="535127"/>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Picture 13" descr="Screen shot 2012-04-05 at 8.38.55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800" y="3910935"/>
            <a:ext cx="3807707" cy="1896545"/>
          </a:xfrm>
          <a:prstGeom prst="rect">
            <a:avLst/>
          </a:prstGeom>
        </p:spPr>
      </p:pic>
      <p:pic>
        <p:nvPicPr>
          <p:cNvPr id="17" name="Picture 16" descr="Screen shot 2012-04-05 at 8.40.05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7206" y="4859208"/>
            <a:ext cx="3821194" cy="1422400"/>
          </a:xfrm>
          <a:prstGeom prst="rect">
            <a:avLst/>
          </a:prstGeom>
        </p:spPr>
      </p:pic>
      <p:sp>
        <p:nvSpPr>
          <p:cNvPr id="19" name="TextBox 18"/>
          <p:cNvSpPr txBox="1"/>
          <p:nvPr/>
        </p:nvSpPr>
        <p:spPr>
          <a:xfrm>
            <a:off x="680720" y="5823760"/>
            <a:ext cx="4124960" cy="738664"/>
          </a:xfrm>
          <a:prstGeom prst="rect">
            <a:avLst/>
          </a:prstGeom>
          <a:noFill/>
        </p:spPr>
        <p:txBody>
          <a:bodyPr wrap="square" rtlCol="0">
            <a:spAutoFit/>
          </a:bodyPr>
          <a:lstStyle/>
          <a:p>
            <a:r>
              <a:rPr lang="en-US" sz="1400" dirty="0" smtClean="0"/>
              <a:t>Acrylic (</a:t>
            </a:r>
            <a:r>
              <a:rPr lang="en-US" sz="1400" dirty="0" err="1" smtClean="0"/>
              <a:t>vs</a:t>
            </a:r>
            <a:r>
              <a:rPr lang="en-US" sz="1400" dirty="0" smtClean="0"/>
              <a:t> Polycarbonate) has less attenuation overall and carries much further into the ultraviolet when comparing the blue lines. </a:t>
            </a:r>
            <a:endParaRPr lang="en-US" sz="1400" dirty="0"/>
          </a:p>
        </p:txBody>
      </p:sp>
    </p:spTree>
    <p:extLst>
      <p:ext uri="{BB962C8B-B14F-4D97-AF65-F5344CB8AC3E}">
        <p14:creationId xmlns:p14="http://schemas.microsoft.com/office/powerpoint/2010/main" val="14923612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xFOCE</a:t>
            </a:r>
            <a:r>
              <a:rPr lang="en-US" dirty="0" smtClean="0"/>
              <a:t> Electrical Design</a:t>
            </a:r>
            <a:endParaRPr lang="en-US" dirty="0"/>
          </a:p>
        </p:txBody>
      </p:sp>
      <p:sp>
        <p:nvSpPr>
          <p:cNvPr id="3" name="Subtitle 2"/>
          <p:cNvSpPr>
            <a:spLocks noGrp="1"/>
          </p:cNvSpPr>
          <p:nvPr>
            <p:ph type="subTitle" idx="1"/>
          </p:nvPr>
        </p:nvSpPr>
        <p:spPr/>
        <p:txBody>
          <a:bodyPr/>
          <a:lstStyle/>
          <a:p>
            <a:r>
              <a:rPr lang="en-US" dirty="0" smtClean="0"/>
              <a:t>Chad Kecy</a:t>
            </a:r>
          </a:p>
          <a:p>
            <a:r>
              <a:rPr lang="en-US" dirty="0" smtClean="0"/>
              <a:t>Electrical Engineer</a:t>
            </a:r>
            <a:endParaRPr lang="en-US" dirty="0"/>
          </a:p>
        </p:txBody>
      </p:sp>
    </p:spTree>
    <p:extLst>
      <p:ext uri="{BB962C8B-B14F-4D97-AF65-F5344CB8AC3E}">
        <p14:creationId xmlns:p14="http://schemas.microsoft.com/office/powerpoint/2010/main" val="1577883842"/>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30685" y="1107875"/>
            <a:ext cx="7509933" cy="52324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descr="707_TwentyTen Arduino Board Lef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9408" y="2741062"/>
            <a:ext cx="1680633" cy="1200452"/>
          </a:xfrm>
          <a:prstGeom prst="rect">
            <a:avLst/>
          </a:prstGeom>
        </p:spPr>
      </p:pic>
      <p:pic>
        <p:nvPicPr>
          <p:cNvPr id="8" name="Picture 7" descr="0000-Drag-Specialties-12V-Regulato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8313" y="2786756"/>
            <a:ext cx="1154758" cy="1154758"/>
          </a:xfrm>
          <a:prstGeom prst="rect">
            <a:avLst/>
          </a:prstGeom>
        </p:spPr>
      </p:pic>
      <p:pic>
        <p:nvPicPr>
          <p:cNvPr id="9" name="Picture 8" descr="usb_packet_radi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5551" y="1231895"/>
            <a:ext cx="1430866" cy="1296365"/>
          </a:xfrm>
          <a:prstGeom prst="rect">
            <a:avLst/>
          </a:prstGeom>
        </p:spPr>
      </p:pic>
      <p:pic>
        <p:nvPicPr>
          <p:cNvPr id="10" name="Picture 9" descr="1.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26285" y="1286605"/>
            <a:ext cx="1363134" cy="1235203"/>
          </a:xfrm>
          <a:prstGeom prst="rect">
            <a:avLst/>
          </a:prstGeom>
        </p:spPr>
      </p:pic>
      <p:pic>
        <p:nvPicPr>
          <p:cNvPr id="11" name="Picture 10" descr="35010_PV.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28946" y="1184075"/>
            <a:ext cx="1270000" cy="1270000"/>
          </a:xfrm>
          <a:prstGeom prst="rect">
            <a:avLst/>
          </a:prstGeom>
        </p:spPr>
      </p:pic>
      <p:pic>
        <p:nvPicPr>
          <p:cNvPr id="13" name="Picture 12" descr="BQ24105EVM.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04123" y="4254168"/>
            <a:ext cx="1832106" cy="1832106"/>
          </a:xfrm>
          <a:prstGeom prst="rect">
            <a:avLst/>
          </a:prstGeom>
        </p:spPr>
      </p:pic>
      <p:pic>
        <p:nvPicPr>
          <p:cNvPr id="14" name="Picture 13" descr="rb500.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57968" y="4584368"/>
            <a:ext cx="1582033" cy="1291166"/>
          </a:xfrm>
          <a:prstGeom prst="rect">
            <a:avLst/>
          </a:prstGeom>
        </p:spPr>
      </p:pic>
      <p:pic>
        <p:nvPicPr>
          <p:cNvPr id="15" name="Picture 14" descr="WIND-POWER-GENERATOR.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1552" y="3868149"/>
            <a:ext cx="1422400" cy="1422400"/>
          </a:xfrm>
          <a:prstGeom prst="rect">
            <a:avLst/>
          </a:prstGeom>
        </p:spPr>
      </p:pic>
      <p:sp>
        <p:nvSpPr>
          <p:cNvPr id="17" name="TextBox 16"/>
          <p:cNvSpPr txBox="1"/>
          <p:nvPr/>
        </p:nvSpPr>
        <p:spPr>
          <a:xfrm>
            <a:off x="1668089" y="2229474"/>
            <a:ext cx="1390124" cy="307777"/>
          </a:xfrm>
          <a:prstGeom prst="rect">
            <a:avLst/>
          </a:prstGeom>
          <a:solidFill>
            <a:schemeClr val="bg1">
              <a:alpha val="66000"/>
            </a:schemeClr>
          </a:solidFill>
        </p:spPr>
        <p:txBody>
          <a:bodyPr wrap="none" rtlCol="0">
            <a:spAutoFit/>
          </a:bodyPr>
          <a:lstStyle/>
          <a:p>
            <a:r>
              <a:rPr lang="en-US" sz="1400" dirty="0" smtClean="0"/>
              <a:t>Humidity Sensor </a:t>
            </a:r>
            <a:endParaRPr lang="en-US" sz="1400" dirty="0"/>
          </a:p>
        </p:txBody>
      </p:sp>
      <p:sp>
        <p:nvSpPr>
          <p:cNvPr id="18" name="TextBox 17"/>
          <p:cNvSpPr txBox="1"/>
          <p:nvPr/>
        </p:nvSpPr>
        <p:spPr>
          <a:xfrm>
            <a:off x="4344351" y="2383362"/>
            <a:ext cx="1159292" cy="307777"/>
          </a:xfrm>
          <a:prstGeom prst="rect">
            <a:avLst/>
          </a:prstGeom>
          <a:solidFill>
            <a:schemeClr val="bg1">
              <a:alpha val="66000"/>
            </a:schemeClr>
          </a:solidFill>
        </p:spPr>
        <p:txBody>
          <a:bodyPr wrap="none" rtlCol="0">
            <a:spAutoFit/>
          </a:bodyPr>
          <a:lstStyle/>
          <a:p>
            <a:r>
              <a:rPr lang="en-US" sz="1400" dirty="0" smtClean="0"/>
              <a:t>Flash Storage </a:t>
            </a:r>
            <a:endParaRPr lang="en-US" sz="1400" dirty="0"/>
          </a:p>
        </p:txBody>
      </p:sp>
      <p:sp>
        <p:nvSpPr>
          <p:cNvPr id="20" name="TextBox 19"/>
          <p:cNvSpPr txBox="1"/>
          <p:nvPr/>
        </p:nvSpPr>
        <p:spPr>
          <a:xfrm>
            <a:off x="4476008" y="3871361"/>
            <a:ext cx="488335" cy="307777"/>
          </a:xfrm>
          <a:prstGeom prst="rect">
            <a:avLst/>
          </a:prstGeom>
          <a:solidFill>
            <a:schemeClr val="bg1">
              <a:alpha val="66000"/>
            </a:schemeClr>
          </a:solidFill>
        </p:spPr>
        <p:txBody>
          <a:bodyPr wrap="none" rtlCol="0">
            <a:spAutoFit/>
          </a:bodyPr>
          <a:lstStyle/>
          <a:p>
            <a:r>
              <a:rPr lang="en-US" sz="1400" dirty="0" smtClean="0"/>
              <a:t>CPU</a:t>
            </a:r>
            <a:endParaRPr lang="en-US" sz="1400" dirty="0"/>
          </a:p>
        </p:txBody>
      </p:sp>
      <p:sp>
        <p:nvSpPr>
          <p:cNvPr id="21" name="TextBox 20"/>
          <p:cNvSpPr txBox="1"/>
          <p:nvPr/>
        </p:nvSpPr>
        <p:spPr>
          <a:xfrm>
            <a:off x="4050762" y="5863164"/>
            <a:ext cx="1338828" cy="307777"/>
          </a:xfrm>
          <a:prstGeom prst="rect">
            <a:avLst/>
          </a:prstGeom>
          <a:solidFill>
            <a:schemeClr val="bg1">
              <a:alpha val="66000"/>
            </a:schemeClr>
          </a:solidFill>
        </p:spPr>
        <p:txBody>
          <a:bodyPr wrap="none" rtlCol="0">
            <a:spAutoFit/>
          </a:bodyPr>
          <a:lstStyle/>
          <a:p>
            <a:r>
              <a:rPr lang="en-US" sz="1400" dirty="0" smtClean="0"/>
              <a:t>Battery Charger</a:t>
            </a:r>
            <a:endParaRPr lang="en-US" sz="1400" dirty="0"/>
          </a:p>
        </p:txBody>
      </p:sp>
      <p:sp>
        <p:nvSpPr>
          <p:cNvPr id="22" name="TextBox 21"/>
          <p:cNvSpPr txBox="1"/>
          <p:nvPr/>
        </p:nvSpPr>
        <p:spPr>
          <a:xfrm>
            <a:off x="7119585" y="3868149"/>
            <a:ext cx="1040832" cy="523220"/>
          </a:xfrm>
          <a:prstGeom prst="rect">
            <a:avLst/>
          </a:prstGeom>
          <a:solidFill>
            <a:schemeClr val="bg1">
              <a:alpha val="66000"/>
            </a:schemeClr>
          </a:solidFill>
        </p:spPr>
        <p:txBody>
          <a:bodyPr wrap="square" rtlCol="0">
            <a:spAutoFit/>
          </a:bodyPr>
          <a:lstStyle/>
          <a:p>
            <a:r>
              <a:rPr lang="en-US" sz="1400" dirty="0" smtClean="0"/>
              <a:t>Voltage Regulator</a:t>
            </a:r>
            <a:endParaRPr lang="en-US" sz="1400" dirty="0"/>
          </a:p>
        </p:txBody>
      </p:sp>
      <p:sp>
        <p:nvSpPr>
          <p:cNvPr id="23" name="TextBox 22"/>
          <p:cNvSpPr txBox="1"/>
          <p:nvPr/>
        </p:nvSpPr>
        <p:spPr>
          <a:xfrm>
            <a:off x="6325551" y="5863164"/>
            <a:ext cx="1682935" cy="307777"/>
          </a:xfrm>
          <a:prstGeom prst="rect">
            <a:avLst/>
          </a:prstGeom>
          <a:solidFill>
            <a:schemeClr val="bg1">
              <a:alpha val="66000"/>
            </a:schemeClr>
          </a:solidFill>
        </p:spPr>
        <p:txBody>
          <a:bodyPr wrap="none" rtlCol="0">
            <a:spAutoFit/>
          </a:bodyPr>
          <a:lstStyle/>
          <a:p>
            <a:r>
              <a:rPr lang="en-US" sz="1400" dirty="0" smtClean="0"/>
              <a:t>Deep Cycle Batteries</a:t>
            </a:r>
            <a:endParaRPr lang="en-US" sz="1400" dirty="0"/>
          </a:p>
        </p:txBody>
      </p:sp>
      <p:sp>
        <p:nvSpPr>
          <p:cNvPr id="24" name="TextBox 23"/>
          <p:cNvSpPr txBox="1"/>
          <p:nvPr/>
        </p:nvSpPr>
        <p:spPr>
          <a:xfrm>
            <a:off x="6872578" y="2502010"/>
            <a:ext cx="1326317" cy="307777"/>
          </a:xfrm>
          <a:prstGeom prst="rect">
            <a:avLst/>
          </a:prstGeom>
          <a:solidFill>
            <a:schemeClr val="bg1">
              <a:alpha val="66000"/>
            </a:schemeClr>
          </a:solidFill>
        </p:spPr>
        <p:txBody>
          <a:bodyPr wrap="none" rtlCol="0">
            <a:spAutoFit/>
          </a:bodyPr>
          <a:lstStyle/>
          <a:p>
            <a:r>
              <a:rPr lang="en-US" sz="1400" dirty="0" smtClean="0"/>
              <a:t>Wireless </a:t>
            </a:r>
            <a:r>
              <a:rPr lang="en-US" sz="1400" dirty="0" err="1" smtClean="0"/>
              <a:t>Comm</a:t>
            </a:r>
            <a:endParaRPr lang="en-US" sz="1400" dirty="0"/>
          </a:p>
        </p:txBody>
      </p:sp>
      <p:sp>
        <p:nvSpPr>
          <p:cNvPr id="25" name="TextBox 24"/>
          <p:cNvSpPr txBox="1"/>
          <p:nvPr/>
        </p:nvSpPr>
        <p:spPr>
          <a:xfrm>
            <a:off x="2599379" y="3763640"/>
            <a:ext cx="1372923" cy="523220"/>
          </a:xfrm>
          <a:prstGeom prst="rect">
            <a:avLst/>
          </a:prstGeom>
          <a:solidFill>
            <a:schemeClr val="bg1">
              <a:alpha val="66000"/>
            </a:schemeClr>
          </a:solidFill>
        </p:spPr>
        <p:txBody>
          <a:bodyPr wrap="square" rtlCol="0">
            <a:spAutoFit/>
          </a:bodyPr>
          <a:lstStyle/>
          <a:p>
            <a:r>
              <a:rPr lang="en-US" sz="1400" dirty="0" smtClean="0"/>
              <a:t>Instrument Interface</a:t>
            </a:r>
            <a:endParaRPr lang="en-US" sz="1400" dirty="0"/>
          </a:p>
        </p:txBody>
      </p:sp>
      <p:sp>
        <p:nvSpPr>
          <p:cNvPr id="26" name="TextBox 25"/>
          <p:cNvSpPr txBox="1"/>
          <p:nvPr/>
        </p:nvSpPr>
        <p:spPr>
          <a:xfrm>
            <a:off x="852942" y="5053342"/>
            <a:ext cx="815147" cy="307777"/>
          </a:xfrm>
          <a:prstGeom prst="rect">
            <a:avLst/>
          </a:prstGeom>
          <a:solidFill>
            <a:schemeClr val="bg1">
              <a:alpha val="66000"/>
            </a:schemeClr>
          </a:solidFill>
        </p:spPr>
        <p:txBody>
          <a:bodyPr wrap="none" rtlCol="0">
            <a:spAutoFit/>
          </a:bodyPr>
          <a:lstStyle/>
          <a:p>
            <a:r>
              <a:rPr lang="en-US" sz="1400" dirty="0" smtClean="0"/>
              <a:t>Wind ??</a:t>
            </a:r>
            <a:endParaRPr lang="en-US" sz="1400" dirty="0"/>
          </a:p>
        </p:txBody>
      </p:sp>
      <p:cxnSp>
        <p:nvCxnSpPr>
          <p:cNvPr id="28" name="Straight Connector 27"/>
          <p:cNvCxnSpPr/>
          <p:nvPr/>
        </p:nvCxnSpPr>
        <p:spPr>
          <a:xfrm>
            <a:off x="2363152" y="4584368"/>
            <a:ext cx="144097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3804123" y="4584368"/>
            <a:ext cx="0" cy="468974"/>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3252152" y="5053342"/>
            <a:ext cx="88053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5288384" y="5053342"/>
            <a:ext cx="88053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6782752" y="3871361"/>
            <a:ext cx="0" cy="834848"/>
          </a:xfrm>
          <a:prstGeom prst="line">
            <a:avLst/>
          </a:prstGeom>
        </p:spPr>
        <p:style>
          <a:lnRef idx="2">
            <a:schemeClr val="accent1"/>
          </a:lnRef>
          <a:fillRef idx="0">
            <a:schemeClr val="accent1"/>
          </a:fillRef>
          <a:effectRef idx="1">
            <a:schemeClr val="accent1"/>
          </a:effectRef>
          <a:fontRef idx="minor">
            <a:schemeClr val="tx1"/>
          </a:fontRef>
        </p:style>
      </p:cxnSp>
      <p:pic>
        <p:nvPicPr>
          <p:cNvPr id="12" name="Picture 11" descr="pc104p-sio4b.jp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02752" y="2753084"/>
            <a:ext cx="1320800" cy="1118277"/>
          </a:xfrm>
          <a:prstGeom prst="rect">
            <a:avLst/>
          </a:prstGeom>
        </p:spPr>
      </p:pic>
      <p:cxnSp>
        <p:nvCxnSpPr>
          <p:cNvPr id="41" name="Straight Connector 40"/>
          <p:cNvCxnSpPr/>
          <p:nvPr/>
        </p:nvCxnSpPr>
        <p:spPr>
          <a:xfrm flipH="1">
            <a:off x="5288384" y="3344290"/>
            <a:ext cx="88992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623277" y="2039209"/>
            <a:ext cx="1" cy="856347"/>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a:off x="2849480" y="3166490"/>
            <a:ext cx="128320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flipH="1" flipV="1">
            <a:off x="2689098" y="2048890"/>
            <a:ext cx="1511320" cy="1023252"/>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H="1" flipV="1">
            <a:off x="4050762" y="2502010"/>
            <a:ext cx="330248" cy="393546"/>
          </a:xfrm>
          <a:prstGeom prst="line">
            <a:avLst/>
          </a:prstGeom>
        </p:spPr>
        <p:style>
          <a:lnRef idx="2">
            <a:schemeClr val="accent1"/>
          </a:lnRef>
          <a:fillRef idx="0">
            <a:schemeClr val="accent1"/>
          </a:fillRef>
          <a:effectRef idx="1">
            <a:schemeClr val="accent1"/>
          </a:effectRef>
          <a:fontRef idx="minor">
            <a:schemeClr val="tx1"/>
          </a:fontRef>
        </p:style>
      </p:cxnSp>
      <p:pic>
        <p:nvPicPr>
          <p:cNvPr id="2" name="Picture 1" descr="dg4lesm.jp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40735" y="4726483"/>
            <a:ext cx="1517288" cy="1444458"/>
          </a:xfrm>
          <a:prstGeom prst="rect">
            <a:avLst/>
          </a:prstGeom>
        </p:spPr>
      </p:pic>
      <p:sp>
        <p:nvSpPr>
          <p:cNvPr id="33"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a:t>
            </a:r>
            <a:r>
              <a:rPr lang="en-US" dirty="0" err="1" smtClean="0"/>
              <a:t>swFOCE</a:t>
            </a:r>
            <a:r>
              <a:rPr lang="en-US" dirty="0" smtClean="0"/>
              <a:t> Components</a:t>
            </a:r>
            <a:endParaRPr lang="en-US" dirty="0"/>
          </a:p>
        </p:txBody>
      </p:sp>
    </p:spTree>
    <p:extLst>
      <p:ext uri="{BB962C8B-B14F-4D97-AF65-F5344CB8AC3E}">
        <p14:creationId xmlns:p14="http://schemas.microsoft.com/office/powerpoint/2010/main" val="3160457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45715" y="1220594"/>
            <a:ext cx="7509933" cy="52324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descr="707_TwentyTen Arduino Board Lef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4438" y="3167048"/>
            <a:ext cx="1680633" cy="1200452"/>
          </a:xfrm>
          <a:prstGeom prst="rect">
            <a:avLst/>
          </a:prstGeom>
        </p:spPr>
      </p:pic>
      <p:pic>
        <p:nvPicPr>
          <p:cNvPr id="8" name="Picture 7" descr="0000-Drag-Specialties-12V-Regulato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3343" y="3212742"/>
            <a:ext cx="1154758" cy="1154758"/>
          </a:xfrm>
          <a:prstGeom prst="rect">
            <a:avLst/>
          </a:prstGeom>
        </p:spPr>
      </p:pic>
      <p:pic>
        <p:nvPicPr>
          <p:cNvPr id="14" name="Picture 13"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2998" y="4697087"/>
            <a:ext cx="1582033" cy="1291166"/>
          </a:xfrm>
          <a:prstGeom prst="rect">
            <a:avLst/>
          </a:prstGeom>
        </p:spPr>
      </p:pic>
      <p:sp>
        <p:nvSpPr>
          <p:cNvPr id="20" name="TextBox 19"/>
          <p:cNvSpPr txBox="1"/>
          <p:nvPr/>
        </p:nvSpPr>
        <p:spPr>
          <a:xfrm>
            <a:off x="4491038" y="4297347"/>
            <a:ext cx="488335" cy="307777"/>
          </a:xfrm>
          <a:prstGeom prst="rect">
            <a:avLst/>
          </a:prstGeom>
          <a:solidFill>
            <a:schemeClr val="bg1">
              <a:alpha val="66000"/>
            </a:schemeClr>
          </a:solidFill>
        </p:spPr>
        <p:txBody>
          <a:bodyPr wrap="none" rtlCol="0">
            <a:spAutoFit/>
          </a:bodyPr>
          <a:lstStyle/>
          <a:p>
            <a:r>
              <a:rPr lang="en-US" sz="1400" dirty="0" smtClean="0"/>
              <a:t>CPU</a:t>
            </a:r>
            <a:endParaRPr lang="en-US" sz="1400" dirty="0"/>
          </a:p>
        </p:txBody>
      </p:sp>
      <p:sp>
        <p:nvSpPr>
          <p:cNvPr id="22" name="TextBox 21"/>
          <p:cNvSpPr txBox="1"/>
          <p:nvPr/>
        </p:nvSpPr>
        <p:spPr>
          <a:xfrm>
            <a:off x="7134615" y="2887362"/>
            <a:ext cx="1040832" cy="523220"/>
          </a:xfrm>
          <a:prstGeom prst="rect">
            <a:avLst/>
          </a:prstGeom>
          <a:solidFill>
            <a:schemeClr val="bg1">
              <a:alpha val="66000"/>
            </a:schemeClr>
          </a:solidFill>
        </p:spPr>
        <p:txBody>
          <a:bodyPr wrap="square" rtlCol="0">
            <a:spAutoFit/>
          </a:bodyPr>
          <a:lstStyle/>
          <a:p>
            <a:r>
              <a:rPr lang="en-US" sz="1400" dirty="0" smtClean="0"/>
              <a:t>Voltage Regulator</a:t>
            </a:r>
            <a:endParaRPr lang="en-US" sz="1400" dirty="0"/>
          </a:p>
        </p:txBody>
      </p:sp>
      <p:sp>
        <p:nvSpPr>
          <p:cNvPr id="23" name="TextBox 22"/>
          <p:cNvSpPr txBox="1"/>
          <p:nvPr/>
        </p:nvSpPr>
        <p:spPr>
          <a:xfrm>
            <a:off x="4257781" y="5278639"/>
            <a:ext cx="1682935" cy="307777"/>
          </a:xfrm>
          <a:prstGeom prst="rect">
            <a:avLst/>
          </a:prstGeom>
          <a:solidFill>
            <a:schemeClr val="bg1">
              <a:alpha val="66000"/>
            </a:schemeClr>
          </a:solidFill>
        </p:spPr>
        <p:txBody>
          <a:bodyPr wrap="none" rtlCol="0">
            <a:spAutoFit/>
          </a:bodyPr>
          <a:lstStyle/>
          <a:p>
            <a:r>
              <a:rPr lang="en-US" sz="1400" dirty="0" smtClean="0"/>
              <a:t>Deep Cycle Batteries</a:t>
            </a:r>
            <a:endParaRPr lang="en-US" sz="1400" dirty="0"/>
          </a:p>
        </p:txBody>
      </p:sp>
      <p:sp>
        <p:nvSpPr>
          <p:cNvPr id="24" name="TextBox 23"/>
          <p:cNvSpPr txBox="1"/>
          <p:nvPr/>
        </p:nvSpPr>
        <p:spPr>
          <a:xfrm>
            <a:off x="1666005" y="4159426"/>
            <a:ext cx="1095322" cy="307777"/>
          </a:xfrm>
          <a:prstGeom prst="rect">
            <a:avLst/>
          </a:prstGeom>
          <a:solidFill>
            <a:schemeClr val="bg1">
              <a:alpha val="66000"/>
            </a:schemeClr>
          </a:solidFill>
        </p:spPr>
        <p:txBody>
          <a:bodyPr wrap="none" rtlCol="0">
            <a:spAutoFit/>
          </a:bodyPr>
          <a:lstStyle/>
          <a:p>
            <a:r>
              <a:rPr lang="en-US" sz="1400" dirty="0" smtClean="0"/>
              <a:t>Level Sensor</a:t>
            </a:r>
            <a:endParaRPr lang="en-US" sz="1400" dirty="0"/>
          </a:p>
        </p:txBody>
      </p:sp>
      <p:cxnSp>
        <p:nvCxnSpPr>
          <p:cNvPr id="38" name="Straight Connector 37"/>
          <p:cNvCxnSpPr/>
          <p:nvPr/>
        </p:nvCxnSpPr>
        <p:spPr>
          <a:xfrm>
            <a:off x="6797782" y="4297347"/>
            <a:ext cx="0" cy="521581"/>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5303414" y="3770276"/>
            <a:ext cx="88992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638307" y="2465195"/>
            <a:ext cx="1" cy="856347"/>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a:off x="2864510" y="3592476"/>
            <a:ext cx="1283205"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Picture 2" descr="Proform_waterpump.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5310" y="1567728"/>
            <a:ext cx="1219200" cy="1219200"/>
          </a:xfrm>
          <a:prstGeom prst="rect">
            <a:avLst/>
          </a:prstGeom>
        </p:spPr>
      </p:pic>
      <p:pic>
        <p:nvPicPr>
          <p:cNvPr id="4" name="Picture 3" descr="images-1.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1666006" y="3385042"/>
            <a:ext cx="1198504" cy="770467"/>
          </a:xfrm>
          <a:prstGeom prst="rect">
            <a:avLst/>
          </a:prstGeom>
        </p:spPr>
      </p:pic>
      <p:pic>
        <p:nvPicPr>
          <p:cNvPr id="19" name="Picture 18" descr="0J55-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6638" y="1494603"/>
            <a:ext cx="1858433" cy="1474357"/>
          </a:xfrm>
          <a:prstGeom prst="rect">
            <a:avLst/>
          </a:prstGeom>
        </p:spPr>
      </p:pic>
      <p:cxnSp>
        <p:nvCxnSpPr>
          <p:cNvPr id="39" name="Straight Connector 38"/>
          <p:cNvCxnSpPr/>
          <p:nvPr/>
        </p:nvCxnSpPr>
        <p:spPr>
          <a:xfrm flipH="1">
            <a:off x="4979373" y="2465195"/>
            <a:ext cx="165893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flipH="1" flipV="1">
            <a:off x="4360773" y="2540786"/>
            <a:ext cx="1" cy="856347"/>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H="1">
            <a:off x="2397040" y="2168861"/>
            <a:ext cx="1530542" cy="0"/>
          </a:xfrm>
          <a:prstGeom prst="line">
            <a:avLst/>
          </a:prstGeom>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1555938" y="2815071"/>
            <a:ext cx="1544012" cy="307777"/>
          </a:xfrm>
          <a:prstGeom prst="rect">
            <a:avLst/>
          </a:prstGeom>
          <a:solidFill>
            <a:schemeClr val="bg1">
              <a:alpha val="66000"/>
            </a:schemeClr>
          </a:solidFill>
        </p:spPr>
        <p:txBody>
          <a:bodyPr wrap="none" rtlCol="0">
            <a:spAutoFit/>
          </a:bodyPr>
          <a:lstStyle/>
          <a:p>
            <a:r>
              <a:rPr lang="en-US" sz="1400" dirty="0" smtClean="0"/>
              <a:t>Small Water Pump</a:t>
            </a:r>
          </a:p>
        </p:txBody>
      </p:sp>
      <p:sp>
        <p:nvSpPr>
          <p:cNvPr id="46" name="TextBox 45"/>
          <p:cNvSpPr txBox="1"/>
          <p:nvPr/>
        </p:nvSpPr>
        <p:spPr>
          <a:xfrm>
            <a:off x="5481133" y="1864436"/>
            <a:ext cx="1428596" cy="307777"/>
          </a:xfrm>
          <a:prstGeom prst="rect">
            <a:avLst/>
          </a:prstGeom>
          <a:solidFill>
            <a:schemeClr val="bg1">
              <a:alpha val="66000"/>
            </a:schemeClr>
          </a:solidFill>
        </p:spPr>
        <p:txBody>
          <a:bodyPr wrap="none" rtlCol="0">
            <a:spAutoFit/>
          </a:bodyPr>
          <a:lstStyle/>
          <a:p>
            <a:r>
              <a:rPr lang="en-US" sz="1400" dirty="0" smtClean="0"/>
              <a:t>Motor Controller</a:t>
            </a:r>
            <a:endParaRPr lang="en-US" sz="1400" dirty="0"/>
          </a:p>
        </p:txBody>
      </p:sp>
      <p:sp>
        <p:nvSpPr>
          <p:cNvPr id="26"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a:t>
            </a:r>
            <a:r>
              <a:rPr lang="en-US" dirty="0" err="1" smtClean="0"/>
              <a:t>swFOCE</a:t>
            </a:r>
            <a:r>
              <a:rPr lang="en-US" dirty="0" smtClean="0"/>
              <a:t> Components</a:t>
            </a:r>
            <a:endParaRPr lang="en-US" dirty="0"/>
          </a:p>
        </p:txBody>
      </p:sp>
    </p:spTree>
    <p:extLst>
      <p:ext uri="{BB962C8B-B14F-4D97-AF65-F5344CB8AC3E}">
        <p14:creationId xmlns:p14="http://schemas.microsoft.com/office/powerpoint/2010/main" val="4166967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Preliminary Considerations	</a:t>
            </a:r>
            <a:endParaRPr lang="en-US" dirty="0"/>
          </a:p>
        </p:txBody>
      </p:sp>
      <p:sp>
        <p:nvSpPr>
          <p:cNvPr id="3" name="Content Placeholder 2"/>
          <p:cNvSpPr>
            <a:spLocks noGrp="1"/>
          </p:cNvSpPr>
          <p:nvPr>
            <p:ph idx="1"/>
          </p:nvPr>
        </p:nvSpPr>
        <p:spPr>
          <a:xfrm>
            <a:off x="457200" y="1417638"/>
            <a:ext cx="8229600" cy="4838196"/>
          </a:xfrm>
        </p:spPr>
        <p:txBody>
          <a:bodyPr>
            <a:normAutofit fontScale="77500" lnSpcReduction="20000"/>
          </a:bodyPr>
          <a:lstStyle/>
          <a:p>
            <a:r>
              <a:rPr lang="en-US" dirty="0" smtClean="0"/>
              <a:t>Cabled </a:t>
            </a:r>
            <a:r>
              <a:rPr lang="en-US" dirty="0" err="1" smtClean="0"/>
              <a:t>vs</a:t>
            </a:r>
            <a:r>
              <a:rPr lang="en-US" dirty="0" smtClean="0"/>
              <a:t> Non-Cabled</a:t>
            </a:r>
          </a:p>
          <a:p>
            <a:r>
              <a:rPr lang="en-US" dirty="0" smtClean="0"/>
              <a:t>Power</a:t>
            </a:r>
          </a:p>
          <a:p>
            <a:pPr lvl="1"/>
            <a:r>
              <a:rPr lang="en-US" dirty="0" smtClean="0"/>
              <a:t>Generation</a:t>
            </a:r>
          </a:p>
          <a:p>
            <a:pPr lvl="1"/>
            <a:r>
              <a:rPr lang="en-US" dirty="0" smtClean="0"/>
              <a:t>Distribution</a:t>
            </a:r>
          </a:p>
          <a:p>
            <a:pPr lvl="1"/>
            <a:r>
              <a:rPr lang="en-US" dirty="0" smtClean="0"/>
              <a:t>Heat Dissipation</a:t>
            </a:r>
          </a:p>
          <a:p>
            <a:r>
              <a:rPr lang="en-US" dirty="0" smtClean="0"/>
              <a:t>Communications</a:t>
            </a:r>
          </a:p>
          <a:p>
            <a:pPr lvl="1"/>
            <a:r>
              <a:rPr lang="en-US" dirty="0" smtClean="0"/>
              <a:t>Shore to subsea</a:t>
            </a:r>
          </a:p>
          <a:p>
            <a:pPr lvl="1"/>
            <a:r>
              <a:rPr lang="en-US" dirty="0" smtClean="0"/>
              <a:t>Subsea to instruments</a:t>
            </a:r>
          </a:p>
          <a:p>
            <a:pPr lvl="1"/>
            <a:r>
              <a:rPr lang="en-US" dirty="0" smtClean="0"/>
              <a:t>Type / amount of data</a:t>
            </a:r>
          </a:p>
          <a:p>
            <a:r>
              <a:rPr lang="en-US" dirty="0" smtClean="0"/>
              <a:t>Reliability</a:t>
            </a:r>
          </a:p>
          <a:p>
            <a:pPr lvl="1"/>
            <a:r>
              <a:rPr lang="en-US" dirty="0" smtClean="0"/>
              <a:t>Environmental condition monitoring</a:t>
            </a:r>
          </a:p>
          <a:p>
            <a:pPr lvl="1"/>
            <a:r>
              <a:rPr lang="en-US" dirty="0" smtClean="0"/>
              <a:t>Electrical protection of instruments/subsystems</a:t>
            </a:r>
          </a:p>
          <a:p>
            <a:pPr lvl="1"/>
            <a:r>
              <a:rPr lang="en-US" dirty="0" smtClean="0"/>
              <a:t>Ground fault protection</a:t>
            </a:r>
          </a:p>
          <a:p>
            <a:pPr lvl="2">
              <a:buNone/>
            </a:pPr>
            <a:endParaRPr lang="en-US" dirty="0" smtClean="0"/>
          </a:p>
          <a:p>
            <a:endParaRPr lang="en-US" dirty="0"/>
          </a:p>
        </p:txBody>
      </p:sp>
    </p:spTree>
    <p:extLst>
      <p:ext uri="{BB962C8B-B14F-4D97-AF65-F5344CB8AC3E}">
        <p14:creationId xmlns:p14="http://schemas.microsoft.com/office/powerpoint/2010/main" val="2305504758"/>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45"/>
          <p:cNvSpPr>
            <a:spLocks noGrp="1"/>
          </p:cNvSpPr>
          <p:nvPr>
            <p:ph type="title"/>
          </p:nvPr>
        </p:nvSpPr>
        <p:spPr/>
        <p:txBody>
          <a:bodyPr/>
          <a:lstStyle/>
          <a:p>
            <a:r>
              <a:rPr lang="en-US" dirty="0" smtClean="0"/>
              <a:t>Cabled System</a:t>
            </a:r>
            <a:endParaRPr lang="en-US" dirty="0"/>
          </a:p>
        </p:txBody>
      </p:sp>
      <p:sp>
        <p:nvSpPr>
          <p:cNvPr id="47" name="Right Triangle 46"/>
          <p:cNvSpPr/>
          <p:nvPr/>
        </p:nvSpPr>
        <p:spPr>
          <a:xfrm>
            <a:off x="2682974" y="4061256"/>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p:cNvSpPr/>
          <p:nvPr/>
        </p:nvSpPr>
        <p:spPr>
          <a:xfrm>
            <a:off x="630381" y="4058509"/>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p:cNvCxnSpPr/>
          <p:nvPr/>
        </p:nvCxnSpPr>
        <p:spPr>
          <a:xfrm>
            <a:off x="630381" y="5570152"/>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1289410" y="3454401"/>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Isosceles Triangle 50"/>
          <p:cNvSpPr/>
          <p:nvPr/>
        </p:nvSpPr>
        <p:spPr>
          <a:xfrm>
            <a:off x="1061111" y="3118019"/>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Rectangle 51"/>
          <p:cNvSpPr/>
          <p:nvPr/>
        </p:nvSpPr>
        <p:spPr>
          <a:xfrm>
            <a:off x="1728759" y="3543646"/>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52"/>
          <p:cNvSpPr/>
          <p:nvPr/>
        </p:nvSpPr>
        <p:spPr>
          <a:xfrm>
            <a:off x="5703518" y="5232402"/>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4" name="Straight Connector 53"/>
          <p:cNvCxnSpPr/>
          <p:nvPr/>
        </p:nvCxnSpPr>
        <p:spPr>
          <a:xfrm>
            <a:off x="1927840" y="4061256"/>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a:off x="1927840" y="4140889"/>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a:off x="1867429" y="4058509"/>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a:off x="1867429" y="4179331"/>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a:off x="3163518" y="4470402"/>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a:off x="3314545" y="4566510"/>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a:off x="4117731" y="5506997"/>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a:off x="4248166" y="5570152"/>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2" name="Arc 61"/>
          <p:cNvSpPr/>
          <p:nvPr/>
        </p:nvSpPr>
        <p:spPr>
          <a:xfrm rot="8043587">
            <a:off x="2708898" y="371526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3" name="Arc 62"/>
          <p:cNvSpPr/>
          <p:nvPr/>
        </p:nvSpPr>
        <p:spPr>
          <a:xfrm rot="8043587">
            <a:off x="3060047"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4" name="Arc 63"/>
          <p:cNvSpPr/>
          <p:nvPr/>
        </p:nvSpPr>
        <p:spPr>
          <a:xfrm rot="8043587">
            <a:off x="3417874"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5" name="Arc 64"/>
          <p:cNvSpPr/>
          <p:nvPr/>
        </p:nvSpPr>
        <p:spPr>
          <a:xfrm rot="8043587">
            <a:off x="3775700"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6" name="Arc 65"/>
          <p:cNvSpPr/>
          <p:nvPr/>
        </p:nvSpPr>
        <p:spPr>
          <a:xfrm rot="8043587">
            <a:off x="4133523"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7" name="Arc 66"/>
          <p:cNvSpPr/>
          <p:nvPr/>
        </p:nvSpPr>
        <p:spPr>
          <a:xfrm rot="8043587">
            <a:off x="4491352" y="371526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8" name="Arc 67"/>
          <p:cNvSpPr/>
          <p:nvPr/>
        </p:nvSpPr>
        <p:spPr>
          <a:xfrm rot="8043587">
            <a:off x="4849175" y="371526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9" name="Arc 68"/>
          <p:cNvSpPr/>
          <p:nvPr/>
        </p:nvSpPr>
        <p:spPr>
          <a:xfrm rot="8043587">
            <a:off x="5207005" y="37152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0" name="Arc 69"/>
          <p:cNvSpPr/>
          <p:nvPr/>
        </p:nvSpPr>
        <p:spPr>
          <a:xfrm rot="8043587">
            <a:off x="6280479" y="37152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1" name="Arc 70"/>
          <p:cNvSpPr/>
          <p:nvPr/>
        </p:nvSpPr>
        <p:spPr>
          <a:xfrm rot="8043587">
            <a:off x="5564827" y="37152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2" name="Arc 71"/>
          <p:cNvSpPr/>
          <p:nvPr/>
        </p:nvSpPr>
        <p:spPr>
          <a:xfrm rot="8043587">
            <a:off x="5922657" y="37152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3" name="Arc 72"/>
          <p:cNvSpPr/>
          <p:nvPr/>
        </p:nvSpPr>
        <p:spPr>
          <a:xfrm rot="8043587">
            <a:off x="6996132" y="37152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4" name="Arc 73"/>
          <p:cNvSpPr/>
          <p:nvPr/>
        </p:nvSpPr>
        <p:spPr>
          <a:xfrm rot="8043587">
            <a:off x="6638310" y="37152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TextBox 31"/>
          <p:cNvSpPr txBox="1"/>
          <p:nvPr/>
        </p:nvSpPr>
        <p:spPr>
          <a:xfrm>
            <a:off x="2095217" y="2653990"/>
            <a:ext cx="1175515" cy="646331"/>
          </a:xfrm>
          <a:prstGeom prst="rect">
            <a:avLst/>
          </a:prstGeom>
          <a:noFill/>
        </p:spPr>
        <p:txBody>
          <a:bodyPr wrap="none" rtlCol="0">
            <a:spAutoFit/>
          </a:bodyPr>
          <a:lstStyle/>
          <a:p>
            <a:r>
              <a:rPr lang="en-US" dirty="0" smtClean="0"/>
              <a:t>Shore Side</a:t>
            </a:r>
          </a:p>
          <a:p>
            <a:r>
              <a:rPr lang="en-US" dirty="0" smtClean="0"/>
              <a:t>Station</a:t>
            </a:r>
            <a:endParaRPr lang="en-US" dirty="0"/>
          </a:p>
        </p:txBody>
      </p:sp>
      <p:sp>
        <p:nvSpPr>
          <p:cNvPr id="33" name="TextBox 32"/>
          <p:cNvSpPr txBox="1"/>
          <p:nvPr/>
        </p:nvSpPr>
        <p:spPr>
          <a:xfrm>
            <a:off x="2522974" y="4607978"/>
            <a:ext cx="784895" cy="369332"/>
          </a:xfrm>
          <a:prstGeom prst="rect">
            <a:avLst/>
          </a:prstGeom>
          <a:noFill/>
        </p:spPr>
        <p:txBody>
          <a:bodyPr wrap="none" rtlCol="0">
            <a:spAutoFit/>
          </a:bodyPr>
          <a:lstStyle/>
          <a:p>
            <a:r>
              <a:rPr lang="en-US" dirty="0" smtClean="0"/>
              <a:t>Tether</a:t>
            </a:r>
            <a:endParaRPr lang="en-US" dirty="0"/>
          </a:p>
        </p:txBody>
      </p:sp>
      <p:sp>
        <p:nvSpPr>
          <p:cNvPr id="34" name="TextBox 33"/>
          <p:cNvSpPr txBox="1"/>
          <p:nvPr/>
        </p:nvSpPr>
        <p:spPr>
          <a:xfrm>
            <a:off x="5296051" y="4566510"/>
            <a:ext cx="1313629" cy="646331"/>
          </a:xfrm>
          <a:prstGeom prst="rect">
            <a:avLst/>
          </a:prstGeom>
          <a:noFill/>
        </p:spPr>
        <p:txBody>
          <a:bodyPr wrap="none" rtlCol="0">
            <a:spAutoFit/>
          </a:bodyPr>
          <a:lstStyle/>
          <a:p>
            <a:r>
              <a:rPr lang="en-US" dirty="0" smtClean="0"/>
              <a:t>Underwater</a:t>
            </a:r>
          </a:p>
          <a:p>
            <a:r>
              <a:rPr lang="en-US" dirty="0" smtClean="0"/>
              <a:t>Connection</a:t>
            </a:r>
            <a:endParaRPr lang="en-US" dirty="0"/>
          </a:p>
        </p:txBody>
      </p:sp>
    </p:spTree>
    <p:extLst>
      <p:ext uri="{BB962C8B-B14F-4D97-AF65-F5344CB8AC3E}">
        <p14:creationId xmlns:p14="http://schemas.microsoft.com/office/powerpoint/2010/main" val="3011463365"/>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Shore Side Station</a:t>
            </a:r>
            <a:endParaRPr lang="en-US" dirty="0"/>
          </a:p>
        </p:txBody>
      </p:sp>
      <p:sp>
        <p:nvSpPr>
          <p:cNvPr id="3" name="Content Placeholder 2"/>
          <p:cNvSpPr>
            <a:spLocks noGrp="1"/>
          </p:cNvSpPr>
          <p:nvPr>
            <p:ph idx="1"/>
          </p:nvPr>
        </p:nvSpPr>
        <p:spPr>
          <a:xfrm>
            <a:off x="457200" y="1417638"/>
            <a:ext cx="8229600" cy="4525963"/>
          </a:xfrm>
        </p:spPr>
        <p:txBody>
          <a:bodyPr>
            <a:normAutofit fontScale="92500" lnSpcReduction="10000"/>
          </a:bodyPr>
          <a:lstStyle/>
          <a:p>
            <a:r>
              <a:rPr lang="en-US" dirty="0" smtClean="0"/>
              <a:t>Physical Requirements</a:t>
            </a:r>
          </a:p>
          <a:p>
            <a:pPr lvl="1"/>
            <a:r>
              <a:rPr lang="en-US" dirty="0" smtClean="0"/>
              <a:t>Location</a:t>
            </a:r>
          </a:p>
          <a:p>
            <a:pPr lvl="1"/>
            <a:r>
              <a:rPr lang="en-US" dirty="0" smtClean="0"/>
              <a:t>Type of Installation</a:t>
            </a:r>
          </a:p>
          <a:p>
            <a:pPr lvl="1"/>
            <a:r>
              <a:rPr lang="en-US" dirty="0" smtClean="0"/>
              <a:t>Weather / Environmental Conditions</a:t>
            </a:r>
          </a:p>
          <a:p>
            <a:pPr lvl="1"/>
            <a:r>
              <a:rPr lang="en-US" dirty="0" smtClean="0"/>
              <a:t>Cable path (buried, exposed)</a:t>
            </a:r>
          </a:p>
          <a:p>
            <a:pPr lvl="1"/>
            <a:r>
              <a:rPr lang="en-US" dirty="0" smtClean="0"/>
              <a:t>Permitting</a:t>
            </a:r>
          </a:p>
          <a:p>
            <a:r>
              <a:rPr lang="en-US" dirty="0" smtClean="0"/>
              <a:t>Electrical Requirements</a:t>
            </a:r>
          </a:p>
          <a:p>
            <a:pPr lvl="1"/>
            <a:r>
              <a:rPr lang="en-US" dirty="0" smtClean="0"/>
              <a:t>Power Source</a:t>
            </a:r>
          </a:p>
          <a:p>
            <a:pPr lvl="1"/>
            <a:r>
              <a:rPr lang="en-US" dirty="0" smtClean="0"/>
              <a:t>Communication Equipment</a:t>
            </a:r>
          </a:p>
          <a:p>
            <a:pPr lvl="1"/>
            <a:r>
              <a:rPr lang="en-US" dirty="0" smtClean="0"/>
              <a:t>Ground Fault Detection / Safety</a:t>
            </a:r>
          </a:p>
          <a:p>
            <a:pPr lvl="1">
              <a:buNone/>
            </a:pPr>
            <a:endParaRPr lang="en-US" dirty="0"/>
          </a:p>
        </p:txBody>
      </p:sp>
    </p:spTree>
    <p:extLst>
      <p:ext uri="{BB962C8B-B14F-4D97-AF65-F5344CB8AC3E}">
        <p14:creationId xmlns:p14="http://schemas.microsoft.com/office/powerpoint/2010/main" val="1365489760"/>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err="1" smtClean="0"/>
              <a:t>swFOCE</a:t>
            </a:r>
            <a:r>
              <a:rPr lang="en-US" dirty="0" smtClean="0"/>
              <a:t> Shore Side Electronics            	</a:t>
            </a:r>
            <a:endParaRPr lang="en-US" dirty="0"/>
          </a:p>
        </p:txBody>
      </p:sp>
      <p:sp>
        <p:nvSpPr>
          <p:cNvPr id="3" name="Content Placeholder 2"/>
          <p:cNvSpPr>
            <a:spLocks noGrp="1"/>
          </p:cNvSpPr>
          <p:nvPr>
            <p:ph idx="1"/>
          </p:nvPr>
        </p:nvSpPr>
        <p:spPr>
          <a:xfrm>
            <a:off x="285517" y="1417638"/>
            <a:ext cx="5301244" cy="1961182"/>
          </a:xfrm>
        </p:spPr>
        <p:txBody>
          <a:bodyPr>
            <a:normAutofit fontScale="70000" lnSpcReduction="20000"/>
          </a:bodyPr>
          <a:lstStyle/>
          <a:p>
            <a:r>
              <a:rPr lang="en-US" dirty="0" smtClean="0"/>
              <a:t>Rack mountable components</a:t>
            </a:r>
          </a:p>
          <a:p>
            <a:pPr lvl="1"/>
            <a:r>
              <a:rPr lang="en-US" dirty="0" smtClean="0"/>
              <a:t>Power Supplies</a:t>
            </a:r>
          </a:p>
          <a:p>
            <a:pPr lvl="1"/>
            <a:r>
              <a:rPr lang="en-US" dirty="0" smtClean="0"/>
              <a:t>Isolation Transformer</a:t>
            </a:r>
          </a:p>
          <a:p>
            <a:pPr lvl="1"/>
            <a:r>
              <a:rPr lang="en-US" dirty="0" smtClean="0"/>
              <a:t>Router</a:t>
            </a:r>
          </a:p>
          <a:p>
            <a:pPr lvl="1"/>
            <a:r>
              <a:rPr lang="en-US" dirty="0" smtClean="0"/>
              <a:t>CO</a:t>
            </a:r>
            <a:r>
              <a:rPr lang="en-US" sz="3300" baseline="-25000" dirty="0" smtClean="0"/>
              <a:t>2</a:t>
            </a:r>
            <a:r>
              <a:rPr lang="en-US" dirty="0" smtClean="0"/>
              <a:t> generation control</a:t>
            </a:r>
          </a:p>
          <a:p>
            <a:pPr lvl="1"/>
            <a:r>
              <a:rPr lang="en-US" dirty="0" smtClean="0"/>
              <a:t>Data Acquisition</a:t>
            </a:r>
          </a:p>
          <a:p>
            <a:endParaRPr lang="en-US" dirty="0"/>
          </a:p>
        </p:txBody>
      </p:sp>
      <p:pic>
        <p:nvPicPr>
          <p:cNvPr id="1026" name="Picture 2"/>
          <p:cNvPicPr>
            <a:picLocks noChangeAspect="1" noChangeArrowheads="1"/>
          </p:cNvPicPr>
          <p:nvPr/>
        </p:nvPicPr>
        <p:blipFill>
          <a:blip r:embed="rId2"/>
          <a:srcRect/>
          <a:stretch>
            <a:fillRect/>
          </a:stretch>
        </p:blipFill>
        <p:spPr bwMode="auto">
          <a:xfrm>
            <a:off x="6387326" y="1228064"/>
            <a:ext cx="2429784" cy="5250794"/>
          </a:xfrm>
          <a:prstGeom prst="rect">
            <a:avLst/>
          </a:prstGeom>
          <a:noFill/>
          <a:ln w="9525">
            <a:noFill/>
            <a:miter lim="800000"/>
            <a:headEnd/>
            <a:tailEnd/>
          </a:ln>
        </p:spPr>
      </p:pic>
      <p:pic>
        <p:nvPicPr>
          <p:cNvPr id="5" name="Picture 4" descr="Sorensen_XG_1700 pic.jpg"/>
          <p:cNvPicPr>
            <a:picLocks noChangeAspect="1"/>
          </p:cNvPicPr>
          <p:nvPr/>
        </p:nvPicPr>
        <p:blipFill>
          <a:blip r:embed="rId3"/>
          <a:stretch>
            <a:fillRect/>
          </a:stretch>
        </p:blipFill>
        <p:spPr>
          <a:xfrm>
            <a:off x="457200" y="3612995"/>
            <a:ext cx="4895385" cy="2865863"/>
          </a:xfrm>
          <a:prstGeom prst="rect">
            <a:avLst/>
          </a:prstGeom>
        </p:spPr>
      </p:pic>
    </p:spTree>
    <p:extLst>
      <p:ext uri="{BB962C8B-B14F-4D97-AF65-F5344CB8AC3E}">
        <p14:creationId xmlns:p14="http://schemas.microsoft.com/office/powerpoint/2010/main" val="152885700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1477328"/>
          </a:xfrm>
          <a:prstGeom prst="rect">
            <a:avLst/>
          </a:prstGeom>
          <a:noFill/>
        </p:spPr>
        <p:txBody>
          <a:bodyPr wrap="square" rtlCol="0">
            <a:spAutoFit/>
          </a:bodyPr>
          <a:lstStyle/>
          <a:p>
            <a:r>
              <a:rPr lang="en-US" dirty="0" err="1" smtClean="0"/>
              <a:t>xFOCE</a:t>
            </a:r>
            <a:r>
              <a:rPr lang="en-US" dirty="0" smtClean="0"/>
              <a:t> shall maximize use of commercially “off-the-shelf” or readily available technology to the fullest extent possible </a:t>
            </a:r>
          </a:p>
          <a:p>
            <a:endParaRPr lang="en-US" dirty="0"/>
          </a:p>
          <a:p>
            <a:r>
              <a:rPr lang="en-US" dirty="0" err="1" smtClean="0"/>
              <a:t>xFOCE</a:t>
            </a:r>
            <a:r>
              <a:rPr lang="en-US" dirty="0" smtClean="0"/>
              <a:t> shall be capable of working in ocean waters where the velocity does not exceed 75 cm/sec.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770776133"/>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Cabled Tether</a:t>
            </a:r>
            <a:endParaRPr lang="en-US" dirty="0"/>
          </a:p>
        </p:txBody>
      </p:sp>
      <p:sp>
        <p:nvSpPr>
          <p:cNvPr id="3" name="Content Placeholder 2"/>
          <p:cNvSpPr>
            <a:spLocks noGrp="1"/>
          </p:cNvSpPr>
          <p:nvPr>
            <p:ph idx="1"/>
          </p:nvPr>
        </p:nvSpPr>
        <p:spPr>
          <a:xfrm>
            <a:off x="457200" y="1417638"/>
            <a:ext cx="8229600" cy="4525963"/>
          </a:xfrm>
        </p:spPr>
        <p:txBody>
          <a:bodyPr>
            <a:normAutofit fontScale="85000" lnSpcReduction="20000"/>
          </a:bodyPr>
          <a:lstStyle/>
          <a:p>
            <a:r>
              <a:rPr lang="en-US" dirty="0" smtClean="0"/>
              <a:t>Electrical Requirements</a:t>
            </a:r>
          </a:p>
          <a:p>
            <a:pPr lvl="1"/>
            <a:r>
              <a:rPr lang="en-US" dirty="0" smtClean="0"/>
              <a:t>Power rating</a:t>
            </a:r>
          </a:p>
          <a:p>
            <a:pPr lvl="1"/>
            <a:r>
              <a:rPr lang="en-US" dirty="0" smtClean="0"/>
              <a:t>Communication speed / bandwidth</a:t>
            </a:r>
          </a:p>
          <a:p>
            <a:pPr lvl="1"/>
            <a:r>
              <a:rPr lang="en-US" dirty="0" smtClean="0"/>
              <a:t>Number of conductors (twisted pairs)</a:t>
            </a:r>
          </a:p>
          <a:p>
            <a:pPr lvl="1"/>
            <a:r>
              <a:rPr lang="en-US" dirty="0" smtClean="0"/>
              <a:t>Fiber optics?</a:t>
            </a:r>
          </a:p>
          <a:p>
            <a:pPr lvl="1"/>
            <a:r>
              <a:rPr lang="en-US" dirty="0" smtClean="0"/>
              <a:t>Connector selection</a:t>
            </a:r>
          </a:p>
          <a:p>
            <a:r>
              <a:rPr lang="en-US" dirty="0" smtClean="0"/>
              <a:t>Mechanical Requirements</a:t>
            </a:r>
          </a:p>
          <a:p>
            <a:pPr lvl="1"/>
            <a:r>
              <a:rPr lang="en-US" dirty="0" smtClean="0"/>
              <a:t>Length</a:t>
            </a:r>
          </a:p>
          <a:p>
            <a:pPr lvl="1"/>
            <a:r>
              <a:rPr lang="en-US" dirty="0" smtClean="0"/>
              <a:t>Strength</a:t>
            </a:r>
          </a:p>
          <a:p>
            <a:pPr lvl="1"/>
            <a:r>
              <a:rPr lang="en-US" dirty="0" smtClean="0"/>
              <a:t>Anchoring</a:t>
            </a:r>
          </a:p>
          <a:p>
            <a:pPr lvl="1"/>
            <a:r>
              <a:rPr lang="en-US" dirty="0" smtClean="0"/>
              <a:t>Trawl Resistant</a:t>
            </a:r>
          </a:p>
          <a:p>
            <a:pPr lvl="1"/>
            <a:r>
              <a:rPr lang="en-US" dirty="0" smtClean="0"/>
              <a:t>Deployment Method</a:t>
            </a:r>
            <a:endParaRPr lang="en-US" dirty="0"/>
          </a:p>
        </p:txBody>
      </p:sp>
      <p:pic>
        <p:nvPicPr>
          <p:cNvPr id="4" name="Picture 3" descr="Cable Cross Section.jpg"/>
          <p:cNvPicPr>
            <a:picLocks noChangeAspect="1"/>
          </p:cNvPicPr>
          <p:nvPr/>
        </p:nvPicPr>
        <p:blipFill>
          <a:blip r:embed="rId2"/>
          <a:stretch>
            <a:fillRect/>
          </a:stretch>
        </p:blipFill>
        <p:spPr>
          <a:xfrm>
            <a:off x="6080202" y="1417638"/>
            <a:ext cx="2541609" cy="1860821"/>
          </a:xfrm>
          <a:prstGeom prst="rect">
            <a:avLst/>
          </a:prstGeom>
        </p:spPr>
      </p:pic>
      <p:pic>
        <p:nvPicPr>
          <p:cNvPr id="5" name="Picture 4" descr="tether-umbilical-cable-for-rov-269641.jpg"/>
          <p:cNvPicPr>
            <a:picLocks noChangeAspect="1"/>
          </p:cNvPicPr>
          <p:nvPr/>
        </p:nvPicPr>
        <p:blipFill>
          <a:blip r:embed="rId3"/>
          <a:stretch>
            <a:fillRect/>
          </a:stretch>
        </p:blipFill>
        <p:spPr>
          <a:xfrm>
            <a:off x="4763461" y="3484060"/>
            <a:ext cx="3858350" cy="3095160"/>
          </a:xfrm>
          <a:prstGeom prst="rect">
            <a:avLst/>
          </a:prstGeom>
        </p:spPr>
      </p:pic>
    </p:spTree>
    <p:extLst>
      <p:ext uri="{BB962C8B-B14F-4D97-AF65-F5344CB8AC3E}">
        <p14:creationId xmlns:p14="http://schemas.microsoft.com/office/powerpoint/2010/main" val="1826153429"/>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Voltage Source</a:t>
            </a:r>
            <a:endParaRPr lang="en-US" dirty="0"/>
          </a:p>
        </p:txBody>
      </p:sp>
      <p:sp>
        <p:nvSpPr>
          <p:cNvPr id="4" name="Text Placeholder 3"/>
          <p:cNvSpPr>
            <a:spLocks noGrp="1"/>
          </p:cNvSpPr>
          <p:nvPr>
            <p:ph type="body" idx="1"/>
          </p:nvPr>
        </p:nvSpPr>
        <p:spPr/>
        <p:txBody>
          <a:bodyPr/>
          <a:lstStyle/>
          <a:p>
            <a:r>
              <a:rPr lang="en-US" dirty="0" smtClean="0"/>
              <a:t>Advantages	</a:t>
            </a:r>
            <a:endParaRPr lang="en-US" dirty="0"/>
          </a:p>
        </p:txBody>
      </p:sp>
      <p:sp>
        <p:nvSpPr>
          <p:cNvPr id="3" name="Content Placeholder 2"/>
          <p:cNvSpPr>
            <a:spLocks noGrp="1"/>
          </p:cNvSpPr>
          <p:nvPr>
            <p:ph sz="half" idx="2"/>
          </p:nvPr>
        </p:nvSpPr>
        <p:spPr>
          <a:xfrm>
            <a:off x="457200" y="2174875"/>
            <a:ext cx="4040188" cy="2118345"/>
          </a:xfrm>
        </p:spPr>
        <p:txBody>
          <a:bodyPr/>
          <a:lstStyle/>
          <a:p>
            <a:r>
              <a:rPr lang="en-US" dirty="0" smtClean="0"/>
              <a:t>Minimizes </a:t>
            </a:r>
            <a:r>
              <a:rPr lang="en-US" dirty="0" err="1" smtClean="0"/>
              <a:t>i</a:t>
            </a:r>
            <a:r>
              <a:rPr lang="en-US" sz="2800" baseline="30000" dirty="0" err="1" smtClean="0"/>
              <a:t>2</a:t>
            </a:r>
            <a:r>
              <a:rPr lang="en-US" dirty="0" err="1" smtClean="0"/>
              <a:t>r</a:t>
            </a:r>
            <a:r>
              <a:rPr lang="en-US" dirty="0" smtClean="0"/>
              <a:t> losses in cable</a:t>
            </a:r>
          </a:p>
          <a:p>
            <a:r>
              <a:rPr lang="en-US" dirty="0" smtClean="0"/>
              <a:t>Allows for less copper in cable (less $$)</a:t>
            </a:r>
          </a:p>
          <a:p>
            <a:endParaRPr lang="en-US" dirty="0" smtClean="0"/>
          </a:p>
          <a:p>
            <a:endParaRPr lang="en-US" dirty="0" smtClean="0"/>
          </a:p>
        </p:txBody>
      </p:sp>
      <p:sp>
        <p:nvSpPr>
          <p:cNvPr id="5" name="Text Placeholder 4"/>
          <p:cNvSpPr>
            <a:spLocks noGrp="1"/>
          </p:cNvSpPr>
          <p:nvPr>
            <p:ph type="body" sz="quarter" idx="3"/>
          </p:nvPr>
        </p:nvSpPr>
        <p:spPr/>
        <p:txBody>
          <a:bodyPr/>
          <a:lstStyle/>
          <a:p>
            <a:r>
              <a:rPr lang="en-US" dirty="0" smtClean="0"/>
              <a:t>Disadvantages</a:t>
            </a:r>
            <a:endParaRPr lang="en-US" dirty="0"/>
          </a:p>
        </p:txBody>
      </p:sp>
      <p:sp>
        <p:nvSpPr>
          <p:cNvPr id="6" name="Content Placeholder 5"/>
          <p:cNvSpPr>
            <a:spLocks noGrp="1"/>
          </p:cNvSpPr>
          <p:nvPr>
            <p:ph sz="quarter" idx="4"/>
          </p:nvPr>
        </p:nvSpPr>
        <p:spPr>
          <a:xfrm>
            <a:off x="4645025" y="2174874"/>
            <a:ext cx="4041775" cy="2999291"/>
          </a:xfrm>
        </p:spPr>
        <p:txBody>
          <a:bodyPr>
            <a:normAutofit/>
          </a:bodyPr>
          <a:lstStyle/>
          <a:p>
            <a:r>
              <a:rPr lang="en-US" dirty="0" smtClean="0"/>
              <a:t>Need to down convert to lower DC voltages downstream</a:t>
            </a:r>
          </a:p>
          <a:p>
            <a:r>
              <a:rPr lang="en-US" dirty="0" smtClean="0"/>
              <a:t>Safety concerns</a:t>
            </a:r>
          </a:p>
          <a:p>
            <a:r>
              <a:rPr lang="en-US" dirty="0" smtClean="0"/>
              <a:t>Higher insulation resistance (specialty cable) </a:t>
            </a:r>
          </a:p>
          <a:p>
            <a:endParaRPr lang="en-US" dirty="0" smtClean="0"/>
          </a:p>
          <a:p>
            <a:endParaRPr lang="en-US" dirty="0"/>
          </a:p>
        </p:txBody>
      </p:sp>
    </p:spTree>
    <p:extLst>
      <p:ext uri="{BB962C8B-B14F-4D97-AF65-F5344CB8AC3E}">
        <p14:creationId xmlns:p14="http://schemas.microsoft.com/office/powerpoint/2010/main" val="829012838"/>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Ethernet Standards</a:t>
            </a:r>
            <a:endParaRPr lang="en-US" dirty="0"/>
          </a:p>
        </p:txBody>
      </p:sp>
      <p:pic>
        <p:nvPicPr>
          <p:cNvPr id="4" name="Content Placeholder 3" descr="cables.gif"/>
          <p:cNvPicPr>
            <a:picLocks noGrp="1" noChangeAspect="1"/>
          </p:cNvPicPr>
          <p:nvPr>
            <p:ph idx="1"/>
          </p:nvPr>
        </p:nvPicPr>
        <p:blipFill>
          <a:blip r:embed="rId2"/>
          <a:stretch>
            <a:fillRect/>
          </a:stretch>
        </p:blipFill>
        <p:spPr>
          <a:xfrm>
            <a:off x="1834066" y="1417638"/>
            <a:ext cx="5022611" cy="4844143"/>
          </a:xfrm>
        </p:spPr>
      </p:pic>
    </p:spTree>
    <p:extLst>
      <p:ext uri="{BB962C8B-B14F-4D97-AF65-F5344CB8AC3E}">
        <p14:creationId xmlns:p14="http://schemas.microsoft.com/office/powerpoint/2010/main" val="3427611429"/>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Serial Standards</a:t>
            </a:r>
            <a:endParaRPr lang="en-US" dirty="0"/>
          </a:p>
        </p:txBody>
      </p:sp>
      <p:sp>
        <p:nvSpPr>
          <p:cNvPr id="1025"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
            </a:r>
            <a:br>
              <a:rPr kumimoji="0" lang="en-US" sz="1800" b="0" i="0" u="none" strike="noStrike" cap="none" normalizeH="0" baseline="0" smtClean="0">
                <a:ln>
                  <a:noFill/>
                </a:ln>
                <a:solidFill>
                  <a:schemeClr val="tx1"/>
                </a:solidFill>
                <a:effectLst/>
                <a:latin typeface="Arial" pitchFamily="34" charset="0"/>
              </a:rPr>
            </a:br>
            <a:r>
              <a:rPr kumimoji="0" lang="en-US" sz="1800" b="0" i="0" u="none" strike="noStrike" cap="none" normalizeH="0" baseline="0" smtClean="0">
                <a:ln>
                  <a:noFill/>
                </a:ln>
                <a:solidFill>
                  <a:schemeClr val="tx1"/>
                </a:solidFill>
                <a:effectLst/>
                <a:latin typeface="Arial" pitchFamily="34" charset="0"/>
              </a:rPr>
              <a:t/>
            </a:r>
            <a:br>
              <a:rPr kumimoji="0" lang="en-US" sz="1800" b="0" i="0" u="none" strike="noStrike" cap="none" normalizeH="0" baseline="0" smtClean="0">
                <a:ln>
                  <a:noFill/>
                </a:ln>
                <a:solidFill>
                  <a:schemeClr val="tx1"/>
                </a:solidFill>
                <a:effectLst/>
                <a:latin typeface="Arial" pitchFamily="34" charset="0"/>
              </a:rPr>
            </a:br>
            <a:endParaRPr kumimoji="0" lang="en-US" sz="1800" b="0" i="0" u="none" strike="noStrike" cap="none" normalizeH="0" baseline="0" smtClean="0">
              <a:ln>
                <a:noFill/>
              </a:ln>
              <a:solidFill>
                <a:schemeClr val="tx1"/>
              </a:solidFill>
              <a:effectLst/>
              <a:latin typeface="Arial" pitchFamily="34" charset="0"/>
            </a:endParaRPr>
          </a:p>
        </p:txBody>
      </p:sp>
      <p:graphicFrame>
        <p:nvGraphicFramePr>
          <p:cNvPr id="9" name="Table 8"/>
          <p:cNvGraphicFramePr>
            <a:graphicFrameLocks noGrp="1"/>
          </p:cNvGraphicFramePr>
          <p:nvPr/>
        </p:nvGraphicFramePr>
        <p:xfrm>
          <a:off x="1151162" y="2100943"/>
          <a:ext cx="6806294" cy="3068410"/>
        </p:xfrm>
        <a:graphic>
          <a:graphicData uri="http://schemas.openxmlformats.org/drawingml/2006/table">
            <a:tbl>
              <a:tblPr/>
              <a:tblGrid>
                <a:gridCol w="2381488"/>
                <a:gridCol w="1486049"/>
                <a:gridCol w="1357449"/>
                <a:gridCol w="1581308"/>
              </a:tblGrid>
              <a:tr h="489857">
                <a:tc>
                  <a:txBody>
                    <a:bodyPr/>
                    <a:lstStyle/>
                    <a:p>
                      <a:pPr algn="ctr" fontAlgn="b"/>
                      <a:r>
                        <a:rPr lang="en-US" sz="2000" b="1" i="0" u="none" strike="noStrike" dirty="0">
                          <a:solidFill>
                            <a:srgbClr val="000000"/>
                          </a:solidFill>
                          <a:latin typeface="Calibri"/>
                        </a:rPr>
                        <a:t>Specifications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1" i="0" u="none" strike="noStrike">
                          <a:solidFill>
                            <a:srgbClr val="000000"/>
                          </a:solidFill>
                          <a:latin typeface="Calibri"/>
                        </a:rPr>
                        <a:t>RS-232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1" i="0" u="none" strike="noStrike">
                          <a:solidFill>
                            <a:srgbClr val="000000"/>
                          </a:solidFill>
                          <a:latin typeface="Calibri"/>
                        </a:rPr>
                        <a:t>RS-422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1" i="0" u="none" strike="noStrike" dirty="0">
                          <a:solidFill>
                            <a:srgbClr val="000000"/>
                          </a:solidFill>
                          <a:latin typeface="Calibri"/>
                        </a:rPr>
                        <a:t>RS-485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9857">
                <a:tc>
                  <a:txBody>
                    <a:bodyPr/>
                    <a:lstStyle/>
                    <a:p>
                      <a:pPr algn="ctr" fontAlgn="b"/>
                      <a:r>
                        <a:rPr lang="en-US" sz="2000" b="0" i="0" u="none" strike="noStrike">
                          <a:solidFill>
                            <a:srgbClr val="000000"/>
                          </a:solidFill>
                          <a:latin typeface="Calibri"/>
                        </a:rPr>
                        <a:t>Mode of Operation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Single-Ended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Differential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a:solidFill>
                            <a:srgbClr val="000000"/>
                          </a:solidFill>
                          <a:latin typeface="Calibri"/>
                        </a:rPr>
                        <a:t>Differential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9714">
                <a:tc>
                  <a:txBody>
                    <a:bodyPr/>
                    <a:lstStyle/>
                    <a:p>
                      <a:pPr algn="ctr" fontAlgn="b"/>
                      <a:r>
                        <a:rPr lang="en-US" sz="2000" b="0" i="0" u="none" strike="noStrike">
                          <a:solidFill>
                            <a:srgbClr val="000000"/>
                          </a:solidFill>
                          <a:latin typeface="Calibri"/>
                        </a:rPr>
                        <a:t>Total # of Transmitters and Receivers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 Trans                              1 Rcvr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 Trans                     10 Rcvrs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32 Trans                          32 Rcvrs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9857">
                <a:tc>
                  <a:txBody>
                    <a:bodyPr/>
                    <a:lstStyle/>
                    <a:p>
                      <a:pPr algn="ctr" fontAlgn="b"/>
                      <a:r>
                        <a:rPr lang="en-US" sz="2000" b="0" i="0" u="none" strike="noStrike">
                          <a:solidFill>
                            <a:srgbClr val="000000"/>
                          </a:solidFill>
                          <a:latin typeface="Calibri"/>
                        </a:rPr>
                        <a:t>Maximum Cable Length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50 ft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4000 ft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4000 ft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9857">
                <a:tc>
                  <a:txBody>
                    <a:bodyPr/>
                    <a:lstStyle/>
                    <a:p>
                      <a:pPr algn="ctr" fontAlgn="b"/>
                      <a:r>
                        <a:rPr lang="en-US" sz="2000" b="0" i="0" u="none" strike="noStrike">
                          <a:solidFill>
                            <a:srgbClr val="000000"/>
                          </a:solidFill>
                          <a:latin typeface="Calibri"/>
                        </a:rPr>
                        <a:t>Maximum Data Rate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10MBit/s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err="1">
                          <a:solidFill>
                            <a:srgbClr val="000000"/>
                          </a:solidFill>
                          <a:latin typeface="Calibri"/>
                        </a:rPr>
                        <a:t>10MBit</a:t>
                      </a:r>
                      <a:r>
                        <a:rPr lang="en-US" sz="2000" b="0" i="0" u="none" strike="noStrike" dirty="0">
                          <a:solidFill>
                            <a:srgbClr val="000000"/>
                          </a:solidFill>
                          <a:latin typeface="Calibri"/>
                        </a:rPr>
                        <a: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494584526"/>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DSL Standards</a:t>
            </a:r>
            <a:endParaRPr lang="en-US" dirty="0"/>
          </a:p>
        </p:txBody>
      </p:sp>
      <p:graphicFrame>
        <p:nvGraphicFramePr>
          <p:cNvPr id="3" name="Table 2"/>
          <p:cNvGraphicFramePr>
            <a:graphicFrameLocks noGrp="1"/>
          </p:cNvGraphicFramePr>
          <p:nvPr/>
        </p:nvGraphicFramePr>
        <p:xfrm>
          <a:off x="301084" y="1417638"/>
          <a:ext cx="8385716" cy="3731438"/>
        </p:xfrm>
        <a:graphic>
          <a:graphicData uri="http://schemas.openxmlformats.org/drawingml/2006/table">
            <a:tbl>
              <a:tblPr/>
              <a:tblGrid>
                <a:gridCol w="1653654"/>
                <a:gridCol w="1991901"/>
                <a:gridCol w="2240889"/>
                <a:gridCol w="2499272"/>
              </a:tblGrid>
              <a:tr h="557605">
                <a:tc>
                  <a:txBody>
                    <a:bodyPr/>
                    <a:lstStyle/>
                    <a:p>
                      <a:pPr algn="ctr" fontAlgn="b"/>
                      <a:r>
                        <a:rPr lang="en-US" sz="2000" b="1" i="0" u="none" strike="noStrike" dirty="0">
                          <a:solidFill>
                            <a:srgbClr val="000000"/>
                          </a:solidFill>
                          <a:latin typeface="Calibri"/>
                        </a:rPr>
                        <a:t>Technology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1" i="0" u="none" strike="noStrike">
                          <a:solidFill>
                            <a:srgbClr val="000000"/>
                          </a:solidFill>
                          <a:latin typeface="Calibri"/>
                        </a:rPr>
                        <a:t>Distance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1" i="0" u="none" strike="noStrike">
                          <a:solidFill>
                            <a:srgbClr val="000000"/>
                          </a:solidFill>
                          <a:latin typeface="Calibri"/>
                        </a:rPr>
                        <a:t>Download Speed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1" i="0" u="none" strike="noStrike">
                          <a:solidFill>
                            <a:srgbClr val="000000"/>
                          </a:solidFill>
                          <a:latin typeface="Calibri"/>
                        </a:rPr>
                        <a:t>Upload Speed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54057">
                <a:tc>
                  <a:txBody>
                    <a:bodyPr/>
                    <a:lstStyle/>
                    <a:p>
                      <a:pPr algn="ctr" fontAlgn="b"/>
                      <a:r>
                        <a:rPr lang="en-US" sz="2000" b="0" i="0" u="none" strike="noStrike">
                          <a:solidFill>
                            <a:srgbClr val="000000"/>
                          </a:solidFill>
                          <a:latin typeface="Calibri"/>
                        </a:rPr>
                        <a:t>ADSL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18,000 ft / 5.4 km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8 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 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54057">
                <a:tc>
                  <a:txBody>
                    <a:bodyPr/>
                    <a:lstStyle/>
                    <a:p>
                      <a:pPr algn="ctr" fontAlgn="b"/>
                      <a:r>
                        <a:rPr lang="en-US" sz="2000" b="0" i="0" u="none" strike="noStrike">
                          <a:solidFill>
                            <a:srgbClr val="000000"/>
                          </a:solidFill>
                          <a:latin typeface="Calibri"/>
                        </a:rPr>
                        <a:t>SDSL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18,000 ft / 5.4 km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1.5 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1.5 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54057">
                <a:tc>
                  <a:txBody>
                    <a:bodyPr/>
                    <a:lstStyle/>
                    <a:p>
                      <a:pPr algn="ctr" fontAlgn="b"/>
                      <a:r>
                        <a:rPr lang="en-US" sz="2000" b="0" i="0" u="none" strike="noStrike">
                          <a:solidFill>
                            <a:srgbClr val="000000"/>
                          </a:solidFill>
                          <a:latin typeface="Calibri"/>
                        </a:rPr>
                        <a:t>IDSL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36,000 ft / 10.8 km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144 kbit/s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144 kbit/s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54057">
                <a:tc>
                  <a:txBody>
                    <a:bodyPr/>
                    <a:lstStyle/>
                    <a:p>
                      <a:pPr algn="ctr" fontAlgn="b"/>
                      <a:r>
                        <a:rPr lang="en-US" sz="2000" b="0" i="0" u="none" strike="noStrike">
                          <a:solidFill>
                            <a:srgbClr val="000000"/>
                          </a:solidFill>
                          <a:latin typeface="Calibri"/>
                        </a:rPr>
                        <a:t>HDSL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15,000 ft / 4.5 km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1.5 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1.5 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57605">
                <a:tc>
                  <a:txBody>
                    <a:bodyPr/>
                    <a:lstStyle/>
                    <a:p>
                      <a:pPr algn="ctr" fontAlgn="b"/>
                      <a:r>
                        <a:rPr lang="en-US" sz="2000" b="0" i="0" u="none" strike="noStrike">
                          <a:solidFill>
                            <a:srgbClr val="000000"/>
                          </a:solidFill>
                          <a:latin typeface="Calibri"/>
                        </a:rPr>
                        <a:t>VDSL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4,000 ft / 1.2 km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50 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a:solidFill>
                            <a:srgbClr val="000000"/>
                          </a:solidFill>
                          <a:latin typeface="Calibri"/>
                        </a:rPr>
                        <a:t>8 </a:t>
                      </a:r>
                      <a:r>
                        <a:rPr lang="en-US" sz="2000" b="0" i="0" u="none" strike="noStrike" dirty="0" err="1">
                          <a:solidFill>
                            <a:srgbClr val="000000"/>
                          </a:solidFill>
                          <a:latin typeface="Calibri"/>
                        </a:rPr>
                        <a:t>Mbit</a:t>
                      </a:r>
                      <a:r>
                        <a:rPr lang="en-US" sz="2000" b="0" i="0" u="none" strike="noStrike" dirty="0">
                          <a:solidFill>
                            <a:srgbClr val="000000"/>
                          </a:solidFill>
                          <a:latin typeface="Calibri"/>
                        </a:rPr>
                        <a: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535443984"/>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Underwater Connectors	</a:t>
            </a:r>
            <a:endParaRPr lang="en-US" dirty="0"/>
          </a:p>
        </p:txBody>
      </p:sp>
      <p:sp>
        <p:nvSpPr>
          <p:cNvPr id="3" name="Content Placeholder 2"/>
          <p:cNvSpPr>
            <a:spLocks noGrp="1"/>
          </p:cNvSpPr>
          <p:nvPr>
            <p:ph idx="1"/>
          </p:nvPr>
        </p:nvSpPr>
        <p:spPr>
          <a:xfrm>
            <a:off x="457200" y="1226634"/>
            <a:ext cx="8229600" cy="5029200"/>
          </a:xfrm>
        </p:spPr>
        <p:txBody>
          <a:bodyPr/>
          <a:lstStyle/>
          <a:p>
            <a:r>
              <a:rPr lang="en-US" dirty="0" smtClean="0"/>
              <a:t>Types</a:t>
            </a:r>
          </a:p>
          <a:p>
            <a:pPr lvl="1"/>
            <a:r>
              <a:rPr lang="en-US" dirty="0" smtClean="0"/>
              <a:t>Wet-mateable</a:t>
            </a:r>
          </a:p>
          <a:p>
            <a:pPr lvl="1"/>
            <a:r>
              <a:rPr lang="en-US" dirty="0" smtClean="0"/>
              <a:t>Dry-mateable</a:t>
            </a:r>
          </a:p>
          <a:p>
            <a:r>
              <a:rPr lang="en-US" dirty="0" smtClean="0"/>
              <a:t>Considerations</a:t>
            </a:r>
          </a:p>
          <a:p>
            <a:pPr lvl="1"/>
            <a:r>
              <a:rPr lang="en-US" dirty="0" smtClean="0"/>
              <a:t>Deployment</a:t>
            </a:r>
          </a:p>
          <a:p>
            <a:pPr lvl="1"/>
            <a:r>
              <a:rPr lang="en-US" dirty="0" smtClean="0"/>
              <a:t>Servicing</a:t>
            </a:r>
          </a:p>
          <a:p>
            <a:r>
              <a:rPr lang="en-US" dirty="0" smtClean="0"/>
              <a:t>Ratings</a:t>
            </a:r>
          </a:p>
          <a:p>
            <a:pPr lvl="1"/>
            <a:r>
              <a:rPr lang="en-US" dirty="0" smtClean="0"/>
              <a:t>Power conductors:  voltage/current</a:t>
            </a:r>
          </a:p>
          <a:p>
            <a:pPr lvl="1"/>
            <a:r>
              <a:rPr lang="en-US" dirty="0" smtClean="0"/>
              <a:t>Communication conductors: speed/bandwidth</a:t>
            </a:r>
          </a:p>
        </p:txBody>
      </p:sp>
      <p:pic>
        <p:nvPicPr>
          <p:cNvPr id="4" name="Picture 3" descr="SubConn Ethernet.jpg"/>
          <p:cNvPicPr>
            <a:picLocks noChangeAspect="1"/>
          </p:cNvPicPr>
          <p:nvPr/>
        </p:nvPicPr>
        <p:blipFill>
          <a:blip r:embed="rId3"/>
          <a:stretch>
            <a:fillRect/>
          </a:stretch>
        </p:blipFill>
        <p:spPr>
          <a:xfrm>
            <a:off x="4003797" y="1417638"/>
            <a:ext cx="4683003" cy="3132409"/>
          </a:xfrm>
          <a:prstGeom prst="rect">
            <a:avLst/>
          </a:prstGeom>
        </p:spPr>
      </p:pic>
    </p:spTree>
    <p:extLst>
      <p:ext uri="{BB962C8B-B14F-4D97-AF65-F5344CB8AC3E}">
        <p14:creationId xmlns:p14="http://schemas.microsoft.com/office/powerpoint/2010/main" val="4136802340"/>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Non-Cabled System</a:t>
            </a:r>
            <a:endParaRPr lang="en-US" dirty="0"/>
          </a:p>
        </p:txBody>
      </p:sp>
      <p:sp>
        <p:nvSpPr>
          <p:cNvPr id="3" name="Right Triangle 2"/>
          <p:cNvSpPr/>
          <p:nvPr/>
        </p:nvSpPr>
        <p:spPr>
          <a:xfrm>
            <a:off x="2682974" y="4057485"/>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630381" y="4054738"/>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Connector 4"/>
          <p:cNvCxnSpPr/>
          <p:nvPr/>
        </p:nvCxnSpPr>
        <p:spPr>
          <a:xfrm>
            <a:off x="630381" y="5566381"/>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289410" y="3450630"/>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Isosceles Triangle 6"/>
          <p:cNvSpPr/>
          <p:nvPr/>
        </p:nvSpPr>
        <p:spPr>
          <a:xfrm>
            <a:off x="1061111" y="3114248"/>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1728759" y="3539875"/>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703518" y="5228631"/>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5958899" y="4260685"/>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5828464" y="4260685"/>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2" name="Arc 11"/>
          <p:cNvSpPr/>
          <p:nvPr/>
        </p:nvSpPr>
        <p:spPr>
          <a:xfrm rot="8043587">
            <a:off x="2708898" y="371149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Arc 12"/>
          <p:cNvSpPr/>
          <p:nvPr/>
        </p:nvSpPr>
        <p:spPr>
          <a:xfrm rot="8043587">
            <a:off x="3060047"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Arc 13"/>
          <p:cNvSpPr/>
          <p:nvPr/>
        </p:nvSpPr>
        <p:spPr>
          <a:xfrm rot="8043587">
            <a:off x="3417874"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Arc 14"/>
          <p:cNvSpPr/>
          <p:nvPr/>
        </p:nvSpPr>
        <p:spPr>
          <a:xfrm rot="8043587">
            <a:off x="3775700"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Arc 15"/>
          <p:cNvSpPr/>
          <p:nvPr/>
        </p:nvSpPr>
        <p:spPr>
          <a:xfrm rot="8043587">
            <a:off x="4133523"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Arc 16"/>
          <p:cNvSpPr/>
          <p:nvPr/>
        </p:nvSpPr>
        <p:spPr>
          <a:xfrm rot="8043587">
            <a:off x="4491352" y="371149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Arc 17"/>
          <p:cNvSpPr/>
          <p:nvPr/>
        </p:nvSpPr>
        <p:spPr>
          <a:xfrm rot="8043587">
            <a:off x="4849175" y="371149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Arc 18"/>
          <p:cNvSpPr/>
          <p:nvPr/>
        </p:nvSpPr>
        <p:spPr>
          <a:xfrm rot="8043587">
            <a:off x="5207005" y="371149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Arc 19"/>
          <p:cNvSpPr/>
          <p:nvPr/>
        </p:nvSpPr>
        <p:spPr>
          <a:xfrm rot="8043587">
            <a:off x="6280479" y="371150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5564827" y="371149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5922657" y="371150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6996132" y="371150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6638310" y="371150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a:stCxn id="30" idx="1"/>
          </p:cNvCxnSpPr>
          <p:nvPr/>
        </p:nvCxnSpPr>
        <p:spPr>
          <a:xfrm flipV="1">
            <a:off x="5731222" y="3327064"/>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H="1" flipV="1">
            <a:off x="6101680" y="3327064"/>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5911065" y="3327064"/>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flipV="1">
            <a:off x="5856171" y="3612024"/>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5812652" y="3612033"/>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Oval 29"/>
          <p:cNvSpPr/>
          <p:nvPr/>
        </p:nvSpPr>
        <p:spPr>
          <a:xfrm>
            <a:off x="5605000" y="4032011"/>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Lightning Bolt 37"/>
          <p:cNvSpPr/>
          <p:nvPr/>
        </p:nvSpPr>
        <p:spPr>
          <a:xfrm rot="20793381">
            <a:off x="2296786" y="3333822"/>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Lightning Bolt 38"/>
          <p:cNvSpPr/>
          <p:nvPr/>
        </p:nvSpPr>
        <p:spPr>
          <a:xfrm rot="9920404">
            <a:off x="4541365" y="333382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p:cNvSpPr txBox="1"/>
          <p:nvPr/>
        </p:nvSpPr>
        <p:spPr>
          <a:xfrm>
            <a:off x="3307869" y="2375584"/>
            <a:ext cx="1725922" cy="646331"/>
          </a:xfrm>
          <a:prstGeom prst="rect">
            <a:avLst/>
          </a:prstGeom>
          <a:noFill/>
        </p:spPr>
        <p:txBody>
          <a:bodyPr wrap="none" rtlCol="0">
            <a:spAutoFit/>
          </a:bodyPr>
          <a:lstStyle/>
          <a:p>
            <a:r>
              <a:rPr lang="en-US" dirty="0" smtClean="0"/>
              <a:t>Wireless</a:t>
            </a:r>
          </a:p>
          <a:p>
            <a:r>
              <a:rPr lang="en-US" dirty="0" smtClean="0"/>
              <a:t>Communication</a:t>
            </a:r>
            <a:endParaRPr lang="en-US" dirty="0"/>
          </a:p>
        </p:txBody>
      </p:sp>
      <p:sp>
        <p:nvSpPr>
          <p:cNvPr id="41" name="TextBox 40"/>
          <p:cNvSpPr txBox="1"/>
          <p:nvPr/>
        </p:nvSpPr>
        <p:spPr>
          <a:xfrm>
            <a:off x="6799952" y="3081298"/>
            <a:ext cx="1775020" cy="369332"/>
          </a:xfrm>
          <a:prstGeom prst="rect">
            <a:avLst/>
          </a:prstGeom>
          <a:noFill/>
        </p:spPr>
        <p:txBody>
          <a:bodyPr wrap="none" rtlCol="0">
            <a:spAutoFit/>
          </a:bodyPr>
          <a:lstStyle/>
          <a:p>
            <a:r>
              <a:rPr lang="en-US" dirty="0" smtClean="0"/>
              <a:t>Buoy or Platform</a:t>
            </a:r>
            <a:endParaRPr lang="en-US" dirty="0"/>
          </a:p>
        </p:txBody>
      </p:sp>
      <p:cxnSp>
        <p:nvCxnSpPr>
          <p:cNvPr id="42" name="Straight Arrow Connector 41"/>
          <p:cNvCxnSpPr>
            <a:stCxn id="41" idx="1"/>
          </p:cNvCxnSpPr>
          <p:nvPr/>
        </p:nvCxnSpPr>
        <p:spPr>
          <a:xfrm flipH="1">
            <a:off x="6427418" y="3265964"/>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6946729" y="3487307"/>
            <a:ext cx="1310102" cy="646331"/>
          </a:xfrm>
          <a:prstGeom prst="rect">
            <a:avLst/>
          </a:prstGeom>
          <a:noFill/>
        </p:spPr>
        <p:txBody>
          <a:bodyPr wrap="none" rtlCol="0">
            <a:spAutoFit/>
          </a:bodyPr>
          <a:lstStyle/>
          <a:p>
            <a:r>
              <a:rPr lang="en-US" dirty="0" smtClean="0"/>
              <a:t>Local Power</a:t>
            </a:r>
          </a:p>
          <a:p>
            <a:r>
              <a:rPr lang="en-US" dirty="0" smtClean="0"/>
              <a:t>Generation</a:t>
            </a:r>
            <a:endParaRPr lang="en-US" dirty="0"/>
          </a:p>
        </p:txBody>
      </p:sp>
    </p:spTree>
    <p:extLst>
      <p:ext uri="{BB962C8B-B14F-4D97-AF65-F5344CB8AC3E}">
        <p14:creationId xmlns:p14="http://schemas.microsoft.com/office/powerpoint/2010/main" val="1617114341"/>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Mooring</a:t>
            </a:r>
            <a:endParaRPr lang="en-US" dirty="0"/>
          </a:p>
        </p:txBody>
      </p:sp>
      <p:sp>
        <p:nvSpPr>
          <p:cNvPr id="3" name="Content Placeholder 2"/>
          <p:cNvSpPr>
            <a:spLocks noGrp="1"/>
          </p:cNvSpPr>
          <p:nvPr>
            <p:ph idx="1"/>
          </p:nvPr>
        </p:nvSpPr>
        <p:spPr/>
        <p:txBody>
          <a:bodyPr/>
          <a:lstStyle/>
          <a:p>
            <a:r>
              <a:rPr lang="en-US" dirty="0" smtClean="0"/>
              <a:t>Power Generation</a:t>
            </a:r>
          </a:p>
          <a:p>
            <a:pPr lvl="1"/>
            <a:r>
              <a:rPr lang="en-US" dirty="0" smtClean="0"/>
              <a:t>Solar, Diesel</a:t>
            </a:r>
          </a:p>
          <a:p>
            <a:pPr lvl="1"/>
            <a:r>
              <a:rPr lang="en-US" dirty="0" smtClean="0"/>
              <a:t>Battery Storage</a:t>
            </a:r>
          </a:p>
          <a:p>
            <a:r>
              <a:rPr lang="en-US" dirty="0" smtClean="0"/>
              <a:t>Shore Communication</a:t>
            </a:r>
          </a:p>
          <a:p>
            <a:pPr lvl="1"/>
            <a:r>
              <a:rPr lang="en-US" dirty="0" smtClean="0"/>
              <a:t>Wireless Telemetry</a:t>
            </a:r>
          </a:p>
          <a:p>
            <a:r>
              <a:rPr lang="en-US" dirty="0" smtClean="0"/>
              <a:t>Tether to Subsea Component</a:t>
            </a:r>
          </a:p>
          <a:p>
            <a:pPr lvl="1"/>
            <a:r>
              <a:rPr lang="en-US" dirty="0" smtClean="0"/>
              <a:t>Power</a:t>
            </a:r>
          </a:p>
          <a:p>
            <a:pPr lvl="1"/>
            <a:r>
              <a:rPr lang="en-US" dirty="0" smtClean="0"/>
              <a:t>Communication</a:t>
            </a:r>
            <a:endParaRPr lang="en-US" dirty="0"/>
          </a:p>
        </p:txBody>
      </p:sp>
      <p:pic>
        <p:nvPicPr>
          <p:cNvPr id="4" name="Picture 3" descr="cimt_buoy.jpg"/>
          <p:cNvPicPr>
            <a:picLocks noChangeAspect="1"/>
          </p:cNvPicPr>
          <p:nvPr/>
        </p:nvPicPr>
        <p:blipFill>
          <a:blip r:embed="rId2"/>
          <a:stretch>
            <a:fillRect/>
          </a:stretch>
        </p:blipFill>
        <p:spPr>
          <a:xfrm>
            <a:off x="5784849" y="1600199"/>
            <a:ext cx="3097591" cy="3730083"/>
          </a:xfrm>
          <a:prstGeom prst="rect">
            <a:avLst/>
          </a:prstGeom>
        </p:spPr>
      </p:pic>
    </p:spTree>
    <p:extLst>
      <p:ext uri="{BB962C8B-B14F-4D97-AF65-F5344CB8AC3E}">
        <p14:creationId xmlns:p14="http://schemas.microsoft.com/office/powerpoint/2010/main" val="2624265849"/>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609600"/>
            <a:ext cx="7772400" cy="1470025"/>
          </a:xfrm>
        </p:spPr>
        <p:txBody>
          <a:bodyPr/>
          <a:lstStyle/>
          <a:p>
            <a:r>
              <a:rPr lang="en-US" dirty="0" err="1" smtClean="0"/>
              <a:t>xFOCE</a:t>
            </a:r>
            <a:r>
              <a:rPr lang="en-US" dirty="0" smtClean="0"/>
              <a:t> Subsea Node Electronics</a:t>
            </a:r>
            <a:endParaRPr lang="en-US" dirty="0"/>
          </a:p>
        </p:txBody>
      </p:sp>
      <p:sp>
        <p:nvSpPr>
          <p:cNvPr id="3" name="Subtitle 2"/>
          <p:cNvSpPr>
            <a:spLocks noGrp="1"/>
          </p:cNvSpPr>
          <p:nvPr>
            <p:ph type="subTitle" idx="1"/>
          </p:nvPr>
        </p:nvSpPr>
        <p:spPr/>
        <p:txBody>
          <a:bodyPr/>
          <a:lstStyle/>
          <a:p>
            <a:r>
              <a:rPr lang="en-US" dirty="0" smtClean="0"/>
              <a:t>Chad Kecy</a:t>
            </a:r>
          </a:p>
          <a:p>
            <a:r>
              <a:rPr lang="en-US" dirty="0" smtClean="0"/>
              <a:t>Electrical Engineer</a:t>
            </a:r>
            <a:endParaRPr lang="en-US" dirty="0"/>
          </a:p>
        </p:txBody>
      </p:sp>
    </p:spTree>
    <p:extLst>
      <p:ext uri="{BB962C8B-B14F-4D97-AF65-F5344CB8AC3E}">
        <p14:creationId xmlns:p14="http://schemas.microsoft.com/office/powerpoint/2010/main" val="381113531"/>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Level Functions</a:t>
            </a:r>
            <a:endParaRPr lang="en-US" dirty="0"/>
          </a:p>
        </p:txBody>
      </p:sp>
      <p:sp>
        <p:nvSpPr>
          <p:cNvPr id="3" name="Content Placeholder 2"/>
          <p:cNvSpPr>
            <a:spLocks noGrp="1"/>
          </p:cNvSpPr>
          <p:nvPr>
            <p:ph idx="1"/>
          </p:nvPr>
        </p:nvSpPr>
        <p:spPr/>
        <p:txBody>
          <a:bodyPr/>
          <a:lstStyle/>
          <a:p>
            <a:r>
              <a:rPr lang="en-US" dirty="0" smtClean="0"/>
              <a:t>Distribution of DC power to external instruments and internal subsystems</a:t>
            </a:r>
          </a:p>
          <a:p>
            <a:r>
              <a:rPr lang="en-US" dirty="0" smtClean="0"/>
              <a:t>Bidirectional communication to external instruments and internal subsystems</a:t>
            </a:r>
          </a:p>
          <a:p>
            <a:r>
              <a:rPr lang="en-US" dirty="0" smtClean="0"/>
              <a:t>Health monitoring for entire the subsea node</a:t>
            </a:r>
          </a:p>
          <a:p>
            <a:r>
              <a:rPr lang="en-US" dirty="0" smtClean="0"/>
              <a:t>Computer</a:t>
            </a:r>
          </a:p>
          <a:p>
            <a:pPr lvl="1"/>
            <a:r>
              <a:rPr lang="en-US" dirty="0" smtClean="0"/>
              <a:t>Collection and dissemination of data</a:t>
            </a:r>
          </a:p>
          <a:p>
            <a:pPr lvl="1"/>
            <a:r>
              <a:rPr lang="en-US" dirty="0" smtClean="0"/>
              <a:t>Closed loop control of the experiment</a:t>
            </a:r>
            <a:endParaRPr lang="en-US" dirty="0"/>
          </a:p>
        </p:txBody>
      </p:sp>
    </p:spTree>
    <p:extLst>
      <p:ext uri="{BB962C8B-B14F-4D97-AF65-F5344CB8AC3E}">
        <p14:creationId xmlns:p14="http://schemas.microsoft.com/office/powerpoint/2010/main" val="125288793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2862323"/>
          </a:xfrm>
          <a:prstGeom prst="rect">
            <a:avLst/>
          </a:prstGeom>
          <a:noFill/>
        </p:spPr>
        <p:txBody>
          <a:bodyPr wrap="square" rtlCol="0">
            <a:spAutoFit/>
          </a:bodyPr>
          <a:lstStyle/>
          <a:p>
            <a:r>
              <a:rPr lang="en-US" dirty="0" err="1" smtClean="0"/>
              <a:t>swFOCE</a:t>
            </a:r>
            <a:r>
              <a:rPr lang="en-US" dirty="0" smtClean="0"/>
              <a:t> shall meet all </a:t>
            </a:r>
            <a:r>
              <a:rPr lang="en-US" dirty="0" err="1" smtClean="0"/>
              <a:t>xFOCE</a:t>
            </a:r>
            <a:r>
              <a:rPr lang="en-US" dirty="0" smtClean="0"/>
              <a:t> requirements</a:t>
            </a:r>
          </a:p>
          <a:p>
            <a:endParaRPr lang="en-US" dirty="0"/>
          </a:p>
          <a:p>
            <a:r>
              <a:rPr lang="en-US" dirty="0" err="1" smtClean="0"/>
              <a:t>swFOCE</a:t>
            </a:r>
            <a:r>
              <a:rPr lang="en-US" dirty="0" smtClean="0"/>
              <a:t> shall not require a support ship greater than 50’ for deployment and recovery </a:t>
            </a:r>
          </a:p>
          <a:p>
            <a:endParaRPr lang="en-US" dirty="0"/>
          </a:p>
          <a:p>
            <a:r>
              <a:rPr lang="en-US" dirty="0" err="1" smtClean="0"/>
              <a:t>swFOCE</a:t>
            </a:r>
            <a:r>
              <a:rPr lang="en-US" dirty="0" smtClean="0"/>
              <a:t> shall include a camera system capable of variable time lapse digital data collection suitable for publication, the camera (and light source if included) shall also be adjustable within the </a:t>
            </a:r>
            <a:r>
              <a:rPr lang="en-US" dirty="0" err="1" smtClean="0"/>
              <a:t>swFOCE</a:t>
            </a:r>
            <a:r>
              <a:rPr lang="en-US" dirty="0" smtClean="0"/>
              <a:t> structure</a:t>
            </a:r>
          </a:p>
          <a:p>
            <a:endParaRPr lang="en-US" dirty="0"/>
          </a:p>
          <a:p>
            <a:endParaRPr lang="en-US" dirty="0" smtClean="0"/>
          </a:p>
        </p:txBody>
      </p:sp>
      <p:sp>
        <p:nvSpPr>
          <p:cNvPr id="6" name="Title 1"/>
          <p:cNvSpPr>
            <a:spLocks noGrp="1"/>
          </p:cNvSpPr>
          <p:nvPr>
            <p:ph type="title"/>
          </p:nvPr>
        </p:nvSpPr>
        <p:spPr>
          <a:xfrm>
            <a:off x="766119" y="0"/>
            <a:ext cx="7705124" cy="919848"/>
          </a:xfrm>
        </p:spPr>
        <p:txBody>
          <a:bodyPr/>
          <a:lstStyle/>
          <a:p>
            <a:r>
              <a:rPr lang="en-US" dirty="0" err="1" smtClean="0"/>
              <a:t>swFOCE</a:t>
            </a:r>
            <a:endParaRPr lang="en-US" dirty="0"/>
          </a:p>
        </p:txBody>
      </p:sp>
      <p:pic>
        <p:nvPicPr>
          <p:cNvPr id="7" name="Picture 6" descr="hopkins_sit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9321" y="3346638"/>
            <a:ext cx="2766541" cy="2490328"/>
          </a:xfrm>
          <a:prstGeom prst="rect">
            <a:avLst/>
          </a:prstGeom>
        </p:spPr>
      </p:pic>
      <p:sp>
        <p:nvSpPr>
          <p:cNvPr id="2" name="TextBox 1"/>
          <p:cNvSpPr txBox="1"/>
          <p:nvPr/>
        </p:nvSpPr>
        <p:spPr>
          <a:xfrm>
            <a:off x="1105423" y="3346638"/>
            <a:ext cx="3892120" cy="2308324"/>
          </a:xfrm>
          <a:prstGeom prst="rect">
            <a:avLst/>
          </a:prstGeom>
          <a:noFill/>
        </p:spPr>
        <p:txBody>
          <a:bodyPr wrap="square" rtlCol="0">
            <a:spAutoFit/>
          </a:bodyPr>
          <a:lstStyle/>
          <a:p>
            <a:r>
              <a:rPr lang="en-US" dirty="0" err="1" smtClean="0"/>
              <a:t>swFOCE</a:t>
            </a:r>
            <a:r>
              <a:rPr lang="en-US" dirty="0" smtClean="0"/>
              <a:t> shall use the Stanford Hopkins</a:t>
            </a:r>
          </a:p>
          <a:p>
            <a:r>
              <a:rPr lang="en-US" dirty="0" smtClean="0"/>
              <a:t>Marine Station’s submarine cable </a:t>
            </a:r>
          </a:p>
          <a:p>
            <a:endParaRPr lang="en-US" dirty="0"/>
          </a:p>
          <a:p>
            <a:r>
              <a:rPr lang="en-US" dirty="0" err="1" smtClean="0"/>
              <a:t>swFOCE</a:t>
            </a:r>
            <a:r>
              <a:rPr lang="en-US" dirty="0" smtClean="0"/>
              <a:t> shall provide a separate power and communications links form the planned Hopkins science use and will not interfere with other science operations. </a:t>
            </a:r>
          </a:p>
        </p:txBody>
      </p:sp>
      <p:sp>
        <p:nvSpPr>
          <p:cNvPr id="3" name="Right Arrow 2"/>
          <p:cNvSpPr/>
          <p:nvPr/>
        </p:nvSpPr>
        <p:spPr>
          <a:xfrm>
            <a:off x="4497788" y="3685910"/>
            <a:ext cx="428361" cy="31185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3318489"/>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 Power	</a:t>
            </a:r>
            <a:endParaRPr lang="en-US" dirty="0"/>
          </a:p>
        </p:txBody>
      </p:sp>
      <p:sp>
        <p:nvSpPr>
          <p:cNvPr id="3" name="Content Placeholder 2"/>
          <p:cNvSpPr>
            <a:spLocks noGrp="1"/>
          </p:cNvSpPr>
          <p:nvPr>
            <p:ph idx="1"/>
          </p:nvPr>
        </p:nvSpPr>
        <p:spPr>
          <a:xfrm>
            <a:off x="457200" y="1219200"/>
            <a:ext cx="8229600" cy="5257800"/>
          </a:xfrm>
        </p:spPr>
        <p:txBody>
          <a:bodyPr>
            <a:normAutofit fontScale="92500" lnSpcReduction="10000"/>
          </a:bodyPr>
          <a:lstStyle/>
          <a:p>
            <a:r>
              <a:rPr lang="en-US" dirty="0" smtClean="0"/>
              <a:t>DC-DC Converters </a:t>
            </a:r>
          </a:p>
          <a:p>
            <a:pPr lvl="1"/>
            <a:r>
              <a:rPr lang="en-US" dirty="0" smtClean="0"/>
              <a:t>Converts input DC voltage to all necessary lower DC bus voltages.</a:t>
            </a:r>
          </a:p>
          <a:p>
            <a:r>
              <a:rPr lang="en-US" dirty="0" smtClean="0"/>
              <a:t>Conditioning and monitoring</a:t>
            </a:r>
          </a:p>
          <a:p>
            <a:pPr lvl="1"/>
            <a:r>
              <a:rPr lang="en-US" dirty="0" smtClean="0"/>
              <a:t>Provides filtering and power monitoring.</a:t>
            </a:r>
          </a:p>
          <a:p>
            <a:r>
              <a:rPr lang="en-US" dirty="0" smtClean="0"/>
              <a:t>Patch panel</a:t>
            </a:r>
          </a:p>
          <a:p>
            <a:pPr lvl="1"/>
            <a:r>
              <a:rPr lang="en-US" dirty="0" smtClean="0"/>
              <a:t>Distributes lower DC bus voltages to internal subsystems.</a:t>
            </a:r>
          </a:p>
          <a:p>
            <a:r>
              <a:rPr lang="en-US" dirty="0" smtClean="0"/>
              <a:t>Load switching to individual instruments</a:t>
            </a:r>
          </a:p>
          <a:p>
            <a:pPr lvl="1"/>
            <a:r>
              <a:rPr lang="en-US" dirty="0" smtClean="0"/>
              <a:t>Provides galvanic isolation, over/under current/voltage protection, power monitoring, and ground fault detection to each instrument.</a:t>
            </a:r>
          </a:p>
          <a:p>
            <a:pPr lvl="1"/>
            <a:endParaRPr lang="en-US" dirty="0" smtClean="0"/>
          </a:p>
        </p:txBody>
      </p:sp>
    </p:spTree>
    <p:extLst>
      <p:ext uri="{BB962C8B-B14F-4D97-AF65-F5344CB8AC3E}">
        <p14:creationId xmlns:p14="http://schemas.microsoft.com/office/powerpoint/2010/main" val="2531046443"/>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DC-DC Converters</a:t>
            </a:r>
            <a:endParaRPr lang="en-US" dirty="0"/>
          </a:p>
        </p:txBody>
      </p:sp>
      <p:sp>
        <p:nvSpPr>
          <p:cNvPr id="6" name="Content Placeholder 5"/>
          <p:cNvSpPr>
            <a:spLocks noGrp="1"/>
          </p:cNvSpPr>
          <p:nvPr>
            <p:ph idx="1"/>
          </p:nvPr>
        </p:nvSpPr>
        <p:spPr>
          <a:xfrm>
            <a:off x="364273" y="1369257"/>
            <a:ext cx="6389649" cy="2330585"/>
          </a:xfrm>
        </p:spPr>
        <p:txBody>
          <a:bodyPr>
            <a:normAutofit fontScale="85000" lnSpcReduction="10000"/>
          </a:bodyPr>
          <a:lstStyle/>
          <a:p>
            <a:r>
              <a:rPr lang="en-US" dirty="0" smtClean="0"/>
              <a:t>Multitude of form factors</a:t>
            </a:r>
          </a:p>
          <a:p>
            <a:r>
              <a:rPr lang="en-US" dirty="0" smtClean="0"/>
              <a:t>COTS </a:t>
            </a:r>
            <a:r>
              <a:rPr lang="en-US" dirty="0" err="1" smtClean="0"/>
              <a:t>vs</a:t>
            </a:r>
            <a:r>
              <a:rPr lang="en-US" dirty="0" smtClean="0"/>
              <a:t> Custom</a:t>
            </a:r>
          </a:p>
          <a:p>
            <a:r>
              <a:rPr lang="en-US" dirty="0" smtClean="0"/>
              <a:t>Standard package for wiring consideration</a:t>
            </a:r>
          </a:p>
          <a:p>
            <a:r>
              <a:rPr lang="en-US" dirty="0" smtClean="0"/>
              <a:t>Choice of bus voltage</a:t>
            </a:r>
          </a:p>
          <a:p>
            <a:r>
              <a:rPr lang="en-US" dirty="0" smtClean="0"/>
              <a:t>Built-in Conditioning?</a:t>
            </a:r>
            <a:endParaRPr lang="en-US" dirty="0"/>
          </a:p>
        </p:txBody>
      </p:sp>
      <p:pic>
        <p:nvPicPr>
          <p:cNvPr id="2050" name="Picture 2"/>
          <p:cNvPicPr>
            <a:picLocks noChangeAspect="1" noChangeArrowheads="1"/>
          </p:cNvPicPr>
          <p:nvPr/>
        </p:nvPicPr>
        <p:blipFill>
          <a:blip r:embed="rId2"/>
          <a:srcRect/>
          <a:stretch>
            <a:fillRect/>
          </a:stretch>
        </p:blipFill>
        <p:spPr bwMode="auto">
          <a:xfrm>
            <a:off x="5753035" y="4517677"/>
            <a:ext cx="3257149" cy="2061542"/>
          </a:xfrm>
          <a:prstGeom prst="rect">
            <a:avLst/>
          </a:prstGeom>
          <a:noFill/>
          <a:ln w="9525">
            <a:noFill/>
            <a:miter lim="800000"/>
            <a:headEnd/>
            <a:tailEnd/>
          </a:ln>
        </p:spPr>
      </p:pic>
      <p:pic>
        <p:nvPicPr>
          <p:cNvPr id="4" name="Picture 3" descr="Astec DC-DC Converter.jpg"/>
          <p:cNvPicPr>
            <a:picLocks noChangeAspect="1"/>
          </p:cNvPicPr>
          <p:nvPr/>
        </p:nvPicPr>
        <p:blipFill>
          <a:blip r:embed="rId3"/>
          <a:stretch>
            <a:fillRect/>
          </a:stretch>
        </p:blipFill>
        <p:spPr>
          <a:xfrm>
            <a:off x="6753922" y="1572971"/>
            <a:ext cx="2088995" cy="1906208"/>
          </a:xfrm>
          <a:prstGeom prst="rect">
            <a:avLst/>
          </a:prstGeom>
        </p:spPr>
      </p:pic>
      <p:pic>
        <p:nvPicPr>
          <p:cNvPr id="5" name="Picture 4" descr="Switch-Power-Supply-SMPS-Power-Converter.jpg"/>
          <p:cNvPicPr>
            <a:picLocks noChangeAspect="1"/>
          </p:cNvPicPr>
          <p:nvPr/>
        </p:nvPicPr>
        <p:blipFill>
          <a:blip r:embed="rId4"/>
          <a:stretch>
            <a:fillRect/>
          </a:stretch>
        </p:blipFill>
        <p:spPr>
          <a:xfrm>
            <a:off x="457200" y="3699842"/>
            <a:ext cx="4339487" cy="2879377"/>
          </a:xfrm>
          <a:prstGeom prst="rect">
            <a:avLst/>
          </a:prstGeom>
        </p:spPr>
      </p:pic>
    </p:spTree>
    <p:extLst>
      <p:ext uri="{BB962C8B-B14F-4D97-AF65-F5344CB8AC3E}">
        <p14:creationId xmlns:p14="http://schemas.microsoft.com/office/powerpoint/2010/main" val="2855645298"/>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28600"/>
            <a:ext cx="8229600" cy="1143000"/>
          </a:xfrm>
        </p:spPr>
        <p:txBody>
          <a:bodyPr/>
          <a:lstStyle/>
          <a:p>
            <a:r>
              <a:rPr lang="en-US" dirty="0" smtClean="0"/>
              <a:t>DC Power Example</a:t>
            </a:r>
            <a:endParaRPr lang="en-US" dirty="0"/>
          </a:p>
        </p:txBody>
      </p:sp>
      <p:sp>
        <p:nvSpPr>
          <p:cNvPr id="5" name="Rounded Rectangle 4"/>
          <p:cNvSpPr/>
          <p:nvPr/>
        </p:nvSpPr>
        <p:spPr>
          <a:xfrm>
            <a:off x="381000" y="1447800"/>
            <a:ext cx="8534400" cy="28956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5"/>
          <p:cNvSpPr/>
          <p:nvPr/>
        </p:nvSpPr>
        <p:spPr>
          <a:xfrm>
            <a:off x="441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57150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3124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304800" y="685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 name="Rectangle 9"/>
          <p:cNvSpPr/>
          <p:nvPr/>
        </p:nvSpPr>
        <p:spPr>
          <a:xfrm>
            <a:off x="2209800" y="17526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24V</a:t>
            </a:r>
            <a:endParaRPr lang="en-US" dirty="0">
              <a:solidFill>
                <a:schemeClr val="tx1"/>
              </a:solidFill>
            </a:endParaRPr>
          </a:p>
        </p:txBody>
      </p:sp>
      <p:sp>
        <p:nvSpPr>
          <p:cNvPr id="12" name="Rectangle 11"/>
          <p:cNvSpPr/>
          <p:nvPr/>
        </p:nvSpPr>
        <p:spPr>
          <a:xfrm>
            <a:off x="685800" y="1981200"/>
            <a:ext cx="990600" cy="6858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3" name="Rectangle 12"/>
          <p:cNvSpPr/>
          <p:nvPr/>
        </p:nvSpPr>
        <p:spPr>
          <a:xfrm>
            <a:off x="2209800" y="22860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12V</a:t>
            </a:r>
            <a:endParaRPr lang="en-US" dirty="0">
              <a:solidFill>
                <a:schemeClr val="tx1"/>
              </a:solidFill>
            </a:endParaRPr>
          </a:p>
        </p:txBody>
      </p:sp>
      <p:sp>
        <p:nvSpPr>
          <p:cNvPr id="14" name="Rectangle 13"/>
          <p:cNvSpPr/>
          <p:nvPr/>
        </p:nvSpPr>
        <p:spPr>
          <a:xfrm>
            <a:off x="3810000" y="1752600"/>
            <a:ext cx="13716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Conditioning</a:t>
            </a:r>
            <a:endParaRPr lang="en-US" dirty="0">
              <a:solidFill>
                <a:schemeClr val="tx1"/>
              </a:solidFill>
            </a:endParaRPr>
          </a:p>
        </p:txBody>
      </p:sp>
      <p:sp>
        <p:nvSpPr>
          <p:cNvPr id="15" name="Rectangle 14"/>
          <p:cNvSpPr/>
          <p:nvPr/>
        </p:nvSpPr>
        <p:spPr>
          <a:xfrm>
            <a:off x="1143000" y="1295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1031914" y="1458817"/>
            <a:ext cx="229517" cy="506776"/>
          </a:xfrm>
          <a:custGeom>
            <a:avLst/>
            <a:gdLst>
              <a:gd name="connsiteX0" fmla="*/ 229517 w 229517"/>
              <a:gd name="connsiteY0" fmla="*/ 0 h 506776"/>
              <a:gd name="connsiteX1" fmla="*/ 20197 w 229517"/>
              <a:gd name="connsiteY1" fmla="*/ 209320 h 506776"/>
              <a:gd name="connsiteX2" fmla="*/ 108332 w 229517"/>
              <a:gd name="connsiteY2" fmla="*/ 506776 h 506776"/>
            </a:gdLst>
            <a:ahLst/>
            <a:cxnLst>
              <a:cxn ang="0">
                <a:pos x="connsiteX0" y="connsiteY0"/>
              </a:cxn>
              <a:cxn ang="0">
                <a:pos x="connsiteX1" y="connsiteY1"/>
              </a:cxn>
              <a:cxn ang="0">
                <a:pos x="connsiteX2" y="connsiteY2"/>
              </a:cxn>
            </a:cxnLst>
            <a:rect l="l" t="t" r="r" b="b"/>
            <a:pathLst>
              <a:path w="229517" h="506776">
                <a:moveTo>
                  <a:pt x="229517" y="0"/>
                </a:moveTo>
                <a:cubicBezTo>
                  <a:pt x="134955" y="62428"/>
                  <a:pt x="40394" y="124857"/>
                  <a:pt x="20197" y="209320"/>
                </a:cubicBezTo>
                <a:cubicBezTo>
                  <a:pt x="0" y="293783"/>
                  <a:pt x="54166" y="400279"/>
                  <a:pt x="108332" y="506776"/>
                </a:cubicBezTo>
              </a:path>
            </a:pathLst>
          </a:cu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25" name="Straight Connector 24"/>
          <p:cNvCxnSpPr/>
          <p:nvPr/>
        </p:nvCxnSpPr>
        <p:spPr>
          <a:xfrm>
            <a:off x="1676400" y="2209800"/>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1905000" y="1981200"/>
            <a:ext cx="0" cy="228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1905000" y="19812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1676400" y="2438400"/>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1905000" y="24384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Rounded Rectangle 38"/>
          <p:cNvSpPr/>
          <p:nvPr/>
        </p:nvSpPr>
        <p:spPr>
          <a:xfrm>
            <a:off x="1981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p:cNvSpPr/>
          <p:nvPr/>
        </p:nvSpPr>
        <p:spPr>
          <a:xfrm>
            <a:off x="60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3810000" y="2286000"/>
            <a:ext cx="13716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Conditioning</a:t>
            </a:r>
            <a:endParaRPr lang="en-US" dirty="0">
              <a:solidFill>
                <a:schemeClr val="tx1"/>
              </a:solidFill>
            </a:endParaRPr>
          </a:p>
        </p:txBody>
      </p:sp>
      <p:cxnSp>
        <p:nvCxnSpPr>
          <p:cNvPr id="42" name="Straight Connector 41"/>
          <p:cNvCxnSpPr/>
          <p:nvPr/>
        </p:nvCxnSpPr>
        <p:spPr>
          <a:xfrm>
            <a:off x="3505200" y="19812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3505200" y="25146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Rectangle 46"/>
          <p:cNvSpPr/>
          <p:nvPr/>
        </p:nvSpPr>
        <p:spPr>
          <a:xfrm>
            <a:off x="2286000" y="3048000"/>
            <a:ext cx="1752600" cy="5334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chemeClr val="tx1"/>
                </a:solidFill>
              </a:rPr>
              <a:t>Load Switching</a:t>
            </a:r>
            <a:endParaRPr lang="en-US" dirty="0">
              <a:solidFill>
                <a:schemeClr val="tx1"/>
              </a:solidFill>
            </a:endParaRPr>
          </a:p>
        </p:txBody>
      </p:sp>
      <p:sp>
        <p:nvSpPr>
          <p:cNvPr id="48" name="Rectangle 47"/>
          <p:cNvSpPr/>
          <p:nvPr/>
        </p:nvSpPr>
        <p:spPr>
          <a:xfrm>
            <a:off x="5867400" y="1828800"/>
            <a:ext cx="1676400" cy="7620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Patch Panel</a:t>
            </a:r>
            <a:endParaRPr lang="en-US" dirty="0">
              <a:solidFill>
                <a:schemeClr val="tx1"/>
              </a:solidFill>
            </a:endParaRPr>
          </a:p>
        </p:txBody>
      </p:sp>
      <p:sp>
        <p:nvSpPr>
          <p:cNvPr id="50" name="Rectangle 49"/>
          <p:cNvSpPr/>
          <p:nvPr/>
        </p:nvSpPr>
        <p:spPr>
          <a:xfrm>
            <a:off x="4495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3733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2895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2133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1371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7772400" y="2743200"/>
            <a:ext cx="10668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56" name="Rectangle 55"/>
          <p:cNvSpPr/>
          <p:nvPr/>
        </p:nvSpPr>
        <p:spPr>
          <a:xfrm>
            <a:off x="7696200" y="35052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57" name="Freeform 56"/>
          <p:cNvSpPr/>
          <p:nvPr/>
        </p:nvSpPr>
        <p:spPr>
          <a:xfrm>
            <a:off x="7173817" y="2599981"/>
            <a:ext cx="604091" cy="468217"/>
          </a:xfrm>
          <a:custGeom>
            <a:avLst/>
            <a:gdLst>
              <a:gd name="connsiteX0" fmla="*/ 604091 w 604091"/>
              <a:gd name="connsiteY0" fmla="*/ 429658 h 468217"/>
              <a:gd name="connsiteX1" fmla="*/ 97316 w 604091"/>
              <a:gd name="connsiteY1" fmla="*/ 396607 h 468217"/>
              <a:gd name="connsiteX2" fmla="*/ 20197 w 604091"/>
              <a:gd name="connsiteY2" fmla="*/ 0 h 468217"/>
              <a:gd name="connsiteX3" fmla="*/ 20197 w 604091"/>
              <a:gd name="connsiteY3" fmla="*/ 0 h 468217"/>
            </a:gdLst>
            <a:ahLst/>
            <a:cxnLst>
              <a:cxn ang="0">
                <a:pos x="connsiteX0" y="connsiteY0"/>
              </a:cxn>
              <a:cxn ang="0">
                <a:pos x="connsiteX1" y="connsiteY1"/>
              </a:cxn>
              <a:cxn ang="0">
                <a:pos x="connsiteX2" y="connsiteY2"/>
              </a:cxn>
              <a:cxn ang="0">
                <a:pos x="connsiteX3" y="connsiteY3"/>
              </a:cxn>
            </a:cxnLst>
            <a:rect l="l" t="t" r="r" b="b"/>
            <a:pathLst>
              <a:path w="604091" h="468217">
                <a:moveTo>
                  <a:pt x="604091" y="429658"/>
                </a:moveTo>
                <a:cubicBezTo>
                  <a:pt x="399361" y="448937"/>
                  <a:pt x="194632" y="468217"/>
                  <a:pt x="97316" y="396607"/>
                </a:cubicBezTo>
                <a:cubicBezTo>
                  <a:pt x="0" y="324997"/>
                  <a:pt x="20197" y="0"/>
                  <a:pt x="20197" y="0"/>
                </a:cubicBezTo>
                <a:lnTo>
                  <a:pt x="2019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58" name="Freeform 57"/>
          <p:cNvSpPr/>
          <p:nvPr/>
        </p:nvSpPr>
        <p:spPr>
          <a:xfrm>
            <a:off x="6934200" y="2590800"/>
            <a:ext cx="756491" cy="1230217"/>
          </a:xfrm>
          <a:custGeom>
            <a:avLst/>
            <a:gdLst>
              <a:gd name="connsiteX0" fmla="*/ 604091 w 604091"/>
              <a:gd name="connsiteY0" fmla="*/ 429658 h 468217"/>
              <a:gd name="connsiteX1" fmla="*/ 97316 w 604091"/>
              <a:gd name="connsiteY1" fmla="*/ 396607 h 468217"/>
              <a:gd name="connsiteX2" fmla="*/ 20197 w 604091"/>
              <a:gd name="connsiteY2" fmla="*/ 0 h 468217"/>
              <a:gd name="connsiteX3" fmla="*/ 20197 w 604091"/>
              <a:gd name="connsiteY3" fmla="*/ 0 h 468217"/>
            </a:gdLst>
            <a:ahLst/>
            <a:cxnLst>
              <a:cxn ang="0">
                <a:pos x="connsiteX0" y="connsiteY0"/>
              </a:cxn>
              <a:cxn ang="0">
                <a:pos x="connsiteX1" y="connsiteY1"/>
              </a:cxn>
              <a:cxn ang="0">
                <a:pos x="connsiteX2" y="connsiteY2"/>
              </a:cxn>
              <a:cxn ang="0">
                <a:pos x="connsiteX3" y="connsiteY3"/>
              </a:cxn>
            </a:cxnLst>
            <a:rect l="l" t="t" r="r" b="b"/>
            <a:pathLst>
              <a:path w="604091" h="468217">
                <a:moveTo>
                  <a:pt x="604091" y="429658"/>
                </a:moveTo>
                <a:cubicBezTo>
                  <a:pt x="399361" y="448937"/>
                  <a:pt x="194632" y="468217"/>
                  <a:pt x="97316" y="396607"/>
                </a:cubicBezTo>
                <a:cubicBezTo>
                  <a:pt x="0" y="324997"/>
                  <a:pt x="20197" y="0"/>
                  <a:pt x="20197" y="0"/>
                </a:cubicBezTo>
                <a:lnTo>
                  <a:pt x="2019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59" name="Straight Connector 58"/>
          <p:cNvCxnSpPr/>
          <p:nvPr/>
        </p:nvCxnSpPr>
        <p:spPr>
          <a:xfrm>
            <a:off x="5181600" y="2057400"/>
            <a:ext cx="68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5181600" y="2514600"/>
            <a:ext cx="68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Freeform 61"/>
          <p:cNvSpPr/>
          <p:nvPr/>
        </p:nvSpPr>
        <p:spPr>
          <a:xfrm>
            <a:off x="4054207" y="2599981"/>
            <a:ext cx="2258458" cy="609599"/>
          </a:xfrm>
          <a:custGeom>
            <a:avLst/>
            <a:gdLst>
              <a:gd name="connsiteX0" fmla="*/ 0 w 2258458"/>
              <a:gd name="connsiteY0" fmla="*/ 550843 h 609599"/>
              <a:gd name="connsiteX1" fmla="*/ 1883885 w 2258458"/>
              <a:gd name="connsiteY1" fmla="*/ 517792 h 609599"/>
              <a:gd name="connsiteX2" fmla="*/ 2247441 w 2258458"/>
              <a:gd name="connsiteY2" fmla="*/ 0 h 609599"/>
            </a:gdLst>
            <a:ahLst/>
            <a:cxnLst>
              <a:cxn ang="0">
                <a:pos x="connsiteX0" y="connsiteY0"/>
              </a:cxn>
              <a:cxn ang="0">
                <a:pos x="connsiteX1" y="connsiteY1"/>
              </a:cxn>
              <a:cxn ang="0">
                <a:pos x="connsiteX2" y="connsiteY2"/>
              </a:cxn>
            </a:cxnLst>
            <a:rect l="l" t="t" r="r" b="b"/>
            <a:pathLst>
              <a:path w="2258458" h="609599">
                <a:moveTo>
                  <a:pt x="0" y="550843"/>
                </a:moveTo>
                <a:cubicBezTo>
                  <a:pt x="754656" y="580221"/>
                  <a:pt x="1509312" y="609599"/>
                  <a:pt x="1883885" y="517792"/>
                </a:cubicBezTo>
                <a:cubicBezTo>
                  <a:pt x="2258458" y="425985"/>
                  <a:pt x="2192357" y="84462"/>
                  <a:pt x="224744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3" name="Freeform 62"/>
          <p:cNvSpPr/>
          <p:nvPr/>
        </p:nvSpPr>
        <p:spPr>
          <a:xfrm>
            <a:off x="4038600" y="2590800"/>
            <a:ext cx="2514600" cy="914399"/>
          </a:xfrm>
          <a:custGeom>
            <a:avLst/>
            <a:gdLst>
              <a:gd name="connsiteX0" fmla="*/ 0 w 2258458"/>
              <a:gd name="connsiteY0" fmla="*/ 550843 h 609599"/>
              <a:gd name="connsiteX1" fmla="*/ 1883885 w 2258458"/>
              <a:gd name="connsiteY1" fmla="*/ 517792 h 609599"/>
              <a:gd name="connsiteX2" fmla="*/ 2247441 w 2258458"/>
              <a:gd name="connsiteY2" fmla="*/ 0 h 609599"/>
            </a:gdLst>
            <a:ahLst/>
            <a:cxnLst>
              <a:cxn ang="0">
                <a:pos x="connsiteX0" y="connsiteY0"/>
              </a:cxn>
              <a:cxn ang="0">
                <a:pos x="connsiteX1" y="connsiteY1"/>
              </a:cxn>
              <a:cxn ang="0">
                <a:pos x="connsiteX2" y="connsiteY2"/>
              </a:cxn>
            </a:cxnLst>
            <a:rect l="l" t="t" r="r" b="b"/>
            <a:pathLst>
              <a:path w="2258458" h="609599">
                <a:moveTo>
                  <a:pt x="0" y="550843"/>
                </a:moveTo>
                <a:cubicBezTo>
                  <a:pt x="754656" y="580221"/>
                  <a:pt x="1509312" y="609599"/>
                  <a:pt x="1883885" y="517792"/>
                </a:cubicBezTo>
                <a:cubicBezTo>
                  <a:pt x="2258458" y="425985"/>
                  <a:pt x="2192357" y="84462"/>
                  <a:pt x="224744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4" name="Freeform 63"/>
          <p:cNvSpPr/>
          <p:nvPr/>
        </p:nvSpPr>
        <p:spPr>
          <a:xfrm>
            <a:off x="1419340" y="3581400"/>
            <a:ext cx="1171460" cy="737212"/>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6" name="Freeform 65"/>
          <p:cNvSpPr/>
          <p:nvPr/>
        </p:nvSpPr>
        <p:spPr>
          <a:xfrm>
            <a:off x="2971800" y="3581400"/>
            <a:ext cx="1524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Freeform 66"/>
          <p:cNvSpPr/>
          <p:nvPr/>
        </p:nvSpPr>
        <p:spPr>
          <a:xfrm flipH="1">
            <a:off x="3352800" y="3581400"/>
            <a:ext cx="4572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8" name="Freeform 67"/>
          <p:cNvSpPr/>
          <p:nvPr/>
        </p:nvSpPr>
        <p:spPr>
          <a:xfrm flipH="1">
            <a:off x="3810000" y="3581400"/>
            <a:ext cx="8382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9" name="Freeform 68"/>
          <p:cNvSpPr/>
          <p:nvPr/>
        </p:nvSpPr>
        <p:spPr>
          <a:xfrm>
            <a:off x="2238260" y="3591499"/>
            <a:ext cx="611437" cy="738130"/>
          </a:xfrm>
          <a:custGeom>
            <a:avLst/>
            <a:gdLst>
              <a:gd name="connsiteX0" fmla="*/ 9181 w 611437"/>
              <a:gd name="connsiteY0" fmla="*/ 738130 h 738130"/>
              <a:gd name="connsiteX1" fmla="*/ 86299 w 611437"/>
              <a:gd name="connsiteY1" fmla="*/ 484742 h 738130"/>
              <a:gd name="connsiteX2" fmla="*/ 526974 w 611437"/>
              <a:gd name="connsiteY2" fmla="*/ 407624 h 738130"/>
              <a:gd name="connsiteX3" fmla="*/ 593075 w 611437"/>
              <a:gd name="connsiteY3" fmla="*/ 0 h 738130"/>
              <a:gd name="connsiteX4" fmla="*/ 593075 w 611437"/>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437" h="738130">
                <a:moveTo>
                  <a:pt x="9181" y="738130"/>
                </a:moveTo>
                <a:cubicBezTo>
                  <a:pt x="4590" y="638978"/>
                  <a:pt x="0" y="539826"/>
                  <a:pt x="86299" y="484742"/>
                </a:cubicBezTo>
                <a:cubicBezTo>
                  <a:pt x="172598" y="429658"/>
                  <a:pt x="442511" y="488414"/>
                  <a:pt x="526974" y="407624"/>
                </a:cubicBezTo>
                <a:cubicBezTo>
                  <a:pt x="611437" y="326834"/>
                  <a:pt x="593075" y="0"/>
                  <a:pt x="593075" y="0"/>
                </a:cubicBezTo>
                <a:lnTo>
                  <a:pt x="5930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0" name="Freeform 69"/>
          <p:cNvSpPr/>
          <p:nvPr/>
        </p:nvSpPr>
        <p:spPr>
          <a:xfrm>
            <a:off x="741802" y="4494882"/>
            <a:ext cx="745475"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1" name="Freeform 70"/>
          <p:cNvSpPr/>
          <p:nvPr/>
        </p:nvSpPr>
        <p:spPr>
          <a:xfrm flipH="1">
            <a:off x="4572000" y="4495800"/>
            <a:ext cx="1447799"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2" name="Freeform 71"/>
          <p:cNvSpPr/>
          <p:nvPr/>
        </p:nvSpPr>
        <p:spPr>
          <a:xfrm flipH="1">
            <a:off x="3886200" y="4495800"/>
            <a:ext cx="838200"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3" name="Freeform 72"/>
          <p:cNvSpPr/>
          <p:nvPr/>
        </p:nvSpPr>
        <p:spPr>
          <a:xfrm>
            <a:off x="2170323" y="4494882"/>
            <a:ext cx="77118" cy="738130"/>
          </a:xfrm>
          <a:custGeom>
            <a:avLst/>
            <a:gdLst>
              <a:gd name="connsiteX0" fmla="*/ 11017 w 77118"/>
              <a:gd name="connsiteY0" fmla="*/ 738130 h 738130"/>
              <a:gd name="connsiteX1" fmla="*/ 11017 w 77118"/>
              <a:gd name="connsiteY1" fmla="*/ 363557 h 738130"/>
              <a:gd name="connsiteX2" fmla="*/ 77118 w 77118"/>
              <a:gd name="connsiteY2" fmla="*/ 0 h 738130"/>
              <a:gd name="connsiteX3" fmla="*/ 77118 w 77118"/>
              <a:gd name="connsiteY3" fmla="*/ 0 h 738130"/>
            </a:gdLst>
            <a:ahLst/>
            <a:cxnLst>
              <a:cxn ang="0">
                <a:pos x="connsiteX0" y="connsiteY0"/>
              </a:cxn>
              <a:cxn ang="0">
                <a:pos x="connsiteX1" y="connsiteY1"/>
              </a:cxn>
              <a:cxn ang="0">
                <a:pos x="connsiteX2" y="connsiteY2"/>
              </a:cxn>
              <a:cxn ang="0">
                <a:pos x="connsiteX3" y="connsiteY3"/>
              </a:cxn>
            </a:cxnLst>
            <a:rect l="l" t="t" r="r" b="b"/>
            <a:pathLst>
              <a:path w="77118" h="738130">
                <a:moveTo>
                  <a:pt x="11017" y="738130"/>
                </a:moveTo>
                <a:cubicBezTo>
                  <a:pt x="5508" y="612354"/>
                  <a:pt x="0" y="486579"/>
                  <a:pt x="11017" y="363557"/>
                </a:cubicBezTo>
                <a:cubicBezTo>
                  <a:pt x="22034" y="240535"/>
                  <a:pt x="77118" y="0"/>
                  <a:pt x="77118" y="0"/>
                </a:cubicBezTo>
                <a:lnTo>
                  <a:pt x="77118"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4" name="Freeform 73"/>
          <p:cNvSpPr/>
          <p:nvPr/>
        </p:nvSpPr>
        <p:spPr>
          <a:xfrm>
            <a:off x="2958029" y="4494882"/>
            <a:ext cx="400279" cy="738130"/>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5" name="Rectangle 74"/>
          <p:cNvSpPr/>
          <p:nvPr/>
        </p:nvSpPr>
        <p:spPr>
          <a:xfrm>
            <a:off x="339873" y="6248400"/>
            <a:ext cx="1057790" cy="369332"/>
          </a:xfrm>
          <a:prstGeom prst="rect">
            <a:avLst/>
          </a:prstGeom>
        </p:spPr>
        <p:txBody>
          <a:bodyPr wrap="none">
            <a:spAutoFit/>
          </a:bodyPr>
          <a:lstStyle/>
          <a:p>
            <a:pPr algn="ctr"/>
            <a:r>
              <a:rPr lang="en-US" dirty="0" smtClean="0">
                <a:solidFill>
                  <a:schemeClr val="tx1"/>
                </a:solidFill>
              </a:rPr>
              <a:t>pH Probe</a:t>
            </a:r>
          </a:p>
        </p:txBody>
      </p:sp>
      <p:sp>
        <p:nvSpPr>
          <p:cNvPr id="76" name="Rectangle 75"/>
          <p:cNvSpPr/>
          <p:nvPr/>
        </p:nvSpPr>
        <p:spPr>
          <a:xfrm>
            <a:off x="1882105" y="6248400"/>
            <a:ext cx="564129" cy="369332"/>
          </a:xfrm>
          <a:prstGeom prst="rect">
            <a:avLst/>
          </a:prstGeom>
        </p:spPr>
        <p:txBody>
          <a:bodyPr wrap="none">
            <a:spAutoFit/>
          </a:bodyPr>
          <a:lstStyle/>
          <a:p>
            <a:pPr algn="ctr"/>
            <a:r>
              <a:rPr lang="en-US" dirty="0" smtClean="0">
                <a:solidFill>
                  <a:schemeClr val="tx1"/>
                </a:solidFill>
              </a:rPr>
              <a:t>CTD</a:t>
            </a:r>
          </a:p>
        </p:txBody>
      </p:sp>
      <p:sp>
        <p:nvSpPr>
          <p:cNvPr id="77" name="Rectangle 76"/>
          <p:cNvSpPr/>
          <p:nvPr/>
        </p:nvSpPr>
        <p:spPr>
          <a:xfrm>
            <a:off x="2955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78" name="Rectangle 77"/>
          <p:cNvSpPr/>
          <p:nvPr/>
        </p:nvSpPr>
        <p:spPr>
          <a:xfrm>
            <a:off x="4166179" y="6248400"/>
            <a:ext cx="904479" cy="369332"/>
          </a:xfrm>
          <a:prstGeom prst="rect">
            <a:avLst/>
          </a:prstGeom>
        </p:spPr>
        <p:txBody>
          <a:bodyPr wrap="none">
            <a:spAutoFit/>
          </a:bodyPr>
          <a:lstStyle/>
          <a:p>
            <a:pPr algn="ctr"/>
            <a:r>
              <a:rPr lang="en-US" dirty="0" smtClean="0">
                <a:solidFill>
                  <a:schemeClr val="tx1"/>
                </a:solidFill>
              </a:rPr>
              <a:t>Camera</a:t>
            </a:r>
          </a:p>
        </p:txBody>
      </p:sp>
      <p:sp>
        <p:nvSpPr>
          <p:cNvPr id="79" name="Rectangle 78"/>
          <p:cNvSpPr/>
          <p:nvPr/>
        </p:nvSpPr>
        <p:spPr>
          <a:xfrm>
            <a:off x="5424871" y="6248400"/>
            <a:ext cx="977896" cy="369332"/>
          </a:xfrm>
          <a:prstGeom prst="rect">
            <a:avLst/>
          </a:prstGeom>
        </p:spPr>
        <p:txBody>
          <a:bodyPr wrap="none">
            <a:spAutoFit/>
          </a:bodyPr>
          <a:lstStyle/>
          <a:p>
            <a:pPr algn="ctr"/>
            <a:r>
              <a:rPr lang="en-US" dirty="0" smtClean="0">
                <a:solidFill>
                  <a:schemeClr val="tx1"/>
                </a:solidFill>
              </a:rPr>
              <a:t>Thruster</a:t>
            </a:r>
          </a:p>
        </p:txBody>
      </p:sp>
      <p:sp>
        <p:nvSpPr>
          <p:cNvPr id="80" name="Rectangle 79"/>
          <p:cNvSpPr/>
          <p:nvPr/>
        </p:nvSpPr>
        <p:spPr>
          <a:xfrm>
            <a:off x="7239000" y="26670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sp>
        <p:nvSpPr>
          <p:cNvPr id="81" name="Rectangle 80"/>
          <p:cNvSpPr/>
          <p:nvPr/>
        </p:nvSpPr>
        <p:spPr>
          <a:xfrm>
            <a:off x="4343400" y="28194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sp>
        <p:nvSpPr>
          <p:cNvPr id="82" name="Rectangle 81"/>
          <p:cNvSpPr/>
          <p:nvPr/>
        </p:nvSpPr>
        <p:spPr>
          <a:xfrm>
            <a:off x="4419600" y="3124200"/>
            <a:ext cx="550152" cy="369332"/>
          </a:xfrm>
          <a:prstGeom prst="rect">
            <a:avLst/>
          </a:prstGeom>
        </p:spPr>
        <p:txBody>
          <a:bodyPr wrap="none">
            <a:spAutoFit/>
          </a:bodyPr>
          <a:lstStyle/>
          <a:p>
            <a:pPr algn="ctr"/>
            <a:r>
              <a:rPr lang="en-US" dirty="0" err="1" smtClean="0"/>
              <a:t>24</a:t>
            </a:r>
            <a:r>
              <a:rPr lang="en-US" dirty="0" err="1" smtClean="0">
                <a:solidFill>
                  <a:schemeClr val="tx1"/>
                </a:solidFill>
              </a:rPr>
              <a:t>V</a:t>
            </a:r>
            <a:endParaRPr lang="en-US" dirty="0" smtClean="0">
              <a:solidFill>
                <a:schemeClr val="tx1"/>
              </a:solidFill>
            </a:endParaRPr>
          </a:p>
        </p:txBody>
      </p:sp>
      <p:sp>
        <p:nvSpPr>
          <p:cNvPr id="83" name="Rectangle 82"/>
          <p:cNvSpPr/>
          <p:nvPr/>
        </p:nvSpPr>
        <p:spPr>
          <a:xfrm>
            <a:off x="7086600" y="3429000"/>
            <a:ext cx="550152" cy="369332"/>
          </a:xfrm>
          <a:prstGeom prst="rect">
            <a:avLst/>
          </a:prstGeom>
        </p:spPr>
        <p:txBody>
          <a:bodyPr wrap="none">
            <a:spAutoFit/>
          </a:bodyPr>
          <a:lstStyle/>
          <a:p>
            <a:pPr algn="ctr"/>
            <a:r>
              <a:rPr lang="en-US" dirty="0" err="1" smtClean="0"/>
              <a:t>24</a:t>
            </a:r>
            <a:r>
              <a:rPr lang="en-US" dirty="0" err="1" smtClean="0">
                <a:solidFill>
                  <a:schemeClr val="tx1"/>
                </a:solidFill>
              </a:rPr>
              <a:t>V</a:t>
            </a:r>
            <a:endParaRPr lang="en-US" dirty="0" smtClean="0">
              <a:solidFill>
                <a:schemeClr val="tx1"/>
              </a:solidFill>
            </a:endParaRPr>
          </a:p>
        </p:txBody>
      </p:sp>
      <p:sp>
        <p:nvSpPr>
          <p:cNvPr id="84" name="Rectangle 83"/>
          <p:cNvSpPr/>
          <p:nvPr/>
        </p:nvSpPr>
        <p:spPr>
          <a:xfrm>
            <a:off x="6781800" y="1143000"/>
            <a:ext cx="1409810" cy="369332"/>
          </a:xfrm>
          <a:prstGeom prst="rect">
            <a:avLst/>
          </a:prstGeom>
        </p:spPr>
        <p:txBody>
          <a:bodyPr wrap="none">
            <a:spAutoFit/>
          </a:bodyPr>
          <a:lstStyle/>
          <a:p>
            <a:pPr algn="ctr"/>
            <a:r>
              <a:rPr lang="en-US" dirty="0" smtClean="0"/>
              <a:t>Subsea Node</a:t>
            </a:r>
            <a:endParaRPr lang="en-US" dirty="0">
              <a:solidFill>
                <a:schemeClr val="tx1"/>
              </a:solidFill>
            </a:endParaRPr>
          </a:p>
        </p:txBody>
      </p:sp>
    </p:spTree>
    <p:extLst>
      <p:ext uri="{BB962C8B-B14F-4D97-AF65-F5344CB8AC3E}">
        <p14:creationId xmlns:p14="http://schemas.microsoft.com/office/powerpoint/2010/main" val="68862407"/>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 Level Power Control</a:t>
            </a:r>
            <a:endParaRPr lang="en-US" dirty="0"/>
          </a:p>
        </p:txBody>
      </p:sp>
      <p:sp>
        <p:nvSpPr>
          <p:cNvPr id="3" name="Rectangle 2"/>
          <p:cNvSpPr/>
          <p:nvPr/>
        </p:nvSpPr>
        <p:spPr>
          <a:xfrm>
            <a:off x="762000" y="1752600"/>
            <a:ext cx="7162800" cy="1905000"/>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dirty="0">
              <a:solidFill>
                <a:schemeClr val="tx1"/>
              </a:solidFill>
            </a:endParaRPr>
          </a:p>
        </p:txBody>
      </p:sp>
      <p:sp>
        <p:nvSpPr>
          <p:cNvPr id="4" name="Rectangle 3"/>
          <p:cNvSpPr/>
          <p:nvPr/>
        </p:nvSpPr>
        <p:spPr>
          <a:xfrm>
            <a:off x="762000" y="4267200"/>
            <a:ext cx="6400800" cy="19050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dirty="0">
              <a:solidFill>
                <a:schemeClr val="tx1"/>
              </a:solidFill>
            </a:endParaRPr>
          </a:p>
        </p:txBody>
      </p:sp>
      <p:sp>
        <p:nvSpPr>
          <p:cNvPr id="5" name="Rounded Rectangle 4"/>
          <p:cNvSpPr/>
          <p:nvPr/>
        </p:nvSpPr>
        <p:spPr>
          <a:xfrm>
            <a:off x="8458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flipH="1">
            <a:off x="8610600" y="2362200"/>
            <a:ext cx="299292" cy="2870812"/>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 name="Rectangle 6"/>
          <p:cNvSpPr/>
          <p:nvPr/>
        </p:nvSpPr>
        <p:spPr>
          <a:xfrm>
            <a:off x="8289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8" name="Rectangle 7"/>
          <p:cNvSpPr/>
          <p:nvPr/>
        </p:nvSpPr>
        <p:spPr>
          <a:xfrm>
            <a:off x="1066800" y="2057400"/>
            <a:ext cx="1143000" cy="5334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Load</a:t>
            </a:r>
          </a:p>
          <a:p>
            <a:pPr algn="ctr"/>
            <a:r>
              <a:rPr lang="en-US" dirty="0" smtClean="0">
                <a:solidFill>
                  <a:schemeClr val="tx1"/>
                </a:solidFill>
              </a:rPr>
              <a:t>Switching</a:t>
            </a:r>
            <a:endParaRPr lang="en-US" dirty="0">
              <a:solidFill>
                <a:schemeClr val="tx1"/>
              </a:solidFill>
            </a:endParaRPr>
          </a:p>
        </p:txBody>
      </p:sp>
      <p:sp>
        <p:nvSpPr>
          <p:cNvPr id="9" name="Rectangle 8"/>
          <p:cNvSpPr/>
          <p:nvPr/>
        </p:nvSpPr>
        <p:spPr>
          <a:xfrm>
            <a:off x="2667000" y="2057400"/>
            <a:ext cx="1143000" cy="5334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0" name="Rectangle 9"/>
          <p:cNvSpPr/>
          <p:nvPr/>
        </p:nvSpPr>
        <p:spPr>
          <a:xfrm>
            <a:off x="4343400" y="2057400"/>
            <a:ext cx="1295400" cy="5334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Volt/</a:t>
            </a:r>
            <a:r>
              <a:rPr lang="en-US" dirty="0" err="1" smtClean="0">
                <a:solidFill>
                  <a:schemeClr val="tx1"/>
                </a:solidFill>
              </a:rPr>
              <a:t>Curr</a:t>
            </a:r>
            <a:endParaRPr lang="en-US" dirty="0" smtClean="0">
              <a:solidFill>
                <a:schemeClr val="tx1"/>
              </a:solidFill>
            </a:endParaRPr>
          </a:p>
          <a:p>
            <a:pPr algn="ctr"/>
            <a:r>
              <a:rPr lang="en-US" dirty="0" smtClean="0">
                <a:solidFill>
                  <a:schemeClr val="tx1"/>
                </a:solidFill>
              </a:rPr>
              <a:t>Monitoring</a:t>
            </a:r>
            <a:endParaRPr lang="en-US" dirty="0"/>
          </a:p>
        </p:txBody>
      </p:sp>
      <p:sp>
        <p:nvSpPr>
          <p:cNvPr id="11" name="Rectangle 10"/>
          <p:cNvSpPr/>
          <p:nvPr/>
        </p:nvSpPr>
        <p:spPr>
          <a:xfrm>
            <a:off x="6248400" y="2057400"/>
            <a:ext cx="1143000" cy="5334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Circuit</a:t>
            </a:r>
          </a:p>
          <a:p>
            <a:pPr algn="ctr"/>
            <a:r>
              <a:rPr lang="en-US" dirty="0" smtClean="0">
                <a:solidFill>
                  <a:schemeClr val="tx1"/>
                </a:solidFill>
              </a:rPr>
              <a:t>Breaker</a:t>
            </a:r>
            <a:endParaRPr lang="en-US" dirty="0">
              <a:solidFill>
                <a:schemeClr val="tx1"/>
              </a:solidFill>
            </a:endParaRPr>
          </a:p>
        </p:txBody>
      </p:sp>
      <p:sp>
        <p:nvSpPr>
          <p:cNvPr id="12" name="Rectangle 11"/>
          <p:cNvSpPr/>
          <p:nvPr/>
        </p:nvSpPr>
        <p:spPr>
          <a:xfrm>
            <a:off x="3429000" y="2819400"/>
            <a:ext cx="1143000" cy="6096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Volt/</a:t>
            </a:r>
            <a:r>
              <a:rPr lang="en-US" dirty="0" err="1" smtClean="0">
                <a:solidFill>
                  <a:schemeClr val="tx1"/>
                </a:solidFill>
              </a:rPr>
              <a:t>Curr</a:t>
            </a:r>
            <a:endParaRPr lang="en-US" dirty="0" smtClean="0">
              <a:solidFill>
                <a:schemeClr val="tx1"/>
              </a:solidFill>
            </a:endParaRPr>
          </a:p>
          <a:p>
            <a:pPr algn="ctr"/>
            <a:r>
              <a:rPr lang="en-US" dirty="0" smtClean="0">
                <a:solidFill>
                  <a:schemeClr val="tx1"/>
                </a:solidFill>
              </a:rPr>
              <a:t>Filtering</a:t>
            </a:r>
            <a:endParaRPr lang="en-US" dirty="0"/>
          </a:p>
        </p:txBody>
      </p:sp>
      <p:sp>
        <p:nvSpPr>
          <p:cNvPr id="13" name="Rectangle 12"/>
          <p:cNvSpPr/>
          <p:nvPr/>
        </p:nvSpPr>
        <p:spPr>
          <a:xfrm>
            <a:off x="5257800" y="2743200"/>
            <a:ext cx="1371600" cy="8382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Over/Under</a:t>
            </a:r>
          </a:p>
          <a:p>
            <a:pPr algn="ctr"/>
            <a:r>
              <a:rPr lang="en-US" dirty="0" smtClean="0">
                <a:solidFill>
                  <a:schemeClr val="tx1"/>
                </a:solidFill>
              </a:rPr>
              <a:t>Volt/</a:t>
            </a:r>
            <a:r>
              <a:rPr lang="en-US" dirty="0" err="1" smtClean="0">
                <a:solidFill>
                  <a:schemeClr val="tx1"/>
                </a:solidFill>
              </a:rPr>
              <a:t>Curr</a:t>
            </a:r>
            <a:endParaRPr lang="en-US" dirty="0" smtClean="0">
              <a:solidFill>
                <a:schemeClr val="tx1"/>
              </a:solidFill>
            </a:endParaRPr>
          </a:p>
          <a:p>
            <a:pPr algn="ctr"/>
            <a:r>
              <a:rPr lang="en-US" dirty="0" smtClean="0">
                <a:solidFill>
                  <a:schemeClr val="tx1"/>
                </a:solidFill>
              </a:rPr>
              <a:t>Detection</a:t>
            </a:r>
            <a:endParaRPr lang="en-US" dirty="0"/>
          </a:p>
        </p:txBody>
      </p:sp>
      <p:sp>
        <p:nvSpPr>
          <p:cNvPr id="15" name="Pentagon 14"/>
          <p:cNvSpPr/>
          <p:nvPr/>
        </p:nvSpPr>
        <p:spPr>
          <a:xfrm>
            <a:off x="1752600" y="2895600"/>
            <a:ext cx="1143000" cy="609600"/>
          </a:xfrm>
          <a:prstGeom prst="homePlat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ADC</a:t>
            </a:r>
          </a:p>
        </p:txBody>
      </p:sp>
      <p:sp>
        <p:nvSpPr>
          <p:cNvPr id="16" name="Pentagon 15"/>
          <p:cNvSpPr/>
          <p:nvPr/>
        </p:nvSpPr>
        <p:spPr>
          <a:xfrm>
            <a:off x="1371600" y="4953000"/>
            <a:ext cx="1143000" cy="609600"/>
          </a:xfrm>
          <a:prstGeom prst="homePlat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ADC</a:t>
            </a:r>
          </a:p>
        </p:txBody>
      </p:sp>
      <p:sp>
        <p:nvSpPr>
          <p:cNvPr id="17" name="Isosceles Triangle 16"/>
          <p:cNvSpPr/>
          <p:nvPr/>
        </p:nvSpPr>
        <p:spPr>
          <a:xfrm rot="16200000">
            <a:off x="3086100" y="4610100"/>
            <a:ext cx="1371600" cy="1295400"/>
          </a:xfrm>
          <a:prstGeom prst="triangl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dirty="0" smtClean="0">
                <a:solidFill>
                  <a:schemeClr val="tx1"/>
                </a:solidFill>
              </a:rPr>
              <a:t>Amp</a:t>
            </a:r>
            <a:endParaRPr lang="en-US" dirty="0">
              <a:solidFill>
                <a:schemeClr val="tx1"/>
              </a:solidFill>
            </a:endParaRPr>
          </a:p>
        </p:txBody>
      </p:sp>
      <p:sp>
        <p:nvSpPr>
          <p:cNvPr id="18" name="Rectangle 17"/>
          <p:cNvSpPr/>
          <p:nvPr/>
        </p:nvSpPr>
        <p:spPr>
          <a:xfrm>
            <a:off x="5562600" y="5562600"/>
            <a:ext cx="1143000" cy="3048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Curr</a:t>
            </a:r>
            <a:r>
              <a:rPr lang="en-US" dirty="0" smtClean="0">
                <a:solidFill>
                  <a:schemeClr val="tx1"/>
                </a:solidFill>
              </a:rPr>
              <a:t> Limit</a:t>
            </a:r>
            <a:endParaRPr lang="en-US" dirty="0">
              <a:solidFill>
                <a:schemeClr val="tx1"/>
              </a:solidFill>
            </a:endParaRPr>
          </a:p>
        </p:txBody>
      </p:sp>
      <p:sp>
        <p:nvSpPr>
          <p:cNvPr id="19" name="Rectangle 18"/>
          <p:cNvSpPr/>
          <p:nvPr/>
        </p:nvSpPr>
        <p:spPr>
          <a:xfrm>
            <a:off x="4876800" y="4953000"/>
            <a:ext cx="228600" cy="6096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a:p>
            <a:pPr algn="ctr"/>
            <a:r>
              <a:rPr lang="en-US" dirty="0" smtClean="0">
                <a:solidFill>
                  <a:schemeClr val="tx1"/>
                </a:solidFill>
              </a:rPr>
              <a:t>R</a:t>
            </a:r>
          </a:p>
          <a:p>
            <a:pPr algn="ctr"/>
            <a:endParaRPr lang="en-US" dirty="0">
              <a:solidFill>
                <a:schemeClr val="tx1"/>
              </a:solidFill>
            </a:endParaRPr>
          </a:p>
        </p:txBody>
      </p:sp>
      <p:sp>
        <p:nvSpPr>
          <p:cNvPr id="20" name="Rectangle 19"/>
          <p:cNvSpPr/>
          <p:nvPr/>
        </p:nvSpPr>
        <p:spPr>
          <a:xfrm>
            <a:off x="5562600" y="4572000"/>
            <a:ext cx="1143000" cy="5334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Mosfet</a:t>
            </a:r>
            <a:endParaRPr lang="en-US" dirty="0">
              <a:solidFill>
                <a:schemeClr val="tx1"/>
              </a:solidFill>
            </a:endParaRPr>
          </a:p>
        </p:txBody>
      </p:sp>
      <p:cxnSp>
        <p:nvCxnSpPr>
          <p:cNvPr id="22" name="Straight Connector 21"/>
          <p:cNvCxnSpPr>
            <a:stCxn id="17" idx="0"/>
            <a:endCxn id="16" idx="3"/>
          </p:cNvCxnSpPr>
          <p:nvPr/>
        </p:nvCxnSpPr>
        <p:spPr>
          <a:xfrm flipH="1">
            <a:off x="2514600" y="5257800"/>
            <a:ext cx="6096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7" name="Straight Connector 26"/>
          <p:cNvCxnSpPr/>
          <p:nvPr/>
        </p:nvCxnSpPr>
        <p:spPr>
          <a:xfrm>
            <a:off x="4419600" y="4724400"/>
            <a:ext cx="1143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8" name="Straight Connector 27"/>
          <p:cNvCxnSpPr/>
          <p:nvPr/>
        </p:nvCxnSpPr>
        <p:spPr>
          <a:xfrm>
            <a:off x="4419600" y="5715000"/>
            <a:ext cx="1143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35" name="Straight Connector 34"/>
          <p:cNvCxnSpPr/>
          <p:nvPr/>
        </p:nvCxnSpPr>
        <p:spPr>
          <a:xfrm flipV="1">
            <a:off x="4953000" y="4724400"/>
            <a:ext cx="0" cy="228600"/>
          </a:xfrm>
          <a:prstGeom prst="line">
            <a:avLst/>
          </a:prstGeom>
          <a:ln w="19050"/>
        </p:spPr>
        <p:style>
          <a:lnRef idx="1">
            <a:schemeClr val="dk1"/>
          </a:lnRef>
          <a:fillRef idx="0">
            <a:schemeClr val="dk1"/>
          </a:fillRef>
          <a:effectRef idx="0">
            <a:schemeClr val="dk1"/>
          </a:effectRef>
          <a:fontRef idx="minor">
            <a:schemeClr val="tx1"/>
          </a:fontRef>
        </p:style>
      </p:cxnSp>
      <p:cxnSp>
        <p:nvCxnSpPr>
          <p:cNvPr id="36" name="Straight Connector 35"/>
          <p:cNvCxnSpPr/>
          <p:nvPr/>
        </p:nvCxnSpPr>
        <p:spPr>
          <a:xfrm flipV="1">
            <a:off x="4953000" y="5562600"/>
            <a:ext cx="0" cy="152400"/>
          </a:xfrm>
          <a:prstGeom prst="line">
            <a:avLst/>
          </a:prstGeom>
          <a:ln w="19050"/>
        </p:spPr>
        <p:style>
          <a:lnRef idx="1">
            <a:schemeClr val="dk1"/>
          </a:lnRef>
          <a:fillRef idx="0">
            <a:schemeClr val="dk1"/>
          </a:fillRef>
          <a:effectRef idx="0">
            <a:schemeClr val="dk1"/>
          </a:effectRef>
          <a:fontRef idx="minor">
            <a:schemeClr val="tx1"/>
          </a:fontRef>
        </p:style>
      </p:cxnSp>
      <p:cxnSp>
        <p:nvCxnSpPr>
          <p:cNvPr id="38" name="Straight Connector 37"/>
          <p:cNvCxnSpPr/>
          <p:nvPr/>
        </p:nvCxnSpPr>
        <p:spPr>
          <a:xfrm flipH="1">
            <a:off x="6705600" y="4800600"/>
            <a:ext cx="6096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39" name="Straight Connector 38"/>
          <p:cNvCxnSpPr/>
          <p:nvPr/>
        </p:nvCxnSpPr>
        <p:spPr>
          <a:xfrm flipH="1">
            <a:off x="6705600" y="5715000"/>
            <a:ext cx="762000" cy="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sp>
        <p:nvSpPr>
          <p:cNvPr id="40" name="Rectangle 39"/>
          <p:cNvSpPr/>
          <p:nvPr/>
        </p:nvSpPr>
        <p:spPr>
          <a:xfrm>
            <a:off x="685800" y="1447800"/>
            <a:ext cx="1500796" cy="369332"/>
          </a:xfrm>
          <a:prstGeom prst="rect">
            <a:avLst/>
          </a:prstGeom>
        </p:spPr>
        <p:txBody>
          <a:bodyPr wrap="square">
            <a:spAutoFit/>
          </a:bodyPr>
          <a:lstStyle/>
          <a:p>
            <a:r>
              <a:rPr lang="en-US" dirty="0" smtClean="0"/>
              <a:t>Load Switcher</a:t>
            </a:r>
            <a:endParaRPr lang="en-US" dirty="0">
              <a:solidFill>
                <a:schemeClr val="tx1"/>
              </a:solidFill>
            </a:endParaRPr>
          </a:p>
        </p:txBody>
      </p:sp>
      <p:sp>
        <p:nvSpPr>
          <p:cNvPr id="41" name="Rectangle 40"/>
          <p:cNvSpPr/>
          <p:nvPr/>
        </p:nvSpPr>
        <p:spPr>
          <a:xfrm>
            <a:off x="685800" y="3962400"/>
            <a:ext cx="2285241" cy="369332"/>
          </a:xfrm>
          <a:prstGeom prst="rect">
            <a:avLst/>
          </a:prstGeom>
        </p:spPr>
        <p:txBody>
          <a:bodyPr wrap="none">
            <a:spAutoFit/>
          </a:bodyPr>
          <a:lstStyle/>
          <a:p>
            <a:r>
              <a:rPr lang="en-US" dirty="0" smtClean="0"/>
              <a:t>Ground Fault Monitor</a:t>
            </a:r>
            <a:endParaRPr lang="en-US" dirty="0">
              <a:solidFill>
                <a:schemeClr val="tx1"/>
              </a:solidFill>
            </a:endParaRPr>
          </a:p>
        </p:txBody>
      </p:sp>
      <p:cxnSp>
        <p:nvCxnSpPr>
          <p:cNvPr id="42" name="Straight Connector 41"/>
          <p:cNvCxnSpPr/>
          <p:nvPr/>
        </p:nvCxnSpPr>
        <p:spPr>
          <a:xfrm flipH="1">
            <a:off x="2895600" y="3200400"/>
            <a:ext cx="5334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44" name="Straight Connector 43"/>
          <p:cNvCxnSpPr/>
          <p:nvPr/>
        </p:nvCxnSpPr>
        <p:spPr>
          <a:xfrm flipH="1">
            <a:off x="2209800" y="2362200"/>
            <a:ext cx="4572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46" name="Straight Connector 45"/>
          <p:cNvCxnSpPr/>
          <p:nvPr/>
        </p:nvCxnSpPr>
        <p:spPr>
          <a:xfrm flipH="1">
            <a:off x="3810000" y="2362200"/>
            <a:ext cx="5334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1" name="Straight Connector 50"/>
          <p:cNvCxnSpPr/>
          <p:nvPr/>
        </p:nvCxnSpPr>
        <p:spPr>
          <a:xfrm flipH="1">
            <a:off x="5638800" y="2362200"/>
            <a:ext cx="6096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3" name="Straight Connector 52"/>
          <p:cNvCxnSpPr/>
          <p:nvPr/>
        </p:nvCxnSpPr>
        <p:spPr>
          <a:xfrm flipH="1">
            <a:off x="4572000" y="3200400"/>
            <a:ext cx="6858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6" name="Straight Connector 55"/>
          <p:cNvCxnSpPr/>
          <p:nvPr/>
        </p:nvCxnSpPr>
        <p:spPr>
          <a:xfrm flipV="1">
            <a:off x="7010400" y="2590800"/>
            <a:ext cx="0" cy="381000"/>
          </a:xfrm>
          <a:prstGeom prst="line">
            <a:avLst/>
          </a:prstGeom>
          <a:ln w="19050"/>
        </p:spPr>
        <p:style>
          <a:lnRef idx="1">
            <a:schemeClr val="dk1"/>
          </a:lnRef>
          <a:fillRef idx="0">
            <a:schemeClr val="dk1"/>
          </a:fillRef>
          <a:effectRef idx="0">
            <a:schemeClr val="dk1"/>
          </a:effectRef>
          <a:fontRef idx="minor">
            <a:schemeClr val="tx1"/>
          </a:fontRef>
        </p:style>
      </p:cxnSp>
      <p:cxnSp>
        <p:nvCxnSpPr>
          <p:cNvPr id="58" name="Straight Connector 57"/>
          <p:cNvCxnSpPr/>
          <p:nvPr/>
        </p:nvCxnSpPr>
        <p:spPr>
          <a:xfrm flipV="1">
            <a:off x="4953000" y="2590800"/>
            <a:ext cx="0" cy="609600"/>
          </a:xfrm>
          <a:prstGeom prst="line">
            <a:avLst/>
          </a:prstGeom>
          <a:ln w="19050"/>
        </p:spPr>
        <p:style>
          <a:lnRef idx="1">
            <a:schemeClr val="dk1"/>
          </a:lnRef>
          <a:fillRef idx="0">
            <a:schemeClr val="dk1"/>
          </a:fillRef>
          <a:effectRef idx="0">
            <a:schemeClr val="dk1"/>
          </a:effectRef>
          <a:fontRef idx="minor">
            <a:schemeClr val="tx1"/>
          </a:fontRef>
        </p:style>
      </p:cxnSp>
      <p:cxnSp>
        <p:nvCxnSpPr>
          <p:cNvPr id="62" name="Straight Connector 61"/>
          <p:cNvCxnSpPr/>
          <p:nvPr/>
        </p:nvCxnSpPr>
        <p:spPr>
          <a:xfrm flipH="1">
            <a:off x="7391400" y="2362200"/>
            <a:ext cx="1066800" cy="0"/>
          </a:xfrm>
          <a:prstGeom prst="line">
            <a:avLst/>
          </a:prstGeom>
          <a:ln w="19050"/>
        </p:spPr>
        <p:style>
          <a:lnRef idx="1">
            <a:schemeClr val="dk1"/>
          </a:lnRef>
          <a:fillRef idx="0">
            <a:schemeClr val="dk1"/>
          </a:fillRef>
          <a:effectRef idx="0">
            <a:schemeClr val="dk1"/>
          </a:effectRef>
          <a:fontRef idx="minor">
            <a:schemeClr val="tx1"/>
          </a:fontRef>
        </p:style>
      </p:cxnSp>
      <p:sp>
        <p:nvSpPr>
          <p:cNvPr id="64" name="Rectangle 63"/>
          <p:cNvSpPr/>
          <p:nvPr/>
        </p:nvSpPr>
        <p:spPr>
          <a:xfrm>
            <a:off x="8458200" y="2209800"/>
            <a:ext cx="152400" cy="30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8610600" y="2209800"/>
            <a:ext cx="152400" cy="30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7" name="Straight Connector 66"/>
          <p:cNvCxnSpPr>
            <a:stCxn id="6" idx="3"/>
            <a:endCxn id="65" idx="3"/>
          </p:cNvCxnSpPr>
          <p:nvPr/>
        </p:nvCxnSpPr>
        <p:spPr>
          <a:xfrm flipH="1">
            <a:off x="8763000" y="2362200"/>
            <a:ext cx="109824" cy="0"/>
          </a:xfrm>
          <a:prstGeom prst="line">
            <a:avLst/>
          </a:prstGeom>
          <a:ln w="19050"/>
        </p:spPr>
        <p:style>
          <a:lnRef idx="1">
            <a:schemeClr val="dk1"/>
          </a:lnRef>
          <a:fillRef idx="0">
            <a:schemeClr val="dk1"/>
          </a:fillRef>
          <a:effectRef idx="0">
            <a:schemeClr val="dk1"/>
          </a:effectRef>
          <a:fontRef idx="minor">
            <a:schemeClr val="tx1"/>
          </a:fontRef>
        </p:style>
      </p:cxnSp>
      <p:sp>
        <p:nvSpPr>
          <p:cNvPr id="75" name="Freeform 74"/>
          <p:cNvSpPr/>
          <p:nvPr/>
        </p:nvSpPr>
        <p:spPr>
          <a:xfrm>
            <a:off x="7310438" y="3733800"/>
            <a:ext cx="995362" cy="1066800"/>
          </a:xfrm>
          <a:custGeom>
            <a:avLst/>
            <a:gdLst>
              <a:gd name="connsiteX0" fmla="*/ 0 w 986631"/>
              <a:gd name="connsiteY0" fmla="*/ 1066800 h 1066800"/>
              <a:gd name="connsiteX1" fmla="*/ 823912 w 986631"/>
              <a:gd name="connsiteY1" fmla="*/ 862013 h 1066800"/>
              <a:gd name="connsiteX2" fmla="*/ 976312 w 986631"/>
              <a:gd name="connsiteY2" fmla="*/ 0 h 1066800"/>
            </a:gdLst>
            <a:ahLst/>
            <a:cxnLst>
              <a:cxn ang="0">
                <a:pos x="connsiteX0" y="connsiteY0"/>
              </a:cxn>
              <a:cxn ang="0">
                <a:pos x="connsiteX1" y="connsiteY1"/>
              </a:cxn>
              <a:cxn ang="0">
                <a:pos x="connsiteX2" y="connsiteY2"/>
              </a:cxn>
            </a:cxnLst>
            <a:rect l="l" t="t" r="r" b="b"/>
            <a:pathLst>
              <a:path w="986631" h="1066800">
                <a:moveTo>
                  <a:pt x="0" y="1066800"/>
                </a:moveTo>
                <a:cubicBezTo>
                  <a:pt x="330596" y="1053306"/>
                  <a:pt x="661193" y="1039813"/>
                  <a:pt x="823912" y="862013"/>
                </a:cubicBezTo>
                <a:cubicBezTo>
                  <a:pt x="986631" y="684213"/>
                  <a:pt x="981471" y="342106"/>
                  <a:pt x="97631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7" name="Straight Connector 76"/>
          <p:cNvCxnSpPr/>
          <p:nvPr/>
        </p:nvCxnSpPr>
        <p:spPr>
          <a:xfrm flipV="1">
            <a:off x="8305800" y="2362200"/>
            <a:ext cx="0" cy="1371600"/>
          </a:xfrm>
          <a:prstGeom prst="line">
            <a:avLst/>
          </a:prstGeom>
          <a:ln w="19050"/>
        </p:spPr>
        <p:style>
          <a:lnRef idx="1">
            <a:schemeClr val="dk1"/>
          </a:lnRef>
          <a:fillRef idx="0">
            <a:schemeClr val="dk1"/>
          </a:fillRef>
          <a:effectRef idx="0">
            <a:schemeClr val="dk1"/>
          </a:effectRef>
          <a:fontRef idx="minor">
            <a:schemeClr val="tx1"/>
          </a:fontRef>
        </p:style>
      </p:cxnSp>
      <p:cxnSp>
        <p:nvCxnSpPr>
          <p:cNvPr id="79" name="Straight Connector 78"/>
          <p:cNvCxnSpPr/>
          <p:nvPr/>
        </p:nvCxnSpPr>
        <p:spPr>
          <a:xfrm>
            <a:off x="7315200" y="6400800"/>
            <a:ext cx="304800" cy="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cxnSp>
        <p:nvCxnSpPr>
          <p:cNvPr id="81" name="Straight Connector 80"/>
          <p:cNvCxnSpPr/>
          <p:nvPr/>
        </p:nvCxnSpPr>
        <p:spPr>
          <a:xfrm flipH="1">
            <a:off x="7239000" y="6400800"/>
            <a:ext cx="76200" cy="15240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cxnSp>
        <p:nvCxnSpPr>
          <p:cNvPr id="82" name="Straight Connector 81"/>
          <p:cNvCxnSpPr/>
          <p:nvPr/>
        </p:nvCxnSpPr>
        <p:spPr>
          <a:xfrm flipH="1">
            <a:off x="7391400" y="6400800"/>
            <a:ext cx="76200" cy="15240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cxnSp>
        <p:nvCxnSpPr>
          <p:cNvPr id="83" name="Straight Connector 82"/>
          <p:cNvCxnSpPr/>
          <p:nvPr/>
        </p:nvCxnSpPr>
        <p:spPr>
          <a:xfrm flipH="1">
            <a:off x="7543800" y="6400800"/>
            <a:ext cx="76200" cy="15240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cxnSp>
        <p:nvCxnSpPr>
          <p:cNvPr id="85" name="Straight Connector 84"/>
          <p:cNvCxnSpPr/>
          <p:nvPr/>
        </p:nvCxnSpPr>
        <p:spPr>
          <a:xfrm flipV="1">
            <a:off x="7467600" y="5715000"/>
            <a:ext cx="0" cy="68580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cxnSp>
        <p:nvCxnSpPr>
          <p:cNvPr id="87" name="Straight Connector 86"/>
          <p:cNvCxnSpPr/>
          <p:nvPr/>
        </p:nvCxnSpPr>
        <p:spPr>
          <a:xfrm flipH="1">
            <a:off x="304800" y="2362200"/>
            <a:ext cx="762000" cy="0"/>
          </a:xfrm>
          <a:prstGeom prst="line">
            <a:avLst/>
          </a:prstGeom>
          <a:ln w="19050"/>
        </p:spPr>
        <p:style>
          <a:lnRef idx="1">
            <a:schemeClr val="dk1"/>
          </a:lnRef>
          <a:fillRef idx="0">
            <a:schemeClr val="dk1"/>
          </a:fillRef>
          <a:effectRef idx="0">
            <a:schemeClr val="dk1"/>
          </a:effectRef>
          <a:fontRef idx="minor">
            <a:schemeClr val="tx1"/>
          </a:fontRef>
        </p:style>
      </p:cxnSp>
      <p:sp>
        <p:nvSpPr>
          <p:cNvPr id="89" name="Rectangle 88"/>
          <p:cNvSpPr/>
          <p:nvPr/>
        </p:nvSpPr>
        <p:spPr>
          <a:xfrm>
            <a:off x="152400" y="19812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cxnSp>
        <p:nvCxnSpPr>
          <p:cNvPr id="90" name="Straight Connector 89"/>
          <p:cNvCxnSpPr/>
          <p:nvPr/>
        </p:nvCxnSpPr>
        <p:spPr>
          <a:xfrm flipH="1">
            <a:off x="1219200" y="3276600"/>
            <a:ext cx="5334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91" name="Straight Connector 90"/>
          <p:cNvCxnSpPr/>
          <p:nvPr/>
        </p:nvCxnSpPr>
        <p:spPr>
          <a:xfrm flipH="1">
            <a:off x="838200" y="5334000"/>
            <a:ext cx="5334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94" name="Straight Connector 93"/>
          <p:cNvCxnSpPr/>
          <p:nvPr/>
        </p:nvCxnSpPr>
        <p:spPr>
          <a:xfrm flipH="1">
            <a:off x="6629400" y="2971800"/>
            <a:ext cx="381000" cy="0"/>
          </a:xfrm>
          <a:prstGeom prst="line">
            <a:avLst/>
          </a:prstGeom>
          <a:ln w="19050"/>
        </p:spPr>
        <p:style>
          <a:lnRef idx="1">
            <a:schemeClr val="dk1"/>
          </a:lnRef>
          <a:fillRef idx="0">
            <a:schemeClr val="dk1"/>
          </a:fillRef>
          <a:effectRef idx="0">
            <a:schemeClr val="dk1"/>
          </a:effectRef>
          <a:fontRef idx="minor">
            <a:schemeClr val="tx1"/>
          </a:fontRef>
        </p:style>
      </p:cxnSp>
      <p:sp>
        <p:nvSpPr>
          <p:cNvPr id="52" name="Rectangle 51"/>
          <p:cNvSpPr/>
          <p:nvPr/>
        </p:nvSpPr>
        <p:spPr>
          <a:xfrm>
            <a:off x="5867400" y="6248400"/>
            <a:ext cx="1413720" cy="369332"/>
          </a:xfrm>
          <a:prstGeom prst="rect">
            <a:avLst/>
          </a:prstGeom>
        </p:spPr>
        <p:txBody>
          <a:bodyPr wrap="square">
            <a:spAutoFit/>
          </a:bodyPr>
          <a:lstStyle/>
          <a:p>
            <a:pPr algn="ctr"/>
            <a:r>
              <a:rPr lang="en-US" dirty="0" smtClean="0"/>
              <a:t>Seawater Ref</a:t>
            </a:r>
          </a:p>
        </p:txBody>
      </p:sp>
    </p:spTree>
    <p:extLst>
      <p:ext uri="{BB962C8B-B14F-4D97-AF65-F5344CB8AC3E}">
        <p14:creationId xmlns:p14="http://schemas.microsoft.com/office/powerpoint/2010/main" val="4274015493"/>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08038"/>
          </a:xfrm>
        </p:spPr>
        <p:txBody>
          <a:bodyPr/>
          <a:lstStyle/>
          <a:p>
            <a:r>
              <a:rPr lang="en-US" dirty="0" smtClean="0"/>
              <a:t>Communication</a:t>
            </a:r>
            <a:endParaRPr lang="en-US" dirty="0"/>
          </a:p>
        </p:txBody>
      </p:sp>
      <p:sp>
        <p:nvSpPr>
          <p:cNvPr id="3" name="Content Placeholder 2"/>
          <p:cNvSpPr>
            <a:spLocks noGrp="1"/>
          </p:cNvSpPr>
          <p:nvPr>
            <p:ph idx="1"/>
          </p:nvPr>
        </p:nvSpPr>
        <p:spPr>
          <a:xfrm>
            <a:off x="457200" y="1219200"/>
            <a:ext cx="8229600" cy="5181600"/>
          </a:xfrm>
        </p:spPr>
        <p:txBody>
          <a:bodyPr>
            <a:normAutofit fontScale="92500" lnSpcReduction="20000"/>
          </a:bodyPr>
          <a:lstStyle/>
          <a:p>
            <a:r>
              <a:rPr lang="en-US" dirty="0" smtClean="0"/>
              <a:t>Communication from shore to subsea node</a:t>
            </a:r>
          </a:p>
          <a:p>
            <a:pPr lvl="1"/>
            <a:r>
              <a:rPr lang="en-US" dirty="0" smtClean="0"/>
              <a:t>Factors:</a:t>
            </a:r>
          </a:p>
          <a:p>
            <a:pPr lvl="2"/>
            <a:r>
              <a:rPr lang="en-US" dirty="0" smtClean="0"/>
              <a:t>Is your FOCE tethered or standalone?</a:t>
            </a:r>
          </a:p>
          <a:p>
            <a:pPr lvl="2"/>
            <a:r>
              <a:rPr lang="en-US" dirty="0" smtClean="0"/>
              <a:t>Distance</a:t>
            </a:r>
          </a:p>
          <a:p>
            <a:pPr lvl="2"/>
            <a:r>
              <a:rPr lang="en-US" dirty="0" smtClean="0"/>
              <a:t>Bandwidth requirements</a:t>
            </a:r>
          </a:p>
          <a:p>
            <a:pPr lvl="2"/>
            <a:r>
              <a:rPr lang="en-US" dirty="0" smtClean="0"/>
              <a:t>Shore based infrastructure</a:t>
            </a:r>
          </a:p>
          <a:p>
            <a:pPr lvl="1"/>
            <a:r>
              <a:rPr lang="en-US" dirty="0" smtClean="0"/>
              <a:t>Potential choices:</a:t>
            </a:r>
          </a:p>
          <a:p>
            <a:pPr lvl="2"/>
            <a:r>
              <a:rPr lang="en-US" dirty="0" smtClean="0"/>
              <a:t>Tethered: Ethernet, RS-422, DSL</a:t>
            </a:r>
          </a:p>
          <a:p>
            <a:pPr lvl="2"/>
            <a:r>
              <a:rPr lang="en-US" dirty="0" smtClean="0"/>
              <a:t>Standalone: Wireless </a:t>
            </a:r>
            <a:r>
              <a:rPr lang="en-US" dirty="0" err="1" smtClean="0"/>
              <a:t>ethernet</a:t>
            </a:r>
            <a:endParaRPr lang="en-US" dirty="0" smtClean="0"/>
          </a:p>
          <a:p>
            <a:r>
              <a:rPr lang="en-US" dirty="0" smtClean="0"/>
              <a:t>Communication from subsea node to individual external instruments</a:t>
            </a:r>
          </a:p>
          <a:p>
            <a:pPr lvl="1"/>
            <a:r>
              <a:rPr lang="en-US" dirty="0" smtClean="0"/>
              <a:t>Most instruments utilize serial </a:t>
            </a:r>
            <a:r>
              <a:rPr lang="en-US" dirty="0" err="1" smtClean="0"/>
              <a:t>comms</a:t>
            </a:r>
            <a:endParaRPr lang="en-US" dirty="0" smtClean="0"/>
          </a:p>
          <a:p>
            <a:pPr lvl="2"/>
            <a:r>
              <a:rPr lang="en-US" dirty="0" smtClean="0"/>
              <a:t>RS-232 and RS-485 most common</a:t>
            </a:r>
          </a:p>
          <a:p>
            <a:pPr>
              <a:buNone/>
            </a:pPr>
            <a:endParaRPr lang="en-US" dirty="0" smtClean="0"/>
          </a:p>
          <a:p>
            <a:endParaRPr lang="en-US" dirty="0" smtClean="0"/>
          </a:p>
          <a:p>
            <a:pPr lvl="1">
              <a:buNone/>
            </a:pPr>
            <a:endParaRPr lang="en-US" dirty="0" smtClean="0"/>
          </a:p>
          <a:p>
            <a:pPr lvl="1">
              <a:buNone/>
            </a:pPr>
            <a:endParaRPr lang="en-US" dirty="0"/>
          </a:p>
          <a:p>
            <a:pPr lvl="1">
              <a:buNone/>
            </a:pPr>
            <a:endParaRPr lang="en-US" dirty="0"/>
          </a:p>
        </p:txBody>
      </p:sp>
    </p:spTree>
    <p:extLst>
      <p:ext uri="{BB962C8B-B14F-4D97-AF65-F5344CB8AC3E}">
        <p14:creationId xmlns:p14="http://schemas.microsoft.com/office/powerpoint/2010/main" val="1911959106"/>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B Serial Serv.jpg"/>
          <p:cNvPicPr>
            <a:picLocks noChangeAspect="1"/>
          </p:cNvPicPr>
          <p:nvPr/>
        </p:nvPicPr>
        <p:blipFill>
          <a:blip r:embed="rId2"/>
          <a:stretch>
            <a:fillRect/>
          </a:stretch>
        </p:blipFill>
        <p:spPr>
          <a:xfrm>
            <a:off x="1481252" y="2702155"/>
            <a:ext cx="3852748" cy="3852748"/>
          </a:xfrm>
          <a:prstGeom prst="rect">
            <a:avLst/>
          </a:prstGeom>
        </p:spPr>
      </p:pic>
      <p:pic>
        <p:nvPicPr>
          <p:cNvPr id="5" name="Picture 4" descr="prd_ts_portserverts816_lg.jpg"/>
          <p:cNvPicPr>
            <a:picLocks noChangeAspect="1"/>
          </p:cNvPicPr>
          <p:nvPr/>
        </p:nvPicPr>
        <p:blipFill>
          <a:blip r:embed="rId3"/>
          <a:stretch>
            <a:fillRect/>
          </a:stretch>
        </p:blipFill>
        <p:spPr>
          <a:xfrm>
            <a:off x="5334000" y="564995"/>
            <a:ext cx="3810000" cy="3810000"/>
          </a:xfrm>
          <a:prstGeom prst="rect">
            <a:avLst/>
          </a:prstGeom>
        </p:spPr>
      </p:pic>
      <p:sp>
        <p:nvSpPr>
          <p:cNvPr id="2" name="Title 1"/>
          <p:cNvSpPr>
            <a:spLocks noGrp="1"/>
          </p:cNvSpPr>
          <p:nvPr>
            <p:ph type="title"/>
          </p:nvPr>
        </p:nvSpPr>
        <p:spPr/>
        <p:txBody>
          <a:bodyPr/>
          <a:lstStyle/>
          <a:p>
            <a:r>
              <a:rPr lang="en-US" dirty="0" smtClean="0"/>
              <a:t>Serial Port Expansion</a:t>
            </a:r>
            <a:endParaRPr lang="en-US" dirty="0"/>
          </a:p>
        </p:txBody>
      </p:sp>
      <p:sp>
        <p:nvSpPr>
          <p:cNvPr id="6" name="Content Placeholder 5"/>
          <p:cNvSpPr>
            <a:spLocks noGrp="1"/>
          </p:cNvSpPr>
          <p:nvPr>
            <p:ph idx="1"/>
          </p:nvPr>
        </p:nvSpPr>
        <p:spPr>
          <a:xfrm>
            <a:off x="457200" y="1600201"/>
            <a:ext cx="4876800" cy="2313878"/>
          </a:xfrm>
        </p:spPr>
        <p:txBody>
          <a:bodyPr>
            <a:normAutofit/>
          </a:bodyPr>
          <a:lstStyle/>
          <a:p>
            <a:r>
              <a:rPr lang="en-US" dirty="0" smtClean="0"/>
              <a:t>Large number of serial ports often needed.</a:t>
            </a:r>
          </a:p>
          <a:p>
            <a:r>
              <a:rPr lang="en-US" dirty="0" smtClean="0"/>
              <a:t>DC Powered expanders &amp; servers are plentiful.</a:t>
            </a:r>
          </a:p>
          <a:p>
            <a:endParaRPr lang="en-US" dirty="0"/>
          </a:p>
        </p:txBody>
      </p:sp>
      <p:pic>
        <p:nvPicPr>
          <p:cNvPr id="4" name="Picture 3" descr="XP003_8web.jpg"/>
          <p:cNvPicPr>
            <a:picLocks noChangeAspect="1"/>
          </p:cNvPicPr>
          <p:nvPr/>
        </p:nvPicPr>
        <p:blipFill>
          <a:blip r:embed="rId4"/>
          <a:stretch>
            <a:fillRect/>
          </a:stretch>
        </p:blipFill>
        <p:spPr>
          <a:xfrm>
            <a:off x="5706070" y="3423423"/>
            <a:ext cx="3200812" cy="3131480"/>
          </a:xfrm>
          <a:prstGeom prst="rect">
            <a:avLst/>
          </a:prstGeom>
        </p:spPr>
      </p:pic>
    </p:spTree>
    <p:extLst>
      <p:ext uri="{BB962C8B-B14F-4D97-AF65-F5344CB8AC3E}">
        <p14:creationId xmlns:p14="http://schemas.microsoft.com/office/powerpoint/2010/main" val="3135073248"/>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Communications Example</a:t>
            </a:r>
            <a:endParaRPr lang="en-US" dirty="0"/>
          </a:p>
        </p:txBody>
      </p:sp>
      <p:sp>
        <p:nvSpPr>
          <p:cNvPr id="3" name="Rounded Rectangle 2"/>
          <p:cNvSpPr/>
          <p:nvPr/>
        </p:nvSpPr>
        <p:spPr>
          <a:xfrm>
            <a:off x="457200" y="1447800"/>
            <a:ext cx="8534400" cy="28956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ounded Rectangle 3"/>
          <p:cNvSpPr/>
          <p:nvPr/>
        </p:nvSpPr>
        <p:spPr>
          <a:xfrm>
            <a:off x="441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57150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3124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304800" y="685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 name="Rectangle 8"/>
          <p:cNvSpPr/>
          <p:nvPr/>
        </p:nvSpPr>
        <p:spPr>
          <a:xfrm>
            <a:off x="609600" y="2438400"/>
            <a:ext cx="990600" cy="6096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Video</a:t>
            </a:r>
          </a:p>
          <a:p>
            <a:pPr algn="ctr"/>
            <a:r>
              <a:rPr lang="en-US" dirty="0" smtClean="0">
                <a:solidFill>
                  <a:schemeClr val="tx1"/>
                </a:solidFill>
              </a:rPr>
              <a:t>Server</a:t>
            </a:r>
            <a:endParaRPr lang="en-US" dirty="0">
              <a:solidFill>
                <a:schemeClr val="tx1"/>
              </a:solidFill>
            </a:endParaRPr>
          </a:p>
        </p:txBody>
      </p:sp>
      <p:sp>
        <p:nvSpPr>
          <p:cNvPr id="12" name="Rectangle 11"/>
          <p:cNvSpPr/>
          <p:nvPr/>
        </p:nvSpPr>
        <p:spPr>
          <a:xfrm>
            <a:off x="1143000" y="1295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1981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60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4495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733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2895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2133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371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905000" y="1828800"/>
            <a:ext cx="13716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32" name="Rectangle 31"/>
          <p:cNvSpPr/>
          <p:nvPr/>
        </p:nvSpPr>
        <p:spPr>
          <a:xfrm>
            <a:off x="5715000" y="18288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44" name="Freeform 43"/>
          <p:cNvSpPr/>
          <p:nvPr/>
        </p:nvSpPr>
        <p:spPr>
          <a:xfrm>
            <a:off x="741802" y="4494882"/>
            <a:ext cx="745475"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5" name="Freeform 44"/>
          <p:cNvSpPr/>
          <p:nvPr/>
        </p:nvSpPr>
        <p:spPr>
          <a:xfrm flipH="1">
            <a:off x="4572000" y="4495800"/>
            <a:ext cx="1447799"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6" name="Freeform 45"/>
          <p:cNvSpPr/>
          <p:nvPr/>
        </p:nvSpPr>
        <p:spPr>
          <a:xfrm flipH="1">
            <a:off x="3886200" y="4495800"/>
            <a:ext cx="838200"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7" name="Freeform 46"/>
          <p:cNvSpPr/>
          <p:nvPr/>
        </p:nvSpPr>
        <p:spPr>
          <a:xfrm>
            <a:off x="2170323" y="4494882"/>
            <a:ext cx="77118" cy="738130"/>
          </a:xfrm>
          <a:custGeom>
            <a:avLst/>
            <a:gdLst>
              <a:gd name="connsiteX0" fmla="*/ 11017 w 77118"/>
              <a:gd name="connsiteY0" fmla="*/ 738130 h 738130"/>
              <a:gd name="connsiteX1" fmla="*/ 11017 w 77118"/>
              <a:gd name="connsiteY1" fmla="*/ 363557 h 738130"/>
              <a:gd name="connsiteX2" fmla="*/ 77118 w 77118"/>
              <a:gd name="connsiteY2" fmla="*/ 0 h 738130"/>
              <a:gd name="connsiteX3" fmla="*/ 77118 w 77118"/>
              <a:gd name="connsiteY3" fmla="*/ 0 h 738130"/>
            </a:gdLst>
            <a:ahLst/>
            <a:cxnLst>
              <a:cxn ang="0">
                <a:pos x="connsiteX0" y="connsiteY0"/>
              </a:cxn>
              <a:cxn ang="0">
                <a:pos x="connsiteX1" y="connsiteY1"/>
              </a:cxn>
              <a:cxn ang="0">
                <a:pos x="connsiteX2" y="connsiteY2"/>
              </a:cxn>
              <a:cxn ang="0">
                <a:pos x="connsiteX3" y="connsiteY3"/>
              </a:cxn>
            </a:cxnLst>
            <a:rect l="l" t="t" r="r" b="b"/>
            <a:pathLst>
              <a:path w="77118" h="738130">
                <a:moveTo>
                  <a:pt x="11017" y="738130"/>
                </a:moveTo>
                <a:cubicBezTo>
                  <a:pt x="5508" y="612354"/>
                  <a:pt x="0" y="486579"/>
                  <a:pt x="11017" y="363557"/>
                </a:cubicBezTo>
                <a:cubicBezTo>
                  <a:pt x="22034" y="240535"/>
                  <a:pt x="77118" y="0"/>
                  <a:pt x="77118" y="0"/>
                </a:cubicBezTo>
                <a:lnTo>
                  <a:pt x="77118"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8" name="Freeform 47"/>
          <p:cNvSpPr/>
          <p:nvPr/>
        </p:nvSpPr>
        <p:spPr>
          <a:xfrm>
            <a:off x="2958029" y="4494882"/>
            <a:ext cx="400279" cy="738130"/>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9" name="Rectangle 48"/>
          <p:cNvSpPr/>
          <p:nvPr/>
        </p:nvSpPr>
        <p:spPr>
          <a:xfrm>
            <a:off x="339873" y="6248400"/>
            <a:ext cx="1057790" cy="369332"/>
          </a:xfrm>
          <a:prstGeom prst="rect">
            <a:avLst/>
          </a:prstGeom>
        </p:spPr>
        <p:txBody>
          <a:bodyPr wrap="none">
            <a:spAutoFit/>
          </a:bodyPr>
          <a:lstStyle/>
          <a:p>
            <a:pPr algn="ctr"/>
            <a:r>
              <a:rPr lang="en-US" dirty="0" smtClean="0">
                <a:solidFill>
                  <a:schemeClr val="tx1"/>
                </a:solidFill>
              </a:rPr>
              <a:t>pH Probe</a:t>
            </a:r>
          </a:p>
        </p:txBody>
      </p:sp>
      <p:sp>
        <p:nvSpPr>
          <p:cNvPr id="50" name="Rectangle 49"/>
          <p:cNvSpPr/>
          <p:nvPr/>
        </p:nvSpPr>
        <p:spPr>
          <a:xfrm>
            <a:off x="1882105" y="6248400"/>
            <a:ext cx="564129" cy="369332"/>
          </a:xfrm>
          <a:prstGeom prst="rect">
            <a:avLst/>
          </a:prstGeom>
        </p:spPr>
        <p:txBody>
          <a:bodyPr wrap="none">
            <a:spAutoFit/>
          </a:bodyPr>
          <a:lstStyle/>
          <a:p>
            <a:pPr algn="ctr"/>
            <a:r>
              <a:rPr lang="en-US" dirty="0" smtClean="0">
                <a:solidFill>
                  <a:schemeClr val="tx1"/>
                </a:solidFill>
              </a:rPr>
              <a:t>CTD</a:t>
            </a:r>
          </a:p>
        </p:txBody>
      </p:sp>
      <p:sp>
        <p:nvSpPr>
          <p:cNvPr id="51" name="Rectangle 50"/>
          <p:cNvSpPr/>
          <p:nvPr/>
        </p:nvSpPr>
        <p:spPr>
          <a:xfrm>
            <a:off x="2955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52" name="Rectangle 51"/>
          <p:cNvSpPr/>
          <p:nvPr/>
        </p:nvSpPr>
        <p:spPr>
          <a:xfrm>
            <a:off x="4166179" y="6248400"/>
            <a:ext cx="904479" cy="369332"/>
          </a:xfrm>
          <a:prstGeom prst="rect">
            <a:avLst/>
          </a:prstGeom>
        </p:spPr>
        <p:txBody>
          <a:bodyPr wrap="none">
            <a:spAutoFit/>
          </a:bodyPr>
          <a:lstStyle/>
          <a:p>
            <a:pPr algn="ctr"/>
            <a:r>
              <a:rPr lang="en-US" dirty="0" smtClean="0">
                <a:solidFill>
                  <a:schemeClr val="tx1"/>
                </a:solidFill>
              </a:rPr>
              <a:t>Camera</a:t>
            </a:r>
          </a:p>
        </p:txBody>
      </p:sp>
      <p:sp>
        <p:nvSpPr>
          <p:cNvPr id="53" name="Rectangle 52"/>
          <p:cNvSpPr/>
          <p:nvPr/>
        </p:nvSpPr>
        <p:spPr>
          <a:xfrm>
            <a:off x="5424871" y="6248400"/>
            <a:ext cx="977896" cy="369332"/>
          </a:xfrm>
          <a:prstGeom prst="rect">
            <a:avLst/>
          </a:prstGeom>
        </p:spPr>
        <p:txBody>
          <a:bodyPr wrap="none">
            <a:spAutoFit/>
          </a:bodyPr>
          <a:lstStyle/>
          <a:p>
            <a:pPr algn="ctr"/>
            <a:r>
              <a:rPr lang="en-US" dirty="0" smtClean="0">
                <a:solidFill>
                  <a:schemeClr val="tx1"/>
                </a:solidFill>
              </a:rPr>
              <a:t>Thruster</a:t>
            </a:r>
          </a:p>
        </p:txBody>
      </p:sp>
      <p:sp>
        <p:nvSpPr>
          <p:cNvPr id="58" name="Rectangle 57"/>
          <p:cNvSpPr/>
          <p:nvPr/>
        </p:nvSpPr>
        <p:spPr>
          <a:xfrm>
            <a:off x="6781800" y="1143000"/>
            <a:ext cx="1409810" cy="369332"/>
          </a:xfrm>
          <a:prstGeom prst="rect">
            <a:avLst/>
          </a:prstGeom>
        </p:spPr>
        <p:txBody>
          <a:bodyPr wrap="none">
            <a:spAutoFit/>
          </a:bodyPr>
          <a:lstStyle/>
          <a:p>
            <a:pPr algn="ctr"/>
            <a:r>
              <a:rPr lang="en-US" dirty="0" smtClean="0"/>
              <a:t>Subsea Node</a:t>
            </a:r>
            <a:endParaRPr lang="en-US" dirty="0">
              <a:solidFill>
                <a:schemeClr val="tx1"/>
              </a:solidFill>
            </a:endParaRPr>
          </a:p>
        </p:txBody>
      </p:sp>
      <p:sp>
        <p:nvSpPr>
          <p:cNvPr id="59" name="Freeform 58"/>
          <p:cNvSpPr/>
          <p:nvPr/>
        </p:nvSpPr>
        <p:spPr>
          <a:xfrm>
            <a:off x="1197166" y="1443210"/>
            <a:ext cx="708752" cy="769344"/>
          </a:xfrm>
          <a:custGeom>
            <a:avLst/>
            <a:gdLst>
              <a:gd name="connsiteX0" fmla="*/ 708752 w 708752"/>
              <a:gd name="connsiteY0" fmla="*/ 649995 h 769344"/>
              <a:gd name="connsiteX1" fmla="*/ 113841 w 708752"/>
              <a:gd name="connsiteY1" fmla="*/ 661012 h 769344"/>
              <a:gd name="connsiteX2" fmla="*/ 25706 w 708752"/>
              <a:gd name="connsiteY2" fmla="*/ 0 h 769344"/>
            </a:gdLst>
            <a:ahLst/>
            <a:cxnLst>
              <a:cxn ang="0">
                <a:pos x="connsiteX0" y="connsiteY0"/>
              </a:cxn>
              <a:cxn ang="0">
                <a:pos x="connsiteX1" y="connsiteY1"/>
              </a:cxn>
              <a:cxn ang="0">
                <a:pos x="connsiteX2" y="connsiteY2"/>
              </a:cxn>
            </a:cxnLst>
            <a:rect l="l" t="t" r="r" b="b"/>
            <a:pathLst>
              <a:path w="708752" h="769344">
                <a:moveTo>
                  <a:pt x="708752" y="649995"/>
                </a:moveTo>
                <a:cubicBezTo>
                  <a:pt x="468217" y="709669"/>
                  <a:pt x="227682" y="769344"/>
                  <a:pt x="113841" y="661012"/>
                </a:cubicBezTo>
                <a:cubicBezTo>
                  <a:pt x="0" y="552680"/>
                  <a:pt x="12853" y="276340"/>
                  <a:pt x="25706"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0" name="Freeform 59"/>
          <p:cNvSpPr/>
          <p:nvPr/>
        </p:nvSpPr>
        <p:spPr>
          <a:xfrm>
            <a:off x="1608463" y="2357610"/>
            <a:ext cx="499431" cy="503103"/>
          </a:xfrm>
          <a:custGeom>
            <a:avLst/>
            <a:gdLst>
              <a:gd name="connsiteX0" fmla="*/ 0 w 499431"/>
              <a:gd name="connsiteY0" fmla="*/ 440674 h 503103"/>
              <a:gd name="connsiteX1" fmla="*/ 418641 w 499431"/>
              <a:gd name="connsiteY1" fmla="*/ 429657 h 503103"/>
              <a:gd name="connsiteX2" fmla="*/ 484742 w 499431"/>
              <a:gd name="connsiteY2" fmla="*/ 0 h 503103"/>
            </a:gdLst>
            <a:ahLst/>
            <a:cxnLst>
              <a:cxn ang="0">
                <a:pos x="connsiteX0" y="connsiteY0"/>
              </a:cxn>
              <a:cxn ang="0">
                <a:pos x="connsiteX1" y="connsiteY1"/>
              </a:cxn>
              <a:cxn ang="0">
                <a:pos x="connsiteX2" y="connsiteY2"/>
              </a:cxn>
            </a:cxnLst>
            <a:rect l="l" t="t" r="r" b="b"/>
            <a:pathLst>
              <a:path w="499431" h="503103">
                <a:moveTo>
                  <a:pt x="0" y="440674"/>
                </a:moveTo>
                <a:cubicBezTo>
                  <a:pt x="168925" y="471888"/>
                  <a:pt x="337851" y="503103"/>
                  <a:pt x="418641" y="429657"/>
                </a:cubicBezTo>
                <a:cubicBezTo>
                  <a:pt x="499431" y="356211"/>
                  <a:pt x="492086" y="178105"/>
                  <a:pt x="48474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1" name="Rectangle 60"/>
          <p:cNvSpPr/>
          <p:nvPr/>
        </p:nvSpPr>
        <p:spPr>
          <a:xfrm>
            <a:off x="3429000" y="2743200"/>
            <a:ext cx="17526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a:t>
            </a:r>
          </a:p>
          <a:p>
            <a:pPr algn="ctr"/>
            <a:r>
              <a:rPr lang="en-US" dirty="0" smtClean="0">
                <a:solidFill>
                  <a:schemeClr val="tx1"/>
                </a:solidFill>
              </a:rPr>
              <a:t>Expander/Server</a:t>
            </a:r>
            <a:endParaRPr lang="en-US" dirty="0">
              <a:solidFill>
                <a:schemeClr val="tx1"/>
              </a:solidFill>
            </a:endParaRPr>
          </a:p>
        </p:txBody>
      </p:sp>
      <p:sp>
        <p:nvSpPr>
          <p:cNvPr id="63" name="Freeform 62"/>
          <p:cNvSpPr/>
          <p:nvPr/>
        </p:nvSpPr>
        <p:spPr>
          <a:xfrm>
            <a:off x="1187986" y="3426246"/>
            <a:ext cx="2596308" cy="892366"/>
          </a:xfrm>
          <a:custGeom>
            <a:avLst/>
            <a:gdLst>
              <a:gd name="connsiteX0" fmla="*/ 299291 w 2596308"/>
              <a:gd name="connsiteY0" fmla="*/ 892366 h 892366"/>
              <a:gd name="connsiteX1" fmla="*/ 321325 w 2596308"/>
              <a:gd name="connsiteY1" fmla="*/ 198303 h 892366"/>
              <a:gd name="connsiteX2" fmla="*/ 2227243 w 2596308"/>
              <a:gd name="connsiteY2" fmla="*/ 176270 h 892366"/>
              <a:gd name="connsiteX3" fmla="*/ 2535715 w 2596308"/>
              <a:gd name="connsiteY3" fmla="*/ 0 h 892366"/>
            </a:gdLst>
            <a:ahLst/>
            <a:cxnLst>
              <a:cxn ang="0">
                <a:pos x="connsiteX0" y="connsiteY0"/>
              </a:cxn>
              <a:cxn ang="0">
                <a:pos x="connsiteX1" y="connsiteY1"/>
              </a:cxn>
              <a:cxn ang="0">
                <a:pos x="connsiteX2" y="connsiteY2"/>
              </a:cxn>
              <a:cxn ang="0">
                <a:pos x="connsiteX3" y="connsiteY3"/>
              </a:cxn>
            </a:cxnLst>
            <a:rect l="l" t="t" r="r" b="b"/>
            <a:pathLst>
              <a:path w="2596308" h="892366">
                <a:moveTo>
                  <a:pt x="299291" y="892366"/>
                </a:moveTo>
                <a:cubicBezTo>
                  <a:pt x="149645" y="605009"/>
                  <a:pt x="0" y="317652"/>
                  <a:pt x="321325" y="198303"/>
                </a:cubicBezTo>
                <a:cubicBezTo>
                  <a:pt x="642650" y="78954"/>
                  <a:pt x="1858178" y="209321"/>
                  <a:pt x="2227243" y="176270"/>
                </a:cubicBezTo>
                <a:cubicBezTo>
                  <a:pt x="2596308" y="143220"/>
                  <a:pt x="2487975" y="29378"/>
                  <a:pt x="2535715"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6" name="Freeform 65"/>
          <p:cNvSpPr/>
          <p:nvPr/>
        </p:nvSpPr>
        <p:spPr>
          <a:xfrm>
            <a:off x="2212555" y="3437263"/>
            <a:ext cx="1632332" cy="881349"/>
          </a:xfrm>
          <a:custGeom>
            <a:avLst/>
            <a:gdLst>
              <a:gd name="connsiteX0" fmla="*/ 45903 w 1632332"/>
              <a:gd name="connsiteY0" fmla="*/ 881349 h 881349"/>
              <a:gd name="connsiteX1" fmla="*/ 134038 w 1632332"/>
              <a:gd name="connsiteY1" fmla="*/ 583894 h 881349"/>
              <a:gd name="connsiteX2" fmla="*/ 850134 w 1632332"/>
              <a:gd name="connsiteY2" fmla="*/ 473725 h 881349"/>
              <a:gd name="connsiteX3" fmla="*/ 1467079 w 1632332"/>
              <a:gd name="connsiteY3" fmla="*/ 374573 h 881349"/>
              <a:gd name="connsiteX4" fmla="*/ 1632332 w 1632332"/>
              <a:gd name="connsiteY4" fmla="*/ 0 h 881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2332" h="881349">
                <a:moveTo>
                  <a:pt x="45903" y="881349"/>
                </a:moveTo>
                <a:cubicBezTo>
                  <a:pt x="22951" y="766590"/>
                  <a:pt x="0" y="651831"/>
                  <a:pt x="134038" y="583894"/>
                </a:cubicBezTo>
                <a:cubicBezTo>
                  <a:pt x="268076" y="515957"/>
                  <a:pt x="850134" y="473725"/>
                  <a:pt x="850134" y="473725"/>
                </a:cubicBezTo>
                <a:cubicBezTo>
                  <a:pt x="1072308" y="438838"/>
                  <a:pt x="1336713" y="453527"/>
                  <a:pt x="1467079" y="374573"/>
                </a:cubicBezTo>
                <a:cubicBezTo>
                  <a:pt x="1597445" y="295619"/>
                  <a:pt x="1606626" y="64265"/>
                  <a:pt x="163233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Freeform 66"/>
          <p:cNvSpPr/>
          <p:nvPr/>
        </p:nvSpPr>
        <p:spPr>
          <a:xfrm>
            <a:off x="2978226" y="3426246"/>
            <a:ext cx="1075981" cy="892366"/>
          </a:xfrm>
          <a:custGeom>
            <a:avLst/>
            <a:gdLst>
              <a:gd name="connsiteX0" fmla="*/ 40396 w 1075981"/>
              <a:gd name="connsiteY0" fmla="*/ 892366 h 892366"/>
              <a:gd name="connsiteX1" fmla="*/ 73446 w 1075981"/>
              <a:gd name="connsiteY1" fmla="*/ 716096 h 892366"/>
              <a:gd name="connsiteX2" fmla="*/ 481070 w 1075981"/>
              <a:gd name="connsiteY2" fmla="*/ 605927 h 892366"/>
              <a:gd name="connsiteX3" fmla="*/ 778526 w 1075981"/>
              <a:gd name="connsiteY3" fmla="*/ 495759 h 892366"/>
              <a:gd name="connsiteX4" fmla="*/ 965813 w 1075981"/>
              <a:gd name="connsiteY4" fmla="*/ 319489 h 892366"/>
              <a:gd name="connsiteX5" fmla="*/ 1075981 w 1075981"/>
              <a:gd name="connsiteY5" fmla="*/ 0 h 89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5981" h="892366">
                <a:moveTo>
                  <a:pt x="40396" y="892366"/>
                </a:moveTo>
                <a:cubicBezTo>
                  <a:pt x="20198" y="828101"/>
                  <a:pt x="0" y="763836"/>
                  <a:pt x="73446" y="716096"/>
                </a:cubicBezTo>
                <a:cubicBezTo>
                  <a:pt x="146892" y="668356"/>
                  <a:pt x="363557" y="642650"/>
                  <a:pt x="481070" y="605927"/>
                </a:cubicBezTo>
                <a:cubicBezTo>
                  <a:pt x="598583" y="569204"/>
                  <a:pt x="697736" y="543499"/>
                  <a:pt x="778526" y="495759"/>
                </a:cubicBezTo>
                <a:cubicBezTo>
                  <a:pt x="859316" y="448019"/>
                  <a:pt x="916237" y="402116"/>
                  <a:pt x="965813" y="319489"/>
                </a:cubicBezTo>
                <a:cubicBezTo>
                  <a:pt x="1015389" y="236863"/>
                  <a:pt x="1075981" y="0"/>
                  <a:pt x="107598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8" name="Freeform 67"/>
          <p:cNvSpPr/>
          <p:nvPr/>
        </p:nvSpPr>
        <p:spPr>
          <a:xfrm>
            <a:off x="3855904" y="3426246"/>
            <a:ext cx="396607" cy="892366"/>
          </a:xfrm>
          <a:custGeom>
            <a:avLst/>
            <a:gdLst>
              <a:gd name="connsiteX0" fmla="*/ 0 w 396607"/>
              <a:gd name="connsiteY0" fmla="*/ 892366 h 892366"/>
              <a:gd name="connsiteX1" fmla="*/ 55084 w 396607"/>
              <a:gd name="connsiteY1" fmla="*/ 627961 h 892366"/>
              <a:gd name="connsiteX2" fmla="*/ 275421 w 396607"/>
              <a:gd name="connsiteY2" fmla="*/ 396607 h 892366"/>
              <a:gd name="connsiteX3" fmla="*/ 396607 w 396607"/>
              <a:gd name="connsiteY3" fmla="*/ 0 h 892366"/>
            </a:gdLst>
            <a:ahLst/>
            <a:cxnLst>
              <a:cxn ang="0">
                <a:pos x="connsiteX0" y="connsiteY0"/>
              </a:cxn>
              <a:cxn ang="0">
                <a:pos x="connsiteX1" y="connsiteY1"/>
              </a:cxn>
              <a:cxn ang="0">
                <a:pos x="connsiteX2" y="connsiteY2"/>
              </a:cxn>
              <a:cxn ang="0">
                <a:pos x="connsiteX3" y="connsiteY3"/>
              </a:cxn>
            </a:cxnLst>
            <a:rect l="l" t="t" r="r" b="b"/>
            <a:pathLst>
              <a:path w="396607" h="892366">
                <a:moveTo>
                  <a:pt x="0" y="892366"/>
                </a:moveTo>
                <a:cubicBezTo>
                  <a:pt x="4590" y="801477"/>
                  <a:pt x="9181" y="710588"/>
                  <a:pt x="55084" y="627961"/>
                </a:cubicBezTo>
                <a:cubicBezTo>
                  <a:pt x="100988" y="545335"/>
                  <a:pt x="218501" y="501267"/>
                  <a:pt x="275421" y="396607"/>
                </a:cubicBezTo>
                <a:cubicBezTo>
                  <a:pt x="332341" y="291947"/>
                  <a:pt x="364474" y="145973"/>
                  <a:pt x="396607"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9" name="Freeform 68"/>
          <p:cNvSpPr/>
          <p:nvPr/>
        </p:nvSpPr>
        <p:spPr>
          <a:xfrm>
            <a:off x="4538949" y="3426246"/>
            <a:ext cx="66102" cy="892366"/>
          </a:xfrm>
          <a:custGeom>
            <a:avLst/>
            <a:gdLst>
              <a:gd name="connsiteX0" fmla="*/ 66102 w 66102"/>
              <a:gd name="connsiteY0" fmla="*/ 892366 h 892366"/>
              <a:gd name="connsiteX1" fmla="*/ 0 w 66102"/>
              <a:gd name="connsiteY1" fmla="*/ 0 h 892366"/>
            </a:gdLst>
            <a:ahLst/>
            <a:cxnLst>
              <a:cxn ang="0">
                <a:pos x="connsiteX0" y="connsiteY0"/>
              </a:cxn>
              <a:cxn ang="0">
                <a:pos x="connsiteX1" y="connsiteY1"/>
              </a:cxn>
            </a:cxnLst>
            <a:rect l="l" t="t" r="r" b="b"/>
            <a:pathLst>
              <a:path w="66102" h="892366">
                <a:moveTo>
                  <a:pt x="66102" y="892366"/>
                </a:moveTo>
                <a:lnTo>
                  <a:pt x="0"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1" name="Straight Connector 70"/>
          <p:cNvCxnSpPr/>
          <p:nvPr/>
        </p:nvCxnSpPr>
        <p:spPr>
          <a:xfrm>
            <a:off x="3276600" y="1905000"/>
            <a:ext cx="2438400" cy="0"/>
          </a:xfrm>
          <a:prstGeom prst="line">
            <a:avLst/>
          </a:prstGeom>
          <a:ln w="19050"/>
        </p:spPr>
        <p:style>
          <a:lnRef idx="1">
            <a:schemeClr val="dk1"/>
          </a:lnRef>
          <a:fillRef idx="0">
            <a:schemeClr val="dk1"/>
          </a:fillRef>
          <a:effectRef idx="0">
            <a:schemeClr val="dk1"/>
          </a:effectRef>
          <a:fontRef idx="minor">
            <a:schemeClr val="tx1"/>
          </a:fontRef>
        </p:style>
      </p:cxnSp>
      <p:sp>
        <p:nvSpPr>
          <p:cNvPr id="72" name="Freeform 71"/>
          <p:cNvSpPr/>
          <p:nvPr/>
        </p:nvSpPr>
        <p:spPr>
          <a:xfrm>
            <a:off x="3283027" y="2050973"/>
            <a:ext cx="925416" cy="692227"/>
          </a:xfrm>
          <a:custGeom>
            <a:avLst/>
            <a:gdLst>
              <a:gd name="connsiteX0" fmla="*/ 0 w 925416"/>
              <a:gd name="connsiteY0" fmla="*/ 108333 h 692227"/>
              <a:gd name="connsiteX1" fmla="*/ 716096 w 925416"/>
              <a:gd name="connsiteY1" fmla="*/ 97316 h 692227"/>
              <a:gd name="connsiteX2" fmla="*/ 925416 w 925416"/>
              <a:gd name="connsiteY2" fmla="*/ 692227 h 692227"/>
            </a:gdLst>
            <a:ahLst/>
            <a:cxnLst>
              <a:cxn ang="0">
                <a:pos x="connsiteX0" y="connsiteY0"/>
              </a:cxn>
              <a:cxn ang="0">
                <a:pos x="connsiteX1" y="connsiteY1"/>
              </a:cxn>
              <a:cxn ang="0">
                <a:pos x="connsiteX2" y="connsiteY2"/>
              </a:cxn>
            </a:cxnLst>
            <a:rect l="l" t="t" r="r" b="b"/>
            <a:pathLst>
              <a:path w="925416" h="692227">
                <a:moveTo>
                  <a:pt x="0" y="108333"/>
                </a:moveTo>
                <a:cubicBezTo>
                  <a:pt x="280930" y="54166"/>
                  <a:pt x="561860" y="0"/>
                  <a:pt x="716096" y="97316"/>
                </a:cubicBezTo>
                <a:cubicBezTo>
                  <a:pt x="870332" y="194632"/>
                  <a:pt x="897874" y="443429"/>
                  <a:pt x="925416" y="692227"/>
                </a:cubicBezTo>
              </a:path>
            </a:pathLst>
          </a:custGeom>
          <a:ln w="19050">
            <a:prstDash val="lg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3" name="Rectangle 72"/>
          <p:cNvSpPr/>
          <p:nvPr/>
        </p:nvSpPr>
        <p:spPr>
          <a:xfrm>
            <a:off x="5867400" y="2971800"/>
            <a:ext cx="1752600" cy="8382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a:t>
            </a:r>
          </a:p>
          <a:p>
            <a:pPr algn="ctr"/>
            <a:r>
              <a:rPr lang="en-US" dirty="0" err="1" smtClean="0">
                <a:solidFill>
                  <a:schemeClr val="tx1"/>
                </a:solidFill>
              </a:rPr>
              <a:t>UARTs</a:t>
            </a:r>
            <a:r>
              <a:rPr lang="en-US" dirty="0">
                <a:solidFill>
                  <a:schemeClr val="tx1"/>
                </a:solidFill>
              </a:rPr>
              <a:t> </a:t>
            </a:r>
            <a:r>
              <a:rPr lang="en-US" dirty="0" smtClean="0">
                <a:solidFill>
                  <a:schemeClr val="tx1"/>
                </a:solidFill>
              </a:rPr>
              <a:t>+</a:t>
            </a:r>
          </a:p>
          <a:p>
            <a:pPr algn="ctr"/>
            <a:r>
              <a:rPr lang="en-US" dirty="0" smtClean="0">
                <a:solidFill>
                  <a:schemeClr val="tx1"/>
                </a:solidFill>
              </a:rPr>
              <a:t>Transceivers</a:t>
            </a:r>
            <a:endParaRPr lang="en-US" dirty="0">
              <a:solidFill>
                <a:schemeClr val="tx1"/>
              </a:solidFill>
            </a:endParaRPr>
          </a:p>
        </p:txBody>
      </p:sp>
      <p:sp>
        <p:nvSpPr>
          <p:cNvPr id="74" name="Freeform 73"/>
          <p:cNvSpPr/>
          <p:nvPr/>
        </p:nvSpPr>
        <p:spPr>
          <a:xfrm>
            <a:off x="4740925" y="2084025"/>
            <a:ext cx="974075" cy="637141"/>
          </a:xfrm>
          <a:custGeom>
            <a:avLst/>
            <a:gdLst>
              <a:gd name="connsiteX0" fmla="*/ 139547 w 1118212"/>
              <a:gd name="connsiteY0" fmla="*/ 637141 h 637141"/>
              <a:gd name="connsiteX1" fmla="*/ 139547 w 1118212"/>
              <a:gd name="connsiteY1" fmla="*/ 141382 h 637141"/>
              <a:gd name="connsiteX2" fmla="*/ 976829 w 1118212"/>
              <a:gd name="connsiteY2" fmla="*/ 20197 h 637141"/>
              <a:gd name="connsiteX3" fmla="*/ 987846 w 1118212"/>
              <a:gd name="connsiteY3" fmla="*/ 20197 h 637141"/>
            </a:gdLst>
            <a:ahLst/>
            <a:cxnLst>
              <a:cxn ang="0">
                <a:pos x="connsiteX0" y="connsiteY0"/>
              </a:cxn>
              <a:cxn ang="0">
                <a:pos x="connsiteX1" y="connsiteY1"/>
              </a:cxn>
              <a:cxn ang="0">
                <a:pos x="connsiteX2" y="connsiteY2"/>
              </a:cxn>
              <a:cxn ang="0">
                <a:pos x="connsiteX3" y="connsiteY3"/>
              </a:cxn>
            </a:cxnLst>
            <a:rect l="l" t="t" r="r" b="b"/>
            <a:pathLst>
              <a:path w="1118212" h="637141">
                <a:moveTo>
                  <a:pt x="139547" y="637141"/>
                </a:moveTo>
                <a:cubicBezTo>
                  <a:pt x="69773" y="440673"/>
                  <a:pt x="0" y="244206"/>
                  <a:pt x="139547" y="141382"/>
                </a:cubicBezTo>
                <a:cubicBezTo>
                  <a:pt x="279094" y="38558"/>
                  <a:pt x="835446" y="40394"/>
                  <a:pt x="976829" y="20197"/>
                </a:cubicBezTo>
                <a:cubicBezTo>
                  <a:pt x="1118212" y="0"/>
                  <a:pt x="1053029" y="10098"/>
                  <a:pt x="987846" y="20197"/>
                </a:cubicBezTo>
              </a:path>
            </a:pathLst>
          </a:custGeom>
          <a:ln w="19050">
            <a:prstDash val="lg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6" name="Straight Connector 75"/>
          <p:cNvCxnSpPr/>
          <p:nvPr/>
        </p:nvCxnSpPr>
        <p:spPr>
          <a:xfrm>
            <a:off x="6096000" y="2362200"/>
            <a:ext cx="0" cy="609600"/>
          </a:xfrm>
          <a:prstGeom prst="line">
            <a:avLst/>
          </a:prstGeom>
          <a:ln w="19050">
            <a:prstDash val="lgDash"/>
          </a:ln>
        </p:spPr>
        <p:style>
          <a:lnRef idx="1">
            <a:schemeClr val="dk1"/>
          </a:lnRef>
          <a:fillRef idx="0">
            <a:schemeClr val="dk1"/>
          </a:fillRef>
          <a:effectRef idx="0">
            <a:schemeClr val="dk1"/>
          </a:effectRef>
          <a:fontRef idx="minor">
            <a:schemeClr val="tx1"/>
          </a:fontRef>
        </p:style>
      </p:cxnSp>
      <p:cxnSp>
        <p:nvCxnSpPr>
          <p:cNvPr id="81" name="Straight Connector 80"/>
          <p:cNvCxnSpPr/>
          <p:nvPr/>
        </p:nvCxnSpPr>
        <p:spPr>
          <a:xfrm>
            <a:off x="5181600" y="3276600"/>
            <a:ext cx="685800" cy="0"/>
          </a:xfrm>
          <a:prstGeom prst="line">
            <a:avLst/>
          </a:prstGeom>
          <a:ln w="19050">
            <a:prstDash val="lgDash"/>
          </a:ln>
        </p:spPr>
        <p:style>
          <a:lnRef idx="1">
            <a:schemeClr val="dk1"/>
          </a:lnRef>
          <a:fillRef idx="0">
            <a:schemeClr val="dk1"/>
          </a:fillRef>
          <a:effectRef idx="0">
            <a:schemeClr val="dk1"/>
          </a:effectRef>
          <a:fontRef idx="minor">
            <a:schemeClr val="tx1"/>
          </a:fontRef>
        </p:style>
      </p:cxnSp>
      <p:cxnSp>
        <p:nvCxnSpPr>
          <p:cNvPr id="54" name="Straight Connector 53"/>
          <p:cNvCxnSpPr/>
          <p:nvPr/>
        </p:nvCxnSpPr>
        <p:spPr>
          <a:xfrm>
            <a:off x="7467600" y="4953000"/>
            <a:ext cx="1143000" cy="0"/>
          </a:xfrm>
          <a:prstGeom prst="line">
            <a:avLst/>
          </a:prstGeom>
          <a:ln w="19050">
            <a:prstDash val="lgDash"/>
          </a:ln>
        </p:spPr>
        <p:style>
          <a:lnRef idx="1">
            <a:schemeClr val="dk1"/>
          </a:lnRef>
          <a:fillRef idx="0">
            <a:schemeClr val="dk1"/>
          </a:fillRef>
          <a:effectRef idx="0">
            <a:schemeClr val="dk1"/>
          </a:effectRef>
          <a:fontRef idx="minor">
            <a:schemeClr val="tx1"/>
          </a:fontRef>
        </p:style>
      </p:cxnSp>
      <p:sp>
        <p:nvSpPr>
          <p:cNvPr id="55" name="Rectangle 54"/>
          <p:cNvSpPr/>
          <p:nvPr/>
        </p:nvSpPr>
        <p:spPr>
          <a:xfrm>
            <a:off x="7391400" y="5029200"/>
            <a:ext cx="1558376" cy="369332"/>
          </a:xfrm>
          <a:prstGeom prst="rect">
            <a:avLst/>
          </a:prstGeom>
        </p:spPr>
        <p:txBody>
          <a:bodyPr wrap="none">
            <a:spAutoFit/>
          </a:bodyPr>
          <a:lstStyle/>
          <a:p>
            <a:pPr algn="ctr"/>
            <a:r>
              <a:rPr lang="en-US" dirty="0" smtClean="0"/>
              <a:t>Optional Paths</a:t>
            </a:r>
            <a:endParaRPr lang="en-US" dirty="0"/>
          </a:p>
        </p:txBody>
      </p:sp>
    </p:spTree>
    <p:extLst>
      <p:ext uri="{BB962C8B-B14F-4D97-AF65-F5344CB8AC3E}">
        <p14:creationId xmlns:p14="http://schemas.microsoft.com/office/powerpoint/2010/main" val="3152797247"/>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Health Monitoring</a:t>
            </a:r>
            <a:endParaRPr lang="en-US" dirty="0"/>
          </a:p>
        </p:txBody>
      </p:sp>
      <p:sp>
        <p:nvSpPr>
          <p:cNvPr id="3" name="Content Placeholder 2"/>
          <p:cNvSpPr>
            <a:spLocks noGrp="1"/>
          </p:cNvSpPr>
          <p:nvPr>
            <p:ph idx="1"/>
          </p:nvPr>
        </p:nvSpPr>
        <p:spPr>
          <a:xfrm>
            <a:off x="457200" y="1295400"/>
            <a:ext cx="8229600" cy="4525963"/>
          </a:xfrm>
        </p:spPr>
        <p:txBody>
          <a:bodyPr>
            <a:normAutofit fontScale="92500" lnSpcReduction="10000"/>
          </a:bodyPr>
          <a:lstStyle/>
          <a:p>
            <a:r>
              <a:rPr lang="en-US" dirty="0" smtClean="0"/>
              <a:t>Provides top side users with status of environmental conditions in the subsea node.</a:t>
            </a:r>
          </a:p>
          <a:p>
            <a:r>
              <a:rPr lang="en-US" dirty="0" smtClean="0"/>
              <a:t>Can be used to automatically power down instruments in the event of a failure.</a:t>
            </a:r>
          </a:p>
          <a:p>
            <a:r>
              <a:rPr lang="en-US" dirty="0" smtClean="0"/>
              <a:t>Conditions measured:</a:t>
            </a:r>
          </a:p>
          <a:p>
            <a:pPr lvl="1"/>
            <a:r>
              <a:rPr lang="en-US" dirty="0" smtClean="0"/>
              <a:t>Temperature</a:t>
            </a:r>
          </a:p>
          <a:p>
            <a:pPr lvl="1"/>
            <a:r>
              <a:rPr lang="en-US" dirty="0" smtClean="0"/>
              <a:t>Humidity</a:t>
            </a:r>
          </a:p>
          <a:p>
            <a:pPr lvl="1"/>
            <a:r>
              <a:rPr lang="en-US" dirty="0" smtClean="0"/>
              <a:t>Water presence</a:t>
            </a:r>
          </a:p>
          <a:p>
            <a:pPr lvl="1"/>
            <a:r>
              <a:rPr lang="en-US" dirty="0" smtClean="0"/>
              <a:t>Housing pressure</a:t>
            </a:r>
          </a:p>
          <a:p>
            <a:pPr lvl="1"/>
            <a:r>
              <a:rPr lang="en-US" dirty="0" smtClean="0"/>
              <a:t>Orientation </a:t>
            </a:r>
          </a:p>
          <a:p>
            <a:pPr lvl="1"/>
            <a:endParaRPr lang="en-US" dirty="0"/>
          </a:p>
        </p:txBody>
      </p:sp>
    </p:spTree>
    <p:extLst>
      <p:ext uri="{BB962C8B-B14F-4D97-AF65-F5344CB8AC3E}">
        <p14:creationId xmlns:p14="http://schemas.microsoft.com/office/powerpoint/2010/main" val="2981307337"/>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Monitoring Example</a:t>
            </a:r>
            <a:endParaRPr lang="en-US" dirty="0"/>
          </a:p>
        </p:txBody>
      </p:sp>
      <p:sp>
        <p:nvSpPr>
          <p:cNvPr id="3" name="Rounded Rectangle 2"/>
          <p:cNvSpPr/>
          <p:nvPr/>
        </p:nvSpPr>
        <p:spPr>
          <a:xfrm>
            <a:off x="457200" y="1828800"/>
            <a:ext cx="8534400" cy="28956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Thermocouple</a:t>
            </a:r>
            <a:endParaRPr lang="en-US" dirty="0"/>
          </a:p>
        </p:txBody>
      </p:sp>
      <p:sp>
        <p:nvSpPr>
          <p:cNvPr id="7" name="Freeform 6"/>
          <p:cNvSpPr/>
          <p:nvPr/>
        </p:nvSpPr>
        <p:spPr>
          <a:xfrm>
            <a:off x="304800" y="1066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8" name="Rectangle 7"/>
          <p:cNvSpPr/>
          <p:nvPr/>
        </p:nvSpPr>
        <p:spPr>
          <a:xfrm>
            <a:off x="3962400" y="3276600"/>
            <a:ext cx="1219200" cy="8382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Health</a:t>
            </a:r>
          </a:p>
          <a:p>
            <a:pPr algn="ctr"/>
            <a:r>
              <a:rPr lang="en-US" dirty="0" smtClean="0">
                <a:solidFill>
                  <a:schemeClr val="tx1"/>
                </a:solidFill>
              </a:rPr>
              <a:t>Monitor</a:t>
            </a:r>
            <a:endParaRPr lang="en-US" dirty="0">
              <a:solidFill>
                <a:schemeClr val="tx1"/>
              </a:solidFill>
            </a:endParaRPr>
          </a:p>
        </p:txBody>
      </p:sp>
      <p:sp>
        <p:nvSpPr>
          <p:cNvPr id="9" name="Rectangle 8"/>
          <p:cNvSpPr/>
          <p:nvPr/>
        </p:nvSpPr>
        <p:spPr>
          <a:xfrm>
            <a:off x="1143000" y="1676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905000" y="2209800"/>
            <a:ext cx="13716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18" name="Rectangle 17"/>
          <p:cNvSpPr/>
          <p:nvPr/>
        </p:nvSpPr>
        <p:spPr>
          <a:xfrm>
            <a:off x="4191000" y="22860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29" name="Rectangle 28"/>
          <p:cNvSpPr/>
          <p:nvPr/>
        </p:nvSpPr>
        <p:spPr>
          <a:xfrm>
            <a:off x="6781800" y="1524000"/>
            <a:ext cx="1409810" cy="369332"/>
          </a:xfrm>
          <a:prstGeom prst="rect">
            <a:avLst/>
          </a:prstGeom>
        </p:spPr>
        <p:txBody>
          <a:bodyPr wrap="none">
            <a:spAutoFit/>
          </a:bodyPr>
          <a:lstStyle/>
          <a:p>
            <a:pPr algn="ctr"/>
            <a:r>
              <a:rPr lang="en-US" dirty="0" smtClean="0"/>
              <a:t>Subsea Node</a:t>
            </a:r>
            <a:endParaRPr lang="en-US" dirty="0">
              <a:solidFill>
                <a:schemeClr val="tx1"/>
              </a:solidFill>
            </a:endParaRPr>
          </a:p>
        </p:txBody>
      </p:sp>
      <p:sp>
        <p:nvSpPr>
          <p:cNvPr id="30" name="Freeform 29"/>
          <p:cNvSpPr/>
          <p:nvPr/>
        </p:nvSpPr>
        <p:spPr>
          <a:xfrm>
            <a:off x="1197166" y="1824210"/>
            <a:ext cx="708752" cy="769344"/>
          </a:xfrm>
          <a:custGeom>
            <a:avLst/>
            <a:gdLst>
              <a:gd name="connsiteX0" fmla="*/ 708752 w 708752"/>
              <a:gd name="connsiteY0" fmla="*/ 649995 h 769344"/>
              <a:gd name="connsiteX1" fmla="*/ 113841 w 708752"/>
              <a:gd name="connsiteY1" fmla="*/ 661012 h 769344"/>
              <a:gd name="connsiteX2" fmla="*/ 25706 w 708752"/>
              <a:gd name="connsiteY2" fmla="*/ 0 h 769344"/>
            </a:gdLst>
            <a:ahLst/>
            <a:cxnLst>
              <a:cxn ang="0">
                <a:pos x="connsiteX0" y="connsiteY0"/>
              </a:cxn>
              <a:cxn ang="0">
                <a:pos x="connsiteX1" y="connsiteY1"/>
              </a:cxn>
              <a:cxn ang="0">
                <a:pos x="connsiteX2" y="connsiteY2"/>
              </a:cxn>
            </a:cxnLst>
            <a:rect l="l" t="t" r="r" b="b"/>
            <a:pathLst>
              <a:path w="708752" h="769344">
                <a:moveTo>
                  <a:pt x="708752" y="649995"/>
                </a:moveTo>
                <a:cubicBezTo>
                  <a:pt x="468217" y="709669"/>
                  <a:pt x="227682" y="769344"/>
                  <a:pt x="113841" y="661012"/>
                </a:cubicBezTo>
                <a:cubicBezTo>
                  <a:pt x="0" y="552680"/>
                  <a:pt x="12853" y="276340"/>
                  <a:pt x="25706"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38" name="Straight Connector 37"/>
          <p:cNvCxnSpPr/>
          <p:nvPr/>
        </p:nvCxnSpPr>
        <p:spPr>
          <a:xfrm>
            <a:off x="3276600" y="2362200"/>
            <a:ext cx="914400" cy="0"/>
          </a:xfrm>
          <a:prstGeom prst="line">
            <a:avLst/>
          </a:prstGeom>
          <a:ln w="19050"/>
        </p:spPr>
        <p:style>
          <a:lnRef idx="1">
            <a:schemeClr val="dk1"/>
          </a:lnRef>
          <a:fillRef idx="0">
            <a:schemeClr val="dk1"/>
          </a:fillRef>
          <a:effectRef idx="0">
            <a:schemeClr val="dk1"/>
          </a:effectRef>
          <a:fontRef idx="minor">
            <a:schemeClr val="tx1"/>
          </a:fontRef>
        </p:style>
      </p:cxnSp>
      <p:sp>
        <p:nvSpPr>
          <p:cNvPr id="45" name="Rectangle 44"/>
          <p:cNvSpPr/>
          <p:nvPr/>
        </p:nvSpPr>
        <p:spPr>
          <a:xfrm>
            <a:off x="762000" y="30480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24V</a:t>
            </a:r>
            <a:endParaRPr lang="en-US" dirty="0">
              <a:solidFill>
                <a:schemeClr val="tx1"/>
              </a:solidFill>
            </a:endParaRPr>
          </a:p>
        </p:txBody>
      </p:sp>
      <p:sp>
        <p:nvSpPr>
          <p:cNvPr id="46" name="Rectangle 45"/>
          <p:cNvSpPr/>
          <p:nvPr/>
        </p:nvSpPr>
        <p:spPr>
          <a:xfrm>
            <a:off x="762000" y="37338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12V</a:t>
            </a:r>
            <a:endParaRPr lang="en-US" dirty="0">
              <a:solidFill>
                <a:schemeClr val="tx1"/>
              </a:solidFill>
            </a:endParaRPr>
          </a:p>
        </p:txBody>
      </p:sp>
      <p:sp>
        <p:nvSpPr>
          <p:cNvPr id="47" name="Oval 46"/>
          <p:cNvSpPr/>
          <p:nvPr/>
        </p:nvSpPr>
        <p:spPr>
          <a:xfrm>
            <a:off x="2057400" y="3200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2057400" y="38862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2214391" y="3203155"/>
            <a:ext cx="1824210" cy="290110"/>
          </a:xfrm>
          <a:custGeom>
            <a:avLst/>
            <a:gdLst>
              <a:gd name="connsiteX0" fmla="*/ 0 w 1913263"/>
              <a:gd name="connsiteY0" fmla="*/ 64264 h 290110"/>
              <a:gd name="connsiteX1" fmla="*/ 859316 w 1913263"/>
              <a:gd name="connsiteY1" fmla="*/ 31214 h 290110"/>
              <a:gd name="connsiteX2" fmla="*/ 1762699 w 1913263"/>
              <a:gd name="connsiteY2" fmla="*/ 251551 h 290110"/>
              <a:gd name="connsiteX3" fmla="*/ 1762699 w 1913263"/>
              <a:gd name="connsiteY3" fmla="*/ 262568 h 290110"/>
            </a:gdLst>
            <a:ahLst/>
            <a:cxnLst>
              <a:cxn ang="0">
                <a:pos x="connsiteX0" y="connsiteY0"/>
              </a:cxn>
              <a:cxn ang="0">
                <a:pos x="connsiteX1" y="connsiteY1"/>
              </a:cxn>
              <a:cxn ang="0">
                <a:pos x="connsiteX2" y="connsiteY2"/>
              </a:cxn>
              <a:cxn ang="0">
                <a:pos x="connsiteX3" y="connsiteY3"/>
              </a:cxn>
            </a:cxnLst>
            <a:rect l="l" t="t" r="r" b="b"/>
            <a:pathLst>
              <a:path w="1913263" h="290110">
                <a:moveTo>
                  <a:pt x="0" y="64264"/>
                </a:moveTo>
                <a:cubicBezTo>
                  <a:pt x="282766" y="32132"/>
                  <a:pt x="565533" y="0"/>
                  <a:pt x="859316" y="31214"/>
                </a:cubicBezTo>
                <a:cubicBezTo>
                  <a:pt x="1153099" y="62429"/>
                  <a:pt x="1612135" y="212992"/>
                  <a:pt x="1762699" y="251551"/>
                </a:cubicBezTo>
                <a:cubicBezTo>
                  <a:pt x="1913263" y="290110"/>
                  <a:pt x="1837981" y="276339"/>
                  <a:pt x="1762699" y="262568"/>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225407" y="3851313"/>
            <a:ext cx="1740665" cy="110169"/>
          </a:xfrm>
          <a:custGeom>
            <a:avLst/>
            <a:gdLst>
              <a:gd name="connsiteX0" fmla="*/ 0 w 1740665"/>
              <a:gd name="connsiteY0" fmla="*/ 110169 h 110169"/>
              <a:gd name="connsiteX1" fmla="*/ 1123721 w 1740665"/>
              <a:gd name="connsiteY1" fmla="*/ 88135 h 110169"/>
              <a:gd name="connsiteX2" fmla="*/ 1740665 w 1740665"/>
              <a:gd name="connsiteY2" fmla="*/ 0 h 110169"/>
            </a:gdLst>
            <a:ahLst/>
            <a:cxnLst>
              <a:cxn ang="0">
                <a:pos x="connsiteX0" y="connsiteY0"/>
              </a:cxn>
              <a:cxn ang="0">
                <a:pos x="connsiteX1" y="connsiteY1"/>
              </a:cxn>
              <a:cxn ang="0">
                <a:pos x="connsiteX2" y="connsiteY2"/>
              </a:cxn>
            </a:cxnLst>
            <a:rect l="l" t="t" r="r" b="b"/>
            <a:pathLst>
              <a:path w="1740665" h="110169">
                <a:moveTo>
                  <a:pt x="0" y="110169"/>
                </a:moveTo>
                <a:cubicBezTo>
                  <a:pt x="416805" y="108332"/>
                  <a:pt x="833610" y="106496"/>
                  <a:pt x="1123721" y="88135"/>
                </a:cubicBezTo>
                <a:cubicBezTo>
                  <a:pt x="1413832" y="69774"/>
                  <a:pt x="1577248" y="34887"/>
                  <a:pt x="1740665" y="0"/>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Rectangle 50"/>
          <p:cNvSpPr/>
          <p:nvPr/>
        </p:nvSpPr>
        <p:spPr>
          <a:xfrm>
            <a:off x="4191000" y="4572000"/>
            <a:ext cx="1524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p:cNvSpPr/>
          <p:nvPr/>
        </p:nvSpPr>
        <p:spPr>
          <a:xfrm>
            <a:off x="4230477" y="4126735"/>
            <a:ext cx="44068" cy="429658"/>
          </a:xfrm>
          <a:custGeom>
            <a:avLst/>
            <a:gdLst>
              <a:gd name="connsiteX0" fmla="*/ 44068 w 44068"/>
              <a:gd name="connsiteY0" fmla="*/ 429658 h 429658"/>
              <a:gd name="connsiteX1" fmla="*/ 0 w 44068"/>
              <a:gd name="connsiteY1" fmla="*/ 187287 h 429658"/>
              <a:gd name="connsiteX2" fmla="*/ 44068 w 44068"/>
              <a:gd name="connsiteY2" fmla="*/ 0 h 429658"/>
            </a:gdLst>
            <a:ahLst/>
            <a:cxnLst>
              <a:cxn ang="0">
                <a:pos x="connsiteX0" y="connsiteY0"/>
              </a:cxn>
              <a:cxn ang="0">
                <a:pos x="connsiteX1" y="connsiteY1"/>
              </a:cxn>
              <a:cxn ang="0">
                <a:pos x="connsiteX2" y="connsiteY2"/>
              </a:cxn>
            </a:cxnLst>
            <a:rect l="l" t="t" r="r" b="b"/>
            <a:pathLst>
              <a:path w="44068" h="429658">
                <a:moveTo>
                  <a:pt x="44068" y="429658"/>
                </a:moveTo>
                <a:cubicBezTo>
                  <a:pt x="22034" y="344277"/>
                  <a:pt x="0" y="258897"/>
                  <a:pt x="0" y="187287"/>
                </a:cubicBezTo>
                <a:cubicBezTo>
                  <a:pt x="0" y="115677"/>
                  <a:pt x="22034" y="57838"/>
                  <a:pt x="44068" y="0"/>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Oval 54"/>
          <p:cNvSpPr/>
          <p:nvPr/>
        </p:nvSpPr>
        <p:spPr>
          <a:xfrm>
            <a:off x="6324600" y="2819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6553200" y="3048000"/>
            <a:ext cx="1524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6629400" y="2667000"/>
            <a:ext cx="1555041" cy="369332"/>
          </a:xfrm>
          <a:prstGeom prst="rect">
            <a:avLst/>
          </a:prstGeom>
          <a:noFill/>
        </p:spPr>
        <p:txBody>
          <a:bodyPr wrap="none" rtlCol="0">
            <a:spAutoFit/>
          </a:bodyPr>
          <a:lstStyle/>
          <a:p>
            <a:r>
              <a:rPr lang="en-US" dirty="0" smtClean="0"/>
              <a:t>Ambient Temp</a:t>
            </a:r>
            <a:endParaRPr lang="en-US" dirty="0"/>
          </a:p>
        </p:txBody>
      </p:sp>
      <p:sp>
        <p:nvSpPr>
          <p:cNvPr id="60" name="TextBox 59"/>
          <p:cNvSpPr txBox="1"/>
          <p:nvPr/>
        </p:nvSpPr>
        <p:spPr>
          <a:xfrm>
            <a:off x="6781800" y="2971800"/>
            <a:ext cx="1900970" cy="369332"/>
          </a:xfrm>
          <a:prstGeom prst="rect">
            <a:avLst/>
          </a:prstGeom>
          <a:noFill/>
        </p:spPr>
        <p:txBody>
          <a:bodyPr wrap="none" rtlCol="0">
            <a:spAutoFit/>
          </a:bodyPr>
          <a:lstStyle/>
          <a:p>
            <a:r>
              <a:rPr lang="en-US" dirty="0" smtClean="0"/>
              <a:t>Ambient Humidity</a:t>
            </a:r>
            <a:endParaRPr lang="en-US" dirty="0"/>
          </a:p>
        </p:txBody>
      </p:sp>
      <p:sp>
        <p:nvSpPr>
          <p:cNvPr id="61" name="TextBox 60"/>
          <p:cNvSpPr txBox="1"/>
          <p:nvPr/>
        </p:nvSpPr>
        <p:spPr>
          <a:xfrm>
            <a:off x="7086600" y="3276600"/>
            <a:ext cx="1846852" cy="369332"/>
          </a:xfrm>
          <a:prstGeom prst="rect">
            <a:avLst/>
          </a:prstGeom>
          <a:noFill/>
        </p:spPr>
        <p:txBody>
          <a:bodyPr wrap="none" rtlCol="0">
            <a:spAutoFit/>
          </a:bodyPr>
          <a:lstStyle/>
          <a:p>
            <a:r>
              <a:rPr lang="en-US" dirty="0" smtClean="0"/>
              <a:t>Ambient Pressure</a:t>
            </a:r>
            <a:endParaRPr lang="en-US" dirty="0"/>
          </a:p>
        </p:txBody>
      </p:sp>
      <p:sp>
        <p:nvSpPr>
          <p:cNvPr id="62" name="Rectangle 61"/>
          <p:cNvSpPr/>
          <p:nvPr/>
        </p:nvSpPr>
        <p:spPr>
          <a:xfrm>
            <a:off x="6858000" y="3429000"/>
            <a:ext cx="3048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a:off x="5166911" y="3531824"/>
            <a:ext cx="1674564" cy="271749"/>
          </a:xfrm>
          <a:custGeom>
            <a:avLst/>
            <a:gdLst>
              <a:gd name="connsiteX0" fmla="*/ 1674564 w 1674564"/>
              <a:gd name="connsiteY0" fmla="*/ 0 h 271749"/>
              <a:gd name="connsiteX1" fmla="*/ 1421176 w 1674564"/>
              <a:gd name="connsiteY1" fmla="*/ 22034 h 271749"/>
              <a:gd name="connsiteX2" fmla="*/ 1266940 w 1674564"/>
              <a:gd name="connsiteY2" fmla="*/ 231354 h 271749"/>
              <a:gd name="connsiteX3" fmla="*/ 0 w 1674564"/>
              <a:gd name="connsiteY3" fmla="*/ 264405 h 271749"/>
            </a:gdLst>
            <a:ahLst/>
            <a:cxnLst>
              <a:cxn ang="0">
                <a:pos x="connsiteX0" y="connsiteY0"/>
              </a:cxn>
              <a:cxn ang="0">
                <a:pos x="connsiteX1" y="connsiteY1"/>
              </a:cxn>
              <a:cxn ang="0">
                <a:pos x="connsiteX2" y="connsiteY2"/>
              </a:cxn>
              <a:cxn ang="0">
                <a:pos x="connsiteX3" y="connsiteY3"/>
              </a:cxn>
            </a:cxnLst>
            <a:rect l="l" t="t" r="r" b="b"/>
            <a:pathLst>
              <a:path w="1674564" h="271749">
                <a:moveTo>
                  <a:pt x="1674564" y="0"/>
                </a:moveTo>
                <a:lnTo>
                  <a:pt x="1421176" y="22034"/>
                </a:lnTo>
                <a:cubicBezTo>
                  <a:pt x="1353239" y="60593"/>
                  <a:pt x="1503803" y="190959"/>
                  <a:pt x="1266940" y="231354"/>
                </a:cubicBezTo>
                <a:cubicBezTo>
                  <a:pt x="1030077" y="271749"/>
                  <a:pt x="515038" y="268077"/>
                  <a:pt x="0" y="264405"/>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Freeform 63"/>
          <p:cNvSpPr/>
          <p:nvPr/>
        </p:nvSpPr>
        <p:spPr>
          <a:xfrm>
            <a:off x="5188945" y="3278436"/>
            <a:ext cx="1474424" cy="341523"/>
          </a:xfrm>
          <a:custGeom>
            <a:avLst/>
            <a:gdLst>
              <a:gd name="connsiteX0" fmla="*/ 1454226 w 1474424"/>
              <a:gd name="connsiteY0" fmla="*/ 0 h 341523"/>
              <a:gd name="connsiteX1" fmla="*/ 1443209 w 1474424"/>
              <a:gd name="connsiteY1" fmla="*/ 121186 h 341523"/>
              <a:gd name="connsiteX2" fmla="*/ 1266939 w 1474424"/>
              <a:gd name="connsiteY2" fmla="*/ 143219 h 341523"/>
              <a:gd name="connsiteX3" fmla="*/ 1079653 w 1474424"/>
              <a:gd name="connsiteY3" fmla="*/ 286439 h 341523"/>
              <a:gd name="connsiteX4" fmla="*/ 0 w 1474424"/>
              <a:gd name="connsiteY4" fmla="*/ 341523 h 341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4424" h="341523">
                <a:moveTo>
                  <a:pt x="1454226" y="0"/>
                </a:moveTo>
                <a:cubicBezTo>
                  <a:pt x="1464325" y="48658"/>
                  <a:pt x="1474424" y="97316"/>
                  <a:pt x="1443209" y="121186"/>
                </a:cubicBezTo>
                <a:cubicBezTo>
                  <a:pt x="1411995" y="145056"/>
                  <a:pt x="1327532" y="115677"/>
                  <a:pt x="1266939" y="143219"/>
                </a:cubicBezTo>
                <a:cubicBezTo>
                  <a:pt x="1206346" y="170761"/>
                  <a:pt x="1290809" y="253388"/>
                  <a:pt x="1079653" y="286439"/>
                </a:cubicBezTo>
                <a:cubicBezTo>
                  <a:pt x="868497" y="319490"/>
                  <a:pt x="434248" y="330506"/>
                  <a:pt x="0" y="341523"/>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Freeform 64"/>
          <p:cNvSpPr/>
          <p:nvPr/>
        </p:nvSpPr>
        <p:spPr>
          <a:xfrm>
            <a:off x="5105400" y="2971800"/>
            <a:ext cx="1371599" cy="521465"/>
          </a:xfrm>
          <a:custGeom>
            <a:avLst/>
            <a:gdLst>
              <a:gd name="connsiteX0" fmla="*/ 1402814 w 1516655"/>
              <a:gd name="connsiteY0" fmla="*/ 0 h 523301"/>
              <a:gd name="connsiteX1" fmla="*/ 1314679 w 1516655"/>
              <a:gd name="connsiteY1" fmla="*/ 396607 h 523301"/>
              <a:gd name="connsiteX2" fmla="*/ 190959 w 1516655"/>
              <a:gd name="connsiteY2" fmla="*/ 506776 h 523301"/>
              <a:gd name="connsiteX3" fmla="*/ 168925 w 1516655"/>
              <a:gd name="connsiteY3" fmla="*/ 495759 h 523301"/>
            </a:gdLst>
            <a:ahLst/>
            <a:cxnLst>
              <a:cxn ang="0">
                <a:pos x="connsiteX0" y="connsiteY0"/>
              </a:cxn>
              <a:cxn ang="0">
                <a:pos x="connsiteX1" y="connsiteY1"/>
              </a:cxn>
              <a:cxn ang="0">
                <a:pos x="connsiteX2" y="connsiteY2"/>
              </a:cxn>
              <a:cxn ang="0">
                <a:pos x="connsiteX3" y="connsiteY3"/>
              </a:cxn>
            </a:cxnLst>
            <a:rect l="l" t="t" r="r" b="b"/>
            <a:pathLst>
              <a:path w="1516655" h="523301">
                <a:moveTo>
                  <a:pt x="1402814" y="0"/>
                </a:moveTo>
                <a:cubicBezTo>
                  <a:pt x="1459734" y="156072"/>
                  <a:pt x="1516655" y="312144"/>
                  <a:pt x="1314679" y="396607"/>
                </a:cubicBezTo>
                <a:cubicBezTo>
                  <a:pt x="1112703" y="481070"/>
                  <a:pt x="381918" y="490251"/>
                  <a:pt x="190959" y="506776"/>
                </a:cubicBezTo>
                <a:cubicBezTo>
                  <a:pt x="0" y="523301"/>
                  <a:pt x="168925" y="495759"/>
                  <a:pt x="168925" y="495759"/>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 name="Rectangle 65"/>
          <p:cNvSpPr/>
          <p:nvPr/>
        </p:nvSpPr>
        <p:spPr>
          <a:xfrm>
            <a:off x="4419600" y="4267200"/>
            <a:ext cx="1285929" cy="369332"/>
          </a:xfrm>
          <a:prstGeom prst="rect">
            <a:avLst/>
          </a:prstGeom>
        </p:spPr>
        <p:txBody>
          <a:bodyPr wrap="none">
            <a:spAutoFit/>
          </a:bodyPr>
          <a:lstStyle/>
          <a:p>
            <a:r>
              <a:rPr lang="en-US" dirty="0" err="1" smtClean="0"/>
              <a:t>H2O</a:t>
            </a:r>
            <a:r>
              <a:rPr lang="en-US" dirty="0" smtClean="0"/>
              <a:t> Sensor</a:t>
            </a:r>
            <a:endParaRPr lang="en-US" dirty="0"/>
          </a:p>
        </p:txBody>
      </p:sp>
      <p:sp>
        <p:nvSpPr>
          <p:cNvPr id="67" name="Rectangle 66"/>
          <p:cNvSpPr/>
          <p:nvPr/>
        </p:nvSpPr>
        <p:spPr>
          <a:xfrm>
            <a:off x="1981200" y="3429000"/>
            <a:ext cx="1639873" cy="369332"/>
          </a:xfrm>
          <a:prstGeom prst="rect">
            <a:avLst/>
          </a:prstGeom>
        </p:spPr>
        <p:txBody>
          <a:bodyPr wrap="none">
            <a:spAutoFit/>
          </a:bodyPr>
          <a:lstStyle/>
          <a:p>
            <a:r>
              <a:rPr lang="en-US" dirty="0" smtClean="0"/>
              <a:t>Thermocouples</a:t>
            </a:r>
            <a:endParaRPr lang="en-US" dirty="0"/>
          </a:p>
        </p:txBody>
      </p:sp>
      <p:cxnSp>
        <p:nvCxnSpPr>
          <p:cNvPr id="69" name="Straight Connector 68"/>
          <p:cNvCxnSpPr/>
          <p:nvPr/>
        </p:nvCxnSpPr>
        <p:spPr>
          <a:xfrm>
            <a:off x="4495800" y="2819400"/>
            <a:ext cx="0" cy="457200"/>
          </a:xfrm>
          <a:prstGeom prst="line">
            <a:avLst/>
          </a:prstGeom>
          <a:ln w="19050"/>
        </p:spPr>
        <p:style>
          <a:lnRef idx="1">
            <a:schemeClr val="dk1"/>
          </a:lnRef>
          <a:fillRef idx="0">
            <a:schemeClr val="dk1"/>
          </a:fillRef>
          <a:effectRef idx="0">
            <a:schemeClr val="dk1"/>
          </a:effectRef>
          <a:fontRef idx="minor">
            <a:schemeClr val="tx1"/>
          </a:fontRef>
        </p:style>
      </p:cxnSp>
      <p:sp>
        <p:nvSpPr>
          <p:cNvPr id="70" name="Rectangle 69"/>
          <p:cNvSpPr/>
          <p:nvPr/>
        </p:nvSpPr>
        <p:spPr>
          <a:xfrm>
            <a:off x="1143000" y="4267200"/>
            <a:ext cx="4572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a:off x="1595610" y="4021157"/>
            <a:ext cx="2348429" cy="354376"/>
          </a:xfrm>
          <a:custGeom>
            <a:avLst/>
            <a:gdLst>
              <a:gd name="connsiteX0" fmla="*/ 2348429 w 2348429"/>
              <a:gd name="connsiteY0" fmla="*/ 0 h 354376"/>
              <a:gd name="connsiteX1" fmla="*/ 1004371 w 2348429"/>
              <a:gd name="connsiteY1" fmla="*/ 187286 h 354376"/>
              <a:gd name="connsiteX2" fmla="*/ 167089 w 2348429"/>
              <a:gd name="connsiteY2" fmla="*/ 330506 h 354376"/>
              <a:gd name="connsiteX3" fmla="*/ 1836 w 2348429"/>
              <a:gd name="connsiteY3" fmla="*/ 330506 h 354376"/>
            </a:gdLst>
            <a:ahLst/>
            <a:cxnLst>
              <a:cxn ang="0">
                <a:pos x="connsiteX0" y="connsiteY0"/>
              </a:cxn>
              <a:cxn ang="0">
                <a:pos x="connsiteX1" y="connsiteY1"/>
              </a:cxn>
              <a:cxn ang="0">
                <a:pos x="connsiteX2" y="connsiteY2"/>
              </a:cxn>
              <a:cxn ang="0">
                <a:pos x="connsiteX3" y="connsiteY3"/>
              </a:cxn>
            </a:cxnLst>
            <a:rect l="l" t="t" r="r" b="b"/>
            <a:pathLst>
              <a:path w="2348429" h="354376">
                <a:moveTo>
                  <a:pt x="2348429" y="0"/>
                </a:moveTo>
                <a:lnTo>
                  <a:pt x="1004371" y="187286"/>
                </a:lnTo>
                <a:cubicBezTo>
                  <a:pt x="640814" y="242370"/>
                  <a:pt x="334178" y="306636"/>
                  <a:pt x="167089" y="330506"/>
                </a:cubicBezTo>
                <a:cubicBezTo>
                  <a:pt x="0" y="354376"/>
                  <a:pt x="918" y="342441"/>
                  <a:pt x="1836" y="330506"/>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2" name="TextBox 71"/>
          <p:cNvSpPr txBox="1"/>
          <p:nvPr/>
        </p:nvSpPr>
        <p:spPr>
          <a:xfrm>
            <a:off x="1143000" y="4343400"/>
            <a:ext cx="1273297" cy="369332"/>
          </a:xfrm>
          <a:prstGeom prst="rect">
            <a:avLst/>
          </a:prstGeom>
          <a:noFill/>
        </p:spPr>
        <p:txBody>
          <a:bodyPr wrap="none" rtlCol="0">
            <a:spAutoFit/>
          </a:bodyPr>
          <a:lstStyle/>
          <a:p>
            <a:r>
              <a:rPr lang="en-US" dirty="0" smtClean="0"/>
              <a:t>Cooling Fan</a:t>
            </a:r>
            <a:endParaRPr lang="en-US" dirty="0"/>
          </a:p>
        </p:txBody>
      </p:sp>
    </p:spTree>
    <p:extLst>
      <p:ext uri="{BB962C8B-B14F-4D97-AF65-F5344CB8AC3E}">
        <p14:creationId xmlns:p14="http://schemas.microsoft.com/office/powerpoint/2010/main" val="1864450210"/>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Computer</a:t>
            </a:r>
            <a:endParaRPr lang="en-US" dirty="0"/>
          </a:p>
        </p:txBody>
      </p:sp>
      <p:sp>
        <p:nvSpPr>
          <p:cNvPr id="3" name="Content Placeholder 2"/>
          <p:cNvSpPr>
            <a:spLocks noGrp="1"/>
          </p:cNvSpPr>
          <p:nvPr>
            <p:ph idx="1"/>
          </p:nvPr>
        </p:nvSpPr>
        <p:spPr/>
        <p:txBody>
          <a:bodyPr/>
          <a:lstStyle/>
          <a:p>
            <a:r>
              <a:rPr lang="en-US" dirty="0" smtClean="0"/>
              <a:t>Can be of almost any variety based upon intended usage in subsea node.</a:t>
            </a:r>
          </a:p>
          <a:p>
            <a:r>
              <a:rPr lang="en-US" dirty="0" smtClean="0"/>
              <a:t>Potential usage:</a:t>
            </a:r>
          </a:p>
          <a:p>
            <a:pPr lvl="1"/>
            <a:r>
              <a:rPr lang="en-US" dirty="0" smtClean="0"/>
              <a:t>Collection and dissemination of data from external instruments and internal subsystems.</a:t>
            </a:r>
          </a:p>
          <a:p>
            <a:pPr lvl="1"/>
            <a:r>
              <a:rPr lang="en-US" dirty="0" smtClean="0"/>
              <a:t>Performing the closed loop operation control of the pH experiments.</a:t>
            </a:r>
          </a:p>
          <a:p>
            <a:pPr lvl="1"/>
            <a:r>
              <a:rPr lang="en-US" dirty="0" smtClean="0"/>
              <a:t>Housing the individual instrument drivers.</a:t>
            </a:r>
            <a:endParaRPr lang="en-US" dirty="0"/>
          </a:p>
        </p:txBody>
      </p:sp>
    </p:spTree>
    <p:extLst>
      <p:ext uri="{BB962C8B-B14F-4D97-AF65-F5344CB8AC3E}">
        <p14:creationId xmlns:p14="http://schemas.microsoft.com/office/powerpoint/2010/main" val="195916627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119" y="43"/>
            <a:ext cx="8229600" cy="1143000"/>
          </a:xfrm>
        </p:spPr>
        <p:txBody>
          <a:bodyPr/>
          <a:lstStyle/>
          <a:p>
            <a:r>
              <a:rPr lang="en-US" dirty="0" err="1" smtClean="0"/>
              <a:t>xFOCE</a:t>
            </a:r>
            <a:r>
              <a:rPr lang="en-US" dirty="0" smtClean="0"/>
              <a:t> Concept of Ops cable</a:t>
            </a:r>
            <a:endParaRPr lang="en-US" dirty="0"/>
          </a:p>
        </p:txBody>
      </p:sp>
      <p:sp>
        <p:nvSpPr>
          <p:cNvPr id="4" name="Right Triangle 3"/>
          <p:cNvSpPr/>
          <p:nvPr/>
        </p:nvSpPr>
        <p:spPr>
          <a:xfrm>
            <a:off x="2938159" y="33871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885566" y="33843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85566" y="48960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544595" y="27802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Isosceles Triangle 10"/>
          <p:cNvSpPr/>
          <p:nvPr/>
        </p:nvSpPr>
        <p:spPr>
          <a:xfrm>
            <a:off x="1316296" y="24438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1983944" y="28695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5958703" y="45582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2183025" y="3387124"/>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2183025" y="3466757"/>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122614" y="3384377"/>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2122614" y="3505199"/>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418703" y="3796270"/>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3569730" y="3892378"/>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4372916" y="4832865"/>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503351" y="4896020"/>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31" name="Arc 30"/>
          <p:cNvSpPr/>
          <p:nvPr/>
        </p:nvSpPr>
        <p:spPr>
          <a:xfrm rot="8043587">
            <a:off x="2964083" y="30411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3315232"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Arc 32"/>
          <p:cNvSpPr/>
          <p:nvPr/>
        </p:nvSpPr>
        <p:spPr>
          <a:xfrm rot="8043587">
            <a:off x="3673059"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 name="Arc 33"/>
          <p:cNvSpPr/>
          <p:nvPr/>
        </p:nvSpPr>
        <p:spPr>
          <a:xfrm rot="8043587">
            <a:off x="4030885"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Arc 34"/>
          <p:cNvSpPr/>
          <p:nvPr/>
        </p:nvSpPr>
        <p:spPr>
          <a:xfrm rot="8043587">
            <a:off x="4388708"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Arc 35"/>
          <p:cNvSpPr/>
          <p:nvPr/>
        </p:nvSpPr>
        <p:spPr>
          <a:xfrm rot="8043587">
            <a:off x="4746537" y="30411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Arc 36"/>
          <p:cNvSpPr/>
          <p:nvPr/>
        </p:nvSpPr>
        <p:spPr>
          <a:xfrm rot="8043587">
            <a:off x="5104360" y="30411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 name="Arc 37"/>
          <p:cNvSpPr/>
          <p:nvPr/>
        </p:nvSpPr>
        <p:spPr>
          <a:xfrm rot="8043587">
            <a:off x="5462190"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Arc 38"/>
          <p:cNvSpPr/>
          <p:nvPr/>
        </p:nvSpPr>
        <p:spPr>
          <a:xfrm rot="8043587">
            <a:off x="6535664"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Arc 39"/>
          <p:cNvSpPr/>
          <p:nvPr/>
        </p:nvSpPr>
        <p:spPr>
          <a:xfrm rot="8043587">
            <a:off x="5820012"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Arc 40"/>
          <p:cNvSpPr/>
          <p:nvPr/>
        </p:nvSpPr>
        <p:spPr>
          <a:xfrm rot="8043587">
            <a:off x="6177842"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Arc 41"/>
          <p:cNvSpPr/>
          <p:nvPr/>
        </p:nvSpPr>
        <p:spPr>
          <a:xfrm rot="8043587">
            <a:off x="7251317"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3" name="Arc 42"/>
          <p:cNvSpPr/>
          <p:nvPr/>
        </p:nvSpPr>
        <p:spPr>
          <a:xfrm rot="8043587">
            <a:off x="6893495"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 name="TextBox 43"/>
          <p:cNvSpPr txBox="1"/>
          <p:nvPr/>
        </p:nvSpPr>
        <p:spPr>
          <a:xfrm>
            <a:off x="1714466" y="1070918"/>
            <a:ext cx="2658450" cy="369332"/>
          </a:xfrm>
          <a:prstGeom prst="rect">
            <a:avLst/>
          </a:prstGeom>
          <a:noFill/>
        </p:spPr>
        <p:txBody>
          <a:bodyPr wrap="none" rtlCol="0">
            <a:spAutoFit/>
          </a:bodyPr>
          <a:lstStyle/>
          <a:p>
            <a:r>
              <a:rPr lang="en-US" dirty="0" smtClean="0"/>
              <a:t>Science interface on shore</a:t>
            </a:r>
            <a:endParaRPr lang="en-US" dirty="0"/>
          </a:p>
        </p:txBody>
      </p:sp>
      <p:sp>
        <p:nvSpPr>
          <p:cNvPr id="45" name="TextBox 44"/>
          <p:cNvSpPr txBox="1"/>
          <p:nvPr/>
        </p:nvSpPr>
        <p:spPr>
          <a:xfrm>
            <a:off x="1696621" y="1407984"/>
            <a:ext cx="3548981" cy="369332"/>
          </a:xfrm>
          <a:prstGeom prst="rect">
            <a:avLst/>
          </a:prstGeom>
          <a:noFill/>
        </p:spPr>
        <p:txBody>
          <a:bodyPr wrap="none" rtlCol="0">
            <a:spAutoFit/>
          </a:bodyPr>
          <a:lstStyle/>
          <a:p>
            <a:r>
              <a:rPr lang="en-US" dirty="0" smtClean="0"/>
              <a:t>CO2 and Enriching process on shore</a:t>
            </a:r>
            <a:endParaRPr lang="en-US" dirty="0"/>
          </a:p>
        </p:txBody>
      </p:sp>
      <p:sp>
        <p:nvSpPr>
          <p:cNvPr id="46" name="TextBox 45"/>
          <p:cNvSpPr txBox="1"/>
          <p:nvPr/>
        </p:nvSpPr>
        <p:spPr>
          <a:xfrm>
            <a:off x="1714466" y="1745050"/>
            <a:ext cx="4537683" cy="369332"/>
          </a:xfrm>
          <a:prstGeom prst="rect">
            <a:avLst/>
          </a:prstGeom>
          <a:noFill/>
        </p:spPr>
        <p:txBody>
          <a:bodyPr wrap="none" rtlCol="0">
            <a:spAutoFit/>
          </a:bodyPr>
          <a:lstStyle/>
          <a:p>
            <a:r>
              <a:rPr lang="en-US" dirty="0" smtClean="0"/>
              <a:t>Air / sea interface managed using buried cable </a:t>
            </a:r>
            <a:endParaRPr lang="en-US" dirty="0"/>
          </a:p>
        </p:txBody>
      </p:sp>
      <p:sp>
        <p:nvSpPr>
          <p:cNvPr id="47" name="TextBox 46"/>
          <p:cNvSpPr txBox="1"/>
          <p:nvPr/>
        </p:nvSpPr>
        <p:spPr>
          <a:xfrm>
            <a:off x="2896580" y="2114382"/>
            <a:ext cx="4384959" cy="369332"/>
          </a:xfrm>
          <a:prstGeom prst="rect">
            <a:avLst/>
          </a:prstGeom>
          <a:noFill/>
        </p:spPr>
        <p:txBody>
          <a:bodyPr wrap="none" rtlCol="0">
            <a:spAutoFit/>
          </a:bodyPr>
          <a:lstStyle/>
          <a:p>
            <a:r>
              <a:rPr lang="en-US" dirty="0" smtClean="0"/>
              <a:t>Capable of supporting 1 or more </a:t>
            </a:r>
            <a:r>
              <a:rPr lang="en-US" dirty="0" err="1" smtClean="0"/>
              <a:t>xFOCE</a:t>
            </a:r>
            <a:r>
              <a:rPr lang="en-US" dirty="0" smtClean="0"/>
              <a:t> units</a:t>
            </a:r>
          </a:p>
        </p:txBody>
      </p:sp>
      <p:sp>
        <p:nvSpPr>
          <p:cNvPr id="48" name="TextBox 47"/>
          <p:cNvSpPr txBox="1"/>
          <p:nvPr/>
        </p:nvSpPr>
        <p:spPr>
          <a:xfrm>
            <a:off x="5645675" y="5120297"/>
            <a:ext cx="1559967" cy="369332"/>
          </a:xfrm>
          <a:prstGeom prst="rect">
            <a:avLst/>
          </a:prstGeom>
          <a:noFill/>
        </p:spPr>
        <p:txBody>
          <a:bodyPr wrap="none" rtlCol="0">
            <a:spAutoFit/>
          </a:bodyPr>
          <a:lstStyle/>
          <a:p>
            <a:r>
              <a:rPr lang="en-US" dirty="0" smtClean="0"/>
              <a:t>FOCE chamber</a:t>
            </a:r>
            <a:endParaRPr lang="en-US" dirty="0"/>
          </a:p>
        </p:txBody>
      </p:sp>
      <p:sp>
        <p:nvSpPr>
          <p:cNvPr id="50" name="TextBox 49"/>
          <p:cNvSpPr txBox="1"/>
          <p:nvPr/>
        </p:nvSpPr>
        <p:spPr>
          <a:xfrm>
            <a:off x="7553411" y="4071551"/>
            <a:ext cx="1363174" cy="646331"/>
          </a:xfrm>
          <a:prstGeom prst="rect">
            <a:avLst/>
          </a:prstGeom>
          <a:noFill/>
        </p:spPr>
        <p:txBody>
          <a:bodyPr wrap="none" rtlCol="0">
            <a:spAutoFit/>
          </a:bodyPr>
          <a:lstStyle/>
          <a:p>
            <a:r>
              <a:rPr lang="en-US" dirty="0" smtClean="0"/>
              <a:t>Depth rating</a:t>
            </a:r>
          </a:p>
          <a:p>
            <a:r>
              <a:rPr lang="en-US" dirty="0" smtClean="0"/>
              <a:t>max – 40m</a:t>
            </a:r>
            <a:endParaRPr lang="en-US" dirty="0"/>
          </a:p>
        </p:txBody>
      </p:sp>
    </p:spTree>
    <p:extLst>
      <p:ext uri="{BB962C8B-B14F-4D97-AF65-F5344CB8AC3E}">
        <p14:creationId xmlns:p14="http://schemas.microsoft.com/office/powerpoint/2010/main" val="3645690270"/>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Potential Electrical Systems</a:t>
            </a:r>
            <a:endParaRPr lang="en-US" dirty="0"/>
          </a:p>
        </p:txBody>
      </p:sp>
      <p:sp>
        <p:nvSpPr>
          <p:cNvPr id="3" name="Content Placeholder 2"/>
          <p:cNvSpPr>
            <a:spLocks noGrp="1"/>
          </p:cNvSpPr>
          <p:nvPr>
            <p:ph idx="1"/>
          </p:nvPr>
        </p:nvSpPr>
        <p:spPr/>
        <p:txBody>
          <a:bodyPr/>
          <a:lstStyle/>
          <a:p>
            <a:pPr>
              <a:buNone/>
            </a:pPr>
            <a:r>
              <a:rPr lang="en-US" dirty="0" smtClean="0"/>
              <a:t>1. PC/104 Stack</a:t>
            </a:r>
          </a:p>
          <a:p>
            <a:pPr>
              <a:buNone/>
            </a:pPr>
            <a:r>
              <a:rPr lang="en-US" dirty="0" smtClean="0"/>
              <a:t>2. </a:t>
            </a:r>
            <a:r>
              <a:rPr lang="en-US" dirty="0" err="1" smtClean="0"/>
              <a:t>Wago</a:t>
            </a:r>
            <a:r>
              <a:rPr lang="en-US" dirty="0" smtClean="0"/>
              <a:t> I/O System</a:t>
            </a:r>
          </a:p>
          <a:p>
            <a:pPr>
              <a:buNone/>
            </a:pPr>
            <a:r>
              <a:rPr lang="en-US" dirty="0" smtClean="0"/>
              <a:t>3. Instrument Chassis</a:t>
            </a:r>
          </a:p>
          <a:p>
            <a:pPr>
              <a:buNone/>
            </a:pPr>
            <a:r>
              <a:rPr lang="en-US" dirty="0" smtClean="0"/>
              <a:t>4. Sensor Node</a:t>
            </a:r>
            <a:endParaRPr lang="en-US" dirty="0"/>
          </a:p>
        </p:txBody>
      </p:sp>
    </p:spTree>
    <p:extLst>
      <p:ext uri="{BB962C8B-B14F-4D97-AF65-F5344CB8AC3E}">
        <p14:creationId xmlns:p14="http://schemas.microsoft.com/office/powerpoint/2010/main" val="357468183"/>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PC/104 Stack	</a:t>
            </a:r>
            <a:endParaRPr lang="en-US" dirty="0"/>
          </a:p>
        </p:txBody>
      </p:sp>
      <p:sp>
        <p:nvSpPr>
          <p:cNvPr id="3" name="Content Placeholder 2"/>
          <p:cNvSpPr>
            <a:spLocks noGrp="1"/>
          </p:cNvSpPr>
          <p:nvPr>
            <p:ph idx="1"/>
          </p:nvPr>
        </p:nvSpPr>
        <p:spPr>
          <a:xfrm>
            <a:off x="457200" y="1600201"/>
            <a:ext cx="3886200" cy="609600"/>
          </a:xfrm>
        </p:spPr>
        <p:txBody>
          <a:bodyPr/>
          <a:lstStyle/>
          <a:p>
            <a:r>
              <a:rPr lang="en-US" dirty="0" smtClean="0"/>
              <a:t>What is PC/104?</a:t>
            </a:r>
            <a:endParaRPr lang="en-US" dirty="0"/>
          </a:p>
        </p:txBody>
      </p:sp>
      <p:pic>
        <p:nvPicPr>
          <p:cNvPr id="4" name="Picture 3" descr="PC-104 Board.jpg"/>
          <p:cNvPicPr>
            <a:picLocks noChangeAspect="1"/>
          </p:cNvPicPr>
          <p:nvPr/>
        </p:nvPicPr>
        <p:blipFill>
          <a:blip r:embed="rId2" cstate="print"/>
          <a:stretch>
            <a:fillRect/>
          </a:stretch>
        </p:blipFill>
        <p:spPr>
          <a:xfrm>
            <a:off x="685800" y="2209800"/>
            <a:ext cx="2514600" cy="2011680"/>
          </a:xfrm>
          <a:prstGeom prst="rect">
            <a:avLst/>
          </a:prstGeom>
        </p:spPr>
      </p:pic>
      <p:pic>
        <p:nvPicPr>
          <p:cNvPr id="5" name="Picture 4" descr="PC-104 Plus Board.jpg"/>
          <p:cNvPicPr>
            <a:picLocks noChangeAspect="1"/>
          </p:cNvPicPr>
          <p:nvPr/>
        </p:nvPicPr>
        <p:blipFill>
          <a:blip r:embed="rId3" cstate="print"/>
          <a:stretch>
            <a:fillRect/>
          </a:stretch>
        </p:blipFill>
        <p:spPr>
          <a:xfrm>
            <a:off x="762000" y="4191000"/>
            <a:ext cx="2514600" cy="2215435"/>
          </a:xfrm>
          <a:prstGeom prst="rect">
            <a:avLst/>
          </a:prstGeom>
        </p:spPr>
      </p:pic>
      <p:pic>
        <p:nvPicPr>
          <p:cNvPr id="7" name="Picture 6" descr="PC-104 Stack.png"/>
          <p:cNvPicPr>
            <a:picLocks noChangeAspect="1"/>
          </p:cNvPicPr>
          <p:nvPr/>
        </p:nvPicPr>
        <p:blipFill>
          <a:blip r:embed="rId4" cstate="print"/>
          <a:stretch>
            <a:fillRect/>
          </a:stretch>
        </p:blipFill>
        <p:spPr>
          <a:xfrm>
            <a:off x="3691890" y="1905000"/>
            <a:ext cx="5170171" cy="4495800"/>
          </a:xfrm>
          <a:prstGeom prst="rect">
            <a:avLst/>
          </a:prstGeom>
        </p:spPr>
      </p:pic>
    </p:spTree>
    <p:extLst>
      <p:ext uri="{BB962C8B-B14F-4D97-AF65-F5344CB8AC3E}">
        <p14:creationId xmlns:p14="http://schemas.microsoft.com/office/powerpoint/2010/main" val="476053224"/>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PC/104 Stack</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Modules available (multiple manufacturers):</a:t>
            </a:r>
          </a:p>
          <a:p>
            <a:pPr lvl="1"/>
            <a:r>
              <a:rPr lang="en-US" dirty="0" smtClean="0"/>
              <a:t>CPU</a:t>
            </a:r>
          </a:p>
          <a:p>
            <a:pPr lvl="1"/>
            <a:r>
              <a:rPr lang="en-US" dirty="0" smtClean="0"/>
              <a:t>Data storage</a:t>
            </a:r>
          </a:p>
          <a:p>
            <a:pPr lvl="1"/>
            <a:r>
              <a:rPr lang="en-US" dirty="0" smtClean="0"/>
              <a:t>Power Supply</a:t>
            </a:r>
          </a:p>
          <a:p>
            <a:pPr lvl="1"/>
            <a:r>
              <a:rPr lang="en-US" dirty="0" smtClean="0"/>
              <a:t>Digital I/O, Analog I/O (</a:t>
            </a:r>
            <a:r>
              <a:rPr lang="en-US" dirty="0" err="1" smtClean="0"/>
              <a:t>DAQ</a:t>
            </a:r>
            <a:r>
              <a:rPr lang="en-US" dirty="0" smtClean="0"/>
              <a:t>)</a:t>
            </a:r>
          </a:p>
          <a:p>
            <a:pPr lvl="1"/>
            <a:r>
              <a:rPr lang="en-US" dirty="0" smtClean="0"/>
              <a:t>Relay control</a:t>
            </a:r>
          </a:p>
          <a:p>
            <a:pPr lvl="1"/>
            <a:r>
              <a:rPr lang="en-US" dirty="0" smtClean="0"/>
              <a:t>Serial expansion</a:t>
            </a:r>
          </a:p>
          <a:p>
            <a:pPr lvl="1"/>
            <a:r>
              <a:rPr lang="en-US" dirty="0" smtClean="0"/>
              <a:t>Environmental input (temp, hum, etc…)</a:t>
            </a:r>
          </a:p>
          <a:p>
            <a:pPr lvl="1"/>
            <a:r>
              <a:rPr lang="en-US" dirty="0" smtClean="0"/>
              <a:t>Video Server/Encoder</a:t>
            </a:r>
          </a:p>
          <a:p>
            <a:pPr lvl="1"/>
            <a:r>
              <a:rPr lang="en-US" dirty="0" smtClean="0"/>
              <a:t>Ethernet switch</a:t>
            </a:r>
          </a:p>
          <a:p>
            <a:pPr lvl="1"/>
            <a:r>
              <a:rPr lang="en-US" dirty="0" smtClean="0"/>
              <a:t>Others</a:t>
            </a:r>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667297899"/>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PC/104 Stack</a:t>
            </a:r>
            <a:endParaRPr lang="en-US" dirty="0"/>
          </a:p>
        </p:txBody>
      </p:sp>
      <p:sp>
        <p:nvSpPr>
          <p:cNvPr id="4" name="Text Placeholder 3"/>
          <p:cNvSpPr>
            <a:spLocks noGrp="1"/>
          </p:cNvSpPr>
          <p:nvPr>
            <p:ph type="body" idx="1"/>
          </p:nvPr>
        </p:nvSpPr>
        <p:spPr>
          <a:xfrm>
            <a:off x="457200" y="1371600"/>
            <a:ext cx="4040188" cy="422275"/>
          </a:xfrm>
        </p:spPr>
        <p:txBody>
          <a:bodyPr>
            <a:normAutofit lnSpcReduction="10000"/>
          </a:bodyPr>
          <a:lstStyle/>
          <a:p>
            <a:r>
              <a:rPr lang="en-US" dirty="0" smtClean="0"/>
              <a:t>Advantages	</a:t>
            </a:r>
            <a:endParaRPr lang="en-US" dirty="0"/>
          </a:p>
        </p:txBody>
      </p:sp>
      <p:sp>
        <p:nvSpPr>
          <p:cNvPr id="5" name="Content Placeholder 4"/>
          <p:cNvSpPr>
            <a:spLocks noGrp="1"/>
          </p:cNvSpPr>
          <p:nvPr>
            <p:ph sz="half" idx="2"/>
          </p:nvPr>
        </p:nvSpPr>
        <p:spPr>
          <a:xfrm>
            <a:off x="457200" y="1981200"/>
            <a:ext cx="4040188" cy="3951288"/>
          </a:xfrm>
        </p:spPr>
        <p:txBody>
          <a:bodyPr/>
          <a:lstStyle/>
          <a:p>
            <a:r>
              <a:rPr lang="en-US" dirty="0" smtClean="0"/>
              <a:t>Rapid prototype/design</a:t>
            </a:r>
          </a:p>
          <a:p>
            <a:r>
              <a:rPr lang="en-US" dirty="0" smtClean="0"/>
              <a:t>Expandable/reconfigurable</a:t>
            </a:r>
          </a:p>
          <a:p>
            <a:r>
              <a:rPr lang="en-US" dirty="0" smtClean="0"/>
              <a:t>Extensive functionality</a:t>
            </a:r>
          </a:p>
          <a:p>
            <a:r>
              <a:rPr lang="en-US" dirty="0" smtClean="0"/>
              <a:t>Relatively inexpensive</a:t>
            </a:r>
          </a:p>
          <a:p>
            <a:r>
              <a:rPr lang="en-US" dirty="0" smtClean="0"/>
              <a:t>Industry standard</a:t>
            </a:r>
          </a:p>
          <a:p>
            <a:r>
              <a:rPr lang="en-US" dirty="0" smtClean="0"/>
              <a:t>Often software drivers included</a:t>
            </a:r>
          </a:p>
          <a:p>
            <a:r>
              <a:rPr lang="en-US" dirty="0" smtClean="0"/>
              <a:t>Can incorporate custom boards</a:t>
            </a:r>
          </a:p>
          <a:p>
            <a:endParaRPr lang="en-US" dirty="0"/>
          </a:p>
        </p:txBody>
      </p:sp>
      <p:sp>
        <p:nvSpPr>
          <p:cNvPr id="6" name="Text Placeholder 5"/>
          <p:cNvSpPr>
            <a:spLocks noGrp="1"/>
          </p:cNvSpPr>
          <p:nvPr>
            <p:ph type="body" sz="quarter" idx="3"/>
          </p:nvPr>
        </p:nvSpPr>
        <p:spPr>
          <a:xfrm>
            <a:off x="4648200" y="1371600"/>
            <a:ext cx="4041775" cy="422275"/>
          </a:xfrm>
        </p:spPr>
        <p:txBody>
          <a:bodyPr>
            <a:normAutofit lnSpcReduction="10000"/>
          </a:bodyPr>
          <a:lstStyle/>
          <a:p>
            <a:r>
              <a:rPr lang="en-US" dirty="0" smtClean="0"/>
              <a:t>Disadvantages</a:t>
            </a:r>
            <a:endParaRPr lang="en-US" dirty="0"/>
          </a:p>
        </p:txBody>
      </p:sp>
      <p:sp>
        <p:nvSpPr>
          <p:cNvPr id="7" name="Content Placeholder 6"/>
          <p:cNvSpPr>
            <a:spLocks noGrp="1"/>
          </p:cNvSpPr>
          <p:nvPr>
            <p:ph sz="quarter" idx="4"/>
          </p:nvPr>
        </p:nvSpPr>
        <p:spPr>
          <a:xfrm>
            <a:off x="4648200" y="1981200"/>
            <a:ext cx="4041775" cy="3951288"/>
          </a:xfrm>
        </p:spPr>
        <p:txBody>
          <a:bodyPr/>
          <a:lstStyle/>
          <a:p>
            <a:r>
              <a:rPr lang="en-US" dirty="0" smtClean="0"/>
              <a:t>Power consumption</a:t>
            </a:r>
          </a:p>
          <a:p>
            <a:r>
              <a:rPr lang="en-US" dirty="0" smtClean="0"/>
              <a:t>Maintenance</a:t>
            </a:r>
          </a:p>
          <a:p>
            <a:pPr lvl="1"/>
            <a:r>
              <a:rPr lang="en-US" dirty="0" smtClean="0"/>
              <a:t>Need to disassemble the stack to get to middle boards.</a:t>
            </a:r>
          </a:p>
          <a:p>
            <a:r>
              <a:rPr lang="en-US" dirty="0" smtClean="0"/>
              <a:t>Limit on # of boards in stack</a:t>
            </a:r>
          </a:p>
          <a:p>
            <a:r>
              <a:rPr lang="en-US" dirty="0" smtClean="0"/>
              <a:t>Sometimes, no software drivers….</a:t>
            </a:r>
          </a:p>
          <a:p>
            <a:endParaRPr lang="en-US" dirty="0"/>
          </a:p>
        </p:txBody>
      </p:sp>
    </p:spTree>
    <p:extLst>
      <p:ext uri="{BB962C8B-B14F-4D97-AF65-F5344CB8AC3E}">
        <p14:creationId xmlns:p14="http://schemas.microsoft.com/office/powerpoint/2010/main" val="2341877259"/>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PC/104 Stack</a:t>
            </a:r>
            <a:endParaRPr lang="en-US" dirty="0"/>
          </a:p>
        </p:txBody>
      </p:sp>
      <p:graphicFrame>
        <p:nvGraphicFramePr>
          <p:cNvPr id="10" name="Table 9"/>
          <p:cNvGraphicFramePr>
            <a:graphicFrameLocks noGrp="1"/>
          </p:cNvGraphicFramePr>
          <p:nvPr/>
        </p:nvGraphicFramePr>
        <p:xfrm>
          <a:off x="838200" y="1905002"/>
          <a:ext cx="7696198" cy="3574057"/>
        </p:xfrm>
        <a:graphic>
          <a:graphicData uri="http://schemas.openxmlformats.org/drawingml/2006/table">
            <a:tbl>
              <a:tblPr/>
              <a:tblGrid>
                <a:gridCol w="1422359"/>
                <a:gridCol w="1484202"/>
                <a:gridCol w="1273938"/>
                <a:gridCol w="1026572"/>
                <a:gridCol w="420523"/>
                <a:gridCol w="371050"/>
                <a:gridCol w="435984"/>
                <a:gridCol w="667890"/>
                <a:gridCol w="593680"/>
              </a:tblGrid>
              <a:tr h="223157">
                <a:tc>
                  <a:txBody>
                    <a:bodyPr/>
                    <a:lstStyle/>
                    <a:p>
                      <a:pPr algn="l" fontAlgn="b"/>
                      <a:r>
                        <a:rPr lang="en-US" sz="1200" b="1" i="0" u="none" strike="noStrike" dirty="0">
                          <a:solidFill>
                            <a:srgbClr val="000000"/>
                          </a:solidFill>
                          <a:latin typeface="Calibri"/>
                        </a:rPr>
                        <a:t>Function</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Model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Manufacturer</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Notes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Watts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Cost</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Quan</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Tot Watts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Tot Cost</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Computer</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Cool RoadRunner-LX800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Lippert</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6.5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$500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6.5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$500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Storage</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500Gb Scorpio Blue</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Western Digital</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$100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$100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Power Supply</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HE104+ DX</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Tri-M</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Load Switching</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DM6956</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RTD Embedded Tech</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16 Channels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$500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2</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$1000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Circuit Breaker</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Ground Faulting</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Load Power Monitoring</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MM-32DX-AT</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Diamond Sys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32 Chan Analog</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$600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$600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Environmental Sensing</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Model 518</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SensoRay</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Temp/Hum only</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$325</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$325</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Serial Expansion</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Xtreme/104-Plus Port</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Connect Tech</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16 Channels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$350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8</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$700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200" b="0" i="0" u="none" strike="noStrike">
                          <a:solidFill>
                            <a:srgbClr val="000000"/>
                          </a:solidFill>
                          <a:latin typeface="Calibri"/>
                        </a:rPr>
                        <a:t>42.5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$3525</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819991705"/>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Content Placeholder 2"/>
          <p:cNvSpPr>
            <a:spLocks noGrp="1"/>
          </p:cNvSpPr>
          <p:nvPr>
            <p:ph idx="1"/>
          </p:nvPr>
        </p:nvSpPr>
        <p:spPr>
          <a:xfrm>
            <a:off x="457200" y="1600201"/>
            <a:ext cx="8229600" cy="609600"/>
          </a:xfrm>
        </p:spPr>
        <p:txBody>
          <a:bodyPr/>
          <a:lstStyle/>
          <a:p>
            <a:r>
              <a:rPr lang="en-US" dirty="0" smtClean="0"/>
              <a:t>What is a </a:t>
            </a:r>
            <a:r>
              <a:rPr lang="en-US" dirty="0" err="1" smtClean="0"/>
              <a:t>Wago</a:t>
            </a:r>
            <a:r>
              <a:rPr lang="en-US" dirty="0" smtClean="0"/>
              <a:t> I/O System?</a:t>
            </a:r>
            <a:endParaRPr lang="en-US" dirty="0"/>
          </a:p>
        </p:txBody>
      </p:sp>
      <p:pic>
        <p:nvPicPr>
          <p:cNvPr id="4" name="Picture 3" descr="Wago I-O Module.jpg"/>
          <p:cNvPicPr>
            <a:picLocks noChangeAspect="1"/>
          </p:cNvPicPr>
          <p:nvPr/>
        </p:nvPicPr>
        <p:blipFill>
          <a:blip r:embed="rId2" cstate="print"/>
          <a:stretch>
            <a:fillRect/>
          </a:stretch>
        </p:blipFill>
        <p:spPr>
          <a:xfrm>
            <a:off x="1371600" y="2362200"/>
            <a:ext cx="5715000" cy="4198729"/>
          </a:xfrm>
          <a:prstGeom prst="rect">
            <a:avLst/>
          </a:prstGeom>
        </p:spPr>
      </p:pic>
    </p:spTree>
    <p:extLst>
      <p:ext uri="{BB962C8B-B14F-4D97-AF65-F5344CB8AC3E}">
        <p14:creationId xmlns:p14="http://schemas.microsoft.com/office/powerpoint/2010/main" val="352145482"/>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Content Placeholder 2"/>
          <p:cNvSpPr>
            <a:spLocks noGrp="1"/>
          </p:cNvSpPr>
          <p:nvPr>
            <p:ph idx="1"/>
          </p:nvPr>
        </p:nvSpPr>
        <p:spPr/>
        <p:txBody>
          <a:bodyPr/>
          <a:lstStyle/>
          <a:p>
            <a:r>
              <a:rPr lang="en-US" dirty="0" smtClean="0"/>
              <a:t>Modules available:</a:t>
            </a:r>
          </a:p>
          <a:p>
            <a:pPr lvl="1"/>
            <a:r>
              <a:rPr lang="en-US" dirty="0" smtClean="0"/>
              <a:t>Controller</a:t>
            </a:r>
          </a:p>
          <a:p>
            <a:pPr lvl="1"/>
            <a:r>
              <a:rPr lang="en-US" dirty="0" smtClean="0"/>
              <a:t>Power Supply</a:t>
            </a:r>
          </a:p>
          <a:p>
            <a:pPr lvl="1"/>
            <a:r>
              <a:rPr lang="en-US" dirty="0" smtClean="0"/>
              <a:t>Relay Modules</a:t>
            </a:r>
          </a:p>
          <a:p>
            <a:pPr lvl="1"/>
            <a:r>
              <a:rPr lang="en-US" dirty="0" smtClean="0"/>
              <a:t>Digital I/O, Analog I/O (</a:t>
            </a:r>
            <a:r>
              <a:rPr lang="en-US" dirty="0" err="1" smtClean="0"/>
              <a:t>DAQ</a:t>
            </a:r>
            <a:r>
              <a:rPr lang="en-US" dirty="0" smtClean="0"/>
              <a:t>)</a:t>
            </a:r>
          </a:p>
          <a:p>
            <a:pPr lvl="1"/>
            <a:r>
              <a:rPr lang="en-US" dirty="0" smtClean="0"/>
              <a:t>Thermocouple inputs</a:t>
            </a:r>
          </a:p>
          <a:p>
            <a:pPr lvl="1"/>
            <a:r>
              <a:rPr lang="en-US" dirty="0" smtClean="0"/>
              <a:t>DC Motor Driver</a:t>
            </a:r>
          </a:p>
          <a:p>
            <a:pPr lvl="1"/>
            <a:r>
              <a:rPr lang="en-US" dirty="0" smtClean="0"/>
              <a:t>Others</a:t>
            </a:r>
            <a:endParaRPr lang="en-US" dirty="0"/>
          </a:p>
        </p:txBody>
      </p:sp>
    </p:spTree>
    <p:extLst>
      <p:ext uri="{BB962C8B-B14F-4D97-AF65-F5344CB8AC3E}">
        <p14:creationId xmlns:p14="http://schemas.microsoft.com/office/powerpoint/2010/main" val="3764986127"/>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Text Placeholder 2"/>
          <p:cNvSpPr>
            <a:spLocks noGrp="1"/>
          </p:cNvSpPr>
          <p:nvPr>
            <p:ph type="body" idx="1"/>
          </p:nvPr>
        </p:nvSpPr>
        <p:spPr>
          <a:xfrm>
            <a:off x="457200" y="1371600"/>
            <a:ext cx="4040188" cy="422275"/>
          </a:xfrm>
        </p:spPr>
        <p:txBody>
          <a:bodyPr>
            <a:normAutofit lnSpcReduction="10000"/>
          </a:bodyPr>
          <a:lstStyle/>
          <a:p>
            <a:r>
              <a:rPr lang="en-US" dirty="0" smtClean="0"/>
              <a:t>Advantages		</a:t>
            </a:r>
            <a:endParaRPr lang="en-US" dirty="0"/>
          </a:p>
        </p:txBody>
      </p:sp>
      <p:sp>
        <p:nvSpPr>
          <p:cNvPr id="4" name="Content Placeholder 3"/>
          <p:cNvSpPr>
            <a:spLocks noGrp="1"/>
          </p:cNvSpPr>
          <p:nvPr>
            <p:ph sz="half" idx="2"/>
          </p:nvPr>
        </p:nvSpPr>
        <p:spPr/>
        <p:txBody>
          <a:bodyPr/>
          <a:lstStyle/>
          <a:p>
            <a:r>
              <a:rPr lang="en-US" dirty="0" smtClean="0"/>
              <a:t>Rapid prototype/design</a:t>
            </a:r>
          </a:p>
          <a:p>
            <a:r>
              <a:rPr lang="en-US" dirty="0" smtClean="0"/>
              <a:t>Expandable/reconfigurable</a:t>
            </a:r>
          </a:p>
          <a:p>
            <a:r>
              <a:rPr lang="en-US" dirty="0" smtClean="0"/>
              <a:t>Industry Standard</a:t>
            </a:r>
          </a:p>
          <a:p>
            <a:r>
              <a:rPr lang="en-US" dirty="0" smtClean="0"/>
              <a:t>Generic software interface</a:t>
            </a:r>
          </a:p>
          <a:p>
            <a:r>
              <a:rPr lang="en-US" dirty="0" smtClean="0"/>
              <a:t>Can incorporate custom boards</a:t>
            </a:r>
          </a:p>
          <a:p>
            <a:endParaRPr lang="en-US" dirty="0" smtClean="0"/>
          </a:p>
          <a:p>
            <a:endParaRPr lang="en-US" dirty="0" smtClean="0"/>
          </a:p>
          <a:p>
            <a:endParaRPr lang="en-US" dirty="0"/>
          </a:p>
        </p:txBody>
      </p:sp>
      <p:sp>
        <p:nvSpPr>
          <p:cNvPr id="5" name="Text Placeholder 4"/>
          <p:cNvSpPr>
            <a:spLocks noGrp="1"/>
          </p:cNvSpPr>
          <p:nvPr>
            <p:ph type="body" sz="quarter" idx="3"/>
          </p:nvPr>
        </p:nvSpPr>
        <p:spPr>
          <a:xfrm>
            <a:off x="4648200" y="1371600"/>
            <a:ext cx="4041775" cy="422275"/>
          </a:xfrm>
        </p:spPr>
        <p:txBody>
          <a:bodyPr>
            <a:normAutofit lnSpcReduction="10000"/>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Limited functionality for our requirements</a:t>
            </a:r>
          </a:p>
          <a:p>
            <a:pPr lvl="1"/>
            <a:r>
              <a:rPr lang="en-US" dirty="0" smtClean="0"/>
              <a:t>More custom designs</a:t>
            </a:r>
          </a:p>
          <a:p>
            <a:r>
              <a:rPr lang="en-US" dirty="0" smtClean="0"/>
              <a:t>Power consumption</a:t>
            </a:r>
          </a:p>
          <a:p>
            <a:endParaRPr lang="en-US" dirty="0"/>
          </a:p>
        </p:txBody>
      </p:sp>
    </p:spTree>
    <p:extLst>
      <p:ext uri="{BB962C8B-B14F-4D97-AF65-F5344CB8AC3E}">
        <p14:creationId xmlns:p14="http://schemas.microsoft.com/office/powerpoint/2010/main" val="895665940"/>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graphicFrame>
        <p:nvGraphicFramePr>
          <p:cNvPr id="3" name="Table 2"/>
          <p:cNvGraphicFramePr>
            <a:graphicFrameLocks noGrp="1"/>
          </p:cNvGraphicFramePr>
          <p:nvPr/>
        </p:nvGraphicFramePr>
        <p:xfrm>
          <a:off x="381002" y="1676400"/>
          <a:ext cx="8229600" cy="3200400"/>
        </p:xfrm>
        <a:graphic>
          <a:graphicData uri="http://schemas.openxmlformats.org/drawingml/2006/table">
            <a:tbl>
              <a:tblPr/>
              <a:tblGrid>
                <a:gridCol w="1551008"/>
                <a:gridCol w="1122745"/>
                <a:gridCol w="1030148"/>
                <a:gridCol w="1747779"/>
                <a:gridCol w="555584"/>
                <a:gridCol w="555584"/>
                <a:gridCol w="555584"/>
                <a:gridCol w="555584"/>
                <a:gridCol w="555584"/>
              </a:tblGrid>
              <a:tr h="213360">
                <a:tc>
                  <a:txBody>
                    <a:bodyPr/>
                    <a:lstStyle/>
                    <a:p>
                      <a:pPr algn="l" fontAlgn="b"/>
                      <a:r>
                        <a:rPr lang="en-US" sz="1200" b="1" i="0" u="none" strike="noStrike">
                          <a:solidFill>
                            <a:srgbClr val="000000"/>
                          </a:solidFill>
                          <a:latin typeface="Calibri"/>
                        </a:rPr>
                        <a:t>Function</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Model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Manufacturer</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Notes</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Watts</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Cost</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Quan</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Tot Watt</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Tot Cost</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Computer</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750-341</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Wago</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Eth-Fieldus Coupler</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12</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12</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Storage</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Power Supply</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Load Switching</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857-304</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Wago</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Single SPST Relay</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0.5</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Circuit Breaker</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Ground Faulting</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Load Voltage Monitoring</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750-483</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Wago</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Dual Voltage Analog Inputs</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Load Current Monitoring</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750-475</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Wago</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Dual Current Analog Inputs</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Envr Sensing - Temp</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750-469</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Wago</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Dual Thermocouple input</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1.5</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4.5</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Envr Sensing - Hum</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Serial Expansion</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200" b="0" i="0" u="none" strike="noStrike">
                          <a:solidFill>
                            <a:srgbClr val="000000"/>
                          </a:solidFill>
                          <a:latin typeface="Calibri"/>
                        </a:rPr>
                        <a:t>66.5</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74618984"/>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 Chassis</a:t>
            </a:r>
            <a:endParaRPr lang="en-US" dirty="0"/>
          </a:p>
        </p:txBody>
      </p:sp>
      <p:sp>
        <p:nvSpPr>
          <p:cNvPr id="3" name="Content Placeholder 2"/>
          <p:cNvSpPr>
            <a:spLocks noGrp="1"/>
          </p:cNvSpPr>
          <p:nvPr>
            <p:ph idx="1"/>
          </p:nvPr>
        </p:nvSpPr>
        <p:spPr>
          <a:xfrm>
            <a:off x="457200" y="1371600"/>
            <a:ext cx="6019800" cy="609600"/>
          </a:xfrm>
        </p:spPr>
        <p:txBody>
          <a:bodyPr/>
          <a:lstStyle/>
          <a:p>
            <a:r>
              <a:rPr lang="en-US" dirty="0" smtClean="0"/>
              <a:t>What is the Instrument Chassis?</a:t>
            </a:r>
          </a:p>
          <a:p>
            <a:endParaRPr lang="en-US" dirty="0"/>
          </a:p>
        </p:txBody>
      </p:sp>
      <p:pic>
        <p:nvPicPr>
          <p:cNvPr id="5" name="Picture 4" descr="Instrument Chassis.jpg"/>
          <p:cNvPicPr>
            <a:picLocks noChangeAspect="1"/>
          </p:cNvPicPr>
          <p:nvPr/>
        </p:nvPicPr>
        <p:blipFill>
          <a:blip r:embed="rId2" cstate="print"/>
          <a:stretch>
            <a:fillRect/>
          </a:stretch>
        </p:blipFill>
        <p:spPr>
          <a:xfrm>
            <a:off x="381000" y="2133600"/>
            <a:ext cx="5330803" cy="4211629"/>
          </a:xfrm>
          <a:prstGeom prst="rect">
            <a:avLst/>
          </a:prstGeom>
        </p:spPr>
      </p:pic>
      <p:pic>
        <p:nvPicPr>
          <p:cNvPr id="6" name="Picture 5" descr="CPU Board.jpg"/>
          <p:cNvPicPr>
            <a:picLocks noChangeAspect="1"/>
          </p:cNvPicPr>
          <p:nvPr/>
        </p:nvPicPr>
        <p:blipFill>
          <a:blip r:embed="rId3" cstate="print"/>
          <a:stretch>
            <a:fillRect/>
          </a:stretch>
        </p:blipFill>
        <p:spPr>
          <a:xfrm>
            <a:off x="6096000" y="1981200"/>
            <a:ext cx="2470244" cy="1464658"/>
          </a:xfrm>
          <a:prstGeom prst="rect">
            <a:avLst/>
          </a:prstGeom>
        </p:spPr>
      </p:pic>
      <p:pic>
        <p:nvPicPr>
          <p:cNvPr id="7" name="Picture 6" descr="Envr Board.jpg"/>
          <p:cNvPicPr>
            <a:picLocks noChangeAspect="1"/>
          </p:cNvPicPr>
          <p:nvPr/>
        </p:nvPicPr>
        <p:blipFill>
          <a:blip r:embed="rId4" cstate="print"/>
          <a:stretch>
            <a:fillRect/>
          </a:stretch>
        </p:blipFill>
        <p:spPr>
          <a:xfrm>
            <a:off x="6095999" y="5029200"/>
            <a:ext cx="2429415" cy="1371600"/>
          </a:xfrm>
          <a:prstGeom prst="rect">
            <a:avLst/>
          </a:prstGeom>
        </p:spPr>
      </p:pic>
      <p:pic>
        <p:nvPicPr>
          <p:cNvPr id="8" name="Picture 7" descr="PS Board.jpg"/>
          <p:cNvPicPr>
            <a:picLocks noChangeAspect="1"/>
          </p:cNvPicPr>
          <p:nvPr/>
        </p:nvPicPr>
        <p:blipFill>
          <a:blip r:embed="rId5" cstate="print"/>
          <a:stretch>
            <a:fillRect/>
          </a:stretch>
        </p:blipFill>
        <p:spPr>
          <a:xfrm>
            <a:off x="6095999" y="3505200"/>
            <a:ext cx="2449383" cy="1447800"/>
          </a:xfrm>
          <a:prstGeom prst="rect">
            <a:avLst/>
          </a:prstGeom>
        </p:spPr>
      </p:pic>
    </p:spTree>
    <p:extLst>
      <p:ext uri="{BB962C8B-B14F-4D97-AF65-F5344CB8AC3E}">
        <p14:creationId xmlns:p14="http://schemas.microsoft.com/office/powerpoint/2010/main" val="294645913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183</TotalTime>
  <Words>6301</Words>
  <Application>Microsoft Macintosh PowerPoint</Application>
  <PresentationFormat>On-screen Show (4:3)</PresentationFormat>
  <Paragraphs>2109</Paragraphs>
  <Slides>116</Slides>
  <Notes>23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116</vt:i4>
      </vt:variant>
    </vt:vector>
  </HeadingPairs>
  <TitlesOfParts>
    <vt:vector size="118" baseType="lpstr">
      <vt:lpstr>1_Office Theme</vt:lpstr>
      <vt:lpstr>Acrobat Document</vt:lpstr>
      <vt:lpstr>xFOCE/swFOCE Review</vt:lpstr>
      <vt:lpstr>FOCE and OA Research</vt:lpstr>
      <vt:lpstr>PowerPoint Presentation</vt:lpstr>
      <vt:lpstr>xFOCE</vt:lpstr>
      <vt:lpstr>xFOCE</vt:lpstr>
      <vt:lpstr>xFOCE</vt:lpstr>
      <vt:lpstr>xFOCE</vt:lpstr>
      <vt:lpstr>swFOCE</vt:lpstr>
      <vt:lpstr>xFOCE Concept of Ops cable</vt:lpstr>
      <vt:lpstr>xFOCE Concept of Ops no cable</vt:lpstr>
      <vt:lpstr>xFOCE Functional Requirements</vt:lpstr>
      <vt:lpstr>swFOCE Additional Requirements</vt:lpstr>
      <vt:lpstr>PowerPoint Presentation</vt:lpstr>
      <vt:lpstr>xFOCE Functional Interfaces</vt:lpstr>
      <vt:lpstr>PowerPoint Presentation</vt:lpstr>
      <vt:lpstr>PowerPoint Presentation</vt:lpstr>
      <vt:lpstr>PowerPoint Presentation</vt:lpstr>
      <vt:lpstr>PowerPoint Presentation</vt:lpstr>
      <vt:lpstr>xFOCE /swFOCE Data Reqs.</vt:lpstr>
      <vt:lpstr>swFOCE Permitting</vt:lpstr>
      <vt:lpstr>Permitting Issues:</vt:lpstr>
      <vt:lpstr>Permitting Issues: cont’d</vt:lpstr>
      <vt:lpstr>Permitting: Lessons Learned</vt:lpstr>
      <vt:lpstr>Computing elements of xFOCE</vt:lpstr>
      <vt:lpstr>Computing Architectures User Concerns</vt:lpstr>
      <vt:lpstr>A few assumptions</vt:lpstr>
      <vt:lpstr>PowerPoint Presentation</vt:lpstr>
      <vt:lpstr>PowerPoint Presentation</vt:lpstr>
      <vt:lpstr>PowerPoint Presentation</vt:lpstr>
      <vt:lpstr>Computing Architectures Shrinking the Universe of Trades</vt:lpstr>
      <vt:lpstr>Build vs Buy General Principles</vt:lpstr>
      <vt:lpstr>Location Matters General Principles</vt:lpstr>
      <vt:lpstr>PowerPoint Presentation</vt:lpstr>
      <vt:lpstr>3 potential xFOCE architectures</vt:lpstr>
      <vt:lpstr>Centralized Workstation</vt:lpstr>
      <vt:lpstr>PowerPoint Presentation</vt:lpstr>
      <vt:lpstr>PowerPoint Presentation</vt:lpstr>
      <vt:lpstr>PowerPoint Presentation</vt:lpstr>
      <vt:lpstr>Summary Centralized Workstation</vt:lpstr>
      <vt:lpstr>Industrial Computers</vt:lpstr>
      <vt:lpstr>PowerPoint Presentation</vt:lpstr>
      <vt:lpstr>PowerPoint Presentation</vt:lpstr>
      <vt:lpstr>PowerPoint Presentation</vt:lpstr>
      <vt:lpstr>Summary Industrial Computers</vt:lpstr>
      <vt:lpstr>Sensor Node</vt:lpstr>
      <vt:lpstr>PowerPoint Presentation</vt:lpstr>
      <vt:lpstr>PowerPoint Presentation</vt:lpstr>
      <vt:lpstr>PowerPoint Presentation</vt:lpstr>
      <vt:lpstr>Summary Sensor Node</vt:lpstr>
      <vt:lpstr>Approach Tradeoffs</vt:lpstr>
      <vt:lpstr>PowerPoint Presentation</vt:lpstr>
      <vt:lpstr>PowerPoint Presentation</vt:lpstr>
      <vt:lpstr>Sample Experiment Chambers</vt:lpstr>
      <vt:lpstr>swFOCE Assembly w/Shear Skirt and Interface Seal</vt:lpstr>
      <vt:lpstr>PowerPoint Presentation</vt:lpstr>
      <vt:lpstr>Time Delay Mixing Section</vt:lpstr>
      <vt:lpstr>PowerPoint Presentation</vt:lpstr>
      <vt:lpstr>PowerPoint Presentation</vt:lpstr>
      <vt:lpstr>Power Options for xFOCE</vt:lpstr>
      <vt:lpstr>PowerPoint Presentation</vt:lpstr>
      <vt:lpstr>PowerPoint Presentation</vt:lpstr>
      <vt:lpstr>xFOCE Engineering Trades</vt:lpstr>
      <vt:lpstr>xFOCE Electrical Design</vt:lpstr>
      <vt:lpstr>PowerPoint Presentation</vt:lpstr>
      <vt:lpstr>PowerPoint Presentation</vt:lpstr>
      <vt:lpstr>Preliminary Considerations </vt:lpstr>
      <vt:lpstr>Cabled System</vt:lpstr>
      <vt:lpstr>Shore Side Station</vt:lpstr>
      <vt:lpstr>    swFOCE Shore Side Electronics             </vt:lpstr>
      <vt:lpstr>swFOCE Cabled Tether</vt:lpstr>
      <vt:lpstr>High Voltage Source</vt:lpstr>
      <vt:lpstr>Ethernet Standards</vt:lpstr>
      <vt:lpstr>Serial Standards</vt:lpstr>
      <vt:lpstr>DSL Standards</vt:lpstr>
      <vt:lpstr>Underwater Connectors </vt:lpstr>
      <vt:lpstr>Non-Cabled System</vt:lpstr>
      <vt:lpstr>Mooring</vt:lpstr>
      <vt:lpstr>xFOCE Subsea Node Electronics</vt:lpstr>
      <vt:lpstr>System Level Functions</vt:lpstr>
      <vt:lpstr>DC Power </vt:lpstr>
      <vt:lpstr>DC-DC Converters</vt:lpstr>
      <vt:lpstr>DC Power Example</vt:lpstr>
      <vt:lpstr>Instrument Level Power Control</vt:lpstr>
      <vt:lpstr>Communication</vt:lpstr>
      <vt:lpstr>Serial Port Expansion</vt:lpstr>
      <vt:lpstr>Communications Example</vt:lpstr>
      <vt:lpstr>System Health Monitoring</vt:lpstr>
      <vt:lpstr>Health Monitoring Example</vt:lpstr>
      <vt:lpstr>Computer</vt:lpstr>
      <vt:lpstr>Four Potential Electrical Systems</vt:lpstr>
      <vt:lpstr> PC/104 Stack </vt:lpstr>
      <vt:lpstr>PC/104 Stack</vt:lpstr>
      <vt:lpstr>PC/104 Stack</vt:lpstr>
      <vt:lpstr>PC/104 Stack</vt:lpstr>
      <vt:lpstr>Wago I/O System</vt:lpstr>
      <vt:lpstr>Wago I/O System</vt:lpstr>
      <vt:lpstr>Wago I/O System</vt:lpstr>
      <vt:lpstr>Wago I/O System</vt:lpstr>
      <vt:lpstr>Instrument Chassis</vt:lpstr>
      <vt:lpstr>Instrument Chassis</vt:lpstr>
      <vt:lpstr>Instrument Chassis</vt:lpstr>
      <vt:lpstr>Instrument Chassis</vt:lpstr>
      <vt:lpstr>Sensor Node Board</vt:lpstr>
      <vt:lpstr>Sensor Node Board</vt:lpstr>
      <vt:lpstr>Sensor Node Board</vt:lpstr>
      <vt:lpstr>Electrical System Comparison</vt:lpstr>
      <vt:lpstr>Proposed swFOCE Electrical System</vt:lpstr>
      <vt:lpstr>xFOCE Core Instrument Suite</vt:lpstr>
      <vt:lpstr>swFOCE Core Instrument Suite</vt:lpstr>
      <vt:lpstr>xFOCE/swFOCE Data System</vt:lpstr>
      <vt:lpstr>xFOCE Data</vt:lpstr>
      <vt:lpstr>swFOCE Data</vt:lpstr>
      <vt:lpstr>PowerPoint Presentation</vt:lpstr>
      <vt:lpstr>UI</vt:lpstr>
      <vt:lpstr>Schedule and Resources</vt:lpstr>
      <vt:lpstr>FOCE: A tool to understand local impacts of Ocean Acidification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Kent Headley</dc:creator>
  <cp:lastModifiedBy>Kent Headley</cp:lastModifiedBy>
  <cp:revision>52</cp:revision>
  <dcterms:created xsi:type="dcterms:W3CDTF">2012-04-13T19:26:13Z</dcterms:created>
  <dcterms:modified xsi:type="dcterms:W3CDTF">2012-04-30T18:29:40Z</dcterms:modified>
</cp:coreProperties>
</file>