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4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1" r:id="rId145"/>
    <p:sldId id="400" r:id="rId1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4" d="100"/>
          <a:sy n="54" d="100"/>
        </p:scale>
        <p:origin x="-15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150" Type="http://schemas.openxmlformats.org/officeDocument/2006/relationships/viewProps" Target="viewProps.xml"/><Relationship Id="rId151" Type="http://schemas.openxmlformats.org/officeDocument/2006/relationships/theme" Target="theme/theme1.xml"/><Relationship Id="rId15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notesMaster" Target="notesMasters/notesMaster1.xml"/><Relationship Id="rId148" Type="http://schemas.openxmlformats.org/officeDocument/2006/relationships/printerSettings" Target="printerSettings/printerSettings1.bin"/><Relationship Id="rId14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0.emf"/><Relationship Id="rId2" Type="http://schemas.openxmlformats.org/officeDocument/2006/relationships/image" Target="../media/image61.emf"/><Relationship Id="rId3" Type="http://schemas.openxmlformats.org/officeDocument/2006/relationships/image" Target="../media/image6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4/28/12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09:45) -----</a:t>
            </a:r>
          </a:p>
          <a:p>
            <a:r>
              <a:rPr lang="en-US"/>
              <a:t>not clear about thought bubbles</a:t>
            </a:r>
          </a:p>
          <a:p>
            <a:endParaRPr lang="en-US"/>
          </a:p>
        </p:txBody>
      </p:sp>
      <p:sp>
        <p:nvSpPr>
          <p:cNvPr id="4" name="Slide Number Placeholder 3"/>
          <p:cNvSpPr>
            <a:spLocks noGrp="1"/>
          </p:cNvSpPr>
          <p:nvPr>
            <p:ph type="sldNum" sz="quarter" idx="10"/>
          </p:nvPr>
        </p:nvSpPr>
        <p:spPr/>
        <p:txBody>
          <a:bodyPr/>
          <a:lstStyle/>
          <a:p>
            <a:fld id="{3AC4B0F2-48E0-EE4B-849B-AFBE4453D054}" type="slidenum">
              <a:rPr lang="en-US" smtClean="0"/>
              <a:t>46</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61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62</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63</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It</a:t>
            </a:r>
            <a:r>
              <a:rPr lang="fr-FR" sz="1800" dirty="0" smtClean="0">
                <a:solidFill>
                  <a:schemeClr val="tx2"/>
                </a:solidFill>
              </a:rPr>
              <a:t>’</a:t>
            </a:r>
            <a:r>
              <a:rPr lang="en-US" sz="1800" dirty="0" smtClean="0">
                <a:solidFill>
                  <a:schemeClr val="tx2"/>
                </a:solidFill>
              </a:rPr>
              <a:t>s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64</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75</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79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99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in DSL</a:t>
            </a:r>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104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SCUBA equivalents: CO2 release in one SW-FOCE chamber for 1 day would = </a:t>
            </a:r>
            <a:r>
              <a:rPr lang="en-US" sz="1200" kern="1200" dirty="0" smtClean="0">
                <a:solidFill>
                  <a:schemeClr val="tx1"/>
                </a:solidFill>
                <a:latin typeface="+mn-lt"/>
                <a:ea typeface="+mn-ea"/>
                <a:cs typeface="+mn-cs"/>
              </a:rPr>
              <a:t>4 people breathing (all day)</a:t>
            </a:r>
            <a:endParaRPr lang="en-US" dirty="0" smtClean="0"/>
          </a:p>
          <a:p>
            <a:r>
              <a:rPr lang="en-US" sz="1200" kern="1200" dirty="0" smtClean="0">
                <a:solidFill>
                  <a:schemeClr val="tx1"/>
                </a:solidFill>
                <a:latin typeface="+mn-lt"/>
                <a:ea typeface="+mn-ea"/>
                <a:cs typeface="+mn-cs"/>
              </a:rPr>
              <a:t>      35 SCUBA man-hours</a:t>
            </a:r>
            <a:endParaRPr lang="en-US" dirty="0" smtClean="0"/>
          </a:p>
          <a:p>
            <a:r>
              <a:rPr lang="en-US" sz="1200" kern="1200" dirty="0" smtClean="0">
                <a:solidFill>
                  <a:schemeClr val="tx1"/>
                </a:solidFill>
                <a:latin typeface="+mn-lt"/>
                <a:ea typeface="+mn-ea"/>
                <a:cs typeface="+mn-cs"/>
              </a:rPr>
              <a:t>      The CO2 produced by burning 0.42 gallons of gasoline</a:t>
            </a:r>
            <a:endParaRPr lang="en-US" dirty="0" smtClean="0"/>
          </a:p>
          <a:p>
            <a:r>
              <a:rPr lang="en-US" sz="1200" kern="1200" dirty="0" smtClean="0">
                <a:solidFill>
                  <a:schemeClr val="tx1"/>
                </a:solidFill>
                <a:latin typeface="+mn-lt"/>
                <a:ea typeface="+mn-ea"/>
                <a:cs typeface="+mn-cs"/>
              </a:rPr>
              <a:t>      The CO2 produced by burning 0.38 gallons of diesel fuel</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Deep FOCE: MBARI was recently granted an increase of CO2 release to 400L per year. The maximum quantities the research team foresees using are far below the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distributed into Monterey Bay by other methods. To demonstrate just how minor this amount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is in the big picture, Jim Barry provided calculations estimating the amount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released by one motorized boat operating in the bay. Assuming the boat has an approximately 150-horsepower motor, running at 12 gallons per hour, it will release approximately1800 L of liquid CO</a:t>
            </a:r>
            <a:r>
              <a:rPr lang="en-US" sz="1200" kern="1200" baseline="-25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per 8-hour-day.</a:t>
            </a:r>
            <a:endParaRPr lang="en-US" dirty="0" smtClean="0"/>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31</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106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900" dirty="0" smtClean="0"/>
              <a:t>Agency staff didn’t know how to move forward with applications because a process had not been determined even though regulations had gone into effect</a:t>
            </a:r>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3200" dirty="0" smtClean="0"/>
              <a:t>Each agency regulating different aspects of project so there is increased potential for conflicting opinions on project impacts and mitigation measures (e.g., use of local vs. non-local populations for perturbation experiments.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20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sz="3200" dirty="0" smtClean="0"/>
              <a:t>Depending on the project, each agency has a system of waiting for another agency to make a determination first before issuing their own authorization. Staff got creative with how to deal with this, but acknowledged system needed refining.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200" dirty="0" smtClean="0"/>
          </a:p>
          <a:p>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MBARI benefitted from existing</a:t>
            </a:r>
            <a:r>
              <a:rPr lang="en-US" baseline="0" dirty="0" smtClean="0"/>
              <a:t> positive relationship with agency staff, especially MBNMS.</a:t>
            </a:r>
          </a:p>
          <a:p>
            <a:endParaRPr lang="en-US" baseline="0" dirty="0" smtClean="0"/>
          </a:p>
          <a:p>
            <a:r>
              <a:rPr lang="en-US" baseline="0" dirty="0" smtClean="0"/>
              <a:t>Staff needed authorization from higher up to be able to proceed.</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34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36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power constrained slide 2</a:t>
            </a:r>
          </a:p>
        </p:txBody>
      </p:sp>
      <p:sp>
        <p:nvSpPr>
          <p:cNvPr id="4" name="Slide Number Placeholder 3"/>
          <p:cNvSpPr>
            <a:spLocks noGrp="1"/>
          </p:cNvSpPr>
          <p:nvPr>
            <p:ph type="sldNum" sz="quarter" idx="10"/>
          </p:nvPr>
        </p:nvSpPr>
        <p:spPr/>
        <p:txBody>
          <a:bodyPr/>
          <a:lstStyle/>
          <a:p>
            <a:fld id="{3AC4B0F2-48E0-EE4B-849B-AFBE4453D054}" type="slidenum">
              <a:rPr lang="en-US" smtClean="0"/>
              <a:t>39</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pump hard to recognize</a:t>
            </a:r>
          </a:p>
          <a:p>
            <a:r>
              <a:rPr lang="en-US"/>
              <a:t>workstation graphic</a:t>
            </a:r>
          </a:p>
          <a:p>
            <a:r>
              <a:rPr lang="en-US"/>
              <a:t>remo</a:t>
            </a:r>
          </a:p>
          <a:p>
            <a:r>
              <a:rPr lang="en-US"/>
              <a:t>----- Meeting Notes (4/19/12 09:36) -----</a:t>
            </a:r>
          </a:p>
          <a:p>
            <a:r>
              <a:rPr lang="en-US"/>
              <a:t>expand DO2?</a:t>
            </a:r>
          </a:p>
        </p:txBody>
      </p:sp>
      <p:sp>
        <p:nvSpPr>
          <p:cNvPr id="4" name="Slide Number Placeholder 3"/>
          <p:cNvSpPr>
            <a:spLocks noGrp="1"/>
          </p:cNvSpPr>
          <p:nvPr>
            <p:ph type="sldNum" sz="quarter" idx="10"/>
          </p:nvPr>
        </p:nvSpPr>
        <p:spPr/>
        <p:txBody>
          <a:bodyPr/>
          <a:lstStyle/>
          <a:p>
            <a:fld id="{3AC4B0F2-48E0-EE4B-849B-AFBE4453D054}" type="slidenum">
              <a:rPr lang="en-US" smtClean="0"/>
              <a:t>41</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09:36) -----</a:t>
            </a:r>
          </a:p>
          <a:p>
            <a:r>
              <a:rPr lang="en-US"/>
              <a:t>computer heads in periodic table</a:t>
            </a:r>
          </a:p>
        </p:txBody>
      </p:sp>
      <p:sp>
        <p:nvSpPr>
          <p:cNvPr id="4" name="Slide Number Placeholder 3"/>
          <p:cNvSpPr>
            <a:spLocks noGrp="1"/>
          </p:cNvSpPr>
          <p:nvPr>
            <p:ph type="sldNum" sz="quarter" idx="10"/>
          </p:nvPr>
        </p:nvSpPr>
        <p:spPr/>
        <p:txBody>
          <a:bodyPr/>
          <a:lstStyle/>
          <a:p>
            <a:fld id="{3AC4B0F2-48E0-EE4B-849B-AFBE4453D054}" type="slidenum">
              <a:rPr lang="en-US" smtClean="0"/>
              <a:t>42</a:t>
            </a:fld>
            <a:endParaRPr lang="en-US"/>
          </a:p>
        </p:txBody>
      </p:sp>
    </p:spTree>
    <p:extLst>
      <p:ext uri="{BB962C8B-B14F-4D97-AF65-F5344CB8AC3E}">
        <p14:creationId xmlns:p14="http://schemas.microsoft.com/office/powerpoint/2010/main" val="2571638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png"/><Relationship Id="rId3" Type="http://schemas.openxmlformats.org/officeDocument/2006/relationships/image" Target="../media/image100.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1.jpeg"/><Relationship Id="rId3" Type="http://schemas.openxmlformats.org/officeDocument/2006/relationships/image" Target="../media/image102.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gi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4.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07.jpeg"/><Relationship Id="rId4" Type="http://schemas.openxmlformats.org/officeDocument/2006/relationships/image" Target="../media/image108.jpeg"/><Relationship Id="rId1" Type="http://schemas.openxmlformats.org/officeDocument/2006/relationships/slideLayout" Target="../slideLayouts/slideLayout2.xml"/><Relationship Id="rId2" Type="http://schemas.openxmlformats.org/officeDocument/2006/relationships/image" Target="../media/image106.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0.jpeg"/><Relationship Id="rId4" Type="http://schemas.openxmlformats.org/officeDocument/2006/relationships/image" Target="../media/image111.jpeg"/><Relationship Id="rId1" Type="http://schemas.openxmlformats.org/officeDocument/2006/relationships/slideLayout" Target="../slideLayouts/slideLayout2.xml"/><Relationship Id="rId2" Type="http://schemas.openxmlformats.org/officeDocument/2006/relationships/image" Target="../media/image109.jpe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13.jpeg"/><Relationship Id="rId4" Type="http://schemas.openxmlformats.org/officeDocument/2006/relationships/image" Target="../media/image114.png"/><Relationship Id="rId1" Type="http://schemas.openxmlformats.org/officeDocument/2006/relationships/slideLayout" Target="../slideLayouts/slideLayout2.xml"/><Relationship Id="rId2" Type="http://schemas.openxmlformats.org/officeDocument/2006/relationships/image" Target="../media/image112.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5.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30.xml.rels><?xml version="1.0" encoding="UTF-8" standalone="yes"?>
<Relationships xmlns="http://schemas.openxmlformats.org/package/2006/relationships"><Relationship Id="rId3" Type="http://schemas.openxmlformats.org/officeDocument/2006/relationships/image" Target="../media/image117.jpeg"/><Relationship Id="rId4" Type="http://schemas.openxmlformats.org/officeDocument/2006/relationships/image" Target="../media/image118.jpeg"/><Relationship Id="rId5" Type="http://schemas.openxmlformats.org/officeDocument/2006/relationships/image" Target="../media/image119.jpeg"/><Relationship Id="rId1" Type="http://schemas.openxmlformats.org/officeDocument/2006/relationships/slideLayout" Target="../slideLayouts/slideLayout2.xml"/><Relationship Id="rId2" Type="http://schemas.openxmlformats.org/officeDocument/2006/relationships/image" Target="../media/image116.jpe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5.gif"/><Relationship Id="rId5" Type="http://schemas.openxmlformats.org/officeDocument/2006/relationships/image" Target="../media/image120.png"/><Relationship Id="rId6" Type="http://schemas.openxmlformats.org/officeDocument/2006/relationships/image" Target="../media/image121.png"/><Relationship Id="rId7" Type="http://schemas.openxmlformats.org/officeDocument/2006/relationships/image" Target="../media/image122.png"/><Relationship Id="rId8" Type="http://schemas.openxmlformats.org/officeDocument/2006/relationships/image" Target="../media/image123.gif"/><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2.gif"/><Relationship Id="rId4" Type="http://schemas.openxmlformats.org/officeDocument/2006/relationships/image" Target="../media/image13.gif"/><Relationship Id="rId5" Type="http://schemas.openxmlformats.org/officeDocument/2006/relationships/image" Target="../media/image14.gif"/><Relationship Id="rId6"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11.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png"/><Relationship Id="rId5" Type="http://schemas.openxmlformats.org/officeDocument/2006/relationships/image" Target="../media/image28.jpg"/><Relationship Id="rId6" Type="http://schemas.openxmlformats.org/officeDocument/2006/relationships/image" Target="../media/image29.jpg"/><Relationship Id="rId7" Type="http://schemas.openxmlformats.org/officeDocument/2006/relationships/image" Target="../media/image30.JPG"/><Relationship Id="rId8" Type="http://schemas.openxmlformats.org/officeDocument/2006/relationships/image" Target="../media/image21.jpg"/><Relationship Id="rId9" Type="http://schemas.openxmlformats.org/officeDocument/2006/relationships/image" Target="../media/image31.jpg"/><Relationship Id="rId10" Type="http://schemas.openxmlformats.org/officeDocument/2006/relationships/image" Target="../media/image32.jpg"/><Relationship Id="rId11"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1.jpg"/><Relationship Id="rId5" Type="http://schemas.openxmlformats.org/officeDocument/2006/relationships/image" Target="../media/image33.jpg"/><Relationship Id="rId6" Type="http://schemas.openxmlformats.org/officeDocument/2006/relationships/image" Target="../media/image34.jpg"/><Relationship Id="rId7"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41.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1.tif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1.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2.xml.rels><?xml version="1.0" encoding="UTF-8" standalone="yes"?>
<Relationships xmlns="http://schemas.openxmlformats.org/package/2006/relationships"><Relationship Id="rId11" Type="http://schemas.openxmlformats.org/officeDocument/2006/relationships/image" Target="../media/image54.gif"/><Relationship Id="rId12" Type="http://schemas.openxmlformats.org/officeDocument/2006/relationships/image" Target="../media/image43.gif"/><Relationship Id="rId13"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6.gif"/><Relationship Id="rId4" Type="http://schemas.openxmlformats.org/officeDocument/2006/relationships/image" Target="../media/image47.gif"/><Relationship Id="rId5" Type="http://schemas.openxmlformats.org/officeDocument/2006/relationships/image" Target="../media/image48.gif"/><Relationship Id="rId6" Type="http://schemas.openxmlformats.org/officeDocument/2006/relationships/image" Target="../media/image49.gif"/><Relationship Id="rId7" Type="http://schemas.openxmlformats.org/officeDocument/2006/relationships/image" Target="../media/image50.gif"/><Relationship Id="rId8" Type="http://schemas.openxmlformats.org/officeDocument/2006/relationships/image" Target="../media/image51.gif"/><Relationship Id="rId9" Type="http://schemas.openxmlformats.org/officeDocument/2006/relationships/image" Target="../media/image52.gif"/><Relationship Id="rId10" Type="http://schemas.openxmlformats.org/officeDocument/2006/relationships/image" Target="../media/image53.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gif"/><Relationship Id="rId5" Type="http://schemas.openxmlformats.org/officeDocument/2006/relationships/image" Target="../media/image57.JPG"/><Relationship Id="rId1" Type="http://schemas.openxmlformats.org/officeDocument/2006/relationships/slideLayout" Target="../slideLayouts/slideLayout2.xml"/><Relationship Id="rId2" Type="http://schemas.openxmlformats.org/officeDocument/2006/relationships/image" Target="../media/image43.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image" Target="../media/image43.gi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6" Type="http://schemas.openxmlformats.org/officeDocument/2006/relationships/image" Target="../media/image58.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63.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9.jpeg"/></Relationships>
</file>

<file path=ppt/slides/_rels/slide72.xml.rels><?xml version="1.0" encoding="UTF-8" standalone="yes"?>
<Relationships xmlns="http://schemas.openxmlformats.org/package/2006/relationships"><Relationship Id="rId3" Type="http://schemas.openxmlformats.org/officeDocument/2006/relationships/image" Target="../media/image63.jpeg"/><Relationship Id="rId4" Type="http://schemas.openxmlformats.org/officeDocument/2006/relationships/oleObject" Target="../embeddings/oleObject1.bin"/><Relationship Id="rId5" Type="http://schemas.openxmlformats.org/officeDocument/2006/relationships/image" Target="../media/image60.emf"/><Relationship Id="rId6" Type="http://schemas.openxmlformats.org/officeDocument/2006/relationships/oleObject" Target="../embeddings/oleObject2.bin"/><Relationship Id="rId7" Type="http://schemas.openxmlformats.org/officeDocument/2006/relationships/image" Target="../media/image61.emf"/><Relationship Id="rId8" Type="http://schemas.openxmlformats.org/officeDocument/2006/relationships/oleObject" Target="../embeddings/oleObject3.bin"/><Relationship Id="rId9" Type="http://schemas.openxmlformats.org/officeDocument/2006/relationships/image" Target="../media/image62.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4.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5.jpeg"/></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76.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12.xml"/><Relationship Id="rId2" Type="http://schemas.openxmlformats.org/officeDocument/2006/relationships/image" Target="../media/image68.png"/></Relationships>
</file>

<file path=ppt/slides/_rels/slide77.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1" Type="http://schemas.openxmlformats.org/officeDocument/2006/relationships/slideLayout" Target="../slideLayouts/slideLayout12.xml"/><Relationship Id="rId2" Type="http://schemas.openxmlformats.org/officeDocument/2006/relationships/image" Target="../media/image7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1" Type="http://schemas.openxmlformats.org/officeDocument/2006/relationships/image" Target="../media/image79.jpeg"/><Relationship Id="rId12" Type="http://schemas.openxmlformats.org/officeDocument/2006/relationships/image" Target="../media/image80.jpeg"/><Relationship Id="rId13" Type="http://schemas.openxmlformats.org/officeDocument/2006/relationships/image" Target="../media/image81.jpeg"/><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71.jpeg"/><Relationship Id="rId4" Type="http://schemas.openxmlformats.org/officeDocument/2006/relationships/image" Target="../media/image72.png"/><Relationship Id="rId5" Type="http://schemas.openxmlformats.org/officeDocument/2006/relationships/image" Target="../media/image73.jpeg"/><Relationship Id="rId6" Type="http://schemas.openxmlformats.org/officeDocument/2006/relationships/image" Target="../media/image74.png"/><Relationship Id="rId7" Type="http://schemas.openxmlformats.org/officeDocument/2006/relationships/image" Target="../media/image75.gif"/><Relationship Id="rId8" Type="http://schemas.openxmlformats.org/officeDocument/2006/relationships/image" Target="../media/image76.gif"/><Relationship Id="rId9" Type="http://schemas.openxmlformats.org/officeDocument/2006/relationships/image" Target="../media/image77.jpeg"/><Relationship Id="rId10" Type="http://schemas.openxmlformats.org/officeDocument/2006/relationships/image" Target="../media/image7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2.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83.emf"/><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png"/><Relationship Id="rId1" Type="http://schemas.openxmlformats.org/officeDocument/2006/relationships/slideLayout" Target="../slideLayouts/slideLayout12.xml"/><Relationship Id="rId2" Type="http://schemas.openxmlformats.org/officeDocument/2006/relationships/image" Target="../media/image84.jpeg"/></Relationships>
</file>

<file path=ppt/slides/_rels/slide84.xml.rels><?xml version="1.0" encoding="UTF-8" standalone="yes"?>
<Relationships xmlns="http://schemas.openxmlformats.org/package/2006/relationships"><Relationship Id="rId3" Type="http://schemas.openxmlformats.org/officeDocument/2006/relationships/image" Target="../media/image89.png"/><Relationship Id="rId4" Type="http://schemas.openxmlformats.org/officeDocument/2006/relationships/image" Target="../media/image90.png"/><Relationship Id="rId5" Type="http://schemas.openxmlformats.org/officeDocument/2006/relationships/oleObject" Target="../embeddings/oleObject5.bin"/><Relationship Id="rId6" Type="http://schemas.openxmlformats.org/officeDocument/2006/relationships/image" Target="../media/image88.emf"/><Relationship Id="rId1" Type="http://schemas.openxmlformats.org/officeDocument/2006/relationships/vmlDrawing" Target="../drawings/vmlDrawing3.vml"/><Relationship Id="rId2"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6.bin"/><Relationship Id="rId4" Type="http://schemas.openxmlformats.org/officeDocument/2006/relationships/image" Target="../media/image91.emf"/><Relationship Id="rId1" Type="http://schemas.openxmlformats.org/officeDocument/2006/relationships/vmlDrawing" Target="../drawings/vmlDrawing4.vml"/><Relationship Id="rId2"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oleObject" Target="../embeddings/oleObject7.bin"/><Relationship Id="rId5" Type="http://schemas.openxmlformats.org/officeDocument/2006/relationships/image" Target="../media/image92.emf"/><Relationship Id="rId1" Type="http://schemas.openxmlformats.org/officeDocument/2006/relationships/vmlDrawing" Target="../drawings/vmlDrawing5.vml"/><Relationship Id="rId2"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5.png"/></Relationships>
</file>

<file path=ppt/slides/_rels/slide94.xml.rels><?xml version="1.0" encoding="UTF-8" standalone="yes"?>
<Relationships xmlns="http://schemas.openxmlformats.org/package/2006/relationships"><Relationship Id="rId3" Type="http://schemas.openxmlformats.org/officeDocument/2006/relationships/image" Target="../media/image97.png"/><Relationship Id="rId4" Type="http://schemas.openxmlformats.org/officeDocument/2006/relationships/image" Target="../media/image98.png"/><Relationship Id="rId1" Type="http://schemas.openxmlformats.org/officeDocument/2006/relationships/slideLayout" Target="../slideLayouts/slideLayout12.xml"/><Relationship Id="rId2" Type="http://schemas.openxmlformats.org/officeDocument/2006/relationships/image" Target="../media/image96.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smtClean="0"/>
              <a:t>Free Ocean CO</a:t>
            </a:r>
            <a:r>
              <a:rPr lang="en-US" baseline="-25000" dirty="0" smtClean="0"/>
              <a:t>2 </a:t>
            </a:r>
            <a:r>
              <a:rPr lang="en-US" dirty="0" smtClean="0"/>
              <a:t>Enrichment</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4187515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5789340" cy="646331"/>
          </a:xfrm>
          <a:prstGeom prst="rect">
            <a:avLst/>
          </a:prstGeom>
          <a:noFill/>
        </p:spPr>
        <p:txBody>
          <a:bodyPr wrap="none" rtlCol="0">
            <a:spAutoFit/>
          </a:bodyPr>
          <a:lstStyle/>
          <a:p>
            <a:r>
              <a:rPr lang="en-US" dirty="0" smtClean="0"/>
              <a:t>Capable of supporting </a:t>
            </a:r>
            <a:r>
              <a:rPr lang="en-US" dirty="0"/>
              <a:t>2</a:t>
            </a:r>
            <a:r>
              <a:rPr lang="en-US" dirty="0" smtClean="0"/>
              <a:t> </a:t>
            </a:r>
            <a:r>
              <a:rPr lang="en-US" dirty="0" err="1" smtClean="0"/>
              <a:t>xFOCE</a:t>
            </a:r>
            <a:r>
              <a:rPr lang="en-US" dirty="0" smtClean="0"/>
              <a:t> units minimum</a:t>
            </a:r>
          </a:p>
          <a:p>
            <a:r>
              <a:rPr lang="en-US" dirty="0" smtClean="0"/>
              <a:t>1 active pH </a:t>
            </a:r>
            <a:r>
              <a:rPr lang="en-US" dirty="0" err="1" smtClean="0"/>
              <a:t>chg</a:t>
            </a:r>
            <a:r>
              <a:rPr lang="en-US" dirty="0" smtClean="0"/>
              <a:t> and 1 control, 3 active and 3 control desired</a:t>
            </a:r>
            <a:endParaRPr lang="en-US" dirty="0"/>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378060" y="5300362"/>
            <a:ext cx="2095683" cy="369332"/>
          </a:xfrm>
          <a:prstGeom prst="rect">
            <a:avLst/>
          </a:prstGeom>
          <a:noFill/>
        </p:spPr>
        <p:txBody>
          <a:bodyPr wrap="none" rtlCol="0">
            <a:spAutoFit/>
          </a:bodyPr>
          <a:lstStyle/>
          <a:p>
            <a:r>
              <a:rPr lang="en-US" dirty="0" smtClean="0"/>
              <a:t>Anchored to bottom</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277414" y="32347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599819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003608"/>
            <a:ext cx="2533650" cy="5475250"/>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2"/>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3"/>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Voltage Source</a:t>
            </a:r>
            <a:endParaRPr lang="en-US" dirty="0"/>
          </a:p>
        </p:txBody>
      </p:sp>
      <p:sp>
        <p:nvSpPr>
          <p:cNvPr id="4" name="Text Placeholder 3"/>
          <p:cNvSpPr>
            <a:spLocks noGrp="1"/>
          </p:cNvSpPr>
          <p:nvPr>
            <p:ph type="body" idx="1"/>
          </p:nvPr>
        </p:nvSpPr>
        <p:spPr/>
        <p:txBody>
          <a:bodyPr/>
          <a:lstStyle/>
          <a:p>
            <a:r>
              <a:rPr lang="en-US" dirty="0" smtClean="0"/>
              <a:t>Advantages	</a:t>
            </a:r>
            <a:endParaRPr lang="en-US" dirty="0"/>
          </a:p>
        </p:txBody>
      </p:sp>
      <p:sp>
        <p:nvSpPr>
          <p:cNvPr id="3" name="Content Placeholder 2"/>
          <p:cNvSpPr>
            <a:spLocks noGrp="1"/>
          </p:cNvSpPr>
          <p:nvPr>
            <p:ph sz="half" idx="2"/>
          </p:nvPr>
        </p:nvSpPr>
        <p:spPr>
          <a:xfrm>
            <a:off x="457200" y="2174875"/>
            <a:ext cx="4040188" cy="2118345"/>
          </a:xfrm>
        </p:spPr>
        <p:txBody>
          <a:bodyPr/>
          <a:lstStyle/>
          <a:p>
            <a:r>
              <a:rPr lang="en-US" dirty="0" smtClean="0"/>
              <a:t>Minimizes </a:t>
            </a:r>
            <a:r>
              <a:rPr lang="en-US" dirty="0" err="1" smtClean="0"/>
              <a:t>i</a:t>
            </a:r>
            <a:r>
              <a:rPr lang="en-US" sz="2800" baseline="30000" dirty="0" err="1" smtClean="0"/>
              <a:t>2</a:t>
            </a:r>
            <a:r>
              <a:rPr lang="en-US" dirty="0" err="1" smtClean="0"/>
              <a:t>r</a:t>
            </a:r>
            <a:r>
              <a:rPr lang="en-US" dirty="0" smtClean="0"/>
              <a:t> losses in cable</a:t>
            </a:r>
          </a:p>
          <a:p>
            <a:r>
              <a:rPr lang="en-US" dirty="0" smtClean="0"/>
              <a:t>Allows for less copper in cable (less $$)</a:t>
            </a:r>
          </a:p>
          <a:p>
            <a:endParaRPr lang="en-US" dirty="0" smtClean="0"/>
          </a:p>
          <a:p>
            <a:endParaRPr lang="en-US" dirty="0" smtClean="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a:xfrm>
            <a:off x="4645025" y="2174874"/>
            <a:ext cx="4041775" cy="2999291"/>
          </a:xfrm>
        </p:spPr>
        <p:txBody>
          <a:bodyPr>
            <a:normAutofit/>
          </a:bodyPr>
          <a:lstStyle/>
          <a:p>
            <a:r>
              <a:rPr lang="en-US" dirty="0" smtClean="0"/>
              <a:t>Need to down convert to lower DC voltages downstream</a:t>
            </a:r>
          </a:p>
          <a:p>
            <a:r>
              <a:rPr lang="en-US" dirty="0" smtClean="0"/>
              <a:t>Safety concerns</a:t>
            </a:r>
          </a:p>
          <a:p>
            <a:r>
              <a:rPr lang="en-US" dirty="0" smtClean="0"/>
              <a:t>Higher insulation resistance (specialty cable) </a:t>
            </a:r>
          </a:p>
          <a:p>
            <a:endParaRPr lang="en-US" dirty="0" smtClean="0"/>
          </a:p>
          <a:p>
            <a:endParaRPr lang="en-US" dirty="0"/>
          </a:p>
        </p:txBody>
      </p:sp>
    </p:spTree>
    <p:extLst>
      <p:ext uri="{BB962C8B-B14F-4D97-AF65-F5344CB8AC3E}">
        <p14:creationId xmlns:p14="http://schemas.microsoft.com/office/powerpoint/2010/main" val="829012838"/>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Ethernet Standards</a:t>
            </a:r>
            <a:endParaRPr lang="en-US" dirty="0"/>
          </a:p>
        </p:txBody>
      </p:sp>
      <p:pic>
        <p:nvPicPr>
          <p:cNvPr id="4" name="Content Placeholder 3" descr="cables.gif"/>
          <p:cNvPicPr>
            <a:picLocks noGrp="1" noChangeAspect="1"/>
          </p:cNvPicPr>
          <p:nvPr>
            <p:ph idx="1"/>
          </p:nvPr>
        </p:nvPicPr>
        <p:blipFill>
          <a:blip r:embed="rId2"/>
          <a:stretch>
            <a:fillRect/>
          </a:stretch>
        </p:blipFill>
        <p:spPr>
          <a:xfrm>
            <a:off x="1834066" y="1417638"/>
            <a:ext cx="5022611" cy="4844143"/>
          </a:xfrm>
        </p:spPr>
      </p:pic>
    </p:spTree>
    <p:extLst>
      <p:ext uri="{BB962C8B-B14F-4D97-AF65-F5344CB8AC3E}">
        <p14:creationId xmlns:p14="http://schemas.microsoft.com/office/powerpoint/2010/main" val="3427611429"/>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Serial Standards</a:t>
            </a:r>
            <a:endParaRPr lang="en-US" dirty="0"/>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9" name="Table 8"/>
          <p:cNvGraphicFramePr>
            <a:graphicFrameLocks noGrp="1"/>
          </p:cNvGraphicFramePr>
          <p:nvPr/>
        </p:nvGraphicFramePr>
        <p:xfrm>
          <a:off x="1151162" y="2100943"/>
          <a:ext cx="6806294" cy="3068410"/>
        </p:xfrm>
        <a:graphic>
          <a:graphicData uri="http://schemas.openxmlformats.org/drawingml/2006/table">
            <a:tbl>
              <a:tblPr/>
              <a:tblGrid>
                <a:gridCol w="2381488"/>
                <a:gridCol w="1486049"/>
                <a:gridCol w="1357449"/>
                <a:gridCol w="1581308"/>
              </a:tblGrid>
              <a:tr h="489857">
                <a:tc>
                  <a:txBody>
                    <a:bodyPr/>
                    <a:lstStyle/>
                    <a:p>
                      <a:pPr algn="ctr" fontAlgn="b"/>
                      <a:r>
                        <a:rPr lang="en-US" sz="2000" b="1" i="0" u="none" strike="noStrike" dirty="0">
                          <a:solidFill>
                            <a:srgbClr val="000000"/>
                          </a:solidFill>
                          <a:latin typeface="Calibri"/>
                        </a:rPr>
                        <a:t>Specifications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RS-422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dirty="0">
                          <a:solidFill>
                            <a:srgbClr val="000000"/>
                          </a:solidFill>
                          <a:latin typeface="Calibri"/>
                        </a:rPr>
                        <a:t>RS-485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Mode of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Single-Ended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714">
                <a:tc>
                  <a:txBody>
                    <a:bodyPr/>
                    <a:lstStyle/>
                    <a:p>
                      <a:pPr algn="ctr" fontAlgn="b"/>
                      <a:r>
                        <a:rPr lang="en-US" sz="2000" b="0" i="0" u="none" strike="noStrike">
                          <a:solidFill>
                            <a:srgbClr val="000000"/>
                          </a:solidFill>
                          <a:latin typeface="Calibri"/>
                        </a:rPr>
                        <a:t>Total # of Transmitters and Receivers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 Rcvr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Trans                     10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32 Trans                          32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Cable Length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ctr" fontAlgn="b"/>
                      <a:r>
                        <a:rPr lang="en-US" sz="2000" b="0" i="0" u="none" strike="noStrike">
                          <a:solidFill>
                            <a:srgbClr val="000000"/>
                          </a:solidFill>
                          <a:latin typeface="Calibri"/>
                        </a:rPr>
                        <a:t>Maximum Data Rate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10MBit/s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err="1">
                          <a:solidFill>
                            <a:srgbClr val="000000"/>
                          </a:solidFill>
                          <a:latin typeface="Calibri"/>
                        </a:rPr>
                        <a:t>10MBit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94584526"/>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DSL Standards</a:t>
            </a:r>
            <a:endParaRPr lang="en-US" dirty="0"/>
          </a:p>
        </p:txBody>
      </p:sp>
      <p:graphicFrame>
        <p:nvGraphicFramePr>
          <p:cNvPr id="3" name="Table 2"/>
          <p:cNvGraphicFramePr>
            <a:graphicFrameLocks noGrp="1"/>
          </p:cNvGraphicFramePr>
          <p:nvPr/>
        </p:nvGraphicFramePr>
        <p:xfrm>
          <a:off x="301084" y="1417638"/>
          <a:ext cx="8385716" cy="3731438"/>
        </p:xfrm>
        <a:graphic>
          <a:graphicData uri="http://schemas.openxmlformats.org/drawingml/2006/table">
            <a:tbl>
              <a:tblPr/>
              <a:tblGrid>
                <a:gridCol w="1653654"/>
                <a:gridCol w="1991901"/>
                <a:gridCol w="2240889"/>
                <a:gridCol w="2499272"/>
              </a:tblGrid>
              <a:tr h="557605">
                <a:tc>
                  <a:txBody>
                    <a:bodyPr/>
                    <a:lstStyle/>
                    <a:p>
                      <a:pPr algn="ctr" fontAlgn="b"/>
                      <a:r>
                        <a:rPr lang="en-US" sz="2000" b="1" i="0" u="none" strike="noStrike" dirty="0">
                          <a:solidFill>
                            <a:srgbClr val="000000"/>
                          </a:solidFill>
                          <a:latin typeface="Calibri"/>
                        </a:rPr>
                        <a:t>Technology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Distance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Download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1" i="0" u="none" strike="noStrike">
                          <a:solidFill>
                            <a:srgbClr val="000000"/>
                          </a:solidFill>
                          <a:latin typeface="Calibri"/>
                        </a:rPr>
                        <a:t>Upload Speed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ADSL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8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SDSL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18,000 ft / 5.4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IDSL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36,000 ft / 10.8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144 kbit/s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54057">
                <a:tc>
                  <a:txBody>
                    <a:bodyPr/>
                    <a:lstStyle/>
                    <a:p>
                      <a:pPr algn="ctr" fontAlgn="b"/>
                      <a:r>
                        <a:rPr lang="en-US" sz="2000" b="0" i="0" u="none" strike="noStrike">
                          <a:solidFill>
                            <a:srgbClr val="000000"/>
                          </a:solidFill>
                          <a:latin typeface="Calibri"/>
                        </a:rPr>
                        <a:t>HDSL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15,000 ft / 4.5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1.5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7605">
                <a:tc>
                  <a:txBody>
                    <a:bodyPr/>
                    <a:lstStyle/>
                    <a:p>
                      <a:pPr algn="ctr" fontAlgn="b"/>
                      <a:r>
                        <a:rPr lang="en-US" sz="2000" b="0" i="0" u="none" strike="noStrike">
                          <a:solidFill>
                            <a:srgbClr val="000000"/>
                          </a:solidFill>
                          <a:latin typeface="Calibri"/>
                        </a:rPr>
                        <a:t>VDSL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4,000 ft / 1.2 km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a:solidFill>
                            <a:srgbClr val="000000"/>
                          </a:solidFill>
                          <a:latin typeface="Calibri"/>
                        </a:rPr>
                        <a:t>50 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000" b="0" i="0" u="none" strike="noStrike" dirty="0">
                          <a:solidFill>
                            <a:srgbClr val="000000"/>
                          </a:solidFill>
                          <a:latin typeface="Calibri"/>
                        </a:rPr>
                        <a:t>8 </a:t>
                      </a:r>
                      <a:r>
                        <a:rPr lang="en-US" sz="2000" b="0" i="0" u="none" strike="noStrike" dirty="0" err="1">
                          <a:solidFill>
                            <a:srgbClr val="000000"/>
                          </a:solidFill>
                          <a:latin typeface="Calibri"/>
                        </a:rPr>
                        <a:t>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35443984"/>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Non-Cabled System</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2"/>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0"/>
            <a:ext cx="7772400" cy="1470025"/>
          </a:xfrm>
        </p:spPr>
        <p:txBody>
          <a:bodyPr/>
          <a:lstStyle/>
          <a:p>
            <a:r>
              <a:rPr lang="en-US" dirty="0" err="1" smtClean="0"/>
              <a:t>xFOCE</a:t>
            </a:r>
            <a:r>
              <a:rPr lang="en-US" dirty="0" smtClean="0"/>
              <a:t> Subsea Node Electronics</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38111353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211862577"/>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5" name="Rounded Rectangle 4"/>
          <p:cNvSpPr/>
          <p:nvPr/>
        </p:nvSpPr>
        <p:spPr>
          <a:xfrm>
            <a:off x="3810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4" name="Rectangle 83"/>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Tree>
    <p:extLst>
      <p:ext uri="{BB962C8B-B14F-4D97-AF65-F5344CB8AC3E}">
        <p14:creationId xmlns:p14="http://schemas.microsoft.com/office/powerpoint/2010/main" val="68862407"/>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Level Power Control</a:t>
            </a:r>
            <a:endParaRPr lang="en-US" dirty="0"/>
          </a:p>
        </p:txBody>
      </p:sp>
      <p:sp>
        <p:nvSpPr>
          <p:cNvPr id="3" name="Rectangle 2"/>
          <p:cNvSpPr/>
          <p:nvPr/>
        </p:nvSpPr>
        <p:spPr>
          <a:xfrm>
            <a:off x="762000" y="1752600"/>
            <a:ext cx="7162800" cy="190500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4" name="Rectangle 3"/>
          <p:cNvSpPr/>
          <p:nvPr/>
        </p:nvSpPr>
        <p:spPr>
          <a:xfrm>
            <a:off x="762000" y="4267200"/>
            <a:ext cx="6400800" cy="1905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5" name="Rounded Rectangle 4"/>
          <p:cNvSpPr/>
          <p:nvPr/>
        </p:nvSpPr>
        <p:spPr>
          <a:xfrm>
            <a:off x="8458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flipH="1">
            <a:off x="8610600" y="2362200"/>
            <a:ext cx="299292" cy="2870812"/>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Rectangle 6"/>
          <p:cNvSpPr/>
          <p:nvPr/>
        </p:nvSpPr>
        <p:spPr>
          <a:xfrm>
            <a:off x="8289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8" name="Rectangle 7"/>
          <p:cNvSpPr/>
          <p:nvPr/>
        </p:nvSpPr>
        <p:spPr>
          <a:xfrm>
            <a:off x="10668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a:t>
            </a:r>
          </a:p>
          <a:p>
            <a:pPr algn="ctr"/>
            <a:r>
              <a:rPr lang="en-US" dirty="0" smtClean="0">
                <a:solidFill>
                  <a:schemeClr val="tx1"/>
                </a:solidFill>
              </a:rPr>
              <a:t>Switching</a:t>
            </a:r>
            <a:endParaRPr lang="en-US" dirty="0">
              <a:solidFill>
                <a:schemeClr val="tx1"/>
              </a:solidFill>
            </a:endParaRPr>
          </a:p>
        </p:txBody>
      </p:sp>
      <p:sp>
        <p:nvSpPr>
          <p:cNvPr id="9" name="Rectangle 8"/>
          <p:cNvSpPr/>
          <p:nvPr/>
        </p:nvSpPr>
        <p:spPr>
          <a:xfrm>
            <a:off x="26670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0" name="Rectangle 9"/>
          <p:cNvSpPr/>
          <p:nvPr/>
        </p:nvSpPr>
        <p:spPr>
          <a:xfrm>
            <a:off x="4343400" y="2057400"/>
            <a:ext cx="12954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Monitoring</a:t>
            </a:r>
            <a:endParaRPr lang="en-US" dirty="0"/>
          </a:p>
        </p:txBody>
      </p:sp>
      <p:sp>
        <p:nvSpPr>
          <p:cNvPr id="11" name="Rectangle 10"/>
          <p:cNvSpPr/>
          <p:nvPr/>
        </p:nvSpPr>
        <p:spPr>
          <a:xfrm>
            <a:off x="62484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sp>
        <p:nvSpPr>
          <p:cNvPr id="12" name="Rectangle 11"/>
          <p:cNvSpPr/>
          <p:nvPr/>
        </p:nvSpPr>
        <p:spPr>
          <a:xfrm>
            <a:off x="3429000" y="2819400"/>
            <a:ext cx="11430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Filtering</a:t>
            </a:r>
            <a:endParaRPr lang="en-US" dirty="0"/>
          </a:p>
        </p:txBody>
      </p:sp>
      <p:sp>
        <p:nvSpPr>
          <p:cNvPr id="13" name="Rectangle 12"/>
          <p:cNvSpPr/>
          <p:nvPr/>
        </p:nvSpPr>
        <p:spPr>
          <a:xfrm>
            <a:off x="5257800" y="2743200"/>
            <a:ext cx="1371600" cy="8382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Detection</a:t>
            </a:r>
            <a:endParaRPr lang="en-US" dirty="0"/>
          </a:p>
        </p:txBody>
      </p:sp>
      <p:sp>
        <p:nvSpPr>
          <p:cNvPr id="15" name="Pentagon 14"/>
          <p:cNvSpPr/>
          <p:nvPr/>
        </p:nvSpPr>
        <p:spPr>
          <a:xfrm>
            <a:off x="1752600" y="28956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6" name="Pentagon 15"/>
          <p:cNvSpPr/>
          <p:nvPr/>
        </p:nvSpPr>
        <p:spPr>
          <a:xfrm>
            <a:off x="1371600" y="49530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7" name="Isosceles Triangle 16"/>
          <p:cNvSpPr/>
          <p:nvPr/>
        </p:nvSpPr>
        <p:spPr>
          <a:xfrm rot="16200000">
            <a:off x="3086100" y="4610100"/>
            <a:ext cx="1371600" cy="1295400"/>
          </a:xfrm>
          <a:prstGeom prst="triangl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Amp</a:t>
            </a:r>
            <a:endParaRPr lang="en-US" dirty="0">
              <a:solidFill>
                <a:schemeClr val="tx1"/>
              </a:solidFill>
            </a:endParaRPr>
          </a:p>
        </p:txBody>
      </p:sp>
      <p:sp>
        <p:nvSpPr>
          <p:cNvPr id="18" name="Rectangle 17"/>
          <p:cNvSpPr/>
          <p:nvPr/>
        </p:nvSpPr>
        <p:spPr>
          <a:xfrm>
            <a:off x="5562600" y="5562600"/>
            <a:ext cx="11430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Curr</a:t>
            </a:r>
            <a:r>
              <a:rPr lang="en-US" dirty="0" smtClean="0">
                <a:solidFill>
                  <a:schemeClr val="tx1"/>
                </a:solidFill>
              </a:rPr>
              <a:t> Limit</a:t>
            </a:r>
            <a:endParaRPr lang="en-US" dirty="0">
              <a:solidFill>
                <a:schemeClr val="tx1"/>
              </a:solidFill>
            </a:endParaRPr>
          </a:p>
        </p:txBody>
      </p:sp>
      <p:sp>
        <p:nvSpPr>
          <p:cNvPr id="19" name="Rectangle 18"/>
          <p:cNvSpPr/>
          <p:nvPr/>
        </p:nvSpPr>
        <p:spPr>
          <a:xfrm>
            <a:off x="4876800" y="4953000"/>
            <a:ext cx="2286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R</a:t>
            </a:r>
          </a:p>
          <a:p>
            <a:pPr algn="ctr"/>
            <a:endParaRPr lang="en-US" dirty="0">
              <a:solidFill>
                <a:schemeClr val="tx1"/>
              </a:solidFill>
            </a:endParaRPr>
          </a:p>
        </p:txBody>
      </p:sp>
      <p:sp>
        <p:nvSpPr>
          <p:cNvPr id="20" name="Rectangle 19"/>
          <p:cNvSpPr/>
          <p:nvPr/>
        </p:nvSpPr>
        <p:spPr>
          <a:xfrm>
            <a:off x="5562600" y="45720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Mosfet</a:t>
            </a:r>
            <a:endParaRPr lang="en-US" dirty="0">
              <a:solidFill>
                <a:schemeClr val="tx1"/>
              </a:solidFill>
            </a:endParaRPr>
          </a:p>
        </p:txBody>
      </p:sp>
      <p:cxnSp>
        <p:nvCxnSpPr>
          <p:cNvPr id="22" name="Straight Connector 21"/>
          <p:cNvCxnSpPr>
            <a:stCxn id="17" idx="0"/>
            <a:endCxn id="16" idx="3"/>
          </p:cNvCxnSpPr>
          <p:nvPr/>
        </p:nvCxnSpPr>
        <p:spPr>
          <a:xfrm flipH="1">
            <a:off x="2514600" y="52578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4419600" y="47244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4419600" y="57150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4953000" y="47244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4953000" y="5562600"/>
            <a:ext cx="0" cy="15240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6705600" y="48006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a:off x="6705600" y="5715000"/>
            <a:ext cx="7620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sp>
        <p:nvSpPr>
          <p:cNvPr id="40" name="Rectangle 39"/>
          <p:cNvSpPr/>
          <p:nvPr/>
        </p:nvSpPr>
        <p:spPr>
          <a:xfrm>
            <a:off x="685800" y="1447800"/>
            <a:ext cx="1500796" cy="369332"/>
          </a:xfrm>
          <a:prstGeom prst="rect">
            <a:avLst/>
          </a:prstGeom>
        </p:spPr>
        <p:txBody>
          <a:bodyPr wrap="square">
            <a:spAutoFit/>
          </a:bodyPr>
          <a:lstStyle/>
          <a:p>
            <a:r>
              <a:rPr lang="en-US" dirty="0" smtClean="0"/>
              <a:t>Load Switcher</a:t>
            </a:r>
            <a:endParaRPr lang="en-US" dirty="0">
              <a:solidFill>
                <a:schemeClr val="tx1"/>
              </a:solidFill>
            </a:endParaRPr>
          </a:p>
        </p:txBody>
      </p:sp>
      <p:sp>
        <p:nvSpPr>
          <p:cNvPr id="41" name="Rectangle 40"/>
          <p:cNvSpPr/>
          <p:nvPr/>
        </p:nvSpPr>
        <p:spPr>
          <a:xfrm>
            <a:off x="685800" y="3962400"/>
            <a:ext cx="2285241" cy="369332"/>
          </a:xfrm>
          <a:prstGeom prst="rect">
            <a:avLst/>
          </a:prstGeom>
        </p:spPr>
        <p:txBody>
          <a:bodyPr wrap="none">
            <a:spAutoFit/>
          </a:bodyPr>
          <a:lstStyle/>
          <a:p>
            <a:r>
              <a:rPr lang="en-US" dirty="0" smtClean="0"/>
              <a:t>Ground Fault Monitor</a:t>
            </a:r>
            <a:endParaRPr lang="en-US" dirty="0">
              <a:solidFill>
                <a:schemeClr val="tx1"/>
              </a:solidFill>
            </a:endParaRPr>
          </a:p>
        </p:txBody>
      </p:sp>
      <p:cxnSp>
        <p:nvCxnSpPr>
          <p:cNvPr id="42" name="Straight Connector 41"/>
          <p:cNvCxnSpPr/>
          <p:nvPr/>
        </p:nvCxnSpPr>
        <p:spPr>
          <a:xfrm flipH="1">
            <a:off x="2895600" y="32004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209800" y="2362200"/>
            <a:ext cx="4572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flipH="1">
            <a:off x="3810000" y="23622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5638800" y="23622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flipH="1">
            <a:off x="4572000" y="3200400"/>
            <a:ext cx="6858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V="1">
            <a:off x="7010400" y="2590800"/>
            <a:ext cx="0" cy="381000"/>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4953000" y="2590800"/>
            <a:ext cx="0" cy="60960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7391400" y="2362200"/>
            <a:ext cx="1066800" cy="0"/>
          </a:xfrm>
          <a:prstGeom prst="line">
            <a:avLst/>
          </a:prstGeom>
          <a:ln w="19050"/>
        </p:spPr>
        <p:style>
          <a:lnRef idx="1">
            <a:schemeClr val="dk1"/>
          </a:lnRef>
          <a:fillRef idx="0">
            <a:schemeClr val="dk1"/>
          </a:fillRef>
          <a:effectRef idx="0">
            <a:schemeClr val="dk1"/>
          </a:effectRef>
          <a:fontRef idx="minor">
            <a:schemeClr val="tx1"/>
          </a:fontRef>
        </p:style>
      </p:cxnSp>
      <p:sp>
        <p:nvSpPr>
          <p:cNvPr id="64" name="Rectangle 63"/>
          <p:cNvSpPr/>
          <p:nvPr/>
        </p:nvSpPr>
        <p:spPr>
          <a:xfrm>
            <a:off x="84582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86106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6" idx="3"/>
            <a:endCxn id="65" idx="3"/>
          </p:cNvCxnSpPr>
          <p:nvPr/>
        </p:nvCxnSpPr>
        <p:spPr>
          <a:xfrm flipH="1">
            <a:off x="8763000" y="2362200"/>
            <a:ext cx="109824" cy="0"/>
          </a:xfrm>
          <a:prstGeom prst="line">
            <a:avLst/>
          </a:prstGeom>
          <a:ln w="19050"/>
        </p:spPr>
        <p:style>
          <a:lnRef idx="1">
            <a:schemeClr val="dk1"/>
          </a:lnRef>
          <a:fillRef idx="0">
            <a:schemeClr val="dk1"/>
          </a:fillRef>
          <a:effectRef idx="0">
            <a:schemeClr val="dk1"/>
          </a:effectRef>
          <a:fontRef idx="minor">
            <a:schemeClr val="tx1"/>
          </a:fontRef>
        </p:style>
      </p:cxnSp>
      <p:sp>
        <p:nvSpPr>
          <p:cNvPr id="75" name="Freeform 74"/>
          <p:cNvSpPr/>
          <p:nvPr/>
        </p:nvSpPr>
        <p:spPr>
          <a:xfrm>
            <a:off x="7310438" y="3733800"/>
            <a:ext cx="995362" cy="1066800"/>
          </a:xfrm>
          <a:custGeom>
            <a:avLst/>
            <a:gdLst>
              <a:gd name="connsiteX0" fmla="*/ 0 w 986631"/>
              <a:gd name="connsiteY0" fmla="*/ 1066800 h 1066800"/>
              <a:gd name="connsiteX1" fmla="*/ 823912 w 986631"/>
              <a:gd name="connsiteY1" fmla="*/ 862013 h 1066800"/>
              <a:gd name="connsiteX2" fmla="*/ 976312 w 986631"/>
              <a:gd name="connsiteY2" fmla="*/ 0 h 1066800"/>
            </a:gdLst>
            <a:ahLst/>
            <a:cxnLst>
              <a:cxn ang="0">
                <a:pos x="connsiteX0" y="connsiteY0"/>
              </a:cxn>
              <a:cxn ang="0">
                <a:pos x="connsiteX1" y="connsiteY1"/>
              </a:cxn>
              <a:cxn ang="0">
                <a:pos x="connsiteX2" y="connsiteY2"/>
              </a:cxn>
            </a:cxnLst>
            <a:rect l="l" t="t" r="r" b="b"/>
            <a:pathLst>
              <a:path w="986631" h="1066800">
                <a:moveTo>
                  <a:pt x="0" y="1066800"/>
                </a:moveTo>
                <a:cubicBezTo>
                  <a:pt x="330596" y="1053306"/>
                  <a:pt x="661193" y="1039813"/>
                  <a:pt x="823912" y="862013"/>
                </a:cubicBezTo>
                <a:cubicBezTo>
                  <a:pt x="986631" y="684213"/>
                  <a:pt x="981471" y="342106"/>
                  <a:pt x="97631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7" name="Straight Connector 76"/>
          <p:cNvCxnSpPr/>
          <p:nvPr/>
        </p:nvCxnSpPr>
        <p:spPr>
          <a:xfrm flipV="1">
            <a:off x="8305800" y="2362200"/>
            <a:ext cx="0" cy="1371600"/>
          </a:xfrm>
          <a:prstGeom prst="line">
            <a:avLst/>
          </a:prstGeom>
          <a:ln w="19050"/>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7315200" y="6400800"/>
            <a:ext cx="3048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flipH="1">
            <a:off x="72390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H="1">
            <a:off x="73914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H="1">
            <a:off x="75438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flipV="1">
            <a:off x="7467600" y="5715000"/>
            <a:ext cx="0" cy="6858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304800" y="2362200"/>
            <a:ext cx="762000" cy="0"/>
          </a:xfrm>
          <a:prstGeom prst="line">
            <a:avLst/>
          </a:prstGeom>
          <a:ln w="19050"/>
        </p:spPr>
        <p:style>
          <a:lnRef idx="1">
            <a:schemeClr val="dk1"/>
          </a:lnRef>
          <a:fillRef idx="0">
            <a:schemeClr val="dk1"/>
          </a:fillRef>
          <a:effectRef idx="0">
            <a:schemeClr val="dk1"/>
          </a:effectRef>
          <a:fontRef idx="minor">
            <a:schemeClr val="tx1"/>
          </a:fontRef>
        </p:style>
      </p:cxnSp>
      <p:sp>
        <p:nvSpPr>
          <p:cNvPr id="89" name="Rectangle 88"/>
          <p:cNvSpPr/>
          <p:nvPr/>
        </p:nvSpPr>
        <p:spPr>
          <a:xfrm>
            <a:off x="152400" y="19812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cxnSp>
        <p:nvCxnSpPr>
          <p:cNvPr id="90" name="Straight Connector 89"/>
          <p:cNvCxnSpPr/>
          <p:nvPr/>
        </p:nvCxnSpPr>
        <p:spPr>
          <a:xfrm flipH="1">
            <a:off x="1219200" y="32766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flipH="1">
            <a:off x="838200" y="53340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flipH="1">
            <a:off x="6629400" y="29718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52" name="Rectangle 51"/>
          <p:cNvSpPr/>
          <p:nvPr/>
        </p:nvSpPr>
        <p:spPr>
          <a:xfrm>
            <a:off x="5867400" y="6248400"/>
            <a:ext cx="1413720" cy="369332"/>
          </a:xfrm>
          <a:prstGeom prst="rect">
            <a:avLst/>
          </a:prstGeom>
        </p:spPr>
        <p:txBody>
          <a:bodyPr wrap="square">
            <a:spAutoFit/>
          </a:bodyPr>
          <a:lstStyle/>
          <a:p>
            <a:pPr algn="ctr"/>
            <a:r>
              <a:rPr lang="en-US" dirty="0" smtClean="0"/>
              <a:t>Seawater Ref</a:t>
            </a:r>
          </a:p>
        </p:txBody>
      </p:sp>
    </p:spTree>
    <p:extLst>
      <p:ext uri="{BB962C8B-B14F-4D97-AF65-F5344CB8AC3E}">
        <p14:creationId xmlns:p14="http://schemas.microsoft.com/office/powerpoint/2010/main" val="4274015493"/>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B Serial Serv.jpg"/>
          <p:cNvPicPr>
            <a:picLocks noChangeAspect="1"/>
          </p:cNvPicPr>
          <p:nvPr/>
        </p:nvPicPr>
        <p:blipFill>
          <a:blip r:embed="rId2"/>
          <a:stretch>
            <a:fillRect/>
          </a:stretch>
        </p:blipFill>
        <p:spPr>
          <a:xfrm>
            <a:off x="1481252" y="2702155"/>
            <a:ext cx="3852748" cy="3852748"/>
          </a:xfrm>
          <a:prstGeom prst="rect">
            <a:avLst/>
          </a:prstGeom>
        </p:spPr>
      </p:pic>
      <p:pic>
        <p:nvPicPr>
          <p:cNvPr id="5" name="Picture 4" descr="prd_ts_portserverts816_lg.jpg"/>
          <p:cNvPicPr>
            <a:picLocks noChangeAspect="1"/>
          </p:cNvPicPr>
          <p:nvPr/>
        </p:nvPicPr>
        <p:blipFill>
          <a:blip r:embed="rId3"/>
          <a:stretch>
            <a:fillRect/>
          </a:stretch>
        </p:blipFill>
        <p:spPr>
          <a:xfrm>
            <a:off x="5334000" y="564995"/>
            <a:ext cx="3810000" cy="3810000"/>
          </a:xfrm>
          <a:prstGeom prst="rect">
            <a:avLst/>
          </a:prstGeom>
        </p:spPr>
      </p:pic>
      <p:sp>
        <p:nvSpPr>
          <p:cNvPr id="2" name="Title 1"/>
          <p:cNvSpPr>
            <a:spLocks noGrp="1"/>
          </p:cNvSpPr>
          <p:nvPr>
            <p:ph type="title"/>
          </p:nvPr>
        </p:nvSpPr>
        <p:spPr/>
        <p:txBody>
          <a:bodyPr/>
          <a:lstStyle/>
          <a:p>
            <a:r>
              <a:rPr lang="en-US" dirty="0" smtClean="0"/>
              <a:t>Serial Port Expansion</a:t>
            </a:r>
            <a:endParaRPr lang="en-US" dirty="0"/>
          </a:p>
        </p:txBody>
      </p:sp>
      <p:sp>
        <p:nvSpPr>
          <p:cNvPr id="6" name="Content Placeholder 5"/>
          <p:cNvSpPr>
            <a:spLocks noGrp="1"/>
          </p:cNvSpPr>
          <p:nvPr>
            <p:ph idx="1"/>
          </p:nvPr>
        </p:nvSpPr>
        <p:spPr>
          <a:xfrm>
            <a:off x="457200" y="1600201"/>
            <a:ext cx="4876800" cy="2313878"/>
          </a:xfrm>
        </p:spPr>
        <p:txBody>
          <a:bodyPr>
            <a:normAutofit/>
          </a:bodyPr>
          <a:lstStyle/>
          <a:p>
            <a:r>
              <a:rPr lang="en-US" dirty="0" smtClean="0"/>
              <a:t>Large number of serial ports often needed.</a:t>
            </a:r>
          </a:p>
          <a:p>
            <a:r>
              <a:rPr lang="en-US" dirty="0" smtClean="0"/>
              <a:t>DC Powered expanders &amp; servers are plentiful.</a:t>
            </a:r>
          </a:p>
          <a:p>
            <a:endParaRPr lang="en-US" dirty="0"/>
          </a:p>
        </p:txBody>
      </p:sp>
      <p:pic>
        <p:nvPicPr>
          <p:cNvPr id="4" name="Picture 3" descr="XP003_8web.jpg"/>
          <p:cNvPicPr>
            <a:picLocks noChangeAspect="1"/>
          </p:cNvPicPr>
          <p:nvPr/>
        </p:nvPicPr>
        <p:blipFill>
          <a:blip r:embed="rId4"/>
          <a:stretch>
            <a:fillRect/>
          </a:stretch>
        </p:blipFill>
        <p:spPr>
          <a:xfrm>
            <a:off x="5706070" y="3423423"/>
            <a:ext cx="3200812" cy="3131480"/>
          </a:xfrm>
          <a:prstGeom prst="rect">
            <a:avLst/>
          </a:prstGeom>
        </p:spPr>
      </p:pic>
    </p:spTree>
    <p:extLst>
      <p:ext uri="{BB962C8B-B14F-4D97-AF65-F5344CB8AC3E}">
        <p14:creationId xmlns:p14="http://schemas.microsoft.com/office/powerpoint/2010/main" val="3135073248"/>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3" name="Rounded Rectangle 2"/>
          <p:cNvSpPr/>
          <p:nvPr/>
        </p:nvSpPr>
        <p:spPr>
          <a:xfrm>
            <a:off x="4572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8" name="Rectangle 57"/>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3" name="Rounded Rectangle 2"/>
          <p:cNvSpPr/>
          <p:nvPr/>
        </p:nvSpPr>
        <p:spPr>
          <a:xfrm>
            <a:off x="457200" y="1828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Thermocouple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29" name="Rectangle 28"/>
          <p:cNvSpPr/>
          <p:nvPr/>
        </p:nvSpPr>
        <p:spPr>
          <a:xfrm>
            <a:off x="6781800" y="1524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2233183" y="1040336"/>
            <a:ext cx="6087857" cy="2308324"/>
          </a:xfrm>
          <a:prstGeom prst="rect">
            <a:avLst/>
          </a:prstGeom>
          <a:noFill/>
        </p:spPr>
        <p:txBody>
          <a:bodyPr wrap="square" rtlCol="0">
            <a:spAutoFit/>
          </a:bodyPr>
          <a:lstStyle/>
          <a:p>
            <a:r>
              <a:rPr lang="en-US" dirty="0" smtClean="0"/>
              <a:t>Surge:			 	Imitate surge to extent possible</a:t>
            </a:r>
          </a:p>
          <a:p>
            <a:endParaRPr lang="en-US" dirty="0"/>
          </a:p>
          <a:p>
            <a:r>
              <a:rPr lang="en-US" dirty="0" smtClean="0"/>
              <a:t>Temp range:			-2 to 30 degrees C</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561774036"/>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a:t>
            </a:r>
            <a:endParaRPr lang="en-US" dirty="0"/>
          </a:p>
        </p:txBody>
      </p:sp>
      <p:sp>
        <p:nvSpPr>
          <p:cNvPr id="3" name="Content Placeholder 2"/>
          <p:cNvSpPr>
            <a:spLocks noGrp="1"/>
          </p:cNvSpPr>
          <p:nvPr>
            <p:ph idx="1"/>
          </p:nvPr>
        </p:nvSpPr>
        <p:spPr/>
        <p:txBody>
          <a:bodyPr/>
          <a:lstStyle/>
          <a:p>
            <a:r>
              <a:rPr lang="en-US" dirty="0" smtClean="0"/>
              <a:t>Can be of almost any variety based upon intended usage in subsea node.</a:t>
            </a:r>
          </a:p>
          <a:p>
            <a:r>
              <a:rPr lang="en-US" dirty="0" smtClean="0"/>
              <a:t>Potential usage:</a:t>
            </a:r>
          </a:p>
          <a:p>
            <a:pPr lvl="1"/>
            <a:r>
              <a:rPr lang="en-US" dirty="0" smtClean="0"/>
              <a:t>Collection and dissemination of data from external instruments and internal subsystems.</a:t>
            </a:r>
          </a:p>
          <a:p>
            <a:pPr lvl="1"/>
            <a:r>
              <a:rPr lang="en-US" dirty="0" smtClean="0"/>
              <a:t>Performing the closed loop operation control of the pH experiments.</a:t>
            </a:r>
          </a:p>
          <a:p>
            <a:pPr lvl="1"/>
            <a:r>
              <a:rPr lang="en-US" dirty="0" smtClean="0"/>
              <a:t>Housing the individual instrument drivers.</a:t>
            </a:r>
            <a:endParaRPr lang="en-US" dirty="0"/>
          </a:p>
        </p:txBody>
      </p:sp>
    </p:spTree>
    <p:extLst>
      <p:ext uri="{BB962C8B-B14F-4D97-AF65-F5344CB8AC3E}">
        <p14:creationId xmlns:p14="http://schemas.microsoft.com/office/powerpoint/2010/main" val="1959166278"/>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Electrical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(multiple manufacturers):</a:t>
            </a:r>
          </a:p>
          <a:p>
            <a:pPr lvl="1"/>
            <a:r>
              <a:rPr lang="en-US" dirty="0" smtClean="0"/>
              <a:t>CPU</a:t>
            </a:r>
          </a:p>
          <a:p>
            <a:pPr lvl="1"/>
            <a:r>
              <a:rPr lang="en-US" dirty="0" smtClean="0"/>
              <a:t>Data storage</a:t>
            </a:r>
          </a:p>
          <a:p>
            <a:pPr lvl="1"/>
            <a:r>
              <a:rPr lang="en-US" dirty="0" smtClean="0"/>
              <a:t>Power Supply</a:t>
            </a:r>
          </a:p>
          <a:p>
            <a:pPr lvl="1"/>
            <a:r>
              <a:rPr lang="en-US" dirty="0" smtClean="0"/>
              <a:t>Digital I/O, Analog I/O (</a:t>
            </a:r>
            <a:r>
              <a:rPr lang="en-US" dirty="0" err="1" smtClean="0"/>
              <a:t>DAQ</a:t>
            </a:r>
            <a:r>
              <a:rPr lang="en-US" dirty="0" smtClean="0"/>
              <a:t>)</a:t>
            </a:r>
          </a:p>
          <a:p>
            <a:pPr lvl="1"/>
            <a:r>
              <a:rPr lang="en-US" dirty="0" smtClean="0"/>
              <a:t>Relay control</a:t>
            </a:r>
          </a:p>
          <a:p>
            <a:pPr lvl="1"/>
            <a:r>
              <a:rPr lang="en-US" dirty="0" smtClean="0"/>
              <a:t>Serial expansion</a:t>
            </a:r>
          </a:p>
          <a:p>
            <a:pPr lvl="1"/>
            <a:r>
              <a:rPr lang="en-US" dirty="0" smtClean="0"/>
              <a:t>Environmental input (temp, hum, etc…)</a:t>
            </a:r>
          </a:p>
          <a:p>
            <a:pPr lvl="1"/>
            <a:r>
              <a:rPr lang="en-US" dirty="0" smtClean="0"/>
              <a:t>Video Server/Encoder</a:t>
            </a:r>
          </a:p>
          <a:p>
            <a:pPr lvl="1"/>
            <a:r>
              <a:rPr lang="en-US" dirty="0" smtClean="0"/>
              <a:t>Ethernet switch</a:t>
            </a:r>
          </a:p>
          <a:p>
            <a:pPr lvl="1"/>
            <a:r>
              <a:rPr lang="en-US" dirty="0" smtClean="0"/>
              <a:t>Others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667297899"/>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graphicFrame>
        <p:nvGraphicFramePr>
          <p:cNvPr id="10" name="Table 9"/>
          <p:cNvGraphicFramePr>
            <a:graphicFrameLocks noGrp="1"/>
          </p:cNvGraphicFramePr>
          <p:nvPr/>
        </p:nvGraphicFramePr>
        <p:xfrm>
          <a:off x="838200" y="1905002"/>
          <a:ext cx="7696198" cy="3574057"/>
        </p:xfrm>
        <a:graphic>
          <a:graphicData uri="http://schemas.openxmlformats.org/drawingml/2006/table">
            <a:tbl>
              <a:tblPr/>
              <a:tblGrid>
                <a:gridCol w="1422359"/>
                <a:gridCol w="1484202"/>
                <a:gridCol w="1273938"/>
                <a:gridCol w="1026572"/>
                <a:gridCol w="420523"/>
                <a:gridCol w="371050"/>
                <a:gridCol w="435984"/>
                <a:gridCol w="667890"/>
                <a:gridCol w="593680"/>
              </a:tblGrid>
              <a:tr h="223157">
                <a:tc>
                  <a:txBody>
                    <a:bodyPr/>
                    <a:lstStyle/>
                    <a:p>
                      <a:pPr algn="l" fontAlgn="b"/>
                      <a:r>
                        <a:rPr lang="en-US" sz="1200" b="1" i="0" u="none" strike="noStrike" dirty="0">
                          <a:solidFill>
                            <a:srgbClr val="000000"/>
                          </a:solidFill>
                          <a:latin typeface="Calibri"/>
                        </a:rPr>
                        <a:t>Function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Computer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Cool RoadRunner-LX800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Lippert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Storage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500Gb Scorpio Blue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Western Digital</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Power Supply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HE104+ DX</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Tri-M</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Switching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DM6956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RTD Embedded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$500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2</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Circuit Breaker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Ground Faulting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Power Monitoring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MM-32DX-AT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Diamond Sys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32 Chan Analog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$600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Environmental Sensing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Model 518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SensoRay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Temp/Hum only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Serial Expansion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Xtreme/104-Plus Port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Connect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$700</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42.5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$3525</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19991705"/>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Controller</a:t>
            </a:r>
          </a:p>
          <a:p>
            <a:pPr lvl="1"/>
            <a:r>
              <a:rPr lang="en-US" dirty="0" smtClean="0"/>
              <a:t>Power Supply</a:t>
            </a:r>
          </a:p>
          <a:p>
            <a:pPr lvl="1"/>
            <a:r>
              <a:rPr lang="en-US" dirty="0" smtClean="0"/>
              <a:t>Relay Modules</a:t>
            </a:r>
          </a:p>
          <a:p>
            <a:pPr lvl="1"/>
            <a:r>
              <a:rPr lang="en-US" dirty="0" smtClean="0"/>
              <a:t>Digital I/O, Analog I/O (</a:t>
            </a:r>
            <a:r>
              <a:rPr lang="en-US" dirty="0" err="1" smtClean="0"/>
              <a:t>DAQ</a:t>
            </a:r>
            <a:r>
              <a:rPr lang="en-US" dirty="0" smtClean="0"/>
              <a:t>)</a:t>
            </a:r>
          </a:p>
          <a:p>
            <a:pPr lvl="1"/>
            <a:r>
              <a:rPr lang="en-US" dirty="0" smtClean="0"/>
              <a:t>Thermocouple inputs</a:t>
            </a:r>
          </a:p>
          <a:p>
            <a:pPr lvl="1"/>
            <a:r>
              <a:rPr lang="en-US" dirty="0" smtClean="0"/>
              <a:t>DC Motor Driver</a:t>
            </a:r>
          </a:p>
          <a:p>
            <a:pPr lvl="1"/>
            <a:r>
              <a:rPr lang="en-US" dirty="0" smtClean="0"/>
              <a:t>Others</a:t>
            </a:r>
            <a:endParaRPr lang="en-US" dirty="0"/>
          </a:p>
        </p:txBody>
      </p:sp>
    </p:spTree>
    <p:extLst>
      <p:ext uri="{BB962C8B-B14F-4D97-AF65-F5344CB8AC3E}">
        <p14:creationId xmlns:p14="http://schemas.microsoft.com/office/powerpoint/2010/main" val="3764986127"/>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graphicFrame>
        <p:nvGraphicFramePr>
          <p:cNvPr id="3" name="Table 2"/>
          <p:cNvGraphicFramePr>
            <a:graphicFrameLocks noGrp="1"/>
          </p:cNvGraphicFramePr>
          <p:nvPr/>
        </p:nvGraphicFramePr>
        <p:xfrm>
          <a:off x="381002" y="1676400"/>
          <a:ext cx="8229600" cy="3200400"/>
        </p:xfrm>
        <a:graphic>
          <a:graphicData uri="http://schemas.openxmlformats.org/drawingml/2006/table">
            <a:tbl>
              <a:tblPr/>
              <a:tblGrid>
                <a:gridCol w="1551008"/>
                <a:gridCol w="1122745"/>
                <a:gridCol w="1030148"/>
                <a:gridCol w="1747779"/>
                <a:gridCol w="555584"/>
                <a:gridCol w="555584"/>
                <a:gridCol w="555584"/>
                <a:gridCol w="555584"/>
                <a:gridCol w="555584"/>
              </a:tblGrid>
              <a:tr h="213360">
                <a:tc>
                  <a:txBody>
                    <a:bodyPr/>
                    <a:lstStyle/>
                    <a:p>
                      <a:pPr algn="l" fontAlgn="b"/>
                      <a:r>
                        <a:rPr lang="en-US" sz="1200" b="1" i="0" u="none" strike="noStrike">
                          <a:solidFill>
                            <a:srgbClr val="000000"/>
                          </a:solidFill>
                          <a:latin typeface="Calibri"/>
                        </a:rPr>
                        <a:t>Function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Computer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750-341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Eth-Fieldus Coupler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Storage</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Power Supply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Switching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857-304</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Single SPST Relay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Circuit Breaker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Ground Faulting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Voltage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750-483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Voltage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Current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750-475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Current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Temp</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750-469</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Thermocouple input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Hum</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Serial Expansion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66.5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7461898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1514338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CPU Board</a:t>
            </a:r>
          </a:p>
          <a:p>
            <a:pPr lvl="1"/>
            <a:r>
              <a:rPr lang="en-US" dirty="0" smtClean="0"/>
              <a:t>Power Supply</a:t>
            </a:r>
          </a:p>
          <a:p>
            <a:pPr lvl="1"/>
            <a:r>
              <a:rPr lang="en-US" dirty="0" smtClean="0"/>
              <a:t>Environmental Monitoring Board</a:t>
            </a:r>
          </a:p>
          <a:p>
            <a:pPr lvl="1"/>
            <a:r>
              <a:rPr lang="en-US" dirty="0" smtClean="0"/>
              <a:t>Low Voltage Load Switcher (8 channels)</a:t>
            </a:r>
          </a:p>
          <a:p>
            <a:pPr lvl="1"/>
            <a:r>
              <a:rPr lang="en-US" dirty="0" smtClean="0"/>
              <a:t>Medium Voltage Load Switcher (4 channels)</a:t>
            </a:r>
          </a:p>
          <a:p>
            <a:pPr lvl="1"/>
            <a:r>
              <a:rPr lang="en-US" dirty="0" smtClean="0"/>
              <a:t>Ground Fault Detection Board (16 channels)</a:t>
            </a:r>
          </a:p>
          <a:p>
            <a:pPr lvl="1"/>
            <a:r>
              <a:rPr lang="en-US" dirty="0" smtClean="0"/>
              <a:t>Others</a:t>
            </a:r>
            <a:endParaRPr lang="en-US" dirty="0"/>
          </a:p>
        </p:txBody>
      </p:sp>
    </p:spTree>
    <p:extLst>
      <p:ext uri="{BB962C8B-B14F-4D97-AF65-F5344CB8AC3E}">
        <p14:creationId xmlns:p14="http://schemas.microsoft.com/office/powerpoint/2010/main" val="1079547227"/>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Instrument Chassis</a:t>
            </a:r>
            <a:endParaRPr lang="en-US" dirty="0"/>
          </a:p>
        </p:txBody>
      </p:sp>
      <p:graphicFrame>
        <p:nvGraphicFramePr>
          <p:cNvPr id="4" name="Table 3"/>
          <p:cNvGraphicFramePr>
            <a:graphicFrameLocks noGrp="1"/>
          </p:cNvGraphicFramePr>
          <p:nvPr/>
        </p:nvGraphicFramePr>
        <p:xfrm>
          <a:off x="533400" y="1752600"/>
          <a:ext cx="8153401" cy="4225220"/>
        </p:xfrm>
        <a:graphic>
          <a:graphicData uri="http://schemas.openxmlformats.org/drawingml/2006/table">
            <a:tbl>
              <a:tblPr/>
              <a:tblGrid>
                <a:gridCol w="1600200"/>
                <a:gridCol w="767211"/>
                <a:gridCol w="865308"/>
                <a:gridCol w="2329881"/>
                <a:gridCol w="561590"/>
                <a:gridCol w="511873"/>
                <a:gridCol w="356483"/>
                <a:gridCol w="539295"/>
                <a:gridCol w="621560"/>
              </a:tblGrid>
              <a:tr h="350520">
                <a:tc>
                  <a:txBody>
                    <a:bodyPr/>
                    <a:lstStyle/>
                    <a:p>
                      <a:pPr algn="l" fontAlgn="b"/>
                      <a:r>
                        <a:rPr lang="en-US" sz="1600" b="1" i="0" u="none" strike="noStrike" dirty="0">
                          <a:solidFill>
                            <a:srgbClr val="000000"/>
                          </a:solidFill>
                          <a:latin typeface="Calibri"/>
                        </a:rPr>
                        <a:t>Function</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latin typeface="Calibri"/>
                        </a:rPr>
                        <a:t>Model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err="1" smtClean="0">
                          <a:solidFill>
                            <a:srgbClr val="000000"/>
                          </a:solidFill>
                          <a:latin typeface="Calibri"/>
                        </a:rPr>
                        <a:t>Manuf</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Notes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Watts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smtClean="0">
                          <a:solidFill>
                            <a:srgbClr val="000000"/>
                          </a:solidFill>
                          <a:latin typeface="Calibri"/>
                        </a:rPr>
                        <a:t>#</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Watt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CPU</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$253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Power Supply</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$324</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Backplane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$193</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Environmental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0" i="0" u="none" strike="noStrike">
                          <a:solidFill>
                            <a:srgbClr val="000000"/>
                          </a:solidFill>
                          <a:latin typeface="Calibri"/>
                        </a:rPr>
                        <a:t>8-hum, 4-temp, pressure, X,Y,Z, H2O Sense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$316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Low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8-channels, 0-24V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$550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0.750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$1650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Medium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4-channels 24V-48V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$425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Ground Fault Detection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16-Channels (with 4 HV)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$325</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rgbClr val="000000"/>
                          </a:solidFill>
                          <a:latin typeface="Calibri"/>
                        </a:rPr>
                        <a:t>Q</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Calibri"/>
                        </a:rPr>
                        <a:t>2.4</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r>
                        <a:rPr lang="en-US" sz="1600" b="0" i="0" u="none" strike="noStrike" dirty="0" smtClean="0">
                          <a:solidFill>
                            <a:srgbClr val="000000"/>
                          </a:solidFill>
                          <a:latin typeface="Calibri"/>
                        </a:rPr>
                        <a:t>Act</a:t>
                      </a:r>
                      <a:endParaRPr lang="en-US" sz="1600" b="0" i="0" u="none" strike="noStrike" dirty="0">
                        <a:solidFill>
                          <a:srgbClr val="000000"/>
                        </a:solidFill>
                        <a:latin typeface="Calibri"/>
                      </a:endParaRPr>
                    </a:p>
                  </a:txBody>
                  <a:tcPr marL="6844" marR="6844" marT="684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smtClean="0">
                          <a:solidFill>
                            <a:srgbClr val="000000"/>
                          </a:solidFill>
                          <a:latin typeface="Calibri"/>
                        </a:rPr>
                        <a:t>10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$3,486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41593486"/>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2932662" cy="369332"/>
          </a:xfrm>
          <a:prstGeom prst="rect">
            <a:avLst/>
          </a:prstGeom>
        </p:spPr>
        <p:txBody>
          <a:bodyPr wrap="none">
            <a:spAutoFit/>
          </a:bodyPr>
          <a:lstStyle/>
          <a:p>
            <a:r>
              <a:rPr lang="en-US" dirty="0" smtClean="0"/>
              <a:t>Ethernet </a:t>
            </a:r>
            <a:r>
              <a:rPr lang="en-US" dirty="0" err="1" smtClean="0"/>
              <a:t>Comms</a:t>
            </a:r>
            <a:r>
              <a:rPr lang="en-US" dirty="0" smtClean="0"/>
              <a:t> from Switch</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err="1" smtClean="0"/>
              <a:t>Downconverting</a:t>
            </a:r>
            <a:r>
              <a:rPr lang="en-US" dirty="0" smtClean="0"/>
              <a:t>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More</a:t>
            </a:r>
          </a:p>
          <a:p>
            <a:r>
              <a:rPr lang="en-US" dirty="0" smtClean="0"/>
              <a:t>More</a:t>
            </a:r>
          </a:p>
          <a:p>
            <a:endParaRPr lang="en-US" dirty="0" smtClean="0"/>
          </a:p>
          <a:p>
            <a:pPr lvl="1"/>
            <a:endParaRPr lang="en-US" dirty="0"/>
          </a:p>
        </p:txBody>
      </p:sp>
    </p:spTree>
    <p:extLst>
      <p:ext uri="{BB962C8B-B14F-4D97-AF65-F5344CB8AC3E}">
        <p14:creationId xmlns:p14="http://schemas.microsoft.com/office/powerpoint/2010/main" val="36292420"/>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40237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544278637"/>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1217164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434890"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481713"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326794"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377455"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7266468"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289476"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524819"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316965"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425684"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570495"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570495"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999048"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8022056"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925218"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303075"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925218"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992956"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473242"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925216"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925218"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6118627"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942667"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410119"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687547"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958127"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350321"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958127"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val="327374500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135247665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304941265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swFOCE</a:t>
            </a:r>
            <a:r>
              <a:rPr lang="en-US" dirty="0" smtClean="0"/>
              <a:t> Data interfaces </a:t>
            </a:r>
            <a:r>
              <a:rPr lang="en-US" dirty="0"/>
              <a:t>and </a:t>
            </a:r>
            <a:r>
              <a:rPr lang="en-US" dirty="0" smtClean="0"/>
              <a:t>formats</a:t>
            </a:r>
            <a:endParaRPr lang="en-US" dirty="0"/>
          </a:p>
        </p:txBody>
      </p:sp>
      <p:sp>
        <p:nvSpPr>
          <p:cNvPr id="3" name="Content Placeholder 2"/>
          <p:cNvSpPr>
            <a:spLocks noGrp="1"/>
          </p:cNvSpPr>
          <p:nvPr>
            <p:ph idx="1"/>
          </p:nvPr>
        </p:nvSpPr>
        <p:spPr/>
        <p:txBody>
          <a:bodyPr/>
          <a:lstStyle/>
          <a:p>
            <a:pPr lvl="1"/>
            <a:r>
              <a:rPr lang="en-US" dirty="0" smtClean="0"/>
              <a:t>Local archive: </a:t>
            </a:r>
          </a:p>
          <a:p>
            <a:pPr lvl="1"/>
            <a:r>
              <a:rPr lang="en-US" dirty="0" smtClean="0"/>
              <a:t>SSDS archive:</a:t>
            </a:r>
          </a:p>
          <a:p>
            <a:pPr lvl="1"/>
            <a:r>
              <a:rPr lang="en-US" dirty="0" smtClean="0"/>
              <a:t>OSDT archive:</a:t>
            </a:r>
          </a:p>
          <a:p>
            <a:pPr lvl="1"/>
            <a:r>
              <a:rPr lang="en-US" dirty="0" smtClean="0"/>
              <a:t>Metadata:</a:t>
            </a:r>
            <a:endParaRPr lang="en-US" dirty="0"/>
          </a:p>
        </p:txBody>
      </p:sp>
    </p:spTree>
    <p:extLst>
      <p:ext uri="{BB962C8B-B14F-4D97-AF65-F5344CB8AC3E}">
        <p14:creationId xmlns:p14="http://schemas.microsoft.com/office/powerpoint/2010/main" val="37929224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99534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8" name="Straight Connector 7"/>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45" name="Straight Connector 44"/>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16700" y="2445303"/>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211686" y="3496061"/>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68" name="Straight Connector 67"/>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26246" y="1813559"/>
            <a:ext cx="1115923" cy="307777"/>
          </a:xfrm>
          <a:prstGeom prst="rect">
            <a:avLst/>
          </a:prstGeom>
          <a:noFill/>
        </p:spPr>
        <p:txBody>
          <a:bodyPr wrap="none" rtlCol="0">
            <a:spAutoFit/>
          </a:bodyPr>
          <a:lstStyle/>
          <a:p>
            <a:r>
              <a:rPr lang="en-US" sz="1400" dirty="0" smtClean="0"/>
              <a:t>Diesel Fuel</a:t>
            </a:r>
            <a:endParaRPr lang="en-US" sz="1400" dirty="0"/>
          </a:p>
        </p:txBody>
      </p:sp>
      <p:cxnSp>
        <p:nvCxnSpPr>
          <p:cNvPr id="106" name="Straight Connector 105"/>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884426" y="3511776"/>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51294" y="1051558"/>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808552" y="1680046"/>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23" name="Rectangle 122"/>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ectangle 116"/>
          <p:cNvSpPr/>
          <p:nvPr/>
        </p:nvSpPr>
        <p:spPr>
          <a:xfrm flipV="1">
            <a:off x="3026559" y="2896074"/>
            <a:ext cx="2688658" cy="14979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99518" y="2743281"/>
            <a:ext cx="29625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4" name="TextBox 123"/>
          <p:cNvSpPr txBox="1"/>
          <p:nvPr/>
        </p:nvSpPr>
        <p:spPr>
          <a:xfrm>
            <a:off x="3683415" y="2150552"/>
            <a:ext cx="1678640" cy="307777"/>
          </a:xfrm>
          <a:prstGeom prst="rect">
            <a:avLst/>
          </a:prstGeom>
          <a:noFill/>
        </p:spPr>
        <p:txBody>
          <a:bodyPr wrap="none" rtlCol="0">
            <a:spAutoFit/>
          </a:bodyPr>
          <a:lstStyle/>
          <a:p>
            <a:r>
              <a:rPr lang="en-US" sz="1400" dirty="0" smtClean="0"/>
              <a:t>Particle Scrubber</a:t>
            </a:r>
            <a:endParaRPr lang="en-US" sz="1400" dirty="0"/>
          </a:p>
        </p:txBody>
      </p:sp>
      <p:cxnSp>
        <p:nvCxnSpPr>
          <p:cNvPr id="64" name="Straight Connector 63"/>
          <p:cNvCxnSpPr/>
          <p:nvPr/>
        </p:nvCxnSpPr>
        <p:spPr>
          <a:xfrm flipV="1">
            <a:off x="5362055" y="2743281"/>
            <a:ext cx="0" cy="74407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1"/>
          <p:cNvSpPr>
            <a:spLocks noGrp="1"/>
          </p:cNvSpPr>
          <p:nvPr>
            <p:ph type="title"/>
          </p:nvPr>
        </p:nvSpPr>
        <p:spPr>
          <a:xfrm>
            <a:off x="796773" y="0"/>
            <a:ext cx="8229600" cy="1143000"/>
          </a:xfrm>
        </p:spPr>
        <p:txBody>
          <a:bodyPr/>
          <a:lstStyle/>
          <a:p>
            <a:r>
              <a:rPr lang="en-US" dirty="0" err="1" smtClean="0"/>
              <a:t>xFOCE</a:t>
            </a:r>
            <a:r>
              <a:rPr lang="en-US" dirty="0"/>
              <a:t> </a:t>
            </a:r>
            <a:r>
              <a:rPr lang="en-US" dirty="0" smtClean="0"/>
              <a:t>Mooring Concept</a:t>
            </a:r>
            <a:endParaRPr lang="en-US" dirty="0"/>
          </a:p>
        </p:txBody>
      </p:sp>
    </p:spTree>
    <p:extLst>
      <p:ext uri="{BB962C8B-B14F-4D97-AF65-F5344CB8AC3E}">
        <p14:creationId xmlns:p14="http://schemas.microsoft.com/office/powerpoint/2010/main" val="4827785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619951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2747341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249060" cy="646331"/>
          </a:xfrm>
          <a:prstGeom prst="rect">
            <a:avLst/>
          </a:prstGeom>
          <a:noFill/>
        </p:spPr>
        <p:txBody>
          <a:bodyPr wrap="none" rtlCol="0">
            <a:spAutoFit/>
          </a:bodyPr>
          <a:lstStyle/>
          <a:p>
            <a:r>
              <a:rPr lang="en-US" dirty="0" smtClean="0"/>
              <a:t>Animal </a:t>
            </a:r>
          </a:p>
          <a:p>
            <a:r>
              <a:rPr lang="en-US" dirty="0" smtClean="0"/>
              <a:t>Restrictor</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3659078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7061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228594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990276" y="1697037"/>
            <a:ext cx="7476390" cy="3693319"/>
          </a:xfrm>
          <a:prstGeom prst="rect">
            <a:avLst/>
          </a:prstGeom>
          <a:noFill/>
        </p:spPr>
        <p:txBody>
          <a:bodyPr wrap="square" rtlCol="0">
            <a:spAutoFit/>
          </a:bodyPr>
          <a:lstStyle/>
          <a:p>
            <a:r>
              <a:rPr lang="en-US" dirty="0" smtClean="0"/>
              <a:t>pH :			+/- .01 pH unit or better and suitable for </a:t>
            </a:r>
          </a:p>
          <a:p>
            <a:r>
              <a:rPr lang="en-US" dirty="0"/>
              <a:t>	</a:t>
            </a:r>
            <a:r>
              <a:rPr lang="en-US" dirty="0" smtClean="0"/>
              <a:t>		control loop applications </a:t>
            </a:r>
          </a:p>
          <a:p>
            <a:endParaRPr lang="en-US" dirty="0"/>
          </a:p>
          <a:p>
            <a:r>
              <a:rPr lang="en-US" dirty="0" smtClean="0"/>
              <a:t>CTD:			Comparable to current units at MBARI, unit is </a:t>
            </a:r>
          </a:p>
          <a:p>
            <a:r>
              <a:rPr lang="en-US" dirty="0"/>
              <a:t>	</a:t>
            </a:r>
            <a:r>
              <a:rPr lang="en-US" dirty="0" smtClean="0"/>
              <a:t>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Suggested architecture allows for expansion of additional instrumentation</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0693" y="19693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136441883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sp>
        <p:nvSpPr>
          <p:cNvPr id="5" name="TextBox 4"/>
          <p:cNvSpPr txBox="1"/>
          <p:nvPr/>
        </p:nvSpPr>
        <p:spPr>
          <a:xfrm>
            <a:off x="922543" y="1197504"/>
            <a:ext cx="6663590" cy="4985981"/>
          </a:xfrm>
          <a:prstGeom prst="rect">
            <a:avLst/>
          </a:prstGeom>
          <a:noFill/>
        </p:spPr>
        <p:txBody>
          <a:bodyPr wrap="square" rtlCol="0">
            <a:spAutoFit/>
          </a:bodyPr>
          <a:lstStyle/>
          <a:p>
            <a:r>
              <a:rPr lang="en-US" dirty="0" smtClean="0"/>
              <a:t>pH :			 	+/- .01 pH unit or better and suitable for 				control loop applications </a:t>
            </a:r>
          </a:p>
          <a:p>
            <a:endParaRPr lang="en-US" dirty="0"/>
          </a:p>
          <a:p>
            <a:r>
              <a:rPr lang="en-US" dirty="0" smtClean="0"/>
              <a:t>CTD:				Comparable to current units at MBARI, 				baseline unit is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PAR* Sensor: 		400 – 700 nm / calibrated t0 </a:t>
            </a:r>
            <a:r>
              <a:rPr lang="el-GR" dirty="0" smtClean="0"/>
              <a:t>0 </a:t>
            </a:r>
            <a:r>
              <a:rPr lang="el-GR" dirty="0"/>
              <a:t>– 5000 μmol </a:t>
            </a:r>
            <a:r>
              <a:rPr lang="en-US" dirty="0" smtClean="0"/>
              <a:t>				</a:t>
            </a:r>
            <a:r>
              <a:rPr lang="el-GR" dirty="0" smtClean="0"/>
              <a:t>photons</a:t>
            </a:r>
            <a:r>
              <a:rPr lang="el-GR" dirty="0"/>
              <a:t>•m </a:t>
            </a:r>
            <a:r>
              <a:rPr lang="el-GR" baseline="30000" dirty="0"/>
              <a:t>-2</a:t>
            </a:r>
            <a:r>
              <a:rPr lang="el-GR" dirty="0"/>
              <a:t> •s </a:t>
            </a:r>
            <a:r>
              <a:rPr lang="el-GR" baseline="30000" dirty="0"/>
              <a:t>-</a:t>
            </a:r>
            <a:r>
              <a:rPr lang="el-GR" baseline="30000" dirty="0" smtClean="0"/>
              <a:t>1</a:t>
            </a:r>
            <a:endParaRPr lang="en-US" baseline="30000" dirty="0" smtClean="0"/>
          </a:p>
          <a:p>
            <a:endParaRPr lang="en-US" baseline="30000" dirty="0"/>
          </a:p>
          <a:p>
            <a:r>
              <a:rPr lang="en-US" dirty="0" smtClean="0"/>
              <a:t>Camera/Lights: </a:t>
            </a:r>
            <a:r>
              <a:rPr lang="en-US" dirty="0"/>
              <a:t>	</a:t>
            </a:r>
            <a:r>
              <a:rPr lang="en-US" dirty="0" smtClean="0"/>
              <a:t>1080p  - 16:9 ratio format – light source either 				natural and/or color balanced LED</a:t>
            </a:r>
            <a:endParaRPr lang="en-US" dirty="0"/>
          </a:p>
          <a:p>
            <a:endParaRPr lang="en-US" dirty="0"/>
          </a:p>
        </p:txBody>
      </p:sp>
      <p:pic>
        <p:nvPicPr>
          <p:cNvPr id="3" name="Picture 2" descr="49OverallFeb10ForWe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2960" y="15629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64321981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3891133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3950305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570468" cy="4247317"/>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a:t>
            </a:r>
            <a:r>
              <a:rPr lang="en-US" dirty="0"/>
              <a:t>Network Time Protocol (NTP</a:t>
            </a:r>
            <a:r>
              <a:rPr lang="en-US" dirty="0" smtClean="0"/>
              <a:t>) protocol for 						synchronizing computers</a:t>
            </a:r>
          </a:p>
          <a:p>
            <a:endParaRPr lang="en-US" dirty="0"/>
          </a:p>
          <a:p>
            <a:r>
              <a:rPr lang="en-US" dirty="0" smtClean="0"/>
              <a:t>Sample Rates: 				System will support 10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Near real time ground </a:t>
            </a:r>
            <a:r>
              <a:rPr lang="en-US" smtClean="0"/>
              <a:t>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255369072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dirty="0" err="1"/>
              <a:t>xFOCE</a:t>
            </a:r>
            <a:r>
              <a:rPr lang="en-US" dirty="0"/>
              <a:t> </a:t>
            </a:r>
            <a:r>
              <a:rPr lang="en-US" dirty="0" smtClean="0"/>
              <a:t>Engineering Trades</a:t>
            </a:r>
            <a:endParaRPr lang="en-US"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205357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3432491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260703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SW-FOCE Takes Shape</a:t>
            </a:r>
            <a:endParaRPr lang="en-US" dirty="0"/>
          </a:p>
        </p:txBody>
      </p:sp>
      <p:sp>
        <p:nvSpPr>
          <p:cNvPr id="3" name="Content Placeholder 2"/>
          <p:cNvSpPr>
            <a:spLocks noGrp="1"/>
          </p:cNvSpPr>
          <p:nvPr>
            <p:ph idx="1"/>
          </p:nvPr>
        </p:nvSpPr>
        <p:spPr>
          <a:xfrm>
            <a:off x="457200" y="1600200"/>
            <a:ext cx="4572000" cy="4525963"/>
          </a:xfrm>
        </p:spPr>
        <p:txBody>
          <a:bodyPr>
            <a:normAutofit fontScale="85000" lnSpcReduction="10000"/>
          </a:bodyPr>
          <a:lstStyle/>
          <a:p>
            <a:r>
              <a:rPr lang="en-US" dirty="0" smtClean="0"/>
              <a:t>Build a consortium of researchers and engineers to tackle large, real-world issue of increasing relevance </a:t>
            </a:r>
          </a:p>
          <a:p>
            <a:r>
              <a:rPr lang="en-US" dirty="0" smtClean="0"/>
              <a:t>Center for Ocean Solutions:  Ideal fit to highlight ocean acidification</a:t>
            </a:r>
          </a:p>
          <a:p>
            <a:r>
              <a:rPr lang="en-US" dirty="0" smtClean="0"/>
              <a:t>Hopkins: Cable/</a:t>
            </a:r>
            <a:r>
              <a:rPr lang="en-US" dirty="0" err="1" smtClean="0"/>
              <a:t>infrastucture</a:t>
            </a:r>
            <a:r>
              <a:rPr lang="en-US" dirty="0" smtClean="0"/>
              <a:t> and numerous potential research opportunities</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4660" y="2133600"/>
            <a:ext cx="3663737" cy="2743200"/>
          </a:xfrm>
          <a:prstGeom prst="rect">
            <a:avLst/>
          </a:prstGeom>
          <a:noFill/>
        </p:spPr>
      </p:pic>
    </p:spTree>
    <p:extLst>
      <p:ext uri="{BB962C8B-B14F-4D97-AF65-F5344CB8AC3E}">
        <p14:creationId xmlns:p14="http://schemas.microsoft.com/office/powerpoint/2010/main" val="4135211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Permits at Every Level</a:t>
            </a:r>
          </a:p>
        </p:txBody>
      </p:sp>
      <p:sp>
        <p:nvSpPr>
          <p:cNvPr id="3" name="Content Placeholder 2"/>
          <p:cNvSpPr>
            <a:spLocks noGrp="1"/>
          </p:cNvSpPr>
          <p:nvPr>
            <p:ph idx="1"/>
          </p:nvPr>
        </p:nvSpPr>
        <p:spPr>
          <a:xfrm>
            <a:off x="457200" y="1600200"/>
            <a:ext cx="4191000" cy="4876800"/>
          </a:xfrm>
        </p:spPr>
        <p:txBody>
          <a:bodyPr>
            <a:normAutofit fontScale="55000" lnSpcReduction="20000"/>
          </a:bodyPr>
          <a:lstStyle/>
          <a:p>
            <a:r>
              <a:rPr lang="en-US" sz="3600" dirty="0" smtClean="0"/>
              <a:t>From earliest meetings with COS &amp; Hopkins, realized permitting was a significant hurdle to overcome.</a:t>
            </a:r>
            <a:br>
              <a:rPr lang="en-US" sz="3600" dirty="0" smtClean="0"/>
            </a:br>
            <a:endParaRPr lang="en-US" sz="3600" dirty="0" smtClean="0"/>
          </a:p>
          <a:p>
            <a:r>
              <a:rPr lang="en-US" sz="3600" dirty="0" smtClean="0"/>
              <a:t>Brock </a:t>
            </a:r>
            <a:r>
              <a:rPr lang="en-US" sz="3600" dirty="0"/>
              <a:t>Woodson initially procured permit from </a:t>
            </a:r>
            <a:r>
              <a:rPr lang="en-US" sz="3600" dirty="0" smtClean="0"/>
              <a:t>Monterey Bay Sanctuary </a:t>
            </a:r>
            <a:r>
              <a:rPr lang="en-US" sz="3600" dirty="0"/>
              <a:t>to install </a:t>
            </a:r>
            <a:r>
              <a:rPr lang="en-US" sz="3600" dirty="0" smtClean="0"/>
              <a:t>cable</a:t>
            </a:r>
            <a:r>
              <a:rPr lang="en-US" sz="4000" dirty="0" smtClean="0"/>
              <a:t/>
            </a:r>
            <a:br>
              <a:rPr lang="en-US" sz="4000" dirty="0" smtClean="0"/>
            </a:br>
            <a:endParaRPr lang="en-US" sz="3800" dirty="0" smtClean="0"/>
          </a:p>
          <a:p>
            <a:r>
              <a:rPr lang="en-US" sz="3600" dirty="0" smtClean="0"/>
              <a:t>Innovative work, like SW-FOCE, would require the involvement of multiple regulatory agencies</a:t>
            </a:r>
          </a:p>
          <a:p>
            <a:pPr lvl="1"/>
            <a:r>
              <a:rPr lang="en-US" sz="2400" dirty="0" smtClean="0"/>
              <a:t>Monterey </a:t>
            </a:r>
            <a:r>
              <a:rPr lang="en-US" sz="2400" dirty="0"/>
              <a:t>Bay National Marine Sanctuary</a:t>
            </a:r>
          </a:p>
          <a:p>
            <a:pPr lvl="1"/>
            <a:r>
              <a:rPr lang="en-US" sz="2400" dirty="0"/>
              <a:t>California Coastal Commission</a:t>
            </a:r>
          </a:p>
          <a:p>
            <a:pPr lvl="1"/>
            <a:r>
              <a:rPr lang="en-US" sz="2400" dirty="0"/>
              <a:t>California Department of Fish &amp; Game</a:t>
            </a:r>
          </a:p>
          <a:p>
            <a:pPr lvl="1"/>
            <a:r>
              <a:rPr lang="en-US" sz="2400" dirty="0"/>
              <a:t>Central Coast Regional Water Quality Control Board</a:t>
            </a:r>
          </a:p>
          <a:p>
            <a:pPr lvl="1"/>
            <a:r>
              <a:rPr lang="en-US" sz="2400" dirty="0"/>
              <a:t>City of Pacific </a:t>
            </a:r>
            <a:r>
              <a:rPr lang="en-US" sz="2400" dirty="0" smtClean="0"/>
              <a:t>Grove</a:t>
            </a:r>
            <a:br>
              <a:rPr lang="en-US" sz="2400" dirty="0" smtClean="0"/>
            </a:br>
            <a:endParaRPr lang="en-US" sz="2400"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2286000"/>
            <a:ext cx="3848100" cy="2749103"/>
          </a:xfrm>
          <a:prstGeom prst="rect">
            <a:avLst/>
          </a:prstGeom>
        </p:spPr>
      </p:pic>
    </p:spTree>
    <p:extLst>
      <p:ext uri="{BB962C8B-B14F-4D97-AF65-F5344CB8AC3E}">
        <p14:creationId xmlns:p14="http://schemas.microsoft.com/office/powerpoint/2010/main" val="167383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428213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a:t>
            </a:r>
            <a:endParaRPr lang="en-US" dirty="0"/>
          </a:p>
        </p:txBody>
      </p:sp>
      <p:sp>
        <p:nvSpPr>
          <p:cNvPr id="3" name="Content Placeholder 2"/>
          <p:cNvSpPr>
            <a:spLocks noGrp="1"/>
          </p:cNvSpPr>
          <p:nvPr>
            <p:ph idx="1"/>
          </p:nvPr>
        </p:nvSpPr>
        <p:spPr>
          <a:xfrm>
            <a:off x="457200" y="1600200"/>
            <a:ext cx="3962400" cy="4525963"/>
          </a:xfrm>
        </p:spPr>
        <p:txBody>
          <a:bodyPr>
            <a:normAutofit lnSpcReduction="10000"/>
          </a:bodyPr>
          <a:lstStyle/>
          <a:p>
            <a:pPr marL="514350" indent="-514350">
              <a:buFont typeface="+mj-lt"/>
              <a:buAutoNum type="arabicPeriod"/>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848655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457200" y="1600200"/>
            <a:ext cx="3962400" cy="4525963"/>
          </a:xfrm>
        </p:spPr>
        <p:txBody>
          <a:bodyPr>
            <a:normAutofit fontScale="62500" lnSpcReduction="20000"/>
          </a:bodyPr>
          <a:lstStyle/>
          <a:p>
            <a:pPr marL="514350" indent="-514350">
              <a:buFont typeface="+mj-lt"/>
              <a:buAutoNum type="arabicPeriod" startAt="2"/>
            </a:pPr>
            <a:r>
              <a:rPr lang="en-US" dirty="0" smtClean="0"/>
              <a:t>CO2 in the ocean poorly understood</a:t>
            </a:r>
          </a:p>
          <a:p>
            <a:pPr marL="914400" lvl="1" indent="-514350"/>
            <a:r>
              <a:rPr lang="en-US" dirty="0" smtClean="0"/>
              <a:t>Experimental releases considered “toxic waste”</a:t>
            </a:r>
          </a:p>
          <a:p>
            <a:pPr marL="914400" lvl="1" indent="-514350"/>
            <a:r>
              <a:rPr lang="en-US" dirty="0" smtClean="0"/>
              <a:t>Needed to change some agency staff (and public) perception about experiment </a:t>
            </a:r>
          </a:p>
          <a:p>
            <a:pPr marL="1314450" lvl="2" indent="-514350"/>
            <a:r>
              <a:rPr lang="en-US" dirty="0" smtClean="0"/>
              <a:t>Education about ocean acidification processes occurring today and why research extremely important</a:t>
            </a:r>
          </a:p>
          <a:p>
            <a:pPr marL="1314450" lvl="2" indent="-514350"/>
            <a:r>
              <a:rPr lang="en-US" dirty="0" smtClean="0"/>
              <a:t>Understanding scale: Created comparison examples that could be understood by general public (e.g., SCUBA diver and motor boat equivalents)</a:t>
            </a:r>
          </a:p>
          <a:p>
            <a:pPr marL="1314450" lvl="2" indent="-514350"/>
            <a:r>
              <a:rPr lang="en-US" dirty="0" smtClean="0"/>
              <a:t>Process much easier when agency staff understood the chemistry</a:t>
            </a:r>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593895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457200" y="1600200"/>
            <a:ext cx="3962400" cy="4525963"/>
          </a:xfrm>
        </p:spPr>
        <p:txBody>
          <a:bodyPr>
            <a:normAutofit fontScale="77500" lnSpcReduction="20000"/>
          </a:bodyPr>
          <a:lstStyle/>
          <a:p>
            <a:pPr marL="514350" indent="-514350">
              <a:buFont typeface="+mj-lt"/>
              <a:buAutoNum type="arabicPeriod" startAt="3"/>
            </a:pPr>
            <a:r>
              <a:rPr lang="en-US" sz="4200" dirty="0" smtClean="0"/>
              <a:t>Inconsistent or lack of permit process</a:t>
            </a:r>
          </a:p>
          <a:p>
            <a:pPr marL="914400" lvl="1" indent="-514350"/>
            <a:r>
              <a:rPr lang="en-US" sz="3300" dirty="0" smtClean="0"/>
              <a:t>Every agency has different process</a:t>
            </a:r>
          </a:p>
          <a:p>
            <a:pPr marL="914400" lvl="1" indent="-514350"/>
            <a:r>
              <a:rPr lang="en-US" sz="3300" dirty="0" smtClean="0"/>
              <a:t>First research project request in recently established MPA, as well as Area of Special Biological Significance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3711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Issues: cont’d</a:t>
            </a:r>
            <a:endParaRPr lang="en-US" dirty="0"/>
          </a:p>
        </p:txBody>
      </p:sp>
      <p:sp>
        <p:nvSpPr>
          <p:cNvPr id="3" name="Content Placeholder 2"/>
          <p:cNvSpPr>
            <a:spLocks noGrp="1"/>
          </p:cNvSpPr>
          <p:nvPr>
            <p:ph idx="1"/>
          </p:nvPr>
        </p:nvSpPr>
        <p:spPr>
          <a:xfrm>
            <a:off x="457200" y="1600200"/>
            <a:ext cx="3962400" cy="4525963"/>
          </a:xfrm>
        </p:spPr>
        <p:txBody>
          <a:bodyPr>
            <a:normAutofit fontScale="85000" lnSpcReduction="20000"/>
          </a:bodyPr>
          <a:lstStyle/>
          <a:p>
            <a:pPr marL="742950" indent="-742950">
              <a:buFont typeface="+mj-lt"/>
              <a:buAutoNum type="arabicPeriod" startAt="4"/>
            </a:pPr>
            <a:r>
              <a:rPr lang="en-US" sz="3800" dirty="0" smtClean="0"/>
              <a:t>Inter-Agency Interactions</a:t>
            </a:r>
          </a:p>
          <a:p>
            <a:pPr marL="914400" lvl="1" indent="-514350"/>
            <a:r>
              <a:rPr lang="en-US" sz="3200" dirty="0" smtClean="0"/>
              <a:t>Each agency regulating different aspects of project</a:t>
            </a:r>
          </a:p>
          <a:p>
            <a:pPr marL="914400" lvl="1" indent="-514350"/>
            <a:r>
              <a:rPr lang="en-US" sz="3200" dirty="0" smtClean="0"/>
              <a:t>Order of response from agencies</a:t>
            </a:r>
          </a:p>
          <a:p>
            <a:pPr marL="914400" lvl="1" indent="-514350"/>
            <a:r>
              <a:rPr lang="en-US" sz="3200" dirty="0" smtClean="0"/>
              <a:t>Project exposed shortcomings in permitting process among multiple agencies</a:t>
            </a:r>
          </a:p>
          <a:p>
            <a:pPr marL="914400" lvl="1" indent="-514350"/>
            <a:endParaRPr lang="en-US" sz="3200" dirty="0" smtClean="0"/>
          </a:p>
          <a:p>
            <a:pPr marL="914400" lvl="1" indent="-514350"/>
            <a:endParaRPr lang="en-US" sz="3200" dirty="0" smtClean="0"/>
          </a:p>
          <a:p>
            <a:pPr marL="914400" lvl="1" indent="-514350"/>
            <a:endParaRPr lang="en-US" sz="3300" dirty="0"/>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1714310"/>
            <a:ext cx="4090558" cy="2955427"/>
          </a:xfrm>
          <a:prstGeom prst="rect">
            <a:avLst/>
          </a:prstGeom>
        </p:spPr>
      </p:pic>
    </p:spTree>
    <p:extLst>
      <p:ext uri="{BB962C8B-B14F-4D97-AF65-F5344CB8AC3E}">
        <p14:creationId xmlns:p14="http://schemas.microsoft.com/office/powerpoint/2010/main" val="519022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Kudos to Agency Staff</a:t>
            </a:r>
            <a:endParaRPr lang="en-US" dirty="0"/>
          </a:p>
        </p:txBody>
      </p:sp>
      <p:sp>
        <p:nvSpPr>
          <p:cNvPr id="3" name="Content Placeholder 2"/>
          <p:cNvSpPr>
            <a:spLocks noGrp="1"/>
          </p:cNvSpPr>
          <p:nvPr>
            <p:ph idx="1"/>
          </p:nvPr>
        </p:nvSpPr>
        <p:spPr/>
        <p:txBody>
          <a:bodyPr/>
          <a:lstStyle/>
          <a:p>
            <a:pPr marL="342900" lvl="1" indent="-342900">
              <a:buFont typeface="Arial"/>
              <a:buChar char="•"/>
            </a:pPr>
            <a:r>
              <a:rPr lang="en-US" sz="3200" dirty="0" smtClean="0"/>
              <a:t>Agency staff highly professional</a:t>
            </a:r>
          </a:p>
          <a:p>
            <a:pPr marL="342900" lvl="1" indent="-342900">
              <a:buFont typeface="Arial"/>
              <a:buChar char="•"/>
            </a:pPr>
            <a:r>
              <a:rPr lang="en-US" sz="3200" dirty="0" smtClean="0"/>
              <a:t>Agency staff understood their respective agency permitting shortcomings due to recent changes in regulations </a:t>
            </a:r>
          </a:p>
          <a:p>
            <a:pPr marL="342900" lvl="1" indent="-342900">
              <a:buFont typeface="Arial"/>
              <a:buChar char="•"/>
            </a:pPr>
            <a:r>
              <a:rPr lang="en-US" sz="3200" dirty="0" smtClean="0"/>
              <a:t>Genuine interest by all agency staff we worked with to help us come up with a solution to get the projects permitted</a:t>
            </a:r>
          </a:p>
          <a:p>
            <a:pPr marL="342900" lvl="1" indent="-342900">
              <a:buFont typeface="Arial"/>
              <a:buChar char="•"/>
            </a:pPr>
            <a:endParaRPr lang="en-US" sz="3200" dirty="0" smtClean="0"/>
          </a:p>
          <a:p>
            <a:endParaRPr lang="en-US" dirty="0"/>
          </a:p>
        </p:txBody>
      </p:sp>
    </p:spTree>
    <p:extLst>
      <p:ext uri="{BB962C8B-B14F-4D97-AF65-F5344CB8AC3E}">
        <p14:creationId xmlns:p14="http://schemas.microsoft.com/office/powerpoint/2010/main" val="2380225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Move Forward - </a:t>
            </a:r>
            <a:br>
              <a:rPr lang="en-US" dirty="0" smtClean="0"/>
            </a:br>
            <a:r>
              <a:rPr lang="en-US" dirty="0" smtClean="0"/>
              <a:t>Go to the Top</a:t>
            </a:r>
            <a:endParaRPr lang="en-US" dirty="0"/>
          </a:p>
        </p:txBody>
      </p:sp>
      <p:sp>
        <p:nvSpPr>
          <p:cNvPr id="3" name="Content Placeholder 2"/>
          <p:cNvSpPr>
            <a:spLocks noGrp="1"/>
          </p:cNvSpPr>
          <p:nvPr>
            <p:ph idx="1"/>
          </p:nvPr>
        </p:nvSpPr>
        <p:spPr>
          <a:xfrm>
            <a:off x="457200" y="1600200"/>
            <a:ext cx="4724400" cy="4525963"/>
          </a:xfrm>
        </p:spPr>
        <p:txBody>
          <a:bodyPr>
            <a:normAutofit/>
          </a:bodyPr>
          <a:lstStyle/>
          <a:p>
            <a:r>
              <a:rPr lang="en-US" dirty="0" smtClean="0"/>
              <a:t>Peter Brewer met with Governor Brown</a:t>
            </a:r>
          </a:p>
          <a:p>
            <a:r>
              <a:rPr lang="en-US" dirty="0" smtClean="0"/>
              <a:t>Meg Caldwell helped streamline the process with two key State agencies (CCC &amp; CDFG) through discussions with high level personnel</a:t>
            </a:r>
          </a:p>
          <a:p>
            <a:endParaRPr lang="en-US" dirty="0" smtClean="0"/>
          </a:p>
          <a:p>
            <a:endParaRPr lang="en-US" dirty="0"/>
          </a:p>
        </p:txBody>
      </p:sp>
    </p:spTree>
    <p:extLst>
      <p:ext uri="{BB962C8B-B14F-4D97-AF65-F5344CB8AC3E}">
        <p14:creationId xmlns:p14="http://schemas.microsoft.com/office/powerpoint/2010/main" val="1395321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smtClean="0"/>
              <a:t>Advocate(s) </a:t>
            </a:r>
            <a:r>
              <a:rPr lang="en-US" dirty="0" smtClean="0"/>
              <a:t>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3841835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95994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22189069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underway. </a:t>
            </a:r>
            <a:endParaRPr lang="en-US" dirty="0"/>
          </a:p>
        </p:txBody>
      </p:sp>
    </p:spTree>
    <p:extLst>
      <p:ext uri="{BB962C8B-B14F-4D97-AF65-F5344CB8AC3E}">
        <p14:creationId xmlns:p14="http://schemas.microsoft.com/office/powerpoint/2010/main" val="22413215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assumptions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05606974"/>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8110328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04292" y="239675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421529" y="2396759"/>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421529" y="2957668"/>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501103" y="49802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470062" y="498027"/>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905065" y="3106449"/>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1" y="3249632"/>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4999239" y="3249632"/>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896435" y="1071641"/>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0" y="3193604"/>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193604"/>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059180" y="1269972"/>
            <a:ext cx="2049698" cy="1207717"/>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979773" y="3193604"/>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059180" y="784834"/>
            <a:ext cx="2056805" cy="366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4764621" y="1071641"/>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499245" y="1873831"/>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019785" y="1873831"/>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6828744" y="2400379"/>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116011" y="5482399"/>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355591" y="5387300"/>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4658873" y="4753502"/>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116606" y="4751828"/>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323199" y="4653741"/>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6864221" y="4653741"/>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6935879" y="5373638"/>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4658873" y="5482399"/>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1793435" y="5663356"/>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608938" y="3669232"/>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850878" y="5411812"/>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180536" y="711795"/>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850878" y="4417866"/>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088850" y="1454638"/>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666165" y="1269972"/>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182916" y="1873831"/>
            <a:ext cx="71314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404488" y="1689165"/>
            <a:ext cx="778428" cy="369332"/>
          </a:xfrm>
          <a:prstGeom prst="rect">
            <a:avLst/>
          </a:prstGeom>
          <a:noFill/>
        </p:spPr>
        <p:txBody>
          <a:bodyPr wrap="none" rtlCol="0">
            <a:spAutoFit/>
          </a:bodyPr>
          <a:lstStyle/>
          <a:p>
            <a:r>
              <a:rPr lang="en-US" dirty="0" smtClean="0"/>
              <a:t>Power</a:t>
            </a:r>
            <a:endParaRPr lang="en-US" dirty="0"/>
          </a:p>
        </p:txBody>
      </p:sp>
    </p:spTree>
    <p:extLst>
      <p:ext uri="{BB962C8B-B14F-4D97-AF65-F5344CB8AC3E}">
        <p14:creationId xmlns:p14="http://schemas.microsoft.com/office/powerpoint/2010/main" val="166507328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Elements</a:t>
            </a:r>
            <a:endParaRPr lang="en-US" dirty="0"/>
          </a:p>
        </p:txBody>
      </p:sp>
      <p:sp>
        <p:nvSpPr>
          <p:cNvPr id="12" name="TextBox 11"/>
          <p:cNvSpPr txBox="1"/>
          <p:nvPr/>
        </p:nvSpPr>
        <p:spPr>
          <a:xfrm>
            <a:off x="1784964" y="1748238"/>
            <a:ext cx="1784475" cy="461665"/>
          </a:xfrm>
          <a:prstGeom prst="rect">
            <a:avLst/>
          </a:prstGeom>
          <a:noFill/>
        </p:spPr>
        <p:txBody>
          <a:bodyPr wrap="none" rtlCol="0">
            <a:spAutoFit/>
          </a:bodyPr>
          <a:lstStyle/>
          <a:p>
            <a:r>
              <a:rPr lang="en-US" sz="2400" b="1" i="1" dirty="0" smtClean="0">
                <a:solidFill>
                  <a:schemeClr val="accent1">
                    <a:lumMod val="75000"/>
                  </a:schemeClr>
                </a:solidFill>
              </a:rPr>
              <a:t>Instruments</a:t>
            </a:r>
            <a:endParaRPr lang="en-US" sz="2400" b="1" i="1" dirty="0">
              <a:solidFill>
                <a:schemeClr val="accent1">
                  <a:lumMod val="75000"/>
                </a:schemeClr>
              </a:solidFill>
            </a:endParaRPr>
          </a:p>
        </p:txBody>
      </p:sp>
      <p:sp>
        <p:nvSpPr>
          <p:cNvPr id="15" name="TextBox 14"/>
          <p:cNvSpPr txBox="1"/>
          <p:nvPr/>
        </p:nvSpPr>
        <p:spPr>
          <a:xfrm>
            <a:off x="3391751" y="2161108"/>
            <a:ext cx="1410274" cy="461665"/>
          </a:xfrm>
          <a:prstGeom prst="rect">
            <a:avLst/>
          </a:prstGeom>
          <a:noFill/>
        </p:spPr>
        <p:txBody>
          <a:bodyPr wrap="none" rtlCol="0">
            <a:spAutoFit/>
          </a:bodyPr>
          <a:lstStyle/>
          <a:p>
            <a:r>
              <a:rPr lang="en-US" sz="2400" b="1" i="1" dirty="0" smtClean="0">
                <a:solidFill>
                  <a:schemeClr val="accent1">
                    <a:lumMod val="75000"/>
                  </a:schemeClr>
                </a:solidFill>
              </a:rPr>
              <a:t>Software</a:t>
            </a:r>
            <a:endParaRPr lang="en-US" sz="2400" b="1" i="1" dirty="0">
              <a:solidFill>
                <a:schemeClr val="accent1">
                  <a:lumMod val="75000"/>
                </a:schemeClr>
              </a:solidFill>
            </a:endParaRPr>
          </a:p>
        </p:txBody>
      </p:sp>
      <p:sp>
        <p:nvSpPr>
          <p:cNvPr id="16" name="TextBox 15"/>
          <p:cNvSpPr txBox="1"/>
          <p:nvPr/>
        </p:nvSpPr>
        <p:spPr>
          <a:xfrm>
            <a:off x="5034356" y="1748238"/>
            <a:ext cx="1420794" cy="461665"/>
          </a:xfrm>
          <a:prstGeom prst="rect">
            <a:avLst/>
          </a:prstGeom>
          <a:noFill/>
        </p:spPr>
        <p:txBody>
          <a:bodyPr wrap="none" rtlCol="0">
            <a:spAutoFit/>
          </a:bodyPr>
          <a:lstStyle/>
          <a:p>
            <a:r>
              <a:rPr lang="en-US" sz="2400" b="1" i="1" dirty="0" smtClean="0">
                <a:solidFill>
                  <a:schemeClr val="accent1">
                    <a:lumMod val="75000"/>
                  </a:schemeClr>
                </a:solidFill>
              </a:rPr>
              <a:t>Housings</a:t>
            </a:r>
            <a:endParaRPr lang="en-US" sz="2400" b="1" i="1" dirty="0">
              <a:solidFill>
                <a:schemeClr val="accent1">
                  <a:lumMod val="75000"/>
                </a:schemeClr>
              </a:solidFill>
            </a:endParaRPr>
          </a:p>
        </p:txBody>
      </p:sp>
      <p:sp>
        <p:nvSpPr>
          <p:cNvPr id="17" name="TextBox 16"/>
          <p:cNvSpPr txBox="1"/>
          <p:nvPr/>
        </p:nvSpPr>
        <p:spPr>
          <a:xfrm>
            <a:off x="3487055" y="1748238"/>
            <a:ext cx="1625928" cy="461665"/>
          </a:xfrm>
          <a:prstGeom prst="rect">
            <a:avLst/>
          </a:prstGeom>
          <a:noFill/>
        </p:spPr>
        <p:txBody>
          <a:bodyPr wrap="none" rtlCol="0">
            <a:spAutoFit/>
          </a:bodyPr>
          <a:lstStyle/>
          <a:p>
            <a:r>
              <a:rPr lang="en-US" sz="2400" b="1" i="1" dirty="0" smtClean="0">
                <a:solidFill>
                  <a:schemeClr val="accent1">
                    <a:lumMod val="75000"/>
                  </a:schemeClr>
                </a:solidFill>
              </a:rPr>
              <a:t>Electronics</a:t>
            </a:r>
            <a:endParaRPr lang="en-US" sz="2400" b="1" i="1" dirty="0">
              <a:solidFill>
                <a:schemeClr val="accent1">
                  <a:lumMod val="75000"/>
                </a:schemeClr>
              </a:solidFill>
            </a:endParaRPr>
          </a:p>
        </p:txBody>
      </p:sp>
      <p:sp>
        <p:nvSpPr>
          <p:cNvPr id="18" name="TextBox 17"/>
          <p:cNvSpPr txBox="1"/>
          <p:nvPr/>
        </p:nvSpPr>
        <p:spPr>
          <a:xfrm>
            <a:off x="4779414" y="2161108"/>
            <a:ext cx="1637951" cy="461665"/>
          </a:xfrm>
          <a:prstGeom prst="rect">
            <a:avLst/>
          </a:prstGeom>
          <a:noFill/>
        </p:spPr>
        <p:txBody>
          <a:bodyPr wrap="none" rtlCol="0">
            <a:spAutoFit/>
          </a:bodyPr>
          <a:lstStyle/>
          <a:p>
            <a:r>
              <a:rPr lang="en-US" sz="2400" b="1" i="1" dirty="0" smtClean="0">
                <a:solidFill>
                  <a:schemeClr val="accent1">
                    <a:lumMod val="75000"/>
                  </a:schemeClr>
                </a:solidFill>
              </a:rPr>
              <a:t>Computers</a:t>
            </a:r>
            <a:endParaRPr lang="en-US" sz="2400" b="1" i="1" dirty="0">
              <a:solidFill>
                <a:schemeClr val="accent1">
                  <a:lumMod val="75000"/>
                </a:schemeClr>
              </a:solidFill>
            </a:endParaRPr>
          </a:p>
        </p:txBody>
      </p:sp>
      <p:sp>
        <p:nvSpPr>
          <p:cNvPr id="19" name="TextBox 18"/>
          <p:cNvSpPr txBox="1"/>
          <p:nvPr/>
        </p:nvSpPr>
        <p:spPr>
          <a:xfrm>
            <a:off x="6360592" y="1748238"/>
            <a:ext cx="1219567" cy="461665"/>
          </a:xfrm>
          <a:prstGeom prst="rect">
            <a:avLst/>
          </a:prstGeom>
          <a:noFill/>
        </p:spPr>
        <p:txBody>
          <a:bodyPr wrap="none" rtlCol="0">
            <a:spAutoFit/>
          </a:bodyPr>
          <a:lstStyle/>
          <a:p>
            <a:r>
              <a:rPr lang="en-US" sz="2400" b="1" i="1" dirty="0" smtClean="0">
                <a:solidFill>
                  <a:schemeClr val="accent1">
                    <a:lumMod val="75000"/>
                  </a:schemeClr>
                </a:solidFill>
              </a:rPr>
              <a:t>Cabling</a:t>
            </a:r>
            <a:endParaRPr lang="en-US" sz="2400" b="1" i="1" dirty="0">
              <a:solidFill>
                <a:schemeClr val="accent1">
                  <a:lumMod val="75000"/>
                </a:schemeClr>
              </a:solidFill>
            </a:endParaRPr>
          </a:p>
        </p:txBody>
      </p:sp>
      <p:sp>
        <p:nvSpPr>
          <p:cNvPr id="24" name="TextBox 23"/>
          <p:cNvSpPr txBox="1"/>
          <p:nvPr/>
        </p:nvSpPr>
        <p:spPr>
          <a:xfrm>
            <a:off x="563498" y="2877023"/>
            <a:ext cx="2403222" cy="369332"/>
          </a:xfrm>
          <a:prstGeom prst="rect">
            <a:avLst/>
          </a:prstGeom>
          <a:noFill/>
        </p:spPr>
        <p:txBody>
          <a:bodyPr wrap="none" rtlCol="0">
            <a:spAutoFit/>
          </a:bodyPr>
          <a:lstStyle/>
          <a:p>
            <a:r>
              <a:rPr lang="en-US" dirty="0" smtClean="0">
                <a:solidFill>
                  <a:srgbClr val="C0504D"/>
                </a:solidFill>
              </a:rPr>
              <a:t>For each, many options</a:t>
            </a:r>
            <a:endParaRPr lang="en-US" dirty="0">
              <a:solidFill>
                <a:srgbClr val="C0504D"/>
              </a:solidFill>
            </a:endParaRPr>
          </a:p>
        </p:txBody>
      </p:sp>
      <p:sp>
        <p:nvSpPr>
          <p:cNvPr id="25" name="TextBox 24"/>
          <p:cNvSpPr txBox="1"/>
          <p:nvPr/>
        </p:nvSpPr>
        <p:spPr>
          <a:xfrm>
            <a:off x="6084777" y="2738523"/>
            <a:ext cx="2799001" cy="646331"/>
          </a:xfrm>
          <a:prstGeom prst="rect">
            <a:avLst/>
          </a:prstGeom>
          <a:noFill/>
        </p:spPr>
        <p:txBody>
          <a:bodyPr wrap="none" rtlCol="0">
            <a:spAutoFit/>
          </a:bodyPr>
          <a:lstStyle/>
          <a:p>
            <a:r>
              <a:rPr lang="en-US" dirty="0" smtClean="0">
                <a:solidFill>
                  <a:srgbClr val="C0504D"/>
                </a:solidFill>
              </a:rPr>
              <a:t>Many ways to arrange them </a:t>
            </a:r>
          </a:p>
          <a:p>
            <a:r>
              <a:rPr lang="en-US" dirty="0" smtClean="0">
                <a:solidFill>
                  <a:srgbClr val="C0504D"/>
                </a:solidFill>
              </a:rPr>
              <a:t>In a FOCE experiment</a:t>
            </a:r>
            <a:endParaRPr lang="en-US" dirty="0">
              <a:solidFill>
                <a:srgbClr val="C0504D"/>
              </a:solidFill>
            </a:endParaRPr>
          </a:p>
        </p:txBody>
      </p:sp>
      <p:pic>
        <p:nvPicPr>
          <p:cNvPr id="5" name="Picture 4" descr="SingleBoardComputer-xpar.gif"/>
          <p:cNvPicPr>
            <a:picLocks noChangeAspect="1"/>
          </p:cNvPicPr>
          <p:nvPr/>
        </p:nvPicPr>
        <p:blipFill rotWithShape="1">
          <a:blip r:embed="rId3">
            <a:extLst>
              <a:ext uri="{28A0092B-C50C-407E-A947-70E740481C1C}">
                <a14:useLocalDpi xmlns:a14="http://schemas.microsoft.com/office/drawing/2010/main" val="0"/>
              </a:ext>
            </a:extLst>
          </a:blip>
          <a:srcRect l="7825" t="8291" r="11690" b="7451"/>
          <a:stretch/>
        </p:blipFill>
        <p:spPr>
          <a:xfrm>
            <a:off x="4198991" y="5050365"/>
            <a:ext cx="603034" cy="631296"/>
          </a:xfrm>
          <a:prstGeom prst="rect">
            <a:avLst/>
          </a:prstGeom>
        </p:spPr>
      </p:pic>
      <p:pic>
        <p:nvPicPr>
          <p:cNvPr id="8" name="Picture 7" descr="co2-cylinder-xpar.gif"/>
          <p:cNvPicPr>
            <a:picLocks noChangeAspect="1"/>
          </p:cNvPicPr>
          <p:nvPr/>
        </p:nvPicPr>
        <p:blipFill rotWithShape="1">
          <a:blip r:embed="rId4">
            <a:extLst>
              <a:ext uri="{28A0092B-C50C-407E-A947-70E740481C1C}">
                <a14:useLocalDpi xmlns:a14="http://schemas.microsoft.com/office/drawing/2010/main" val="0"/>
              </a:ext>
            </a:extLst>
          </a:blip>
          <a:srcRect l="12887" t="3541" r="16372"/>
          <a:stretch/>
        </p:blipFill>
        <p:spPr>
          <a:xfrm>
            <a:off x="5388215" y="3276601"/>
            <a:ext cx="477159" cy="979872"/>
          </a:xfrm>
          <a:prstGeom prst="rect">
            <a:avLst/>
          </a:prstGeom>
        </p:spPr>
      </p:pic>
      <p:pic>
        <p:nvPicPr>
          <p:cNvPr id="46" name="Picture 45" descr="hrph-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704" y="4789470"/>
            <a:ext cx="616205" cy="1240516"/>
          </a:xfrm>
          <a:prstGeom prst="rect">
            <a:avLst/>
          </a:prstGeom>
        </p:spPr>
      </p:pic>
      <p:pic>
        <p:nvPicPr>
          <p:cNvPr id="13" name="Picture 12" descr="do2-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60592" y="5591580"/>
            <a:ext cx="627283" cy="1152634"/>
          </a:xfrm>
          <a:prstGeom prst="rect">
            <a:avLst/>
          </a:prstGeom>
        </p:spPr>
      </p:pic>
      <p:pic>
        <p:nvPicPr>
          <p:cNvPr id="14" name="Picture 13" descr="adcp-xpar.gif"/>
          <p:cNvPicPr>
            <a:picLocks noChangeAspect="1"/>
          </p:cNvPicPr>
          <p:nvPr/>
        </p:nvPicPr>
        <p:blipFill rotWithShape="1">
          <a:blip r:embed="rId7">
            <a:extLst>
              <a:ext uri="{28A0092B-C50C-407E-A947-70E740481C1C}">
                <a14:useLocalDpi xmlns:a14="http://schemas.microsoft.com/office/drawing/2010/main" val="0"/>
              </a:ext>
            </a:extLst>
          </a:blip>
          <a:srcRect l="8674" t="5878" r="10414" b="7542"/>
          <a:stretch/>
        </p:blipFill>
        <p:spPr>
          <a:xfrm>
            <a:off x="6417364" y="4288368"/>
            <a:ext cx="529535" cy="469900"/>
          </a:xfrm>
          <a:prstGeom prst="rect">
            <a:avLst/>
          </a:prstGeom>
        </p:spPr>
      </p:pic>
      <p:pic>
        <p:nvPicPr>
          <p:cNvPr id="20" name="Picture 19" descr="generator-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06104" y="3384854"/>
            <a:ext cx="952935" cy="944111"/>
          </a:xfrm>
          <a:prstGeom prst="rect">
            <a:avLst/>
          </a:prstGeom>
        </p:spPr>
      </p:pic>
      <p:pic>
        <p:nvPicPr>
          <p:cNvPr id="22" name="Picture 21" descr="laptop-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61727" y="3338258"/>
            <a:ext cx="972629" cy="852208"/>
          </a:xfrm>
          <a:prstGeom prst="rect">
            <a:avLst/>
          </a:prstGeom>
        </p:spPr>
      </p:pic>
      <p:pic>
        <p:nvPicPr>
          <p:cNvPr id="31" name="Picture 30" descr="motor-xpar.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6468" y="5409728"/>
            <a:ext cx="550335" cy="541736"/>
          </a:xfrm>
          <a:prstGeom prst="rect">
            <a:avLst/>
          </a:prstGeom>
        </p:spPr>
      </p:pic>
      <p:pic>
        <p:nvPicPr>
          <p:cNvPr id="33" name="Picture 32" descr="valve-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6104" y="5373217"/>
            <a:ext cx="663335" cy="588593"/>
          </a:xfrm>
          <a:prstGeom prst="rect">
            <a:avLst/>
          </a:prstGeom>
        </p:spPr>
      </p:pic>
      <p:pic>
        <p:nvPicPr>
          <p:cNvPr id="62" name="Picture 61" descr="fanBlade-xpar.gif"/>
          <p:cNvPicPr>
            <a:picLocks noChangeAspect="1"/>
          </p:cNvPicPr>
          <p:nvPr/>
        </p:nvPicPr>
        <p:blipFill rotWithShape="1">
          <a:blip r:embed="rId12">
            <a:extLst>
              <a:ext uri="{28A0092B-C50C-407E-A947-70E740481C1C}">
                <a14:useLocalDpi xmlns:a14="http://schemas.microsoft.com/office/drawing/2010/main" val="0"/>
              </a:ext>
            </a:extLst>
          </a:blip>
          <a:srcRect l="10993" t="8545" r="10658" b="6225"/>
          <a:stretch/>
        </p:blipFill>
        <p:spPr>
          <a:xfrm>
            <a:off x="1784964" y="5262908"/>
            <a:ext cx="873238" cy="767078"/>
          </a:xfrm>
          <a:prstGeom prst="rect">
            <a:avLst/>
          </a:prstGeom>
        </p:spPr>
      </p:pic>
      <p:pic>
        <p:nvPicPr>
          <p:cNvPr id="27" name="Picture 26" descr="redPump-xpar.gi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79821" y="4223450"/>
            <a:ext cx="636764" cy="636764"/>
          </a:xfrm>
          <a:prstGeom prst="rect">
            <a:avLst/>
          </a:prstGeom>
        </p:spPr>
      </p:pic>
    </p:spTree>
    <p:extLst>
      <p:ext uri="{BB962C8B-B14F-4D97-AF65-F5344CB8AC3E}">
        <p14:creationId xmlns:p14="http://schemas.microsoft.com/office/powerpoint/2010/main" val="198139324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Look at 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112474548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Buy what you can’t/shouldn’t build</a:t>
            </a:r>
          </a:p>
          <a:p>
            <a:pPr lvl="1"/>
            <a:r>
              <a:rPr lang="en-US" dirty="0" smtClean="0"/>
              <a:t>Processors,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r>
              <a:rPr lang="en-US" dirty="0" smtClean="0"/>
              <a:t>Beware </a:t>
            </a:r>
            <a:r>
              <a:rPr lang="en-US" dirty="0" err="1" smtClean="0"/>
              <a:t>Frankensystem</a:t>
            </a:r>
            <a:endParaRPr lang="en-US" dirty="0" smtClean="0"/>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2"/>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181132503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550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a:p>
            <a:r>
              <a:rPr lang="en-US" dirty="0" smtClean="0"/>
              <a:t>Play to  </a:t>
            </a:r>
            <a:r>
              <a:rPr lang="en-US" dirty="0"/>
              <a:t>your </a:t>
            </a:r>
            <a:r>
              <a:rPr lang="en-US" dirty="0" smtClean="0"/>
              <a:t>application, tech  </a:t>
            </a:r>
            <a:r>
              <a:rPr lang="en-US" dirty="0"/>
              <a:t>strengths and </a:t>
            </a:r>
            <a:r>
              <a:rPr lang="en-US" dirty="0" smtClean="0"/>
              <a:t>budget</a:t>
            </a:r>
          </a:p>
          <a:p>
            <a:pPr lvl="1"/>
            <a:r>
              <a:rPr lang="en-US" dirty="0" smtClean="0"/>
              <a:t>Permits, environment</a:t>
            </a:r>
          </a:p>
          <a:p>
            <a:pPr lvl="1"/>
            <a:r>
              <a:rPr lang="en-US" dirty="0" smtClean="0"/>
              <a:t>Experiment duration, depth</a:t>
            </a:r>
          </a:p>
          <a:p>
            <a:pPr lvl="1"/>
            <a:r>
              <a:rPr lang="en-US" dirty="0" smtClean="0"/>
              <a:t>Data access requirements</a:t>
            </a:r>
          </a:p>
          <a:p>
            <a:pPr lvl="1"/>
            <a:r>
              <a:rPr lang="en-US" dirty="0" smtClean="0"/>
              <a:t>Maintenance schedule, spares</a:t>
            </a:r>
          </a:p>
          <a:p>
            <a:pPr lvl="1"/>
            <a:r>
              <a:rPr lang="en-US" dirty="0" smtClean="0"/>
              <a:t>Available design/fabrication resources</a:t>
            </a:r>
          </a:p>
        </p:txBody>
      </p:sp>
      <p:pic>
        <p:nvPicPr>
          <p:cNvPr id="10" name="Picture 9"/>
          <p:cNvPicPr>
            <a:picLocks noChangeAspect="1"/>
          </p:cNvPicPr>
          <p:nvPr/>
        </p:nvPicPr>
        <p:blipFill>
          <a:blip r:embed="rId2"/>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193091593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498029"/>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498027"/>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787913"/>
            <a:ext cx="0" cy="1459439"/>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793732"/>
            <a:ext cx="2056805" cy="35795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089436"/>
            <a:ext cx="0" cy="1157916"/>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873165" y="883146"/>
            <a:ext cx="1855259"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needs to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234610747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a:t>
            </a:r>
            <a:r>
              <a:rPr lang="en-US" dirty="0"/>
              <a:t> </a:t>
            </a:r>
            <a:r>
              <a:rPr lang="en-US" dirty="0" smtClean="0"/>
              <a:t>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p:txBody>
      </p:sp>
    </p:spTree>
    <p:extLst>
      <p:ext uri="{BB962C8B-B14F-4D97-AF65-F5344CB8AC3E}">
        <p14:creationId xmlns:p14="http://schemas.microsoft.com/office/powerpoint/2010/main" val="39346300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experiment and constraints</a:t>
            </a:r>
          </a:p>
          <a:p>
            <a:pPr lvl="1"/>
            <a:r>
              <a:rPr lang="en-US" dirty="0" smtClean="0">
                <a:solidFill>
                  <a:srgbClr val="77933C"/>
                </a:solidFill>
              </a:rPr>
              <a:t>Budget, schedule</a:t>
            </a:r>
          </a:p>
          <a:p>
            <a:pPr lvl="1"/>
            <a:r>
              <a:rPr lang="en-US" dirty="0" smtClean="0">
                <a:solidFill>
                  <a:srgbClr val="77933C"/>
                </a:solidFill>
              </a:rPr>
              <a:t>Environment</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8131676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3918705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830958766"/>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Centralized </a:t>
            </a:r>
            <a:r>
              <a:rPr lang="en-US" i="1" dirty="0">
                <a:solidFill>
                  <a:schemeClr val="accent6">
                    <a:lumMod val="50000"/>
                  </a:schemeClr>
                </a:solidFill>
              </a:rPr>
              <a:t>Workstation</a:t>
            </a:r>
            <a:r>
              <a:rPr lang="en-US" i="1" dirty="0" smtClean="0">
                <a:solidFill>
                  <a:schemeClr val="accent6">
                    <a:lumMod val="50000"/>
                  </a:schemeClr>
                </a:solidFill>
              </a:rPr>
              <a:t>…</a:t>
            </a:r>
          </a:p>
          <a:p>
            <a:pPr lvl="1"/>
            <a:r>
              <a:rPr lang="en-US" i="1" dirty="0" smtClean="0">
                <a:solidFill>
                  <a:schemeClr val="accent6">
                    <a:lumMod val="50000"/>
                  </a:schemeClr>
                </a:solidFill>
              </a:rPr>
              <a:t>Workstation computing</a:t>
            </a:r>
          </a:p>
          <a:p>
            <a:pPr lvl="1"/>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a:t>
            </a:r>
          </a:p>
          <a:p>
            <a:pPr lvl="1"/>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pPr lvl="1"/>
            <a:r>
              <a:rPr lang="en-US" i="1" dirty="0" smtClean="0">
                <a:solidFill>
                  <a:schemeClr val="accent6">
                    <a:lumMod val="50000"/>
                  </a:schemeClr>
                </a:solidFill>
              </a:rPr>
              <a:t>Shown here using cabled configuration</a:t>
            </a:r>
            <a:endParaRPr lang="en-US" i="1" dirty="0">
              <a:solidFill>
                <a:schemeClr val="accent6">
                  <a:lumMod val="50000"/>
                </a:schemeClr>
              </a:solidFill>
            </a:endParaRPr>
          </a:p>
          <a:p>
            <a:pPr marL="0" indent="0">
              <a:buNone/>
            </a:pPr>
            <a:endParaRPr lang="en-US" dirty="0"/>
          </a:p>
        </p:txBody>
      </p:sp>
    </p:spTree>
    <p:extLst>
      <p:ext uri="{BB962C8B-B14F-4D97-AF65-F5344CB8AC3E}">
        <p14:creationId xmlns:p14="http://schemas.microsoft.com/office/powerpoint/2010/main" val="177528889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706559956"/>
              </p:ext>
            </p:extLst>
          </p:nvPr>
        </p:nvGraphicFramePr>
        <p:xfrm>
          <a:off x="227568" y="146814"/>
          <a:ext cx="5356083" cy="2783448"/>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295038264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3995154345"/>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7330581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291103641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Need lots of serial ports</a:t>
            </a:r>
          </a:p>
          <a:p>
            <a:pPr lvl="2"/>
            <a:r>
              <a:rPr lang="en-US" sz="1600" dirty="0"/>
              <a:t>Custom serial IO </a:t>
            </a:r>
            <a:r>
              <a:rPr lang="en-US" dirty="0" smtClean="0"/>
              <a:t>Power </a:t>
            </a:r>
            <a:r>
              <a:rPr lang="en-US" dirty="0"/>
              <a:t>consumption</a:t>
            </a:r>
          </a:p>
          <a:p>
            <a:pPr lvl="1"/>
            <a:r>
              <a:rPr lang="en-US" sz="2000" dirty="0" smtClean="0"/>
              <a:t>Less modular</a:t>
            </a:r>
          </a:p>
          <a:p>
            <a:pPr lvl="1"/>
            <a:endParaRPr lang="en-US" sz="1600" dirty="0" smtClean="0"/>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val="232259638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Industrial Computers…</a:t>
            </a:r>
          </a:p>
          <a:p>
            <a:pPr lvl="1"/>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pPr lvl="1"/>
            <a:r>
              <a:rPr lang="en-US" i="1" dirty="0">
                <a:solidFill>
                  <a:schemeClr val="accent6">
                    <a:lumMod val="50000"/>
                  </a:schemeClr>
                </a:solidFill>
              </a:rPr>
              <a:t>Similar to </a:t>
            </a:r>
            <a:r>
              <a:rPr lang="en-US" i="1" dirty="0" smtClean="0">
                <a:solidFill>
                  <a:schemeClr val="accent6">
                    <a:lumMod val="50000"/>
                  </a:schemeClr>
                </a:solidFill>
              </a:rPr>
              <a:t>CP-FOCE implementation</a:t>
            </a:r>
          </a:p>
          <a:p>
            <a:pPr lvl="1"/>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pPr lvl="1"/>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spTree>
    <p:extLst>
      <p:ext uri="{BB962C8B-B14F-4D97-AF65-F5344CB8AC3E}">
        <p14:creationId xmlns:p14="http://schemas.microsoft.com/office/powerpoint/2010/main" val="261475257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529300484"/>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2">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5">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spTree>
    <p:extLst>
      <p:ext uri="{BB962C8B-B14F-4D97-AF65-F5344CB8AC3E}">
        <p14:creationId xmlns:p14="http://schemas.microsoft.com/office/powerpoint/2010/main" val="7495431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1035259430"/>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43375122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2">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157246429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18062804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94968652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Sensor Node…</a:t>
            </a:r>
            <a:endParaRPr lang="en-US" i="1" dirty="0">
              <a:solidFill>
                <a:schemeClr val="accent6">
                  <a:lumMod val="50000"/>
                </a:schemeClr>
              </a:solidFill>
            </a:endParaRPr>
          </a:p>
          <a:p>
            <a:pPr lvl="1"/>
            <a:r>
              <a:rPr lang="en-US" i="1" dirty="0" smtClean="0">
                <a:solidFill>
                  <a:schemeClr val="accent6">
                    <a:lumMod val="50000"/>
                  </a:schemeClr>
                </a:solidFill>
              </a:rPr>
              <a:t>Small COTS embedded PCs and microprocessors</a:t>
            </a:r>
          </a:p>
          <a:p>
            <a:pPr lvl="1"/>
            <a:r>
              <a:rPr lang="en-US" i="1" dirty="0">
                <a:solidFill>
                  <a:schemeClr val="accent6">
                    <a:lumMod val="50000"/>
                  </a:schemeClr>
                </a:solidFill>
              </a:rPr>
              <a:t>Modularize and aggregate power switching and/or data acquisition</a:t>
            </a:r>
          </a:p>
          <a:p>
            <a:pPr lvl="1"/>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pPr lvl="1"/>
            <a:r>
              <a:rPr lang="en-US" i="1" dirty="0" smtClean="0">
                <a:solidFill>
                  <a:schemeClr val="accent6">
                    <a:lumMod val="50000"/>
                  </a:schemeClr>
                </a:solidFill>
              </a:rPr>
              <a:t>Reduce power consumption</a:t>
            </a:r>
          </a:p>
          <a:p>
            <a:pPr lvl="1"/>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Tree>
    <p:extLst>
      <p:ext uri="{BB962C8B-B14F-4D97-AF65-F5344CB8AC3E}">
        <p14:creationId xmlns:p14="http://schemas.microsoft.com/office/powerpoint/2010/main" val="1972633734"/>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589294389"/>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spTree>
    <p:extLst>
      <p:ext uri="{BB962C8B-B14F-4D97-AF65-F5344CB8AC3E}">
        <p14:creationId xmlns:p14="http://schemas.microsoft.com/office/powerpoint/2010/main" val="2999237121"/>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3571798879"/>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Java,</a:t>
                      </a:r>
                      <a:r>
                        <a:rPr lang="en-US" sz="1600" baseline="0" dirty="0" smtClean="0">
                          <a:solidFill>
                            <a:srgbClr val="000000"/>
                          </a:solidFill>
                        </a:rPr>
                        <a:t> 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1837339573"/>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9670" y="3413904"/>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428939151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91425225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4169080579"/>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Tree>
    <p:extLst>
      <p:ext uri="{BB962C8B-B14F-4D97-AF65-F5344CB8AC3E}">
        <p14:creationId xmlns:p14="http://schemas.microsoft.com/office/powerpoint/2010/main" val="3435945977"/>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chor="ctr">
            <a:normAutofit/>
          </a:bodyPr>
          <a:lstStyle/>
          <a:p>
            <a:pPr marL="0" indent="0" algn="ctr">
              <a:buNone/>
            </a:pPr>
            <a:r>
              <a:rPr lang="en-US" sz="4000" dirty="0" smtClean="0"/>
              <a:t>Questions?</a:t>
            </a:r>
            <a:endParaRPr lang="en-US" sz="4000" dirty="0"/>
          </a:p>
        </p:txBody>
      </p:sp>
    </p:spTree>
    <p:extLst>
      <p:ext uri="{BB962C8B-B14F-4D97-AF65-F5344CB8AC3E}">
        <p14:creationId xmlns:p14="http://schemas.microsoft.com/office/powerpoint/2010/main" val="1113516088"/>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Help users to understand and simplify key choices</a:t>
            </a:r>
          </a:p>
          <a:p>
            <a:r>
              <a:rPr lang="en-US" dirty="0" smtClean="0"/>
              <a:t>What UI </a:t>
            </a:r>
            <a:r>
              <a:rPr lang="en-US" b="1" i="1" dirty="0" smtClean="0"/>
              <a:t>choices</a:t>
            </a:r>
            <a:r>
              <a:rPr lang="en-US" dirty="0" smtClean="0"/>
              <a:t> will the user make related to UI</a:t>
            </a:r>
          </a:p>
          <a:p>
            <a:pPr lvl="1"/>
            <a:r>
              <a:rPr lang="en-US" dirty="0" smtClean="0"/>
              <a:t>Network, interfaces, security </a:t>
            </a:r>
          </a:p>
          <a:p>
            <a:r>
              <a:rPr lang="en-US" dirty="0" smtClean="0"/>
              <a:t>How do those choices affect concerns (performance, flexibility, ease, cost)</a:t>
            </a:r>
          </a:p>
          <a:p>
            <a:r>
              <a:rPr lang="en-US" dirty="0" smtClean="0"/>
              <a:t>What are pros/cons of various choices</a:t>
            </a:r>
          </a:p>
          <a:p>
            <a:pPr lvl="1"/>
            <a:r>
              <a:rPr lang="en-US" dirty="0" smtClean="0"/>
              <a:t>Cost, power, bandwidth, software skill, processing capability, software/system dependencies</a:t>
            </a:r>
          </a:p>
          <a:p>
            <a:r>
              <a:rPr lang="en-US" dirty="0" smtClean="0"/>
              <a:t>Modularity</a:t>
            </a:r>
          </a:p>
          <a:p>
            <a:pPr lvl="1"/>
            <a:r>
              <a:rPr lang="en-US" dirty="0"/>
              <a:t>Interfaces that support flexibility in UI choices</a:t>
            </a:r>
          </a:p>
          <a:p>
            <a:pPr lvl="1"/>
            <a:r>
              <a:rPr lang="en-US" dirty="0" smtClean="0"/>
              <a:t>Expansion path: what’s needed up front to start simply and build capability</a:t>
            </a:r>
          </a:p>
          <a:p>
            <a:r>
              <a:rPr lang="en-US" dirty="0" smtClean="0"/>
              <a:t>Sketch out a couple of concepts at either end of the spectrum</a:t>
            </a:r>
          </a:p>
          <a:p>
            <a:r>
              <a:rPr lang="en-US" dirty="0" smtClean="0"/>
              <a:t>Specific choice/detail more important for SWFOCE</a:t>
            </a:r>
            <a:endParaRPr lang="en-US" dirty="0"/>
          </a:p>
        </p:txBody>
      </p:sp>
    </p:spTree>
    <p:extLst>
      <p:ext uri="{BB962C8B-B14F-4D97-AF65-F5344CB8AC3E}">
        <p14:creationId xmlns:p14="http://schemas.microsoft.com/office/powerpoint/2010/main" val="4583066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180376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218025485"/>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b="1" u="sng" dirty="0" smtClean="0"/>
              <a:t>xFOCE Mechanical</a:t>
            </a:r>
            <a:br>
              <a:rPr lang="en-US" sz="3200" b="1" u="sng" dirty="0" smtClean="0"/>
            </a:br>
            <a:r>
              <a:rPr lang="en-US" sz="3200" b="1" u="sng" dirty="0" smtClean="0"/>
              <a:t>  Sub-Systems</a:t>
            </a:r>
            <a:endParaRPr lang="en-US" sz="3200" b="1" u="sng" dirty="0"/>
          </a:p>
        </p:txBody>
      </p:sp>
      <p:sp>
        <p:nvSpPr>
          <p:cNvPr id="3" name="Rectangle 2"/>
          <p:cNvSpPr/>
          <p:nvPr/>
        </p:nvSpPr>
        <p:spPr>
          <a:xfrm>
            <a:off x="152400" y="1066800"/>
            <a:ext cx="9167766" cy="7232749"/>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4">
              <a:buFont typeface="Arial" pitchFamily="34" charset="0"/>
              <a:buChar char="•"/>
            </a:pPr>
            <a:r>
              <a:rPr lang="en-US" sz="2400" u="sng" dirty="0" smtClean="0"/>
              <a:t> Seafloor System</a:t>
            </a:r>
          </a:p>
          <a:p>
            <a:pPr lvl="5">
              <a:buFont typeface="Arial" pitchFamily="34" charset="0"/>
              <a:buChar char="•"/>
            </a:pPr>
            <a:r>
              <a:rPr lang="en-US" sz="2400" dirty="0" smtClean="0"/>
              <a:t> Experiment Chamber</a:t>
            </a:r>
          </a:p>
          <a:p>
            <a:pPr lvl="5">
              <a:buFont typeface="Arial" pitchFamily="34" charset="0"/>
              <a:buChar char="•"/>
            </a:pPr>
            <a:r>
              <a:rPr lang="en-US" sz="2400" dirty="0" smtClean="0"/>
              <a:t> Ancillary Support Equipment</a:t>
            </a:r>
          </a:p>
          <a:p>
            <a:pPr lvl="4">
              <a:buFont typeface="Arial" pitchFamily="34" charset="0"/>
              <a:buChar char="•"/>
            </a:pPr>
            <a:r>
              <a:rPr lang="en-US" sz="2400" dirty="0" smtClean="0"/>
              <a:t> </a:t>
            </a:r>
            <a:r>
              <a:rPr lang="en-US" sz="2400" u="sng" dirty="0" smtClean="0"/>
              <a:t>Surface Support Systems</a:t>
            </a:r>
          </a:p>
          <a:p>
            <a:pPr lvl="5">
              <a:buFont typeface="Arial" pitchFamily="34" charset="0"/>
              <a:buChar char="•"/>
            </a:pPr>
            <a:r>
              <a:rPr lang="en-US" sz="2400" dirty="0" smtClean="0"/>
              <a:t> Seawater Enrichment System</a:t>
            </a:r>
          </a:p>
          <a:p>
            <a:pPr lvl="6">
              <a:buFont typeface="Arial" pitchFamily="34" charset="0"/>
              <a:buChar char="•"/>
            </a:pPr>
            <a:r>
              <a:rPr lang="en-US" sz="2400" dirty="0" smtClean="0"/>
              <a:t> Generation</a:t>
            </a:r>
          </a:p>
          <a:p>
            <a:pPr lvl="6">
              <a:buFont typeface="Arial" pitchFamily="34" charset="0"/>
              <a:buChar char="•"/>
            </a:pPr>
            <a:r>
              <a:rPr lang="en-US" sz="2400" dirty="0" smtClean="0"/>
              <a:t> Delivery</a:t>
            </a:r>
          </a:p>
          <a:p>
            <a:pPr lvl="5">
              <a:buFont typeface="Arial" pitchFamily="34" charset="0"/>
              <a:buChar char="•"/>
            </a:pPr>
            <a:r>
              <a:rPr lang="en-US" sz="2400" dirty="0" smtClean="0"/>
              <a:t> Power</a:t>
            </a:r>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extLst>
      <p:ext uri="{BB962C8B-B14F-4D97-AF65-F5344CB8AC3E}">
        <p14:creationId xmlns:p14="http://schemas.microsoft.com/office/powerpoint/2010/main" val="502110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2"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4497578" cy="369332"/>
          </a:xfrm>
          <a:prstGeom prst="rect">
            <a:avLst/>
          </a:prstGeom>
        </p:spPr>
        <p:txBody>
          <a:bodyPr wrap="none">
            <a:spAutoFit/>
          </a:bodyPr>
          <a:lstStyle/>
          <a:p>
            <a:r>
              <a:rPr lang="en-US" b="1" u="sng" dirty="0" smtClean="0"/>
              <a:t>Typical Seafloor System Comprising an </a:t>
            </a:r>
            <a:r>
              <a:rPr lang="en-US" b="1" u="sng" dirty="0" err="1" smtClean="0"/>
              <a:t>xFOCE</a:t>
            </a:r>
            <a:endParaRPr lang="en-US"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025"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62600" y="3505200"/>
            <a:ext cx="2003690" cy="369332"/>
          </a:xfrm>
          <a:prstGeom prst="rect">
            <a:avLst/>
          </a:prstGeom>
        </p:spPr>
        <p:txBody>
          <a:bodyPr wrap="none">
            <a:spAutoFit/>
          </a:bodyPr>
          <a:lstStyle/>
          <a:p>
            <a:pPr algn="ctr"/>
            <a:r>
              <a:rPr lang="en-US" b="1" dirty="0" smtClean="0"/>
              <a:t>SWFOCE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026"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027"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1981200" y="609600"/>
            <a:ext cx="4230453" cy="369332"/>
          </a:xfrm>
          <a:prstGeom prst="rect">
            <a:avLst/>
          </a:prstGeom>
        </p:spPr>
        <p:txBody>
          <a:bodyPr wrap="none">
            <a:spAutoFit/>
          </a:bodyPr>
          <a:lstStyle/>
          <a:p>
            <a:r>
              <a:rPr lang="en-US" b="1" u="sng" dirty="0" smtClean="0"/>
              <a:t>Longitudinal Surge Translation Mechanism</a:t>
            </a:r>
            <a:endParaRPr lang="en-US"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2"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219200" y="228600"/>
            <a:ext cx="6403975" cy="609600"/>
          </a:xfrm>
        </p:spPr>
        <p:txBody>
          <a:bodyPr>
            <a:normAutofit/>
          </a:bodyPr>
          <a:lstStyle/>
          <a:p>
            <a:pPr algn="ctr"/>
            <a:r>
              <a:rPr lang="en-US" sz="2400" b="1" u="sng" dirty="0" smtClean="0"/>
              <a:t>Chamber Dock w/Shear Skirt and Interface Seal</a:t>
            </a:r>
            <a:endParaRPr lang="en-US" sz="2400" b="1" u="sng"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914400"/>
            <a:ext cx="7162800" cy="3970318"/>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Trolling Motors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Reasonably predictable reliability (MTBF)</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Commercial Thrusters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DC Brushless - $3700, 520 Watts, various voltages available, analog or digital control, magnetically coupled prop</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 - $600, 0-50 VDC, 400 watts, lip seals, 300 ft</a:t>
            </a: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Submersible Bilge Pumps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Brand Names: Rule, Attwood, Lovett, Johnson, </a:t>
            </a:r>
            <a:r>
              <a:rPr lang="en-US" sz="1200" dirty="0" err="1" smtClean="0">
                <a:latin typeface="Calibri" pitchFamily="34" charset="0"/>
                <a:ea typeface="Calibri" pitchFamily="34" charset="0"/>
                <a:cs typeface="Times New Roman" pitchFamily="18" charset="0"/>
              </a:rPr>
              <a:t>Jabsco</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May need replacing more often</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Not designed to run continuously</a:t>
            </a:r>
          </a:p>
          <a:p>
            <a:pPr lvl="1" fontAlgn="base">
              <a:spcBef>
                <a:spcPct val="0"/>
              </a:spcBef>
              <a:spcAft>
                <a:spcPct val="0"/>
              </a:spcAft>
            </a:pPr>
            <a:endParaRPr lang="en-US" sz="1200" dirty="0" smtClean="0">
              <a:solidFill>
                <a:srgbClr val="FF0000"/>
              </a:solidFill>
              <a:latin typeface="Calibri" pitchFamily="34" charset="0"/>
              <a:ea typeface="Calibri" pitchFamily="34" charset="0"/>
              <a:cs typeface="Times New Roman" pitchFamily="18" charset="0"/>
            </a:endParaRPr>
          </a:p>
        </p:txBody>
      </p:sp>
      <p:sp>
        <p:nvSpPr>
          <p:cNvPr id="8" name="TextBox 7"/>
          <p:cNvSpPr txBox="1"/>
          <p:nvPr/>
        </p:nvSpPr>
        <p:spPr>
          <a:xfrm>
            <a:off x="2819400" y="228600"/>
            <a:ext cx="2026132" cy="369332"/>
          </a:xfrm>
          <a:prstGeom prst="rect">
            <a:avLst/>
          </a:prstGeom>
          <a:noFill/>
        </p:spPr>
        <p:txBody>
          <a:bodyPr wrap="none" rtlCol="0">
            <a:spAutoFit/>
          </a:bodyPr>
          <a:lstStyle/>
          <a:p>
            <a:r>
              <a:rPr lang="en-US" b="1" u="sng" dirty="0" smtClean="0"/>
              <a:t>Simulating Current </a:t>
            </a:r>
            <a:endParaRPr lang="en-US" b="1" u="sng" dirty="0"/>
          </a:p>
        </p:txBody>
      </p:sp>
      <p:pic>
        <p:nvPicPr>
          <p:cNvPr id="126978" name="Picture 2"/>
          <p:cNvPicPr>
            <a:picLocks noChangeAspect="1" noChangeArrowheads="1"/>
          </p:cNvPicPr>
          <p:nvPr/>
        </p:nvPicPr>
        <p:blipFill>
          <a:blip r:embed="rId2" cstate="print"/>
          <a:srcRect/>
          <a:stretch>
            <a:fillRect/>
          </a:stretch>
        </p:blipFill>
        <p:spPr bwMode="auto">
          <a:xfrm>
            <a:off x="6019800" y="3048000"/>
            <a:ext cx="2071687" cy="2071687"/>
          </a:xfrm>
          <a:prstGeom prst="rect">
            <a:avLst/>
          </a:prstGeom>
          <a:noFill/>
          <a:ln w="9525">
            <a:noFill/>
            <a:miter lim="800000"/>
            <a:headEnd/>
            <a:tailEnd/>
          </a:ln>
        </p:spPr>
      </p:pic>
      <p:sp>
        <p:nvSpPr>
          <p:cNvPr id="12" name="Rectangle 11"/>
          <p:cNvSpPr/>
          <p:nvPr/>
        </p:nvSpPr>
        <p:spPr>
          <a:xfrm>
            <a:off x="1828800" y="6019800"/>
            <a:ext cx="1732847"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pic>
        <p:nvPicPr>
          <p:cNvPr id="126979" name="Picture 3"/>
          <p:cNvPicPr>
            <a:picLocks noChangeAspect="1" noChangeArrowheads="1"/>
          </p:cNvPicPr>
          <p:nvPr/>
        </p:nvPicPr>
        <p:blipFill>
          <a:blip r:embed="rId3" cstate="print"/>
          <a:srcRect/>
          <a:stretch>
            <a:fillRect/>
          </a:stretch>
        </p:blipFill>
        <p:spPr bwMode="auto">
          <a:xfrm>
            <a:off x="3581400" y="5105400"/>
            <a:ext cx="1276350" cy="1276350"/>
          </a:xfrm>
          <a:prstGeom prst="rect">
            <a:avLst/>
          </a:prstGeom>
          <a:noFill/>
          <a:ln w="9525">
            <a:noFill/>
            <a:miter lim="800000"/>
            <a:headEnd/>
            <a:tailEnd/>
          </a:ln>
        </p:spPr>
      </p:pic>
      <p:sp>
        <p:nvSpPr>
          <p:cNvPr id="13" name="Rectangle 12"/>
          <p:cNvSpPr/>
          <p:nvPr/>
        </p:nvSpPr>
        <p:spPr>
          <a:xfrm>
            <a:off x="6248400" y="5181600"/>
            <a:ext cx="1520609"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pic>
        <p:nvPicPr>
          <p:cNvPr id="126980" name="Picture 4"/>
          <p:cNvPicPr>
            <a:picLocks noChangeAspect="1" noChangeArrowheads="1"/>
          </p:cNvPicPr>
          <p:nvPr/>
        </p:nvPicPr>
        <p:blipFill>
          <a:blip r:embed="rId4" cstate="print"/>
          <a:srcRect/>
          <a:stretch>
            <a:fillRect/>
          </a:stretch>
        </p:blipFill>
        <p:spPr bwMode="auto">
          <a:xfrm>
            <a:off x="6858000" y="533400"/>
            <a:ext cx="1676400" cy="1676400"/>
          </a:xfrm>
          <a:prstGeom prst="rect">
            <a:avLst/>
          </a:prstGeom>
          <a:noFill/>
          <a:ln w="9525">
            <a:noFill/>
            <a:miter lim="800000"/>
            <a:headEnd/>
            <a:tailEnd/>
          </a:ln>
        </p:spPr>
      </p:pic>
      <p:sp>
        <p:nvSpPr>
          <p:cNvPr id="14" name="Rectangle 13"/>
          <p:cNvSpPr/>
          <p:nvPr/>
        </p:nvSpPr>
        <p:spPr>
          <a:xfrm>
            <a:off x="7696200" y="1981200"/>
            <a:ext cx="1104790"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Tree>
    <p:extLst>
      <p:ext uri="{BB962C8B-B14F-4D97-AF65-F5344CB8AC3E}">
        <p14:creationId xmlns:p14="http://schemas.microsoft.com/office/powerpoint/2010/main" val="12206298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2026132" cy="369332"/>
          </a:xfrm>
          <a:prstGeom prst="rect">
            <a:avLst/>
          </a:prstGeom>
          <a:noFill/>
        </p:spPr>
        <p:txBody>
          <a:bodyPr wrap="none" rtlCol="0">
            <a:spAutoFit/>
          </a:bodyPr>
          <a:lstStyle/>
          <a:p>
            <a:r>
              <a:rPr lang="en-US" b="1" u="sng" dirty="0" smtClean="0"/>
              <a:t>Simulating Current </a:t>
            </a:r>
            <a:endParaRPr lang="en-US" b="1" u="sng"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400937"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b="1"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(Primarily for buoy moorings)</a:t>
            </a:r>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b="1"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489510" cy="461665"/>
          </a:xfrm>
          <a:prstGeom prst="rect">
            <a:avLst/>
          </a:prstGeom>
        </p:spPr>
        <p:txBody>
          <a:bodyPr wrap="none">
            <a:spAutoFit/>
          </a:bodyPr>
          <a:lstStyle/>
          <a:p>
            <a:r>
              <a:rPr lang="en-US" sz="2400" b="1" u="sng" dirty="0" smtClean="0"/>
              <a:t>Anchoring</a:t>
            </a:r>
            <a:endParaRPr lang="en-US" sz="2400" b="1" u="sng" dirty="0"/>
          </a:p>
        </p:txBody>
      </p:sp>
    </p:spTree>
    <p:extLst>
      <p:ext uri="{BB962C8B-B14F-4D97-AF65-F5344CB8AC3E}">
        <p14:creationId xmlns:p14="http://schemas.microsoft.com/office/powerpoint/2010/main" val="36003836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698888"/>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58532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Helix type easy to install by diver</a:t>
            </a:r>
          </a:p>
          <a:p>
            <a:pPr lvl="1" eaLnBrk="0" fontAlgn="base" hangingPunct="0">
              <a:spcBef>
                <a:spcPct val="0"/>
              </a:spcBef>
              <a:spcAft>
                <a:spcPct val="0"/>
              </a:spcAft>
              <a:buFont typeface="Arial" pitchFamily="34" charset="0"/>
              <a:buChar char="•"/>
            </a:pPr>
            <a:r>
              <a:rPr lang="en-US" dirty="0" smtClean="0">
                <a:latin typeface="Calibri" pitchFamily="34" charset="0"/>
                <a:ea typeface="Calibri" pitchFamily="34" charset="0"/>
                <a:cs typeface="Times New Roman" pitchFamily="18" charset="0"/>
              </a:rPr>
              <a:t> Screw-It Beach anchor,  removable handle,  Corrosion resistant - $70</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Ironwood Pacific – 21”, 4” helix, powder coated steel, $40 each</a:t>
            </a:r>
          </a:p>
          <a:p>
            <a:pPr lvl="1"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err="1" smtClean="0">
                <a:latin typeface="Calibri" pitchFamily="34" charset="0"/>
                <a:ea typeface="Calibri" pitchFamily="34" charset="0"/>
                <a:cs typeface="Times New Roman" pitchFamily="18" charset="0"/>
              </a:rPr>
              <a:t>MilSpec</a:t>
            </a:r>
            <a:r>
              <a:rPr lang="en-US" dirty="0" smtClean="0">
                <a:latin typeface="Calibri" pitchFamily="34" charset="0"/>
                <a:ea typeface="Calibri" pitchFamily="34" charset="0"/>
                <a:cs typeface="Times New Roman" pitchFamily="18" charset="0"/>
              </a:rPr>
              <a:t> Anchors -- set of 4 for $23</a:t>
            </a:r>
            <a:endParaRPr lang="en-US" dirty="0" smtClean="0">
              <a:latin typeface="Arial" pitchFamily="34" charset="0"/>
            </a:endParaRPr>
          </a:p>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Keyed Plate type requires digging out for retrieval</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Triangular earth anchors with galvanized cables, set of 4. ~$40</a:t>
            </a:r>
          </a:p>
          <a:p>
            <a:pPr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Drag embedment anchors require setting by boat.</a:t>
            </a:r>
          </a:p>
          <a:p>
            <a:pPr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cs typeface="Times New Roman" pitchFamily="18" charset="0"/>
              </a:rPr>
              <a:t> Installation of anchor</a:t>
            </a:r>
            <a:r>
              <a:rPr kumimoji="0" lang="en-US" b="0" i="0" u="none" strike="noStrike" cap="none" normalizeH="0" dirty="0" smtClean="0">
                <a:ln>
                  <a:noFill/>
                </a:ln>
                <a:solidFill>
                  <a:schemeClr val="tx1"/>
                </a:solidFill>
                <a:effectLst/>
                <a:latin typeface="Calibri" pitchFamily="34" charset="0"/>
                <a:cs typeface="Times New Roman" pitchFamily="18" charset="0"/>
              </a:rPr>
              <a:t> pins require drilling holes in coral or rock.</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485087" cy="369332"/>
          </a:xfrm>
          <a:prstGeom prst="rect">
            <a:avLst/>
          </a:prstGeom>
          <a:noFill/>
        </p:spPr>
        <p:txBody>
          <a:bodyPr wrap="none" rtlCol="0">
            <a:spAutoFit/>
          </a:bodyPr>
          <a:lstStyle/>
          <a:p>
            <a:r>
              <a:rPr lang="en-US" b="1" u="sng" dirty="0" smtClean="0"/>
              <a:t>Anchor Notes</a:t>
            </a:r>
            <a:endParaRPr lang="en-US" b="1" u="sng" dirty="0"/>
          </a:p>
        </p:txBody>
      </p:sp>
      <p:pic>
        <p:nvPicPr>
          <p:cNvPr id="5" name="Picture 1" descr="xsh1"/>
          <p:cNvPicPr>
            <a:picLocks noChangeAspect="1" noChangeArrowheads="1"/>
          </p:cNvPicPr>
          <p:nvPr/>
        </p:nvPicPr>
        <p:blipFill>
          <a:blip r:embed="rId2" cstate="print"/>
          <a:srcRect/>
          <a:stretch>
            <a:fillRect/>
          </a:stretch>
        </p:blipFill>
        <p:spPr bwMode="auto">
          <a:xfrm>
            <a:off x="2895600" y="4267200"/>
            <a:ext cx="2362200" cy="1776531"/>
          </a:xfrm>
          <a:prstGeom prst="rect">
            <a:avLst/>
          </a:prstGeom>
          <a:noFill/>
        </p:spPr>
      </p:pic>
      <p:sp>
        <p:nvSpPr>
          <p:cNvPr id="6" name="TextBox 5"/>
          <p:cNvSpPr txBox="1"/>
          <p:nvPr/>
        </p:nvSpPr>
        <p:spPr>
          <a:xfrm>
            <a:off x="2057400" y="6019800"/>
            <a:ext cx="4489306" cy="369332"/>
          </a:xfrm>
          <a:prstGeom prst="rect">
            <a:avLst/>
          </a:prstGeom>
          <a:noFill/>
        </p:spPr>
        <p:txBody>
          <a:bodyPr wrap="none" rtlCol="0">
            <a:spAutoFit/>
          </a:bodyPr>
          <a:lstStyle/>
          <a:p>
            <a:r>
              <a:rPr lang="en-US" b="1" dirty="0" smtClean="0"/>
              <a:t>SWFOCE method of securing anchor to frame</a:t>
            </a:r>
            <a:endParaRPr lang="en-US" b="1" dirty="0"/>
          </a:p>
        </p:txBody>
      </p:sp>
      <p:cxnSp>
        <p:nvCxnSpPr>
          <p:cNvPr id="8" name="Straight Connector 7"/>
          <p:cNvCxnSpPr/>
          <p:nvPr/>
        </p:nvCxnSpPr>
        <p:spPr>
          <a:xfrm>
            <a:off x="2209800" y="3962400"/>
            <a:ext cx="381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80845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56357"/>
            <a:ext cx="8229600" cy="6247864"/>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Contains CO2 and seawater at 2 atmospheres.</a:t>
            </a:r>
          </a:p>
          <a:p>
            <a:pPr lvl="3">
              <a:buFont typeface="Arial" pitchFamily="34" charset="0"/>
              <a:buChar char="•"/>
            </a:pPr>
            <a:r>
              <a:rPr lang="en-US" sz="1600" dirty="0" smtClean="0"/>
              <a:t> Designed for the creation and buffered storage of </a:t>
            </a:r>
          </a:p>
          <a:p>
            <a:pPr lvl="3"/>
            <a:r>
              <a:rPr lang="en-US" sz="1600" dirty="0" smtClean="0"/>
              <a:t>  enriched seawater. </a:t>
            </a:r>
          </a:p>
          <a:p>
            <a:pPr lvl="3">
              <a:buFont typeface="Arial" pitchFamily="34" charset="0"/>
              <a:buChar char="•"/>
            </a:pPr>
            <a:r>
              <a:rPr lang="en-US" sz="1600" dirty="0" smtClean="0"/>
              <a:t> Adequate volume to supply the requirements for all Experiment Systems</a:t>
            </a:r>
          </a:p>
          <a:p>
            <a:pPr lvl="3">
              <a:buFont typeface="Arial" pitchFamily="34" charset="0"/>
              <a:buChar char="•"/>
            </a:pPr>
            <a:r>
              <a:rPr lang="en-US" sz="1600" dirty="0" smtClean="0"/>
              <a:t> Vaporizing Nozzle(s) to create enriched seawater</a:t>
            </a:r>
          </a:p>
          <a:p>
            <a:pPr lvl="3">
              <a:buFont typeface="Arial" pitchFamily="34" charset="0"/>
              <a:buChar char="•"/>
            </a:pPr>
            <a:r>
              <a:rPr lang="en-US" sz="1600" dirty="0" smtClean="0"/>
              <a:t> Instrumentation to assure adequate monitoring and mixing of enriched seawater.</a:t>
            </a:r>
          </a:p>
          <a:p>
            <a:pPr lvl="2">
              <a:buFont typeface="Arial" pitchFamily="34" charset="0"/>
              <a:buChar char="•"/>
            </a:pPr>
            <a:r>
              <a:rPr lang="en-US" sz="1600" dirty="0" smtClean="0"/>
              <a:t>Pump and Motor</a:t>
            </a:r>
          </a:p>
          <a:p>
            <a:pPr lvl="3">
              <a:buFont typeface="Arial" pitchFamily="34" charset="0"/>
              <a:buChar char="•"/>
            </a:pPr>
            <a:r>
              <a:rPr lang="en-US" sz="1600" dirty="0" smtClean="0"/>
              <a:t> Provides </a:t>
            </a:r>
            <a:r>
              <a:rPr lang="en-US" sz="1600" dirty="0" err="1" smtClean="0"/>
              <a:t>recirculating</a:t>
            </a:r>
            <a:r>
              <a:rPr lang="en-US" sz="1600" dirty="0" smtClean="0"/>
              <a:t> seawater to mixing tank</a:t>
            </a:r>
          </a:p>
          <a:p>
            <a:pPr lvl="3">
              <a:buFont typeface="Arial" pitchFamily="34" charset="0"/>
              <a:buChar char="•"/>
            </a:pPr>
            <a:r>
              <a:rPr lang="en-US" sz="1600" dirty="0" smtClean="0"/>
              <a:t> Provides enriched seawater to experiment systems</a:t>
            </a:r>
          </a:p>
          <a:p>
            <a:pPr lvl="2">
              <a:buFont typeface="Arial" pitchFamily="34" charset="0"/>
              <a:buChar char="•"/>
            </a:pPr>
            <a:r>
              <a:rPr lang="en-US" sz="1600" dirty="0" smtClean="0"/>
              <a:t> Seawater Delivery Source</a:t>
            </a:r>
          </a:p>
          <a:p>
            <a:pPr lvl="2">
              <a:buFont typeface="Arial" pitchFamily="34" charset="0"/>
              <a:buChar char="•"/>
            </a:pPr>
            <a:r>
              <a:rPr lang="en-US" sz="1600" dirty="0" smtClean="0"/>
              <a:t>CO</a:t>
            </a:r>
            <a:r>
              <a:rPr lang="en-US" sz="800" dirty="0" smtClean="0"/>
              <a:t>2</a:t>
            </a:r>
            <a:r>
              <a:rPr lang="en-US" sz="1600" dirty="0" smtClean="0"/>
              <a:t> Delivery Source</a:t>
            </a:r>
          </a:p>
          <a:p>
            <a:pPr lvl="2">
              <a:buFont typeface="Arial" pitchFamily="34" charset="0"/>
              <a:buChar char="•"/>
            </a:pPr>
            <a:r>
              <a:rPr lang="en-US" sz="1600" dirty="0" smtClean="0"/>
              <a:t> Ancillary equipment and instrumentation</a:t>
            </a:r>
          </a:p>
          <a:p>
            <a:pPr lvl="3">
              <a:buFont typeface="Arial" pitchFamily="34" charset="0"/>
              <a:buChar char="•"/>
            </a:pPr>
            <a:r>
              <a:rPr lang="en-US" sz="1600" dirty="0" smtClean="0"/>
              <a:t> Valves</a:t>
            </a:r>
          </a:p>
          <a:p>
            <a:pPr lvl="3">
              <a:buFont typeface="Arial" pitchFamily="34" charset="0"/>
              <a:buChar char="•"/>
            </a:pPr>
            <a:r>
              <a:rPr lang="en-US" sz="1600" dirty="0" smtClean="0"/>
              <a:t> Gauges</a:t>
            </a:r>
          </a:p>
          <a:p>
            <a:pPr lvl="3">
              <a:buFont typeface="Arial" pitchFamily="34" charset="0"/>
              <a:buChar char="•"/>
            </a:pPr>
            <a:r>
              <a:rPr lang="en-US" sz="1600" dirty="0" smtClean="0"/>
              <a:t> Filters</a:t>
            </a:r>
          </a:p>
          <a:p>
            <a:pPr lvl="3">
              <a:buFont typeface="Arial" pitchFamily="34" charset="0"/>
              <a:buChar char="•"/>
            </a:pPr>
            <a:r>
              <a:rPr lang="en-US" sz="1600" dirty="0" smtClean="0"/>
              <a:t> Sensors</a:t>
            </a:r>
          </a:p>
          <a:p>
            <a:pPr lvl="3"/>
            <a:endParaRPr lang="en-US" sz="1600" dirty="0" smtClean="0"/>
          </a:p>
          <a:p>
            <a:pPr lvl="3">
              <a:buFont typeface="Arial" pitchFamily="34" charset="0"/>
              <a:buChar char="•"/>
            </a:pPr>
            <a:endParaRPr lang="en-US" sz="1600" dirty="0" smtClean="0"/>
          </a:p>
        </p:txBody>
      </p:sp>
      <p:sp>
        <p:nvSpPr>
          <p:cNvPr id="4" name="Rectangle 3"/>
          <p:cNvSpPr/>
          <p:nvPr/>
        </p:nvSpPr>
        <p:spPr>
          <a:xfrm>
            <a:off x="2438400" y="228600"/>
            <a:ext cx="4341381" cy="369332"/>
          </a:xfrm>
          <a:prstGeom prst="rect">
            <a:avLst/>
          </a:prstGeom>
        </p:spPr>
        <p:txBody>
          <a:bodyPr wrap="none">
            <a:spAutoFit/>
          </a:bodyPr>
          <a:lstStyle/>
          <a:p>
            <a:r>
              <a:rPr lang="en-US" b="1" u="sng" dirty="0" smtClean="0"/>
              <a:t>Enriched Seawater Generation and Delivery</a:t>
            </a:r>
          </a:p>
        </p:txBody>
      </p:sp>
    </p:spTree>
    <p:extLst>
      <p:ext uri="{BB962C8B-B14F-4D97-AF65-F5344CB8AC3E}">
        <p14:creationId xmlns:p14="http://schemas.microsoft.com/office/powerpoint/2010/main" val="36449667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mc:AlternateContent xmlns:mc="http://schemas.openxmlformats.org/markup-compatibility/2006">
              <mc:Choice xmlns:v="urn:schemas-microsoft-com:vml" Requires="v">
                <p:oleObj spid="_x0000_s2049" name="Acrobat Document" r:id="rId3" imgW="11658600" imgH="7543800" progId="AcroExch.Document.7">
                  <p:embed/>
                </p:oleObj>
              </mc:Choice>
              <mc:Fallback>
                <p:oleObj name="Acrobat Document" r:id="rId3" imgW="11658600" imgH="75438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81000"/>
                        <a:ext cx="8504963" cy="550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 name="TextBox 4"/>
          <p:cNvSpPr txBox="1"/>
          <p:nvPr/>
        </p:nvSpPr>
        <p:spPr>
          <a:xfrm>
            <a:off x="3657600" y="1447800"/>
            <a:ext cx="1283300" cy="276999"/>
          </a:xfrm>
          <a:prstGeom prst="rect">
            <a:avLst/>
          </a:prstGeom>
          <a:noFill/>
        </p:spPr>
        <p:txBody>
          <a:bodyPr wrap="none" rtlCol="0">
            <a:spAutoFit/>
          </a:bodyPr>
          <a:lstStyle/>
          <a:p>
            <a:r>
              <a:rPr lang="en-US" sz="1200" b="1" dirty="0" smtClean="0"/>
              <a:t>(SWFOCE shown)</a:t>
            </a:r>
            <a:endParaRPr lang="en-US" sz="1200" b="1" dirty="0"/>
          </a:p>
        </p:txBody>
      </p:sp>
      <p:sp>
        <p:nvSpPr>
          <p:cNvPr id="4" name="Rectangle 3"/>
          <p:cNvSpPr/>
          <p:nvPr/>
        </p:nvSpPr>
        <p:spPr>
          <a:xfrm>
            <a:off x="1981200" y="152400"/>
            <a:ext cx="4341381" cy="369332"/>
          </a:xfrm>
          <a:prstGeom prst="rect">
            <a:avLst/>
          </a:prstGeom>
        </p:spPr>
        <p:txBody>
          <a:bodyPr wrap="none">
            <a:spAutoFit/>
          </a:bodyPr>
          <a:lstStyle/>
          <a:p>
            <a:r>
              <a:rPr lang="en-US" b="1" u="sng" dirty="0" smtClean="0"/>
              <a:t>Enriched Seawater Generation and Delivery</a:t>
            </a:r>
          </a:p>
        </p:txBody>
      </p:sp>
      <p:sp>
        <p:nvSpPr>
          <p:cNvPr id="6" name="Rectangle 5"/>
          <p:cNvSpPr/>
          <p:nvPr/>
        </p:nvSpPr>
        <p:spPr>
          <a:xfrm>
            <a:off x="3657600" y="457200"/>
            <a:ext cx="609654" cy="276999"/>
          </a:xfrm>
          <a:prstGeom prst="rect">
            <a:avLst/>
          </a:prstGeom>
        </p:spPr>
        <p:txBody>
          <a:bodyPr wrap="none">
            <a:spAutoFit/>
          </a:bodyPr>
          <a:lstStyle/>
          <a:p>
            <a:r>
              <a:rPr lang="en-US" sz="1200" dirty="0" smtClean="0"/>
              <a:t>(Cont.)</a:t>
            </a:r>
          </a:p>
        </p:txBody>
      </p:sp>
    </p:spTree>
    <p:extLst>
      <p:ext uri="{BB962C8B-B14F-4D97-AF65-F5344CB8AC3E}">
        <p14:creationId xmlns:p14="http://schemas.microsoft.com/office/powerpoint/2010/main" val="34421489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2"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52400"/>
            <a:ext cx="5641975" cy="609600"/>
          </a:xfrm>
        </p:spPr>
        <p:txBody>
          <a:bodyPr>
            <a:normAutofit/>
          </a:bodyPr>
          <a:lstStyle/>
          <a:p>
            <a:r>
              <a:rPr lang="en-US" sz="2400" b="1" u="sng" dirty="0" smtClean="0"/>
              <a:t>Power for XFOCE</a:t>
            </a:r>
            <a:endParaRPr lang="en-US" sz="2400" b="1" u="sng" dirty="0"/>
          </a:p>
        </p:txBody>
      </p:sp>
      <p:pic>
        <p:nvPicPr>
          <p:cNvPr id="4" name="Picture 1"/>
          <p:cNvPicPr>
            <a:picLocks noChangeAspect="1" noChangeArrowheads="1"/>
          </p:cNvPicPr>
          <p:nvPr/>
        </p:nvPicPr>
        <p:blipFill>
          <a:blip r:embed="rId3"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4"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5"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graphicFrame>
        <p:nvGraphicFramePr>
          <p:cNvPr id="120838" name="Object 6"/>
          <p:cNvGraphicFramePr>
            <a:graphicFrameLocks noChangeAspect="1"/>
          </p:cNvGraphicFramePr>
          <p:nvPr/>
        </p:nvGraphicFramePr>
        <p:xfrm>
          <a:off x="4191000" y="304800"/>
          <a:ext cx="4775200" cy="3581400"/>
        </p:xfrm>
        <a:graphic>
          <a:graphicData uri="http://schemas.openxmlformats.org/presentationml/2006/ole">
            <mc:AlternateContent xmlns:mc="http://schemas.openxmlformats.org/markup-compatibility/2006">
              <mc:Choice xmlns:v="urn:schemas-microsoft-com:vml" Requires="v">
                <p:oleObj spid="_x0000_s3073" name="Acrobat Document" r:id="rId5" imgW="6858000" imgH="5143500" progId="AcroExch.Document.7">
                  <p:embed/>
                </p:oleObj>
              </mc:Choice>
              <mc:Fallback>
                <p:oleObj name="Acrobat Document" r:id="rId5" imgW="6858000" imgH="5143500"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304800"/>
                        <a:ext cx="47752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0" name="TextBox 59"/>
          <p:cNvSpPr txBox="1"/>
          <p:nvPr/>
        </p:nvSpPr>
        <p:spPr>
          <a:xfrm>
            <a:off x="914400" y="533400"/>
            <a:ext cx="2900859" cy="369332"/>
          </a:xfrm>
          <a:prstGeom prst="rect">
            <a:avLst/>
          </a:prstGeom>
          <a:noFill/>
        </p:spPr>
        <p:txBody>
          <a:bodyPr wrap="none" rtlCol="0">
            <a:spAutoFit/>
          </a:bodyPr>
          <a:lstStyle/>
          <a:p>
            <a:r>
              <a:rPr lang="en-US" b="1" u="sng" dirty="0" smtClean="0"/>
              <a:t>Extracting CO2 from Exhaust</a:t>
            </a:r>
            <a:endParaRPr lang="en-US" b="1" u="sng" dirty="0"/>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9620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mc:AlternateContent xmlns:mc="http://schemas.openxmlformats.org/markup-compatibility/2006">
              <mc:Choice xmlns:v="urn:schemas-microsoft-com:vml" Requires="v">
                <p:oleObj spid="_x0000_s4097" name="Acrobat Document" r:id="rId3" imgW="11658600" imgH="7543800" progId="AcroExch.Document.7">
                  <p:embed/>
                </p:oleObj>
              </mc:Choice>
              <mc:Fallback>
                <p:oleObj name="Acrobat Document" r:id="rId3" imgW="11658600" imgH="75438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384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7" name="Rectangle 16"/>
          <p:cNvSpPr/>
          <p:nvPr/>
        </p:nvSpPr>
        <p:spPr>
          <a:xfrm>
            <a:off x="2209800" y="76200"/>
            <a:ext cx="4187941" cy="369332"/>
          </a:xfrm>
          <a:prstGeom prst="rect">
            <a:avLst/>
          </a:prstGeom>
        </p:spPr>
        <p:txBody>
          <a:bodyPr wrap="none">
            <a:spAutoFit/>
          </a:bodyPr>
          <a:lstStyle/>
          <a:p>
            <a:r>
              <a:rPr lang="en-US" b="1" u="sng" dirty="0" smtClean="0"/>
              <a:t>Low Cost Shallow Water Pressure Housing</a:t>
            </a:r>
            <a:endParaRPr lang="en-US" b="1" u="sng"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rot="2080118">
            <a:off x="4260057" y="3020463"/>
            <a:ext cx="5042727" cy="1015663"/>
          </a:xfrm>
          <a:prstGeom prst="rect">
            <a:avLst/>
          </a:prstGeom>
        </p:spPr>
        <p:txBody>
          <a:bodyPr wrap="none">
            <a:spAutoFit/>
          </a:bodyPr>
          <a:lstStyle/>
          <a:p>
            <a:r>
              <a:rPr lang="en-US" sz="6000" b="1" u="sng" dirty="0" smtClean="0">
                <a:solidFill>
                  <a:srgbClr val="FF0000"/>
                </a:solidFill>
              </a:rPr>
              <a:t>Needs Revision</a:t>
            </a:r>
            <a:endParaRPr lang="en-US" sz="6000" b="1" u="sng" dirty="0">
              <a:solidFill>
                <a:srgbClr val="FF0000"/>
              </a:solidFill>
            </a:endParaRPr>
          </a:p>
        </p:txBody>
      </p:sp>
    </p:spTree>
    <p:extLst>
      <p:ext uri="{BB962C8B-B14F-4D97-AF65-F5344CB8AC3E}">
        <p14:creationId xmlns:p14="http://schemas.microsoft.com/office/powerpoint/2010/main" val="19108892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extLst>
      <p:ext uri="{BB962C8B-B14F-4D97-AF65-F5344CB8AC3E}">
        <p14:creationId xmlns:p14="http://schemas.microsoft.com/office/powerpoint/2010/main" val="20491496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extLst>
      <p:ext uri="{BB962C8B-B14F-4D97-AF65-F5344CB8AC3E}">
        <p14:creationId xmlns:p14="http://schemas.microsoft.com/office/powerpoint/2010/main" val="42909511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5"/>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2999305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5503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33369564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extLst>
      <p:ext uri="{BB962C8B-B14F-4D97-AF65-F5344CB8AC3E}">
        <p14:creationId xmlns:p14="http://schemas.microsoft.com/office/powerpoint/2010/main" val="38400715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667000"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mc:AlternateContent xmlns:mc="http://schemas.openxmlformats.org/markup-compatibility/2006">
              <mc:Choice xmlns:v="urn:schemas-microsoft-com:vml" Requires="v">
                <p:oleObj spid="_x0000_s5121"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990600"/>
                        <a:ext cx="423899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extLst>
      <p:ext uri="{BB962C8B-B14F-4D97-AF65-F5344CB8AC3E}">
        <p14:creationId xmlns:p14="http://schemas.microsoft.com/office/powerpoint/2010/main" val="15513938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Tree>
    <p:extLst>
      <p:ext uri="{BB962C8B-B14F-4D97-AF65-F5344CB8AC3E}">
        <p14:creationId xmlns:p14="http://schemas.microsoft.com/office/powerpoint/2010/main" val="10104682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8043887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266700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4895372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316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Considerations	</a:t>
            </a:r>
            <a:endParaRPr lang="en-US" dirty="0"/>
          </a:p>
        </p:txBody>
      </p:sp>
      <p:sp>
        <p:nvSpPr>
          <p:cNvPr id="3" name="Content Placeholder 2"/>
          <p:cNvSpPr>
            <a:spLocks noGrp="1"/>
          </p:cNvSpPr>
          <p:nvPr>
            <p:ph idx="1"/>
          </p:nvPr>
        </p:nvSpPr>
        <p:spPr>
          <a:xfrm>
            <a:off x="457200" y="1417638"/>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lstStyle/>
          <a:p>
            <a:r>
              <a:rPr lang="en-US" dirty="0" smtClean="0"/>
              <a:t>Cabled System</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8381</Words>
  <Application>Microsoft Macintosh PowerPoint</Application>
  <PresentationFormat>On-screen Show (4:3)</PresentationFormat>
  <Paragraphs>2553</Paragraphs>
  <Slides>145</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145</vt:i4>
      </vt:variant>
    </vt:vector>
  </HeadingPairs>
  <TitlesOfParts>
    <vt:vector size="147" baseType="lpstr">
      <vt:lpstr>1_Office Theme</vt:lpstr>
      <vt:lpstr>Acrobat Document</vt:lpstr>
      <vt:lpstr>Free Ocean CO2 Enrichment</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xFOCE Mooring Concept</vt:lpstr>
      <vt:lpstr>PowerPoint Presentation</vt:lpstr>
      <vt:lpstr>PowerPoint Presentation</vt:lpstr>
      <vt:lpstr>PowerPoint Presentation</vt:lpstr>
      <vt:lpstr>PowerPoint Presentation</vt:lpstr>
      <vt:lpstr>xFOCE Core Instrument Suite</vt:lpstr>
      <vt:lpstr>swFOCE Core Instrument Suite</vt:lpstr>
      <vt:lpstr>PowerPoint Presentation</vt:lpstr>
      <vt:lpstr>PowerPoint Presentation</vt:lpstr>
      <vt:lpstr>xFOCE /swFOCE Data Reqs.</vt:lpstr>
      <vt:lpstr>xFOCE Engineering Trades</vt:lpstr>
      <vt:lpstr>FOCE: A tool to understand local impacts of Ocean Acidification </vt:lpstr>
      <vt:lpstr>PowerPoint Presentation</vt:lpstr>
      <vt:lpstr>SW-FOCE Takes Shape</vt:lpstr>
      <vt:lpstr>Permits at Every Level</vt:lpstr>
      <vt:lpstr>Permitting Issues</vt:lpstr>
      <vt:lpstr>Permitting Issues: cont’d</vt:lpstr>
      <vt:lpstr>Permitting Issues: cont’d</vt:lpstr>
      <vt:lpstr>Permitting Issues: cont’d</vt:lpstr>
      <vt:lpstr>Kudos to Agency Staff</vt:lpstr>
      <vt:lpstr>How to Move Forward -  Go to the Top</vt:lpstr>
      <vt:lpstr>Lessons Learned</vt:lpstr>
      <vt:lpstr>PowerPoint Presentation</vt:lpstr>
      <vt:lpstr>Computing elements of xFOCE</vt:lpstr>
      <vt:lpstr>Computing Architectures User Concerns</vt:lpstr>
      <vt:lpstr>A few assumptions</vt:lpstr>
      <vt:lpstr>PowerPoint Presentation</vt:lpstr>
      <vt:lpstr>Computing Architectures Elements</vt:lpstr>
      <vt:lpstr>Computing Architectures Shrinking the Universe of Trades</vt:lpstr>
      <vt:lpstr>Build vs Buy General Principles</vt:lpstr>
      <vt:lpstr>Location Matters General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Centralized Workstation</vt:lpstr>
      <vt:lpstr>PowerPoint Presentation</vt:lpstr>
      <vt:lpstr>PowerPoint Presentation</vt:lpstr>
      <vt:lpstr>PowerPoint Presentation</vt:lpstr>
      <vt:lpstr>PowerPoint Presentation</vt:lpstr>
      <vt:lpstr>Summary Industrial Computers</vt:lpstr>
      <vt:lpstr>PowerPoint Presentation</vt:lpstr>
      <vt:lpstr>PowerPoint Presentation</vt:lpstr>
      <vt:lpstr>PowerPoint Presentation</vt:lpstr>
      <vt:lpstr>PowerPoint Presentation</vt:lpstr>
      <vt:lpstr>Summary Sensor Node</vt:lpstr>
      <vt:lpstr>Approach Tradeoffs</vt:lpstr>
      <vt:lpstr>PowerPoint Presentation</vt:lpstr>
      <vt:lpstr>UI</vt:lpstr>
      <vt:lpstr>PowerPoint Presentation</vt:lpstr>
      <vt:lpstr>PowerPoint Presentation</vt:lpstr>
      <vt:lpstr>xFOCE Mechanical   Sub-Systems</vt:lpstr>
      <vt:lpstr>PowerPoint Presentation</vt:lpstr>
      <vt:lpstr>Sample Experiment Chambers</vt:lpstr>
      <vt:lpstr>PowerPoint Presentation</vt:lpstr>
      <vt:lpstr>Chamber Dock w/Shear Skirt and Interface Seal</vt:lpstr>
      <vt:lpstr>Time Delay Mixing Section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 for XFOCE</vt:lpstr>
      <vt:lpstr>PowerPoint Presentation</vt:lpstr>
      <vt:lpstr>PowerPoint Presentation</vt:lpstr>
      <vt:lpstr>PowerPoint Presentation</vt:lpstr>
      <vt:lpstr>PowerPoint Presentation</vt:lpstr>
      <vt:lpstr>Flow Rate of Stabilized Enriched Seawater Relative to Chamber Cross-Section and Internal Current Speed</vt:lpstr>
      <vt:lpstr>PowerPoint Presentation</vt:lpstr>
      <vt:lpstr>Potential Materials and Components</vt:lpstr>
      <vt:lpstr>Proven Fabrication Methods</vt:lpstr>
      <vt:lpstr>PowerPoint Presentation</vt:lpstr>
      <vt:lpstr>PowerPoint Presentation</vt:lpstr>
      <vt:lpstr>400nm through 700 nm</vt:lpstr>
      <vt:lpstr>PowerPoint Presentation</vt:lpstr>
      <vt:lpstr>xFOCE Electrical Design</vt:lpstr>
      <vt:lpstr>Preliminary Considerations </vt:lpstr>
      <vt:lpstr>Cabled System</vt:lpstr>
      <vt:lpstr>Shore Side Station</vt:lpstr>
      <vt:lpstr>    Shore Side Electronics             </vt:lpstr>
      <vt:lpstr>Cabled Tether</vt:lpstr>
      <vt:lpstr>High Voltage Source</vt:lpstr>
      <vt:lpstr>Ethernet Standards</vt:lpstr>
      <vt:lpstr>Serial Standards</vt:lpstr>
      <vt:lpstr>DSL Standards</vt:lpstr>
      <vt:lpstr>Underwater Connectors </vt:lpstr>
      <vt:lpstr>Non-Cabled System</vt:lpstr>
      <vt:lpstr>Mooring</vt:lpstr>
      <vt:lpstr>xFOCE Subsea Node Electronics</vt:lpstr>
      <vt:lpstr>System Level Functions</vt:lpstr>
      <vt:lpstr>DC Power </vt:lpstr>
      <vt:lpstr>DC-DC Converters</vt:lpstr>
      <vt:lpstr>DC Power Example</vt:lpstr>
      <vt:lpstr>Instrument Level Power Control</vt:lpstr>
      <vt:lpstr>Communication</vt:lpstr>
      <vt:lpstr>Serial Port Expansion</vt:lpstr>
      <vt:lpstr>Communications Example</vt:lpstr>
      <vt:lpstr>System Health Monitoring</vt:lpstr>
      <vt:lpstr>Health Monitoring Example</vt:lpstr>
      <vt:lpstr>Computer</vt:lpstr>
      <vt:lpstr>Four Potential Electrical Systems</vt:lpstr>
      <vt:lpstr> PC/104 Stack </vt:lpstr>
      <vt:lpstr>PC/104 Stack</vt:lpstr>
      <vt:lpstr>PC/104 Stack</vt:lpstr>
      <vt:lpstr>PC/104 Stack</vt:lpstr>
      <vt:lpstr>Wago I/O System</vt:lpstr>
      <vt:lpstr>Wago I/O System</vt:lpstr>
      <vt:lpstr>Wago I/O System</vt:lpstr>
      <vt:lpstr>Wago I/O System</vt:lpstr>
      <vt:lpstr>Instrument Chassis</vt:lpstr>
      <vt:lpstr>Instrument Chassis</vt:lpstr>
      <vt:lpstr>Instrument Chassis</vt:lpstr>
      <vt:lpstr>Instrument Chassis</vt:lpstr>
      <vt:lpstr>Sensor Node Board</vt:lpstr>
      <vt:lpstr>Sensor Node Board</vt:lpstr>
      <vt:lpstr>Sensor Node Board</vt:lpstr>
      <vt:lpstr>Electrical System Comparison</vt:lpstr>
      <vt:lpstr>Proposed swFOCE Electrical System</vt:lpstr>
      <vt:lpstr>PowerPoint Presentation</vt:lpstr>
      <vt:lpstr>xFOCE/swFOCE Data System</vt:lpstr>
      <vt:lpstr>xFOCE Data</vt:lpstr>
      <vt:lpstr>swFOCE Data</vt:lpstr>
      <vt:lpstr>PowerPoint Presentation</vt:lpstr>
      <vt:lpstr>swFOCE Data interfaces and formats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2</cp:revision>
  <dcterms:created xsi:type="dcterms:W3CDTF">2012-04-13T19:26:13Z</dcterms:created>
  <dcterms:modified xsi:type="dcterms:W3CDTF">2012-04-29T04:18:19Z</dcterms:modified>
</cp:coreProperties>
</file>