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7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3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19342-31A7-4226-92C0-1EE7A26F9DC3}" type="datetimeFigureOut">
              <a:rPr lang="en-US" smtClean="0"/>
              <a:pPr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BB92B-F68F-4F9E-B1C7-9E2B0404E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143001"/>
            <a:ext cx="8153400" cy="24574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Shallow Water FOCE</a:t>
            </a:r>
            <a:br>
              <a:rPr lang="en-US" dirty="0" smtClean="0"/>
            </a:br>
            <a:r>
              <a:rPr lang="en-US" dirty="0" smtClean="0"/>
              <a:t>Kelp Forest Array</a:t>
            </a:r>
            <a:br>
              <a:rPr lang="en-US" dirty="0" smtClean="0"/>
            </a:br>
            <a:r>
              <a:rPr lang="en-US" dirty="0" smtClean="0"/>
              <a:t>Shore Side High Voltage Distribution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June xx,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Sorensen </a:t>
            </a:r>
            <a:r>
              <a:rPr lang="en-US" dirty="0" err="1" smtClean="0"/>
              <a:t>XG600</a:t>
            </a:r>
            <a:r>
              <a:rPr lang="en-US" dirty="0" smtClean="0"/>
              <a:t>-2.8 </a:t>
            </a:r>
            <a:r>
              <a:rPr lang="en-US" dirty="0" err="1" smtClean="0"/>
              <a:t>HV</a:t>
            </a:r>
            <a:r>
              <a:rPr lang="en-US" dirty="0" smtClean="0"/>
              <a:t> Power Supply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3276600"/>
            <a:ext cx="8305800" cy="2743200"/>
          </a:xfrm>
        </p:spPr>
        <p:txBody>
          <a:bodyPr/>
          <a:lstStyle/>
          <a:p>
            <a:r>
              <a:rPr lang="en-US" dirty="0" smtClean="0"/>
              <a:t>0-</a:t>
            </a:r>
            <a:r>
              <a:rPr lang="en-US" dirty="0" err="1" smtClean="0"/>
              <a:t>600Vdc</a:t>
            </a:r>
            <a:r>
              <a:rPr lang="en-US" dirty="0" smtClean="0"/>
              <a:t> , </a:t>
            </a:r>
            <a:r>
              <a:rPr lang="en-US" dirty="0" err="1" smtClean="0"/>
              <a:t>2.8A</a:t>
            </a:r>
            <a:endParaRPr lang="en-US" dirty="0" smtClean="0"/>
          </a:p>
          <a:p>
            <a:r>
              <a:rPr lang="en-US" dirty="0" err="1" smtClean="0"/>
              <a:t>1.05kW</a:t>
            </a:r>
            <a:r>
              <a:rPr lang="en-US" dirty="0" smtClean="0"/>
              <a:t> available at 375Vdc</a:t>
            </a:r>
          </a:p>
          <a:p>
            <a:r>
              <a:rPr lang="en-US" dirty="0" smtClean="0"/>
              <a:t>Running two in parallel for </a:t>
            </a:r>
            <a:r>
              <a:rPr lang="en-US" dirty="0" err="1" smtClean="0"/>
              <a:t>2.1kW</a:t>
            </a:r>
            <a:r>
              <a:rPr lang="en-US" dirty="0" smtClean="0"/>
              <a:t> at 375Vdc</a:t>
            </a:r>
          </a:p>
          <a:p>
            <a:r>
              <a:rPr lang="en-US" dirty="0" smtClean="0"/>
              <a:t>Interlock shutoff</a:t>
            </a:r>
            <a:endParaRPr lang="en-US" dirty="0"/>
          </a:p>
        </p:txBody>
      </p:sp>
      <p:pic>
        <p:nvPicPr>
          <p:cNvPr id="3" name="Picture 2" descr="XG_1700_Front_Down1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1752600"/>
            <a:ext cx="4667250" cy="11620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KFA</a:t>
            </a:r>
            <a:r>
              <a:rPr lang="en-US" dirty="0" smtClean="0"/>
              <a:t> Power Supply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 Fault Assembly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800600" y="2362200"/>
            <a:ext cx="1295400" cy="838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SSC800</a:t>
            </a:r>
            <a:r>
              <a:rPr lang="en-US" dirty="0" smtClean="0">
                <a:solidFill>
                  <a:schemeClr val="tx1"/>
                </a:solidFill>
              </a:rPr>
              <a:t>-25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SS Relay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95600" y="2362200"/>
            <a:ext cx="1295400" cy="838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GigaVAC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GX12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Relay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4343400"/>
            <a:ext cx="2514600" cy="1371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Bender </a:t>
            </a:r>
            <a:r>
              <a:rPr lang="en-US" dirty="0" err="1" smtClean="0">
                <a:solidFill>
                  <a:schemeClr val="tx1"/>
                </a:solidFill>
              </a:rPr>
              <a:t>IRDH275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Ground Fault Monitor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05600" y="2362200"/>
            <a:ext cx="1295400" cy="838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IXYS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Diode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685800" y="2590800"/>
            <a:ext cx="22098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685800" y="2971800"/>
            <a:ext cx="2209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191000" y="2590800"/>
            <a:ext cx="6096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096000" y="2590800"/>
            <a:ext cx="6096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8001000" y="2590800"/>
            <a:ext cx="6096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4191000" y="2895600"/>
            <a:ext cx="609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096000" y="2895600"/>
            <a:ext cx="609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8001000" y="2895600"/>
            <a:ext cx="609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676400" y="2590800"/>
            <a:ext cx="0" cy="1752600"/>
          </a:xfrm>
          <a:prstGeom prst="line">
            <a:avLst/>
          </a:pr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981200" y="2971800"/>
            <a:ext cx="0" cy="1371600"/>
          </a:xfrm>
          <a:prstGeom prst="line">
            <a:avLst/>
          </a:pr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286000" y="5715000"/>
            <a:ext cx="0" cy="38100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1981200" y="6096000"/>
            <a:ext cx="6096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057400" y="6172200"/>
            <a:ext cx="4572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2133600" y="6248400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505200" y="3200400"/>
            <a:ext cx="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3505200" y="3581400"/>
            <a:ext cx="2057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562600" y="3200400"/>
            <a:ext cx="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04800" y="1524000"/>
            <a:ext cx="1942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</a:t>
            </a:r>
            <a:r>
              <a:rPr lang="en-US" dirty="0" err="1" smtClean="0"/>
              <a:t>XG600</a:t>
            </a:r>
            <a:r>
              <a:rPr lang="en-US" dirty="0" smtClean="0"/>
              <a:t>-2.8</a:t>
            </a:r>
          </a:p>
          <a:p>
            <a:r>
              <a:rPr lang="en-US" dirty="0" err="1" smtClean="0"/>
              <a:t>HV</a:t>
            </a:r>
            <a:r>
              <a:rPr lang="en-US" dirty="0" smtClean="0"/>
              <a:t> Power Supplies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7239000" y="1676400"/>
            <a:ext cx="1635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High Voltage</a:t>
            </a:r>
          </a:p>
          <a:p>
            <a:r>
              <a:rPr lang="en-US" dirty="0" smtClean="0"/>
              <a:t>Lockout Box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2590800" y="5867400"/>
            <a:ext cx="1055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Seawater</a:t>
            </a:r>
          </a:p>
          <a:p>
            <a:r>
              <a:rPr lang="en-US" dirty="0" smtClean="0"/>
              <a:t>Ground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228600" y="2590800"/>
            <a:ext cx="876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375Vdc</a:t>
            </a:r>
            <a:endParaRPr lang="en-US" dirty="0"/>
          </a:p>
        </p:txBody>
      </p:sp>
      <p:cxnSp>
        <p:nvCxnSpPr>
          <p:cNvPr id="55" name="Straight Connector 54"/>
          <p:cNvCxnSpPr/>
          <p:nvPr/>
        </p:nvCxnSpPr>
        <p:spPr>
          <a:xfrm flipH="1">
            <a:off x="381000" y="4724400"/>
            <a:ext cx="914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152400" y="4724400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To PS</a:t>
            </a:r>
          </a:p>
          <a:p>
            <a:r>
              <a:rPr lang="en-US" dirty="0" smtClean="0"/>
              <a:t> Interlock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Voltage Lockout Box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371600" y="1295400"/>
            <a:ext cx="6629400" cy="4191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33600" y="2438400"/>
            <a:ext cx="1371600" cy="990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HBLDS</a:t>
            </a:r>
            <a:r>
              <a:rPr lang="en-US" dirty="0" smtClean="0">
                <a:solidFill>
                  <a:schemeClr val="tx1"/>
                </a:solidFill>
              </a:rPr>
              <a:t> Disconnect 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91000" y="2438400"/>
            <a:ext cx="1371600" cy="990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HBLDS</a:t>
            </a:r>
            <a:r>
              <a:rPr lang="en-US" dirty="0" smtClean="0">
                <a:solidFill>
                  <a:schemeClr val="tx1"/>
                </a:solidFill>
              </a:rPr>
              <a:t> Disconnect Switch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438400" y="3429000"/>
            <a:ext cx="0" cy="5334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495800" y="3429000"/>
            <a:ext cx="0" cy="12192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934200" y="1981200"/>
            <a:ext cx="0" cy="48768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391400" y="1524000"/>
            <a:ext cx="0" cy="53340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705600" y="2133600"/>
            <a:ext cx="0" cy="4724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162800" y="1752600"/>
            <a:ext cx="0" cy="5105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124200" y="3429000"/>
            <a:ext cx="0" cy="838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181600" y="3429000"/>
            <a:ext cx="0" cy="1600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71600" y="4267200"/>
            <a:ext cx="1752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371600" y="5029200"/>
            <a:ext cx="381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371600" y="4648200"/>
            <a:ext cx="31242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371600" y="3962400"/>
            <a:ext cx="10668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219200" y="3810000"/>
            <a:ext cx="1524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219200" y="4495800"/>
            <a:ext cx="1524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/>
          <p:nvPr/>
        </p:nvCxnSpPr>
        <p:spPr>
          <a:xfrm>
            <a:off x="2362200" y="1524000"/>
            <a:ext cx="50292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362200" y="1524000"/>
            <a:ext cx="0" cy="9144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124200" y="1752600"/>
            <a:ext cx="40259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3124200" y="1752600"/>
            <a:ext cx="0" cy="685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495800" y="1981200"/>
            <a:ext cx="2438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495800" y="1981200"/>
            <a:ext cx="0" cy="4572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5181600" y="2133600"/>
            <a:ext cx="152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5181600" y="2133600"/>
            <a:ext cx="0" cy="304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6172200" y="4419600"/>
            <a:ext cx="1371600" cy="2438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7620000" y="5791200"/>
            <a:ext cx="7848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KFA</a:t>
            </a:r>
            <a:endParaRPr lang="en-US" dirty="0" smtClean="0"/>
          </a:p>
          <a:p>
            <a:r>
              <a:rPr lang="en-US" dirty="0" smtClean="0"/>
              <a:t>Tether</a:t>
            </a:r>
            <a:endParaRPr lang="en-US" dirty="0"/>
          </a:p>
        </p:txBody>
      </p:sp>
      <p:sp>
        <p:nvSpPr>
          <p:cNvPr id="69" name="Rectangle 68"/>
          <p:cNvSpPr/>
          <p:nvPr/>
        </p:nvSpPr>
        <p:spPr>
          <a:xfrm>
            <a:off x="0" y="3733800"/>
            <a:ext cx="1220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To </a:t>
            </a:r>
            <a:r>
              <a:rPr lang="en-US" dirty="0" err="1" smtClean="0"/>
              <a:t>swFOCE</a:t>
            </a:r>
            <a:endParaRPr lang="en-US" dirty="0" smtClean="0"/>
          </a:p>
          <a:p>
            <a:r>
              <a:rPr lang="en-US" dirty="0" err="1" smtClean="0"/>
              <a:t>GF</a:t>
            </a:r>
            <a:r>
              <a:rPr lang="en-US" dirty="0" smtClean="0"/>
              <a:t> Module</a:t>
            </a:r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0" y="4495800"/>
            <a:ext cx="1220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To </a:t>
            </a:r>
            <a:r>
              <a:rPr lang="en-US" dirty="0" err="1" smtClean="0"/>
              <a:t>KFA</a:t>
            </a:r>
            <a:endParaRPr lang="en-US" dirty="0" smtClean="0"/>
          </a:p>
          <a:p>
            <a:r>
              <a:rPr lang="en-US" dirty="0" err="1" smtClean="0"/>
              <a:t>GF</a:t>
            </a:r>
            <a:r>
              <a:rPr lang="en-US" dirty="0" smtClean="0"/>
              <a:t> Module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3124200" y="5943600"/>
            <a:ext cx="2897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Fiber connections not shown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Diver Safety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KFA</a:t>
            </a:r>
            <a:r>
              <a:rPr lang="en-US" dirty="0" smtClean="0"/>
              <a:t> Observatory will be de-energized while divers are in the vicinity.</a:t>
            </a:r>
          </a:p>
          <a:p>
            <a:r>
              <a:rPr lang="en-US" dirty="0" smtClean="0"/>
              <a:t>The divers will have possession of the key to the high voltage lockout box while diving.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Voltage Safety Features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Safety switch to remove </a:t>
            </a:r>
            <a:r>
              <a:rPr lang="en-US" dirty="0" err="1" smtClean="0"/>
              <a:t>208VAC</a:t>
            </a:r>
            <a:r>
              <a:rPr lang="en-US" dirty="0" smtClean="0"/>
              <a:t> from entire rack enclosure.</a:t>
            </a:r>
          </a:p>
          <a:p>
            <a:r>
              <a:rPr lang="en-US" dirty="0" err="1" smtClean="0"/>
              <a:t>20A</a:t>
            </a:r>
            <a:r>
              <a:rPr lang="en-US" dirty="0" smtClean="0"/>
              <a:t> </a:t>
            </a:r>
            <a:r>
              <a:rPr lang="en-US" dirty="0" err="1" smtClean="0"/>
              <a:t>208VAC</a:t>
            </a:r>
            <a:r>
              <a:rPr lang="en-US" dirty="0" smtClean="0"/>
              <a:t> circuit breaker at main bldg panel</a:t>
            </a:r>
          </a:p>
          <a:p>
            <a:r>
              <a:rPr lang="en-US" dirty="0" smtClean="0"/>
              <a:t>Over/under voltage and over current protection at the </a:t>
            </a:r>
            <a:r>
              <a:rPr lang="en-US" dirty="0" err="1" smtClean="0"/>
              <a:t>XG600</a:t>
            </a:r>
            <a:r>
              <a:rPr lang="en-US" dirty="0" smtClean="0"/>
              <a:t>-2.8 DC Power Supply</a:t>
            </a:r>
          </a:p>
          <a:p>
            <a:r>
              <a:rPr lang="en-US" dirty="0" smtClean="0"/>
              <a:t>Seawater ground fault detection with built in circuit breaker functionality</a:t>
            </a:r>
          </a:p>
          <a:p>
            <a:r>
              <a:rPr lang="en-US" dirty="0" smtClean="0"/>
              <a:t>Physical lockout box for diver safety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GF</a:t>
            </a:r>
            <a:r>
              <a:rPr lang="en-US" dirty="0" smtClean="0"/>
              <a:t> Module Relays</a:t>
            </a:r>
            <a:endParaRPr 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524000"/>
            <a:ext cx="3124200" cy="220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886200"/>
            <a:ext cx="19431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38200" y="1752600"/>
            <a:ext cx="411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   </a:t>
            </a:r>
            <a:r>
              <a:rPr lang="en-US" sz="2400" dirty="0" err="1" smtClean="0">
                <a:latin typeface="Calibri" pitchFamily="34" charset="0"/>
              </a:rPr>
              <a:t>Gigavec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</a:rPr>
              <a:t>HV</a:t>
            </a:r>
            <a:r>
              <a:rPr lang="en-US" sz="2400" dirty="0" smtClean="0">
                <a:latin typeface="Calibri" pitchFamily="34" charset="0"/>
              </a:rPr>
              <a:t> DC </a:t>
            </a:r>
            <a:r>
              <a:rPr lang="en-US" sz="2400" dirty="0" smtClean="0">
                <a:latin typeface="Calibri" pitchFamily="34" charset="0"/>
              </a:rPr>
              <a:t>Contactor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   </a:t>
            </a:r>
            <a:r>
              <a:rPr lang="en-US" sz="2400" dirty="0" err="1" smtClean="0">
                <a:latin typeface="Calibri" pitchFamily="34" charset="0"/>
              </a:rPr>
              <a:t>750V</a:t>
            </a:r>
            <a:r>
              <a:rPr lang="en-US" sz="2400" dirty="0" smtClean="0">
                <a:latin typeface="Calibri" pitchFamily="34" charset="0"/>
              </a:rPr>
              <a:t>, 20 </a:t>
            </a:r>
            <a:r>
              <a:rPr lang="en-US" sz="2400" dirty="0" smtClean="0">
                <a:latin typeface="Calibri" pitchFamily="34" charset="0"/>
              </a:rPr>
              <a:t>A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   13,500 </a:t>
            </a:r>
            <a:r>
              <a:rPr lang="en-US" sz="2400" dirty="0" smtClean="0">
                <a:latin typeface="Calibri" pitchFamily="34" charset="0"/>
              </a:rPr>
              <a:t>life cycles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   Release </a:t>
            </a:r>
            <a:r>
              <a:rPr lang="en-US" sz="2400" dirty="0" smtClean="0">
                <a:latin typeface="Calibri" pitchFamily="34" charset="0"/>
              </a:rPr>
              <a:t>time = 20 ms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   &lt;$</a:t>
            </a:r>
            <a:r>
              <a:rPr lang="en-US" sz="2400" dirty="0" smtClean="0">
                <a:latin typeface="Calibri" pitchFamily="34" charset="0"/>
              </a:rPr>
              <a:t>150 each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4114800"/>
            <a:ext cx="4572000" cy="20867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en-US" sz="2400" dirty="0" smtClean="0">
                <a:latin typeface="Calibri" pitchFamily="34" charset="0"/>
              </a:rPr>
              <a:t>   </a:t>
            </a:r>
            <a:r>
              <a:rPr lang="en-US" sz="2400" dirty="0" err="1" smtClean="0">
                <a:latin typeface="Calibri" pitchFamily="34" charset="0"/>
              </a:rPr>
              <a:t>Crydom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</a:rPr>
              <a:t>SSC</a:t>
            </a:r>
            <a:endParaRPr lang="en-US" sz="2400" dirty="0" smtClean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en-US" sz="2400" dirty="0" smtClean="0">
                <a:latin typeface="Calibri" pitchFamily="34" charset="0"/>
              </a:rPr>
              <a:t>   </a:t>
            </a:r>
            <a:r>
              <a:rPr lang="en-US" sz="2400" dirty="0" err="1" smtClean="0">
                <a:latin typeface="Calibri" pitchFamily="34" charset="0"/>
              </a:rPr>
              <a:t>800V</a:t>
            </a:r>
            <a:r>
              <a:rPr lang="en-US" sz="2400" dirty="0" smtClean="0">
                <a:latin typeface="Calibri" pitchFamily="34" charset="0"/>
              </a:rPr>
              <a:t>, </a:t>
            </a:r>
            <a:r>
              <a:rPr lang="en-US" sz="2400" dirty="0" err="1" smtClean="0">
                <a:latin typeface="Calibri" pitchFamily="34" charset="0"/>
              </a:rPr>
              <a:t>25A</a:t>
            </a:r>
            <a:endParaRPr lang="en-US" sz="2400" dirty="0" smtClean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en-US" sz="2400" dirty="0" smtClean="0">
                <a:latin typeface="Calibri" pitchFamily="34" charset="0"/>
              </a:rPr>
              <a:t>   Ron = </a:t>
            </a:r>
            <a:r>
              <a:rPr lang="en-US" sz="2400" dirty="0" err="1" smtClean="0">
                <a:latin typeface="Calibri" pitchFamily="34" charset="0"/>
              </a:rPr>
              <a:t>60mohm</a:t>
            </a:r>
            <a:endParaRPr lang="en-US" sz="2400" dirty="0" smtClean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en-US" sz="2400" dirty="0" smtClean="0">
                <a:latin typeface="Calibri" pitchFamily="34" charset="0"/>
              </a:rPr>
              <a:t>   0.3 </a:t>
            </a:r>
            <a:r>
              <a:rPr lang="en-US" sz="2400" dirty="0" err="1" smtClean="0">
                <a:latin typeface="Calibri" pitchFamily="34" charset="0"/>
              </a:rPr>
              <a:t>mA</a:t>
            </a:r>
            <a:r>
              <a:rPr lang="en-US" sz="2400" dirty="0" smtClean="0">
                <a:latin typeface="Calibri" pitchFamily="34" charset="0"/>
              </a:rPr>
              <a:t> max leakage current</a:t>
            </a: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en-US" sz="2400" dirty="0" smtClean="0">
                <a:latin typeface="Calibri" pitchFamily="34" charset="0"/>
              </a:rPr>
              <a:t>   Max </a:t>
            </a:r>
            <a:r>
              <a:rPr lang="en-US" sz="2400" dirty="0" smtClean="0">
                <a:latin typeface="Calibri" pitchFamily="34" charset="0"/>
              </a:rPr>
              <a:t>turn off time = </a:t>
            </a:r>
            <a:r>
              <a:rPr lang="en-US" sz="2400" dirty="0" smtClean="0">
                <a:latin typeface="Calibri" pitchFamily="34" charset="0"/>
              </a:rPr>
              <a:t>1.5 </a:t>
            </a:r>
            <a:r>
              <a:rPr lang="en-US" sz="2400" dirty="0" err="1" smtClean="0">
                <a:latin typeface="Calibri" pitchFamily="34" charset="0"/>
              </a:rPr>
              <a:t>msec</a:t>
            </a:r>
            <a:endParaRPr lang="en-US" sz="2400" dirty="0" smtClean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en-US" sz="2400" dirty="0" smtClean="0">
                <a:latin typeface="Calibri" pitchFamily="34" charset="0"/>
              </a:rPr>
              <a:t>   $</a:t>
            </a:r>
            <a:r>
              <a:rPr lang="en-US" sz="2400" dirty="0" smtClean="0">
                <a:latin typeface="Calibri" pitchFamily="34" charset="0"/>
              </a:rPr>
              <a:t>109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GF</a:t>
            </a:r>
            <a:r>
              <a:rPr lang="en-US" dirty="0" smtClean="0"/>
              <a:t> Module </a:t>
            </a:r>
            <a:r>
              <a:rPr lang="en-US" dirty="0" err="1" smtClean="0"/>
              <a:t>GFCI</a:t>
            </a:r>
            <a:r>
              <a:rPr lang="en-US" dirty="0" smtClean="0"/>
              <a:t> Module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Bender </a:t>
            </a:r>
            <a:r>
              <a:rPr lang="en-US" sz="2400" dirty="0" err="1" smtClean="0"/>
              <a:t>IRDH275</a:t>
            </a:r>
            <a:r>
              <a:rPr lang="en-US" sz="2400" dirty="0" smtClean="0"/>
              <a:t> Module</a:t>
            </a:r>
          </a:p>
          <a:p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2209800"/>
            <a:ext cx="4562475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</a:t>
            </a:r>
            <a:r>
              <a:rPr lang="en-US" dirty="0" err="1" smtClean="0"/>
              <a:t>KFA</a:t>
            </a:r>
            <a:r>
              <a:rPr lang="en-US" dirty="0" smtClean="0"/>
              <a:t> Cabled Observatory?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Underwater observatory</a:t>
            </a:r>
          </a:p>
          <a:p>
            <a:r>
              <a:rPr lang="en-US" dirty="0" smtClean="0"/>
              <a:t>8 Science ports + 2 Expansion ports</a:t>
            </a:r>
          </a:p>
          <a:p>
            <a:pPr lvl="1"/>
            <a:r>
              <a:rPr lang="en-US" dirty="0" smtClean="0"/>
              <a:t>4 Primary: </a:t>
            </a:r>
            <a:r>
              <a:rPr lang="en-US" dirty="0" err="1" smtClean="0"/>
              <a:t>48v</a:t>
            </a:r>
            <a:r>
              <a:rPr lang="en-US" dirty="0" smtClean="0"/>
              <a:t>, </a:t>
            </a:r>
            <a:r>
              <a:rPr lang="en-US" dirty="0" err="1" smtClean="0"/>
              <a:t>24v</a:t>
            </a:r>
            <a:r>
              <a:rPr lang="en-US" dirty="0" smtClean="0"/>
              <a:t>, </a:t>
            </a:r>
            <a:r>
              <a:rPr lang="en-US" dirty="0" err="1" smtClean="0"/>
              <a:t>24v</a:t>
            </a:r>
            <a:r>
              <a:rPr lang="en-US" dirty="0" smtClean="0"/>
              <a:t>, </a:t>
            </a:r>
            <a:r>
              <a:rPr lang="en-US" dirty="0" err="1" smtClean="0"/>
              <a:t>24v</a:t>
            </a:r>
            <a:r>
              <a:rPr lang="en-US" dirty="0" smtClean="0"/>
              <a:t> [10/100 Ethernet]</a:t>
            </a:r>
          </a:p>
          <a:p>
            <a:pPr lvl="1"/>
            <a:r>
              <a:rPr lang="en-US" dirty="0" smtClean="0"/>
              <a:t>4 Secondary: </a:t>
            </a:r>
            <a:r>
              <a:rPr lang="en-US" dirty="0" err="1" smtClean="0"/>
              <a:t>12v</a:t>
            </a:r>
            <a:r>
              <a:rPr lang="en-US" dirty="0" smtClean="0"/>
              <a:t>, </a:t>
            </a:r>
            <a:r>
              <a:rPr lang="en-US" dirty="0" err="1" smtClean="0"/>
              <a:t>12v</a:t>
            </a:r>
            <a:r>
              <a:rPr lang="en-US" dirty="0" smtClean="0"/>
              <a:t>, </a:t>
            </a:r>
            <a:r>
              <a:rPr lang="en-US" dirty="0" err="1" smtClean="0"/>
              <a:t>12v</a:t>
            </a:r>
            <a:r>
              <a:rPr lang="en-US" dirty="0" smtClean="0"/>
              <a:t>, </a:t>
            </a:r>
            <a:r>
              <a:rPr lang="en-US" dirty="0" err="1" smtClean="0"/>
              <a:t>12v</a:t>
            </a:r>
            <a:r>
              <a:rPr lang="en-US" dirty="0" smtClean="0"/>
              <a:t> [Serial]</a:t>
            </a:r>
          </a:p>
          <a:p>
            <a:pPr lvl="1"/>
            <a:r>
              <a:rPr lang="en-US" dirty="0" smtClean="0"/>
              <a:t>1 High Voltage: </a:t>
            </a:r>
            <a:r>
              <a:rPr lang="en-US" dirty="0" err="1" smtClean="0"/>
              <a:t>300v</a:t>
            </a:r>
            <a:r>
              <a:rPr lang="en-US" dirty="0" smtClean="0"/>
              <a:t> [Gigabit Ethernet]</a:t>
            </a:r>
          </a:p>
          <a:p>
            <a:pPr lvl="1"/>
            <a:r>
              <a:rPr lang="en-US" dirty="0" smtClean="0"/>
              <a:t>1 </a:t>
            </a:r>
            <a:r>
              <a:rPr lang="en-US" dirty="0" err="1" smtClean="0"/>
              <a:t>swFOCE</a:t>
            </a:r>
            <a:r>
              <a:rPr lang="en-US" dirty="0" smtClean="0"/>
              <a:t> Pass Through: </a:t>
            </a:r>
            <a:r>
              <a:rPr lang="en-US" dirty="0" err="1" smtClean="0"/>
              <a:t>375v</a:t>
            </a:r>
            <a:r>
              <a:rPr lang="en-US" dirty="0" smtClean="0"/>
              <a:t> [Gigabit Ethernet]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Deployment Site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90600"/>
            <a:ext cx="8729456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6" name="Picture 5" descr="DSC_01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2438400"/>
            <a:ext cx="6393274" cy="4279795"/>
          </a:xfrm>
          <a:prstGeom prst="rect">
            <a:avLst/>
          </a:prstGeom>
        </p:spPr>
      </p:pic>
      <p:pic>
        <p:nvPicPr>
          <p:cNvPr id="5" name="Picture 4" descr="DSC_01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2518" y="609600"/>
            <a:ext cx="5691482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Shore Side Functionality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 </a:t>
            </a:r>
            <a:r>
              <a:rPr lang="en-US" dirty="0" err="1" smtClean="0"/>
              <a:t>HV</a:t>
            </a:r>
            <a:r>
              <a:rPr lang="en-US" dirty="0" smtClean="0"/>
              <a:t> for </a:t>
            </a:r>
            <a:r>
              <a:rPr lang="en-US" dirty="0" err="1" smtClean="0"/>
              <a:t>KFA</a:t>
            </a:r>
            <a:r>
              <a:rPr lang="en-US" dirty="0" smtClean="0"/>
              <a:t> (</a:t>
            </a:r>
            <a:r>
              <a:rPr lang="en-US" dirty="0" err="1" smtClean="0"/>
              <a:t>300V</a:t>
            </a:r>
            <a:r>
              <a:rPr lang="en-US" dirty="0" smtClean="0"/>
              <a:t> @ </a:t>
            </a:r>
            <a:r>
              <a:rPr lang="en-US" dirty="0" err="1" smtClean="0"/>
              <a:t>3A</a:t>
            </a:r>
            <a:r>
              <a:rPr lang="en-US" dirty="0" smtClean="0"/>
              <a:t>)</a:t>
            </a:r>
          </a:p>
          <a:p>
            <a:r>
              <a:rPr lang="en-US" dirty="0" smtClean="0"/>
              <a:t>Generate </a:t>
            </a:r>
            <a:r>
              <a:rPr lang="en-US" dirty="0" err="1" smtClean="0"/>
              <a:t>HV</a:t>
            </a:r>
            <a:r>
              <a:rPr lang="en-US" dirty="0" smtClean="0"/>
              <a:t> for </a:t>
            </a:r>
            <a:r>
              <a:rPr lang="en-US" dirty="0" err="1" smtClean="0"/>
              <a:t>swFOCE</a:t>
            </a:r>
            <a:r>
              <a:rPr lang="en-US" dirty="0" smtClean="0"/>
              <a:t> (</a:t>
            </a:r>
            <a:r>
              <a:rPr lang="en-US" dirty="0" err="1" smtClean="0"/>
              <a:t>375V</a:t>
            </a:r>
            <a:r>
              <a:rPr lang="en-US" dirty="0" smtClean="0"/>
              <a:t> @ </a:t>
            </a:r>
            <a:r>
              <a:rPr lang="en-US" dirty="0" err="1" smtClean="0"/>
              <a:t>6A</a:t>
            </a:r>
            <a:r>
              <a:rPr lang="en-US" dirty="0" smtClean="0"/>
              <a:t>)</a:t>
            </a:r>
          </a:p>
          <a:p>
            <a:r>
              <a:rPr lang="en-US" dirty="0" smtClean="0"/>
              <a:t>Ethernet </a:t>
            </a:r>
            <a:r>
              <a:rPr lang="en-US" dirty="0" err="1" smtClean="0"/>
              <a:t>Comms</a:t>
            </a:r>
            <a:r>
              <a:rPr lang="en-US" dirty="0" smtClean="0"/>
              <a:t> for </a:t>
            </a:r>
            <a:r>
              <a:rPr lang="en-US" dirty="0" err="1" smtClean="0"/>
              <a:t>KFA</a:t>
            </a:r>
            <a:r>
              <a:rPr lang="en-US" dirty="0" smtClean="0"/>
              <a:t> (Gigabit)</a:t>
            </a:r>
          </a:p>
          <a:p>
            <a:r>
              <a:rPr lang="en-US" dirty="0" smtClean="0"/>
              <a:t>Ethernet </a:t>
            </a:r>
            <a:r>
              <a:rPr lang="en-US" dirty="0" err="1" smtClean="0"/>
              <a:t>Comms</a:t>
            </a:r>
            <a:r>
              <a:rPr lang="en-US" dirty="0" smtClean="0"/>
              <a:t> for </a:t>
            </a:r>
            <a:r>
              <a:rPr lang="en-US" dirty="0" err="1" smtClean="0"/>
              <a:t>swFOCE</a:t>
            </a:r>
            <a:r>
              <a:rPr lang="en-US" dirty="0" smtClean="0"/>
              <a:t> (Gigabit)</a:t>
            </a:r>
          </a:p>
          <a:p>
            <a:r>
              <a:rPr lang="en-US" dirty="0" smtClean="0"/>
              <a:t>Generate and deliver enriched seawater to </a:t>
            </a:r>
            <a:r>
              <a:rPr lang="en-US" dirty="0" err="1" smtClean="0"/>
              <a:t>swFOCE</a:t>
            </a:r>
            <a:endParaRPr lang="en-US" dirty="0" smtClean="0"/>
          </a:p>
          <a:p>
            <a:r>
              <a:rPr lang="en-US" dirty="0" smtClean="0"/>
              <a:t>Publish and store scientific data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Pumphouse Components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76400" y="2209800"/>
            <a:ext cx="2057400" cy="381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876800" y="3733800"/>
            <a:ext cx="1600200" cy="2286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162800" y="2438400"/>
            <a:ext cx="19812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43600" y="2743200"/>
            <a:ext cx="32004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43600" y="2743200"/>
            <a:ext cx="228600" cy="990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7" idx="1"/>
          </p:cNvCxnSpPr>
          <p:nvPr/>
        </p:nvCxnSpPr>
        <p:spPr>
          <a:xfrm flipH="1">
            <a:off x="3733800" y="2514600"/>
            <a:ext cx="34290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3733800" y="4267200"/>
            <a:ext cx="1143000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57200" y="5029200"/>
            <a:ext cx="12192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752600" y="1828800"/>
            <a:ext cx="1690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Electronics Rack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181600" y="480060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Enriched</a:t>
            </a:r>
          </a:p>
          <a:p>
            <a:r>
              <a:rPr lang="en-US" dirty="0" smtClean="0"/>
              <a:t>Seawater</a:t>
            </a:r>
          </a:p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04800" y="4572000"/>
            <a:ext cx="1690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208VAC</a:t>
            </a:r>
            <a:r>
              <a:rPr lang="en-US" dirty="0" smtClean="0"/>
              <a:t> </a:t>
            </a:r>
            <a:r>
              <a:rPr lang="en-US" dirty="0" err="1" smtClean="0"/>
              <a:t>20A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962400" y="2133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375V</a:t>
            </a:r>
            <a:r>
              <a:rPr lang="en-US" dirty="0" smtClean="0"/>
              <a:t>/</a:t>
            </a:r>
            <a:r>
              <a:rPr lang="en-US" dirty="0" err="1" smtClean="0"/>
              <a:t>300V</a:t>
            </a:r>
            <a:r>
              <a:rPr lang="en-US" dirty="0" smtClean="0"/>
              <a:t>/Fibers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886200" y="36576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Control</a:t>
            </a:r>
          </a:p>
          <a:p>
            <a:r>
              <a:rPr lang="en-US" dirty="0" smtClean="0"/>
              <a:t>Signals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315200" y="20574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Tether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239000" y="3048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ESW Tubing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304800" y="2971800"/>
            <a:ext cx="1371600" cy="0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57200" y="25908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T1</a:t>
            </a:r>
            <a:r>
              <a:rPr lang="en-US" dirty="0" smtClean="0"/>
              <a:t> Line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9172" y="0"/>
            <a:ext cx="58848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685800"/>
            <a:ext cx="253365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Voltage Schematic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</a:t>
            </a:r>
            <a:r>
              <a:rPr lang="en-US" dirty="0" err="1" smtClean="0"/>
              <a:t>OrCad</a:t>
            </a:r>
            <a:r>
              <a:rPr lang="en-US" dirty="0" smtClean="0"/>
              <a:t> schematic</a:t>
            </a:r>
          </a:p>
          <a:p>
            <a:r>
              <a:rPr lang="en-US" dirty="0" err="1" smtClean="0"/>
              <a:t>208VAC</a:t>
            </a:r>
            <a:r>
              <a:rPr lang="en-US" dirty="0" smtClean="0"/>
              <a:t> </a:t>
            </a:r>
            <a:r>
              <a:rPr lang="en-US" dirty="0" err="1" smtClean="0"/>
              <a:t>20A</a:t>
            </a:r>
            <a:r>
              <a:rPr lang="en-US" dirty="0" smtClean="0"/>
              <a:t> available in </a:t>
            </a:r>
            <a:r>
              <a:rPr lang="en-US" dirty="0" err="1" smtClean="0"/>
              <a:t>pumphouse</a:t>
            </a:r>
            <a:endParaRPr lang="en-US" dirty="0" smtClean="0"/>
          </a:p>
          <a:p>
            <a:r>
              <a:rPr lang="en-US" dirty="0" smtClean="0"/>
              <a:t>UPS + Isolation </a:t>
            </a:r>
            <a:r>
              <a:rPr lang="en-US" dirty="0" err="1" smtClean="0"/>
              <a:t>xfmr</a:t>
            </a:r>
            <a:endParaRPr lang="en-US" dirty="0" smtClean="0"/>
          </a:p>
          <a:p>
            <a:r>
              <a:rPr lang="en-US" dirty="0" smtClean="0"/>
              <a:t>4 individually </a:t>
            </a:r>
            <a:r>
              <a:rPr lang="en-US" dirty="0" err="1" smtClean="0"/>
              <a:t>breakered</a:t>
            </a:r>
            <a:r>
              <a:rPr lang="en-US" dirty="0" smtClean="0"/>
              <a:t> </a:t>
            </a:r>
            <a:r>
              <a:rPr lang="en-US" dirty="0" err="1" smtClean="0"/>
              <a:t>120VAC</a:t>
            </a:r>
            <a:r>
              <a:rPr lang="en-US" dirty="0" smtClean="0"/>
              <a:t> outputs</a:t>
            </a:r>
          </a:p>
          <a:p>
            <a:r>
              <a:rPr lang="en-US" dirty="0" err="1" smtClean="0"/>
              <a:t>375v</a:t>
            </a:r>
            <a:r>
              <a:rPr lang="en-US" dirty="0" smtClean="0"/>
              <a:t> / </a:t>
            </a:r>
            <a:r>
              <a:rPr lang="en-US" dirty="0" err="1" smtClean="0"/>
              <a:t>300v</a:t>
            </a:r>
            <a:r>
              <a:rPr lang="en-US" dirty="0" smtClean="0"/>
              <a:t> Generation</a:t>
            </a:r>
          </a:p>
          <a:p>
            <a:r>
              <a:rPr lang="en-US" dirty="0" smtClean="0"/>
              <a:t>Ground fault protection</a:t>
            </a:r>
          </a:p>
          <a:p>
            <a:r>
              <a:rPr lang="en-US" dirty="0" smtClean="0"/>
              <a:t>Physical lock out box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TrippLite</a:t>
            </a:r>
            <a:r>
              <a:rPr lang="en-US" dirty="0" smtClean="0"/>
              <a:t> </a:t>
            </a:r>
            <a:r>
              <a:rPr lang="en-US" dirty="0" err="1" smtClean="0"/>
              <a:t>SU5000RT3U</a:t>
            </a:r>
            <a:r>
              <a:rPr lang="en-US" dirty="0" smtClean="0"/>
              <a:t> UPS System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1"/>
            <a:ext cx="4343400" cy="3657600"/>
          </a:xfrm>
        </p:spPr>
        <p:txBody>
          <a:bodyPr/>
          <a:lstStyle/>
          <a:p>
            <a:r>
              <a:rPr lang="en-US" dirty="0" err="1" smtClean="0"/>
              <a:t>208Vac</a:t>
            </a:r>
            <a:r>
              <a:rPr lang="en-US" dirty="0" smtClean="0"/>
              <a:t>, </a:t>
            </a:r>
            <a:r>
              <a:rPr lang="en-US" dirty="0" err="1" smtClean="0"/>
              <a:t>24A</a:t>
            </a:r>
            <a:r>
              <a:rPr lang="en-US" dirty="0" smtClean="0"/>
              <a:t> Input</a:t>
            </a:r>
          </a:p>
          <a:p>
            <a:r>
              <a:rPr lang="en-US" dirty="0" smtClean="0"/>
              <a:t>208/</a:t>
            </a:r>
            <a:r>
              <a:rPr lang="en-US" dirty="0" err="1" smtClean="0"/>
              <a:t>120Vac</a:t>
            </a:r>
            <a:r>
              <a:rPr lang="en-US" dirty="0" smtClean="0"/>
              <a:t> Output</a:t>
            </a:r>
          </a:p>
          <a:p>
            <a:r>
              <a:rPr lang="en-US" dirty="0" err="1" smtClean="0"/>
              <a:t>3500W</a:t>
            </a:r>
            <a:r>
              <a:rPr lang="en-US" dirty="0" smtClean="0"/>
              <a:t> Output</a:t>
            </a:r>
          </a:p>
          <a:p>
            <a:r>
              <a:rPr lang="en-US" dirty="0" err="1" smtClean="0"/>
              <a:t>8min</a:t>
            </a:r>
            <a:r>
              <a:rPr lang="en-US" dirty="0" smtClean="0"/>
              <a:t> at full load</a:t>
            </a:r>
          </a:p>
          <a:p>
            <a:r>
              <a:rPr lang="en-US" dirty="0" err="1" smtClean="0"/>
              <a:t>20min</a:t>
            </a:r>
            <a:r>
              <a:rPr lang="en-US" dirty="0" smtClean="0"/>
              <a:t> at half load</a:t>
            </a:r>
          </a:p>
          <a:p>
            <a:r>
              <a:rPr lang="en-US" dirty="0" err="1" smtClean="0"/>
              <a:t>120Vac</a:t>
            </a:r>
            <a:r>
              <a:rPr lang="en-US" dirty="0" smtClean="0"/>
              <a:t> output isolated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143000"/>
            <a:ext cx="3886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562600" y="4800600"/>
            <a:ext cx="25001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3U</a:t>
            </a:r>
            <a:r>
              <a:rPr lang="en-US" dirty="0" smtClean="0"/>
              <a:t> Power Module</a:t>
            </a:r>
          </a:p>
          <a:p>
            <a:r>
              <a:rPr lang="en-US" dirty="0" err="1" smtClean="0"/>
              <a:t>2U</a:t>
            </a:r>
            <a:r>
              <a:rPr lang="en-US" dirty="0" smtClean="0"/>
              <a:t> Isolation Transformer</a:t>
            </a:r>
          </a:p>
          <a:p>
            <a:r>
              <a:rPr lang="en-US" dirty="0" err="1" smtClean="0"/>
              <a:t>2U</a:t>
            </a:r>
            <a:r>
              <a:rPr lang="en-US" dirty="0" smtClean="0"/>
              <a:t> Battery Module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427</Words>
  <Application>Microsoft Office PowerPoint</Application>
  <PresentationFormat>On-screen Show (4:3)</PresentationFormat>
  <Paragraphs>107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Shallow Water FOCE Kelp Forest Array Shore Side High Voltage Distribution</vt:lpstr>
      <vt:lpstr>What is the KFA Cabled Observatory?</vt:lpstr>
      <vt:lpstr>KFA Deployment Site</vt:lpstr>
      <vt:lpstr>Slide 4</vt:lpstr>
      <vt:lpstr>Shore Side Functionality</vt:lpstr>
      <vt:lpstr>Pumphouse Components</vt:lpstr>
      <vt:lpstr>Slide 7</vt:lpstr>
      <vt:lpstr>High Voltage Schematic</vt:lpstr>
      <vt:lpstr>TrippLite SU5000RT3U UPS System</vt:lpstr>
      <vt:lpstr>Sorensen XG600-2.8 HV Power Supply</vt:lpstr>
      <vt:lpstr>KFA Power Supply</vt:lpstr>
      <vt:lpstr>Ground Fault Assembly</vt:lpstr>
      <vt:lpstr>High Voltage Lockout Box</vt:lpstr>
      <vt:lpstr>Diver Safety</vt:lpstr>
      <vt:lpstr>High Voltage Safety Features</vt:lpstr>
      <vt:lpstr>GF Module Relays</vt:lpstr>
      <vt:lpstr>GF Module GFCI Module</vt:lpstr>
      <vt:lpstr>Slide 18</vt:lpstr>
      <vt:lpstr>Slide 19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Shallow Water FOCE Kelp Forest Array Shore Side High Voltage Distribution</dc:title>
  <dc:creator>ckecy</dc:creator>
  <cp:lastModifiedBy>ckecy</cp:lastModifiedBy>
  <cp:revision>8</cp:revision>
  <dcterms:created xsi:type="dcterms:W3CDTF">2012-06-07T21:38:05Z</dcterms:created>
  <dcterms:modified xsi:type="dcterms:W3CDTF">2012-06-14T23:01:47Z</dcterms:modified>
</cp:coreProperties>
</file>