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-1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FDDBF3-21BE-744C-8054-F5FD23AA5F6E}" type="datetimeFigureOut">
              <a:rPr lang="en-US" smtClean="0"/>
              <a:t>10/24/11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16BC74-2928-5D44-9D54-A3CFC00D84E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be 8"/>
          <p:cNvSpPr/>
          <p:nvPr/>
        </p:nvSpPr>
        <p:spPr>
          <a:xfrm>
            <a:off x="4701314" y="2085217"/>
            <a:ext cx="913685" cy="695251"/>
          </a:xfrm>
          <a:prstGeom prst="cube">
            <a:avLst>
              <a:gd name="adj" fmla="val 13551"/>
            </a:avLst>
          </a:prstGeom>
          <a:solidFill>
            <a:schemeClr val="bg1">
              <a:lumMod val="65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Storage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628" y="76976"/>
            <a:ext cx="2748755" cy="432830"/>
          </a:xfrm>
        </p:spPr>
        <p:txBody>
          <a:bodyPr/>
          <a:lstStyle/>
          <a:p>
            <a:r>
              <a:rPr lang="en-US" sz="2000" dirty="0" smtClean="0"/>
              <a:t>FOCE Block Diagram</a:t>
            </a:r>
            <a:endParaRPr lang="en-US" sz="2000" dirty="0"/>
          </a:p>
        </p:txBody>
      </p:sp>
      <p:sp>
        <p:nvSpPr>
          <p:cNvPr id="4" name="Cube 3"/>
          <p:cNvSpPr/>
          <p:nvPr/>
        </p:nvSpPr>
        <p:spPr>
          <a:xfrm>
            <a:off x="4280564" y="4798635"/>
            <a:ext cx="1770993" cy="832068"/>
          </a:xfrm>
          <a:prstGeom prst="cube">
            <a:avLst>
              <a:gd name="adj" fmla="val 21741"/>
            </a:avLst>
          </a:prstGeom>
          <a:solidFill>
            <a:srgbClr val="3366FF">
              <a:alpha val="21000"/>
            </a:srgb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be 5"/>
          <p:cNvSpPr/>
          <p:nvPr/>
        </p:nvSpPr>
        <p:spPr>
          <a:xfrm>
            <a:off x="2021540" y="4807394"/>
            <a:ext cx="2417608" cy="832068"/>
          </a:xfrm>
          <a:prstGeom prst="cube">
            <a:avLst>
              <a:gd name="adj" fmla="val 21741"/>
            </a:avLst>
          </a:prstGeom>
          <a:solidFill>
            <a:srgbClr val="008000">
              <a:alpha val="21000"/>
            </a:srgb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>
            <a:off x="4859141" y="772267"/>
            <a:ext cx="685637" cy="796288"/>
          </a:xfrm>
          <a:prstGeom prst="can">
            <a:avLst>
              <a:gd name="adj" fmla="val 25000"/>
            </a:avLst>
          </a:prstGeom>
          <a:solidFill>
            <a:schemeClr val="bg1">
              <a:lumMod val="65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</a:rPr>
              <a:t>2</a:t>
            </a:r>
          </a:p>
          <a:p>
            <a:pPr algn="ctr"/>
            <a:r>
              <a:rPr lang="en-US" baseline="-25000" dirty="0" smtClean="0">
                <a:solidFill>
                  <a:srgbClr val="000000"/>
                </a:solidFill>
              </a:rPr>
              <a:t>Source</a:t>
            </a:r>
            <a:endParaRPr lang="en-US" sz="1400" baseline="-25000" dirty="0">
              <a:solidFill>
                <a:srgbClr val="000000"/>
              </a:solidFill>
            </a:endParaRPr>
          </a:p>
        </p:txBody>
      </p:sp>
      <p:cxnSp>
        <p:nvCxnSpPr>
          <p:cNvPr id="11" name="Elbow Connector 10"/>
          <p:cNvCxnSpPr>
            <a:stCxn id="8" idx="3"/>
            <a:endCxn id="9" idx="0"/>
          </p:cNvCxnSpPr>
          <p:nvPr/>
        </p:nvCxnSpPr>
        <p:spPr>
          <a:xfrm rot="16200000" flipH="1">
            <a:off x="4945280" y="1825234"/>
            <a:ext cx="516662" cy="3303"/>
          </a:xfrm>
          <a:prstGeom prst="bentConnector3">
            <a:avLst>
              <a:gd name="adj1" fmla="val 50000"/>
            </a:avLst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6" idx="2"/>
            <a:endCxn id="97" idx="3"/>
          </p:cNvCxnSpPr>
          <p:nvPr/>
        </p:nvCxnSpPr>
        <p:spPr>
          <a:xfrm rot="10800000" flipH="1">
            <a:off x="2021539" y="3997712"/>
            <a:ext cx="2989901" cy="1316167"/>
          </a:xfrm>
          <a:prstGeom prst="bentConnector4">
            <a:avLst>
              <a:gd name="adj1" fmla="val -7646"/>
              <a:gd name="adj2" fmla="val 69241"/>
            </a:avLst>
          </a:prstGeom>
          <a:ln>
            <a:solidFill>
              <a:srgbClr val="C74444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Cube 49"/>
          <p:cNvSpPr/>
          <p:nvPr/>
        </p:nvSpPr>
        <p:spPr>
          <a:xfrm>
            <a:off x="4782694" y="4816153"/>
            <a:ext cx="549781" cy="127236"/>
          </a:xfrm>
          <a:prstGeom prst="cube">
            <a:avLst>
              <a:gd name="adj" fmla="val 93320"/>
            </a:avLst>
          </a:prstGeom>
          <a:solidFill>
            <a:srgbClr val="3366FF">
              <a:alpha val="21000"/>
            </a:srgb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3608188" y="6056846"/>
            <a:ext cx="1344752" cy="573244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 controlled enclosure</a:t>
            </a:r>
            <a:endParaRPr lang="en-US" sz="1400" dirty="0"/>
          </a:p>
        </p:txBody>
      </p:sp>
      <p:sp>
        <p:nvSpPr>
          <p:cNvPr id="56" name="Pentagon 55"/>
          <p:cNvSpPr/>
          <p:nvPr/>
        </p:nvSpPr>
        <p:spPr>
          <a:xfrm rot="18591793">
            <a:off x="4922812" y="5770637"/>
            <a:ext cx="456432" cy="196295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1210435" y="6087296"/>
            <a:ext cx="811104" cy="514355"/>
          </a:xfrm>
          <a:prstGeom prst="roundRect">
            <a:avLst/>
          </a:prstGeom>
          <a:solidFill>
            <a:srgbClr val="9EB060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Delay</a:t>
            </a:r>
          </a:p>
          <a:p>
            <a:pPr algn="ctr"/>
            <a:r>
              <a:rPr lang="en-US" sz="1400" dirty="0" smtClean="0"/>
              <a:t>Path</a:t>
            </a:r>
            <a:endParaRPr lang="en-US" sz="1400" dirty="0"/>
          </a:p>
        </p:txBody>
      </p:sp>
      <p:sp>
        <p:nvSpPr>
          <p:cNvPr id="58" name="Pentagon 57"/>
          <p:cNvSpPr/>
          <p:nvPr/>
        </p:nvSpPr>
        <p:spPr>
          <a:xfrm rot="18076057">
            <a:off x="1984479" y="5803049"/>
            <a:ext cx="456432" cy="196295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Cloud 74"/>
          <p:cNvSpPr/>
          <p:nvPr/>
        </p:nvSpPr>
        <p:spPr>
          <a:xfrm>
            <a:off x="2072434" y="5114931"/>
            <a:ext cx="1127040" cy="271517"/>
          </a:xfrm>
          <a:prstGeom prst="cloud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Pentagon 93"/>
          <p:cNvSpPr/>
          <p:nvPr/>
        </p:nvSpPr>
        <p:spPr>
          <a:xfrm rot="7210203">
            <a:off x="5493000" y="1575074"/>
            <a:ext cx="560552" cy="202082"/>
          </a:xfrm>
          <a:prstGeom prst="homePlate">
            <a:avLst/>
          </a:prstGeom>
          <a:solidFill>
            <a:srgbClr val="3366FF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ounded Rectangle 94"/>
          <p:cNvSpPr/>
          <p:nvPr/>
        </p:nvSpPr>
        <p:spPr>
          <a:xfrm>
            <a:off x="5664746" y="842267"/>
            <a:ext cx="734708" cy="461019"/>
          </a:xfrm>
          <a:prstGeom prst="roundRect">
            <a:avLst/>
          </a:prstGeom>
          <a:solidFill>
            <a:srgbClr val="9EB060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Sea </a:t>
            </a:r>
          </a:p>
          <a:p>
            <a:pPr algn="ctr"/>
            <a:r>
              <a:rPr lang="en-US" sz="1400" dirty="0" smtClean="0"/>
              <a:t>Water</a:t>
            </a:r>
            <a:endParaRPr lang="en-US" sz="1400" dirty="0"/>
          </a:p>
        </p:txBody>
      </p:sp>
      <p:cxnSp>
        <p:nvCxnSpPr>
          <p:cNvPr id="111" name="Elbow Connector 110"/>
          <p:cNvCxnSpPr>
            <a:stCxn id="97" idx="0"/>
            <a:endCxn id="9" idx="3"/>
          </p:cNvCxnSpPr>
          <p:nvPr/>
        </p:nvCxnSpPr>
        <p:spPr>
          <a:xfrm rot="5400000" flipH="1" flipV="1">
            <a:off x="4847356" y="3038767"/>
            <a:ext cx="521992" cy="5395"/>
          </a:xfrm>
          <a:prstGeom prst="bentConnector3">
            <a:avLst>
              <a:gd name="adj1" fmla="val 50000"/>
            </a:avLst>
          </a:prstGeom>
          <a:ln>
            <a:solidFill>
              <a:srgbClr val="C74444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0" name="Rounded Rectangle 119"/>
          <p:cNvSpPr/>
          <p:nvPr/>
        </p:nvSpPr>
        <p:spPr>
          <a:xfrm>
            <a:off x="2229940" y="3432761"/>
            <a:ext cx="1196990" cy="534265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pH Control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7" name="Cube 96"/>
          <p:cNvSpPr/>
          <p:nvPr/>
        </p:nvSpPr>
        <p:spPr>
          <a:xfrm>
            <a:off x="4550147" y="3302460"/>
            <a:ext cx="1016802" cy="695251"/>
          </a:xfrm>
          <a:prstGeom prst="cube">
            <a:avLst>
              <a:gd name="adj" fmla="val 13551"/>
            </a:avLst>
          </a:prstGeom>
          <a:solidFill>
            <a:schemeClr val="bg1">
              <a:lumMod val="65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Delivery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378388" y="2254516"/>
            <a:ext cx="1129182" cy="849940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Controller HW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239867" y="3432761"/>
            <a:ext cx="781682" cy="534265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Log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25" name="Straight Arrow Connector 124"/>
          <p:cNvCxnSpPr>
            <a:stCxn id="120" idx="3"/>
            <a:endCxn id="97" idx="2"/>
          </p:cNvCxnSpPr>
          <p:nvPr/>
        </p:nvCxnSpPr>
        <p:spPr>
          <a:xfrm flipV="1">
            <a:off x="3426930" y="3697192"/>
            <a:ext cx="1123217" cy="2702"/>
          </a:xfrm>
          <a:prstGeom prst="straightConnector1">
            <a:avLst/>
          </a:prstGeom>
          <a:ln w="28575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ounded Rectangle 127"/>
          <p:cNvSpPr/>
          <p:nvPr/>
        </p:nvSpPr>
        <p:spPr>
          <a:xfrm>
            <a:off x="1218414" y="288314"/>
            <a:ext cx="941251" cy="546507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9" name="Rounded Rectangle 128"/>
          <p:cNvSpPr/>
          <p:nvPr/>
        </p:nvSpPr>
        <p:spPr>
          <a:xfrm>
            <a:off x="1097760" y="1122585"/>
            <a:ext cx="1112240" cy="54650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Telemetry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Link(s)</a:t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2280194" y="276316"/>
            <a:ext cx="868388" cy="565951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Control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3" name="Rounded Rectangle 132"/>
          <p:cNvSpPr/>
          <p:nvPr/>
        </p:nvSpPr>
        <p:spPr>
          <a:xfrm>
            <a:off x="239867" y="293391"/>
            <a:ext cx="869667" cy="5465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 Archive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6" name="Elbow Connector 145"/>
          <p:cNvCxnSpPr>
            <a:stCxn id="120" idx="1"/>
          </p:cNvCxnSpPr>
          <p:nvPr/>
        </p:nvCxnSpPr>
        <p:spPr>
          <a:xfrm rot="10800000">
            <a:off x="1586140" y="3163254"/>
            <a:ext cx="643800" cy="536641"/>
          </a:xfrm>
          <a:prstGeom prst="bentConnector3">
            <a:avLst>
              <a:gd name="adj1" fmla="val 100285"/>
            </a:avLst>
          </a:prstGeom>
          <a:ln w="28575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>
            <a:stCxn id="63" idx="2"/>
          </p:cNvCxnSpPr>
          <p:nvPr/>
        </p:nvCxnSpPr>
        <p:spPr>
          <a:xfrm flipH="1">
            <a:off x="5566949" y="4034646"/>
            <a:ext cx="2297342" cy="751537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6" name="Group 185"/>
          <p:cNvGrpSpPr/>
          <p:nvPr/>
        </p:nvGrpSpPr>
        <p:grpSpPr>
          <a:xfrm>
            <a:off x="6732602" y="661508"/>
            <a:ext cx="2337947" cy="3373138"/>
            <a:chOff x="6732602" y="239391"/>
            <a:chExt cx="2337947" cy="3373138"/>
          </a:xfrm>
        </p:grpSpPr>
        <p:grpSp>
          <p:nvGrpSpPr>
            <p:cNvPr id="31" name="Group 30"/>
            <p:cNvGrpSpPr/>
            <p:nvPr/>
          </p:nvGrpSpPr>
          <p:grpSpPr bwMode="auto">
            <a:xfrm>
              <a:off x="6934376" y="619307"/>
              <a:ext cx="110756" cy="324593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88" name="Rectangle 87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</p:grpSp>
        <p:grpSp>
          <p:nvGrpSpPr>
            <p:cNvPr id="32" name="Group 113"/>
            <p:cNvGrpSpPr>
              <a:grpSpLocks/>
            </p:cNvGrpSpPr>
            <p:nvPr/>
          </p:nvGrpSpPr>
          <p:grpSpPr bwMode="auto">
            <a:xfrm rot="16200000">
              <a:off x="6953019" y="2583313"/>
              <a:ext cx="73472" cy="310337"/>
              <a:chOff x="4521401" y="5211206"/>
              <a:chExt cx="161825" cy="683477"/>
            </a:xfrm>
          </p:grpSpPr>
          <p:sp>
            <p:nvSpPr>
              <p:cNvPr id="86" name="Rectangle 85"/>
              <p:cNvSpPr>
                <a:spLocks noChangeArrowheads="1"/>
              </p:cNvSpPr>
              <p:nvPr/>
            </p:nvSpPr>
            <p:spPr bwMode="auto">
              <a:xfrm>
                <a:off x="4572063" y="5564611"/>
                <a:ext cx="60500" cy="330072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87" name="Rectangle 86"/>
              <p:cNvSpPr>
                <a:spLocks noChangeArrowheads="1"/>
              </p:cNvSpPr>
              <p:nvPr/>
            </p:nvSpPr>
            <p:spPr bwMode="auto">
              <a:xfrm>
                <a:off x="4521401" y="5211206"/>
                <a:ext cx="161825" cy="568484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33" name="Group 159"/>
            <p:cNvGrpSpPr>
              <a:grpSpLocks/>
            </p:cNvGrpSpPr>
            <p:nvPr/>
          </p:nvGrpSpPr>
          <p:grpSpPr bwMode="auto">
            <a:xfrm>
              <a:off x="6913541" y="1152253"/>
              <a:ext cx="153524" cy="210547"/>
              <a:chOff x="4797" y="3007"/>
              <a:chExt cx="157" cy="216"/>
            </a:xfrm>
          </p:grpSpPr>
          <p:sp>
            <p:nvSpPr>
              <p:cNvPr id="84" name="Rectangle 108"/>
              <p:cNvSpPr>
                <a:spLocks noChangeArrowheads="1"/>
              </p:cNvSpPr>
              <p:nvPr/>
            </p:nvSpPr>
            <p:spPr bwMode="auto">
              <a:xfrm rot="-10800000">
                <a:off x="4850" y="3007"/>
                <a:ext cx="37" cy="9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rot="10800000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85" name="Rectangle 109"/>
              <p:cNvSpPr>
                <a:spLocks noChangeArrowheads="1"/>
              </p:cNvSpPr>
              <p:nvPr/>
            </p:nvSpPr>
            <p:spPr bwMode="auto">
              <a:xfrm rot="-5400000">
                <a:off x="4818" y="3087"/>
                <a:ext cx="115" cy="157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sp>
          <p:nvSpPr>
            <p:cNvPr id="34" name="TextBox 122"/>
            <p:cNvSpPr txBox="1">
              <a:spLocks noChangeArrowheads="1"/>
            </p:cNvSpPr>
            <p:nvPr/>
          </p:nvSpPr>
          <p:spPr bwMode="auto">
            <a:xfrm>
              <a:off x="7256776" y="2621694"/>
              <a:ext cx="405741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CTD</a:t>
              </a:r>
            </a:p>
          </p:txBody>
        </p:sp>
        <p:sp>
          <p:nvSpPr>
            <p:cNvPr id="35" name="TextBox 120"/>
            <p:cNvSpPr txBox="1">
              <a:spLocks noChangeArrowheads="1"/>
            </p:cNvSpPr>
            <p:nvPr/>
          </p:nvSpPr>
          <p:spPr bwMode="auto">
            <a:xfrm>
              <a:off x="7256776" y="685103"/>
              <a:ext cx="693050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pH Probe</a:t>
              </a:r>
            </a:p>
          </p:txBody>
        </p:sp>
        <p:sp>
          <p:nvSpPr>
            <p:cNvPr id="42" name="TextBox 122"/>
            <p:cNvSpPr txBox="1">
              <a:spLocks noChangeArrowheads="1"/>
            </p:cNvSpPr>
            <p:nvPr/>
          </p:nvSpPr>
          <p:spPr bwMode="auto">
            <a:xfrm>
              <a:off x="7256776" y="1157736"/>
              <a:ext cx="864119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Velocimeter</a:t>
              </a:r>
            </a:p>
          </p:txBody>
        </p:sp>
        <p:grpSp>
          <p:nvGrpSpPr>
            <p:cNvPr id="43" name="Group 112"/>
            <p:cNvGrpSpPr>
              <a:grpSpLocks/>
            </p:cNvGrpSpPr>
            <p:nvPr/>
          </p:nvGrpSpPr>
          <p:grpSpPr bwMode="auto">
            <a:xfrm rot="16200000">
              <a:off x="6944246" y="1415437"/>
              <a:ext cx="91018" cy="333366"/>
              <a:chOff x="5480017" y="5359936"/>
              <a:chExt cx="197681" cy="528651"/>
            </a:xfrm>
          </p:grpSpPr>
          <p:sp>
            <p:nvSpPr>
              <p:cNvPr id="82" name="Rectangle 108"/>
              <p:cNvSpPr>
                <a:spLocks noChangeArrowheads="1"/>
              </p:cNvSpPr>
              <p:nvPr/>
            </p:nvSpPr>
            <p:spPr bwMode="auto">
              <a:xfrm>
                <a:off x="5518302" y="5716113"/>
                <a:ext cx="45719" cy="172474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83" name="Rectangle 109"/>
              <p:cNvSpPr>
                <a:spLocks noChangeArrowheads="1"/>
              </p:cNvSpPr>
              <p:nvPr/>
            </p:nvSpPr>
            <p:spPr bwMode="auto">
              <a:xfrm>
                <a:off x="5480017" y="5359936"/>
                <a:ext cx="197681" cy="419753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5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sp>
          <p:nvSpPr>
            <p:cNvPr id="44" name="TextBox 122"/>
            <p:cNvSpPr txBox="1">
              <a:spLocks noChangeArrowheads="1"/>
            </p:cNvSpPr>
            <p:nvPr/>
          </p:nvSpPr>
          <p:spPr bwMode="auto">
            <a:xfrm>
              <a:off x="7256776" y="1456011"/>
              <a:ext cx="486889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ADCP</a:t>
              </a:r>
            </a:p>
          </p:txBody>
        </p:sp>
        <p:grpSp>
          <p:nvGrpSpPr>
            <p:cNvPr id="45" name="Group 232"/>
            <p:cNvGrpSpPr>
              <a:grpSpLocks/>
            </p:cNvGrpSpPr>
            <p:nvPr/>
          </p:nvGrpSpPr>
          <p:grpSpPr bwMode="auto">
            <a:xfrm>
              <a:off x="6872967" y="3296101"/>
              <a:ext cx="233575" cy="200677"/>
              <a:chOff x="7372351" y="4555110"/>
              <a:chExt cx="409575" cy="305636"/>
            </a:xfrm>
          </p:grpSpPr>
          <p:grpSp>
            <p:nvGrpSpPr>
              <p:cNvPr id="70" name="Group 231"/>
              <p:cNvGrpSpPr>
                <a:grpSpLocks/>
              </p:cNvGrpSpPr>
              <p:nvPr/>
            </p:nvGrpSpPr>
            <p:grpSpPr bwMode="auto">
              <a:xfrm rot="-2674324">
                <a:off x="7372351" y="4657725"/>
                <a:ext cx="409575" cy="133350"/>
                <a:chOff x="7588250" y="5064125"/>
                <a:chExt cx="409575" cy="133350"/>
              </a:xfrm>
            </p:grpSpPr>
            <p:sp>
              <p:nvSpPr>
                <p:cNvPr id="80" name="Oval 230"/>
                <p:cNvSpPr/>
                <p:nvPr/>
              </p:nvSpPr>
              <p:spPr>
                <a:xfrm>
                  <a:off x="7588430" y="5061480"/>
                  <a:ext cx="142293" cy="13361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05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  <p:sp>
              <p:nvSpPr>
                <p:cNvPr id="81" name="Rectangle 229"/>
                <p:cNvSpPr/>
                <p:nvPr/>
              </p:nvSpPr>
              <p:spPr>
                <a:xfrm>
                  <a:off x="7643089" y="5061417"/>
                  <a:ext cx="353811" cy="12693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05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</p:grpSp>
          <p:grpSp>
            <p:nvGrpSpPr>
              <p:cNvPr id="71" name="Group 225"/>
              <p:cNvGrpSpPr/>
              <p:nvPr/>
            </p:nvGrpSpPr>
            <p:grpSpPr>
              <a:xfrm rot="8110383">
                <a:off x="7418850" y="45551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78" name="Isosceles Triangle 224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  <p:sp>
              <p:nvSpPr>
                <p:cNvPr id="79" name="Rectangle 223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</p:grpSp>
          <p:grpSp>
            <p:nvGrpSpPr>
              <p:cNvPr id="72" name="Group 226"/>
              <p:cNvGrpSpPr/>
              <p:nvPr/>
            </p:nvGrpSpPr>
            <p:grpSpPr>
              <a:xfrm rot="8110383">
                <a:off x="7571250" y="47075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76" name="Isosceles Triangle 227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  <p:sp>
              <p:nvSpPr>
                <p:cNvPr id="77" name="Rectangle 228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100"/>
                </a:p>
              </p:txBody>
            </p:sp>
          </p:grpSp>
        </p:grpSp>
        <p:sp>
          <p:nvSpPr>
            <p:cNvPr id="46" name="Rectangle 63"/>
            <p:cNvSpPr/>
            <p:nvPr/>
          </p:nvSpPr>
          <p:spPr bwMode="auto">
            <a:xfrm>
              <a:off x="6856518" y="1923161"/>
              <a:ext cx="267570" cy="12281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05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47" name="TextBox 122"/>
            <p:cNvSpPr txBox="1">
              <a:spLocks noChangeArrowheads="1"/>
            </p:cNvSpPr>
            <p:nvPr/>
          </p:nvSpPr>
          <p:spPr bwMode="auto">
            <a:xfrm>
              <a:off x="7256776" y="1776217"/>
              <a:ext cx="781874" cy="415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Motor </a:t>
              </a:r>
            </a:p>
            <a:p>
              <a:r>
                <a:rPr lang="en-US" sz="1050">
                  <a:latin typeface="Calibri" pitchFamily="84" charset="0"/>
                </a:rPr>
                <a:t>Controller</a:t>
              </a:r>
            </a:p>
          </p:txBody>
        </p:sp>
        <p:grpSp>
          <p:nvGrpSpPr>
            <p:cNvPr id="48" name="Group 213"/>
            <p:cNvGrpSpPr>
              <a:grpSpLocks/>
            </p:cNvGrpSpPr>
            <p:nvPr/>
          </p:nvGrpSpPr>
          <p:grpSpPr bwMode="auto">
            <a:xfrm>
              <a:off x="6895996" y="2260913"/>
              <a:ext cx="188615" cy="175456"/>
              <a:chOff x="868" y="3816"/>
              <a:chExt cx="172" cy="160"/>
            </a:xfrm>
          </p:grpSpPr>
          <p:sp>
            <p:nvSpPr>
              <p:cNvPr id="66" name="Oval 214"/>
              <p:cNvSpPr>
                <a:spLocks noChangeArrowheads="1"/>
              </p:cNvSpPr>
              <p:nvPr/>
            </p:nvSpPr>
            <p:spPr bwMode="auto">
              <a:xfrm>
                <a:off x="872" y="3816"/>
                <a:ext cx="168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  <p:sp>
            <p:nvSpPr>
              <p:cNvPr id="67" name="Line 215"/>
              <p:cNvSpPr>
                <a:spLocks noChangeShapeType="1"/>
              </p:cNvSpPr>
              <p:nvPr/>
            </p:nvSpPr>
            <p:spPr bwMode="auto">
              <a:xfrm>
                <a:off x="868" y="3900"/>
                <a:ext cx="104" cy="4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  <p:sp>
            <p:nvSpPr>
              <p:cNvPr id="68" name="Line 216"/>
              <p:cNvSpPr>
                <a:spLocks noChangeShapeType="1"/>
              </p:cNvSpPr>
              <p:nvPr/>
            </p:nvSpPr>
            <p:spPr bwMode="auto">
              <a:xfrm flipV="1">
                <a:off x="964" y="3844"/>
                <a:ext cx="44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  <p:sp>
            <p:nvSpPr>
              <p:cNvPr id="69" name="Line 217"/>
              <p:cNvSpPr>
                <a:spLocks noChangeShapeType="1"/>
              </p:cNvSpPr>
              <p:nvPr/>
            </p:nvSpPr>
            <p:spPr bwMode="auto">
              <a:xfrm>
                <a:off x="960" y="3904"/>
                <a:ext cx="48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100"/>
              </a:p>
            </p:txBody>
          </p:sp>
        </p:grpSp>
        <p:sp>
          <p:nvSpPr>
            <p:cNvPr id="49" name="TextBox 122"/>
            <p:cNvSpPr txBox="1">
              <a:spLocks noChangeArrowheads="1"/>
            </p:cNvSpPr>
            <p:nvPr/>
          </p:nvSpPr>
          <p:spPr bwMode="auto">
            <a:xfrm>
              <a:off x="7256776" y="2232402"/>
              <a:ext cx="540623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Valves</a:t>
              </a:r>
            </a:p>
          </p:txBody>
        </p:sp>
        <p:sp>
          <p:nvSpPr>
            <p:cNvPr id="51" name="TextBox 126"/>
            <p:cNvSpPr txBox="1">
              <a:spLocks noChangeArrowheads="1"/>
            </p:cNvSpPr>
            <p:nvPr/>
          </p:nvSpPr>
          <p:spPr bwMode="auto">
            <a:xfrm>
              <a:off x="7256776" y="2923258"/>
              <a:ext cx="378326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Fan</a:t>
              </a:r>
            </a:p>
          </p:txBody>
        </p:sp>
        <p:grpSp>
          <p:nvGrpSpPr>
            <p:cNvPr id="52" name="Group 49"/>
            <p:cNvGrpSpPr/>
            <p:nvPr/>
          </p:nvGrpSpPr>
          <p:grpSpPr bwMode="auto">
            <a:xfrm>
              <a:off x="6963985" y="2942997"/>
              <a:ext cx="52637" cy="221513"/>
              <a:chOff x="2701361" y="2957909"/>
              <a:chExt cx="45719" cy="317506"/>
            </a:xfrm>
            <a:solidFill>
              <a:schemeClr val="tx1"/>
            </a:solidFill>
          </p:grpSpPr>
          <p:sp>
            <p:nvSpPr>
              <p:cNvPr id="64" name="Chord 46"/>
              <p:cNvSpPr/>
              <p:nvPr/>
            </p:nvSpPr>
            <p:spPr>
              <a:xfrm>
                <a:off x="2701361" y="2957909"/>
                <a:ext cx="45719" cy="158753"/>
              </a:xfrm>
              <a:prstGeom prst="chord">
                <a:avLst/>
              </a:prstGeom>
              <a:grp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  <p:sp>
            <p:nvSpPr>
              <p:cNvPr id="65" name="Chord 48"/>
              <p:cNvSpPr/>
              <p:nvPr/>
            </p:nvSpPr>
            <p:spPr>
              <a:xfrm flipV="1">
                <a:off x="2701361" y="3116662"/>
                <a:ext cx="45719" cy="158753"/>
              </a:xfrm>
              <a:prstGeom prst="chord">
                <a:avLst/>
              </a:prstGeom>
              <a:grp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/>
              </a:p>
            </p:txBody>
          </p:sp>
        </p:grpSp>
        <p:sp>
          <p:nvSpPr>
            <p:cNvPr id="53" name="TextBox 120"/>
            <p:cNvSpPr txBox="1">
              <a:spLocks noChangeArrowheads="1"/>
            </p:cNvSpPr>
            <p:nvPr/>
          </p:nvSpPr>
          <p:spPr bwMode="auto">
            <a:xfrm>
              <a:off x="8135151" y="549125"/>
              <a:ext cx="935398" cy="553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4x Internal</a:t>
              </a:r>
            </a:p>
            <a:p>
              <a:r>
                <a:rPr lang="en-US" sz="1000">
                  <a:latin typeface="Calibri" pitchFamily="84" charset="0"/>
                </a:rPr>
                <a:t>2x External</a:t>
              </a:r>
            </a:p>
            <a:p>
              <a:r>
                <a:rPr lang="en-US" sz="1000">
                  <a:latin typeface="Calibri" pitchFamily="84" charset="0"/>
                </a:rPr>
                <a:t>1x ESW subsys</a:t>
              </a:r>
            </a:p>
          </p:txBody>
        </p:sp>
        <p:sp>
          <p:nvSpPr>
            <p:cNvPr id="54" name="TextBox 120"/>
            <p:cNvSpPr txBox="1">
              <a:spLocks noChangeArrowheads="1"/>
            </p:cNvSpPr>
            <p:nvPr/>
          </p:nvSpPr>
          <p:spPr bwMode="auto">
            <a:xfrm>
              <a:off x="8135151" y="1207083"/>
              <a:ext cx="763232" cy="708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Internal </a:t>
              </a:r>
            </a:p>
            <a:p>
              <a:r>
                <a:rPr lang="en-US" sz="1000">
                  <a:latin typeface="Calibri" pitchFamily="84" charset="0"/>
                </a:rPr>
                <a:t>External</a:t>
              </a:r>
            </a:p>
            <a:p>
              <a:r>
                <a:rPr lang="en-US" sz="1000">
                  <a:latin typeface="Calibri" pitchFamily="84" charset="0"/>
                </a:rPr>
                <a:t>H</a:t>
              </a:r>
              <a:r>
                <a:rPr lang="en-US" sz="1000" baseline="-25000">
                  <a:latin typeface="Calibri" pitchFamily="84" charset="0"/>
                </a:rPr>
                <a:t>2</a:t>
              </a:r>
              <a:r>
                <a:rPr lang="en-US" sz="1000">
                  <a:latin typeface="Calibri" pitchFamily="84" charset="0"/>
                </a:rPr>
                <a:t>O Velocity</a:t>
              </a:r>
            </a:p>
          </p:txBody>
        </p:sp>
        <p:sp>
          <p:nvSpPr>
            <p:cNvPr id="59" name="TextBox 120"/>
            <p:cNvSpPr txBox="1">
              <a:spLocks noChangeArrowheads="1"/>
            </p:cNvSpPr>
            <p:nvPr/>
          </p:nvSpPr>
          <p:spPr bwMode="auto">
            <a:xfrm>
              <a:off x="8135151" y="1805825"/>
              <a:ext cx="902500" cy="400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2x Fans</a:t>
              </a:r>
            </a:p>
            <a:p>
              <a:r>
                <a:rPr lang="en-US" sz="1000">
                  <a:latin typeface="Calibri" pitchFamily="84" charset="0"/>
                </a:rPr>
                <a:t>1x ESW Pump</a:t>
              </a:r>
            </a:p>
          </p:txBody>
        </p:sp>
        <p:sp>
          <p:nvSpPr>
            <p:cNvPr id="60" name="TextBox 120"/>
            <p:cNvSpPr txBox="1">
              <a:spLocks noChangeArrowheads="1"/>
            </p:cNvSpPr>
            <p:nvPr/>
          </p:nvSpPr>
          <p:spPr bwMode="auto">
            <a:xfrm>
              <a:off x="8135151" y="2243368"/>
              <a:ext cx="923335" cy="246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2x ESW Valves</a:t>
              </a:r>
            </a:p>
          </p:txBody>
        </p:sp>
        <p:sp>
          <p:nvSpPr>
            <p:cNvPr id="61" name="TextBox 120"/>
            <p:cNvSpPr txBox="1">
              <a:spLocks noChangeArrowheads="1"/>
            </p:cNvSpPr>
            <p:nvPr/>
          </p:nvSpPr>
          <p:spPr bwMode="auto">
            <a:xfrm>
              <a:off x="8135151" y="2560284"/>
              <a:ext cx="762135" cy="400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Calibri" pitchFamily="84" charset="0"/>
                </a:rPr>
                <a:t>1x Internal</a:t>
              </a:r>
            </a:p>
            <a:p>
              <a:r>
                <a:rPr lang="en-US" sz="1000">
                  <a:latin typeface="Calibri" pitchFamily="84" charset="0"/>
                </a:rPr>
                <a:t>1x External</a:t>
              </a:r>
            </a:p>
          </p:txBody>
        </p:sp>
        <p:sp>
          <p:nvSpPr>
            <p:cNvPr id="62" name="TextBox 126"/>
            <p:cNvSpPr txBox="1">
              <a:spLocks noChangeArrowheads="1"/>
            </p:cNvSpPr>
            <p:nvPr/>
          </p:nvSpPr>
          <p:spPr bwMode="auto">
            <a:xfrm>
              <a:off x="7256776" y="3247851"/>
              <a:ext cx="607515" cy="254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50">
                  <a:latin typeface="Calibri" pitchFamily="84" charset="0"/>
                </a:rPr>
                <a:t>Camera</a:t>
              </a:r>
            </a:p>
          </p:txBody>
        </p:sp>
        <p:sp>
          <p:nvSpPr>
            <p:cNvPr id="63" name="AutoShape 271"/>
            <p:cNvSpPr>
              <a:spLocks noChangeArrowheads="1"/>
            </p:cNvSpPr>
            <p:nvPr/>
          </p:nvSpPr>
          <p:spPr bwMode="auto">
            <a:xfrm>
              <a:off x="6732602" y="239391"/>
              <a:ext cx="2263378" cy="3373138"/>
            </a:xfrm>
            <a:prstGeom prst="roundRect">
              <a:avLst>
                <a:gd name="adj" fmla="val 4264"/>
              </a:avLst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100" dirty="0"/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6948059" y="261962"/>
              <a:ext cx="18842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Sensors and Actuators</a:t>
              </a:r>
              <a:endParaRPr lang="en-US" sz="1400" dirty="0"/>
            </a:p>
          </p:txBody>
        </p:sp>
      </p:grpSp>
      <p:sp>
        <p:nvSpPr>
          <p:cNvPr id="190" name="Rounded Rectangle 189"/>
          <p:cNvSpPr/>
          <p:nvPr/>
        </p:nvSpPr>
        <p:spPr>
          <a:xfrm>
            <a:off x="1670411" y="2268214"/>
            <a:ext cx="1079177" cy="832395"/>
          </a:xfrm>
          <a:prstGeom prst="roundRect">
            <a:avLst/>
          </a:prstGeom>
          <a:solidFill>
            <a:srgbClr val="AAA11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 Controller SW</a:t>
            </a:r>
          </a:p>
        </p:txBody>
      </p:sp>
      <p:cxnSp>
        <p:nvCxnSpPr>
          <p:cNvPr id="213" name="Elbow Connector 212"/>
          <p:cNvCxnSpPr>
            <a:stCxn id="107" idx="3"/>
          </p:cNvCxnSpPr>
          <p:nvPr/>
        </p:nvCxnSpPr>
        <p:spPr>
          <a:xfrm flipV="1">
            <a:off x="1021549" y="3173050"/>
            <a:ext cx="564591" cy="526844"/>
          </a:xfrm>
          <a:prstGeom prst="bentConnector3">
            <a:avLst>
              <a:gd name="adj1" fmla="val 96313"/>
            </a:avLst>
          </a:prstGeom>
          <a:ln w="28575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9" name="Hexagon 228"/>
          <p:cNvSpPr/>
          <p:nvPr/>
        </p:nvSpPr>
        <p:spPr>
          <a:xfrm>
            <a:off x="3020707" y="953753"/>
            <a:ext cx="1108165" cy="751248"/>
          </a:xfrm>
          <a:prstGeom prst="hex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595959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Source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3" name="Oval 232"/>
          <p:cNvSpPr/>
          <p:nvPr/>
        </p:nvSpPr>
        <p:spPr>
          <a:xfrm>
            <a:off x="2800928" y="1925901"/>
            <a:ext cx="1547723" cy="809262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Distribution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38" name="Pentagon 237"/>
          <p:cNvSpPr/>
          <p:nvPr/>
        </p:nvSpPr>
        <p:spPr>
          <a:xfrm rot="10800000">
            <a:off x="6172050" y="5304385"/>
            <a:ext cx="560552" cy="286405"/>
          </a:xfrm>
          <a:prstGeom prst="homePlate">
            <a:avLst/>
          </a:prstGeom>
          <a:solidFill>
            <a:srgbClr val="3366FF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Cube 238"/>
          <p:cNvSpPr/>
          <p:nvPr/>
        </p:nvSpPr>
        <p:spPr>
          <a:xfrm>
            <a:off x="4537977" y="5053829"/>
            <a:ext cx="1297823" cy="520102"/>
          </a:xfrm>
          <a:prstGeom prst="cube">
            <a:avLst>
              <a:gd name="adj" fmla="val 14857"/>
            </a:avLst>
          </a:prstGeom>
          <a:solidFill>
            <a:schemeClr val="accent6">
              <a:lumMod val="60000"/>
              <a:lumOff val="40000"/>
              <a:alpha val="21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Experiment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239867" y="4047519"/>
            <a:ext cx="1186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Cables</a:t>
            </a:r>
          </a:p>
          <a:p>
            <a:r>
              <a:rPr lang="en-US" sz="1400" dirty="0" smtClean="0"/>
              <a:t>Enclosures</a:t>
            </a:r>
          </a:p>
          <a:p>
            <a:endParaRPr lang="en-US" sz="1400" dirty="0"/>
          </a:p>
        </p:txBody>
      </p:sp>
      <p:sp>
        <p:nvSpPr>
          <p:cNvPr id="245" name="TextBox 244"/>
          <p:cNvSpPr txBox="1"/>
          <p:nvPr/>
        </p:nvSpPr>
        <p:spPr>
          <a:xfrm>
            <a:off x="5625297" y="3100609"/>
            <a:ext cx="12596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pumps, valves, fan, etc.</a:t>
            </a:r>
          </a:p>
          <a:p>
            <a:endParaRPr lang="en-US" sz="1400" dirty="0"/>
          </a:p>
        </p:txBody>
      </p:sp>
      <p:sp>
        <p:nvSpPr>
          <p:cNvPr id="289" name="Rounded Rectangle 288"/>
          <p:cNvSpPr/>
          <p:nvPr/>
        </p:nvSpPr>
        <p:spPr>
          <a:xfrm>
            <a:off x="6388795" y="6147207"/>
            <a:ext cx="1344752" cy="573244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Anchor, skirt, etc.</a:t>
            </a:r>
            <a:endParaRPr lang="en-US" sz="1400" dirty="0"/>
          </a:p>
        </p:txBody>
      </p:sp>
      <p:sp>
        <p:nvSpPr>
          <p:cNvPr id="290" name="Pentagon 289"/>
          <p:cNvSpPr/>
          <p:nvPr/>
        </p:nvSpPr>
        <p:spPr>
          <a:xfrm rot="13327512">
            <a:off x="5867014" y="5824186"/>
            <a:ext cx="456432" cy="196295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56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5440" y="217712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pH </a:t>
            </a:r>
            <a:r>
              <a:rPr lang="en-US" sz="1400" dirty="0" smtClean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72477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Velocity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3478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Monitor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73982" y="2833486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Distribution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72477" y="3471450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 Acquisition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73094" y="316002"/>
            <a:ext cx="1390414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 Visualizatio</a:t>
            </a:r>
            <a:r>
              <a:rPr lang="en-US" sz="1400" dirty="0">
                <a:solidFill>
                  <a:schemeClr val="tx1"/>
                </a:solidFill>
              </a:rPr>
              <a:t>n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72477" y="944453"/>
            <a:ext cx="1116662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Telemetry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40905" y="2833486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</a:t>
            </a:r>
            <a:r>
              <a:rPr lang="en-US" sz="1400" dirty="0" smtClean="0">
                <a:solidFill>
                  <a:schemeClr val="tx1"/>
                </a:solidFill>
              </a:rPr>
              <a:t>ogging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107472" y="4782934"/>
            <a:ext cx="1222740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Timekeeping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84153" y="4154623"/>
            <a:ext cx="1149225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Time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Distribution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38145" y="4152636"/>
            <a:ext cx="156912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Sensor/Actuator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Drivers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66763" y="5559817"/>
            <a:ext cx="1374142" cy="53426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Development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Tools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00100" y="5559817"/>
            <a:ext cx="1029726" cy="53426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Utilities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37646" y="316001"/>
            <a:ext cx="1440184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Config</a:t>
            </a:r>
            <a:r>
              <a:rPr lang="en-US" sz="1400" dirty="0">
                <a:solidFill>
                  <a:schemeClr val="tx1"/>
                </a:solidFill>
              </a:rPr>
              <a:t>/</a:t>
            </a:r>
            <a:r>
              <a:rPr lang="en-US" sz="1400" dirty="0" smtClean="0">
                <a:solidFill>
                  <a:schemeClr val="tx1"/>
                </a:solidFill>
              </a:rPr>
              <a:t>Control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09893" y="6169522"/>
            <a:ext cx="1029726" cy="53426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Software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06093" y="4782934"/>
            <a:ext cx="131779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Resource Management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56590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Interface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396149" y="4782934"/>
            <a:ext cx="1338936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Configuration</a:t>
            </a:r>
          </a:p>
        </p:txBody>
      </p:sp>
      <p:sp>
        <p:nvSpPr>
          <p:cNvPr id="22" name="Pentagon 21"/>
          <p:cNvSpPr/>
          <p:nvPr/>
        </p:nvSpPr>
        <p:spPr>
          <a:xfrm rot="16200000">
            <a:off x="493887" y="2854414"/>
            <a:ext cx="1420519" cy="291629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07998" y="624545"/>
            <a:ext cx="1683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Increasing Accessibility for Users</a:t>
            </a:r>
            <a:endParaRPr lang="en-US" dirty="0"/>
          </a:p>
        </p:txBody>
      </p:sp>
      <p:sp>
        <p:nvSpPr>
          <p:cNvPr id="24" name="Pentagon 23"/>
          <p:cNvSpPr/>
          <p:nvPr/>
        </p:nvSpPr>
        <p:spPr>
          <a:xfrm rot="5400000">
            <a:off x="7238998" y="2854414"/>
            <a:ext cx="1420519" cy="291629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163739" y="624545"/>
            <a:ext cx="1895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Software, Firmware, Hardware</a:t>
            </a:r>
          </a:p>
          <a:p>
            <a:r>
              <a:rPr lang="en-US" dirty="0" smtClean="0"/>
              <a:t>Dependencies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2511778" y="141111"/>
            <a:ext cx="4374443" cy="5343408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134013" y="6169522"/>
            <a:ext cx="1029726" cy="53426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Hardware</a:t>
            </a:r>
          </a:p>
        </p:txBody>
      </p:sp>
    </p:spTree>
    <p:extLst>
      <p:ext uri="{BB962C8B-B14F-4D97-AF65-F5344CB8AC3E}">
        <p14:creationId xmlns:p14="http://schemas.microsoft.com/office/powerpoint/2010/main" val="147009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5440" y="217712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pH.int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72477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Vx.int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483478" y="2186337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CT</a:t>
            </a:r>
            <a:r>
              <a:rPr lang="en-US" sz="1400" dirty="0" err="1" smtClean="0">
                <a:solidFill>
                  <a:schemeClr val="tx1"/>
                </a:solidFill>
              </a:rPr>
              <a:t>D.int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18606" y="3499943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GF </a:t>
            </a:r>
            <a:r>
              <a:rPr lang="en-US" sz="1400" dirty="0" err="1" smtClean="0">
                <a:solidFill>
                  <a:schemeClr val="tx1"/>
                </a:solidFill>
              </a:rPr>
              <a:t>Det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73094" y="316002"/>
            <a:ext cx="1003197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WiFi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02899" y="316001"/>
            <a:ext cx="887104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Radio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09893" y="5659104"/>
            <a:ext cx="131779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Camera.video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156590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Thruster (0?)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605199" y="4130937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Env.Humidity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11778" y="994305"/>
            <a:ext cx="4374443" cy="4490214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07998" y="624545"/>
            <a:ext cx="1683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Devices</a:t>
            </a:r>
          </a:p>
          <a:p>
            <a:r>
              <a:rPr lang="en-US" dirty="0" smtClean="0"/>
              <a:t>Instruments and Actuators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5460632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Pump (1-?)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128493" y="3499943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Bus .V(?)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13401" y="4130937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</a:t>
            </a:r>
            <a:r>
              <a:rPr lang="en-US" sz="1400" dirty="0" err="1">
                <a:solidFill>
                  <a:schemeClr val="tx1"/>
                </a:solidFill>
              </a:rPr>
              <a:t>.</a:t>
            </a:r>
            <a:r>
              <a:rPr lang="en-US" sz="1400" dirty="0" err="1" smtClean="0">
                <a:solidFill>
                  <a:schemeClr val="tx1"/>
                </a:solidFill>
              </a:rPr>
              <a:t>Temp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013401" y="4753804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Env.Water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826901" y="1567608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Valve (0?)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780091" y="5659104"/>
            <a:ext cx="1317798" cy="5342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Camera.still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499394" y="3499943"/>
            <a:ext cx="1196990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Bus .I(?)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28421" y="4130937"/>
            <a:ext cx="1338936" cy="53426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Env.Pressure</a:t>
            </a:r>
            <a:r>
              <a:rPr lang="en-US" sz="1400" dirty="0" smtClean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298780" y="316001"/>
            <a:ext cx="1081038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Ethernet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816411" y="277931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pH.ext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162292" y="277931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Vx.ext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507909" y="2779319"/>
            <a:ext cx="1196990" cy="534265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CT</a:t>
            </a:r>
            <a:r>
              <a:rPr lang="en-US" sz="1400" dirty="0" err="1" smtClean="0">
                <a:solidFill>
                  <a:schemeClr val="tx1"/>
                </a:solidFill>
              </a:rPr>
              <a:t>D.ext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506904" y="316001"/>
            <a:ext cx="1081038" cy="534265"/>
          </a:xfrm>
          <a:prstGeom prst="roundRect">
            <a:avLst/>
          </a:prstGeom>
          <a:solidFill>
            <a:schemeClr val="accent1"/>
          </a:solidFill>
          <a:ln>
            <a:solidFill>
              <a:srgbClr val="40404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Serial</a:t>
            </a:r>
          </a:p>
        </p:txBody>
      </p:sp>
    </p:spTree>
    <p:extLst>
      <p:ext uri="{BB962C8B-B14F-4D97-AF65-F5344CB8AC3E}">
        <p14:creationId xmlns:p14="http://schemas.microsoft.com/office/powerpoint/2010/main" val="329224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66366" y="275650"/>
            <a:ext cx="2751115" cy="4607276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Simplest FOCE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err="1" smtClean="0">
                <a:solidFill>
                  <a:schemeClr val="tx2"/>
                </a:solidFill>
              </a:rPr>
              <a:t>Mesocosm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Power supply (batteries)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Instrument controller</a:t>
            </a:r>
          </a:p>
          <a:p>
            <a:pPr algn="ctr"/>
            <a:r>
              <a:rPr lang="en-US" sz="1400" smtClean="0">
                <a:solidFill>
                  <a:schemeClr val="tx2"/>
                </a:solidFill>
              </a:rPr>
              <a:t>Control Sys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Telemetry link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pH </a:t>
            </a:r>
            <a:r>
              <a:rPr lang="en-US" sz="1400" dirty="0" err="1" smtClean="0">
                <a:solidFill>
                  <a:schemeClr val="tx2"/>
                </a:solidFill>
              </a:rPr>
              <a:t>int</a:t>
            </a:r>
            <a:r>
              <a:rPr lang="en-US" sz="1400" dirty="0" smtClean="0">
                <a:solidFill>
                  <a:schemeClr val="tx2"/>
                </a:solidFill>
              </a:rPr>
              <a:t>, </a:t>
            </a:r>
            <a:r>
              <a:rPr lang="en-US" sz="1400" dirty="0" err="1" smtClean="0">
                <a:solidFill>
                  <a:schemeClr val="tx2"/>
                </a:solidFill>
              </a:rPr>
              <a:t>ext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CT </a:t>
            </a:r>
            <a:r>
              <a:rPr lang="en-US" sz="1400" dirty="0" err="1" smtClean="0">
                <a:solidFill>
                  <a:schemeClr val="tx2"/>
                </a:solidFill>
              </a:rPr>
              <a:t>int</a:t>
            </a:r>
            <a:r>
              <a:rPr lang="en-US" sz="1400" dirty="0" smtClean="0">
                <a:solidFill>
                  <a:schemeClr val="tx2"/>
                </a:solidFill>
              </a:rPr>
              <a:t>, </a:t>
            </a:r>
            <a:r>
              <a:rPr lang="en-US" sz="1400" dirty="0" err="1" smtClean="0">
                <a:solidFill>
                  <a:schemeClr val="tx2"/>
                </a:solidFill>
              </a:rPr>
              <a:t>ext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err="1" smtClean="0">
                <a:solidFill>
                  <a:schemeClr val="tx2"/>
                </a:solidFill>
              </a:rPr>
              <a:t>Vx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  <a:r>
              <a:rPr lang="en-US" sz="1400" dirty="0" err="1" smtClean="0">
                <a:solidFill>
                  <a:schemeClr val="tx2"/>
                </a:solidFill>
              </a:rPr>
              <a:t>int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80653" y="3711419"/>
            <a:ext cx="3116303" cy="2205191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Simplest ESW sys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ESW storage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ESW pump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ESW valve (or 2</a:t>
            </a:r>
            <a:r>
              <a:rPr lang="en-US" sz="1400" baseline="30000" dirty="0" smtClean="0">
                <a:solidFill>
                  <a:schemeClr val="tx2"/>
                </a:solidFill>
              </a:rPr>
              <a:t>nd</a:t>
            </a:r>
            <a:r>
              <a:rPr lang="en-US" sz="1400" dirty="0" smtClean="0">
                <a:solidFill>
                  <a:schemeClr val="tx2"/>
                </a:solidFill>
              </a:rPr>
              <a:t> pump) 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80653" y="275650"/>
            <a:ext cx="3116303" cy="3041983"/>
          </a:xfrm>
          <a:prstGeom prst="roundRect">
            <a:avLst>
              <a:gd name="adj" fmla="val 462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Simplest UI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b="1" u="sng" dirty="0" smtClean="0">
                <a:solidFill>
                  <a:schemeClr val="tx2"/>
                </a:solidFill>
              </a:rPr>
              <a:t>In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pH, CTD, </a:t>
            </a:r>
            <a:r>
              <a:rPr lang="en-US" sz="1400" dirty="0" err="1" smtClean="0">
                <a:solidFill>
                  <a:schemeClr val="tx2"/>
                </a:solidFill>
              </a:rPr>
              <a:t>Vx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Bus V/I, </a:t>
            </a:r>
            <a:r>
              <a:rPr lang="en-US" sz="1400" dirty="0" err="1" smtClean="0">
                <a:solidFill>
                  <a:schemeClr val="tx2"/>
                </a:solidFill>
              </a:rPr>
              <a:t>Env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b="1" u="sng" dirty="0" smtClean="0">
                <a:solidFill>
                  <a:schemeClr val="tx2"/>
                </a:solidFill>
              </a:rPr>
              <a:t>Out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Start/stop ESW delivery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On/off instrument power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On/off system power</a:t>
            </a:r>
          </a:p>
          <a:p>
            <a:pPr algn="ctr"/>
            <a:r>
              <a:rPr lang="en-US" sz="1400" dirty="0">
                <a:solidFill>
                  <a:schemeClr val="tx2"/>
                </a:solidFill>
              </a:rPr>
              <a:t>Start/stop control sys</a:t>
            </a:r>
          </a:p>
          <a:p>
            <a:pPr algn="ctr"/>
            <a:r>
              <a:rPr lang="en-US" sz="1400" dirty="0" err="1">
                <a:solidFill>
                  <a:schemeClr val="tx2"/>
                </a:solidFill>
              </a:rPr>
              <a:t>Config</a:t>
            </a:r>
            <a:r>
              <a:rPr lang="en-US" sz="1400" dirty="0">
                <a:solidFill>
                  <a:schemeClr val="tx2"/>
                </a:solidFill>
              </a:rPr>
              <a:t> control sys (mode, tune)</a:t>
            </a:r>
          </a:p>
          <a:p>
            <a:pPr algn="ctr"/>
            <a:endParaRPr lang="en-US" sz="1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48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nture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Venture.thmx</Template>
  <TotalTime>2047</TotalTime>
  <Words>291</Words>
  <Application>Microsoft Macintosh PowerPoint</Application>
  <PresentationFormat>On-screen Show (4:3)</PresentationFormat>
  <Paragraphs>145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Venture</vt:lpstr>
      <vt:lpstr>FOCE Block Diagram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78</cp:revision>
  <cp:lastPrinted>2011-10-24T23:58:37Z</cp:lastPrinted>
  <dcterms:created xsi:type="dcterms:W3CDTF">2011-10-19T20:43:20Z</dcterms:created>
  <dcterms:modified xsi:type="dcterms:W3CDTF">2011-10-26T00:42:17Z</dcterms:modified>
</cp:coreProperties>
</file>