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1" r:id="rId1"/>
  </p:sldMasterIdLst>
  <p:notesMasterIdLst>
    <p:notesMasterId r:id="rId10"/>
  </p:notes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59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81" d="100"/>
          <a:sy n="181" d="100"/>
        </p:scale>
        <p:origin x="-77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F83BE0-761A-1D4F-8E56-6E360025FB37}" type="datetimeFigureOut">
              <a:rPr lang="en-US" smtClean="0"/>
              <a:t>2/7/12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BB1412-9D7D-2345-97DF-BB422BAC8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820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aperBackingColor.jpg"/>
          <p:cNvPicPr>
            <a:picLocks noChangeAspect="1"/>
          </p:cNvPicPr>
          <p:nvPr/>
        </p:nvPicPr>
        <p:blipFill>
          <a:blip r:embed="rId2"/>
          <a:srcRect l="469" t="13915"/>
          <a:stretch>
            <a:fillRect/>
          </a:stretch>
        </p:blipFill>
        <p:spPr>
          <a:xfrm>
            <a:off x="1613903" y="699248"/>
            <a:ext cx="5916194" cy="3837694"/>
          </a:xfrm>
          <a:prstGeom prst="rect">
            <a:avLst/>
          </a:prstGeom>
          <a:solidFill>
            <a:srgbClr val="FFFFFF">
              <a:shade val="85000"/>
            </a:srgbClr>
          </a:solidFill>
          <a:ln w="22225" cap="sq">
            <a:solidFill>
              <a:srgbClr val="FDFDFD"/>
            </a:solidFill>
            <a:miter lim="800000"/>
          </a:ln>
          <a:effectLst>
            <a:outerShdw blurRad="57150" dist="37500" dir="7560000" sy="98000" kx="80000" ky="63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1C2FC-BFF0-904F-B84D-D5C71C6D7647}" type="datetimeFigureOut">
              <a:rPr lang="en-US" smtClean="0"/>
              <a:t>2/7/12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21547-A0BC-9842-98D8-6993470BD91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09569" y="1143000"/>
            <a:ext cx="5724862" cy="1846961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69" y="2994212"/>
            <a:ext cx="5724862" cy="1007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SzPct val="90000"/>
              <a:buFont typeface="Wingdings" pitchFamily="2" charset="2"/>
              <a:buNone/>
              <a:defRPr sz="2000" kern="120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1C2FC-BFF0-904F-B84D-D5C71C6D7647}" type="datetimeFigureOut">
              <a:rPr lang="en-US" smtClean="0"/>
              <a:t>2/7/12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21547-A0BC-9842-98D8-6993470BD9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1C2FC-BFF0-904F-B84D-D5C71C6D7647}" type="datetimeFigureOut">
              <a:rPr lang="en-US" smtClean="0"/>
              <a:t>2/7/12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21547-A0BC-9842-98D8-6993470BD9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363" y="1143000"/>
            <a:ext cx="3807662" cy="1341344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199" y="605118"/>
            <a:ext cx="3776472" cy="556549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0363" y="2618815"/>
            <a:ext cx="3807662" cy="3133164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1C2FC-BFF0-904F-B84D-D5C71C6D7647}" type="datetimeFigureOut">
              <a:rPr lang="en-US" smtClean="0"/>
              <a:t>2/7/12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21547-A0BC-9842-98D8-6993470BD9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1C2FC-BFF0-904F-B84D-D5C71C6D7647}" type="datetimeFigureOut">
              <a:rPr lang="en-US" smtClean="0"/>
              <a:t>2/7/12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21547-A0BC-9842-98D8-6993470BD910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pictureCaptionBacking.png"/>
          <p:cNvPicPr>
            <a:picLocks noChangeAspect="1"/>
          </p:cNvPicPr>
          <p:nvPr/>
        </p:nvPicPr>
        <p:blipFill>
          <a:blip r:embed="rId2"/>
          <a:srcRect l="52272" t="8889" r="5152" b="16566"/>
          <a:stretch>
            <a:fillRect/>
          </a:stretch>
        </p:blipFill>
        <p:spPr>
          <a:xfrm>
            <a:off x="4594412" y="663388"/>
            <a:ext cx="3893127" cy="5112327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25487" y="1143000"/>
            <a:ext cx="3792537" cy="1341344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725487" y="2618815"/>
            <a:ext cx="3792537" cy="3133164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29938" y="864971"/>
            <a:ext cx="3422075" cy="47091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487" y="462896"/>
            <a:ext cx="7718425" cy="8280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5489" y="1598613"/>
            <a:ext cx="7718424" cy="45720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1C2FC-BFF0-904F-B84D-D5C71C6D7647}" type="datetimeFigureOut">
              <a:rPr lang="en-US" smtClean="0"/>
              <a:t>2/7/12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21547-A0BC-9842-98D8-6993470BD9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685801"/>
            <a:ext cx="1066800" cy="5484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5488" y="685757"/>
            <a:ext cx="6437312" cy="548222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1C2FC-BFF0-904F-B84D-D5C71C6D7647}" type="datetimeFigureOut">
              <a:rPr lang="en-US" smtClean="0"/>
              <a:t>2/7/12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21547-A0BC-9842-98D8-6993470BD9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1C2FC-BFF0-904F-B84D-D5C71C6D7647}" type="datetimeFigureOut">
              <a:rPr lang="en-US" smtClean="0"/>
              <a:t>2/7/12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21547-A0BC-9842-98D8-6993470BD9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hotoBacking-r.png"/>
          <p:cNvPicPr>
            <a:picLocks noChangeAspect="1"/>
          </p:cNvPicPr>
          <p:nvPr/>
        </p:nvPicPr>
        <p:blipFill>
          <a:blip r:embed="rId2"/>
          <a:srcRect l="17353" t="9412" r="17500" b="32353"/>
          <a:stretch>
            <a:fillRect/>
          </a:stretch>
        </p:blipFill>
        <p:spPr>
          <a:xfrm>
            <a:off x="1586753" y="645459"/>
            <a:ext cx="5957047" cy="399377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133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31D1C2FC-BFF0-904F-B84D-D5C71C6D7647}" type="datetimeFigureOut">
              <a:rPr lang="en-US" smtClean="0"/>
              <a:t>2/7/12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B4E21547-A0BC-9842-98D8-6993470BD91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4435" y="4953000"/>
            <a:ext cx="8095130" cy="857250"/>
          </a:xfrm>
        </p:spPr>
        <p:txBody>
          <a:bodyPr anchor="b" anchorCtr="0">
            <a:noAutofit/>
          </a:bodyPr>
          <a:lstStyle>
            <a:lvl1pPr>
              <a:defRPr sz="54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4435" y="5791200"/>
            <a:ext cx="8095130" cy="5072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764792" y="804672"/>
            <a:ext cx="5638800" cy="3657600"/>
          </a:xfrm>
        </p:spPr>
        <p:txBody>
          <a:bodyPr/>
          <a:lstStyle>
            <a:lvl1pPr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818" y="2514600"/>
            <a:ext cx="8162365" cy="914400"/>
          </a:xfrm>
        </p:spPr>
        <p:txBody>
          <a:bodyPr anchor="b" anchorCtr="0"/>
          <a:lstStyle>
            <a:lvl1pPr algn="ctr">
              <a:defRPr sz="5400" b="0" cap="none" baseline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818" y="3429000"/>
            <a:ext cx="8162365" cy="70100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31D1C2FC-BFF0-904F-B84D-D5C71C6D7647}" type="datetimeFigureOut">
              <a:rPr lang="en-US" smtClean="0"/>
              <a:t>2/7/12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B4E21547-A0BC-9842-98D8-6993470BD91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1C2FC-BFF0-904F-B84D-D5C71C6D7647}" type="datetimeFigureOut">
              <a:rPr lang="en-US" smtClean="0"/>
              <a:t>2/7/12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21547-A0BC-9842-98D8-6993470BD9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1598613"/>
            <a:ext cx="3773488" cy="427877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3900" y="2174875"/>
            <a:ext cx="3773488" cy="399732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98613"/>
            <a:ext cx="3776472" cy="427877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776472" cy="399732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1C2FC-BFF0-904F-B84D-D5C71C6D7647}" type="datetimeFigureOut">
              <a:rPr lang="en-US" smtClean="0"/>
              <a:t>2/7/12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21547-A0BC-9842-98D8-6993470BD9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7707406" cy="2231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1C2FC-BFF0-904F-B84D-D5C71C6D7647}" type="datetimeFigureOut">
              <a:rPr lang="en-US" smtClean="0"/>
              <a:t>2/7/12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21547-A0BC-9842-98D8-6993470BD91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23900" y="3914170"/>
            <a:ext cx="7707406" cy="2231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1C2FC-BFF0-904F-B84D-D5C71C6D7647}" type="datetimeFigureOut">
              <a:rPr lang="en-US" smtClean="0"/>
              <a:t>2/7/12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21547-A0BC-9842-98D8-6993470BD91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1C2FC-BFF0-904F-B84D-D5C71C6D7647}" type="datetimeFigureOut">
              <a:rPr lang="en-US" smtClean="0"/>
              <a:t>2/7/12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21547-A0BC-9842-98D8-6993470BD91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239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6141" y="314979"/>
            <a:ext cx="769171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/>
              <a:t>Click to edit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6141" y="1586753"/>
            <a:ext cx="7691719" cy="4571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1D1C2FC-BFF0-904F-B84D-D5C71C6D7647}" type="datetimeFigureOut">
              <a:rPr lang="en-US" smtClean="0"/>
              <a:t>2/7/12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4E21547-A0BC-9842-98D8-6993470BD91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400"/>
        </a:spcBef>
        <a:buSzPct val="90000"/>
        <a:buFont typeface="Wingdings" pitchFamily="2" charset="2"/>
        <a:buChar char="v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2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263650" indent="-349250" algn="l" defTabSz="914400" rtl="0" eaLnBrk="1" latinLnBrk="0" hangingPunct="1">
        <a:spcBef>
          <a:spcPts val="1200"/>
        </a:spcBef>
        <a:buSzPct val="90000"/>
        <a:buFont typeface="Wingdings" pitchFamily="2" charset="2"/>
        <a:buChar char="v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336550" algn="l" defTabSz="914400" rtl="0" eaLnBrk="1" latinLnBrk="0" hangingPunct="1">
        <a:spcBef>
          <a:spcPts val="12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946275" indent="-346075" algn="l" defTabSz="914400" rtl="0" eaLnBrk="1" latinLnBrk="0" hangingPunct="1">
        <a:spcBef>
          <a:spcPts val="1200"/>
        </a:spcBef>
        <a:buSzPct val="90000"/>
        <a:buFont typeface="Wingdings" pitchFamily="2" charset="2"/>
        <a:buChar char="v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 typeface="Wingdings" pitchFamily="2" charset="2"/>
        <a:buChar char="v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SWFOCE/</a:t>
            </a:r>
            <a:r>
              <a:rPr lang="en-US" dirty="0" err="1" smtClean="0"/>
              <a:t>xFOCE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Use Cases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368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/>
          <p:cNvSpPr/>
          <p:nvPr/>
        </p:nvSpPr>
        <p:spPr>
          <a:xfrm>
            <a:off x="2585580" y="1936306"/>
            <a:ext cx="4224572" cy="4062073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 smtClean="0">
                <a:solidFill>
                  <a:srgbClr val="000000"/>
                </a:solidFill>
                <a:latin typeface="Calibri"/>
                <a:cs typeface="Calibri"/>
              </a:rPr>
              <a:t>FOCE</a:t>
            </a:r>
            <a:endParaRPr lang="en-US" sz="10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29183" y="2760461"/>
            <a:ext cx="494038" cy="507378"/>
            <a:chOff x="909223" y="3022252"/>
            <a:chExt cx="494038" cy="507378"/>
          </a:xfrm>
        </p:grpSpPr>
        <p:sp>
          <p:nvSpPr>
            <p:cNvPr id="24" name="Oval 23"/>
            <p:cNvSpPr/>
            <p:nvPr/>
          </p:nvSpPr>
          <p:spPr>
            <a:xfrm>
              <a:off x="1083695" y="3022252"/>
              <a:ext cx="79052" cy="84201"/>
            </a:xfrm>
            <a:prstGeom prst="ellipse">
              <a:avLst/>
            </a:prstGeom>
            <a:solidFill>
              <a:schemeClr val="bg1"/>
            </a:solidFill>
            <a:ln w="31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24"/>
            <p:cNvCxnSpPr>
              <a:stCxn id="24" idx="4"/>
            </p:cNvCxnSpPr>
            <p:nvPr/>
          </p:nvCxnSpPr>
          <p:spPr>
            <a:xfrm>
              <a:off x="1123221" y="3106453"/>
              <a:ext cx="0" cy="161386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123221" y="3267839"/>
              <a:ext cx="39526" cy="9823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1083695" y="3267839"/>
              <a:ext cx="39526" cy="9823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1032009" y="3142595"/>
              <a:ext cx="182424" cy="0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909223" y="3344964"/>
              <a:ext cx="494038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b="1" dirty="0" smtClean="0">
                  <a:latin typeface="Calibri"/>
                  <a:cs typeface="Calibri"/>
                </a:rPr>
                <a:t>Operator</a:t>
              </a:r>
              <a:endParaRPr lang="en-US" sz="600" b="1" dirty="0">
                <a:latin typeface="Calibri"/>
                <a:cs typeface="Calibri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15110" y="3104282"/>
            <a:ext cx="575671" cy="507378"/>
            <a:chOff x="827590" y="3022252"/>
            <a:chExt cx="575671" cy="507378"/>
          </a:xfrm>
        </p:grpSpPr>
        <p:sp>
          <p:nvSpPr>
            <p:cNvPr id="33" name="Oval 32"/>
            <p:cNvSpPr/>
            <p:nvPr/>
          </p:nvSpPr>
          <p:spPr>
            <a:xfrm>
              <a:off x="1083695" y="3022252"/>
              <a:ext cx="79052" cy="84201"/>
            </a:xfrm>
            <a:prstGeom prst="ellipse">
              <a:avLst/>
            </a:prstGeom>
            <a:solidFill>
              <a:schemeClr val="bg1"/>
            </a:solidFill>
            <a:ln w="31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/>
            <p:cNvCxnSpPr>
              <a:stCxn id="33" idx="4"/>
            </p:cNvCxnSpPr>
            <p:nvPr/>
          </p:nvCxnSpPr>
          <p:spPr>
            <a:xfrm>
              <a:off x="1123221" y="3106453"/>
              <a:ext cx="0" cy="161386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1123221" y="3267839"/>
              <a:ext cx="39526" cy="9823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1083695" y="3267839"/>
              <a:ext cx="39526" cy="9823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1032009" y="3142595"/>
              <a:ext cx="182424" cy="0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827590" y="3344964"/>
              <a:ext cx="575671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b="1" dirty="0" smtClean="0">
                  <a:latin typeface="Calibri"/>
                  <a:cs typeface="Calibri"/>
                </a:rPr>
                <a:t>Researcher</a:t>
              </a:r>
              <a:endParaRPr lang="en-US" sz="600" b="1" dirty="0">
                <a:latin typeface="Calibri"/>
                <a:cs typeface="Calibri"/>
              </a:endParaRPr>
            </a:p>
          </p:txBody>
        </p:sp>
      </p:grpSp>
      <p:sp>
        <p:nvSpPr>
          <p:cNvPr id="39" name="Oval 38"/>
          <p:cNvSpPr/>
          <p:nvPr/>
        </p:nvSpPr>
        <p:spPr>
          <a:xfrm>
            <a:off x="3407099" y="2404989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Configure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Experiment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3407099" y="4293228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Check</a:t>
            </a:r>
            <a:endParaRPr lang="en-US" sz="700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System Status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3407099" y="4987644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Troubleshoot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Problem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3407099" y="3685881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Control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Experiment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09" name="Oval 108"/>
          <p:cNvSpPr/>
          <p:nvPr/>
        </p:nvSpPr>
        <p:spPr>
          <a:xfrm>
            <a:off x="3407099" y="3070551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Review Data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85622" y="65041"/>
            <a:ext cx="2499958" cy="830983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txBody>
          <a:bodyPr wrap="square" lIns="91427" tIns="45713" rIns="91427" bIns="45713" rtlCol="0">
            <a:spAutoFit/>
          </a:bodyPr>
          <a:lstStyle/>
          <a:p>
            <a:r>
              <a:rPr lang="en-US" sz="1200" b="1" i="1" dirty="0">
                <a:latin typeface="Calibri"/>
                <a:cs typeface="Calibri"/>
              </a:rPr>
              <a:t>SWFOCE </a:t>
            </a:r>
          </a:p>
          <a:p>
            <a:r>
              <a:rPr lang="en-US" sz="1200" b="1" i="1" dirty="0" smtClean="0">
                <a:latin typeface="Calibri"/>
                <a:cs typeface="Calibri"/>
              </a:rPr>
              <a:t>Top Level Use Cases</a:t>
            </a:r>
          </a:p>
          <a:p>
            <a:endParaRPr lang="en-US" sz="1200" dirty="0">
              <a:latin typeface="Calibri"/>
              <a:cs typeface="Calibri"/>
            </a:endParaRPr>
          </a:p>
          <a:p>
            <a:pPr marL="214513" indent="-214513">
              <a:buFontTx/>
              <a:buChar char="-"/>
            </a:pPr>
            <a:r>
              <a:rPr lang="en-US" sz="12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Identify Basic System Operations</a:t>
            </a:r>
            <a:endParaRPr lang="en-US" sz="1200" dirty="0">
              <a:solidFill>
                <a:schemeClr val="accent5">
                  <a:lumMod val="60000"/>
                  <a:lumOff val="4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14" name="Oval 113"/>
          <p:cNvSpPr/>
          <p:nvPr/>
        </p:nvSpPr>
        <p:spPr>
          <a:xfrm>
            <a:off x="5180266" y="4636073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Test 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System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cxnSp>
        <p:nvCxnSpPr>
          <p:cNvPr id="115" name="Straight Arrow Connector 114"/>
          <p:cNvCxnSpPr>
            <a:stCxn id="114" idx="2"/>
            <a:endCxn id="40" idx="6"/>
          </p:cNvCxnSpPr>
          <p:nvPr/>
        </p:nvCxnSpPr>
        <p:spPr>
          <a:xfrm flipH="1" flipV="1">
            <a:off x="4347283" y="4553581"/>
            <a:ext cx="832983" cy="342845"/>
          </a:xfrm>
          <a:prstGeom prst="straightConnector1">
            <a:avLst/>
          </a:prstGeom>
          <a:ln w="9525" cmpd="sng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4347283" y="4794311"/>
            <a:ext cx="6449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&lt;extends&gt;</a:t>
            </a:r>
            <a:endParaRPr lang="en-US" sz="700" dirty="0"/>
          </a:p>
        </p:txBody>
      </p:sp>
      <p:cxnSp>
        <p:nvCxnSpPr>
          <p:cNvPr id="119" name="Straight Arrow Connector 118"/>
          <p:cNvCxnSpPr>
            <a:stCxn id="114" idx="2"/>
            <a:endCxn id="41" idx="6"/>
          </p:cNvCxnSpPr>
          <p:nvPr/>
        </p:nvCxnSpPr>
        <p:spPr>
          <a:xfrm flipH="1">
            <a:off x="4347283" y="4896426"/>
            <a:ext cx="832983" cy="351571"/>
          </a:xfrm>
          <a:prstGeom prst="straightConnector1">
            <a:avLst/>
          </a:prstGeom>
          <a:ln w="9525" cmpd="sng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2" name="Oval 121"/>
          <p:cNvSpPr/>
          <p:nvPr/>
        </p:nvSpPr>
        <p:spPr>
          <a:xfrm>
            <a:off x="4842835" y="2404989"/>
            <a:ext cx="940184" cy="520705"/>
          </a:xfrm>
          <a:prstGeom prst="ellipse">
            <a:avLst/>
          </a:prstGeom>
          <a:solidFill>
            <a:srgbClr val="BFBFB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Add/Change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Control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Algorithm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23" name="Oval 122"/>
          <p:cNvSpPr/>
          <p:nvPr/>
        </p:nvSpPr>
        <p:spPr>
          <a:xfrm>
            <a:off x="5699473" y="3710600"/>
            <a:ext cx="940184" cy="520705"/>
          </a:xfrm>
          <a:prstGeom prst="ellipse">
            <a:avLst/>
          </a:prstGeom>
          <a:solidFill>
            <a:srgbClr val="BFBFB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Simulate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System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24" name="Oval 123"/>
          <p:cNvSpPr/>
          <p:nvPr/>
        </p:nvSpPr>
        <p:spPr>
          <a:xfrm>
            <a:off x="4842835" y="3165176"/>
            <a:ext cx="940184" cy="520705"/>
          </a:xfrm>
          <a:prstGeom prst="ellipse">
            <a:avLst/>
          </a:prstGeom>
          <a:solidFill>
            <a:srgbClr val="BFBFB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Test 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Algorithm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25" name="Oval 124"/>
          <p:cNvSpPr/>
          <p:nvPr/>
        </p:nvSpPr>
        <p:spPr>
          <a:xfrm>
            <a:off x="5229381" y="5350743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Deploy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System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28" name="Rounded Rectangle 127"/>
          <p:cNvSpPr/>
          <p:nvPr/>
        </p:nvSpPr>
        <p:spPr>
          <a:xfrm>
            <a:off x="3069907" y="147352"/>
            <a:ext cx="1595936" cy="1466501"/>
          </a:xfrm>
          <a:prstGeom prst="roundRect">
            <a:avLst>
              <a:gd name="adj" fmla="val 5655"/>
            </a:avLst>
          </a:prstGeom>
          <a:noFill/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" dirty="0" smtClean="0">
                <a:solidFill>
                  <a:srgbClr val="000000"/>
                </a:solidFill>
              </a:rPr>
              <a:t>What means do users have to interact with the deployed system?</a:t>
            </a:r>
          </a:p>
          <a:p>
            <a:endParaRPr lang="en-US" sz="800" dirty="0" smtClean="0">
              <a:solidFill>
                <a:srgbClr val="000000"/>
              </a:solidFill>
            </a:endParaRPr>
          </a:p>
          <a:p>
            <a:r>
              <a:rPr lang="en-US" sz="800" dirty="0" smtClean="0">
                <a:solidFill>
                  <a:srgbClr val="000000"/>
                </a:solidFill>
              </a:rPr>
              <a:t>Wired console – RF – Satellite - </a:t>
            </a:r>
            <a:r>
              <a:rPr lang="en-US" sz="800" dirty="0" smtClean="0">
                <a:solidFill>
                  <a:srgbClr val="000000"/>
                </a:solidFill>
              </a:rPr>
              <a:t>Ethernet –</a:t>
            </a:r>
            <a:r>
              <a:rPr lang="en-US" sz="800" dirty="0" smtClean="0">
                <a:solidFill>
                  <a:srgbClr val="000000"/>
                </a:solidFill>
              </a:rPr>
              <a:t> Serial</a:t>
            </a:r>
          </a:p>
          <a:p>
            <a:endParaRPr lang="en-US" sz="800" dirty="0" smtClean="0">
              <a:solidFill>
                <a:srgbClr val="000000"/>
              </a:solidFill>
            </a:endParaRPr>
          </a:p>
          <a:p>
            <a:r>
              <a:rPr lang="en-US" sz="800" dirty="0" smtClean="0">
                <a:solidFill>
                  <a:srgbClr val="000000"/>
                </a:solidFill>
              </a:rPr>
              <a:t>Need modularity and architecture to support spectrum of options and features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29" name="Rounded Rectangle 128"/>
          <p:cNvSpPr/>
          <p:nvPr/>
        </p:nvSpPr>
        <p:spPr>
          <a:xfrm>
            <a:off x="6030485" y="147354"/>
            <a:ext cx="1535733" cy="933226"/>
          </a:xfrm>
          <a:prstGeom prst="roundRect">
            <a:avLst>
              <a:gd name="adj" fmla="val 5655"/>
            </a:avLst>
          </a:prstGeom>
          <a:noFill/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" dirty="0" smtClean="0">
                <a:solidFill>
                  <a:srgbClr val="000000"/>
                </a:solidFill>
              </a:rPr>
              <a:t>What is appropriate level of granularity for diagnosis and replacement of components in the field?</a:t>
            </a:r>
          </a:p>
          <a:p>
            <a:endParaRPr lang="en-US" sz="800" dirty="0" smtClean="0">
              <a:solidFill>
                <a:srgbClr val="000000"/>
              </a:solidFill>
            </a:endParaRPr>
          </a:p>
          <a:p>
            <a:r>
              <a:rPr lang="en-US" sz="800" dirty="0" smtClean="0">
                <a:solidFill>
                  <a:srgbClr val="000000"/>
                </a:solidFill>
              </a:rPr>
              <a:t>Need to diagnose something that can’t be fixed in the field?</a:t>
            </a:r>
          </a:p>
        </p:txBody>
      </p:sp>
      <p:sp>
        <p:nvSpPr>
          <p:cNvPr id="131" name="Rounded Rectangle 130"/>
          <p:cNvSpPr/>
          <p:nvPr/>
        </p:nvSpPr>
        <p:spPr>
          <a:xfrm>
            <a:off x="4706529" y="147354"/>
            <a:ext cx="1278379" cy="834992"/>
          </a:xfrm>
          <a:prstGeom prst="roundRect">
            <a:avLst>
              <a:gd name="adj" fmla="val 5655"/>
            </a:avLst>
          </a:prstGeom>
          <a:noFill/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" dirty="0" smtClean="0">
                <a:solidFill>
                  <a:srgbClr val="000000"/>
                </a:solidFill>
              </a:rPr>
              <a:t>To what degree may (or must) users interact with deployed system?</a:t>
            </a:r>
          </a:p>
          <a:p>
            <a:endParaRPr lang="en-US" sz="800" dirty="0">
              <a:solidFill>
                <a:srgbClr val="000000"/>
              </a:solidFill>
            </a:endParaRPr>
          </a:p>
          <a:p>
            <a:r>
              <a:rPr lang="en-US" sz="800" dirty="0" smtClean="0">
                <a:solidFill>
                  <a:srgbClr val="000000"/>
                </a:solidFill>
              </a:rPr>
              <a:t>How autonomous?</a:t>
            </a:r>
          </a:p>
          <a:p>
            <a:r>
              <a:rPr lang="en-US" sz="800" dirty="0" smtClean="0">
                <a:solidFill>
                  <a:srgbClr val="000000"/>
                </a:solidFill>
              </a:rPr>
              <a:t>How configurable?</a:t>
            </a:r>
          </a:p>
        </p:txBody>
      </p:sp>
    </p:spTree>
    <p:extLst>
      <p:ext uri="{BB962C8B-B14F-4D97-AF65-F5344CB8AC3E}">
        <p14:creationId xmlns:p14="http://schemas.microsoft.com/office/powerpoint/2010/main" val="1846926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/>
          <p:cNvSpPr/>
          <p:nvPr/>
        </p:nvSpPr>
        <p:spPr>
          <a:xfrm>
            <a:off x="2897735" y="1629766"/>
            <a:ext cx="4434304" cy="3794185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 smtClean="0">
                <a:solidFill>
                  <a:srgbClr val="000000"/>
                </a:solidFill>
                <a:latin typeface="Calibri"/>
                <a:cs typeface="Calibri"/>
              </a:rPr>
              <a:t>FOCE</a:t>
            </a:r>
            <a:endParaRPr lang="en-US" sz="10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29183" y="2760461"/>
            <a:ext cx="494038" cy="507378"/>
            <a:chOff x="909223" y="3022252"/>
            <a:chExt cx="494038" cy="507378"/>
          </a:xfrm>
        </p:grpSpPr>
        <p:sp>
          <p:nvSpPr>
            <p:cNvPr id="24" name="Oval 23"/>
            <p:cNvSpPr/>
            <p:nvPr/>
          </p:nvSpPr>
          <p:spPr>
            <a:xfrm>
              <a:off x="1083695" y="3022252"/>
              <a:ext cx="79052" cy="84201"/>
            </a:xfrm>
            <a:prstGeom prst="ellipse">
              <a:avLst/>
            </a:prstGeom>
            <a:solidFill>
              <a:schemeClr val="bg1"/>
            </a:solidFill>
            <a:ln w="31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24"/>
            <p:cNvCxnSpPr>
              <a:stCxn id="24" idx="4"/>
            </p:cNvCxnSpPr>
            <p:nvPr/>
          </p:nvCxnSpPr>
          <p:spPr>
            <a:xfrm>
              <a:off x="1123221" y="3106453"/>
              <a:ext cx="0" cy="161386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123221" y="3267839"/>
              <a:ext cx="39526" cy="9823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1083695" y="3267839"/>
              <a:ext cx="39526" cy="9823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1032009" y="3142595"/>
              <a:ext cx="182424" cy="0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909223" y="3344964"/>
              <a:ext cx="494038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b="1" dirty="0" smtClean="0">
                  <a:latin typeface="Calibri"/>
                  <a:cs typeface="Calibri"/>
                </a:rPr>
                <a:t>Operator</a:t>
              </a:r>
              <a:endParaRPr lang="en-US" sz="600" b="1" dirty="0">
                <a:latin typeface="Calibri"/>
                <a:cs typeface="Calibri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15110" y="3104282"/>
            <a:ext cx="575671" cy="507378"/>
            <a:chOff x="827590" y="3022252"/>
            <a:chExt cx="575671" cy="507378"/>
          </a:xfrm>
        </p:grpSpPr>
        <p:sp>
          <p:nvSpPr>
            <p:cNvPr id="33" name="Oval 32"/>
            <p:cNvSpPr/>
            <p:nvPr/>
          </p:nvSpPr>
          <p:spPr>
            <a:xfrm>
              <a:off x="1083695" y="3022252"/>
              <a:ext cx="79052" cy="84201"/>
            </a:xfrm>
            <a:prstGeom prst="ellipse">
              <a:avLst/>
            </a:prstGeom>
            <a:solidFill>
              <a:schemeClr val="bg1"/>
            </a:solidFill>
            <a:ln w="31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/>
            <p:cNvCxnSpPr>
              <a:stCxn id="33" idx="4"/>
            </p:cNvCxnSpPr>
            <p:nvPr/>
          </p:nvCxnSpPr>
          <p:spPr>
            <a:xfrm>
              <a:off x="1123221" y="3106453"/>
              <a:ext cx="0" cy="161386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1123221" y="3267839"/>
              <a:ext cx="39526" cy="9823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1083695" y="3267839"/>
              <a:ext cx="39526" cy="9823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1032009" y="3142595"/>
              <a:ext cx="182424" cy="0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827590" y="3344964"/>
              <a:ext cx="575671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b="1" dirty="0" smtClean="0">
                  <a:latin typeface="Calibri"/>
                  <a:cs typeface="Calibri"/>
                </a:rPr>
                <a:t>Researcher</a:t>
              </a:r>
              <a:endParaRPr lang="en-US" sz="600" b="1" dirty="0">
                <a:latin typeface="Calibri"/>
                <a:cs typeface="Calibri"/>
              </a:endParaRPr>
            </a:p>
          </p:txBody>
        </p:sp>
      </p:grpSp>
      <p:sp>
        <p:nvSpPr>
          <p:cNvPr id="39" name="Oval 38"/>
          <p:cNvSpPr/>
          <p:nvPr/>
        </p:nvSpPr>
        <p:spPr>
          <a:xfrm>
            <a:off x="3011564" y="3039460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Configure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Experiment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4246934" y="3384014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Modify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Control Algorithm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9" name="Oval 68"/>
          <p:cNvSpPr/>
          <p:nvPr/>
        </p:nvSpPr>
        <p:spPr>
          <a:xfrm>
            <a:off x="4297081" y="2639098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Set/Get Experiment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Parameter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5374952" y="3147506"/>
            <a:ext cx="940184" cy="520705"/>
          </a:xfrm>
          <a:prstGeom prst="ellipse">
            <a:avLst/>
          </a:prstGeom>
          <a:solidFill>
            <a:srgbClr val="BFBFB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Set/Get Policy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cxnSp>
        <p:nvCxnSpPr>
          <p:cNvPr id="92" name="Straight Arrow Connector 91"/>
          <p:cNvCxnSpPr>
            <a:stCxn id="39" idx="6"/>
            <a:endCxn id="69" idx="2"/>
          </p:cNvCxnSpPr>
          <p:nvPr/>
        </p:nvCxnSpPr>
        <p:spPr>
          <a:xfrm flipV="1">
            <a:off x="3951748" y="2899451"/>
            <a:ext cx="345333" cy="400362"/>
          </a:xfrm>
          <a:prstGeom prst="straightConnector1">
            <a:avLst/>
          </a:prstGeom>
          <a:ln w="9525" cmpd="sng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>
            <a:stCxn id="39" idx="6"/>
            <a:endCxn id="108" idx="3"/>
          </p:cNvCxnSpPr>
          <p:nvPr/>
        </p:nvCxnSpPr>
        <p:spPr>
          <a:xfrm>
            <a:off x="3951748" y="3299813"/>
            <a:ext cx="301451" cy="268371"/>
          </a:xfrm>
          <a:prstGeom prst="straightConnector1">
            <a:avLst/>
          </a:prstGeom>
          <a:ln w="9525" cmpd="sng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>
            <a:stCxn id="77" idx="1"/>
            <a:endCxn id="69" idx="6"/>
          </p:cNvCxnSpPr>
          <p:nvPr/>
        </p:nvCxnSpPr>
        <p:spPr>
          <a:xfrm flipH="1" flipV="1">
            <a:off x="5237265" y="2899451"/>
            <a:ext cx="275374" cy="324310"/>
          </a:xfrm>
          <a:prstGeom prst="straightConnector1">
            <a:avLst/>
          </a:prstGeom>
          <a:ln w="9525" cmpd="sng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TextBox 105"/>
          <p:cNvSpPr txBox="1"/>
          <p:nvPr/>
        </p:nvSpPr>
        <p:spPr>
          <a:xfrm>
            <a:off x="5298234" y="2924811"/>
            <a:ext cx="6449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&lt;extends&gt;</a:t>
            </a:r>
            <a:endParaRPr lang="en-US" sz="700" dirty="0"/>
          </a:p>
        </p:txBody>
      </p:sp>
      <p:sp>
        <p:nvSpPr>
          <p:cNvPr id="107" name="TextBox 106"/>
          <p:cNvSpPr txBox="1"/>
          <p:nvPr/>
        </p:nvSpPr>
        <p:spPr>
          <a:xfrm>
            <a:off x="3594214" y="2870269"/>
            <a:ext cx="6449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&lt;includes&gt;</a:t>
            </a:r>
            <a:endParaRPr lang="en-US" sz="700" dirty="0"/>
          </a:p>
        </p:txBody>
      </p:sp>
      <p:sp>
        <p:nvSpPr>
          <p:cNvPr id="108" name="TextBox 107"/>
          <p:cNvSpPr txBox="1"/>
          <p:nvPr/>
        </p:nvSpPr>
        <p:spPr>
          <a:xfrm>
            <a:off x="3608201" y="3468156"/>
            <a:ext cx="6449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&lt;includes&gt;</a:t>
            </a:r>
            <a:endParaRPr lang="en-US" sz="700" dirty="0"/>
          </a:p>
        </p:txBody>
      </p:sp>
      <p:sp>
        <p:nvSpPr>
          <p:cNvPr id="79" name="Oval 78"/>
          <p:cNvSpPr/>
          <p:nvPr/>
        </p:nvSpPr>
        <p:spPr>
          <a:xfrm>
            <a:off x="4246934" y="4180603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Set/Get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Operating Mode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cxnSp>
        <p:nvCxnSpPr>
          <p:cNvPr id="80" name="Straight Arrow Connector 79"/>
          <p:cNvCxnSpPr>
            <a:stCxn id="108" idx="1"/>
            <a:endCxn id="79" idx="2"/>
          </p:cNvCxnSpPr>
          <p:nvPr/>
        </p:nvCxnSpPr>
        <p:spPr>
          <a:xfrm>
            <a:off x="3608201" y="3568184"/>
            <a:ext cx="638733" cy="872772"/>
          </a:xfrm>
          <a:prstGeom prst="straightConnector1">
            <a:avLst/>
          </a:prstGeom>
          <a:ln w="9525" cmpd="sng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Oval 80"/>
          <p:cNvSpPr/>
          <p:nvPr/>
        </p:nvSpPr>
        <p:spPr>
          <a:xfrm>
            <a:off x="5309166" y="3836049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Enable/Disable Control Actuation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4767173" y="1919240"/>
            <a:ext cx="940184" cy="520705"/>
          </a:xfrm>
          <a:prstGeom prst="ellipse">
            <a:avLst/>
          </a:prstGeom>
          <a:solidFill>
            <a:schemeClr val="bg1">
              <a:lumMod val="75000"/>
            </a:schemeClr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Set/Get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Experiment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Script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89" name="Oval 88"/>
          <p:cNvSpPr/>
          <p:nvPr/>
        </p:nvSpPr>
        <p:spPr>
          <a:xfrm>
            <a:off x="5512639" y="4617106"/>
            <a:ext cx="940184" cy="520705"/>
          </a:xfrm>
          <a:prstGeom prst="ellipse">
            <a:avLst/>
          </a:prstGeom>
          <a:solidFill>
            <a:schemeClr val="bg1">
              <a:lumMod val="75000"/>
            </a:schemeClr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Enable/Disable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Alarms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93" name="Oval 92"/>
          <p:cNvSpPr/>
          <p:nvPr/>
        </p:nvSpPr>
        <p:spPr>
          <a:xfrm>
            <a:off x="5845044" y="2331390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Configure Log Debug Level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85622" y="65041"/>
            <a:ext cx="2499958" cy="1015649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txBody>
          <a:bodyPr wrap="square" lIns="91427" tIns="45713" rIns="91427" bIns="45713" rtlCol="0">
            <a:spAutoFit/>
          </a:bodyPr>
          <a:lstStyle/>
          <a:p>
            <a:r>
              <a:rPr lang="en-US" sz="1200" b="1" i="1" dirty="0">
                <a:latin typeface="Calibri"/>
                <a:cs typeface="Calibri"/>
              </a:rPr>
              <a:t>SWFOCE </a:t>
            </a:r>
          </a:p>
          <a:p>
            <a:r>
              <a:rPr lang="en-US" sz="1200" b="1" i="1" dirty="0" smtClean="0">
                <a:latin typeface="Calibri"/>
                <a:cs typeface="Calibri"/>
              </a:rPr>
              <a:t>Configure Experiment</a:t>
            </a:r>
          </a:p>
          <a:p>
            <a:endParaRPr lang="en-US" sz="1200" dirty="0">
              <a:latin typeface="Calibri"/>
              <a:cs typeface="Calibri"/>
            </a:endParaRPr>
          </a:p>
          <a:p>
            <a:pPr marL="214513" indent="-214513">
              <a:buFontTx/>
              <a:buChar char="-"/>
            </a:pPr>
            <a:r>
              <a:rPr lang="en-US" sz="12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Set up system and experiment parameters</a:t>
            </a:r>
            <a:endParaRPr lang="en-US" sz="1200" dirty="0">
              <a:solidFill>
                <a:schemeClr val="accent5">
                  <a:lumMod val="60000"/>
                  <a:lumOff val="4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95" name="Oval 94"/>
          <p:cNvSpPr/>
          <p:nvPr/>
        </p:nvSpPr>
        <p:spPr>
          <a:xfrm>
            <a:off x="3161701" y="4356754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Configure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Device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96" name="Oval 95"/>
          <p:cNvSpPr/>
          <p:nvPr/>
        </p:nvSpPr>
        <p:spPr>
          <a:xfrm>
            <a:off x="3988193" y="4814392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Configure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Services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981012" y="5704532"/>
            <a:ext cx="1116157" cy="63094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US" sz="700" dirty="0" smtClean="0"/>
              <a:t>Data acquisition</a:t>
            </a:r>
          </a:p>
          <a:p>
            <a:pPr marL="171450" indent="-171450">
              <a:buFont typeface="Arial"/>
              <a:buChar char="•"/>
            </a:pPr>
            <a:r>
              <a:rPr lang="en-US" sz="700" dirty="0" smtClean="0"/>
              <a:t>Data distribution</a:t>
            </a:r>
          </a:p>
          <a:p>
            <a:pPr marL="171450" indent="-171450">
              <a:buFont typeface="Arial"/>
              <a:buChar char="•"/>
            </a:pPr>
            <a:r>
              <a:rPr lang="en-US" sz="700" dirty="0" smtClean="0"/>
              <a:t>Telemetry</a:t>
            </a:r>
          </a:p>
          <a:p>
            <a:pPr marL="171450" indent="-171450">
              <a:buFont typeface="Arial"/>
              <a:buChar char="•"/>
            </a:pPr>
            <a:r>
              <a:rPr lang="en-US" sz="700" dirty="0" smtClean="0"/>
              <a:t>Error handling</a:t>
            </a:r>
          </a:p>
          <a:p>
            <a:pPr marL="171450" indent="-171450">
              <a:buFont typeface="Arial"/>
              <a:buChar char="•"/>
            </a:pPr>
            <a:r>
              <a:rPr lang="en-US" sz="700" dirty="0" smtClean="0"/>
              <a:t>(Event Detection)</a:t>
            </a:r>
            <a:endParaRPr lang="en-US" sz="700" dirty="0"/>
          </a:p>
        </p:txBody>
      </p:sp>
      <p:cxnSp>
        <p:nvCxnSpPr>
          <p:cNvPr id="99" name="Straight Arrow Connector 98"/>
          <p:cNvCxnSpPr>
            <a:stCxn id="97" idx="1"/>
            <a:endCxn id="96" idx="4"/>
          </p:cNvCxnSpPr>
          <p:nvPr/>
        </p:nvCxnSpPr>
        <p:spPr>
          <a:xfrm flipH="1" flipV="1">
            <a:off x="4458285" y="5335097"/>
            <a:ext cx="522727" cy="684906"/>
          </a:xfrm>
          <a:prstGeom prst="straightConnector1">
            <a:avLst/>
          </a:prstGeom>
          <a:ln w="9525" cmpd="sng">
            <a:solidFill>
              <a:schemeClr val="tx1"/>
            </a:solidFill>
            <a:prstDash val="solid"/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882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/>
          <p:cNvSpPr/>
          <p:nvPr/>
        </p:nvSpPr>
        <p:spPr>
          <a:xfrm>
            <a:off x="2897735" y="1629766"/>
            <a:ext cx="4848266" cy="3676779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 smtClean="0">
                <a:solidFill>
                  <a:srgbClr val="000000"/>
                </a:solidFill>
                <a:latin typeface="Calibri"/>
                <a:cs typeface="Calibri"/>
              </a:rPr>
              <a:t>FOCE</a:t>
            </a:r>
            <a:endParaRPr lang="en-US" sz="10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29183" y="2760461"/>
            <a:ext cx="494038" cy="507378"/>
            <a:chOff x="909223" y="3022252"/>
            <a:chExt cx="494038" cy="507378"/>
          </a:xfrm>
        </p:grpSpPr>
        <p:sp>
          <p:nvSpPr>
            <p:cNvPr id="24" name="Oval 23"/>
            <p:cNvSpPr/>
            <p:nvPr/>
          </p:nvSpPr>
          <p:spPr>
            <a:xfrm>
              <a:off x="1083695" y="3022252"/>
              <a:ext cx="79052" cy="84201"/>
            </a:xfrm>
            <a:prstGeom prst="ellipse">
              <a:avLst/>
            </a:prstGeom>
            <a:solidFill>
              <a:schemeClr val="bg1"/>
            </a:solidFill>
            <a:ln w="31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24"/>
            <p:cNvCxnSpPr>
              <a:stCxn id="24" idx="4"/>
            </p:cNvCxnSpPr>
            <p:nvPr/>
          </p:nvCxnSpPr>
          <p:spPr>
            <a:xfrm>
              <a:off x="1123221" y="3106453"/>
              <a:ext cx="0" cy="161386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123221" y="3267839"/>
              <a:ext cx="39526" cy="9823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1083695" y="3267839"/>
              <a:ext cx="39526" cy="9823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1032009" y="3142595"/>
              <a:ext cx="182424" cy="0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909223" y="3344964"/>
              <a:ext cx="494038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b="1" dirty="0" smtClean="0">
                  <a:latin typeface="Calibri"/>
                  <a:cs typeface="Calibri"/>
                </a:rPr>
                <a:t>Operator</a:t>
              </a:r>
              <a:endParaRPr lang="en-US" sz="600" b="1" dirty="0">
                <a:latin typeface="Calibri"/>
                <a:cs typeface="Calibri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15110" y="3104282"/>
            <a:ext cx="575671" cy="507378"/>
            <a:chOff x="827590" y="3022252"/>
            <a:chExt cx="575671" cy="507378"/>
          </a:xfrm>
        </p:grpSpPr>
        <p:sp>
          <p:nvSpPr>
            <p:cNvPr id="33" name="Oval 32"/>
            <p:cNvSpPr/>
            <p:nvPr/>
          </p:nvSpPr>
          <p:spPr>
            <a:xfrm>
              <a:off x="1083695" y="3022252"/>
              <a:ext cx="79052" cy="84201"/>
            </a:xfrm>
            <a:prstGeom prst="ellipse">
              <a:avLst/>
            </a:prstGeom>
            <a:solidFill>
              <a:schemeClr val="bg1"/>
            </a:solidFill>
            <a:ln w="31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/>
            <p:cNvCxnSpPr>
              <a:stCxn id="33" idx="4"/>
            </p:cNvCxnSpPr>
            <p:nvPr/>
          </p:nvCxnSpPr>
          <p:spPr>
            <a:xfrm>
              <a:off x="1123221" y="3106453"/>
              <a:ext cx="0" cy="161386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1123221" y="3267839"/>
              <a:ext cx="39526" cy="9823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1083695" y="3267839"/>
              <a:ext cx="39526" cy="9823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1032009" y="3142595"/>
              <a:ext cx="182424" cy="0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827590" y="3344964"/>
              <a:ext cx="575671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b="1" dirty="0" smtClean="0">
                  <a:latin typeface="Calibri"/>
                  <a:cs typeface="Calibri"/>
                </a:rPr>
                <a:t>Researcher</a:t>
              </a:r>
              <a:endParaRPr lang="en-US" sz="600" b="1" dirty="0">
                <a:latin typeface="Calibri"/>
                <a:cs typeface="Calibri"/>
              </a:endParaRPr>
            </a:p>
          </p:txBody>
        </p:sp>
      </p:grpSp>
      <p:sp>
        <p:nvSpPr>
          <p:cNvPr id="44" name="Oval 43"/>
          <p:cNvSpPr/>
          <p:nvPr/>
        </p:nvSpPr>
        <p:spPr>
          <a:xfrm>
            <a:off x="4352664" y="2812455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Transfer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Data Archive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To Shore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5292848" y="3541096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View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Archived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Data 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Stream(s)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4352664" y="2099746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View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Real-time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Data 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Stream(s)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4352664" y="4359929"/>
            <a:ext cx="940184" cy="520705"/>
          </a:xfrm>
          <a:prstGeom prst="ellipse">
            <a:avLst/>
          </a:prstGeom>
          <a:solidFill>
            <a:schemeClr val="bg1">
              <a:lumMod val="75000"/>
            </a:schemeClr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View Experiment Domain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Events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3011022" y="3020391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Review Data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cxnSp>
        <p:nvCxnSpPr>
          <p:cNvPr id="55" name="Straight Arrow Connector 54"/>
          <p:cNvCxnSpPr>
            <a:stCxn id="53" idx="7"/>
            <a:endCxn id="48" idx="2"/>
          </p:cNvCxnSpPr>
          <p:nvPr/>
        </p:nvCxnSpPr>
        <p:spPr>
          <a:xfrm flipV="1">
            <a:off x="3813519" y="2360099"/>
            <a:ext cx="539145" cy="736547"/>
          </a:xfrm>
          <a:prstGeom prst="straightConnector1">
            <a:avLst/>
          </a:prstGeom>
          <a:ln w="9525" cmpd="sng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53" idx="6"/>
            <a:endCxn id="44" idx="2"/>
          </p:cNvCxnSpPr>
          <p:nvPr/>
        </p:nvCxnSpPr>
        <p:spPr>
          <a:xfrm flipV="1">
            <a:off x="3951206" y="3072808"/>
            <a:ext cx="401458" cy="207936"/>
          </a:xfrm>
          <a:prstGeom prst="straightConnector1">
            <a:avLst/>
          </a:prstGeom>
          <a:ln w="9525" cmpd="sng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stCxn id="53" idx="6"/>
            <a:endCxn id="45" idx="2"/>
          </p:cNvCxnSpPr>
          <p:nvPr/>
        </p:nvCxnSpPr>
        <p:spPr>
          <a:xfrm>
            <a:off x="3951206" y="3280744"/>
            <a:ext cx="1341642" cy="520705"/>
          </a:xfrm>
          <a:prstGeom prst="straightConnector1">
            <a:avLst/>
          </a:prstGeom>
          <a:ln w="9525" cmpd="sng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45" idx="1"/>
            <a:endCxn id="44" idx="5"/>
          </p:cNvCxnSpPr>
          <p:nvPr/>
        </p:nvCxnSpPr>
        <p:spPr>
          <a:xfrm flipH="1" flipV="1">
            <a:off x="5155161" y="3256905"/>
            <a:ext cx="275374" cy="360446"/>
          </a:xfrm>
          <a:prstGeom prst="straightConnector1">
            <a:avLst/>
          </a:prstGeom>
          <a:ln w="9525" cmpd="sng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4970349" y="3511632"/>
            <a:ext cx="36962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?</a:t>
            </a:r>
            <a:endParaRPr lang="en-US" sz="700" dirty="0"/>
          </a:p>
        </p:txBody>
      </p:sp>
      <p:cxnSp>
        <p:nvCxnSpPr>
          <p:cNvPr id="62" name="Straight Arrow Connector 61"/>
          <p:cNvCxnSpPr>
            <a:stCxn id="53" idx="5"/>
            <a:endCxn id="49" idx="1"/>
          </p:cNvCxnSpPr>
          <p:nvPr/>
        </p:nvCxnSpPr>
        <p:spPr>
          <a:xfrm>
            <a:off x="3813519" y="3464841"/>
            <a:ext cx="676832" cy="971343"/>
          </a:xfrm>
          <a:prstGeom prst="straightConnector1">
            <a:avLst/>
          </a:prstGeom>
          <a:ln w="9525" cmpd="sng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Oval 64"/>
          <p:cNvSpPr/>
          <p:nvPr/>
        </p:nvSpPr>
        <p:spPr>
          <a:xfrm>
            <a:off x="6402017" y="3643786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Transform Data Archive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5558103" y="2496589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Search Data Archive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7" name="Oval 66"/>
          <p:cNvSpPr/>
          <p:nvPr/>
        </p:nvSpPr>
        <p:spPr>
          <a:xfrm>
            <a:off x="6402017" y="2906289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Filter Data Archive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85622" y="65041"/>
            <a:ext cx="2499958" cy="1015649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txBody>
          <a:bodyPr wrap="square" lIns="91427" tIns="45713" rIns="91427" bIns="45713" rtlCol="0">
            <a:spAutoFit/>
          </a:bodyPr>
          <a:lstStyle/>
          <a:p>
            <a:r>
              <a:rPr lang="en-US" sz="1200" b="1" i="1" dirty="0">
                <a:latin typeface="Calibri"/>
                <a:cs typeface="Calibri"/>
              </a:rPr>
              <a:t>SWFOCE </a:t>
            </a:r>
          </a:p>
          <a:p>
            <a:r>
              <a:rPr lang="en-US" sz="1200" b="1" i="1" dirty="0" smtClean="0">
                <a:latin typeface="Calibri"/>
                <a:cs typeface="Calibri"/>
              </a:rPr>
              <a:t>Review Data</a:t>
            </a:r>
          </a:p>
          <a:p>
            <a:endParaRPr lang="en-US" sz="1200" dirty="0">
              <a:latin typeface="Calibri"/>
              <a:cs typeface="Calibri"/>
            </a:endParaRPr>
          </a:p>
          <a:p>
            <a:pPr marL="214513" indent="-214513">
              <a:buFontTx/>
              <a:buChar char="-"/>
            </a:pPr>
            <a:r>
              <a:rPr lang="en-US" sz="12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Access and visualize (science and system) data streams</a:t>
            </a:r>
            <a:endParaRPr lang="en-US" sz="1200" dirty="0">
              <a:solidFill>
                <a:schemeClr val="accent5">
                  <a:lumMod val="60000"/>
                  <a:lumOff val="40000"/>
                </a:scheme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6740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/>
          <p:cNvSpPr/>
          <p:nvPr/>
        </p:nvSpPr>
        <p:spPr>
          <a:xfrm>
            <a:off x="2897735" y="1629766"/>
            <a:ext cx="3894049" cy="3676779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 smtClean="0">
                <a:solidFill>
                  <a:srgbClr val="000000"/>
                </a:solidFill>
                <a:latin typeface="Calibri"/>
                <a:cs typeface="Calibri"/>
              </a:rPr>
              <a:t>FOCE</a:t>
            </a:r>
            <a:endParaRPr lang="en-US" sz="10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29183" y="2760461"/>
            <a:ext cx="494038" cy="507378"/>
            <a:chOff x="909223" y="3022252"/>
            <a:chExt cx="494038" cy="507378"/>
          </a:xfrm>
        </p:grpSpPr>
        <p:sp>
          <p:nvSpPr>
            <p:cNvPr id="24" name="Oval 23"/>
            <p:cNvSpPr/>
            <p:nvPr/>
          </p:nvSpPr>
          <p:spPr>
            <a:xfrm>
              <a:off x="1083695" y="3022252"/>
              <a:ext cx="79052" cy="84201"/>
            </a:xfrm>
            <a:prstGeom prst="ellipse">
              <a:avLst/>
            </a:prstGeom>
            <a:solidFill>
              <a:schemeClr val="bg1"/>
            </a:solidFill>
            <a:ln w="31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24"/>
            <p:cNvCxnSpPr>
              <a:stCxn id="24" idx="4"/>
            </p:cNvCxnSpPr>
            <p:nvPr/>
          </p:nvCxnSpPr>
          <p:spPr>
            <a:xfrm>
              <a:off x="1123221" y="3106453"/>
              <a:ext cx="0" cy="161386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123221" y="3267839"/>
              <a:ext cx="39526" cy="9823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1083695" y="3267839"/>
              <a:ext cx="39526" cy="9823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1032009" y="3142595"/>
              <a:ext cx="182424" cy="0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909223" y="3344964"/>
              <a:ext cx="494038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b="1" dirty="0" smtClean="0">
                  <a:latin typeface="Calibri"/>
                  <a:cs typeface="Calibri"/>
                </a:rPr>
                <a:t>Operator</a:t>
              </a:r>
              <a:endParaRPr lang="en-US" sz="600" b="1" dirty="0">
                <a:latin typeface="Calibri"/>
                <a:cs typeface="Calibri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15110" y="3104282"/>
            <a:ext cx="575671" cy="507378"/>
            <a:chOff x="827590" y="3022252"/>
            <a:chExt cx="575671" cy="507378"/>
          </a:xfrm>
        </p:grpSpPr>
        <p:sp>
          <p:nvSpPr>
            <p:cNvPr id="33" name="Oval 32"/>
            <p:cNvSpPr/>
            <p:nvPr/>
          </p:nvSpPr>
          <p:spPr>
            <a:xfrm>
              <a:off x="1083695" y="3022252"/>
              <a:ext cx="79052" cy="84201"/>
            </a:xfrm>
            <a:prstGeom prst="ellipse">
              <a:avLst/>
            </a:prstGeom>
            <a:solidFill>
              <a:schemeClr val="bg1"/>
            </a:solidFill>
            <a:ln w="31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/>
            <p:cNvCxnSpPr>
              <a:stCxn id="33" idx="4"/>
            </p:cNvCxnSpPr>
            <p:nvPr/>
          </p:nvCxnSpPr>
          <p:spPr>
            <a:xfrm>
              <a:off x="1123221" y="3106453"/>
              <a:ext cx="0" cy="161386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1123221" y="3267839"/>
              <a:ext cx="39526" cy="9823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1083695" y="3267839"/>
              <a:ext cx="39526" cy="9823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1032009" y="3142595"/>
              <a:ext cx="182424" cy="0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827590" y="3344964"/>
              <a:ext cx="575671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b="1" dirty="0" smtClean="0">
                  <a:latin typeface="Calibri"/>
                  <a:cs typeface="Calibri"/>
                </a:rPr>
                <a:t>Researcher</a:t>
              </a:r>
              <a:endParaRPr lang="en-US" sz="600" b="1" dirty="0">
                <a:latin typeface="Calibri"/>
                <a:cs typeface="Calibri"/>
              </a:endParaRPr>
            </a:p>
          </p:txBody>
        </p:sp>
      </p:grpSp>
      <p:sp>
        <p:nvSpPr>
          <p:cNvPr id="63" name="Oval 62"/>
          <p:cNvSpPr/>
          <p:nvPr/>
        </p:nvSpPr>
        <p:spPr>
          <a:xfrm>
            <a:off x="3071571" y="3349868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Control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Experiment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4466121" y="2964272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Start/Stop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Experiment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8" name="Oval 67"/>
          <p:cNvSpPr/>
          <p:nvPr/>
        </p:nvSpPr>
        <p:spPr>
          <a:xfrm>
            <a:off x="4466121" y="3964532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Start/Stop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ESW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70" name="Oval 69"/>
          <p:cNvSpPr/>
          <p:nvPr/>
        </p:nvSpPr>
        <p:spPr>
          <a:xfrm>
            <a:off x="3071571" y="2309664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Configure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Experiment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cxnSp>
        <p:nvCxnSpPr>
          <p:cNvPr id="71" name="Straight Arrow Connector 70"/>
          <p:cNvCxnSpPr>
            <a:stCxn id="70" idx="4"/>
            <a:endCxn id="63" idx="0"/>
          </p:cNvCxnSpPr>
          <p:nvPr/>
        </p:nvCxnSpPr>
        <p:spPr>
          <a:xfrm>
            <a:off x="3541663" y="2830369"/>
            <a:ext cx="0" cy="519499"/>
          </a:xfrm>
          <a:prstGeom prst="straightConnector1">
            <a:avLst/>
          </a:prstGeom>
          <a:ln w="9525" cmpd="sng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3551569" y="2906020"/>
            <a:ext cx="6449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&lt;extends&gt;</a:t>
            </a:r>
            <a:endParaRPr lang="en-US" sz="700" dirty="0"/>
          </a:p>
        </p:txBody>
      </p:sp>
      <p:sp>
        <p:nvSpPr>
          <p:cNvPr id="74" name="Oval 73"/>
          <p:cNvSpPr/>
          <p:nvPr/>
        </p:nvSpPr>
        <p:spPr>
          <a:xfrm>
            <a:off x="5308078" y="2108693"/>
            <a:ext cx="940184" cy="520705"/>
          </a:xfrm>
          <a:prstGeom prst="ellipse">
            <a:avLst/>
          </a:prstGeom>
          <a:solidFill>
            <a:srgbClr val="BFBFB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Start/Stop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Experiment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Script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5785437" y="1810734"/>
            <a:ext cx="6449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Scriptable Operation?</a:t>
            </a:r>
            <a:endParaRPr lang="en-US" sz="700" dirty="0"/>
          </a:p>
        </p:txBody>
      </p:sp>
      <p:sp>
        <p:nvSpPr>
          <p:cNvPr id="76" name="TextBox 75"/>
          <p:cNvSpPr txBox="1"/>
          <p:nvPr/>
        </p:nvSpPr>
        <p:spPr>
          <a:xfrm>
            <a:off x="85622" y="65041"/>
            <a:ext cx="2499958" cy="830983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txBody>
          <a:bodyPr wrap="square" lIns="91427" tIns="45713" rIns="91427" bIns="45713" rtlCol="0">
            <a:spAutoFit/>
          </a:bodyPr>
          <a:lstStyle/>
          <a:p>
            <a:r>
              <a:rPr lang="en-US" sz="1200" b="1" i="1" dirty="0">
                <a:latin typeface="Calibri"/>
                <a:cs typeface="Calibri"/>
              </a:rPr>
              <a:t>SWFOCE </a:t>
            </a:r>
          </a:p>
          <a:p>
            <a:r>
              <a:rPr lang="en-US" sz="1200" b="1" i="1" dirty="0" smtClean="0">
                <a:latin typeface="Calibri"/>
                <a:cs typeface="Calibri"/>
              </a:rPr>
              <a:t>Review Data</a:t>
            </a:r>
          </a:p>
          <a:p>
            <a:endParaRPr lang="en-US" sz="1200" dirty="0">
              <a:latin typeface="Calibri"/>
              <a:cs typeface="Calibri"/>
            </a:endParaRPr>
          </a:p>
          <a:p>
            <a:pPr marL="214513" indent="-214513">
              <a:buFontTx/>
              <a:buChar char="-"/>
            </a:pPr>
            <a:r>
              <a:rPr lang="en-US" sz="12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Control experiment</a:t>
            </a:r>
            <a:endParaRPr lang="en-US" sz="1200" dirty="0">
              <a:solidFill>
                <a:schemeClr val="accent5">
                  <a:lumMod val="60000"/>
                  <a:lumOff val="40000"/>
                </a:schemeClr>
              </a:solidFill>
              <a:latin typeface="Calibri"/>
              <a:cs typeface="Calibri"/>
            </a:endParaRPr>
          </a:p>
        </p:txBody>
      </p:sp>
      <p:cxnSp>
        <p:nvCxnSpPr>
          <p:cNvPr id="77" name="Straight Arrow Connector 76"/>
          <p:cNvCxnSpPr>
            <a:stCxn id="63" idx="7"/>
            <a:endCxn id="64" idx="2"/>
          </p:cNvCxnSpPr>
          <p:nvPr/>
        </p:nvCxnSpPr>
        <p:spPr>
          <a:xfrm flipV="1">
            <a:off x="3874068" y="3224625"/>
            <a:ext cx="592053" cy="201498"/>
          </a:xfrm>
          <a:prstGeom prst="straightConnector1">
            <a:avLst/>
          </a:prstGeom>
          <a:ln w="9525" cmpd="sng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4011755" y="3326966"/>
            <a:ext cx="6449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&lt;includes&gt;</a:t>
            </a:r>
            <a:endParaRPr lang="en-US" sz="700" dirty="0"/>
          </a:p>
        </p:txBody>
      </p:sp>
      <p:cxnSp>
        <p:nvCxnSpPr>
          <p:cNvPr id="79" name="Straight Arrow Connector 78"/>
          <p:cNvCxnSpPr>
            <a:stCxn id="63" idx="5"/>
            <a:endCxn id="68" idx="2"/>
          </p:cNvCxnSpPr>
          <p:nvPr/>
        </p:nvCxnSpPr>
        <p:spPr>
          <a:xfrm>
            <a:off x="3874068" y="3794318"/>
            <a:ext cx="592053" cy="430567"/>
          </a:xfrm>
          <a:prstGeom prst="straightConnector1">
            <a:avLst/>
          </a:prstGeom>
          <a:ln w="9525" cmpd="sng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4011755" y="3781152"/>
            <a:ext cx="6449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&lt;includes&gt;</a:t>
            </a:r>
            <a:endParaRPr lang="en-US" sz="700" dirty="0"/>
          </a:p>
        </p:txBody>
      </p:sp>
      <p:sp>
        <p:nvSpPr>
          <p:cNvPr id="81" name="Oval 80"/>
          <p:cNvSpPr/>
          <p:nvPr/>
        </p:nvSpPr>
        <p:spPr>
          <a:xfrm>
            <a:off x="5027424" y="3484977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Start/Stop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Flow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cxnSp>
        <p:nvCxnSpPr>
          <p:cNvPr id="83" name="Straight Arrow Connector 82"/>
          <p:cNvCxnSpPr>
            <a:stCxn id="63" idx="6"/>
            <a:endCxn id="81" idx="2"/>
          </p:cNvCxnSpPr>
          <p:nvPr/>
        </p:nvCxnSpPr>
        <p:spPr>
          <a:xfrm>
            <a:off x="4011755" y="3610221"/>
            <a:ext cx="1015669" cy="135109"/>
          </a:xfrm>
          <a:prstGeom prst="straightConnector1">
            <a:avLst/>
          </a:prstGeom>
          <a:ln w="9525" cmpd="sng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16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/>
          <p:cNvSpPr/>
          <p:nvPr/>
        </p:nvSpPr>
        <p:spPr>
          <a:xfrm>
            <a:off x="2897735" y="1629766"/>
            <a:ext cx="3894049" cy="3676779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 smtClean="0">
                <a:solidFill>
                  <a:srgbClr val="000000"/>
                </a:solidFill>
                <a:latin typeface="Calibri"/>
                <a:cs typeface="Calibri"/>
              </a:rPr>
              <a:t>FOCE</a:t>
            </a:r>
            <a:endParaRPr lang="en-US" sz="10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29183" y="2760461"/>
            <a:ext cx="494038" cy="507378"/>
            <a:chOff x="909223" y="3022252"/>
            <a:chExt cx="494038" cy="507378"/>
          </a:xfrm>
        </p:grpSpPr>
        <p:sp>
          <p:nvSpPr>
            <p:cNvPr id="24" name="Oval 23"/>
            <p:cNvSpPr/>
            <p:nvPr/>
          </p:nvSpPr>
          <p:spPr>
            <a:xfrm>
              <a:off x="1083695" y="3022252"/>
              <a:ext cx="79052" cy="84201"/>
            </a:xfrm>
            <a:prstGeom prst="ellipse">
              <a:avLst/>
            </a:prstGeom>
            <a:solidFill>
              <a:schemeClr val="bg1"/>
            </a:solidFill>
            <a:ln w="31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24"/>
            <p:cNvCxnSpPr>
              <a:stCxn id="24" idx="4"/>
            </p:cNvCxnSpPr>
            <p:nvPr/>
          </p:nvCxnSpPr>
          <p:spPr>
            <a:xfrm>
              <a:off x="1123221" y="3106453"/>
              <a:ext cx="0" cy="161386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123221" y="3267839"/>
              <a:ext cx="39526" cy="9823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1083695" y="3267839"/>
              <a:ext cx="39526" cy="9823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1032009" y="3142595"/>
              <a:ext cx="182424" cy="0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909223" y="3344964"/>
              <a:ext cx="494038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b="1" dirty="0" smtClean="0">
                  <a:latin typeface="Calibri"/>
                  <a:cs typeface="Calibri"/>
                </a:rPr>
                <a:t>Operator</a:t>
              </a:r>
              <a:endParaRPr lang="en-US" sz="600" b="1" dirty="0">
                <a:latin typeface="Calibri"/>
                <a:cs typeface="Calibri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15110" y="3104282"/>
            <a:ext cx="575671" cy="507378"/>
            <a:chOff x="827590" y="3022252"/>
            <a:chExt cx="575671" cy="507378"/>
          </a:xfrm>
        </p:grpSpPr>
        <p:sp>
          <p:nvSpPr>
            <p:cNvPr id="33" name="Oval 32"/>
            <p:cNvSpPr/>
            <p:nvPr/>
          </p:nvSpPr>
          <p:spPr>
            <a:xfrm>
              <a:off x="1083695" y="3022252"/>
              <a:ext cx="79052" cy="84201"/>
            </a:xfrm>
            <a:prstGeom prst="ellipse">
              <a:avLst/>
            </a:prstGeom>
            <a:solidFill>
              <a:schemeClr val="bg1"/>
            </a:solidFill>
            <a:ln w="31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/>
            <p:cNvCxnSpPr>
              <a:stCxn id="33" idx="4"/>
            </p:cNvCxnSpPr>
            <p:nvPr/>
          </p:nvCxnSpPr>
          <p:spPr>
            <a:xfrm>
              <a:off x="1123221" y="3106453"/>
              <a:ext cx="0" cy="161386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1123221" y="3267839"/>
              <a:ext cx="39526" cy="9823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1083695" y="3267839"/>
              <a:ext cx="39526" cy="9823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1032009" y="3142595"/>
              <a:ext cx="182424" cy="0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827590" y="3344964"/>
              <a:ext cx="575671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b="1" dirty="0" smtClean="0">
                  <a:latin typeface="Calibri"/>
                  <a:cs typeface="Calibri"/>
                </a:rPr>
                <a:t>Researcher</a:t>
              </a:r>
              <a:endParaRPr lang="en-US" sz="600" b="1" dirty="0">
                <a:latin typeface="Calibri"/>
                <a:cs typeface="Calibri"/>
              </a:endParaRPr>
            </a:p>
          </p:txBody>
        </p:sp>
      </p:grpSp>
      <p:sp>
        <p:nvSpPr>
          <p:cNvPr id="42" name="Oval 41"/>
          <p:cNvSpPr/>
          <p:nvPr/>
        </p:nvSpPr>
        <p:spPr>
          <a:xfrm>
            <a:off x="2983243" y="3280407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Check</a:t>
            </a:r>
            <a:endParaRPr lang="en-US" sz="700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System Status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4393519" y="2278185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List Data Logs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433607" y="3448103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List Services’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Status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4493423" y="4522209"/>
            <a:ext cx="940184" cy="520705"/>
          </a:xfrm>
          <a:prstGeom prst="ellipse">
            <a:avLst/>
          </a:prstGeom>
          <a:solidFill>
            <a:schemeClr val="bg1">
              <a:lumMod val="75000"/>
            </a:schemeClr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View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Alarms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3453335" y="1943848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View/Search System Log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5333703" y="2620451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Get New/Latest Sample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5132802" y="4013569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Review Data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3453335" y="4719410"/>
            <a:ext cx="940184" cy="520705"/>
          </a:xfrm>
          <a:prstGeom prst="ellipse">
            <a:avLst/>
          </a:prstGeom>
          <a:solidFill>
            <a:srgbClr val="BFBFB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Request System Status Report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85622" y="65041"/>
            <a:ext cx="2499958" cy="830983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txBody>
          <a:bodyPr wrap="square" lIns="91427" tIns="45713" rIns="91427" bIns="45713" rtlCol="0">
            <a:spAutoFit/>
          </a:bodyPr>
          <a:lstStyle/>
          <a:p>
            <a:r>
              <a:rPr lang="en-US" sz="1200" b="1" i="1" dirty="0">
                <a:latin typeface="Calibri"/>
                <a:cs typeface="Calibri"/>
              </a:rPr>
              <a:t>SWFOCE </a:t>
            </a:r>
          </a:p>
          <a:p>
            <a:r>
              <a:rPr lang="en-US" sz="1200" b="1" i="1" dirty="0" smtClean="0">
                <a:latin typeface="Calibri"/>
                <a:cs typeface="Calibri"/>
              </a:rPr>
              <a:t>Review Data</a:t>
            </a:r>
          </a:p>
          <a:p>
            <a:endParaRPr lang="en-US" sz="1200" dirty="0">
              <a:latin typeface="Calibri"/>
              <a:cs typeface="Calibri"/>
            </a:endParaRPr>
          </a:p>
          <a:p>
            <a:pPr marL="214513" indent="-214513">
              <a:buFontTx/>
              <a:buChar char="-"/>
            </a:pPr>
            <a:r>
              <a:rPr lang="en-US" sz="12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Verify correct system operation</a:t>
            </a:r>
            <a:endParaRPr lang="en-US" sz="1200" dirty="0">
              <a:solidFill>
                <a:schemeClr val="accent5">
                  <a:lumMod val="60000"/>
                  <a:lumOff val="40000"/>
                </a:schemeClr>
              </a:solidFill>
              <a:latin typeface="Calibri"/>
              <a:cs typeface="Calibri"/>
            </a:endParaRPr>
          </a:p>
        </p:txBody>
      </p:sp>
      <p:cxnSp>
        <p:nvCxnSpPr>
          <p:cNvPr id="62" name="Straight Arrow Connector 61"/>
          <p:cNvCxnSpPr>
            <a:stCxn id="42" idx="5"/>
            <a:endCxn id="55" idx="2"/>
          </p:cNvCxnSpPr>
          <p:nvPr/>
        </p:nvCxnSpPr>
        <p:spPr>
          <a:xfrm>
            <a:off x="3785740" y="3724857"/>
            <a:ext cx="1347062" cy="549065"/>
          </a:xfrm>
          <a:prstGeom prst="straightConnector1">
            <a:avLst/>
          </a:prstGeom>
          <a:ln w="9525" cmpd="sng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3576814" y="3768753"/>
            <a:ext cx="6449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&lt;includes&gt;</a:t>
            </a:r>
            <a:endParaRPr lang="en-US" sz="700" dirty="0"/>
          </a:p>
        </p:txBody>
      </p:sp>
      <p:cxnSp>
        <p:nvCxnSpPr>
          <p:cNvPr id="66" name="Straight Arrow Connector 65"/>
          <p:cNvCxnSpPr>
            <a:stCxn id="42" idx="0"/>
            <a:endCxn id="49" idx="4"/>
          </p:cNvCxnSpPr>
          <p:nvPr/>
        </p:nvCxnSpPr>
        <p:spPr>
          <a:xfrm flipV="1">
            <a:off x="3453335" y="2464553"/>
            <a:ext cx="470092" cy="815854"/>
          </a:xfrm>
          <a:prstGeom prst="straightConnector1">
            <a:avLst/>
          </a:prstGeom>
          <a:ln w="9525" cmpd="sng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>
            <a:stCxn id="42" idx="7"/>
            <a:endCxn id="43" idx="3"/>
          </p:cNvCxnSpPr>
          <p:nvPr/>
        </p:nvCxnSpPr>
        <p:spPr>
          <a:xfrm flipV="1">
            <a:off x="3785740" y="2722635"/>
            <a:ext cx="745466" cy="634027"/>
          </a:xfrm>
          <a:prstGeom prst="straightConnector1">
            <a:avLst/>
          </a:prstGeom>
          <a:ln w="9525" cmpd="sng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stCxn id="42" idx="6"/>
            <a:endCxn id="53" idx="2"/>
          </p:cNvCxnSpPr>
          <p:nvPr/>
        </p:nvCxnSpPr>
        <p:spPr>
          <a:xfrm flipV="1">
            <a:off x="3923427" y="2880804"/>
            <a:ext cx="1410276" cy="659956"/>
          </a:xfrm>
          <a:prstGeom prst="straightConnector1">
            <a:avLst/>
          </a:prstGeom>
          <a:ln w="9525" cmpd="sng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>
            <a:stCxn id="42" idx="6"/>
            <a:endCxn id="44" idx="2"/>
          </p:cNvCxnSpPr>
          <p:nvPr/>
        </p:nvCxnSpPr>
        <p:spPr>
          <a:xfrm>
            <a:off x="3923427" y="3540760"/>
            <a:ext cx="1510180" cy="167696"/>
          </a:xfrm>
          <a:prstGeom prst="straightConnector1">
            <a:avLst/>
          </a:prstGeom>
          <a:ln w="9525" cmpd="sng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9506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/>
          <p:cNvSpPr/>
          <p:nvPr/>
        </p:nvSpPr>
        <p:spPr>
          <a:xfrm>
            <a:off x="1586656" y="1494570"/>
            <a:ext cx="4875361" cy="4266185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 smtClean="0">
                <a:solidFill>
                  <a:srgbClr val="000000"/>
                </a:solidFill>
                <a:latin typeface="Calibri"/>
                <a:cs typeface="Calibri"/>
              </a:rPr>
              <a:t>FOCE</a:t>
            </a:r>
            <a:endParaRPr lang="en-US" sz="10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29183" y="2760461"/>
            <a:ext cx="494038" cy="507378"/>
            <a:chOff x="909223" y="3022252"/>
            <a:chExt cx="494038" cy="507378"/>
          </a:xfrm>
        </p:grpSpPr>
        <p:sp>
          <p:nvSpPr>
            <p:cNvPr id="24" name="Oval 23"/>
            <p:cNvSpPr/>
            <p:nvPr/>
          </p:nvSpPr>
          <p:spPr>
            <a:xfrm>
              <a:off x="1083695" y="3022252"/>
              <a:ext cx="79052" cy="84201"/>
            </a:xfrm>
            <a:prstGeom prst="ellipse">
              <a:avLst/>
            </a:prstGeom>
            <a:solidFill>
              <a:schemeClr val="bg1"/>
            </a:solidFill>
            <a:ln w="31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24"/>
            <p:cNvCxnSpPr>
              <a:stCxn id="24" idx="4"/>
            </p:cNvCxnSpPr>
            <p:nvPr/>
          </p:nvCxnSpPr>
          <p:spPr>
            <a:xfrm>
              <a:off x="1123221" y="3106453"/>
              <a:ext cx="0" cy="161386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123221" y="3267839"/>
              <a:ext cx="39526" cy="9823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1083695" y="3267839"/>
              <a:ext cx="39526" cy="9823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1032009" y="3142595"/>
              <a:ext cx="182424" cy="0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909223" y="3344964"/>
              <a:ext cx="494038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b="1" dirty="0" smtClean="0">
                  <a:latin typeface="Calibri"/>
                  <a:cs typeface="Calibri"/>
                </a:rPr>
                <a:t>Operator</a:t>
              </a:r>
              <a:endParaRPr lang="en-US" sz="600" b="1" dirty="0">
                <a:latin typeface="Calibri"/>
                <a:cs typeface="Calibri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15110" y="3104282"/>
            <a:ext cx="575671" cy="507378"/>
            <a:chOff x="827590" y="3022252"/>
            <a:chExt cx="575671" cy="507378"/>
          </a:xfrm>
        </p:grpSpPr>
        <p:sp>
          <p:nvSpPr>
            <p:cNvPr id="33" name="Oval 32"/>
            <p:cNvSpPr/>
            <p:nvPr/>
          </p:nvSpPr>
          <p:spPr>
            <a:xfrm>
              <a:off x="1083695" y="3022252"/>
              <a:ext cx="79052" cy="84201"/>
            </a:xfrm>
            <a:prstGeom prst="ellipse">
              <a:avLst/>
            </a:prstGeom>
            <a:solidFill>
              <a:schemeClr val="bg1"/>
            </a:solidFill>
            <a:ln w="31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/>
            <p:cNvCxnSpPr>
              <a:stCxn id="33" idx="4"/>
            </p:cNvCxnSpPr>
            <p:nvPr/>
          </p:nvCxnSpPr>
          <p:spPr>
            <a:xfrm>
              <a:off x="1123221" y="3106453"/>
              <a:ext cx="0" cy="161386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1123221" y="3267839"/>
              <a:ext cx="39526" cy="9823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1083695" y="3267839"/>
              <a:ext cx="39526" cy="9823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1032009" y="3142595"/>
              <a:ext cx="182424" cy="0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827590" y="3344964"/>
              <a:ext cx="575671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b="1" dirty="0" smtClean="0">
                  <a:latin typeface="Calibri"/>
                  <a:cs typeface="Calibri"/>
                </a:rPr>
                <a:t>Researcher</a:t>
              </a:r>
              <a:endParaRPr lang="en-US" sz="600" b="1" dirty="0">
                <a:latin typeface="Calibri"/>
                <a:cs typeface="Calibri"/>
              </a:endParaRPr>
            </a:p>
          </p:txBody>
        </p:sp>
      </p:grpSp>
      <p:sp>
        <p:nvSpPr>
          <p:cNvPr id="48" name="Oval 47"/>
          <p:cNvSpPr/>
          <p:nvPr/>
        </p:nvSpPr>
        <p:spPr>
          <a:xfrm>
            <a:off x="1903379" y="3349869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Troubleshoot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Problem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3354611" y="4871158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Switch System Power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4775005" y="4088494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Replace Instrument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4064399" y="1992727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Start/Stop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Service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4622603" y="2457071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Switch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Instrument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Power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5004583" y="3567789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Isolate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Instrument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4985496" y="3006048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Console to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Instrument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4220717" y="4598523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Switch Unit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Power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7" name="Oval 66"/>
          <p:cNvSpPr/>
          <p:nvPr/>
        </p:nvSpPr>
        <p:spPr>
          <a:xfrm>
            <a:off x="2373471" y="5131511"/>
            <a:ext cx="940184" cy="520705"/>
          </a:xfrm>
          <a:prstGeom prst="ellipse">
            <a:avLst/>
          </a:prstGeom>
          <a:solidFill>
            <a:srgbClr val="BFBFB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Profile System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8" name="Oval 67"/>
          <p:cNvSpPr/>
          <p:nvPr/>
        </p:nvSpPr>
        <p:spPr>
          <a:xfrm>
            <a:off x="3212327" y="1732375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Check</a:t>
            </a:r>
            <a:endParaRPr lang="en-US" sz="700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System Status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9" name="Oval 68"/>
          <p:cNvSpPr/>
          <p:nvPr/>
        </p:nvSpPr>
        <p:spPr>
          <a:xfrm>
            <a:off x="2235104" y="1699260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Configure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Experiment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85622" y="65041"/>
            <a:ext cx="2499958" cy="830983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txBody>
          <a:bodyPr wrap="square" lIns="91427" tIns="45713" rIns="91427" bIns="45713" rtlCol="0">
            <a:spAutoFit/>
          </a:bodyPr>
          <a:lstStyle/>
          <a:p>
            <a:r>
              <a:rPr lang="en-US" sz="1200" b="1" i="1" dirty="0">
                <a:latin typeface="Calibri"/>
                <a:cs typeface="Calibri"/>
              </a:rPr>
              <a:t>SWFOCE </a:t>
            </a:r>
          </a:p>
          <a:p>
            <a:r>
              <a:rPr lang="en-US" sz="1200" b="1" i="1" dirty="0" smtClean="0">
                <a:latin typeface="Calibri"/>
                <a:cs typeface="Calibri"/>
              </a:rPr>
              <a:t>Review Data</a:t>
            </a:r>
          </a:p>
          <a:p>
            <a:endParaRPr lang="en-US" sz="1200" dirty="0">
              <a:latin typeface="Calibri"/>
              <a:cs typeface="Calibri"/>
            </a:endParaRPr>
          </a:p>
          <a:p>
            <a:pPr marL="214513" indent="-214513">
              <a:buFontTx/>
              <a:buChar char="-"/>
            </a:pPr>
            <a:r>
              <a:rPr lang="en-US" sz="12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Resolve operational problems</a:t>
            </a:r>
            <a:endParaRPr lang="en-US" sz="1200" dirty="0">
              <a:solidFill>
                <a:schemeClr val="accent5">
                  <a:lumMod val="60000"/>
                  <a:lumOff val="4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2" name="Rounded Rectangular Callout 1"/>
          <p:cNvSpPr/>
          <p:nvPr/>
        </p:nvSpPr>
        <p:spPr>
          <a:xfrm>
            <a:off x="332845" y="1494570"/>
            <a:ext cx="979204" cy="1073532"/>
          </a:xfrm>
          <a:prstGeom prst="wedgeRoundRectCallout">
            <a:avLst>
              <a:gd name="adj1" fmla="val -2341"/>
              <a:gd name="adj2" fmla="val 74431"/>
              <a:gd name="adj3" fmla="val 16667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" dirty="0" smtClean="0">
                <a:solidFill>
                  <a:srgbClr val="000000"/>
                </a:solidFill>
                <a:latin typeface="Calibri"/>
                <a:cs typeface="Calibri"/>
              </a:rPr>
              <a:t>Are you sure it’s plugged in?</a:t>
            </a:r>
          </a:p>
          <a:p>
            <a:endParaRPr lang="en-US" sz="800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n-US" sz="800" dirty="0" smtClean="0">
                <a:solidFill>
                  <a:srgbClr val="000000"/>
                </a:solidFill>
                <a:latin typeface="Calibri"/>
                <a:cs typeface="Calibri"/>
              </a:rPr>
              <a:t>Have you tried turning it off and turning it back on again?</a:t>
            </a:r>
            <a:endParaRPr lang="en-US" sz="8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3892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/>
          <p:cNvSpPr/>
          <p:nvPr/>
        </p:nvSpPr>
        <p:spPr>
          <a:xfrm>
            <a:off x="6048055" y="132667"/>
            <a:ext cx="2876685" cy="4062073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 smtClean="0">
                <a:solidFill>
                  <a:srgbClr val="000000"/>
                </a:solidFill>
                <a:latin typeface="Calibri"/>
                <a:cs typeface="Calibri"/>
              </a:rPr>
              <a:t>System</a:t>
            </a:r>
            <a:endParaRPr lang="en-US" sz="10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91338" y="429531"/>
            <a:ext cx="427995" cy="507378"/>
            <a:chOff x="2160085" y="2041875"/>
            <a:chExt cx="427995" cy="507378"/>
          </a:xfrm>
        </p:grpSpPr>
        <p:sp>
          <p:nvSpPr>
            <p:cNvPr id="7" name="Oval 6"/>
            <p:cNvSpPr/>
            <p:nvPr/>
          </p:nvSpPr>
          <p:spPr>
            <a:xfrm>
              <a:off x="2334557" y="2041875"/>
              <a:ext cx="79052" cy="84201"/>
            </a:xfrm>
            <a:prstGeom prst="ellipse">
              <a:avLst/>
            </a:prstGeom>
            <a:solidFill>
              <a:schemeClr val="bg1"/>
            </a:solidFill>
            <a:ln w="31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>
              <a:stCxn id="7" idx="4"/>
            </p:cNvCxnSpPr>
            <p:nvPr/>
          </p:nvCxnSpPr>
          <p:spPr>
            <a:xfrm>
              <a:off x="2374083" y="2126076"/>
              <a:ext cx="0" cy="161386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2374083" y="2287462"/>
              <a:ext cx="39526" cy="9823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2334557" y="2287462"/>
              <a:ext cx="39526" cy="9823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2282871" y="2162218"/>
              <a:ext cx="182424" cy="0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2160085" y="2364587"/>
              <a:ext cx="42799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b="1" dirty="0" smtClean="0">
                  <a:latin typeface="Calibri"/>
                  <a:cs typeface="Calibri"/>
                </a:rPr>
                <a:t>Actor</a:t>
              </a:r>
              <a:endParaRPr lang="en-US" sz="600" b="1" dirty="0">
                <a:latin typeface="Calibri"/>
                <a:cs typeface="Calibri"/>
              </a:endParaRPr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>
            <a:off x="667113" y="837504"/>
            <a:ext cx="886012" cy="0"/>
          </a:xfrm>
          <a:prstGeom prst="straightConnector1">
            <a:avLst/>
          </a:prstGeom>
          <a:ln w="9525" cmpd="sng">
            <a:solidFill>
              <a:schemeClr val="tx1"/>
            </a:solidFill>
            <a:prstDash val="dash"/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670212" y="535843"/>
            <a:ext cx="882913" cy="1"/>
          </a:xfrm>
          <a:prstGeom prst="straightConnector1">
            <a:avLst/>
          </a:prstGeom>
          <a:ln w="9525" cmpd="sng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874577" y="325634"/>
            <a:ext cx="6449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&lt;includes&gt;</a:t>
            </a:r>
            <a:endParaRPr lang="en-US" sz="700" dirty="0"/>
          </a:p>
        </p:txBody>
      </p:sp>
      <p:sp>
        <p:nvSpPr>
          <p:cNvPr id="51" name="TextBox 50"/>
          <p:cNvSpPr txBox="1"/>
          <p:nvPr/>
        </p:nvSpPr>
        <p:spPr>
          <a:xfrm>
            <a:off x="1872149" y="535844"/>
            <a:ext cx="6449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&lt;extends&gt;</a:t>
            </a:r>
            <a:endParaRPr lang="en-US" sz="700" dirty="0"/>
          </a:p>
        </p:txBody>
      </p:sp>
      <p:cxnSp>
        <p:nvCxnSpPr>
          <p:cNvPr id="59" name="Straight Arrow Connector 58"/>
          <p:cNvCxnSpPr/>
          <p:nvPr/>
        </p:nvCxnSpPr>
        <p:spPr>
          <a:xfrm>
            <a:off x="636509" y="987823"/>
            <a:ext cx="886012" cy="0"/>
          </a:xfrm>
          <a:prstGeom prst="straightConnector1">
            <a:avLst/>
          </a:prstGeom>
          <a:ln w="9525" cmpd="sng">
            <a:solidFill>
              <a:schemeClr val="tx1"/>
            </a:solidFill>
            <a:prstDash val="solid"/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Oval 81"/>
          <p:cNvSpPr/>
          <p:nvPr/>
        </p:nvSpPr>
        <p:spPr>
          <a:xfrm>
            <a:off x="2623343" y="658501"/>
            <a:ext cx="940184" cy="520705"/>
          </a:xfrm>
          <a:prstGeom prst="ellipse">
            <a:avLst/>
          </a:prstGeom>
          <a:solidFill>
            <a:schemeClr val="bg1">
              <a:lumMod val="75000"/>
            </a:schemeClr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Optional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3818938" y="595116"/>
            <a:ext cx="940184" cy="520705"/>
          </a:xfrm>
          <a:prstGeom prst="ellipse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  <a:latin typeface="Calibri"/>
                <a:cs typeface="Calibri"/>
              </a:rPr>
              <a:t>Use Case</a:t>
            </a:r>
            <a:endParaRPr lang="en-US" sz="7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11654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Venture">
  <a:themeElements>
    <a:clrScheme name="Venture">
      <a:dk1>
        <a:sysClr val="windowText" lastClr="000000"/>
      </a:dk1>
      <a:lt1>
        <a:sysClr val="window" lastClr="FFFFFF"/>
      </a:lt1>
      <a:dk2>
        <a:srgbClr val="738450"/>
      </a:dk2>
      <a:lt2>
        <a:srgbClr val="E8E9D1"/>
      </a:lt2>
      <a:accent1>
        <a:srgbClr val="9EB060"/>
      </a:accent1>
      <a:accent2>
        <a:srgbClr val="D09A08"/>
      </a:accent2>
      <a:accent3>
        <a:srgbClr val="F2EC86"/>
      </a:accent3>
      <a:accent4>
        <a:srgbClr val="824F1C"/>
      </a:accent4>
      <a:accent5>
        <a:srgbClr val="511818"/>
      </a:accent5>
      <a:accent6>
        <a:srgbClr val="553876"/>
      </a:accent6>
      <a:hlink>
        <a:srgbClr val="929547"/>
      </a:hlink>
      <a:folHlink>
        <a:srgbClr val="56633C"/>
      </a:folHlink>
    </a:clrScheme>
    <a:fontScheme name="Venture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Ventur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76200" dist="25400" dir="13500000">
              <a:srgbClr val="4B4B4B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3">
            <a:duotone>
              <a:schemeClr val="phClr">
                <a:shade val="10000"/>
                <a:alpha val="30000"/>
                <a:satMod val="60000"/>
              </a:schemeClr>
              <a:schemeClr val="phClr">
                <a:tint val="20000"/>
                <a:alpha val="5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Venture.thmx</Template>
  <TotalTime>286</TotalTime>
  <Words>402</Words>
  <Application>Microsoft Macintosh PowerPoint</Application>
  <PresentationFormat>On-screen Show (4:3)</PresentationFormat>
  <Paragraphs>181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Venture</vt:lpstr>
      <vt:lpstr>SWFOCE/xFOCE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Kent Headley</cp:lastModifiedBy>
  <cp:revision>59</cp:revision>
  <dcterms:created xsi:type="dcterms:W3CDTF">2012-02-07T16:34:01Z</dcterms:created>
  <dcterms:modified xsi:type="dcterms:W3CDTF">2012-02-07T21:20:14Z</dcterms:modified>
</cp:coreProperties>
</file>