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8" r:id="rId2"/>
    <p:sldId id="264" r:id="rId3"/>
    <p:sldId id="262" r:id="rId4"/>
    <p:sldId id="272" r:id="rId5"/>
    <p:sldId id="273" r:id="rId6"/>
    <p:sldId id="270" r:id="rId7"/>
    <p:sldId id="266" r:id="rId8"/>
    <p:sldId id="267" r:id="rId9"/>
    <p:sldId id="269" r:id="rId10"/>
    <p:sldId id="268" r:id="rId11"/>
    <p:sldId id="261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9941" autoAdjust="0"/>
  </p:normalViewPr>
  <p:slideViewPr>
    <p:cSldViewPr>
      <p:cViewPr varScale="1">
        <p:scale>
          <a:sx n="93" d="100"/>
          <a:sy n="93" d="100"/>
        </p:scale>
        <p:origin x="-21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359013-FD47-4113-9F96-594467171814}" type="datetimeFigureOut">
              <a:rPr lang="en-US" smtClean="0"/>
              <a:t>4/29/2012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A3457-526A-40A3-AB84-CAA1B5795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260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issue that triggered all</a:t>
            </a:r>
            <a:r>
              <a:rPr lang="en-US" baseline="0" dirty="0" smtClean="0"/>
              <a:t> this regulatory </a:t>
            </a:r>
            <a:r>
              <a:rPr lang="en-US" baseline="0" dirty="0" err="1" smtClean="0"/>
              <a:t>oversite</a:t>
            </a:r>
            <a:r>
              <a:rPr lang="en-US" baseline="0" dirty="0" smtClean="0"/>
              <a:t> was the project site itself.</a:t>
            </a:r>
          </a:p>
          <a:p>
            <a:endParaRPr lang="en-US" dirty="0" smtClean="0"/>
          </a:p>
          <a:p>
            <a:r>
              <a:rPr lang="en-US" dirty="0" smtClean="0"/>
              <a:t>Project Site – create maps of Sanctuary jurisdiction</a:t>
            </a:r>
            <a:r>
              <a:rPr lang="en-US" baseline="0" dirty="0" smtClean="0"/>
              <a:t> – zoom to state jurisdiction – zoom to MLPA designations – PG jurisdiction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issue that triggered all</a:t>
            </a:r>
            <a:r>
              <a:rPr lang="en-US" baseline="0" dirty="0" smtClean="0"/>
              <a:t> this regulatory </a:t>
            </a:r>
            <a:r>
              <a:rPr lang="en-US" baseline="0" dirty="0" err="1" smtClean="0"/>
              <a:t>oversite</a:t>
            </a:r>
            <a:r>
              <a:rPr lang="en-US" baseline="0" dirty="0" smtClean="0"/>
              <a:t> was the project site itself.</a:t>
            </a:r>
          </a:p>
          <a:p>
            <a:endParaRPr lang="en-US" dirty="0" smtClean="0"/>
          </a:p>
          <a:p>
            <a:r>
              <a:rPr lang="en-US" dirty="0" smtClean="0"/>
              <a:t>Project Site – create maps of Sanctuary jurisdiction</a:t>
            </a:r>
            <a:r>
              <a:rPr lang="en-US" baseline="0" dirty="0" smtClean="0"/>
              <a:t> – zoom to state jurisdiction – zoom to MLPA designations – PG jurisdiction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issue that triggered all</a:t>
            </a:r>
            <a:r>
              <a:rPr lang="en-US" baseline="0" dirty="0" smtClean="0"/>
              <a:t> this regulatory </a:t>
            </a:r>
            <a:r>
              <a:rPr lang="en-US" baseline="0" dirty="0" err="1" smtClean="0"/>
              <a:t>oversite</a:t>
            </a:r>
            <a:r>
              <a:rPr lang="en-US" baseline="0" dirty="0" smtClean="0"/>
              <a:t> was the project site itself.</a:t>
            </a:r>
          </a:p>
          <a:p>
            <a:endParaRPr lang="en-US" dirty="0" smtClean="0"/>
          </a:p>
          <a:p>
            <a:r>
              <a:rPr lang="en-US" dirty="0" smtClean="0"/>
              <a:t>Project Site – create maps of Sanctuary jurisdiction</a:t>
            </a:r>
            <a:r>
              <a:rPr lang="en-US" baseline="0" dirty="0" smtClean="0"/>
              <a:t> – zoom to state jurisdiction – zoom to MLPA designations – PG jurisdiction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issue that triggered all</a:t>
            </a:r>
            <a:r>
              <a:rPr lang="en-US" baseline="0" dirty="0" smtClean="0"/>
              <a:t> this regulatory </a:t>
            </a:r>
            <a:r>
              <a:rPr lang="en-US" baseline="0" dirty="0" err="1" smtClean="0"/>
              <a:t>oversite</a:t>
            </a:r>
            <a:r>
              <a:rPr lang="en-US" baseline="0" dirty="0" smtClean="0"/>
              <a:t> was the project site itself.</a:t>
            </a:r>
          </a:p>
          <a:p>
            <a:endParaRPr lang="en-US" dirty="0" smtClean="0"/>
          </a:p>
          <a:p>
            <a:r>
              <a:rPr lang="en-US" dirty="0" smtClean="0"/>
              <a:t>Project Site – create maps of Sanctuary jurisdiction</a:t>
            </a:r>
            <a:r>
              <a:rPr lang="en-US" baseline="0" dirty="0" smtClean="0"/>
              <a:t> – zoom to state jurisdiction – zoom to MLPA designations – PG jurisdiction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SCUBA equivalents: CO2 release in one SW-FOCE chamber for 1 day would =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people breathing (all day)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   35 SCUBA man-hours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   The CO2 produced by burning 0.42 gallons of gasoline</a:t>
            </a:r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     The CO2 produced by burning 0.38 gallons of diesel fuel</a:t>
            </a: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Deep FOCE: MBARI was recently granted an increase of CO2 release to 400L per year. The maximum quantities the research team foresees using are far below the CO</a:t>
            </a:r>
            <a:r>
              <a:rPr lang="en-US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distributed into Monterey Bay by other methods. To demonstrate just how minor this amount of liquid CO</a:t>
            </a:r>
            <a:r>
              <a:rPr lang="en-US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in the big picture, Jim Barry provided calculations estimating the amount of liquid CO</a:t>
            </a:r>
            <a:r>
              <a:rPr lang="en-US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released by one motorized boat operating in the bay. Assuming the boat has an approximately 150-horsepower motor, running at 12 gallons per hour, it will release approximately1800 L of liquid CO</a:t>
            </a:r>
            <a:r>
              <a:rPr lang="en-US" sz="1200" kern="1200" baseline="-25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per 8-hour-day.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900" dirty="0" smtClean="0"/>
              <a:t>Agency staff didn’t know how to move forward with applications because a process had not been determined even though regulations had gone into effect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/>
              <a:t>Each agency regulating different aspects of project so there is increased potential for conflicting opinions on project impacts and mitigation measures (e.g., use of local vs. non-local populations for perturbation experiments.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/>
              <a:t>Depending on the project, each agency has a system of waiting for another agency to make a determination first before issuing their own authorization. Staff got creative with how to deal with this, but acknowledged system needed refining.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MBARI benefitted from existing</a:t>
            </a:r>
            <a:r>
              <a:rPr lang="en-US" baseline="0" dirty="0" smtClean="0"/>
              <a:t> positive relationship with agency staff, especially MBNMS.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Staff needed authorization from higher up to be able to proceed.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If applying fro permits to install infrastructure, can save</a:t>
            </a:r>
            <a:r>
              <a:rPr lang="en-US" baseline="0" dirty="0" smtClean="0"/>
              <a:t> time &amp; effort if you recognize that agencies may treat these as associated projects. Can help streamline </a:t>
            </a:r>
            <a:r>
              <a:rPr lang="en-US" baseline="0" smtClean="0"/>
              <a:t>the process.</a:t>
            </a:r>
            <a:endParaRPr lang="en-US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Future </a:t>
            </a:r>
            <a:r>
              <a:rPr lang="en-US" dirty="0" smtClean="0"/>
              <a:t>interactions</a:t>
            </a:r>
            <a:r>
              <a:rPr lang="en-US" baseline="0" dirty="0" smtClean="0"/>
              <a:t> – probably will end up working with same staff on similar or other projects. Good to keep positive rapport.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A3457-526A-40A3-AB84-CAA1B5795FE9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4/29/2012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98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4/29/2012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50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4/29/2012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62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4/29/2012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576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4/29/2012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499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4/29/2012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841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4/29/2012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966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4/29/2012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36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4/29/2012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977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4/29/2012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610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4/29/2012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20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900" dirty="0">
                <a:solidFill>
                  <a:prstClr val="black"/>
                </a:solidFill>
              </a:rPr>
              <a:t>Copyright MBARI©2012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900" dirty="0">
                <a:solidFill>
                  <a:prstClr val="black"/>
                </a:solidFill>
              </a:rPr>
              <a:t>FOCE.BrewerLab.Apr.2012</a:t>
            </a:r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6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SW-FOCE Takes Shape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Build a consortium of researchers and engineers to tackle large, real-world issue of increasing relevance </a:t>
            </a:r>
          </a:p>
          <a:p>
            <a:r>
              <a:rPr lang="en-US" dirty="0" smtClean="0"/>
              <a:t>Center for Ocean Solutions:  Ideal fit to highlight ocean acidification</a:t>
            </a:r>
          </a:p>
          <a:p>
            <a:r>
              <a:rPr lang="en-US" dirty="0" smtClean="0"/>
              <a:t>Hopkins: Cable/</a:t>
            </a:r>
            <a:r>
              <a:rPr lang="en-US" dirty="0" err="1" smtClean="0"/>
              <a:t>infrastucture</a:t>
            </a:r>
            <a:r>
              <a:rPr lang="en-US" dirty="0" smtClean="0"/>
              <a:t> and numerous potential research opportunities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660" y="2133600"/>
            <a:ext cx="3663737" cy="274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565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 From Agency </a:t>
            </a:r>
            <a:r>
              <a:rPr lang="en-US" dirty="0" smtClean="0"/>
              <a:t>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US" sz="3200" dirty="0" smtClean="0"/>
              <a:t>Agency staff highly professional</a:t>
            </a:r>
          </a:p>
          <a:p>
            <a:pPr marL="342900" lvl="1" indent="-342900">
              <a:buFont typeface="Arial"/>
              <a:buChar char="•"/>
            </a:pPr>
            <a:r>
              <a:rPr lang="en-US" sz="3200" dirty="0" smtClean="0"/>
              <a:t>Agency staff understood their respective agency permitting shortcomings due to recent changes in regulations </a:t>
            </a:r>
          </a:p>
          <a:p>
            <a:pPr marL="342900" lvl="1" indent="-342900">
              <a:buFont typeface="Arial"/>
              <a:buChar char="•"/>
            </a:pPr>
            <a:r>
              <a:rPr lang="en-US" sz="3200" dirty="0" smtClean="0"/>
              <a:t>Genuine interest by all agency staff we worked with to help us come up with a solution to get the projects permitted</a:t>
            </a:r>
          </a:p>
          <a:p>
            <a:pPr marL="342900" lvl="1" indent="-342900">
              <a:buFont typeface="Arial"/>
              <a:buChar char="•"/>
            </a:pPr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Move Forward - </a:t>
            </a:r>
            <a:br>
              <a:rPr lang="en-US" dirty="0" smtClean="0"/>
            </a:br>
            <a:r>
              <a:rPr lang="en-US" dirty="0" smtClean="0"/>
              <a:t>Go to the Top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Peter Brewer met with Governor Brown</a:t>
            </a:r>
          </a:p>
          <a:p>
            <a:r>
              <a:rPr lang="en-US" dirty="0" smtClean="0"/>
              <a:t>Meg Caldwell helped streamline the process with two key State agencies (CCC &amp; CDFG) through discussions with high level personnel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693" y="2057400"/>
            <a:ext cx="4332707" cy="288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89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Site location can determine how much regulation you will be faced with</a:t>
            </a:r>
          </a:p>
          <a:p>
            <a:r>
              <a:rPr lang="en-US" dirty="0" smtClean="0"/>
              <a:t>Allow plenty of time for permitting</a:t>
            </a:r>
          </a:p>
          <a:p>
            <a:pPr lvl="1"/>
            <a:r>
              <a:rPr lang="en-US" dirty="0" smtClean="0"/>
              <a:t>Process took 2 years to </a:t>
            </a:r>
            <a:r>
              <a:rPr lang="en-US" dirty="0" smtClean="0"/>
              <a:t>complete</a:t>
            </a:r>
          </a:p>
          <a:p>
            <a:pPr lvl="1"/>
            <a:r>
              <a:rPr lang="en-US" dirty="0" smtClean="0"/>
              <a:t>Coordination of permitting cable &amp; projects</a:t>
            </a:r>
            <a:endParaRPr lang="en-US" dirty="0" smtClean="0"/>
          </a:p>
          <a:p>
            <a:r>
              <a:rPr lang="en-US" dirty="0" smtClean="0"/>
              <a:t>Good rapport with agency personnel key</a:t>
            </a:r>
          </a:p>
          <a:p>
            <a:pPr lvl="1"/>
            <a:r>
              <a:rPr lang="en-US" dirty="0" smtClean="0"/>
              <a:t>Not necessarily trying to make life difficult, but often operating </a:t>
            </a:r>
            <a:r>
              <a:rPr lang="en-US" dirty="0"/>
              <a:t>within </a:t>
            </a:r>
            <a:r>
              <a:rPr lang="en-US" dirty="0" smtClean="0"/>
              <a:t>bureaucratic box</a:t>
            </a:r>
          </a:p>
          <a:p>
            <a:pPr lvl="1"/>
            <a:r>
              <a:rPr lang="en-US" dirty="0" smtClean="0"/>
              <a:t>Future interactions</a:t>
            </a:r>
          </a:p>
          <a:p>
            <a:r>
              <a:rPr lang="en-US" dirty="0" smtClean="0"/>
              <a:t>Advocate(s) who can work with bureaucracy highly valuable</a:t>
            </a:r>
          </a:p>
          <a:p>
            <a:r>
              <a:rPr lang="en-US" dirty="0" smtClean="0"/>
              <a:t>Getting the process streamlined is critical to prevent valuable research from being discouraged due to concerns about permitting.</a:t>
            </a:r>
          </a:p>
          <a:p>
            <a:endParaRPr lang="en-US" dirty="0" smtClean="0"/>
          </a:p>
          <a:p>
            <a:pPr lvl="1"/>
            <a:endParaRPr lang="en-US" dirty="0"/>
          </a:p>
          <a:p>
            <a:pPr marL="57150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058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Permits at Every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876800"/>
          </a:xfrm>
        </p:spPr>
        <p:txBody>
          <a:bodyPr>
            <a:normAutofit fontScale="55000" lnSpcReduction="20000"/>
          </a:bodyPr>
          <a:lstStyle/>
          <a:p>
            <a:r>
              <a:rPr lang="en-US" sz="3600" dirty="0" smtClean="0"/>
              <a:t>From earliest meetings with COS &amp; Hopkins, realized permitting was a significant hurdle to overcome.</a:t>
            </a:r>
            <a:br>
              <a:rPr lang="en-US" sz="3600" dirty="0" smtClean="0"/>
            </a:br>
            <a:endParaRPr lang="en-US" sz="3600" dirty="0" smtClean="0"/>
          </a:p>
          <a:p>
            <a:r>
              <a:rPr lang="en-US" sz="3600" dirty="0" smtClean="0"/>
              <a:t>Brock </a:t>
            </a:r>
            <a:r>
              <a:rPr lang="en-US" sz="3600" dirty="0"/>
              <a:t>Woodson initially procured permit from </a:t>
            </a:r>
            <a:r>
              <a:rPr lang="en-US" sz="3600" dirty="0" smtClean="0"/>
              <a:t>Monterey Bay Sanctuary </a:t>
            </a:r>
            <a:r>
              <a:rPr lang="en-US" sz="3600" dirty="0"/>
              <a:t>to install </a:t>
            </a:r>
            <a:r>
              <a:rPr lang="en-US" sz="3600" dirty="0" smtClean="0"/>
              <a:t>cable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3800" dirty="0" smtClean="0"/>
          </a:p>
          <a:p>
            <a:r>
              <a:rPr lang="en-US" sz="3600" dirty="0" smtClean="0"/>
              <a:t>Innovative work, like SW-FOCE, would require the involvement of multiple regulatory agencies</a:t>
            </a:r>
          </a:p>
          <a:p>
            <a:pPr lvl="1"/>
            <a:r>
              <a:rPr lang="en-US" sz="2400" dirty="0" smtClean="0"/>
              <a:t>Monterey </a:t>
            </a:r>
            <a:r>
              <a:rPr lang="en-US" sz="2400" dirty="0"/>
              <a:t>Bay National Marine Sanctuary</a:t>
            </a:r>
          </a:p>
          <a:p>
            <a:pPr lvl="1"/>
            <a:r>
              <a:rPr lang="en-US" sz="2400" dirty="0"/>
              <a:t>California Coastal Commission</a:t>
            </a:r>
          </a:p>
          <a:p>
            <a:pPr lvl="1"/>
            <a:r>
              <a:rPr lang="en-US" sz="2400" dirty="0"/>
              <a:t>California Department of Fish &amp; Game</a:t>
            </a:r>
          </a:p>
          <a:p>
            <a:pPr lvl="1"/>
            <a:r>
              <a:rPr lang="en-US" sz="2400" dirty="0"/>
              <a:t>Central Coast Regional Water Quality Control Board</a:t>
            </a:r>
          </a:p>
          <a:p>
            <a:pPr lvl="1"/>
            <a:r>
              <a:rPr lang="en-US" sz="2400" dirty="0"/>
              <a:t>City of Pacific </a:t>
            </a:r>
            <a:r>
              <a:rPr lang="en-US" sz="2400" dirty="0" smtClean="0"/>
              <a:t>Grove</a:t>
            </a:r>
            <a:br>
              <a:rPr lang="en-US" sz="2400" dirty="0" smtClean="0"/>
            </a:br>
            <a:endParaRPr lang="en-US" sz="2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86000"/>
            <a:ext cx="3848100" cy="274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0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Permitting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Project Site: Highly Sensitive Location</a:t>
            </a:r>
          </a:p>
          <a:p>
            <a:pPr lvl="1"/>
            <a:r>
              <a:rPr lang="en-US" dirty="0" smtClean="0"/>
              <a:t>Federal: Marine Sanctuary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945" y="1752600"/>
            <a:ext cx="4607927" cy="366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7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944" y="1752600"/>
            <a:ext cx="4607927" cy="3668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Permitting </a:t>
            </a:r>
            <a:r>
              <a:rPr lang="en-US" dirty="0" smtClean="0"/>
              <a:t>Issues: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Project Site: Highly Sensitive Location</a:t>
            </a:r>
          </a:p>
          <a:p>
            <a:pPr lvl="1"/>
            <a:r>
              <a:rPr lang="en-US" dirty="0" smtClean="0"/>
              <a:t>Federal: Marine Sanctuary</a:t>
            </a:r>
          </a:p>
          <a:p>
            <a:pPr lvl="1"/>
            <a:r>
              <a:rPr lang="en-US" dirty="0" smtClean="0"/>
              <a:t>State: Coastal </a:t>
            </a:r>
            <a:r>
              <a:rPr lang="en-US" dirty="0" smtClean="0"/>
              <a:t>Zone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52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59" y="1771884"/>
            <a:ext cx="4593895" cy="3657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Permitting </a:t>
            </a:r>
            <a:r>
              <a:rPr lang="en-US" dirty="0"/>
              <a:t>Issues: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Project Site: Highly Sensitive Location</a:t>
            </a:r>
          </a:p>
          <a:p>
            <a:pPr lvl="1"/>
            <a:r>
              <a:rPr lang="en-US" dirty="0" smtClean="0"/>
              <a:t>Federal: Marine Sanctuary</a:t>
            </a:r>
          </a:p>
          <a:p>
            <a:pPr lvl="1"/>
            <a:r>
              <a:rPr lang="en-US" dirty="0" smtClean="0"/>
              <a:t>State: Coastal Zone &amp; MPAs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60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Permitting </a:t>
            </a:r>
            <a:r>
              <a:rPr lang="en-US" dirty="0"/>
              <a:t>Issues: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Project Site: Highly Sensitive Location</a:t>
            </a:r>
          </a:p>
          <a:p>
            <a:pPr lvl="1"/>
            <a:r>
              <a:rPr lang="en-US" dirty="0" smtClean="0"/>
              <a:t>Federal: Marine Sanctuary</a:t>
            </a:r>
          </a:p>
          <a:p>
            <a:pPr lvl="1"/>
            <a:r>
              <a:rPr lang="en-US" dirty="0" smtClean="0"/>
              <a:t>State: Coastal Zone &amp; MPAs</a:t>
            </a:r>
          </a:p>
          <a:p>
            <a:pPr lvl="1"/>
            <a:r>
              <a:rPr lang="en-US" dirty="0" smtClean="0"/>
              <a:t>Regional: Water Quality</a:t>
            </a:r>
          </a:p>
          <a:p>
            <a:pPr lvl="1"/>
            <a:r>
              <a:rPr lang="en-US" dirty="0" smtClean="0"/>
              <a:t>Local: City of Pacific Grove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883" y="1829462"/>
            <a:ext cx="3930650" cy="40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02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Permitting Issues: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CO2 in the ocean poorly understood</a:t>
            </a:r>
          </a:p>
          <a:p>
            <a:pPr marL="914400" lvl="1" indent="-514350"/>
            <a:r>
              <a:rPr lang="en-US" dirty="0" smtClean="0"/>
              <a:t>Experimental releases considered “toxic waste”</a:t>
            </a:r>
          </a:p>
          <a:p>
            <a:pPr marL="914400" lvl="1" indent="-514350"/>
            <a:r>
              <a:rPr lang="en-US" dirty="0" smtClean="0"/>
              <a:t>Needed to change some agency staff (and public) perception about experiment </a:t>
            </a:r>
          </a:p>
          <a:p>
            <a:pPr marL="1314450" lvl="2" indent="-514350"/>
            <a:r>
              <a:rPr lang="en-US" dirty="0" smtClean="0"/>
              <a:t>Education about ocean acidification processes occurring today and why research extremely important</a:t>
            </a:r>
          </a:p>
          <a:p>
            <a:pPr marL="1314450" lvl="2" indent="-514350"/>
            <a:r>
              <a:rPr lang="en-US" dirty="0" smtClean="0"/>
              <a:t>Understanding scale: Created comparison examples that could be understood by general public (e.g., SCUBA diver and motor boat equivalents)</a:t>
            </a:r>
          </a:p>
          <a:p>
            <a:pPr marL="1314450" lvl="2" indent="-514350"/>
            <a:r>
              <a:rPr lang="en-US" dirty="0" smtClean="0"/>
              <a:t>Process much easier when agency staff understood the chemistry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752600"/>
            <a:ext cx="3169227" cy="332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7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Permitting Issues: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sz="4200" dirty="0" smtClean="0"/>
              <a:t>Inconsistent or lack of permit process</a:t>
            </a:r>
          </a:p>
          <a:p>
            <a:pPr marL="914400" lvl="1" indent="-514350"/>
            <a:r>
              <a:rPr lang="en-US" sz="3300" dirty="0" smtClean="0"/>
              <a:t>Every agency has different process</a:t>
            </a:r>
          </a:p>
          <a:p>
            <a:pPr marL="914400" lvl="1" indent="-514350"/>
            <a:r>
              <a:rPr lang="en-US" sz="3300" dirty="0" smtClean="0"/>
              <a:t>First research project request in recently established MPA, as well as Area of Special Biological </a:t>
            </a:r>
            <a:r>
              <a:rPr lang="en-US" sz="3300" dirty="0" smtClean="0"/>
              <a:t> Significance</a:t>
            </a:r>
            <a:endParaRPr lang="en-US" sz="33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231" y="1447800"/>
            <a:ext cx="3549569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7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Permitting Issues: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 fontScale="85000" lnSpcReduction="20000"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3800" dirty="0" smtClean="0"/>
              <a:t>Inter-Agency Interactions</a:t>
            </a:r>
          </a:p>
          <a:p>
            <a:pPr marL="914400" lvl="1" indent="-514350"/>
            <a:r>
              <a:rPr lang="en-US" sz="3200" dirty="0" smtClean="0"/>
              <a:t>Each agency regulating different aspects of project</a:t>
            </a:r>
          </a:p>
          <a:p>
            <a:pPr marL="914400" lvl="1" indent="-514350"/>
            <a:r>
              <a:rPr lang="en-US" sz="3200" dirty="0" smtClean="0"/>
              <a:t>Order of response from agencies</a:t>
            </a:r>
          </a:p>
          <a:p>
            <a:pPr marL="914400" lvl="1" indent="-514350"/>
            <a:r>
              <a:rPr lang="en-US" sz="3200" dirty="0" smtClean="0"/>
              <a:t>Project exposed shortcomings in permitting process among multiple agencies</a:t>
            </a:r>
          </a:p>
          <a:p>
            <a:pPr marL="914400" lvl="1" indent="-514350"/>
            <a:endParaRPr lang="en-US" sz="3200" dirty="0" smtClean="0"/>
          </a:p>
          <a:p>
            <a:pPr marL="914400" lvl="1" indent="-514350"/>
            <a:endParaRPr lang="en-US" sz="3200" dirty="0" smtClean="0"/>
          </a:p>
          <a:p>
            <a:pPr marL="914400" lvl="1" indent="-514350"/>
            <a:endParaRPr lang="en-US" sz="3300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1200"/>
            <a:ext cx="4081272" cy="306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7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781</Words>
  <Application>Microsoft Office PowerPoint</Application>
  <PresentationFormat>On-screen Show (4:3)</PresentationFormat>
  <Paragraphs>107</Paragraphs>
  <Slides>12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1_Office Theme</vt:lpstr>
      <vt:lpstr>SW-FOCE Takes Shape</vt:lpstr>
      <vt:lpstr>Permits at Every Level</vt:lpstr>
      <vt:lpstr>Permitting Issues</vt:lpstr>
      <vt:lpstr>Permitting Issues: cont’d</vt:lpstr>
      <vt:lpstr>Permitting Issues: cont’d</vt:lpstr>
      <vt:lpstr>Permitting Issues: cont’d</vt:lpstr>
      <vt:lpstr>Permitting Issues: cont’d</vt:lpstr>
      <vt:lpstr>Permitting Issues: cont’d</vt:lpstr>
      <vt:lpstr>Permitting Issues: cont’d</vt:lpstr>
      <vt:lpstr>Support From Agency Staff</vt:lpstr>
      <vt:lpstr>How to Move Forward -  Go to the Top</vt:lpstr>
      <vt:lpstr>Lessons Learned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Purpose and Location</dc:title>
  <dc:creator>Allen, Mandy</dc:creator>
  <cp:lastModifiedBy>Allen, Mandy</cp:lastModifiedBy>
  <cp:revision>37</cp:revision>
  <dcterms:created xsi:type="dcterms:W3CDTF">2012-04-25T21:47:09Z</dcterms:created>
  <dcterms:modified xsi:type="dcterms:W3CDTF">2012-04-30T02:53:45Z</dcterms:modified>
</cp:coreProperties>
</file>