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embeddings/oleObject1.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5" d="100"/>
          <a:sy n="125" d="100"/>
        </p:scale>
        <p:origin x="-1600"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4/30/12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52583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4/30/12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751160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4/30/12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4593524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79422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7942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4/30/12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962121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4/30/12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386768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4/30/12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4165289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4/30/12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23408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4/30/12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714018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4/30/12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061196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4/30/12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82865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4/30/12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94216323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83474" y="172435"/>
            <a:ext cx="839228" cy="588244"/>
          </a:xfrm>
          <a:prstGeom prst="rect">
            <a:avLst/>
          </a:prstGeom>
        </p:spPr>
      </p:pic>
    </p:spTree>
    <p:extLst>
      <p:ext uri="{BB962C8B-B14F-4D97-AF65-F5344CB8AC3E}">
        <p14:creationId xmlns:p14="http://schemas.microsoft.com/office/powerpoint/2010/main" val="305688442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60"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12.xml"/><Relationship Id="rId2"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oleObject" Target="../embeddings/oleObject1.bin"/><Relationship Id="rId5" Type="http://schemas.openxmlformats.org/officeDocument/2006/relationships/image" Target="../media/image2.emf"/><Relationship Id="rId1" Type="http://schemas.openxmlformats.org/officeDocument/2006/relationships/vmlDrawing" Target="../drawings/vmlDrawing1.vml"/><Relationship Id="rId2"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4101620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52400" y="1600200"/>
            <a:ext cx="1295400" cy="3429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idx="4294967295"/>
          </p:nvPr>
        </p:nvSpPr>
        <p:spPr>
          <a:xfrm>
            <a:off x="0" y="914400"/>
            <a:ext cx="3124200" cy="228600"/>
          </a:xfrm>
          <a:solidFill>
            <a:schemeClr val="bg1"/>
          </a:solidFill>
        </p:spPr>
        <p:txBody>
          <a:bodyPr>
            <a:noAutofit/>
          </a:bodyPr>
          <a:lstStyle/>
          <a:p>
            <a:pPr algn="ctr"/>
            <a:r>
              <a:rPr lang="en-US" sz="1600" dirty="0" smtClean="0">
                <a:solidFill>
                  <a:schemeClr val="tx1"/>
                </a:solidFill>
              </a:rPr>
              <a:t>400nm through 700 nm</a:t>
            </a:r>
            <a:endParaRPr lang="en-US" sz="1600" dirty="0">
              <a:solidFill>
                <a:schemeClr val="tx1"/>
              </a:solidFill>
            </a:endParaRPr>
          </a:p>
        </p:txBody>
      </p:sp>
      <p:pic>
        <p:nvPicPr>
          <p:cNvPr id="55298" name="Picture 2"/>
          <p:cNvPicPr>
            <a:picLocks noChangeAspect="1" noChangeArrowheads="1"/>
          </p:cNvPicPr>
          <p:nvPr/>
        </p:nvPicPr>
        <p:blipFill>
          <a:blip r:embed="rId2" cstate="print"/>
          <a:srcRect/>
          <a:stretch>
            <a:fillRect/>
          </a:stretch>
        </p:blipFill>
        <p:spPr bwMode="auto">
          <a:xfrm>
            <a:off x="1447800" y="1600200"/>
            <a:ext cx="2511942" cy="3429000"/>
          </a:xfrm>
          <a:prstGeom prst="rect">
            <a:avLst/>
          </a:prstGeom>
          <a:noFill/>
          <a:ln w="9525">
            <a:noFill/>
            <a:miter lim="800000"/>
            <a:headEnd/>
            <a:tailEnd/>
          </a:ln>
        </p:spPr>
      </p:pic>
      <p:pic>
        <p:nvPicPr>
          <p:cNvPr id="55299" name="Picture 3"/>
          <p:cNvPicPr>
            <a:picLocks noChangeAspect="1" noChangeArrowheads="1"/>
          </p:cNvPicPr>
          <p:nvPr/>
        </p:nvPicPr>
        <p:blipFill>
          <a:blip r:embed="rId3" cstate="print"/>
          <a:srcRect/>
          <a:stretch>
            <a:fillRect/>
          </a:stretch>
        </p:blipFill>
        <p:spPr bwMode="auto">
          <a:xfrm>
            <a:off x="2438400" y="5257800"/>
            <a:ext cx="3771390" cy="1376363"/>
          </a:xfrm>
          <a:prstGeom prst="rect">
            <a:avLst/>
          </a:prstGeom>
          <a:noFill/>
          <a:ln w="9525">
            <a:noFill/>
            <a:miter lim="800000"/>
            <a:headEnd/>
            <a:tailEnd/>
          </a:ln>
        </p:spPr>
      </p:pic>
      <p:sp>
        <p:nvSpPr>
          <p:cNvPr id="7" name="Rectangle 6"/>
          <p:cNvSpPr/>
          <p:nvPr/>
        </p:nvSpPr>
        <p:spPr>
          <a:xfrm>
            <a:off x="2133600" y="609600"/>
            <a:ext cx="4432817" cy="369332"/>
          </a:xfrm>
          <a:prstGeom prst="rect">
            <a:avLst/>
          </a:prstGeom>
        </p:spPr>
        <p:txBody>
          <a:bodyPr wrap="none">
            <a:spAutoFit/>
          </a:bodyPr>
          <a:lstStyle/>
          <a:p>
            <a:r>
              <a:rPr lang="en-US" b="1" i="1" dirty="0" err="1" smtClean="0"/>
              <a:t>Photosynthetically</a:t>
            </a:r>
            <a:r>
              <a:rPr lang="en-US" b="1" i="1" dirty="0" smtClean="0"/>
              <a:t>  Active  </a:t>
            </a:r>
            <a:r>
              <a:rPr lang="en-US" b="1" i="1" dirty="0"/>
              <a:t>R</a:t>
            </a:r>
            <a:r>
              <a:rPr lang="en-US" b="1" i="1" dirty="0" smtClean="0"/>
              <a:t>adiation</a:t>
            </a:r>
            <a:r>
              <a:rPr lang="en-US" b="1" dirty="0" smtClean="0"/>
              <a:t> (</a:t>
            </a:r>
            <a:r>
              <a:rPr lang="en-US" b="1" i="1" dirty="0" smtClean="0"/>
              <a:t>PAR</a:t>
            </a:r>
            <a:r>
              <a:rPr lang="en-US" b="1" dirty="0" smtClean="0"/>
              <a:t>)</a:t>
            </a:r>
            <a:endParaRPr lang="en-US" b="1" dirty="0"/>
          </a:p>
        </p:txBody>
      </p:sp>
      <p:sp>
        <p:nvSpPr>
          <p:cNvPr id="8" name="TextBox 7"/>
          <p:cNvSpPr txBox="1"/>
          <p:nvPr/>
        </p:nvSpPr>
        <p:spPr>
          <a:xfrm>
            <a:off x="76200" y="1600200"/>
            <a:ext cx="1524000" cy="2616101"/>
          </a:xfrm>
          <a:prstGeom prst="rect">
            <a:avLst/>
          </a:prstGeom>
          <a:noFill/>
        </p:spPr>
        <p:txBody>
          <a:bodyPr wrap="square" rtlCol="0">
            <a:spAutoFit/>
          </a:bodyPr>
          <a:lstStyle/>
          <a:p>
            <a:r>
              <a:rPr lang="en-US" sz="1600" b="1" dirty="0" smtClean="0">
                <a:solidFill>
                  <a:schemeClr val="bg1"/>
                </a:solidFill>
              </a:rPr>
              <a:t>(0 Meters)</a:t>
            </a:r>
          </a:p>
          <a:p>
            <a:endParaRPr lang="en-US" sz="1600" b="1" dirty="0"/>
          </a:p>
          <a:p>
            <a:r>
              <a:rPr lang="en-US" sz="1600" b="1" dirty="0" smtClean="0">
                <a:solidFill>
                  <a:srgbClr val="FF0000"/>
                </a:solidFill>
              </a:rPr>
              <a:t>(4.6 Meters)</a:t>
            </a:r>
          </a:p>
          <a:p>
            <a:endParaRPr lang="en-US" sz="2400" b="1" dirty="0" smtClean="0"/>
          </a:p>
          <a:p>
            <a:r>
              <a:rPr lang="en-US" sz="1600" b="1" dirty="0" smtClean="0">
                <a:solidFill>
                  <a:srgbClr val="CCFF66"/>
                </a:solidFill>
              </a:rPr>
              <a:t>(9.1 Meters) </a:t>
            </a:r>
          </a:p>
          <a:p>
            <a:endParaRPr lang="en-US" sz="1600" b="1" dirty="0"/>
          </a:p>
          <a:p>
            <a:endParaRPr lang="en-US" sz="1200" b="1" dirty="0" smtClean="0"/>
          </a:p>
          <a:p>
            <a:r>
              <a:rPr lang="en-US" sz="1600" b="1" dirty="0" smtClean="0">
                <a:solidFill>
                  <a:srgbClr val="00B050"/>
                </a:solidFill>
              </a:rPr>
              <a:t>(18.3 Meters)</a:t>
            </a:r>
          </a:p>
          <a:p>
            <a:endParaRPr lang="en-US" sz="1600" b="1" dirty="0" smtClean="0"/>
          </a:p>
          <a:p>
            <a:r>
              <a:rPr lang="en-US" sz="1600" b="1" dirty="0" smtClean="0">
                <a:solidFill>
                  <a:srgbClr val="2503EF"/>
                </a:solidFill>
              </a:rPr>
              <a:t>(22.9 Meters)</a:t>
            </a:r>
            <a:endParaRPr lang="en-US" sz="1600" b="1" dirty="0">
              <a:solidFill>
                <a:srgbClr val="2503EF"/>
              </a:solidFill>
            </a:endParaRPr>
          </a:p>
        </p:txBody>
      </p:sp>
      <p:pic>
        <p:nvPicPr>
          <p:cNvPr id="55301" name="Picture 5"/>
          <p:cNvPicPr>
            <a:picLocks noChangeAspect="1" noChangeArrowheads="1"/>
          </p:cNvPicPr>
          <p:nvPr/>
        </p:nvPicPr>
        <p:blipFill>
          <a:blip r:embed="rId4" cstate="print"/>
          <a:srcRect/>
          <a:stretch>
            <a:fillRect/>
          </a:stretch>
        </p:blipFill>
        <p:spPr bwMode="auto">
          <a:xfrm>
            <a:off x="4419600" y="1600200"/>
            <a:ext cx="4572000" cy="3429000"/>
          </a:xfrm>
          <a:prstGeom prst="rect">
            <a:avLst/>
          </a:prstGeom>
          <a:noFill/>
          <a:ln w="9525">
            <a:noFill/>
            <a:miter lim="800000"/>
            <a:headEnd/>
            <a:tailEnd/>
          </a:ln>
        </p:spPr>
      </p:pic>
      <p:sp>
        <p:nvSpPr>
          <p:cNvPr id="10" name="Rectangle 9"/>
          <p:cNvSpPr/>
          <p:nvPr/>
        </p:nvSpPr>
        <p:spPr>
          <a:xfrm>
            <a:off x="24384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Tree>
    <p:extLst>
      <p:ext uri="{BB962C8B-B14F-4D97-AF65-F5344CB8AC3E}">
        <p14:creationId xmlns:p14="http://schemas.microsoft.com/office/powerpoint/2010/main" val="3116515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219200" y="838200"/>
          <a:ext cx="6629401" cy="6636506"/>
        </p:xfrm>
        <a:graphic>
          <a:graphicData uri="http://schemas.openxmlformats.org/drawingml/2006/table">
            <a:tbl>
              <a:tblPr/>
              <a:tblGrid>
                <a:gridCol w="348359"/>
                <a:gridCol w="675608"/>
                <a:gridCol w="675608"/>
                <a:gridCol w="675608"/>
                <a:gridCol w="675608"/>
                <a:gridCol w="675608"/>
                <a:gridCol w="675608"/>
                <a:gridCol w="675608"/>
                <a:gridCol w="200570"/>
                <a:gridCol w="675608"/>
                <a:gridCol w="675608"/>
              </a:tblGrid>
              <a:tr h="371444">
                <a:tc gridSpan="7">
                  <a:txBody>
                    <a:bodyPr/>
                    <a:lstStyle/>
                    <a:p>
                      <a:pPr algn="ctr" fontAlgn="b"/>
                      <a:r>
                        <a:rPr lang="en-US" sz="1200" b="1" i="0" u="none" strike="noStrike" dirty="0" smtClean="0">
                          <a:latin typeface="Arial"/>
                        </a:rPr>
                        <a:t>                           Estimation </a:t>
                      </a:r>
                      <a:r>
                        <a:rPr lang="en-US" sz="1200" b="1" i="0" u="none" strike="noStrike" dirty="0">
                          <a:latin typeface="Arial"/>
                        </a:rPr>
                        <a:t>of Shallow-FOCE CO</a:t>
                      </a:r>
                      <a:r>
                        <a:rPr lang="en-US" sz="1200" b="1" i="0" u="none" strike="noStrike" baseline="-25000" dirty="0">
                          <a:latin typeface="Arial"/>
                        </a:rPr>
                        <a:t>2</a:t>
                      </a:r>
                      <a:r>
                        <a:rPr lang="en-US" sz="1200" b="1" i="0" u="none" strike="noStrike" dirty="0">
                          <a:latin typeface="Arial"/>
                        </a:rPr>
                        <a:t> </a:t>
                      </a:r>
                      <a:r>
                        <a:rPr lang="en-US" sz="1200" b="1" i="0" u="none" strike="noStrike" dirty="0" smtClean="0">
                          <a:latin typeface="Arial"/>
                        </a:rPr>
                        <a:t>enriched</a:t>
                      </a:r>
                      <a:r>
                        <a:rPr lang="en-US" sz="1200" b="1" i="0" u="none" strike="noStrike" baseline="0" dirty="0" smtClean="0">
                          <a:latin typeface="Arial"/>
                        </a:rPr>
                        <a:t> </a:t>
                      </a:r>
                      <a:r>
                        <a:rPr lang="en-US" sz="1200" b="1" i="0" u="none" strike="noStrike" dirty="0" smtClean="0">
                          <a:latin typeface="Arial"/>
                        </a:rPr>
                        <a:t>seawater </a:t>
                      </a:r>
                      <a:r>
                        <a:rPr lang="en-US" sz="1200" b="1" i="0" u="none" strike="noStrike" dirty="0">
                          <a:latin typeface="Arial"/>
                        </a:rPr>
                        <a:t>release rate</a:t>
                      </a:r>
                      <a:r>
                        <a:rPr lang="en-US" sz="600" b="1" i="0" u="none" strike="noStrike" dirty="0">
                          <a:latin typeface="Arial"/>
                        </a:rPr>
                        <a:t>:</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r>
              <a:tr h="97124">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r>
              <a:tr h="97124">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r>
              <a:tr h="97124">
                <a:tc gridSpan="2">
                  <a:txBody>
                    <a:bodyPr/>
                    <a:lstStyle/>
                    <a:p>
                      <a:pPr algn="l" fontAlgn="b"/>
                      <a:r>
                        <a:rPr lang="en-US" sz="600" b="1" i="0" u="none" strike="noStrike">
                          <a:latin typeface="Arial"/>
                        </a:rPr>
                        <a:t>Assumptions:</a:t>
                      </a:r>
                    </a:p>
                  </a:txBody>
                  <a:tcPr marL="5684" marR="5684" marT="5684" marB="0" anchor="b">
                    <a:lnL>
                      <a:noFill/>
                    </a:lnL>
                    <a:lnR>
                      <a:noFill/>
                    </a:lnR>
                    <a:lnT>
                      <a:noFill/>
                    </a:lnT>
                    <a:lnB>
                      <a:noFill/>
                    </a:lnB>
                  </a:tcPr>
                </a:tc>
                <a:tc hMerge="1">
                  <a:txBody>
                    <a:bodyPr/>
                    <a:lstStyle/>
                    <a:p>
                      <a:endParaRPr lang="en-US"/>
                    </a:p>
                  </a:txBody>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r>
              <a:tr h="97124">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gridSpan="7">
                  <a:txBody>
                    <a:bodyPr/>
                    <a:lstStyle/>
                    <a:p>
                      <a:pPr algn="l" fontAlgn="b"/>
                      <a:r>
                        <a:rPr lang="en-US" sz="1200" b="0" i="0" u="none" strike="noStrike" dirty="0">
                          <a:latin typeface="Arial"/>
                        </a:rPr>
                        <a:t>1. Shallow FOCE is smaller than FOCE at MARS by 1/2: 0.5m X 0.5m.</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8">
                  <a:txBody>
                    <a:bodyPr/>
                    <a:lstStyle/>
                    <a:p>
                      <a:pPr algn="l" fontAlgn="b"/>
                      <a:r>
                        <a:rPr lang="en-US" sz="1200" b="0" i="0" u="none" strike="noStrike" dirty="0">
                          <a:latin typeface="Arial"/>
                        </a:rPr>
                        <a:t>2. Water velocity thru flume set as "on average" a 1 cm/s flow through chamber.</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gridSpan="6">
                  <a:txBody>
                    <a:bodyPr/>
                    <a:lstStyle/>
                    <a:p>
                      <a:pPr algn="l" fontAlgn="b"/>
                      <a:r>
                        <a:rPr lang="en-US" sz="1200" b="0" i="0" u="none" strike="noStrike">
                          <a:latin typeface="Arial"/>
                        </a:rPr>
                        <a:t> - residence time for a 1 meter length chamber is 100 secs.</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gridSpan="4">
                  <a:txBody>
                    <a:bodyPr/>
                    <a:lstStyle/>
                    <a:p>
                      <a:pPr algn="l" fontAlgn="b"/>
                      <a:r>
                        <a:rPr lang="en-US" sz="1200" b="0" i="0" u="none" strike="noStrike" dirty="0">
                          <a:latin typeface="Arial"/>
                        </a:rPr>
                        <a:t> - internal cyclic flow </a:t>
                      </a:r>
                      <a:r>
                        <a:rPr lang="en-US" sz="1200" b="0" i="0" u="none" strike="noStrike" dirty="0" err="1">
                          <a:latin typeface="Arial"/>
                        </a:rPr>
                        <a:t>indiced</a:t>
                      </a:r>
                      <a:r>
                        <a:rPr lang="en-US" sz="1200" b="0" i="0" u="none" strike="noStrike" dirty="0">
                          <a:latin typeface="Arial"/>
                        </a:rPr>
                        <a:t> by a paddle.</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cm/sec</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ht (m)</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w (m)</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dirty="0">
                          <a:solidFill>
                            <a:srgbClr val="00B050"/>
                          </a:solidFill>
                          <a:latin typeface="Arial"/>
                        </a:rPr>
                        <a:t>10</a:t>
                      </a: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0.5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0.5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25</a:t>
                      </a:r>
                    </a:p>
                  </a:txBody>
                  <a:tcPr marL="5684" marR="5684" marT="5684" marB="0" anchor="b">
                    <a:lnL>
                      <a:noFill/>
                    </a:lnL>
                    <a:lnR>
                      <a:noFill/>
                    </a:lnR>
                    <a:lnT>
                      <a:noFill/>
                    </a:lnT>
                    <a:lnB>
                      <a:noFill/>
                    </a:lnB>
                  </a:tcPr>
                </a:tc>
                <a:tc>
                  <a:txBody>
                    <a:bodyPr/>
                    <a:lstStyle/>
                    <a:p>
                      <a:pPr algn="l" fontAlgn="b"/>
                      <a:r>
                        <a:rPr lang="en-US" sz="1200" b="0" i="0" u="none" strike="noStrike">
                          <a:latin typeface="Arial"/>
                        </a:rPr>
                        <a:t>L/s</a:t>
                      </a: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3">
                  <a:txBody>
                    <a:bodyPr/>
                    <a:lstStyle/>
                    <a:p>
                      <a:pPr algn="l" fontAlgn="b"/>
                      <a:r>
                        <a:rPr lang="en-US" sz="1200" b="0" i="0" u="none" strike="noStrike" dirty="0">
                          <a:latin typeface="Arial"/>
                        </a:rPr>
                        <a:t>3. Concentration of CO2-ESW:</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ctr" fontAlgn="b"/>
                      <a:r>
                        <a:rPr lang="en-US" sz="1200" b="0" i="0" u="none" strike="noStrike" dirty="0" smtClean="0">
                          <a:solidFill>
                            <a:srgbClr val="00B050"/>
                          </a:solidFill>
                          <a:latin typeface="Arial"/>
                        </a:rPr>
                        <a:t>40</a:t>
                      </a:r>
                      <a:endParaRPr lang="en-US" sz="1200" b="0" i="0" u="none" strike="noStrike" dirty="0">
                        <a:solidFill>
                          <a:srgbClr val="00B050"/>
                        </a:solidFill>
                        <a:latin typeface="Arial"/>
                      </a:endParaRPr>
                    </a:p>
                  </a:txBody>
                  <a:tcPr marL="5684" marR="5684" marT="5684" marB="0" anchor="b">
                    <a:lnL>
                      <a:noFill/>
                    </a:lnL>
                    <a:lnR>
                      <a:noFill/>
                    </a:lnR>
                    <a:lnT>
                      <a:noFill/>
                    </a:lnT>
                    <a:lnB>
                      <a:noFill/>
                    </a:lnB>
                  </a:tcPr>
                </a:tc>
                <a:tc>
                  <a:txBody>
                    <a:bodyPr/>
                    <a:lstStyle/>
                    <a:p>
                      <a:pPr algn="l" fontAlgn="b"/>
                      <a:r>
                        <a:rPr lang="en-US" sz="1200" b="0" i="0" u="none" strike="noStrike">
                          <a:latin typeface="Arial"/>
                        </a:rPr>
                        <a:t>mM</a:t>
                      </a:r>
                    </a:p>
                  </a:txBody>
                  <a:tcPr marL="5684" marR="5684" marT="5684" marB="0" anchor="b">
                    <a:lnL>
                      <a:noFill/>
                    </a:lnL>
                    <a:lnR>
                      <a:noFill/>
                    </a:lnR>
                    <a:lnT>
                      <a:noFill/>
                    </a:lnT>
                    <a:lnB>
                      <a:noFill/>
                    </a:lnB>
                  </a:tcPr>
                </a:tc>
                <a:tc>
                  <a:txBody>
                    <a:bodyPr/>
                    <a:lstStyle/>
                    <a:p>
                      <a:pPr algn="r" fontAlgn="b"/>
                      <a:r>
                        <a:rPr lang="en-US" sz="1200" b="0" i="0" u="none" strike="noStrike">
                          <a:latin typeface="Arial"/>
                        </a:rPr>
                        <a:t>pH:</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4.75</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7">
                  <a:txBody>
                    <a:bodyPr/>
                    <a:lstStyle/>
                    <a:p>
                      <a:pPr algn="l" fontAlgn="b"/>
                      <a:r>
                        <a:rPr lang="en-US" sz="1200" b="0" i="0" u="none" strike="noStrike" dirty="0">
                          <a:latin typeface="Arial"/>
                        </a:rPr>
                        <a:t>4. FOCE uses different amounts of CO2 depending upon pH offset:</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3">
                  <a:txBody>
                    <a:bodyPr/>
                    <a:lstStyle/>
                    <a:p>
                      <a:pPr algn="ctr" fontAlgn="b"/>
                      <a:r>
                        <a:rPr lang="en-US" sz="1200" b="0" i="0" u="none" strike="noStrike" dirty="0" err="1">
                          <a:latin typeface="Arial"/>
                        </a:rPr>
                        <a:t>Vol</a:t>
                      </a:r>
                      <a:r>
                        <a:rPr lang="en-US" sz="1200" b="0" i="0" u="none" strike="noStrike" dirty="0">
                          <a:latin typeface="Arial"/>
                        </a:rPr>
                        <a:t> CO2-ESW</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2">
                  <a:txBody>
                    <a:bodyPr/>
                    <a:lstStyle/>
                    <a:p>
                      <a:pPr algn="ctr" fontAlgn="b"/>
                      <a:r>
                        <a:rPr lang="en-US" sz="1200" b="0" i="0" u="none" strike="noStrike">
                          <a:latin typeface="Arial"/>
                        </a:rPr>
                        <a:t>Amt CO2</a:t>
                      </a:r>
                    </a:p>
                  </a:txBody>
                  <a:tcPr marL="5684" marR="5684" marT="5684" marB="0" anchor="b">
                    <a:lnL>
                      <a:noFill/>
                    </a:lnL>
                    <a:lnR>
                      <a:noFill/>
                    </a:lnR>
                    <a:lnT>
                      <a:noFill/>
                    </a:lnT>
                    <a:lnB>
                      <a:noFill/>
                    </a:lnB>
                  </a:tcPr>
                </a:tc>
                <a:tc hMerge="1">
                  <a:txBody>
                    <a:bodyPr/>
                    <a:lstStyle/>
                    <a:p>
                      <a:endParaRPr lang="en-US"/>
                    </a:p>
                  </a:txBody>
                  <a:tcPr/>
                </a:tc>
              </a:tr>
              <a:tr h="309706">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pH offset</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+TCO2</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Amt CO2</a:t>
                      </a:r>
                    </a:p>
                  </a:txBody>
                  <a:tcPr marL="5684" marR="5684" marT="5684" marB="0" anchor="b">
                    <a:lnL>
                      <a:noFill/>
                    </a:lnL>
                    <a:lnR>
                      <a:noFill/>
                    </a:lnR>
                    <a:lnT>
                      <a:noFill/>
                    </a:lnT>
                    <a:lnB>
                      <a:noFill/>
                    </a:lnB>
                  </a:tcPr>
                </a:tc>
                <a:tc>
                  <a:txBody>
                    <a:bodyPr/>
                    <a:lstStyle/>
                    <a:p>
                      <a:pPr algn="ctr" fontAlgn="b"/>
                      <a:r>
                        <a:rPr lang="en-US" sz="1200" b="0" i="0" u="none" strike="noStrike" dirty="0" err="1">
                          <a:latin typeface="Arial"/>
                        </a:rPr>
                        <a:t>mL</a:t>
                      </a:r>
                      <a:r>
                        <a:rPr lang="en-US" sz="1200" b="0" i="0" u="none" strike="noStrike" dirty="0">
                          <a:latin typeface="Arial"/>
                        </a:rPr>
                        <a:t>/s</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L/min</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L/day</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kg/day</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lb/day</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l-GR" sz="1200" b="0" i="0" u="none" strike="noStrike">
                          <a:latin typeface="Arial"/>
                        </a:rPr>
                        <a:t>μ</a:t>
                      </a:r>
                      <a:r>
                        <a:rPr lang="en-US" sz="1200" b="0" i="0" u="none" strike="noStrike">
                          <a:latin typeface="Arial"/>
                        </a:rPr>
                        <a:t>mol/kg</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µmole/s</a:t>
                      </a: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0.2</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74.5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1862.5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46.563</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2.794</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4023</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7.082</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15.61</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0.4</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136.1</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3402.5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85.062</a:t>
                      </a: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5.104</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7349</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12.938</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28.52</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0.8</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257.3</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6432.5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160.813</a:t>
                      </a: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9.649</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13894</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dirty="0">
                          <a:solidFill>
                            <a:srgbClr val="00B050"/>
                          </a:solidFill>
                          <a:latin typeface="Arial"/>
                        </a:rPr>
                        <a:t>24.459</a:t>
                      </a:r>
                    </a:p>
                  </a:txBody>
                  <a:tcPr marL="5684" marR="5684" marT="5684" marB="0" anchor="b">
                    <a:lnL>
                      <a:noFill/>
                    </a:lnL>
                    <a:lnR>
                      <a:noFill/>
                    </a:lnR>
                    <a:lnT>
                      <a:noFill/>
                    </a:lnT>
                    <a:lnB>
                      <a:noFill/>
                    </a:lnB>
                  </a:tcPr>
                </a:tc>
                <a:tc>
                  <a:txBody>
                    <a:bodyPr/>
                    <a:lstStyle/>
                    <a:p>
                      <a:pPr algn="ctr" fontAlgn="b"/>
                      <a:r>
                        <a:rPr lang="en-US" sz="1200" b="0" i="0" u="none" strike="noStrike" dirty="0">
                          <a:solidFill>
                            <a:srgbClr val="00B050"/>
                          </a:solidFill>
                          <a:latin typeface="Arial"/>
                        </a:rPr>
                        <a:t>53.92</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1.5</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767.7</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19192.5</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479.813</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28.789</a:t>
                      </a:r>
                    </a:p>
                  </a:txBody>
                  <a:tcPr marL="5684" marR="5684" marT="5684" marB="0" anchor="b">
                    <a:lnL>
                      <a:noFill/>
                    </a:lnL>
                    <a:lnR>
                      <a:noFill/>
                    </a:lnR>
                    <a:lnT>
                      <a:noFill/>
                    </a:lnT>
                    <a:lnB>
                      <a:noFill/>
                    </a:lnB>
                  </a:tcPr>
                </a:tc>
                <a:tc>
                  <a:txBody>
                    <a:bodyPr/>
                    <a:lstStyle/>
                    <a:p>
                      <a:pPr algn="ctr" fontAlgn="b"/>
                      <a:r>
                        <a:rPr lang="en-US" sz="1200" b="0" i="0" u="none" strike="noStrike" dirty="0">
                          <a:solidFill>
                            <a:srgbClr val="FF0000"/>
                          </a:solidFill>
                          <a:latin typeface="Arial"/>
                        </a:rPr>
                        <a:t>41456</a:t>
                      </a:r>
                    </a:p>
                  </a:txBody>
                  <a:tcPr marL="5684" marR="5684" marT="5684" marB="0" anchor="b">
                    <a:lnL>
                      <a:noFill/>
                    </a:lnL>
                    <a:lnR>
                      <a:noFill/>
                    </a:lnR>
                    <a:lnT>
                      <a:noFill/>
                    </a:lnT>
                    <a:lnB>
                      <a:noFill/>
                    </a:lnB>
                  </a:tcPr>
                </a:tc>
                <a:tc>
                  <a:txBody>
                    <a:bodyPr/>
                    <a:lstStyle/>
                    <a:p>
                      <a:pPr algn="l" fontAlgn="b"/>
                      <a:endParaRPr lang="en-US" sz="1200" b="0" i="0" u="none" strike="noStrike">
                        <a:solidFill>
                          <a:srgbClr val="FF0000"/>
                        </a:solidFill>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72.978</a:t>
                      </a:r>
                    </a:p>
                  </a:txBody>
                  <a:tcPr marL="5684" marR="5684" marT="5684" marB="0" anchor="b">
                    <a:lnL>
                      <a:noFill/>
                    </a:lnL>
                    <a:lnR>
                      <a:noFill/>
                    </a:lnR>
                    <a:lnT>
                      <a:noFill/>
                    </a:lnT>
                    <a:lnB>
                      <a:noFill/>
                    </a:lnB>
                  </a:tcPr>
                </a:tc>
                <a:tc>
                  <a:txBody>
                    <a:bodyPr/>
                    <a:lstStyle/>
                    <a:p>
                      <a:pPr algn="ctr" fontAlgn="b"/>
                      <a:r>
                        <a:rPr lang="en-US" sz="1200" b="0" i="0" u="none" strike="noStrike" dirty="0">
                          <a:solidFill>
                            <a:srgbClr val="FF0000"/>
                          </a:solidFill>
                          <a:latin typeface="Arial"/>
                        </a:rPr>
                        <a:t>160.89</a:t>
                      </a: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r>
              <a:tr h="158084">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000" b="0" i="0" u="none" strike="noStrike" dirty="0">
                        <a:latin typeface="Arial"/>
                      </a:endParaRPr>
                    </a:p>
                  </a:txBody>
                  <a:tcPr marL="5684" marR="5684" marT="5684" marB="0" anchor="b">
                    <a:lnL>
                      <a:noFill/>
                    </a:lnL>
                    <a:lnR>
                      <a:noFill/>
                    </a:lnR>
                    <a:lnT>
                      <a:noFill/>
                    </a:lnT>
                    <a:lnB>
                      <a:noFill/>
                    </a:lnB>
                  </a:tcPr>
                </a:tc>
              </a:tr>
            </a:tbl>
          </a:graphicData>
        </a:graphic>
      </p:graphicFrame>
      <p:sp>
        <p:nvSpPr>
          <p:cNvPr id="5" name="TextBox 4"/>
          <p:cNvSpPr txBox="1"/>
          <p:nvPr/>
        </p:nvSpPr>
        <p:spPr>
          <a:xfrm>
            <a:off x="1981200" y="76200"/>
            <a:ext cx="3512500" cy="369332"/>
          </a:xfrm>
          <a:prstGeom prst="rect">
            <a:avLst/>
          </a:prstGeom>
          <a:noFill/>
        </p:spPr>
        <p:txBody>
          <a:bodyPr wrap="none" rtlCol="0">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4" name="Rectangle 3"/>
          <p:cNvSpPr/>
          <p:nvPr/>
        </p:nvSpPr>
        <p:spPr>
          <a:xfrm>
            <a:off x="3124200" y="457200"/>
            <a:ext cx="1373133" cy="369332"/>
          </a:xfrm>
          <a:prstGeom prst="rect">
            <a:avLst/>
          </a:prstGeom>
        </p:spPr>
        <p:txBody>
          <a:bodyPr wrap="none">
            <a:spAutoFit/>
          </a:bodyPr>
          <a:lstStyle/>
          <a:p>
            <a:r>
              <a:rPr lang="en-US" b="1" dirty="0" smtClean="0"/>
              <a:t>Spreadsheet</a:t>
            </a:r>
            <a:endParaRPr lang="en-US" b="1" dirty="0"/>
          </a:p>
        </p:txBody>
      </p:sp>
    </p:spTree>
    <p:extLst>
      <p:ext uri="{BB962C8B-B14F-4D97-AF65-F5344CB8AC3E}">
        <p14:creationId xmlns:p14="http://schemas.microsoft.com/office/powerpoint/2010/main" val="634693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828800" y="914400"/>
          <a:ext cx="5308602" cy="5351780"/>
        </p:xfrm>
        <a:graphic>
          <a:graphicData uri="http://schemas.openxmlformats.org/drawingml/2006/table">
            <a:tbl>
              <a:tblPr/>
              <a:tblGrid>
                <a:gridCol w="560535"/>
                <a:gridCol w="527563"/>
                <a:gridCol w="527563"/>
                <a:gridCol w="527563"/>
                <a:gridCol w="527563"/>
                <a:gridCol w="527563"/>
                <a:gridCol w="527563"/>
                <a:gridCol w="527563"/>
                <a:gridCol w="527563"/>
                <a:gridCol w="527563"/>
              </a:tblGrid>
              <a:tr h="127000">
                <a:tc>
                  <a:txBody>
                    <a:bodyPr/>
                    <a:lstStyle/>
                    <a:p>
                      <a:pPr algn="l" fontAlgn="b"/>
                      <a:endParaRPr lang="en-US" sz="700" b="0"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ctr" fontAlgn="b"/>
                      <a:endParaRPr lang="en-US" sz="1600" b="0" i="0" u="none" strike="noStrike" dirty="0">
                        <a:solidFill>
                          <a:srgbClr val="000000"/>
                        </a:solidFill>
                        <a:latin typeface="Calibri"/>
                      </a:endParaRPr>
                    </a:p>
                  </a:txBody>
                  <a:tcPr marL="6350" marR="6350" marT="6350" marB="0" anchor="b">
                    <a:lnL>
                      <a:noFill/>
                    </a:lnL>
                    <a:lnR>
                      <a:noFill/>
                    </a:lnR>
                    <a:lnT>
                      <a:noFill/>
                    </a:lnT>
                    <a:lnB>
                      <a:noFill/>
                    </a:lnB>
                  </a:tcPr>
                </a:tc>
                <a:tc gridSpan="4">
                  <a:txBody>
                    <a:bodyPr/>
                    <a:lstStyle/>
                    <a:p>
                      <a:pPr algn="ctr" fontAlgn="b"/>
                      <a:r>
                        <a:rPr lang="en-US" sz="1600" b="1" i="0" u="sng" strike="noStrike" baseline="0" dirty="0">
                          <a:solidFill>
                            <a:schemeClr val="tx1"/>
                          </a:solidFill>
                          <a:latin typeface="Calibri"/>
                        </a:rPr>
                        <a:t>FOCE </a:t>
                      </a:r>
                      <a:r>
                        <a:rPr lang="en-US" sz="1600" b="1" i="0" u="sng" strike="noStrike" baseline="0" dirty="0" smtClean="0">
                          <a:solidFill>
                            <a:schemeClr val="tx1"/>
                          </a:solidFill>
                          <a:latin typeface="Calibri"/>
                        </a:rPr>
                        <a:t>Delay Section </a:t>
                      </a:r>
                      <a:r>
                        <a:rPr lang="en-US" sz="1600" b="1" i="0" u="sng" strike="noStrike" baseline="0" dirty="0">
                          <a:solidFill>
                            <a:schemeClr val="tx1"/>
                          </a:solidFill>
                          <a:latin typeface="Calibri"/>
                        </a:rPr>
                        <a:t>Lengths and </a:t>
                      </a:r>
                      <a:r>
                        <a:rPr lang="en-US" sz="1600" b="1" i="0" u="sng" strike="noStrike" baseline="0" dirty="0" smtClean="0">
                          <a:solidFill>
                            <a:schemeClr val="tx1"/>
                          </a:solidFill>
                          <a:latin typeface="Calibri"/>
                        </a:rPr>
                        <a:t>Flow(Q)</a:t>
                      </a:r>
                      <a:endParaRPr lang="en-US" sz="1600" b="1" i="0" u="sng" strike="noStrike" baseline="0" dirty="0">
                        <a:solidFill>
                          <a:schemeClr val="tx1"/>
                        </a:solidFill>
                        <a:latin typeface="Calibri"/>
                      </a:endParaRP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gridSpan="8">
                  <a:txBody>
                    <a:bodyPr/>
                    <a:lstStyle/>
                    <a:p>
                      <a:pPr algn="l" fontAlgn="b"/>
                      <a:r>
                        <a:rPr lang="en-US" sz="1000" b="1" i="0" u="none" strike="noStrike" dirty="0">
                          <a:solidFill>
                            <a:schemeClr val="tx1"/>
                          </a:solidFill>
                          <a:latin typeface="Calibri"/>
                        </a:rPr>
                        <a:t>Assumption for this version - pH delta of - 0.3, 10 deg. C, so  2 Tau ~ 135 seconds</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dirty="0">
                          <a:solidFill>
                            <a:srgbClr val="000000"/>
                          </a:solidFill>
                          <a:latin typeface="Calibri"/>
                        </a:rPr>
                        <a:t>4/2/2012</a:t>
                      </a:r>
                    </a:p>
                  </a:txBody>
                  <a:tcPr marL="6350" marR="6350" marT="6350" marB="0" anchor="b">
                    <a:lnL>
                      <a:noFill/>
                    </a:lnL>
                    <a:lnR>
                      <a:noFill/>
                    </a:lnR>
                    <a:lnT>
                      <a:noFill/>
                    </a:lnT>
                    <a:lnB>
                      <a:noFill/>
                    </a:lnB>
                  </a:tcPr>
                </a:tc>
              </a:tr>
              <a:tr h="127000">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            -Ambient pH ~8.1</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gridSpan="4">
                  <a:txBody>
                    <a:bodyPr/>
                    <a:lstStyle/>
                    <a:p>
                      <a:pPr algn="l" fontAlgn="b"/>
                      <a:endParaRPr lang="en-US" sz="1000" b="1" i="0" u="none" strike="noStrike" dirty="0">
                        <a:solidFill>
                          <a:srgbClr val="00B050"/>
                        </a:solidFill>
                        <a:latin typeface="Calibri"/>
                      </a:endParaRP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r>
              <a:tr h="127000">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-Mixing Section is Round tubing or pipe</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6">
                  <a:txBody>
                    <a:bodyPr/>
                    <a:lstStyle/>
                    <a:p>
                      <a:pPr algn="l" fontAlgn="b"/>
                      <a:r>
                        <a:rPr lang="en-US" sz="1000" b="1" i="0" u="none" strike="noStrike" dirty="0">
                          <a:solidFill>
                            <a:schemeClr val="tx1"/>
                          </a:solidFill>
                          <a:latin typeface="Calibri"/>
                        </a:rPr>
                        <a:t>            -Flow thru Test Section is the bulk (average) flow</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r>
                        <a:rPr lang="en-US" sz="1000" b="1" i="0" u="none" strike="noStrike">
                          <a:solidFill>
                            <a:srgbClr val="FF0000"/>
                          </a:solidFill>
                          <a:latin typeface="Calibri"/>
                        </a:rPr>
                        <a:t>INPUTS</a:t>
                      </a:r>
                    </a:p>
                  </a:txBody>
                  <a:tcPr marL="6350" marR="6350" marT="6350" marB="0" anchor="b">
                    <a:lnL>
                      <a:noFill/>
                    </a:lnL>
                    <a:lnR>
                      <a:noFill/>
                    </a:lnR>
                    <a:lnT>
                      <a:noFill/>
                    </a:lnT>
                    <a:lnB>
                      <a:noFill/>
                    </a:lnB>
                  </a:tcPr>
                </a:tc>
                <a:tc>
                  <a:txBody>
                    <a:bodyPr/>
                    <a:lstStyle/>
                    <a:p>
                      <a:pPr algn="r" fontAlgn="b"/>
                      <a:r>
                        <a:rPr lang="en-US" sz="1000" b="1" i="0" u="none" strike="noStrike" dirty="0">
                          <a:solidFill>
                            <a:srgbClr val="FF0000"/>
                          </a:solidFill>
                          <a:latin typeface="Calibri"/>
                        </a:rPr>
                        <a:t>47.0</a:t>
                      </a: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 cm,  Height of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Note: </a:t>
                      </a:r>
                      <a:r>
                        <a:rPr lang="en-US" sz="1000" b="1" i="0" u="none" strike="noStrike" dirty="0" err="1">
                          <a:solidFill>
                            <a:schemeClr val="tx1"/>
                          </a:solidFill>
                          <a:latin typeface="Calibri"/>
                        </a:rPr>
                        <a:t>swFOCE</a:t>
                      </a:r>
                      <a:r>
                        <a:rPr lang="en-US" sz="1000" b="1" i="0" u="none" strike="noStrike" dirty="0">
                          <a:solidFill>
                            <a:schemeClr val="tx1"/>
                          </a:solidFill>
                          <a:latin typeface="Calibri"/>
                        </a:rPr>
                        <a:t> dim's Ht, W, L </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2">
                  <a:txBody>
                    <a:bodyPr/>
                    <a:lstStyle/>
                    <a:p>
                      <a:pPr algn="l" fontAlgn="b"/>
                      <a:r>
                        <a:rPr lang="en-US" sz="1000" b="1" i="0" u="none" strike="noStrike" dirty="0">
                          <a:solidFill>
                            <a:schemeClr val="tx1"/>
                          </a:solidFill>
                          <a:latin typeface="Calibri"/>
                        </a:rPr>
                        <a:t>47cm,49cm, 2m</a:t>
                      </a:r>
                    </a:p>
                  </a:txBody>
                  <a:tcPr marL="6350" marR="6350" marT="6350" marB="0" anchor="b">
                    <a:lnL>
                      <a:noFill/>
                    </a:lnL>
                    <a:lnR>
                      <a:noFill/>
                    </a:lnR>
                    <a:lnT>
                      <a:noFill/>
                    </a:lnT>
                    <a:lnB>
                      <a:noFill/>
                    </a:lnB>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dirty="0">
                          <a:solidFill>
                            <a:srgbClr val="FF0000"/>
                          </a:solidFill>
                          <a:latin typeface="Calibri"/>
                        </a:rPr>
                        <a:t>49.0</a:t>
                      </a: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 cm,  Width of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rgbClr val="FF0000"/>
                          </a:solidFill>
                          <a:latin typeface="Calibri"/>
                        </a:rPr>
                        <a:t>2.0</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meters, Length of Test Section </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rgbClr val="FF0000"/>
                          </a:solidFill>
                          <a:latin typeface="Calibri"/>
                        </a:rPr>
                        <a:t>2</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cm/second, Flow velocity in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rgbClr val="FF0000"/>
                          </a:solidFill>
                          <a:latin typeface="Calibri"/>
                        </a:rPr>
                        <a:t>30.5</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cm, Diameter of Mixing Section tubing</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r" fontAlgn="b"/>
                      <a:r>
                        <a:rPr lang="en-US" sz="1000" b="1" i="0" u="none" strike="noStrike">
                          <a:solidFill>
                            <a:schemeClr val="tx1"/>
                          </a:solidFill>
                          <a:latin typeface="Calibri"/>
                        </a:rPr>
                        <a:t>12.0</a:t>
                      </a:r>
                    </a:p>
                  </a:txBody>
                  <a:tcPr marL="6350" marR="6350" marT="6350" marB="0" anchor="b">
                    <a:lnL>
                      <a:noFill/>
                    </a:lnL>
                    <a:lnR>
                      <a:noFill/>
                    </a:lnR>
                    <a:lnT>
                      <a:noFill/>
                    </a:lnT>
                    <a:lnB>
                      <a:noFill/>
                    </a:lnB>
                  </a:tcPr>
                </a:tc>
                <a:tc>
                  <a:txBody>
                    <a:bodyPr/>
                    <a:lstStyle/>
                    <a:p>
                      <a:pPr algn="l" fontAlgn="b"/>
                      <a:r>
                        <a:rPr lang="en-US" sz="1000" b="1" i="0" u="none" strike="noStrike">
                          <a:solidFill>
                            <a:schemeClr val="tx1"/>
                          </a:solidFill>
                          <a:latin typeface="Calibri"/>
                        </a:rPr>
                        <a:t>inches</a:t>
                      </a: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r>
                        <a:rPr lang="en-US" sz="1000" b="1" i="0" u="none" strike="noStrike" dirty="0">
                          <a:solidFill>
                            <a:schemeClr val="tx1"/>
                          </a:solidFill>
                          <a:latin typeface="Calibri"/>
                        </a:rPr>
                        <a:t>RESULTS</a:t>
                      </a: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2303.0</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cm </a:t>
                      </a:r>
                      <a:r>
                        <a:rPr lang="en-US" sz="1000" b="1" i="0" u="none" strike="noStrike" dirty="0" err="1">
                          <a:solidFill>
                            <a:schemeClr val="tx1"/>
                          </a:solidFill>
                          <a:latin typeface="Calibri"/>
                        </a:rPr>
                        <a:t>sqd</a:t>
                      </a:r>
                      <a:r>
                        <a:rPr lang="en-US" sz="1000" b="1" i="0" u="none" strike="noStrike" dirty="0">
                          <a:solidFill>
                            <a:schemeClr val="tx1"/>
                          </a:solidFill>
                          <a:latin typeface="Calibri"/>
                        </a:rPr>
                        <a:t>,  Cross Sectional Area of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730.2</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cm </a:t>
                      </a:r>
                      <a:r>
                        <a:rPr lang="en-US" sz="1000" b="1" i="0" u="none" strike="noStrike" dirty="0" err="1">
                          <a:solidFill>
                            <a:schemeClr val="tx1"/>
                          </a:solidFill>
                          <a:latin typeface="Calibri"/>
                        </a:rPr>
                        <a:t>sqd</a:t>
                      </a:r>
                      <a:r>
                        <a:rPr lang="en-US" sz="1000" b="1" i="0" u="none" strike="noStrike" dirty="0">
                          <a:solidFill>
                            <a:schemeClr val="tx1"/>
                          </a:solidFill>
                          <a:latin typeface="Calibri"/>
                        </a:rPr>
                        <a:t>, Cross Sectional Area of Mixing Section </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6.3</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cm/sec,  Flow </a:t>
                      </a:r>
                      <a:r>
                        <a:rPr lang="en-US" sz="1000" b="1" i="0" u="none" strike="noStrike" dirty="0" err="1">
                          <a:solidFill>
                            <a:schemeClr val="tx1"/>
                          </a:solidFill>
                          <a:latin typeface="Calibri"/>
                        </a:rPr>
                        <a:t>vel</a:t>
                      </a:r>
                      <a:r>
                        <a:rPr lang="en-US" sz="1000" b="1" i="0" u="none" strike="noStrike" dirty="0">
                          <a:solidFill>
                            <a:schemeClr val="tx1"/>
                          </a:solidFill>
                          <a:latin typeface="Calibri"/>
                        </a:rPr>
                        <a:t> in mixing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8.5</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meters, Length of mixing section </a:t>
                      </a:r>
                      <a:r>
                        <a:rPr lang="en-US" sz="1000" b="1" i="0" u="none" strike="noStrike" dirty="0" err="1">
                          <a:solidFill>
                            <a:schemeClr val="tx1"/>
                          </a:solidFill>
                          <a:latin typeface="Calibri"/>
                        </a:rPr>
                        <a:t>req'd</a:t>
                      </a:r>
                      <a:r>
                        <a:rPr lang="en-US" sz="1000" b="1" i="0" u="none" strike="noStrike" dirty="0">
                          <a:solidFill>
                            <a:schemeClr val="tx1"/>
                          </a:solidFill>
                          <a:latin typeface="Calibri"/>
                        </a:rPr>
                        <a:t> for 2 Tau</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4.6</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Liters/sec,   Quantity of S.W. </a:t>
                      </a:r>
                      <a:r>
                        <a:rPr lang="en-US" sz="1000" b="1" i="0" u="none" strike="noStrike" dirty="0" err="1">
                          <a:solidFill>
                            <a:schemeClr val="tx1"/>
                          </a:solidFill>
                          <a:latin typeface="Calibri"/>
                        </a:rPr>
                        <a:t>req'd</a:t>
                      </a:r>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16582</a:t>
                      </a:r>
                    </a:p>
                  </a:txBody>
                  <a:tcPr marL="6350" marR="6350" marT="6350" marB="0" anchor="b">
                    <a:lnL>
                      <a:noFill/>
                    </a:lnL>
                    <a:lnR>
                      <a:noFill/>
                    </a:lnR>
                    <a:lnT>
                      <a:noFill/>
                    </a:lnT>
                    <a:lnB>
                      <a:noFill/>
                    </a:lnB>
                  </a:tcPr>
                </a:tc>
                <a:tc>
                  <a:txBody>
                    <a:bodyPr/>
                    <a:lstStyle/>
                    <a:p>
                      <a:pPr algn="l" fontAlgn="b"/>
                      <a:r>
                        <a:rPr lang="en-US" sz="1000" b="1" i="0" u="none" strike="noStrike">
                          <a:solidFill>
                            <a:schemeClr val="tx1"/>
                          </a:solidFill>
                          <a:latin typeface="Calibri"/>
                        </a:rPr>
                        <a:t>  Liters/hr</a:t>
                      </a: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r>
                        <a:rPr lang="en-US" sz="1000" b="1" i="0" u="none" strike="noStrike">
                          <a:solidFill>
                            <a:schemeClr val="tx1"/>
                          </a:solidFill>
                          <a:latin typeface="Calibri"/>
                        </a:rPr>
                        <a:t> </a:t>
                      </a: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4381</a:t>
                      </a:r>
                    </a:p>
                  </a:txBody>
                  <a:tcPr marL="6350" marR="6350" marT="6350" marB="0" anchor="b">
                    <a:lnL>
                      <a:noFill/>
                    </a:lnL>
                    <a:lnR>
                      <a:noFill/>
                    </a:lnR>
                    <a:lnT>
                      <a:noFill/>
                    </a:lnT>
                    <a:lnB>
                      <a:noFill/>
                    </a:lnB>
                  </a:tcPr>
                </a:tc>
                <a:tc gridSpan="2">
                  <a:txBody>
                    <a:bodyPr/>
                    <a:lstStyle/>
                    <a:p>
                      <a:pPr algn="l" fontAlgn="b"/>
                      <a:r>
                        <a:rPr lang="en-US" sz="1000" b="1" i="0" u="none" strike="noStrike">
                          <a:solidFill>
                            <a:schemeClr val="tx1"/>
                          </a:solidFill>
                          <a:latin typeface="Calibri"/>
                        </a:rPr>
                        <a:t>  Gallons/hr</a:t>
                      </a:r>
                    </a:p>
                  </a:txBody>
                  <a:tcPr marL="6350" marR="6350" marT="6350" marB="0" anchor="b">
                    <a:lnL>
                      <a:noFill/>
                    </a:lnL>
                    <a:lnR>
                      <a:noFill/>
                    </a:lnR>
                    <a:lnT>
                      <a:noFill/>
                    </a:lnT>
                    <a:lnB>
                      <a:noFill/>
                    </a:lnB>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dirty="0">
                          <a:solidFill>
                            <a:schemeClr val="tx1"/>
                          </a:solidFill>
                          <a:latin typeface="Calibri"/>
                        </a:rPr>
                        <a:t>100</a:t>
                      </a:r>
                    </a:p>
                  </a:txBody>
                  <a:tcPr marL="6350" marR="6350" marT="6350" marB="0" anchor="b">
                    <a:lnL>
                      <a:noFill/>
                    </a:lnL>
                    <a:lnR>
                      <a:noFill/>
                    </a:lnR>
                    <a:lnT>
                      <a:noFill/>
                    </a:lnT>
                    <a:lnB>
                      <a:noFill/>
                    </a:lnB>
                  </a:tcPr>
                </a:tc>
                <a:tc gridSpan="5">
                  <a:txBody>
                    <a:bodyPr/>
                    <a:lstStyle/>
                    <a:p>
                      <a:pPr algn="l" fontAlgn="b"/>
                      <a:r>
                        <a:rPr lang="en-US" sz="1000" b="1" i="0" u="none" strike="noStrike">
                          <a:solidFill>
                            <a:schemeClr val="tx1"/>
                          </a:solidFill>
                          <a:latin typeface="Calibri"/>
                        </a:rPr>
                        <a:t>   seconds, Residence Time in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bl>
          </a:graphicData>
        </a:graphic>
      </p:graphicFrame>
      <p:sp>
        <p:nvSpPr>
          <p:cNvPr id="5" name="Rectangle 4"/>
          <p:cNvSpPr/>
          <p:nvPr/>
        </p:nvSpPr>
        <p:spPr>
          <a:xfrm>
            <a:off x="23622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6" name="TextBox 5"/>
          <p:cNvSpPr txBox="1"/>
          <p:nvPr/>
        </p:nvSpPr>
        <p:spPr>
          <a:xfrm>
            <a:off x="3276600" y="533400"/>
            <a:ext cx="1373133" cy="369332"/>
          </a:xfrm>
          <a:prstGeom prst="rect">
            <a:avLst/>
          </a:prstGeom>
          <a:noFill/>
        </p:spPr>
        <p:txBody>
          <a:bodyPr wrap="none" rtlCol="0">
            <a:spAutoFit/>
          </a:bodyPr>
          <a:lstStyle/>
          <a:p>
            <a:r>
              <a:rPr lang="en-US" b="1" dirty="0" smtClean="0"/>
              <a:t>Spreadsheet</a:t>
            </a:r>
            <a:endParaRPr lang="en-US" b="1" dirty="0"/>
          </a:p>
        </p:txBody>
      </p:sp>
    </p:spTree>
    <p:extLst>
      <p:ext uri="{BB962C8B-B14F-4D97-AF65-F5344CB8AC3E}">
        <p14:creationId xmlns:p14="http://schemas.microsoft.com/office/powerpoint/2010/main" val="431892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292225" y="1219200"/>
            <a:ext cx="7851775" cy="838200"/>
          </a:xfrm>
        </p:spPr>
        <p:txBody>
          <a:bodyPr>
            <a:normAutofit/>
          </a:bodyPr>
          <a:lstStyle/>
          <a:p>
            <a:pPr algn="ctr"/>
            <a:r>
              <a:rPr lang="en-US" sz="2400" b="1" u="sng" dirty="0" smtClean="0"/>
              <a:t>Flow Rate of Stabilized Enriched Seawater Relative to Chamber Cross-Section and Internal Current Speed</a:t>
            </a:r>
            <a:endParaRPr lang="en-US" sz="2400" b="1" u="sng" dirty="0"/>
          </a:p>
        </p:txBody>
      </p:sp>
      <p:graphicFrame>
        <p:nvGraphicFramePr>
          <p:cNvPr id="3" name="Table 2"/>
          <p:cNvGraphicFramePr>
            <a:graphicFrameLocks noGrp="1"/>
          </p:cNvGraphicFramePr>
          <p:nvPr/>
        </p:nvGraphicFramePr>
        <p:xfrm>
          <a:off x="1447800" y="2971800"/>
          <a:ext cx="6080760" cy="1156715"/>
        </p:xfrm>
        <a:graphic>
          <a:graphicData uri="http://schemas.openxmlformats.org/drawingml/2006/table">
            <a:tbl>
              <a:tblPr/>
              <a:tblGrid>
                <a:gridCol w="1013460"/>
                <a:gridCol w="1013460"/>
                <a:gridCol w="1013460"/>
                <a:gridCol w="1013460"/>
                <a:gridCol w="1013460"/>
                <a:gridCol w="1013460"/>
              </a:tblGrid>
              <a:tr h="0">
                <a:tc>
                  <a:txBody>
                    <a:bodyPr/>
                    <a:lstStyle/>
                    <a:p>
                      <a:pPr marL="0" marR="0" algn="ctr">
                        <a:lnSpc>
                          <a:spcPct val="115000"/>
                        </a:lnSpc>
                        <a:spcBef>
                          <a:spcPts val="0"/>
                        </a:spcBef>
                        <a:spcAft>
                          <a:spcPts val="0"/>
                        </a:spcAft>
                      </a:pPr>
                      <a:r>
                        <a:rPr lang="en-US" sz="1100" dirty="0">
                          <a:latin typeface="Calibri"/>
                          <a:ea typeface="Calibri"/>
                          <a:cs typeface="Times New Roman"/>
                        </a:rPr>
                        <a:t>Cross Section of Experiment Chamber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p>
                      <a:pPr marL="0" marR="0" algn="ctr">
                        <a:lnSpc>
                          <a:spcPct val="115000"/>
                        </a:lnSpc>
                        <a:spcBef>
                          <a:spcPts val="0"/>
                        </a:spcBef>
                        <a:spcAft>
                          <a:spcPts val="0"/>
                        </a:spcAft>
                      </a:pPr>
                      <a:r>
                        <a:rPr lang="en-US" sz="1100" dirty="0">
                          <a:latin typeface="Calibri"/>
                          <a:ea typeface="Calibri"/>
                          <a:cs typeface="Times New Roman"/>
                        </a:rPr>
                        <a:t>2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p>
                      <a:pPr marL="0" marR="0" algn="ctr">
                        <a:lnSpc>
                          <a:spcPct val="115000"/>
                        </a:lnSpc>
                        <a:spcBef>
                          <a:spcPts val="0"/>
                        </a:spcBef>
                        <a:spcAft>
                          <a:spcPts val="0"/>
                        </a:spcAft>
                      </a:pPr>
                      <a:r>
                        <a:rPr lang="en-US" sz="1100" dirty="0">
                          <a:latin typeface="Calibri"/>
                          <a:ea typeface="Calibri"/>
                          <a:cs typeface="Times New Roman"/>
                        </a:rPr>
                        <a:t>4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6 cm /sec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8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10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a:latin typeface="Calibri"/>
                          <a:ea typeface="Calibri"/>
                          <a:cs typeface="Times New Roman"/>
                        </a:rPr>
                        <a:t>.5 m x .5 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602 (159)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1200 (317)</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1802 (476)</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2400 (634)</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3001 (793)</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a:latin typeface="Calibri"/>
                          <a:ea typeface="Calibri"/>
                          <a:cs typeface="Times New Roman"/>
                        </a:rPr>
                        <a:t>.25 m x .25 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299 (79)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450 (119)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901 (238)</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1200 (317)</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1503 (397)</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dirty="0" smtClean="0">
                          <a:latin typeface="Calibri"/>
                          <a:ea typeface="Calibri"/>
                          <a:cs typeface="Times New Roman"/>
                        </a:rPr>
                        <a:t>.13 </a:t>
                      </a:r>
                      <a:r>
                        <a:rPr lang="en-US" sz="1100" dirty="0">
                          <a:latin typeface="Calibri"/>
                          <a:ea typeface="Calibri"/>
                          <a:cs typeface="Times New Roman"/>
                        </a:rPr>
                        <a:t>m x </a:t>
                      </a:r>
                      <a:r>
                        <a:rPr lang="en-US" sz="1100" dirty="0" smtClean="0">
                          <a:latin typeface="Calibri"/>
                          <a:ea typeface="Calibri"/>
                          <a:cs typeface="Times New Roman"/>
                        </a:rPr>
                        <a:t>.13 </a:t>
                      </a:r>
                      <a:r>
                        <a:rPr lang="en-US" sz="1100" dirty="0">
                          <a:latin typeface="Calibri"/>
                          <a:ea typeface="Calibri"/>
                          <a:cs typeface="Times New Roman"/>
                        </a:rPr>
                        <a:t>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151 (40)</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299 (79)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450 (119)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598 (158)</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749 (198)</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2289" name="Rectangle 1"/>
          <p:cNvSpPr>
            <a:spLocks noChangeArrowheads="1"/>
          </p:cNvSpPr>
          <p:nvPr/>
        </p:nvSpPr>
        <p:spPr bwMode="auto">
          <a:xfrm>
            <a:off x="2895600" y="2362200"/>
            <a:ext cx="3334119"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ctr" defTabSz="914400" rtl="0" eaLnBrk="0" fontAlgn="base" latinLnBrk="0" hangingPunct="0">
              <a:lnSpc>
                <a:spcPct val="100000"/>
              </a:lnSpc>
              <a:spcBef>
                <a:spcPct val="0"/>
              </a:spcBef>
              <a:spcAft>
                <a:spcPct val="0"/>
              </a:spcAft>
              <a:buClrTx/>
              <a:buSzTx/>
              <a:buFontTx/>
              <a:buNone/>
              <a:tabLst/>
            </a:pPr>
            <a:r>
              <a:rPr kumimoji="0" lang="en-US" sz="16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*Liters/minute (Gallons/minute)</a:t>
            </a:r>
            <a:endParaRPr kumimoji="0" lang="en-US" sz="1600" b="0" i="0" u="none" strike="noStrike" cap="none" normalizeH="0" baseline="0" dirty="0" smtClean="0">
              <a:ln>
                <a:noFill/>
              </a:ln>
              <a:solidFill>
                <a:schemeClr val="tx1"/>
              </a:solidFill>
              <a:effectLst/>
              <a:latin typeface="Arial" pitchFamily="34" charset="0"/>
            </a:endParaRPr>
          </a:p>
        </p:txBody>
      </p:sp>
      <p:sp>
        <p:nvSpPr>
          <p:cNvPr id="5" name="TextBox 4"/>
          <p:cNvSpPr txBox="1"/>
          <p:nvPr/>
        </p:nvSpPr>
        <p:spPr>
          <a:xfrm>
            <a:off x="1371600" y="4648200"/>
            <a:ext cx="6406754" cy="954107"/>
          </a:xfrm>
          <a:prstGeom prst="rect">
            <a:avLst/>
          </a:prstGeom>
          <a:noFill/>
        </p:spPr>
        <p:txBody>
          <a:bodyPr wrap="none" rtlCol="0">
            <a:spAutoFit/>
          </a:bodyPr>
          <a:lstStyle/>
          <a:p>
            <a:r>
              <a:rPr lang="en-US" sz="1400" b="1" dirty="0" smtClean="0"/>
              <a:t>NOTE: The relative cross-sectional areas of the time delay mixing section (provides </a:t>
            </a:r>
          </a:p>
          <a:p>
            <a:r>
              <a:rPr lang="en-US" sz="1400" b="1" dirty="0"/>
              <a:t> </a:t>
            </a:r>
            <a:r>
              <a:rPr lang="en-US" sz="1400" b="1" dirty="0" smtClean="0"/>
              <a:t>            delivery of stabilized enriched seawater) and the experiment chamber  must </a:t>
            </a:r>
          </a:p>
          <a:p>
            <a:r>
              <a:rPr lang="en-US" sz="1400" b="1" dirty="0"/>
              <a:t> </a:t>
            </a:r>
            <a:r>
              <a:rPr lang="en-US" sz="1400" b="1" dirty="0" smtClean="0"/>
              <a:t>            be considered when  desiring to minimize the time for stabilizing pH in the </a:t>
            </a:r>
          </a:p>
          <a:p>
            <a:r>
              <a:rPr lang="en-US" sz="1400" b="1" dirty="0"/>
              <a:t> </a:t>
            </a:r>
            <a:r>
              <a:rPr lang="en-US" sz="1400" b="1" dirty="0" smtClean="0"/>
              <a:t>            chamber.</a:t>
            </a:r>
            <a:endParaRPr lang="en-US" sz="1400" b="1" dirty="0"/>
          </a:p>
        </p:txBody>
      </p:sp>
      <p:sp>
        <p:nvSpPr>
          <p:cNvPr id="6" name="Rectangle 1"/>
          <p:cNvSpPr>
            <a:spLocks noChangeArrowheads="1"/>
          </p:cNvSpPr>
          <p:nvPr/>
        </p:nvSpPr>
        <p:spPr bwMode="auto">
          <a:xfrm>
            <a:off x="914400" y="4114800"/>
            <a:ext cx="1905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defTabSz="914400" rtl="0" eaLnBrk="0" fontAlgn="base" latinLnBrk="0" hangingPunct="0">
              <a:lnSpc>
                <a:spcPct val="100000"/>
              </a:lnSpc>
              <a:spcBef>
                <a:spcPct val="0"/>
              </a:spcBef>
              <a:spcAft>
                <a:spcPct val="0"/>
              </a:spcAft>
              <a:buClrTx/>
              <a:buSzTx/>
              <a:buFontTx/>
              <a:buNone/>
              <a:tabLst/>
            </a:pPr>
            <a:r>
              <a:rPr kumimoji="0" lang="en-US" sz="10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*3.785 liters = 1 gallon</a:t>
            </a:r>
            <a:endParaRPr kumimoji="0" lang="en-US" sz="1000" b="0" i="0" u="none" strike="noStrike" cap="none" normalizeH="0" baseline="0" dirty="0" smtClean="0">
              <a:ln>
                <a:noFill/>
              </a:ln>
              <a:solidFill>
                <a:schemeClr val="tx1"/>
              </a:solidFill>
              <a:effectLst/>
              <a:latin typeface="Arial" pitchFamily="34" charset="0"/>
            </a:endParaRPr>
          </a:p>
        </p:txBody>
      </p:sp>
      <p:cxnSp>
        <p:nvCxnSpPr>
          <p:cNvPr id="11" name="Straight Connector 10"/>
          <p:cNvCxnSpPr/>
          <p:nvPr/>
        </p:nvCxnSpPr>
        <p:spPr>
          <a:xfrm flipV="1">
            <a:off x="2438400" y="2743200"/>
            <a:ext cx="0" cy="228600"/>
          </a:xfrm>
          <a:prstGeom prst="line">
            <a:avLst/>
          </a:prstGeom>
          <a:ln w="9525"/>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a:off x="2438400" y="2743200"/>
            <a:ext cx="5105400" cy="0"/>
          </a:xfrm>
          <a:prstGeom prst="line">
            <a:avLst/>
          </a:prstGeom>
          <a:ln w="9525"/>
        </p:spPr>
        <p:style>
          <a:lnRef idx="2">
            <a:schemeClr val="dk1"/>
          </a:lnRef>
          <a:fillRef idx="0">
            <a:schemeClr val="dk1"/>
          </a:fillRef>
          <a:effectRef idx="1">
            <a:schemeClr val="dk1"/>
          </a:effectRef>
          <a:fontRef idx="minor">
            <a:schemeClr val="tx1"/>
          </a:fontRef>
        </p:style>
      </p:cxnSp>
      <p:cxnSp>
        <p:nvCxnSpPr>
          <p:cNvPr id="16" name="Straight Connector 15"/>
          <p:cNvCxnSpPr/>
          <p:nvPr/>
        </p:nvCxnSpPr>
        <p:spPr>
          <a:xfrm flipV="1">
            <a:off x="7543800" y="2743200"/>
            <a:ext cx="0" cy="228600"/>
          </a:xfrm>
          <a:prstGeom prst="line">
            <a:avLst/>
          </a:prstGeom>
          <a:ln w="9525"/>
        </p:spPr>
        <p:style>
          <a:lnRef idx="2">
            <a:schemeClr val="dk1"/>
          </a:lnRef>
          <a:fillRef idx="0">
            <a:schemeClr val="dk1"/>
          </a:fillRef>
          <a:effectRef idx="1">
            <a:schemeClr val="dk1"/>
          </a:effectRef>
          <a:fontRef idx="minor">
            <a:schemeClr val="tx1"/>
          </a:fontRef>
        </p:style>
      </p:cxnSp>
      <p:sp>
        <p:nvSpPr>
          <p:cNvPr id="17" name="Rectangle 1"/>
          <p:cNvSpPr>
            <a:spLocks noChangeArrowheads="1"/>
          </p:cNvSpPr>
          <p:nvPr/>
        </p:nvSpPr>
        <p:spPr bwMode="auto">
          <a:xfrm>
            <a:off x="4038600" y="2743200"/>
            <a:ext cx="1398140" cy="24622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ctr" defTabSz="914400" rtl="0" eaLnBrk="0" fontAlgn="base" latinLnBrk="0" hangingPunct="0">
              <a:lnSpc>
                <a:spcPct val="100000"/>
              </a:lnSpc>
              <a:spcBef>
                <a:spcPct val="0"/>
              </a:spcBef>
              <a:spcAft>
                <a:spcPct val="0"/>
              </a:spcAft>
              <a:buClrTx/>
              <a:buSzTx/>
              <a:buFontTx/>
              <a:buNone/>
              <a:tabLst/>
            </a:pPr>
            <a:r>
              <a:rPr kumimoji="0" lang="en-US" sz="1000" b="0" i="0" strike="noStrike" cap="none" normalizeH="0" dirty="0" smtClean="0">
                <a:ln>
                  <a:noFill/>
                </a:ln>
                <a:solidFill>
                  <a:schemeClr val="tx1"/>
                </a:solidFill>
                <a:effectLst/>
                <a:latin typeface="Calibri" pitchFamily="34" charset="0"/>
                <a:ea typeface="Calibri" pitchFamily="34" charset="0"/>
                <a:cs typeface="Times New Roman" pitchFamily="18" charset="0"/>
              </a:rPr>
              <a:t>Current Speed</a:t>
            </a:r>
            <a:endParaRPr kumimoji="0" lang="en-US" sz="1000" b="0" i="0" strike="noStrike" cap="none" normalizeH="0" dirty="0" smtClean="0">
              <a:ln>
                <a:noFill/>
              </a:ln>
              <a:solidFill>
                <a:schemeClr val="tx1"/>
              </a:solidFill>
              <a:effectLst/>
              <a:latin typeface="Arial" pitchFamily="34" charset="0"/>
            </a:endParaRPr>
          </a:p>
        </p:txBody>
      </p:sp>
      <p:sp>
        <p:nvSpPr>
          <p:cNvPr id="12" name="Rectangle 11"/>
          <p:cNvSpPr/>
          <p:nvPr/>
        </p:nvSpPr>
        <p:spPr>
          <a:xfrm>
            <a:off x="2667000" y="2286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Tree>
    <p:extLst>
      <p:ext uri="{BB962C8B-B14F-4D97-AF65-F5344CB8AC3E}">
        <p14:creationId xmlns:p14="http://schemas.microsoft.com/office/powerpoint/2010/main" val="1211847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1066800"/>
            <a:ext cx="8153400" cy="1938992"/>
          </a:xfrm>
          <a:prstGeom prst="rect">
            <a:avLst/>
          </a:prstGeom>
        </p:spPr>
        <p:txBody>
          <a:bodyPr wrap="square">
            <a:spAutoFit/>
          </a:bodyPr>
          <a:lstStyle/>
          <a:p>
            <a:pPr lvl="0" eaLnBrk="0" fontAlgn="base" hangingPunct="0">
              <a:spcBef>
                <a:spcPct val="0"/>
              </a:spcBef>
              <a:spcAft>
                <a:spcPct val="0"/>
              </a:spcAft>
            </a:pPr>
            <a:r>
              <a:rPr kumimoji="0" lang="en-US" sz="12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Polycarbonate</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-colored or clear</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Nearly unbreakable</a:t>
            </a:r>
          </a:p>
          <a:p>
            <a:pPr lvl="0" eaLnBrk="0" fontAlgn="base" hangingPunct="0">
              <a:spcBef>
                <a:spcPct val="0"/>
              </a:spcBef>
              <a:spcAft>
                <a:spcPct val="0"/>
              </a:spcAft>
              <a:buFont typeface="Arial" pitchFamily="34" charset="0"/>
              <a:buChar char="•"/>
            </a:pPr>
            <a:r>
              <a:rPr lang="en-US" sz="1200" dirty="0">
                <a:latin typeface="Calibri" pitchFamily="34" charset="0"/>
                <a:cs typeface="Times New Roman" pitchFamily="18" charset="0"/>
              </a:rPr>
              <a:t> </a:t>
            </a:r>
            <a:r>
              <a:rPr lang="en-US" sz="1200" dirty="0" smtClean="0">
                <a:latin typeface="Calibri" pitchFamily="34" charset="0"/>
                <a:cs typeface="Times New Roman" pitchFamily="18" charset="0"/>
              </a:rPr>
              <a:t>Scratch resistant</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Relatively easy to fabricate</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Excellent corrosion resistance</a:t>
            </a:r>
            <a:endPar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200" dirty="0" smtClean="0">
                <a:solidFill>
                  <a:srgbClr val="FF0000"/>
                </a:solidFill>
                <a:latin typeface="Calibri" pitchFamily="34" charset="0"/>
                <a:ea typeface="Calibri" pitchFamily="34" charset="0"/>
                <a:cs typeface="Times New Roman" pitchFamily="18" charset="0"/>
              </a:rPr>
              <a:t>High notch sensitivity (crack propagation)</a:t>
            </a:r>
            <a:endPar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Difficult to saw </a:t>
            </a:r>
            <a:endParaRPr kumimoji="0" lang="en-US" sz="1200" b="0" i="0" u="none" strike="noStrike" cap="none" normalizeH="0" baseline="0" dirty="0" smtClean="0">
              <a:ln>
                <a:noFill/>
              </a:ln>
              <a:solidFill>
                <a:srgbClr val="FF0000"/>
              </a:solidFill>
              <a:effectLst/>
              <a:latin typeface="Arial" pitchFamily="34"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Visible light transmission good ~86%		 </a:t>
            </a:r>
          </a:p>
          <a:p>
            <a:pPr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Yellows when exposed to UV</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endParaRPr lang="en-US" sz="1200" dirty="0">
              <a:latin typeface="Calibri" pitchFamily="34" charset="0"/>
              <a:ea typeface="Calibri" pitchFamily="34" charset="0"/>
              <a:cs typeface="Times New Roman" pitchFamily="18" charset="0"/>
            </a:endParaRPr>
          </a:p>
        </p:txBody>
      </p:sp>
      <p:sp>
        <p:nvSpPr>
          <p:cNvPr id="4" name="Rectangle 3"/>
          <p:cNvSpPr/>
          <p:nvPr/>
        </p:nvSpPr>
        <p:spPr>
          <a:xfrm>
            <a:off x="4267200" y="1066800"/>
            <a:ext cx="4343400" cy="2308324"/>
          </a:xfrm>
          <a:prstGeom prst="rect">
            <a:avLst/>
          </a:prstGeom>
        </p:spPr>
        <p:txBody>
          <a:bodyPr wrap="square">
            <a:spAutoFit/>
          </a:bodyPr>
          <a:lstStyle/>
          <a:p>
            <a:pPr lvl="0" eaLnBrk="0" fontAlgn="base" hangingPunct="0">
              <a:spcBef>
                <a:spcPct val="0"/>
              </a:spcBef>
              <a:spcAft>
                <a:spcPct val="0"/>
              </a:spcAft>
            </a:pPr>
            <a:r>
              <a:rPr kumimoji="0" lang="en-US" sz="12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Acrylic</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colored or clear</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Fair </a:t>
            </a:r>
            <a:r>
              <a:rPr lang="en-US" sz="1200" dirty="0" smtClean="0">
                <a:latin typeface="Calibri" pitchFamily="34" charset="0"/>
                <a:ea typeface="Calibri" pitchFamily="34" charset="0"/>
                <a:cs typeface="Times New Roman" pitchFamily="18" charset="0"/>
              </a:rPr>
              <a:t>impact resistance</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Excellent corrosion resistance</a:t>
            </a: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High notch sensitivity (crack propagation)</a:t>
            </a:r>
            <a:endParaRPr kumimoji="0" lang="en-US" sz="1200" b="0" i="0" u="none" strike="noStrike" cap="none" normalizeH="0" baseline="0" dirty="0" smtClean="0">
              <a:ln>
                <a:noFill/>
              </a:ln>
              <a:solidFill>
                <a:srgbClr val="FF0000"/>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smtClean="0">
                <a:solidFill>
                  <a:srgbClr val="FF0000"/>
                </a:solidFill>
                <a:latin typeface="Calibri" pitchFamily="34" charset="0"/>
                <a:ea typeface="Calibri" pitchFamily="34" charset="0"/>
                <a:cs typeface="Times New Roman" pitchFamily="18" charset="0"/>
              </a:rPr>
              <a:t>Difficult</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 to work with</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Requires</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non-solvent based cutting fluid during fabrication</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Visible light transmission is very good, 92%</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UV transmission</a:t>
            </a:r>
            <a:r>
              <a:rPr kumimoji="0" lang="en-US" sz="12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falls off rapidly at ~350 nm </a:t>
            </a:r>
          </a:p>
          <a:p>
            <a:pPr lvl="1"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G UVT formulation available with 275 nm cut-off</a:t>
            </a:r>
          </a:p>
          <a:p>
            <a:pPr lvl="0" eaLnBrk="0" fontAlgn="base" hangingPunct="0">
              <a:spcBef>
                <a:spcPct val="0"/>
              </a:spcBef>
              <a:spcAft>
                <a:spcPct val="0"/>
              </a:spcAft>
              <a:buFont typeface="Arial" pitchFamily="34" charset="0"/>
              <a:buChar char="•"/>
            </a:pPr>
            <a:r>
              <a:rPr lang="en-US" sz="1200" dirty="0" smtClean="0">
                <a:latin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Less yellowing from UV</a:t>
            </a:r>
          </a:p>
          <a:p>
            <a:pPr lvl="0" eaLnBrk="0" fontAlgn="base" hangingPunct="0">
              <a:spcBef>
                <a:spcPct val="0"/>
              </a:spcBef>
              <a:spcAft>
                <a:spcPct val="0"/>
              </a:spcAft>
              <a:buFont typeface="Arial" pitchFamily="34" charset="0"/>
              <a:buChar char="•"/>
            </a:pPr>
            <a:r>
              <a:rPr lang="en-US" sz="1200" dirty="0" smtClean="0">
                <a:latin typeface="Calibri" pitchFamily="34" charset="0"/>
                <a:cs typeface="Times New Roman" pitchFamily="18" charset="0"/>
              </a:rPr>
              <a:t> Easily </a:t>
            </a:r>
            <a:r>
              <a:rPr lang="en-US" sz="1200" dirty="0" smtClean="0">
                <a:latin typeface="Calibri" pitchFamily="34" charset="0"/>
                <a:ea typeface="Calibri" pitchFamily="34" charset="0"/>
                <a:cs typeface="Times New Roman" pitchFamily="18" charset="0"/>
              </a:rPr>
              <a:t>bonded with methyl chloride, or Weld-On #16</a:t>
            </a:r>
            <a:endParaRPr lang="en-US" sz="1200" dirty="0" smtClean="0">
              <a:latin typeface="Arial" pitchFamily="34" charset="0"/>
            </a:endParaRPr>
          </a:p>
          <a:p>
            <a:pPr eaLnBrk="0" fontAlgn="base" hangingPunct="0">
              <a:spcBef>
                <a:spcPct val="0"/>
              </a:spcBef>
              <a:spcAft>
                <a:spcPct val="0"/>
              </a:spcAft>
              <a:buFont typeface="Arial" pitchFamily="34" charset="0"/>
              <a:buChar char="•"/>
            </a:pPr>
            <a:endParaRPr kumimoji="0" lang="en-US" sz="1200" b="0" i="0" u="none" strike="noStrike" cap="none" normalizeH="0" baseline="0" dirty="0" smtClean="0">
              <a:ln>
                <a:noFill/>
              </a:ln>
              <a:solidFill>
                <a:schemeClr val="tx1"/>
              </a:solidFill>
              <a:effectLst/>
              <a:latin typeface="Arial" pitchFamily="34" charset="0"/>
            </a:endParaRPr>
          </a:p>
        </p:txBody>
      </p:sp>
      <p:sp>
        <p:nvSpPr>
          <p:cNvPr id="12" name="TextBox 11"/>
          <p:cNvSpPr txBox="1"/>
          <p:nvPr/>
        </p:nvSpPr>
        <p:spPr>
          <a:xfrm>
            <a:off x="1524000" y="609600"/>
            <a:ext cx="5715000" cy="369332"/>
          </a:xfrm>
          <a:prstGeom prst="rect">
            <a:avLst/>
          </a:prstGeom>
          <a:noFill/>
        </p:spPr>
        <p:txBody>
          <a:bodyPr wrap="square" rtlCol="0">
            <a:spAutoFit/>
          </a:bodyPr>
          <a:lstStyle/>
          <a:p>
            <a:pPr algn="ctr"/>
            <a:r>
              <a:rPr lang="en-US" b="1" u="sng" dirty="0" smtClean="0"/>
              <a:t>Potential Polymer Materials for Large Panels</a:t>
            </a:r>
            <a:endParaRPr lang="en-US" b="1" u="sng" dirty="0"/>
          </a:p>
        </p:txBody>
      </p:sp>
      <p:sp>
        <p:nvSpPr>
          <p:cNvPr id="13" name="TextBox 12"/>
          <p:cNvSpPr txBox="1"/>
          <p:nvPr/>
        </p:nvSpPr>
        <p:spPr>
          <a:xfrm>
            <a:off x="609600" y="3352800"/>
            <a:ext cx="3535391" cy="1569660"/>
          </a:xfrm>
          <a:prstGeom prst="rect">
            <a:avLst/>
          </a:prstGeom>
          <a:noFill/>
        </p:spPr>
        <p:txBody>
          <a:bodyPr wrap="none" rtlCol="0">
            <a:spAutoFit/>
          </a:bodyPr>
          <a:lstStyle/>
          <a:p>
            <a:r>
              <a:rPr lang="en-US" sz="1200" b="1" u="sng" dirty="0" smtClean="0"/>
              <a:t>PVC</a:t>
            </a:r>
            <a:r>
              <a:rPr lang="en-US" sz="1200" b="1" dirty="0" smtClean="0"/>
              <a:t> – pale blue or clear</a:t>
            </a:r>
          </a:p>
          <a:p>
            <a:pPr>
              <a:buFont typeface="Arial" pitchFamily="34" charset="0"/>
              <a:buChar char="•"/>
            </a:pPr>
            <a:r>
              <a:rPr lang="en-US" sz="1200" b="1" dirty="0" smtClean="0"/>
              <a:t> </a:t>
            </a:r>
            <a:r>
              <a:rPr lang="en-US" sz="1200" dirty="0" smtClean="0"/>
              <a:t>Fair impact resistance</a:t>
            </a:r>
          </a:p>
          <a:p>
            <a:pPr>
              <a:buFont typeface="Arial" pitchFamily="34" charset="0"/>
              <a:buChar char="•"/>
            </a:pPr>
            <a:r>
              <a:rPr lang="en-US" sz="1200" dirty="0" smtClean="0"/>
              <a:t> Fair notch sensitivity (crack propagation)</a:t>
            </a:r>
          </a:p>
          <a:p>
            <a:pPr>
              <a:buFont typeface="Arial" pitchFamily="34" charset="0"/>
              <a:buChar char="•"/>
            </a:pPr>
            <a:r>
              <a:rPr lang="en-US" sz="1200" dirty="0" smtClean="0"/>
              <a:t> Good UV resistance</a:t>
            </a:r>
          </a:p>
          <a:p>
            <a:pPr lvl="1">
              <a:buFont typeface="Arial" pitchFamily="34" charset="0"/>
              <a:buChar char="•"/>
            </a:pPr>
            <a:r>
              <a:rPr lang="en-US" sz="1200" dirty="0" smtClean="0"/>
              <a:t> Thicker materials retain resistance longer</a:t>
            </a:r>
          </a:p>
          <a:p>
            <a:pPr lvl="1">
              <a:buFont typeface="Arial" pitchFamily="34" charset="0"/>
              <a:buChar char="•"/>
            </a:pPr>
            <a:r>
              <a:rPr lang="en-US" sz="1200" dirty="0" smtClean="0"/>
              <a:t> Starts to yellow over long term &gt; 20 months</a:t>
            </a:r>
          </a:p>
          <a:p>
            <a:pPr>
              <a:buFont typeface="Arial" pitchFamily="34" charset="0"/>
              <a:buChar char="•"/>
            </a:pPr>
            <a:r>
              <a:rPr lang="en-US" sz="1200" dirty="0" smtClean="0"/>
              <a:t> Good chemical resistance</a:t>
            </a:r>
          </a:p>
          <a:p>
            <a:pPr>
              <a:buFont typeface="Arial" pitchFamily="34" charset="0"/>
              <a:buChar char="•"/>
            </a:pPr>
            <a:r>
              <a:rPr lang="en-US" sz="1200" dirty="0" smtClean="0"/>
              <a:t> Excellent corrosion resistance</a:t>
            </a:r>
            <a:endParaRPr lang="en-US" sz="1200" dirty="0"/>
          </a:p>
        </p:txBody>
      </p:sp>
      <p:sp>
        <p:nvSpPr>
          <p:cNvPr id="14" name="Rectangle 13"/>
          <p:cNvSpPr/>
          <p:nvPr/>
        </p:nvSpPr>
        <p:spPr>
          <a:xfrm>
            <a:off x="25146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cxnSp>
        <p:nvCxnSpPr>
          <p:cNvPr id="15" name="Straight Connector 14"/>
          <p:cNvCxnSpPr/>
          <p:nvPr/>
        </p:nvCxnSpPr>
        <p:spPr>
          <a:xfrm>
            <a:off x="4114800" y="1143000"/>
            <a:ext cx="76200" cy="37338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30338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3962400" y="381000"/>
            <a:ext cx="5181600" cy="457200"/>
          </a:xfrm>
        </p:spPr>
        <p:txBody>
          <a:bodyPr>
            <a:normAutofit/>
          </a:bodyPr>
          <a:lstStyle/>
          <a:p>
            <a:pPr algn="ctr"/>
            <a:r>
              <a:rPr lang="en-US" sz="2400" b="1" dirty="0" smtClean="0"/>
              <a:t>Potential Materials and Components</a:t>
            </a:r>
            <a:endParaRPr lang="en-US" sz="2400" dirty="0"/>
          </a:p>
        </p:txBody>
      </p:sp>
      <p:sp>
        <p:nvSpPr>
          <p:cNvPr id="63490" name="Rectangle 2"/>
          <p:cNvSpPr>
            <a:spLocks noChangeArrowheads="1"/>
          </p:cNvSpPr>
          <p:nvPr/>
        </p:nvSpPr>
        <p:spPr bwMode="auto">
          <a:xfrm>
            <a:off x="0" y="-125344"/>
            <a:ext cx="10522432"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p.2</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63491" name="Rectangle 3"/>
          <p:cNvSpPr>
            <a:spLocks noChangeArrowheads="1"/>
          </p:cNvSpPr>
          <p:nvPr/>
        </p:nvSpPr>
        <p:spPr bwMode="auto">
          <a:xfrm>
            <a:off x="0" y="838200"/>
            <a:ext cx="4648200" cy="62170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none" strike="noStrike" cap="all" normalizeH="0" dirty="0" smtClean="0">
                <a:ln>
                  <a:noFill/>
                </a:ln>
                <a:solidFill>
                  <a:schemeClr val="tx1"/>
                </a:solidFill>
                <a:effectLst/>
                <a:latin typeface="Calibri" pitchFamily="34" charset="0"/>
                <a:ea typeface="Calibri" pitchFamily="34" charset="0"/>
                <a:cs typeface="Times New Roman" pitchFamily="18" charset="0"/>
              </a:rPr>
              <a:t>If using an External Frame to support Panels: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FRP</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-fiber reinforced plastic (fiberglass) </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Easy to </a:t>
            </a:r>
            <a:r>
              <a:rPr lang="en-US" sz="1100" dirty="0" smtClean="0">
                <a:latin typeface="Calibri" pitchFamily="34" charset="0"/>
                <a:ea typeface="Calibri" pitchFamily="34" charset="0"/>
                <a:cs typeface="Times New Roman" pitchFamily="18" charset="0"/>
              </a:rPr>
              <a:t>work with</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Available in many structural shapes </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Excellent</a:t>
            </a:r>
            <a:r>
              <a:rPr kumimoji="0" lang="en-US" sz="11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for long term immersion</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Can dull cutting/boring tools quickly</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Does not hold threads well </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Sheet metal screws can be used in &gt;.25“ thick materials.</a:t>
            </a: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6061 Aluminum</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Easy to work with</a:t>
            </a:r>
          </a:p>
          <a:p>
            <a:pPr lvl="1" eaLnBrk="0" fontAlgn="base" hangingPunct="0">
              <a:spcBef>
                <a:spcPct val="0"/>
              </a:spcBef>
              <a:spcAft>
                <a:spcPct val="0"/>
              </a:spcAft>
              <a:buFont typeface="Arial" pitchFamily="34" charset="0"/>
              <a:buChar char="•"/>
            </a:pPr>
            <a:r>
              <a:rPr kumimoji="0" lang="en-US" sz="11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Available in many structural shapes</a:t>
            </a:r>
          </a:p>
          <a:p>
            <a:pPr lvl="1" eaLnBrk="0" fontAlgn="base" hangingPunct="0">
              <a:spcBef>
                <a:spcPct val="0"/>
              </a:spcBef>
              <a:spcAft>
                <a:spcPct val="0"/>
              </a:spcAft>
              <a:buFont typeface="Arial" pitchFamily="34" charset="0"/>
              <a:buChar char="•"/>
            </a:pPr>
            <a:r>
              <a:rPr lang="en-US" sz="1100" baseline="0" dirty="0" smtClean="0">
                <a:latin typeface="Calibri" pitchFamily="34"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Corrosion issues when in contact with SS fasteners</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I</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nsulating washers may be used</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Excellent for long term immersion</a:t>
            </a:r>
          </a:p>
          <a:p>
            <a:pPr lvl="2"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1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Cathodic</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protection may be used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PVC</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polyvinyl chloride</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Easy to work with</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Drilled and tapped easily</a:t>
            </a:r>
          </a:p>
          <a:p>
            <a:pPr lvl="2"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Bonds well with adhesives</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Available in many structural shapes </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Clear version is UV resistant </a:t>
            </a:r>
          </a:p>
          <a:p>
            <a:pPr lvl="2"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Angles used for reinforcing edges allow good passage of light</a:t>
            </a:r>
            <a:r>
              <a:rPr lang="en-US" sz="1100" dirty="0" smtClean="0">
                <a:latin typeface="Calibri" pitchFamily="34" charset="0"/>
                <a:ea typeface="Calibri" pitchFamily="34" charset="0"/>
                <a:cs typeface="Times New Roman" pitchFamily="18" charset="0"/>
              </a:rPr>
              <a:t>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UHMW</a:t>
            </a:r>
            <a:r>
              <a:rPr lang="en-US" sz="1100" dirty="0" smtClean="0">
                <a:latin typeface="Calibri" pitchFamily="34" charset="0"/>
                <a:ea typeface="Calibri" pitchFamily="34" charset="0"/>
                <a:cs typeface="Times New Roman" pitchFamily="18" charset="0"/>
              </a:rPr>
              <a:t>- ultra-high molecular weight polyethylene</a:t>
            </a:r>
            <a:endPar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endParaRP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Easy to work with </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Common shapes are sheets, bars, rods</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Lower specific gravity than seawater</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cs typeface="Times New Roman" pitchFamily="18" charset="0"/>
              </a:rPr>
              <a:t> </a:t>
            </a:r>
            <a:r>
              <a:rPr lang="en-US" sz="1100" dirty="0" smtClean="0">
                <a:latin typeface="Calibri" pitchFamily="34" charset="0"/>
                <a:cs typeface="Times New Roman" pitchFamily="18" charset="0"/>
              </a:rPr>
              <a:t>Black formulation precludes light but is UV resistant</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100"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p:txBody>
      </p:sp>
      <p:sp>
        <p:nvSpPr>
          <p:cNvPr id="7" name="Rectangle 6"/>
          <p:cNvSpPr/>
          <p:nvPr/>
        </p:nvSpPr>
        <p:spPr>
          <a:xfrm>
            <a:off x="3962400" y="685800"/>
            <a:ext cx="622478" cy="276999"/>
          </a:xfrm>
          <a:prstGeom prst="rect">
            <a:avLst/>
          </a:prstGeom>
        </p:spPr>
        <p:txBody>
          <a:bodyPr wrap="none">
            <a:spAutoFit/>
          </a:bodyPr>
          <a:lstStyle/>
          <a:p>
            <a:r>
              <a:rPr lang="en-US" sz="1200" b="1" dirty="0" smtClean="0"/>
              <a:t>(Cont.)</a:t>
            </a:r>
            <a:endParaRPr lang="en-US" sz="1200" b="1" dirty="0"/>
          </a:p>
        </p:txBody>
      </p:sp>
      <p:sp>
        <p:nvSpPr>
          <p:cNvPr id="6" name="Rectangle 5"/>
          <p:cNvSpPr/>
          <p:nvPr/>
        </p:nvSpPr>
        <p:spPr>
          <a:xfrm>
            <a:off x="2667000" y="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8" name="Rectangle 7"/>
          <p:cNvSpPr/>
          <p:nvPr/>
        </p:nvSpPr>
        <p:spPr>
          <a:xfrm>
            <a:off x="4572000" y="1600200"/>
            <a:ext cx="4572000" cy="4216539"/>
          </a:xfrm>
          <a:prstGeom prst="rect">
            <a:avLst/>
          </a:prstGeom>
        </p:spPr>
        <p:txBody>
          <a:bodyPr>
            <a:spAutoFit/>
          </a:bodyPr>
          <a:lstStyle/>
          <a:p>
            <a:pPr lvl="0" eaLnBrk="0" fontAlgn="base" hangingPunct="0">
              <a:spcBef>
                <a:spcPct val="0"/>
              </a:spcBef>
              <a:spcAft>
                <a:spcPct val="0"/>
              </a:spcAft>
            </a:pPr>
            <a:endParaRPr lang="en-US" dirty="0" smtClean="0">
              <a:latin typeface="Calibri" pitchFamily="34" charset="0"/>
              <a:cs typeface="Times New Roman" pitchFamily="18" charset="0"/>
            </a:endParaRPr>
          </a:p>
          <a:p>
            <a:pPr lvl="0" eaLnBrk="0" fontAlgn="base" hangingPunct="0">
              <a:spcBef>
                <a:spcPct val="0"/>
              </a:spcBef>
              <a:spcAft>
                <a:spcPct val="0"/>
              </a:spcAft>
            </a:pPr>
            <a:endParaRPr lang="en-US" sz="800" dirty="0" smtClean="0">
              <a:latin typeface="Arial" pitchFamily="34" charset="0"/>
            </a:endParaRPr>
          </a:p>
          <a:p>
            <a:pPr lvl="0" eaLnBrk="0" fontAlgn="base" hangingPunct="0">
              <a:spcBef>
                <a:spcPct val="0"/>
              </a:spcBef>
              <a:spcAft>
                <a:spcPct val="0"/>
              </a:spcAft>
            </a:pPr>
            <a:endParaRPr lang="en-US" sz="1100" b="1" u="sng"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endParaRPr lang="en-US" sz="1100" b="1" u="sng"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r>
              <a:rPr lang="en-US" sz="1100" b="1" u="sng" dirty="0" smtClean="0">
                <a:latin typeface="Calibri" pitchFamily="34" charset="0"/>
                <a:ea typeface="Calibri" pitchFamily="34" charset="0"/>
                <a:cs typeface="Times New Roman" pitchFamily="18" charset="0"/>
              </a:rPr>
              <a:t>LATCHES</a:t>
            </a:r>
            <a:r>
              <a:rPr lang="en-US" sz="1100" b="1" dirty="0" smtClean="0">
                <a:latin typeface="Calibri" pitchFamily="34" charset="0"/>
                <a:ea typeface="Calibri" pitchFamily="34" charset="0"/>
                <a:cs typeface="Times New Roman" pitchFamily="18" charset="0"/>
              </a:rPr>
              <a:t> </a:t>
            </a:r>
            <a:r>
              <a:rPr lang="en-US" b="1" dirty="0" smtClean="0">
                <a:latin typeface="Calibri" pitchFamily="34" charset="0"/>
                <a:ea typeface="Calibri" pitchFamily="34" charset="0"/>
                <a:cs typeface="Times New Roman" pitchFamily="18" charset="0"/>
              </a:rPr>
              <a:t>  </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Must be sturdy</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Corrosion resistant</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Easily operated by diver with gloves on</a:t>
            </a:r>
            <a:endParaRPr lang="en-US" sz="1100" dirty="0" smtClean="0">
              <a:latin typeface="Arial" pitchFamily="34" charset="0"/>
            </a:endParaRP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Commercially available</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Cabinet type, SS</a:t>
            </a:r>
          </a:p>
          <a:p>
            <a:pPr lvl="2" eaLnBrk="0" fontAlgn="base" hangingPunct="0">
              <a:spcBef>
                <a:spcPct val="0"/>
              </a:spcBef>
              <a:spcAft>
                <a:spcPct val="0"/>
              </a:spcAft>
              <a:buFont typeface="Arial" pitchFamily="34" charset="0"/>
              <a:buChar char="•"/>
            </a:pPr>
            <a:r>
              <a:rPr lang="en-US" sz="1100" dirty="0" smtClean="0">
                <a:latin typeface="Arial" pitchFamily="34" charset="0"/>
              </a:rPr>
              <a:t> </a:t>
            </a:r>
            <a:r>
              <a:rPr lang="en-US" sz="1100" dirty="0" smtClean="0">
                <a:latin typeface="Calibri" pitchFamily="34" charset="0"/>
                <a:ea typeface="Calibri" pitchFamily="34" charset="0"/>
                <a:cs typeface="Times New Roman" pitchFamily="18" charset="0"/>
              </a:rPr>
              <a:t>Block and pin, plastic or SS</a:t>
            </a:r>
          </a:p>
          <a:p>
            <a:pPr lvl="1" eaLnBrk="0" fontAlgn="base" hangingPunct="0">
              <a:spcBef>
                <a:spcPct val="0"/>
              </a:spcBef>
              <a:spcAft>
                <a:spcPct val="0"/>
              </a:spcAft>
              <a:buFont typeface="Arial" pitchFamily="34" charset="0"/>
              <a:buChar char="•"/>
            </a:pPr>
            <a:r>
              <a:rPr lang="en-US" sz="1100" dirty="0" smtClean="0">
                <a:latin typeface="Calibri" pitchFamily="34" charset="0"/>
                <a:cs typeface="Times New Roman" pitchFamily="18" charset="0"/>
              </a:rPr>
              <a:t> Custom Design</a:t>
            </a:r>
          </a:p>
          <a:p>
            <a:pPr lvl="2" eaLnBrk="0" fontAlgn="base" hangingPunct="0">
              <a:spcBef>
                <a:spcPct val="0"/>
              </a:spcBef>
              <a:spcAft>
                <a:spcPct val="0"/>
              </a:spcAft>
              <a:buFont typeface="Arial" pitchFamily="34" charset="0"/>
              <a:buChar char="•"/>
            </a:pPr>
            <a:r>
              <a:rPr lang="en-US" sz="1100" dirty="0" smtClean="0">
                <a:latin typeface="Calibri" pitchFamily="34" charset="0"/>
                <a:cs typeface="Times New Roman" pitchFamily="18" charset="0"/>
              </a:rPr>
              <a:t> C</a:t>
            </a:r>
            <a:r>
              <a:rPr lang="en-US" sz="1100" dirty="0" smtClean="0">
                <a:latin typeface="Calibri" pitchFamily="34" charset="0"/>
                <a:ea typeface="Calibri" pitchFamily="34" charset="0"/>
                <a:cs typeface="Times New Roman" pitchFamily="18" charset="0"/>
              </a:rPr>
              <a:t>am lock, single or paired</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Other</a:t>
            </a:r>
            <a:endParaRPr lang="en-US" sz="800" dirty="0" smtClean="0">
              <a:latin typeface="Arial" pitchFamily="34" charset="0"/>
            </a:endParaRPr>
          </a:p>
          <a:p>
            <a:pPr lvl="0" eaLnBrk="0" fontAlgn="base" hangingPunct="0">
              <a:spcBef>
                <a:spcPct val="0"/>
              </a:spcBef>
              <a:spcAft>
                <a:spcPct val="0"/>
              </a:spcAft>
            </a:pPr>
            <a:r>
              <a:rPr lang="en-US" sz="1100" b="1" u="sng" dirty="0" smtClean="0">
                <a:latin typeface="Calibri" pitchFamily="34" charset="0"/>
                <a:ea typeface="Calibri" pitchFamily="34" charset="0"/>
                <a:cs typeface="Times New Roman" pitchFamily="18" charset="0"/>
              </a:rPr>
              <a:t>HINGES</a:t>
            </a:r>
            <a:r>
              <a:rPr lang="en-US" b="1" dirty="0" smtClean="0">
                <a:latin typeface="Calibri" pitchFamily="34" charset="0"/>
                <a:ea typeface="Calibri" pitchFamily="34" charset="0"/>
                <a:cs typeface="Times New Roman" pitchFamily="18" charset="0"/>
              </a:rPr>
              <a:t>  </a:t>
            </a:r>
          </a:p>
          <a:p>
            <a:pPr lvl="0"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Must be sturdy, corrosion resistant</a:t>
            </a:r>
            <a:endParaRPr lang="en-US" sz="1100" dirty="0" smtClean="0">
              <a:latin typeface="Arial" pitchFamily="34" charset="0"/>
            </a:endParaRPr>
          </a:p>
          <a:p>
            <a:pPr lvl="0" eaLnBrk="0" fontAlgn="base" hangingPunct="0">
              <a:spcBef>
                <a:spcPct val="0"/>
              </a:spcBef>
              <a:spcAft>
                <a:spcPct val="0"/>
              </a:spcAft>
            </a:pPr>
            <a:r>
              <a:rPr lang="en-US" sz="1100" dirty="0" smtClean="0">
                <a:latin typeface="Calibri" pitchFamily="34" charset="0"/>
                <a:ea typeface="Calibri" pitchFamily="34" charset="0"/>
                <a:cs typeface="Times New Roman" pitchFamily="18" charset="0"/>
              </a:rPr>
              <a:t>-piano type,  SS</a:t>
            </a:r>
            <a:endParaRPr lang="en-US" sz="1100" dirty="0" smtClean="0">
              <a:latin typeface="Arial" pitchFamily="34" charset="0"/>
            </a:endParaRPr>
          </a:p>
          <a:p>
            <a:pPr lvl="0" eaLnBrk="0" fontAlgn="base" hangingPunct="0">
              <a:spcBef>
                <a:spcPct val="0"/>
              </a:spcBef>
              <a:spcAft>
                <a:spcPct val="0"/>
              </a:spcAft>
            </a:pPr>
            <a:r>
              <a:rPr lang="en-US" sz="1100" dirty="0" smtClean="0">
                <a:latin typeface="Calibri" pitchFamily="34" charset="0"/>
                <a:ea typeface="Calibri" pitchFamily="34" charset="0"/>
                <a:cs typeface="Times New Roman" pitchFamily="18" charset="0"/>
              </a:rPr>
              <a:t>-solid rubber, 1/8-1/4” thick, screwed in with facing plate</a:t>
            </a:r>
          </a:p>
          <a:p>
            <a:pPr lvl="0" eaLnBrk="0" fontAlgn="base" hangingPunct="0">
              <a:spcBef>
                <a:spcPct val="0"/>
              </a:spcBef>
              <a:spcAft>
                <a:spcPct val="0"/>
              </a:spcAft>
            </a:pPr>
            <a:endParaRPr lang="en-US" sz="1100"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r>
              <a:rPr lang="en-US" sz="1100" b="1" u="sng" dirty="0" smtClean="0">
                <a:latin typeface="Calibri" pitchFamily="34" charset="0"/>
                <a:ea typeface="Calibri" pitchFamily="34" charset="0"/>
                <a:cs typeface="Times New Roman" pitchFamily="18" charset="0"/>
              </a:rPr>
              <a:t>FASTENERS</a:t>
            </a:r>
          </a:p>
          <a:p>
            <a:pPr lvl="0" eaLnBrk="0" fontAlgn="base" hangingPunct="0">
              <a:spcBef>
                <a:spcPct val="0"/>
              </a:spcBef>
              <a:spcAft>
                <a:spcPct val="0"/>
              </a:spcAft>
              <a:buFont typeface="Arial" pitchFamily="34" charset="0"/>
              <a:buChar char="•"/>
            </a:pPr>
            <a:r>
              <a:rPr lang="en-US" sz="1100" b="1" dirty="0" smtClean="0">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Use stainless steel</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316 is preferable, 18-8 is acceptable</a:t>
            </a:r>
          </a:p>
        </p:txBody>
      </p:sp>
      <p:cxnSp>
        <p:nvCxnSpPr>
          <p:cNvPr id="10" name="Straight Connector 9"/>
          <p:cNvCxnSpPr/>
          <p:nvPr/>
        </p:nvCxnSpPr>
        <p:spPr>
          <a:xfrm>
            <a:off x="4495800" y="1219200"/>
            <a:ext cx="76200" cy="5486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4495800" y="1143000"/>
            <a:ext cx="1043876" cy="261610"/>
          </a:xfrm>
          <a:prstGeom prst="rect">
            <a:avLst/>
          </a:prstGeom>
        </p:spPr>
        <p:txBody>
          <a:bodyPr wrap="none">
            <a:spAutoFit/>
          </a:bodyPr>
          <a:lstStyle/>
          <a:p>
            <a:r>
              <a:rPr lang="en-US" sz="1100" b="1" dirty="0" smtClean="0">
                <a:latin typeface="Calibri" pitchFamily="34" charset="0"/>
                <a:ea typeface="Calibri" pitchFamily="34" charset="0"/>
                <a:cs typeface="Times New Roman" pitchFamily="18" charset="0"/>
              </a:rPr>
              <a:t>COMPONENTS</a:t>
            </a:r>
            <a:endParaRPr lang="en-US" sz="1100" dirty="0"/>
          </a:p>
        </p:txBody>
      </p:sp>
    </p:spTree>
    <p:extLst>
      <p:ext uri="{BB962C8B-B14F-4D97-AF65-F5344CB8AC3E}">
        <p14:creationId xmlns:p14="http://schemas.microsoft.com/office/powerpoint/2010/main" val="3783787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5178425" y="381000"/>
            <a:ext cx="3965575" cy="533400"/>
          </a:xfrm>
        </p:spPr>
        <p:txBody>
          <a:bodyPr>
            <a:normAutofit/>
          </a:bodyPr>
          <a:lstStyle/>
          <a:p>
            <a:r>
              <a:rPr lang="en-US" sz="2400" b="1" u="sng" dirty="0" smtClean="0"/>
              <a:t>Proven Fabrication Methods</a:t>
            </a:r>
            <a:endParaRPr lang="en-US" sz="2400" b="1" u="sng" dirty="0"/>
          </a:p>
        </p:txBody>
      </p:sp>
      <p:pic>
        <p:nvPicPr>
          <p:cNvPr id="3" name="Picture 2" descr="C:\Users\scji\Pictures\2012-03-15\005.JPG"/>
          <p:cNvPicPr/>
          <p:nvPr/>
        </p:nvPicPr>
        <p:blipFill>
          <a:blip r:embed="rId3" cstate="print"/>
          <a:srcRect/>
          <a:stretch>
            <a:fillRect/>
          </a:stretch>
        </p:blipFill>
        <p:spPr bwMode="auto">
          <a:xfrm rot="5400000">
            <a:off x="209390" y="1162209"/>
            <a:ext cx="3509329" cy="3013710"/>
          </a:xfrm>
          <a:prstGeom prst="rect">
            <a:avLst/>
          </a:prstGeom>
          <a:noFill/>
          <a:ln w="9525">
            <a:noFill/>
            <a:miter lim="800000"/>
            <a:headEnd/>
            <a:tailEnd/>
          </a:ln>
        </p:spPr>
      </p:pic>
      <p:sp>
        <p:nvSpPr>
          <p:cNvPr id="4" name="Title 1"/>
          <p:cNvSpPr txBox="1">
            <a:spLocks/>
          </p:cNvSpPr>
          <p:nvPr/>
        </p:nvSpPr>
        <p:spPr>
          <a:xfrm>
            <a:off x="609600" y="4191000"/>
            <a:ext cx="2822448" cy="228600"/>
          </a:xfrm>
          <a:prstGeom prst="rect">
            <a:avLst/>
          </a:prstGeom>
          <a:ln>
            <a:noFill/>
          </a:ln>
        </p:spPr>
        <p:txBody>
          <a:bodyPr vert="horz" lIns="0" tIns="0" rIns="18288" bIns="0" anchor="b">
            <a:normAutofit lnSpcReduction="1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smtClean="0">
                <a:ln>
                  <a:noFill/>
                </a:ln>
                <a:solidFill>
                  <a:schemeClr val="bg1"/>
                </a:solidFill>
                <a:effectLst>
                  <a:outerShdw blurRad="38100" dist="25400" dir="5400000" algn="tl" rotWithShape="0">
                    <a:srgbClr val="000000">
                      <a:alpha val="43000"/>
                    </a:srgbClr>
                  </a:outerShdw>
                </a:effectLst>
                <a:uLnTx/>
                <a:uFillTx/>
                <a:latin typeface="+mj-lt"/>
                <a:ea typeface="+mj-ea"/>
                <a:cs typeface="+mj-cs"/>
              </a:rPr>
              <a:t>Fastening Angles for Stiffness</a:t>
            </a:r>
            <a:endParaRPr kumimoji="0" lang="en-US" sz="1600" b="1" i="0" u="none" strike="noStrike" kern="1200" cap="none" spc="0" normalizeH="0" baseline="0" noProof="0" dirty="0">
              <a:ln>
                <a:noFill/>
              </a:ln>
              <a:solidFill>
                <a:schemeClr val="bg1"/>
              </a:solidFill>
              <a:effectLst>
                <a:outerShdw blurRad="38100" dist="25400" dir="5400000" algn="tl" rotWithShape="0">
                  <a:srgbClr val="000000">
                    <a:alpha val="43000"/>
                  </a:srgbClr>
                </a:outerShdw>
              </a:effectLst>
              <a:uLnTx/>
              <a:uFillTx/>
              <a:latin typeface="+mj-lt"/>
              <a:ea typeface="+mj-ea"/>
              <a:cs typeface="+mj-cs"/>
            </a:endParaRPr>
          </a:p>
        </p:txBody>
      </p:sp>
      <p:sp>
        <p:nvSpPr>
          <p:cNvPr id="5" name="Title 1"/>
          <p:cNvSpPr txBox="1">
            <a:spLocks/>
          </p:cNvSpPr>
          <p:nvPr/>
        </p:nvSpPr>
        <p:spPr>
          <a:xfrm>
            <a:off x="914400" y="37338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Inner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sp>
        <p:nvSpPr>
          <p:cNvPr id="6" name="Title 1"/>
          <p:cNvSpPr txBox="1">
            <a:spLocks/>
          </p:cNvSpPr>
          <p:nvPr/>
        </p:nvSpPr>
        <p:spPr>
          <a:xfrm>
            <a:off x="1600200" y="22098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Outer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9" name="Straight Arrow Connector 8"/>
          <p:cNvCxnSpPr/>
          <p:nvPr/>
        </p:nvCxnSpPr>
        <p:spPr>
          <a:xfrm flipV="1">
            <a:off x="1219200" y="3276600"/>
            <a:ext cx="12192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8609" name="Rectangle 1"/>
          <p:cNvSpPr>
            <a:spLocks noChangeArrowheads="1"/>
          </p:cNvSpPr>
          <p:nvPr/>
        </p:nvSpPr>
        <p:spPr bwMode="auto">
          <a:xfrm>
            <a:off x="0" y="4648200"/>
            <a:ext cx="3886200" cy="13542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Use of appropriate materials will maximize light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transmission into the test chamber.</a:t>
            </a:r>
            <a:endParaRPr kumimoji="0" lang="en-US" sz="1200" b="1"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-1/4” Clear Acrylic Panels</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-3/16” x 1.5” x 1.5” clear PVC angle used as outside support structure.</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-3/16” x1.25” x1.25” clear PVC used inside.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-8-32 x 5/8” </a:t>
            </a:r>
            <a:r>
              <a:rPr kumimoji="0" lang="en-US" sz="10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screws tapped into inner PVC pieces, 6” Center to Center.</a:t>
            </a:r>
            <a:endParaRPr kumimoji="0" lang="en-US" sz="400" b="1" i="0" u="sng" strike="noStrike" cap="none" normalizeH="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graphicFrame>
        <p:nvGraphicFramePr>
          <p:cNvPr id="68610" name="Object 2"/>
          <p:cNvGraphicFramePr>
            <a:graphicFrameLocks noChangeAspect="1"/>
          </p:cNvGraphicFramePr>
          <p:nvPr/>
        </p:nvGraphicFramePr>
        <p:xfrm>
          <a:off x="4419600" y="990600"/>
          <a:ext cx="4238990" cy="2743200"/>
        </p:xfrm>
        <a:graphic>
          <a:graphicData uri="http://schemas.openxmlformats.org/presentationml/2006/ole">
            <mc:AlternateContent xmlns:mc="http://schemas.openxmlformats.org/markup-compatibility/2006">
              <mc:Choice xmlns:v="urn:schemas-microsoft-com:vml" Requires="v">
                <p:oleObj spid="_x0000_s1025" name="Acrobat Document" r:id="rId4" imgW="11658600" imgH="7543800" progId="AcroExch.Document.7">
                  <p:embed/>
                </p:oleObj>
              </mc:Choice>
              <mc:Fallback>
                <p:oleObj name="Acrobat Document" r:id="rId4" imgW="11658600" imgH="7543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990600"/>
                        <a:ext cx="423899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3" name="Title 1"/>
          <p:cNvSpPr txBox="1">
            <a:spLocks/>
          </p:cNvSpPr>
          <p:nvPr/>
        </p:nvSpPr>
        <p:spPr>
          <a:xfrm>
            <a:off x="4953000" y="12954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Outer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14" name="Straight Arrow Connector 13"/>
          <p:cNvCxnSpPr/>
          <p:nvPr/>
        </p:nvCxnSpPr>
        <p:spPr>
          <a:xfrm>
            <a:off x="5715000" y="1524000"/>
            <a:ext cx="4572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Title 1"/>
          <p:cNvSpPr txBox="1">
            <a:spLocks/>
          </p:cNvSpPr>
          <p:nvPr/>
        </p:nvSpPr>
        <p:spPr>
          <a:xfrm>
            <a:off x="5257800" y="2590800"/>
            <a:ext cx="3840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Wall</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sp>
        <p:nvSpPr>
          <p:cNvPr id="17" name="Title 1"/>
          <p:cNvSpPr txBox="1">
            <a:spLocks/>
          </p:cNvSpPr>
          <p:nvPr/>
        </p:nvSpPr>
        <p:spPr>
          <a:xfrm>
            <a:off x="7391400" y="13716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Wall</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18" name="Straight Arrow Connector 17"/>
          <p:cNvCxnSpPr/>
          <p:nvPr/>
        </p:nvCxnSpPr>
        <p:spPr>
          <a:xfrm>
            <a:off x="5638800" y="2667000"/>
            <a:ext cx="7620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8001000" y="1524000"/>
            <a:ext cx="76200" cy="533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 name="Title 1"/>
          <p:cNvSpPr txBox="1">
            <a:spLocks/>
          </p:cNvSpPr>
          <p:nvPr/>
        </p:nvSpPr>
        <p:spPr>
          <a:xfrm>
            <a:off x="6858000" y="12954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Inner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23" name="Straight Arrow Connector 22"/>
          <p:cNvCxnSpPr/>
          <p:nvPr/>
        </p:nvCxnSpPr>
        <p:spPr>
          <a:xfrm flipH="1">
            <a:off x="6858000" y="1447800"/>
            <a:ext cx="304800" cy="762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248400" y="2667000"/>
            <a:ext cx="304800"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6248400" y="2438400"/>
            <a:ext cx="304800"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H="1">
            <a:off x="6553200" y="2514600"/>
            <a:ext cx="128016"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H="1">
            <a:off x="6553200" y="2590800"/>
            <a:ext cx="128016"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6172200" y="2362200"/>
            <a:ext cx="533400" cy="533400"/>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Title 1"/>
          <p:cNvSpPr txBox="1">
            <a:spLocks/>
          </p:cNvSpPr>
          <p:nvPr/>
        </p:nvSpPr>
        <p:spPr>
          <a:xfrm>
            <a:off x="5105400" y="2057400"/>
            <a:ext cx="384048" cy="152400"/>
          </a:xfrm>
          <a:prstGeom prst="rect">
            <a:avLst/>
          </a:prstGeom>
          <a:ln>
            <a:noFill/>
          </a:ln>
        </p:spPr>
        <p:txBody>
          <a:bodyPr vert="horz" lIns="0" tIns="0" rIns="18288" bIns="0" anchor="b">
            <a:normAutofit fontScale="70000" lnSpcReduction="2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Clearance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35" name="Straight Arrow Connector 34"/>
          <p:cNvCxnSpPr/>
          <p:nvPr/>
        </p:nvCxnSpPr>
        <p:spPr>
          <a:xfrm>
            <a:off x="5486400" y="2133600"/>
            <a:ext cx="9144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5486400" y="2133600"/>
            <a:ext cx="838200" cy="381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0" name="Title 1"/>
          <p:cNvSpPr txBox="1">
            <a:spLocks/>
          </p:cNvSpPr>
          <p:nvPr/>
        </p:nvSpPr>
        <p:spPr>
          <a:xfrm>
            <a:off x="7391400" y="3200400"/>
            <a:ext cx="384048" cy="152400"/>
          </a:xfrm>
          <a:prstGeom prst="rect">
            <a:avLst/>
          </a:prstGeom>
          <a:ln>
            <a:noFill/>
          </a:ln>
        </p:spPr>
        <p:txBody>
          <a:bodyPr vert="horz" lIns="0" tIns="0" rIns="18288" bIns="0" anchor="b">
            <a:normAutofit fontScale="70000" lnSpcReduction="2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Threaded</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41" name="Straight Arrow Connector 40"/>
          <p:cNvCxnSpPr/>
          <p:nvPr/>
        </p:nvCxnSpPr>
        <p:spPr>
          <a:xfrm flipH="1" flipV="1">
            <a:off x="6629400" y="2590800"/>
            <a:ext cx="762000" cy="609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28194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33" name="Rectangle 32"/>
          <p:cNvSpPr/>
          <p:nvPr/>
        </p:nvSpPr>
        <p:spPr>
          <a:xfrm>
            <a:off x="3962400" y="4724400"/>
            <a:ext cx="5105400" cy="1261884"/>
          </a:xfrm>
          <a:prstGeom prst="rect">
            <a:avLst/>
          </a:prstGeom>
        </p:spPr>
        <p:txBody>
          <a:bodyPr wrap="square">
            <a:spAutoFit/>
          </a:bodyPr>
          <a:lstStyle/>
          <a:p>
            <a:pPr lvl="0" eaLnBrk="0" fontAlgn="base" hangingPunct="0">
              <a:spcBef>
                <a:spcPct val="0"/>
              </a:spcBef>
              <a:spcAft>
                <a:spcPct val="0"/>
              </a:spcAft>
            </a:pPr>
            <a:r>
              <a:rPr lang="en-US" sz="1600" b="1" dirty="0" smtClean="0">
                <a:latin typeface="Calibri" pitchFamily="34" charset="0"/>
                <a:ea typeface="Calibri" pitchFamily="34" charset="0"/>
                <a:cs typeface="Times New Roman" pitchFamily="18" charset="0"/>
              </a:rPr>
              <a:t>FABRICATION Note:</a:t>
            </a:r>
            <a:r>
              <a:rPr lang="en-US" sz="1600" dirty="0" smtClean="0">
                <a:latin typeface="Calibri" pitchFamily="34" charset="0"/>
                <a:ea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Drilling holes in plastics, polycarbonate and especially acrylic can be difficult because the drill tends to grab and “dig” into the material.  Modify the cutting edge of the drill’s flutes by filing or sanding the cutting edge to a more vertical “scraping” edge (i.e. perpendicular to the surface being cut).  Keep it sharp and a very nice hole without breakout on the back surface will  result.  </a:t>
            </a:r>
            <a:endParaRPr lang="en-US" sz="1200" dirty="0" smtClean="0">
              <a:latin typeface="Arial" pitchFamily="34" charset="0"/>
            </a:endParaRPr>
          </a:p>
        </p:txBody>
      </p:sp>
    </p:spTree>
    <p:extLst>
      <p:ext uri="{BB962C8B-B14F-4D97-AF65-F5344CB8AC3E}">
        <p14:creationId xmlns:p14="http://schemas.microsoft.com/office/powerpoint/2010/main" val="2555006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381000" y="838200"/>
            <a:ext cx="4876800"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Disk Theory for Moving Water</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a:t>
            </a:r>
            <a:r>
              <a:rPr kumimoji="0" lang="en-US" sz="7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x RPM  x  </a:t>
            </a:r>
            <a:r>
              <a:rPr kumimoji="0" lang="en-US"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Area</a:t>
            </a:r>
            <a:r>
              <a:rPr lang="en-US" sz="800" b="1" dirty="0" err="1" smtClean="0">
                <a:latin typeface="Calibri" pitchFamily="34" charset="0"/>
                <a:ea typeface="Calibri" pitchFamily="34" charset="0"/>
                <a:cs typeface="Times New Roman" pitchFamily="18" charset="0"/>
              </a:rPr>
              <a:t>p</a:t>
            </a:r>
            <a:r>
              <a:rPr kumimoji="0" lang="en-US" sz="8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ropellor</a:t>
            </a: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100 =  </a:t>
            </a:r>
            <a:r>
              <a:rPr kumimoji="0" lang="en-US"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Volume</a:t>
            </a:r>
            <a:r>
              <a:rPr kumimoji="0" lang="en-US" sz="8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water</a:t>
            </a: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minute</a:t>
            </a:r>
          </a:p>
          <a:p>
            <a:pPr marL="0" marR="0" lvl="0" indent="0" algn="l" defTabSz="914400" rtl="0" eaLnBrk="0" fontAlgn="base" latinLnBrk="0" hangingPunct="0">
              <a:lnSpc>
                <a:spcPct val="100000"/>
              </a:lnSpc>
              <a:spcBef>
                <a:spcPct val="0"/>
              </a:spcBef>
              <a:spcAft>
                <a:spcPct val="0"/>
              </a:spcAft>
              <a:buClrTx/>
              <a:buSzTx/>
              <a:buFontTx/>
              <a:buNone/>
              <a:tabLst/>
            </a:pPr>
            <a:endParaRPr lang="en-US" sz="12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Where:</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a:t>
            </a:r>
            <a:r>
              <a:rPr lang="en-US" sz="600" dirty="0" err="1" smtClean="0">
                <a:latin typeface="Calibri" pitchFamily="34" charset="0"/>
                <a:ea typeface="Calibri" pitchFamily="34" charset="0"/>
                <a:cs typeface="Times New Roman" pitchFamily="18" charset="0"/>
              </a:rPr>
              <a:t>p</a:t>
            </a:r>
            <a:r>
              <a:rPr kumimoji="0" lang="en-US" sz="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Pitch (cm.)</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RPM = Revolutions per minute</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Area</a:t>
            </a:r>
            <a:r>
              <a:rPr lang="en-US" sz="600" dirty="0" err="1" smtClean="0">
                <a:latin typeface="Calibri" pitchFamily="34" charset="0"/>
                <a:ea typeface="Calibri" pitchFamily="34" charset="0"/>
                <a:cs typeface="Times New Roman" pitchFamily="18" charset="0"/>
              </a:rPr>
              <a:t>p</a:t>
            </a:r>
            <a:r>
              <a:rPr kumimoji="0" lang="en-US" sz="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Area of the diameter projected by rotated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(cm. sq.)</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Volume</a:t>
            </a:r>
            <a:r>
              <a:rPr kumimoji="0" lang="en-US" sz="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water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volume of water moved by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(liters)</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1200" b="0" i="0" u="none" strike="noStrike" cap="none" normalizeH="0" baseline="0" dirty="0" smtClean="0">
              <a:ln>
                <a:noFill/>
              </a:ln>
              <a:solidFill>
                <a:schemeClr val="tx1"/>
              </a:solidFill>
              <a:effectLst/>
              <a:latin typeface="Arial" pitchFamily="34" charset="0"/>
            </a:endParaRPr>
          </a:p>
        </p:txBody>
      </p:sp>
      <p:sp>
        <p:nvSpPr>
          <p:cNvPr id="4" name="Rectangle 3"/>
          <p:cNvSpPr/>
          <p:nvPr/>
        </p:nvSpPr>
        <p:spPr>
          <a:xfrm>
            <a:off x="76200" y="5791200"/>
            <a:ext cx="5257800" cy="830997"/>
          </a:xfrm>
          <a:prstGeom prst="rect">
            <a:avLst/>
          </a:prstGeom>
        </p:spPr>
        <p:txBody>
          <a:bodyPr wrap="square">
            <a:spAutoFit/>
          </a:bodyPr>
          <a:lstStyle/>
          <a:p>
            <a:r>
              <a:rPr lang="en-US" sz="1200" dirty="0" smtClean="0"/>
              <a:t>*NOTE:  Pitch is defined as "</a:t>
            </a:r>
            <a:r>
              <a:rPr lang="en-US" sz="1200" u="sng" dirty="0" smtClean="0"/>
              <a:t>the distance a </a:t>
            </a:r>
            <a:r>
              <a:rPr lang="en-US" sz="1200" u="sng" dirty="0" err="1" smtClean="0"/>
              <a:t>propellor</a:t>
            </a:r>
            <a:r>
              <a:rPr lang="en-US" sz="1200" u="sng" dirty="0" smtClean="0"/>
              <a:t> would move in one revolution </a:t>
            </a:r>
          </a:p>
          <a:p>
            <a:r>
              <a:rPr lang="en-US" sz="1200" u="sng" dirty="0" smtClean="0"/>
              <a:t>if it were moving through a soft solid, like a screw through wood</a:t>
            </a:r>
            <a:r>
              <a:rPr lang="en-US" sz="1200" dirty="0" smtClean="0"/>
              <a:t>." For example, </a:t>
            </a:r>
          </a:p>
          <a:p>
            <a:r>
              <a:rPr lang="en-US" sz="1200" dirty="0" smtClean="0"/>
              <a:t>a 21-pitch </a:t>
            </a:r>
            <a:r>
              <a:rPr lang="en-US" sz="1200" dirty="0" err="1" smtClean="0"/>
              <a:t>propellor</a:t>
            </a:r>
            <a:r>
              <a:rPr lang="en-US" sz="1200" dirty="0" smtClean="0"/>
              <a:t> would move forward 21 inches (53.3 cm) in one revolution.</a:t>
            </a:r>
            <a:endParaRPr lang="en-US" sz="1200" dirty="0"/>
          </a:p>
        </p:txBody>
      </p:sp>
      <p:pic>
        <p:nvPicPr>
          <p:cNvPr id="49156" name="Picture 4"/>
          <p:cNvPicPr>
            <a:picLocks noChangeAspect="1" noChangeArrowheads="1"/>
          </p:cNvPicPr>
          <p:nvPr/>
        </p:nvPicPr>
        <p:blipFill>
          <a:blip r:embed="rId2" cstate="print"/>
          <a:srcRect/>
          <a:stretch>
            <a:fillRect/>
          </a:stretch>
        </p:blipFill>
        <p:spPr bwMode="auto">
          <a:xfrm>
            <a:off x="1066800" y="3124200"/>
            <a:ext cx="3276600" cy="2673545"/>
          </a:xfrm>
          <a:prstGeom prst="rect">
            <a:avLst/>
          </a:prstGeom>
          <a:noFill/>
          <a:ln w="9525">
            <a:noFill/>
            <a:miter lim="800000"/>
            <a:headEnd/>
            <a:tailEnd/>
          </a:ln>
        </p:spPr>
      </p:pic>
      <p:sp>
        <p:nvSpPr>
          <p:cNvPr id="5" name="TextBox 4"/>
          <p:cNvSpPr txBox="1"/>
          <p:nvPr/>
        </p:nvSpPr>
        <p:spPr>
          <a:xfrm>
            <a:off x="1905000" y="457200"/>
            <a:ext cx="4332404" cy="369332"/>
          </a:xfrm>
          <a:prstGeom prst="rect">
            <a:avLst/>
          </a:prstGeom>
          <a:noFill/>
        </p:spPr>
        <p:txBody>
          <a:bodyPr wrap="none" rtlCol="0">
            <a:spAutoFit/>
          </a:bodyPr>
          <a:lstStyle/>
          <a:p>
            <a:pPr algn="ctr"/>
            <a:r>
              <a:rPr lang="en-US" b="1" dirty="0" smtClean="0"/>
              <a:t>Custom Thruster using </a:t>
            </a:r>
            <a:r>
              <a:rPr lang="en-US" b="1" dirty="0" err="1" smtClean="0"/>
              <a:t>Propellor</a:t>
            </a:r>
            <a:r>
              <a:rPr lang="en-US" b="1" dirty="0" smtClean="0"/>
              <a:t> and Motor</a:t>
            </a:r>
            <a:endParaRPr lang="en-US" b="1" dirty="0"/>
          </a:p>
        </p:txBody>
      </p:sp>
      <p:cxnSp>
        <p:nvCxnSpPr>
          <p:cNvPr id="9" name="Straight Connector 8"/>
          <p:cNvCxnSpPr/>
          <p:nvPr/>
        </p:nvCxnSpPr>
        <p:spPr>
          <a:xfrm>
            <a:off x="5181600" y="838200"/>
            <a:ext cx="76200" cy="5867400"/>
          </a:xfrm>
          <a:prstGeom prst="line">
            <a:avLst/>
          </a:prstGeom>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2514600" y="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11" name="Rectangle 10"/>
          <p:cNvSpPr/>
          <p:nvPr/>
        </p:nvSpPr>
        <p:spPr>
          <a:xfrm>
            <a:off x="5257800" y="2743200"/>
            <a:ext cx="3810000" cy="9144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257800" y="2743200"/>
            <a:ext cx="3886200" cy="923330"/>
          </a:xfrm>
          <a:prstGeom prst="rect">
            <a:avLst/>
          </a:prstGeom>
        </p:spPr>
        <p:txBody>
          <a:bodyPr wrap="square">
            <a:spAutoFit/>
          </a:bodyPr>
          <a:lstStyle/>
          <a:p>
            <a:r>
              <a:rPr lang="en-US" u="sng" dirty="0" smtClean="0"/>
              <a:t>Equation for motor H.P. Requirement</a:t>
            </a:r>
          </a:p>
          <a:p>
            <a:endParaRPr lang="en-US" dirty="0" smtClean="0"/>
          </a:p>
          <a:p>
            <a:r>
              <a:rPr lang="en-US" dirty="0" smtClean="0"/>
              <a:t>HP = (psi x GPM) / (1714 x </a:t>
            </a:r>
            <a:r>
              <a:rPr lang="en-US" dirty="0" err="1" smtClean="0"/>
              <a:t>efficiency</a:t>
            </a:r>
            <a:r>
              <a:rPr lang="en-US" sz="700" dirty="0" err="1" smtClean="0"/>
              <a:t>Motor</a:t>
            </a:r>
            <a:r>
              <a:rPr lang="en-US" dirty="0" smtClean="0"/>
              <a:t>)</a:t>
            </a:r>
            <a:endParaRPr lang="en-US" dirty="0"/>
          </a:p>
        </p:txBody>
      </p:sp>
    </p:spTree>
    <p:extLst>
      <p:ext uri="{BB962C8B-B14F-4D97-AF65-F5344CB8AC3E}">
        <p14:creationId xmlns:p14="http://schemas.microsoft.com/office/powerpoint/2010/main" val="3640502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2" cstate="print"/>
          <a:srcRect/>
          <a:stretch>
            <a:fillRect/>
          </a:stretch>
        </p:blipFill>
        <p:spPr bwMode="auto">
          <a:xfrm>
            <a:off x="1981200" y="2209800"/>
            <a:ext cx="4612749" cy="3048000"/>
          </a:xfrm>
          <a:prstGeom prst="rect">
            <a:avLst/>
          </a:prstGeom>
          <a:noFill/>
          <a:ln w="9525">
            <a:noFill/>
            <a:miter lim="800000"/>
            <a:headEnd/>
            <a:tailEnd/>
          </a:ln>
        </p:spPr>
      </p:pic>
      <p:sp>
        <p:nvSpPr>
          <p:cNvPr id="9" name="TextBox 8"/>
          <p:cNvSpPr txBox="1"/>
          <p:nvPr/>
        </p:nvSpPr>
        <p:spPr>
          <a:xfrm>
            <a:off x="2590800" y="990600"/>
            <a:ext cx="3032112" cy="646331"/>
          </a:xfrm>
          <a:prstGeom prst="rect">
            <a:avLst/>
          </a:prstGeom>
          <a:noFill/>
        </p:spPr>
        <p:txBody>
          <a:bodyPr wrap="none" rtlCol="0">
            <a:spAutoFit/>
          </a:bodyPr>
          <a:lstStyle/>
          <a:p>
            <a:r>
              <a:rPr lang="en-US" dirty="0" smtClean="0"/>
              <a:t>Light Transmission through</a:t>
            </a:r>
          </a:p>
          <a:p>
            <a:r>
              <a:rPr lang="en-US" dirty="0" smtClean="0"/>
              <a:t>Polycarbonate  and Acrylic </a:t>
            </a:r>
            <a:endParaRPr lang="en-US" dirty="0"/>
          </a:p>
        </p:txBody>
      </p:sp>
      <p:sp>
        <p:nvSpPr>
          <p:cNvPr id="4" name="Rectangle 3"/>
          <p:cNvSpPr/>
          <p:nvPr/>
        </p:nvSpPr>
        <p:spPr>
          <a:xfrm>
            <a:off x="25146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Tree>
    <p:extLst>
      <p:ext uri="{BB962C8B-B14F-4D97-AF65-F5344CB8AC3E}">
        <p14:creationId xmlns:p14="http://schemas.microsoft.com/office/powerpoint/2010/main" val="394440174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TotalTime>
  <Words>1240</Words>
  <Application>Microsoft Macintosh PowerPoint</Application>
  <PresentationFormat>On-screen Show (4:3)</PresentationFormat>
  <Paragraphs>292</Paragraphs>
  <Slides>10</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10</vt:i4>
      </vt:variant>
    </vt:vector>
  </HeadingPairs>
  <TitlesOfParts>
    <vt:vector size="12" baseType="lpstr">
      <vt:lpstr>1_Office Theme</vt:lpstr>
      <vt:lpstr>Acrobat Document</vt:lpstr>
      <vt:lpstr>PowerPoint Presentation</vt:lpstr>
      <vt:lpstr>PowerPoint Presentation</vt:lpstr>
      <vt:lpstr>PowerPoint Presentation</vt:lpstr>
      <vt:lpstr>Flow Rate of Stabilized Enriched Seawater Relative to Chamber Cross-Section and Internal Current Speed</vt:lpstr>
      <vt:lpstr>PowerPoint Presentation</vt:lpstr>
      <vt:lpstr>Potential Materials and Components</vt:lpstr>
      <vt:lpstr>Proven Fabrication Methods</vt:lpstr>
      <vt:lpstr>PowerPoint Presentation</vt:lpstr>
      <vt:lpstr>PowerPoint Presentation</vt:lpstr>
      <vt:lpstr>400nm through 700 nm</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Kent Headley</dc:creator>
  <cp:lastModifiedBy>Kent Headley</cp:lastModifiedBy>
  <cp:revision>1</cp:revision>
  <dcterms:created xsi:type="dcterms:W3CDTF">2012-04-30T18:24:01Z</dcterms:created>
  <dcterms:modified xsi:type="dcterms:W3CDTF">2012-04-30T18:25:50Z</dcterms:modified>
</cp:coreProperties>
</file>