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5" d="100"/>
          <a:sy n="125" d="100"/>
        </p:scale>
        <p:origin x="-16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2F444-409A-1D4B-9934-E32742101EE7}" type="datetimeFigureOut">
              <a:rPr lang="en-US" smtClean="0"/>
              <a:t>4/30/12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FD27E-2276-C04A-980C-32D91A12A3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38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SCUBA equivalents: CO2 release in one SW-FOCE chamber for 1 day would =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people breathing (all day)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35 SCUBA man-hours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The CO2 produced by burning 0.42 gallons of gasoline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The CO2 produced by burning 0.38 gallons of diesel fuel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 words</a:t>
            </a:r>
          </a:p>
          <a:p>
            <a:pPr marL="1314450" lvl="2" indent="-514350"/>
            <a:r>
              <a:rPr lang="en-US" dirty="0" smtClean="0"/>
              <a:t>Education about ocean acidification processes occurring today and why research extremely important</a:t>
            </a:r>
          </a:p>
          <a:p>
            <a:pPr marL="1314450" lvl="2" indent="-514350"/>
            <a:r>
              <a:rPr lang="en-US" dirty="0" smtClean="0"/>
              <a:t>Understanding scale: Created comparison examples that could be understood by general public (e.g., SCUBA diver and motor boat equivalents)</a:t>
            </a:r>
          </a:p>
          <a:p>
            <a:pPr marL="1314450" lvl="2" indent="-514350"/>
            <a:r>
              <a:rPr lang="en-US" dirty="0" smtClean="0"/>
              <a:t>Process much easier when agency staff understood the chemistry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Deep FOCE: MBARI was recently granted an increase of CO2 release to 400L per year. The maximum quantities the research team foresees using are far below the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distributed into Monterey Bay by other methods. To demonstrate just how minor this amount of liquid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in the big picture, Jim Barry provided calculations estimating the amount of liquid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released by one motorized boat operating in the bay. Assuming the boat has an approximately 150-horsepower motor, running at 12 gallons per hour, it will release approximately1800 L of liquid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 8-hour-day.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900" dirty="0" smtClean="0"/>
              <a:t>Agency staff didn’t know how to move forward with applications because a process had not been determined even though regulations had gone into effect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/>
              <a:t>Each agency regulating different aspects of project so there is increased potential for conflicting opinions on project impacts and mitigation measures (e.g., use of local vs. non-local populations for perturbation experiments.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/>
              <a:t>Depending on the project, each agency has a system of waiting for another agency to make a determination first before issuing their own authorization. Staff got creative with how to deal with this, but acknowledged system needed refining.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 want</a:t>
            </a:r>
            <a:r>
              <a:rPr lang="en-US" baseline="0" dirty="0" smtClean="0"/>
              <a:t> to move details of permitting to appendix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D36FC-907B-624E-A4E7-DC3C0235DA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51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1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8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0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57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7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92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33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38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2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4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19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09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6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Permits at Every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876800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 smtClean="0"/>
              <a:t>From earliest meetings with COS &amp; Hopkins, realized permitting was a significant hurdle to overcome.</a:t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smtClean="0"/>
              <a:t>Brock </a:t>
            </a:r>
            <a:r>
              <a:rPr lang="en-US" sz="3600" dirty="0"/>
              <a:t>Woodson initially procured permit from </a:t>
            </a:r>
            <a:r>
              <a:rPr lang="en-US" sz="3600" dirty="0" smtClean="0"/>
              <a:t>Monterey Bay Sanctuary </a:t>
            </a:r>
            <a:r>
              <a:rPr lang="en-US" sz="3600" dirty="0"/>
              <a:t>to install </a:t>
            </a:r>
            <a:r>
              <a:rPr lang="en-US" sz="3600" dirty="0" smtClean="0"/>
              <a:t>cable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3800" dirty="0" smtClean="0"/>
          </a:p>
          <a:p>
            <a:r>
              <a:rPr lang="en-US" sz="3600" dirty="0" smtClean="0"/>
              <a:t>Innovative work, like SW-FOCE, would require the involvement of multiple regulatory agencies</a:t>
            </a:r>
          </a:p>
          <a:p>
            <a:pPr lvl="1"/>
            <a:r>
              <a:rPr lang="en-US" sz="2400" dirty="0" smtClean="0"/>
              <a:t>Monterey </a:t>
            </a:r>
            <a:r>
              <a:rPr lang="en-US" sz="2400" dirty="0"/>
              <a:t>Bay National Marine Sanctuary</a:t>
            </a:r>
          </a:p>
          <a:p>
            <a:pPr lvl="1"/>
            <a:r>
              <a:rPr lang="en-US" sz="2400" dirty="0"/>
              <a:t>California Coastal Commission</a:t>
            </a:r>
          </a:p>
          <a:p>
            <a:pPr lvl="1"/>
            <a:r>
              <a:rPr lang="en-US" sz="2400" dirty="0"/>
              <a:t>California Department of Fish &amp; Game</a:t>
            </a:r>
          </a:p>
          <a:p>
            <a:pPr lvl="1"/>
            <a:r>
              <a:rPr lang="en-US" sz="2400" dirty="0"/>
              <a:t>Central Coast Regional Water Quality Control Board</a:t>
            </a:r>
          </a:p>
          <a:p>
            <a:pPr lvl="1"/>
            <a:r>
              <a:rPr lang="en-US" sz="2400" dirty="0"/>
              <a:t>City of Pacific </a:t>
            </a:r>
            <a:r>
              <a:rPr lang="en-US" sz="2400" dirty="0" smtClean="0"/>
              <a:t>Grove</a:t>
            </a:r>
            <a:br>
              <a:rPr lang="en-US" sz="2400" dirty="0" smtClean="0"/>
            </a:br>
            <a:endParaRPr lang="en-US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86000"/>
            <a:ext cx="3848100" cy="274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82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en-US" dirty="0" smtClean="0"/>
              <a:t> impacts in the ocean poorly understood</a:t>
            </a:r>
          </a:p>
          <a:p>
            <a:pPr marL="914400" lvl="1" indent="-514350"/>
            <a:r>
              <a:rPr lang="en-US" dirty="0" smtClean="0"/>
              <a:t>Experimental releases considered “toxic waste”</a:t>
            </a:r>
          </a:p>
          <a:p>
            <a:pPr marL="914400" lvl="1" indent="-514350"/>
            <a:r>
              <a:rPr lang="en-US" dirty="0" smtClean="0"/>
              <a:t>Inform agency staff (and public) about FOCE experiments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752600"/>
            <a:ext cx="3169227" cy="332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89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527" y="1600200"/>
            <a:ext cx="8026243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200" dirty="0" smtClean="0"/>
              <a:t>Inconsistent or lack of permit process</a:t>
            </a:r>
          </a:p>
          <a:p>
            <a:pPr marL="914400" lvl="1" indent="-514350"/>
            <a:r>
              <a:rPr lang="en-US" sz="3300" dirty="0" smtClean="0"/>
              <a:t>Every agency has different process</a:t>
            </a:r>
          </a:p>
          <a:p>
            <a:pPr marL="914400" lvl="1" indent="-514350"/>
            <a:r>
              <a:rPr lang="en-US" sz="3300" dirty="0" smtClean="0"/>
              <a:t>First research project request in recently established MPA, as well as Area of Special Biological  Significance</a:t>
            </a:r>
          </a:p>
        </p:txBody>
      </p:sp>
    </p:spTree>
    <p:extLst>
      <p:ext uri="{BB962C8B-B14F-4D97-AF65-F5344CB8AC3E}">
        <p14:creationId xmlns:p14="http://schemas.microsoft.com/office/powerpoint/2010/main" val="1257958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800" dirty="0" smtClean="0"/>
              <a:t>Inter-Agency Interactions</a:t>
            </a:r>
          </a:p>
          <a:p>
            <a:pPr marL="914400" lvl="1" indent="-514350"/>
            <a:r>
              <a:rPr lang="en-US" sz="3200" dirty="0" smtClean="0"/>
              <a:t>Each agency regulating different aspects of project</a:t>
            </a:r>
          </a:p>
          <a:p>
            <a:pPr marL="914400" lvl="1" indent="-514350"/>
            <a:r>
              <a:rPr lang="en-US" sz="3200" dirty="0" smtClean="0"/>
              <a:t>Order of response from agencies</a:t>
            </a:r>
          </a:p>
          <a:p>
            <a:pPr marL="914400" lvl="1" indent="-514350"/>
            <a:r>
              <a:rPr lang="en-US" sz="3200" dirty="0" smtClean="0"/>
              <a:t>Project exposed shortcomings in permitting process among multiple agencies</a:t>
            </a:r>
          </a:p>
          <a:p>
            <a:pPr marL="914400" lvl="1" indent="-514350"/>
            <a:endParaRPr lang="en-US" sz="3200" dirty="0" smtClean="0"/>
          </a:p>
          <a:p>
            <a:pPr marL="914400" lvl="1" indent="-514350"/>
            <a:endParaRPr lang="en-US" sz="3200" dirty="0" smtClean="0"/>
          </a:p>
          <a:p>
            <a:pPr marL="914400" lvl="1" indent="-514350"/>
            <a:endParaRPr lang="en-US" sz="3300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528" y="1153639"/>
            <a:ext cx="4081272" cy="30601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05529" y="4556503"/>
            <a:ext cx="42018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2400" dirty="0"/>
              <a:t>Agency staff </a:t>
            </a:r>
            <a:r>
              <a:rPr lang="en-US" sz="2400" dirty="0" smtClean="0"/>
              <a:t>understand their </a:t>
            </a:r>
            <a:r>
              <a:rPr lang="en-US" sz="2400" dirty="0"/>
              <a:t>respective agency permitting shortcomings due to recent changes in regulations </a:t>
            </a:r>
          </a:p>
        </p:txBody>
      </p:sp>
    </p:spTree>
    <p:extLst>
      <p:ext uri="{BB962C8B-B14F-4D97-AF65-F5344CB8AC3E}">
        <p14:creationId xmlns:p14="http://schemas.microsoft.com/office/powerpoint/2010/main" val="2355472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Move Forward - </a:t>
            </a:r>
            <a:br>
              <a:rPr lang="en-US" dirty="0" smtClean="0"/>
            </a:br>
            <a:r>
              <a:rPr lang="en-US" dirty="0" smtClean="0"/>
              <a:t>Get an Advocate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Peter Brewer met with Governor Brown</a:t>
            </a:r>
          </a:p>
          <a:p>
            <a:r>
              <a:rPr lang="en-US" dirty="0" smtClean="0"/>
              <a:t>Meg Caldwell helped streamline the process with two key State agencies (CCC &amp; CDFG) through discussions with high level personnel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693" y="2057400"/>
            <a:ext cx="4332707" cy="288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085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297</Words>
  <Application>Microsoft Macintosh PowerPoint</Application>
  <PresentationFormat>On-screen Show (4:3)</PresentationFormat>
  <Paragraphs>48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1_Office Theme</vt:lpstr>
      <vt:lpstr>Permits at Every Level</vt:lpstr>
      <vt:lpstr>Permitting Issues: cont’d</vt:lpstr>
      <vt:lpstr>Permitting Issues: cont’d</vt:lpstr>
      <vt:lpstr>Permitting Issues: cont’d</vt:lpstr>
      <vt:lpstr>How to Move Forward -  Get an Advocate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2</cp:revision>
  <dcterms:created xsi:type="dcterms:W3CDTF">2012-04-30T18:27:53Z</dcterms:created>
  <dcterms:modified xsi:type="dcterms:W3CDTF">2012-04-30T18:28:51Z</dcterms:modified>
</cp:coreProperties>
</file>