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embeddings/oleObject4.bin" ContentType="application/vnd.openxmlformats-officedocument.oleObject"/>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18"/>
  </p:notesMasterIdLst>
  <p:sldIdLst>
    <p:sldId id="414" r:id="rId2"/>
    <p:sldId id="498" r:id="rId3"/>
    <p:sldId id="499" r:id="rId4"/>
    <p:sldId id="500" r:id="rId5"/>
    <p:sldId id="501" r:id="rId6"/>
    <p:sldId id="415" r:id="rId7"/>
    <p:sldId id="416" r:id="rId8"/>
    <p:sldId id="417" r:id="rId9"/>
    <p:sldId id="418" r:id="rId10"/>
    <p:sldId id="419" r:id="rId11"/>
    <p:sldId id="420" r:id="rId12"/>
    <p:sldId id="421" r:id="rId13"/>
    <p:sldId id="422" r:id="rId14"/>
    <p:sldId id="423" r:id="rId15"/>
    <p:sldId id="424" r:id="rId16"/>
    <p:sldId id="425" r:id="rId17"/>
    <p:sldId id="426" r:id="rId18"/>
    <p:sldId id="427" r:id="rId19"/>
    <p:sldId id="428" r:id="rId20"/>
    <p:sldId id="429" r:id="rId21"/>
    <p:sldId id="430" r:id="rId22"/>
    <p:sldId id="431" r:id="rId23"/>
    <p:sldId id="432" r:id="rId24"/>
    <p:sldId id="440" r:id="rId25"/>
    <p:sldId id="406" r:id="rId26"/>
    <p:sldId id="407" r:id="rId27"/>
    <p:sldId id="413" r:id="rId28"/>
    <p:sldId id="294" r:id="rId29"/>
    <p:sldId id="441" r:id="rId30"/>
    <p:sldId id="442" r:id="rId31"/>
    <p:sldId id="443" r:id="rId32"/>
    <p:sldId id="444" r:id="rId33"/>
    <p:sldId id="445" r:id="rId34"/>
    <p:sldId id="446" r:id="rId35"/>
    <p:sldId id="447" r:id="rId36"/>
    <p:sldId id="448" r:id="rId37"/>
    <p:sldId id="449" r:id="rId38"/>
    <p:sldId id="450" r:id="rId39"/>
    <p:sldId id="451" r:id="rId40"/>
    <p:sldId id="452" r:id="rId41"/>
    <p:sldId id="453" r:id="rId42"/>
    <p:sldId id="454" r:id="rId43"/>
    <p:sldId id="455" r:id="rId44"/>
    <p:sldId id="456" r:id="rId45"/>
    <p:sldId id="457" r:id="rId46"/>
    <p:sldId id="458" r:id="rId47"/>
    <p:sldId id="459" r:id="rId48"/>
    <p:sldId id="460" r:id="rId49"/>
    <p:sldId id="461" r:id="rId50"/>
    <p:sldId id="462" r:id="rId51"/>
    <p:sldId id="463" r:id="rId52"/>
    <p:sldId id="464" r:id="rId53"/>
    <p:sldId id="465" r:id="rId54"/>
    <p:sldId id="466" r:id="rId55"/>
    <p:sldId id="467" r:id="rId56"/>
    <p:sldId id="325" r:id="rId57"/>
    <p:sldId id="327" r:id="rId58"/>
    <p:sldId id="328" r:id="rId59"/>
    <p:sldId id="330" r:id="rId60"/>
    <p:sldId id="329" r:id="rId61"/>
    <p:sldId id="331" r:id="rId62"/>
    <p:sldId id="333" r:id="rId63"/>
    <p:sldId id="335" r:id="rId64"/>
    <p:sldId id="339" r:id="rId65"/>
    <p:sldId id="340" r:id="rId66"/>
    <p:sldId id="341" r:id="rId67"/>
    <p:sldId id="435" r:id="rId68"/>
    <p:sldId id="352" r:id="rId69"/>
    <p:sldId id="353" r:id="rId70"/>
    <p:sldId id="363" r:id="rId71"/>
    <p:sldId id="364" r:id="rId72"/>
    <p:sldId id="354" r:id="rId73"/>
    <p:sldId id="355" r:id="rId74"/>
    <p:sldId id="356" r:id="rId75"/>
    <p:sldId id="357" r:id="rId76"/>
    <p:sldId id="362" r:id="rId77"/>
    <p:sldId id="366" r:id="rId78"/>
    <p:sldId id="486" r:id="rId79"/>
    <p:sldId id="367" r:id="rId80"/>
    <p:sldId id="368" r:id="rId81"/>
    <p:sldId id="371" r:id="rId82"/>
    <p:sldId id="373" r:id="rId83"/>
    <p:sldId id="374" r:id="rId84"/>
    <p:sldId id="375" r:id="rId85"/>
    <p:sldId id="377" r:id="rId86"/>
    <p:sldId id="378" r:id="rId87"/>
    <p:sldId id="380" r:id="rId88"/>
    <p:sldId id="382" r:id="rId89"/>
    <p:sldId id="384" r:id="rId90"/>
    <p:sldId id="386" r:id="rId91"/>
    <p:sldId id="388" r:id="rId92"/>
    <p:sldId id="390" r:id="rId93"/>
    <p:sldId id="391" r:id="rId94"/>
    <p:sldId id="392" r:id="rId95"/>
    <p:sldId id="393" r:id="rId96"/>
    <p:sldId id="487" r:id="rId97"/>
    <p:sldId id="485" r:id="rId98"/>
    <p:sldId id="437" r:id="rId99"/>
    <p:sldId id="470" r:id="rId100"/>
    <p:sldId id="471" r:id="rId101"/>
    <p:sldId id="472" r:id="rId102"/>
    <p:sldId id="473" r:id="rId103"/>
    <p:sldId id="488" r:id="rId104"/>
    <p:sldId id="489" r:id="rId105"/>
    <p:sldId id="490" r:id="rId106"/>
    <p:sldId id="491" r:id="rId107"/>
    <p:sldId id="492" r:id="rId108"/>
    <p:sldId id="493" r:id="rId109"/>
    <p:sldId id="494" r:id="rId110"/>
    <p:sldId id="495" r:id="rId111"/>
    <p:sldId id="496" r:id="rId112"/>
    <p:sldId id="497" r:id="rId113"/>
    <p:sldId id="401" r:id="rId114"/>
    <p:sldId id="468" r:id="rId115"/>
    <p:sldId id="469" r:id="rId116"/>
    <p:sldId id="433" r:id="rId1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74" autoAdjust="0"/>
    <p:restoredTop sz="90191" autoAdjust="0"/>
  </p:normalViewPr>
  <p:slideViewPr>
    <p:cSldViewPr snapToGrid="0" snapToObjects="1">
      <p:cViewPr>
        <p:scale>
          <a:sx n="121" d="100"/>
          <a:sy n="121" d="100"/>
        </p:scale>
        <p:origin x="-696" y="-80"/>
      </p:cViewPr>
      <p:guideLst>
        <p:guide orient="horz" pos="2160"/>
        <p:guide pos="2880"/>
      </p:guideLst>
    </p:cSldViewPr>
  </p:slideViewPr>
  <p:notesTextViewPr>
    <p:cViewPr>
      <p:scale>
        <a:sx n="100" d="100"/>
        <a:sy n="100" d="100"/>
      </p:scale>
      <p:origin x="0" y="0"/>
    </p:cViewPr>
  </p:notesTextViewPr>
  <p:sorterViewPr>
    <p:cViewPr>
      <p:scale>
        <a:sx n="89" d="100"/>
        <a:sy n="89" d="100"/>
      </p:scale>
      <p:origin x="0" y="6584"/>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presProps" Target="presProps.xml"/><Relationship Id="rId121" Type="http://schemas.openxmlformats.org/officeDocument/2006/relationships/viewProps" Target="viewProps.xml"/><Relationship Id="rId122" Type="http://schemas.openxmlformats.org/officeDocument/2006/relationships/theme" Target="theme/theme1.xml"/><Relationship Id="rId123"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notesMaster" Target="notesMasters/notesMaster1.xml"/><Relationship Id="rId119" Type="http://schemas.openxmlformats.org/officeDocument/2006/relationships/printerSettings" Target="printerSettings/printerSettings1.bin"/><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8.emf"/><Relationship Id="rId2" Type="http://schemas.openxmlformats.org/officeDocument/2006/relationships/image" Target="../media/image49.emf"/><Relationship Id="rId3" Type="http://schemas.openxmlformats.org/officeDocument/2006/relationships/image" Target="../media/image5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38EA6D-25BB-964A-85A7-E3AED5F8871C}" type="datetimeFigureOut">
              <a:rPr lang="en-US" smtClean="0"/>
              <a:t>5/8/12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6FD36FC-907B-624E-A4E7-DC3C0235DA73}" type="slidenum">
              <a:rPr lang="en-US" smtClean="0"/>
              <a:t>‹#›</a:t>
            </a:fld>
            <a:endParaRPr lang="en-US"/>
          </a:p>
        </p:txBody>
      </p:sp>
    </p:spTree>
    <p:extLst>
      <p:ext uri="{BB962C8B-B14F-4D97-AF65-F5344CB8AC3E}">
        <p14:creationId xmlns:p14="http://schemas.microsoft.com/office/powerpoint/2010/main" val="216175195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(4/30/12 10:09) -----</a:t>
            </a:r>
          </a:p>
          <a:p>
            <a:r>
              <a:rPr lang="en-US"/>
              <a:t>remove depth rating</a:t>
            </a:r>
          </a:p>
          <a:p>
            <a:r>
              <a:rPr lang="en-US"/>
              <a:t>change number of units 1-2 xfoce</a:t>
            </a:r>
          </a:p>
        </p:txBody>
      </p:sp>
      <p:sp>
        <p:nvSpPr>
          <p:cNvPr id="4" name="Slide Number Placeholder 3"/>
          <p:cNvSpPr>
            <a:spLocks noGrp="1"/>
          </p:cNvSpPr>
          <p:nvPr>
            <p:ph type="sldNum" sz="quarter" idx="10"/>
          </p:nvPr>
        </p:nvSpPr>
        <p:spPr/>
        <p:txBody>
          <a:bodyPr/>
          <a:lstStyle/>
          <a:p>
            <a:fld id="{96FD36FC-907B-624E-A4E7-DC3C0235DA73}" type="slidenum">
              <a:rPr lang="en-US" smtClean="0"/>
              <a:t>13</a:t>
            </a:fld>
            <a:endParaRPr lang="en-US"/>
          </a:p>
        </p:txBody>
      </p:sp>
    </p:spTree>
    <p:extLst>
      <p:ext uri="{BB962C8B-B14F-4D97-AF65-F5344CB8AC3E}">
        <p14:creationId xmlns:p14="http://schemas.microsoft.com/office/powerpoint/2010/main" val="1975346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diminish the large trade</a:t>
            </a:r>
            <a:r>
              <a:rPr lang="en-US" baseline="0" dirty="0" smtClean="0"/>
              <a:t> space</a:t>
            </a:r>
          </a:p>
          <a:p>
            <a:r>
              <a:rPr lang="en-US" baseline="0" dirty="0" smtClean="0"/>
              <a:t>We want to focus our attention in the decisions that have the greatest impact on your concerns:</a:t>
            </a:r>
          </a:p>
          <a:p>
            <a:r>
              <a:rPr lang="en-US" baseline="0" dirty="0" smtClean="0"/>
              <a:t>Performance, flexibility, ease and cost</a:t>
            </a:r>
          </a:p>
          <a:p>
            <a:endParaRPr lang="en-US" baseline="0" dirty="0" smtClean="0"/>
          </a:p>
          <a:p>
            <a:r>
              <a:rPr lang="en-US" baseline="0" dirty="0" smtClean="0"/>
              <a:t>Maybe no decisions you can make are more important than</a:t>
            </a:r>
          </a:p>
          <a:p>
            <a:pPr marL="171450" indent="-171450">
              <a:buFontTx/>
              <a:buChar char="-"/>
            </a:pPr>
            <a:r>
              <a:rPr lang="en-US" baseline="0" dirty="0" smtClean="0"/>
              <a:t>What you choose to build and what you buy (or better still, get for free)</a:t>
            </a:r>
          </a:p>
          <a:p>
            <a:pPr marL="171450" indent="-171450">
              <a:buFontTx/>
              <a:buChar char="-"/>
            </a:pPr>
            <a:r>
              <a:rPr lang="en-US" baseline="0" dirty="0" smtClean="0"/>
              <a:t>Where the components are placed</a:t>
            </a:r>
          </a:p>
          <a:p>
            <a:pPr marL="171450" indent="-171450">
              <a:buFontTx/>
              <a:buChar char="-"/>
            </a:pPr>
            <a:r>
              <a:rPr lang="en-US" baseline="0" dirty="0" smtClean="0"/>
              <a:t>How you choose to connect them, both electromechanically and with data interfaces and protocols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33</a:t>
            </a:fld>
            <a:endParaRPr lang="en-US"/>
          </a:p>
        </p:txBody>
      </p:sp>
    </p:spTree>
    <p:extLst>
      <p:ext uri="{BB962C8B-B14F-4D97-AF65-F5344CB8AC3E}">
        <p14:creationId xmlns:p14="http://schemas.microsoft.com/office/powerpoint/2010/main" val="34326734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Some of these</a:t>
            </a:r>
            <a:r>
              <a:rPr lang="en-US" baseline="0" dirty="0" smtClean="0"/>
              <a:t> may seem obvious, but they’re important</a:t>
            </a:r>
          </a:p>
          <a:p>
            <a:pPr marL="171450" indent="-171450">
              <a:buFontTx/>
              <a:buChar char="-"/>
            </a:pPr>
            <a:r>
              <a:rPr lang="en-US" baseline="0" dirty="0" smtClean="0"/>
              <a:t>It’s often tempting to build what is most familiar to us; it’s easy to pour time into whipping something up “simple” that winds up taking a lot more money and time than anticipated – especially software.</a:t>
            </a:r>
          </a:p>
          <a:p>
            <a:pPr marL="171450" indent="-171450">
              <a:buFontTx/>
              <a:buChar char="-"/>
            </a:pPr>
            <a:r>
              <a:rPr lang="en-US" dirty="0" smtClean="0"/>
              <a:t>Build from scratch only what you really really</a:t>
            </a:r>
            <a:r>
              <a:rPr lang="en-US" baseline="0" dirty="0" smtClean="0"/>
              <a:t> have to </a:t>
            </a:r>
            <a:endParaRPr lang="en-US" dirty="0" smtClean="0"/>
          </a:p>
          <a:p>
            <a:pPr marL="171450" indent="-171450">
              <a:buFontTx/>
              <a:buChar char="-"/>
            </a:pPr>
            <a:r>
              <a:rPr lang="en-US" dirty="0" smtClean="0"/>
              <a:t>When</a:t>
            </a:r>
            <a:r>
              <a:rPr lang="en-US" baseline="0" dirty="0" smtClean="0"/>
              <a:t> you do decide to build, use COTS components and use open source where you can</a:t>
            </a:r>
          </a:p>
          <a:p>
            <a:pPr marL="171450" indent="-171450">
              <a:buFontTx/>
              <a:buChar char="-"/>
            </a:pPr>
            <a:r>
              <a:rPr lang="en-US" baseline="0" dirty="0" smtClean="0"/>
              <a:t>Stay near the beaten track with 3</a:t>
            </a:r>
            <a:r>
              <a:rPr lang="en-US" baseline="30000" dirty="0" smtClean="0"/>
              <a:t>rd</a:t>
            </a:r>
            <a:r>
              <a:rPr lang="en-US" baseline="0" dirty="0" smtClean="0"/>
              <a:t> party open source software - </a:t>
            </a:r>
            <a:r>
              <a:rPr lang="en-US" dirty="0" smtClean="0"/>
              <a:t>Just because it’s free doesn’t mean it isn’t expensive</a:t>
            </a:r>
          </a:p>
          <a:p>
            <a:pPr marL="171450" indent="-171450">
              <a:buFontTx/>
              <a:buChar char="-"/>
            </a:pPr>
            <a:r>
              <a:rPr lang="en-US" dirty="0" smtClean="0"/>
              <a:t>Use software</a:t>
            </a:r>
            <a:r>
              <a:rPr lang="en-US" baseline="0" dirty="0" smtClean="0"/>
              <a:t> that has an active developer base (check mail lists) and isn’t too new – you want code with lots of miles and people who have already run into your problems</a:t>
            </a:r>
          </a:p>
          <a:p>
            <a:pPr marL="171450" indent="-171450">
              <a:buFontTx/>
              <a:buChar char="-"/>
            </a:pPr>
            <a:r>
              <a:rPr lang="en-US" baseline="0" dirty="0" smtClean="0"/>
              <a:t>Temper your use of COTS and open source with an eye towards integration</a:t>
            </a:r>
          </a:p>
          <a:p>
            <a:pPr marL="628650" lvl="1" indent="-171450">
              <a:buFontTx/>
              <a:buChar char="-"/>
            </a:pPr>
            <a:r>
              <a:rPr lang="en-US" baseline="0" dirty="0" smtClean="0"/>
              <a:t>Make sure the sum isn’t less than the parts</a:t>
            </a:r>
          </a:p>
          <a:p>
            <a:pPr marL="628650" lvl="1" indent="-171450">
              <a:buFontTx/>
              <a:buChar char="-"/>
            </a:pPr>
            <a:r>
              <a:rPr lang="en-US" baseline="0" dirty="0" smtClean="0"/>
              <a:t>Integration problems manifest in higher power consumption, software workarounds, adapters in </a:t>
            </a:r>
            <a:r>
              <a:rPr lang="en-US" baseline="0" dirty="0" err="1" smtClean="0"/>
              <a:t>elec</a:t>
            </a:r>
            <a:r>
              <a:rPr lang="en-US" baseline="0" dirty="0" smtClean="0"/>
              <a:t>/</a:t>
            </a:r>
            <a:r>
              <a:rPr lang="en-US" baseline="0" dirty="0" err="1" smtClean="0"/>
              <a:t>mech</a:t>
            </a:r>
            <a:r>
              <a:rPr lang="en-US" baseline="0" dirty="0" smtClean="0"/>
              <a:t>/software interfaces</a:t>
            </a:r>
          </a:p>
          <a:p>
            <a:pPr marL="628650" lvl="1" indent="-171450">
              <a:buFontTx/>
              <a:buChar char="-"/>
            </a:pPr>
            <a:r>
              <a:rPr lang="en-US" baseline="0" dirty="0" smtClean="0"/>
              <a:t>These add cost and complexity, and reduce robustness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34</a:t>
            </a:fld>
            <a:endParaRPr lang="en-US"/>
          </a:p>
        </p:txBody>
      </p:sp>
    </p:spTree>
    <p:extLst>
      <p:ext uri="{BB962C8B-B14F-4D97-AF65-F5344CB8AC3E}">
        <p14:creationId xmlns:p14="http://schemas.microsoft.com/office/powerpoint/2010/main" val="10346043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r>
              <a:rPr lang="en-US" dirty="0" smtClean="0"/>
              <a:t>The</a:t>
            </a:r>
            <a:r>
              <a:rPr lang="en-US" baseline="0" dirty="0" smtClean="0"/>
              <a:t> decision to put some part of the system at sea is arguably the most important in terms of its effect on effort required to make things work reliably.</a:t>
            </a:r>
          </a:p>
          <a:p>
            <a:r>
              <a:rPr lang="en-US" baseline="0" dirty="0" smtClean="0"/>
              <a:t>In general, it’s preferable to put as much on shore as possible. </a:t>
            </a:r>
          </a:p>
          <a:p>
            <a:r>
              <a:rPr lang="en-US" baseline="0" dirty="0" smtClean="0"/>
              <a:t>In many cases, there isn’t a choice about that one – geography and permitting often make it for us.</a:t>
            </a:r>
            <a:endParaRPr lang="en-US" dirty="0" smtClean="0"/>
          </a:p>
          <a:p>
            <a:endParaRPr lang="en-US" dirty="0" smtClean="0"/>
          </a:p>
          <a:p>
            <a:r>
              <a:rPr lang="en-US" dirty="0" smtClean="0"/>
              <a:t>That being the</a:t>
            </a:r>
            <a:r>
              <a:rPr lang="en-US" baseline="0" dirty="0" smtClean="0"/>
              <a:t> case, the next choice to make is often whether to put things on or below the surface.</a:t>
            </a:r>
            <a:endParaRPr lang="en-US" dirty="0" smtClean="0"/>
          </a:p>
          <a:p>
            <a:r>
              <a:rPr lang="en-US" dirty="0" smtClean="0"/>
              <a:t>Though</a:t>
            </a:r>
            <a:r>
              <a:rPr lang="en-US" baseline="0" dirty="0" smtClean="0"/>
              <a:t> </a:t>
            </a:r>
            <a:r>
              <a:rPr lang="en-US" dirty="0" smtClean="0"/>
              <a:t>Easy</a:t>
            </a:r>
            <a:r>
              <a:rPr lang="en-US" baseline="0" dirty="0" smtClean="0"/>
              <a:t> to say, hard to do: the balance between simplicity and robustness can be hard to get right</a:t>
            </a:r>
          </a:p>
          <a:p>
            <a:endParaRPr lang="en-US" dirty="0" smtClean="0"/>
          </a:p>
          <a:p>
            <a:r>
              <a:rPr lang="en-US" dirty="0" smtClean="0"/>
              <a:t>Connectors</a:t>
            </a:r>
            <a:r>
              <a:rPr lang="en-US" baseline="0" dirty="0" smtClean="0"/>
              <a:t>, cables and housings are the #1 point of failure in ocean observing systems.</a:t>
            </a:r>
          </a:p>
          <a:p>
            <a:r>
              <a:rPr lang="en-US" baseline="0" dirty="0" smtClean="0"/>
              <a:t>Even the most expensive options are subject to failure.</a:t>
            </a:r>
          </a:p>
          <a:p>
            <a:pPr marL="171450" indent="-171450">
              <a:buFontTx/>
              <a:buChar char="-"/>
            </a:pPr>
            <a:r>
              <a:rPr lang="en-US" baseline="0" dirty="0" smtClean="0"/>
              <a:t>Use the right technology for the job – don’t skimp on connectors</a:t>
            </a:r>
          </a:p>
          <a:p>
            <a:pPr marL="171450" indent="-171450">
              <a:buFontTx/>
              <a:buChar char="-"/>
            </a:pPr>
            <a:r>
              <a:rPr lang="en-US" baseline="0" dirty="0" smtClean="0"/>
              <a:t>Housings can be simple, but not too simple </a:t>
            </a:r>
          </a:p>
          <a:p>
            <a:pPr marL="171450" indent="-171450">
              <a:buFontTx/>
              <a:buChar char="-"/>
            </a:pPr>
            <a:r>
              <a:rPr lang="en-US" baseline="0" dirty="0" smtClean="0"/>
              <a:t>Options covered later..</a:t>
            </a:r>
          </a:p>
          <a:p>
            <a:pPr marL="171450" indent="-171450">
              <a:buFontTx/>
              <a:buChar char="-"/>
            </a:pPr>
            <a:r>
              <a:rPr lang="en-US" baseline="0" dirty="0" smtClean="0"/>
              <a:t>Distributed software can be complex to debug: location and distance drive telemetry links, protocols, processor selection and power</a:t>
            </a:r>
          </a:p>
          <a:p>
            <a:pPr marL="0" indent="0">
              <a:buFontTx/>
              <a:buNone/>
            </a:pPr>
            <a:endParaRPr lang="en-US" baseline="0" dirty="0" smtClean="0"/>
          </a:p>
          <a:p>
            <a:pPr marL="171450" indent="-171450">
              <a:buFontTx/>
              <a:buChar char="-"/>
            </a:pPr>
            <a:endParaRPr lang="en-US" baseline="0" dirty="0" smtClean="0"/>
          </a:p>
          <a:p>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35</a:t>
            </a:fld>
            <a:endParaRPr lang="en-US"/>
          </a:p>
        </p:txBody>
      </p:sp>
    </p:spTree>
    <p:extLst>
      <p:ext uri="{BB962C8B-B14F-4D97-AF65-F5344CB8AC3E}">
        <p14:creationId xmlns:p14="http://schemas.microsoft.com/office/powerpoint/2010/main" val="1362960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our reference diagram</a:t>
            </a:r>
            <a:r>
              <a:rPr lang="en-US" baseline="0" dirty="0" smtClean="0"/>
              <a:t> again, this time as the software developer sees it.</a:t>
            </a:r>
          </a:p>
          <a:p>
            <a:r>
              <a:rPr lang="en-US" baseline="0" dirty="0" smtClean="0"/>
              <a:t>It is this view that the remainder of my slides are about.</a:t>
            </a:r>
          </a:p>
          <a:p>
            <a:endParaRPr lang="en-US" baseline="0" dirty="0" smtClean="0"/>
          </a:p>
          <a:p>
            <a:r>
              <a:rPr lang="en-US" baseline="0" dirty="0" smtClean="0"/>
              <a:t>The controller and it’s software are a central concern, and object of this concern are </a:t>
            </a:r>
          </a:p>
          <a:p>
            <a:r>
              <a:rPr lang="en-US" baseline="0" dirty="0" smtClean="0"/>
              <a:t>the power and data (includes control signals) that pass through the perimeter</a:t>
            </a:r>
          </a:p>
          <a:p>
            <a:endParaRPr lang="en-US" baseline="0" dirty="0" smtClean="0"/>
          </a:p>
          <a:p>
            <a:r>
              <a:rPr lang="en-US" baseline="0" dirty="0" smtClean="0"/>
              <a:t>You the users must be concerned with </a:t>
            </a:r>
          </a:p>
          <a:p>
            <a:pPr marL="171450" indent="-171450">
              <a:buFontTx/>
              <a:buChar char="-"/>
            </a:pPr>
            <a:r>
              <a:rPr lang="en-US" baseline="0" dirty="0" smtClean="0"/>
              <a:t>what is inside the box</a:t>
            </a:r>
          </a:p>
          <a:p>
            <a:pPr marL="171450" indent="-171450">
              <a:buFontTx/>
              <a:buChar char="-"/>
            </a:pPr>
            <a:r>
              <a:rPr lang="en-US" baseline="0" dirty="0" smtClean="0"/>
              <a:t>How should we arrange the pieces</a:t>
            </a:r>
          </a:p>
          <a:p>
            <a:pPr marL="171450" indent="-171450">
              <a:buFontTx/>
              <a:buChar char="-"/>
            </a:pPr>
            <a:r>
              <a:rPr lang="en-US" baseline="0" dirty="0" smtClean="0"/>
              <a:t>Which should we built and which bought</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36</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names for the approaches</a:t>
            </a:r>
            <a:r>
              <a:rPr lang="en-US" baseline="0" dirty="0" smtClean="0"/>
              <a:t> are just ones we made up</a:t>
            </a:r>
          </a:p>
          <a:p>
            <a:pPr marL="171450" indent="-171450">
              <a:buFontTx/>
              <a:buChar char="-"/>
            </a:pPr>
            <a:r>
              <a:rPr lang="en-US" baseline="0" dirty="0" smtClean="0"/>
              <a:t>Centralized Workstation: desktop-class PCs packaged for the seafloor (or run on shore)</a:t>
            </a:r>
          </a:p>
          <a:p>
            <a:pPr marL="171450" indent="-171450">
              <a:buFontTx/>
              <a:buChar char="-"/>
            </a:pPr>
            <a:r>
              <a:rPr lang="en-US" baseline="0" dirty="0" smtClean="0"/>
              <a:t>Industrial computers: building block approach using modular factory automation buses like </a:t>
            </a:r>
            <a:r>
              <a:rPr lang="en-US" baseline="0" dirty="0" err="1" smtClean="0"/>
              <a:t>Wago</a:t>
            </a:r>
            <a:r>
              <a:rPr lang="en-US" baseline="0" dirty="0" smtClean="0"/>
              <a:t>, NI Compact Rio, etc.</a:t>
            </a:r>
          </a:p>
          <a:p>
            <a:pPr marL="171450" indent="-171450">
              <a:buFontTx/>
              <a:buChar char="-"/>
            </a:pPr>
            <a:r>
              <a:rPr lang="en-US" dirty="0" smtClean="0"/>
              <a:t>Sensor Node: Low cost, low energy</a:t>
            </a:r>
            <a:r>
              <a:rPr lang="en-US" baseline="0" dirty="0" smtClean="0"/>
              <a:t> approach using COTS components for modularity and flexibility with a minimum of custom hardware</a:t>
            </a:r>
          </a:p>
          <a:p>
            <a:pPr marL="0" indent="0">
              <a:buFontTx/>
              <a:buNone/>
            </a:pPr>
            <a:endParaRPr lang="en-US" baseline="0" dirty="0" smtClean="0"/>
          </a:p>
          <a:p>
            <a:pPr marL="0" indent="0">
              <a:buFontTx/>
              <a:buNone/>
            </a:pPr>
            <a:r>
              <a:rPr lang="en-US" baseline="0" dirty="0" smtClean="0"/>
              <a:t>we’ll look at each in terms of how they’re arranged, technology build/buy choices and interconnections</a:t>
            </a:r>
          </a:p>
          <a:p>
            <a:pPr marL="0" indent="0">
              <a:buFontTx/>
              <a:buNone/>
            </a:pPr>
            <a:endParaRPr lang="en-US" baseline="0" dirty="0" smtClean="0"/>
          </a:p>
          <a:p>
            <a:pPr marL="0" indent="0">
              <a:buFontTx/>
              <a:buNone/>
            </a:pPr>
            <a:r>
              <a:rPr lang="en-US" baseline="0" dirty="0" smtClean="0"/>
              <a:t>All are valid approaches with optimizations for a particular application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37</a:t>
            </a:fld>
            <a:endParaRPr lang="en-US"/>
          </a:p>
        </p:txBody>
      </p:sp>
    </p:spTree>
    <p:extLst>
      <p:ext uri="{BB962C8B-B14F-4D97-AF65-F5344CB8AC3E}">
        <p14:creationId xmlns:p14="http://schemas.microsoft.com/office/powerpoint/2010/main" val="3695886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38</a:t>
            </a:fld>
            <a:endParaRPr lang="en-US"/>
          </a:p>
        </p:txBody>
      </p:sp>
    </p:spTree>
    <p:extLst>
      <p:ext uri="{BB962C8B-B14F-4D97-AF65-F5344CB8AC3E}">
        <p14:creationId xmlns:p14="http://schemas.microsoft.com/office/powerpoint/2010/main" val="175117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the entire experiment is situated on the seafloor</a:t>
            </a:r>
          </a:p>
          <a:p>
            <a:endParaRPr lang="en-US" baseline="0" dirty="0" smtClean="0"/>
          </a:p>
          <a:p>
            <a:r>
              <a:rPr lang="en-US" baseline="0" dirty="0" smtClean="0"/>
              <a:t>Though not shown, ESW could be generated on the seafloor (deep water only), or </a:t>
            </a:r>
          </a:p>
          <a:p>
            <a:r>
              <a:rPr lang="en-US" baseline="0" dirty="0" smtClean="0"/>
              <a:t>surface/shore (depending on depth and distance from shore)</a:t>
            </a:r>
          </a:p>
          <a:p>
            <a:endParaRPr lang="en-US" dirty="0" smtClean="0"/>
          </a:p>
          <a:p>
            <a:r>
              <a:rPr lang="en-US" dirty="0" smtClean="0"/>
              <a:t>Same</a:t>
            </a:r>
            <a:r>
              <a:rPr lang="en-US" baseline="0" dirty="0" smtClean="0"/>
              <a:t> generally true for power and communications, though here these originate on shore</a:t>
            </a:r>
          </a:p>
          <a:p>
            <a:endParaRPr lang="en-US" baseline="0" dirty="0" smtClean="0"/>
          </a:p>
          <a:p>
            <a:r>
              <a:rPr lang="en-US" baseline="0" dirty="0" smtClean="0"/>
              <a:t>The controller is consolidated in a single housing on adjacent to each chamber </a:t>
            </a:r>
          </a:p>
          <a:p>
            <a:r>
              <a:rPr lang="en-US" baseline="0" dirty="0" smtClean="0"/>
              <a:t>(note that an experiment may include multiple chambers; only one is shown here)</a:t>
            </a:r>
          </a:p>
          <a:p>
            <a:endParaRPr lang="en-US" baseline="0" dirty="0" smtClean="0"/>
          </a:p>
          <a:p>
            <a:r>
              <a:rPr lang="en-US" baseline="0" dirty="0" smtClean="0"/>
              <a:t>Some advantages to putting everything on the seafloor are</a:t>
            </a:r>
          </a:p>
          <a:p>
            <a:pPr marL="171450" indent="-171450">
              <a:buFontTx/>
              <a:buChar char="-"/>
            </a:pPr>
            <a:r>
              <a:rPr lang="en-US" baseline="0" dirty="0" smtClean="0"/>
              <a:t>As long as the unit gets power, the experiment may run autonomously </a:t>
            </a:r>
          </a:p>
          <a:p>
            <a:pPr marL="171450" indent="-171450">
              <a:buFontTx/>
              <a:buChar char="-"/>
            </a:pPr>
            <a:r>
              <a:rPr lang="en-US" baseline="0" dirty="0" smtClean="0"/>
              <a:t>Having the user interface on shore (with hooks in the controller) makes maintenance easier</a:t>
            </a:r>
          </a:p>
          <a:p>
            <a:pPr marL="0" indent="0">
              <a:buFontTx/>
              <a:buNone/>
            </a:pPr>
            <a:r>
              <a:rPr lang="en-US" dirty="0" smtClean="0"/>
              <a:t>-</a:t>
            </a:r>
            <a:r>
              <a:rPr lang="en-US" baseline="0" dirty="0" smtClean="0"/>
              <a:t>   It is simpler w/o a surface expression, at the expense of some accessibility</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39</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many variations</a:t>
            </a:r>
            <a:r>
              <a:rPr lang="en-US" baseline="0" dirty="0" smtClean="0"/>
              <a:t> what you may choose to build or buy, but in this scenario, as for </a:t>
            </a:r>
            <a:r>
              <a:rPr lang="en-US" baseline="0" dirty="0" err="1" smtClean="0"/>
              <a:t>dpFOCE</a:t>
            </a:r>
            <a:r>
              <a:rPr lang="en-US" baseline="0" dirty="0" smtClean="0"/>
              <a:t>, a lot of custom components were used for various reasons:</a:t>
            </a:r>
          </a:p>
          <a:p>
            <a:pPr marL="171450" indent="-171450">
              <a:buFontTx/>
              <a:buChar char="-"/>
            </a:pPr>
            <a:r>
              <a:rPr lang="en-US" baseline="0" dirty="0" smtClean="0"/>
              <a:t>We did use an OTS PC104 controller computer</a:t>
            </a:r>
          </a:p>
          <a:p>
            <a:pPr marL="171450" indent="-171450">
              <a:buFontTx/>
              <a:buChar char="-"/>
            </a:pPr>
            <a:r>
              <a:rPr lang="en-US" baseline="0" dirty="0" smtClean="0"/>
              <a:t>One potential drawback to this approach is that it requires a large serial expansion; not hard, since you can buy serial UART cards, but it ties you to a larger, more power hungry workstation class computer</a:t>
            </a:r>
          </a:p>
          <a:p>
            <a:pPr marL="171450" indent="-171450">
              <a:buFontTx/>
              <a:buChar char="-"/>
            </a:pPr>
            <a:r>
              <a:rPr lang="en-US" baseline="0" dirty="0" smtClean="0"/>
              <a:t>The controller software was custom almost entirely throughout (though with substantial open source components like Linux, Java, OSDT), in our case to reuse software we had a large investment in.</a:t>
            </a:r>
          </a:p>
          <a:p>
            <a:pPr marL="171450" indent="-171450">
              <a:buFontTx/>
              <a:buChar char="-"/>
            </a:pPr>
            <a:r>
              <a:rPr lang="en-US" baseline="0" dirty="0" smtClean="0"/>
              <a:t>The power system was semi custom as well, though it made use of available voltage converters and off the shelf data </a:t>
            </a:r>
            <a:r>
              <a:rPr lang="en-US" baseline="0" dirty="0" err="1" smtClean="0"/>
              <a:t>acq</a:t>
            </a:r>
            <a:r>
              <a:rPr lang="en-US" baseline="0" dirty="0" smtClean="0"/>
              <a:t> for environmental monitoring</a:t>
            </a:r>
          </a:p>
        </p:txBody>
      </p:sp>
      <p:sp>
        <p:nvSpPr>
          <p:cNvPr id="4" name="Slide Number Placeholder 3"/>
          <p:cNvSpPr>
            <a:spLocks noGrp="1"/>
          </p:cNvSpPr>
          <p:nvPr>
            <p:ph type="sldNum" sz="quarter" idx="10"/>
          </p:nvPr>
        </p:nvSpPr>
        <p:spPr/>
        <p:txBody>
          <a:bodyPr/>
          <a:lstStyle/>
          <a:p>
            <a:fld id="{EFD093BE-99D7-A84C-8F8E-0EEDFCB4C65A}" type="slidenum">
              <a:rPr lang="en-US" smtClean="0"/>
              <a:t>40</a:t>
            </a:fld>
            <a:endParaRPr lang="en-US"/>
          </a:p>
        </p:txBody>
      </p:sp>
    </p:spTree>
    <p:extLst>
      <p:ext uri="{BB962C8B-B14F-4D97-AF65-F5344CB8AC3E}">
        <p14:creationId xmlns:p14="http://schemas.microsoft.com/office/powerpoint/2010/main" val="728798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Here is a look at the communications and power infrastructure – the connections between the boxes</a:t>
            </a:r>
          </a:p>
          <a:p>
            <a:r>
              <a:rPr lang="en-US" baseline="0" dirty="0" smtClean="0"/>
              <a:t>A cable to shore offers substantial power and communications bandwidth,</a:t>
            </a:r>
          </a:p>
          <a:p>
            <a:r>
              <a:rPr lang="en-US" baseline="0" dirty="0" smtClean="0"/>
              <a:t>though it it is typically requires some technical and financial investment, and may be challenging to permit.</a:t>
            </a:r>
          </a:p>
          <a:p>
            <a:endParaRPr lang="en-US" baseline="0" dirty="0" smtClean="0"/>
          </a:p>
          <a:p>
            <a:r>
              <a:rPr lang="en-US" baseline="0" dirty="0" smtClean="0"/>
              <a:t>The upsides are easy to see: it is easy to access and maintain from shore, and supports features like live real-time video feeds, which have both scientific and social/strategic value.</a:t>
            </a:r>
          </a:p>
          <a:p>
            <a:r>
              <a:rPr lang="en-US" baseline="0" dirty="0" smtClean="0"/>
              <a:t>The large amount of available energy makes it easy to support the larger workstation computers and larger chamber size (bigger water movers, etc.)</a:t>
            </a:r>
          </a:p>
          <a:p>
            <a:endParaRPr lang="en-US" baseline="0" dirty="0" smtClean="0"/>
          </a:p>
          <a:p>
            <a:endParaRPr lang="en-US" baseline="0" dirty="0" smtClean="0"/>
          </a:p>
          <a:p>
            <a:r>
              <a:rPr lang="en-US" baseline="0" dirty="0" smtClean="0"/>
              <a:t>From the controller, connections to the instruments are mostly serial, though </a:t>
            </a:r>
            <a:r>
              <a:rPr lang="en-US" baseline="0" dirty="0" err="1" smtClean="0"/>
              <a:t>ethernet</a:t>
            </a:r>
            <a:r>
              <a:rPr lang="en-US" baseline="0" dirty="0" smtClean="0"/>
              <a:t>-serial connections are also used</a:t>
            </a:r>
          </a:p>
          <a:p>
            <a:r>
              <a:rPr lang="en-US" baseline="0" dirty="0" smtClean="0"/>
              <a:t>To the ESW system (to show another possibility – we did it to make the ESW system more modular and ROV compatible)</a:t>
            </a:r>
          </a:p>
        </p:txBody>
      </p:sp>
      <p:sp>
        <p:nvSpPr>
          <p:cNvPr id="4" name="Slide Number Placeholder 3"/>
          <p:cNvSpPr>
            <a:spLocks noGrp="1"/>
          </p:cNvSpPr>
          <p:nvPr>
            <p:ph type="sldNum" sz="quarter" idx="10"/>
          </p:nvPr>
        </p:nvSpPr>
        <p:spPr/>
        <p:txBody>
          <a:bodyPr/>
          <a:lstStyle/>
          <a:p>
            <a:fld id="{EFD093BE-99D7-A84C-8F8E-0EEDFCB4C65A}" type="slidenum">
              <a:rPr lang="en-US" smtClean="0"/>
              <a:t>41</a:t>
            </a:fld>
            <a:endParaRPr lang="en-US"/>
          </a:p>
        </p:txBody>
      </p:sp>
    </p:spTree>
    <p:extLst>
      <p:ext uri="{BB962C8B-B14F-4D97-AF65-F5344CB8AC3E}">
        <p14:creationId xmlns:p14="http://schemas.microsoft.com/office/powerpoint/2010/main" val="35116531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the centralized workstation</a:t>
            </a:r>
            <a:r>
              <a:rPr lang="en-US" baseline="0" dirty="0" smtClean="0"/>
              <a:t> essentially trades the convenience of using off the shelf PCs and serial expansion capability over power consumption and modularity.</a:t>
            </a:r>
          </a:p>
          <a:p>
            <a:r>
              <a:rPr lang="en-US" baseline="0" dirty="0" smtClean="0"/>
              <a:t>It means fewer housings, but larger ones (which are more difficult to seal). Fewer housing may be an up-side just because there is less to build and maintain, but it may be difficult or expensive to spare and the whole thing must be replaced at once.</a:t>
            </a:r>
          </a:p>
          <a:p>
            <a:endParaRPr lang="en-US" baseline="0" dirty="0" smtClean="0"/>
          </a:p>
          <a:p>
            <a:r>
              <a:rPr lang="en-US" baseline="0" dirty="0" smtClean="0"/>
              <a:t>Though you could exercise different SW choices, custom software takes time to develop, </a:t>
            </a:r>
          </a:p>
          <a:p>
            <a:r>
              <a:rPr lang="en-US" baseline="0" dirty="0" smtClean="0"/>
              <a:t>though with only one hardware platform, there is only one software development environment needed.</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42</a:t>
            </a:fld>
            <a:endParaRPr lang="en-US"/>
          </a:p>
        </p:txBody>
      </p:sp>
    </p:spTree>
    <p:extLst>
      <p:ext uri="{BB962C8B-B14F-4D97-AF65-F5344CB8AC3E}">
        <p14:creationId xmlns:p14="http://schemas.microsoft.com/office/powerpoint/2010/main" val="613851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animal restrictor – use mesh</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21</a:t>
            </a:fld>
            <a:endParaRPr lang="en-US"/>
          </a:p>
        </p:txBody>
      </p:sp>
    </p:spTree>
    <p:extLst>
      <p:ext uri="{BB962C8B-B14F-4D97-AF65-F5344CB8AC3E}">
        <p14:creationId xmlns:p14="http://schemas.microsoft.com/office/powerpoint/2010/main" val="42505199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Starting again</a:t>
            </a:r>
            <a:r>
              <a:rPr lang="en-US" baseline="0" dirty="0" smtClean="0"/>
              <a:t> with the geographic distribution of components</a:t>
            </a:r>
          </a:p>
          <a:p>
            <a:r>
              <a:rPr lang="en-US" dirty="0" smtClean="0"/>
              <a:t>In this configuration, all</a:t>
            </a:r>
            <a:r>
              <a:rPr lang="en-US" baseline="0" dirty="0" smtClean="0"/>
              <a:t> of the electronics are situated on the surface.</a:t>
            </a:r>
          </a:p>
          <a:p>
            <a:pPr marL="171450" indent="-171450">
              <a:buFontTx/>
              <a:buChar char="-"/>
            </a:pPr>
            <a:r>
              <a:rPr lang="en-US" baseline="0" dirty="0" smtClean="0"/>
              <a:t>Several controller housings, power generation and distribution</a:t>
            </a:r>
          </a:p>
          <a:p>
            <a:pPr marL="171450" indent="-171450">
              <a:buFontTx/>
              <a:buChar char="-"/>
            </a:pPr>
            <a:r>
              <a:rPr lang="en-US" baseline="0" dirty="0" smtClean="0"/>
              <a:t>ESW distribution manifold</a:t>
            </a:r>
          </a:p>
          <a:p>
            <a:pPr marL="171450" indent="-171450">
              <a:buFontTx/>
              <a:buChar char="-"/>
            </a:pPr>
            <a:endParaRPr lang="en-US" baseline="0" dirty="0" smtClean="0"/>
          </a:p>
          <a:p>
            <a:r>
              <a:rPr lang="en-US" baseline="0" dirty="0" smtClean="0"/>
              <a:t>Though not explicitly shown, the ESW was generated on shore (using bottled CO2) and delivered to the site</a:t>
            </a:r>
          </a:p>
          <a:p>
            <a:r>
              <a:rPr lang="en-US" baseline="0" dirty="0" smtClean="0"/>
              <a:t>Via gravity and pumps.</a:t>
            </a:r>
          </a:p>
          <a:p>
            <a:endParaRPr lang="en-US" baseline="0" dirty="0" smtClean="0"/>
          </a:p>
          <a:p>
            <a:r>
              <a:rPr lang="en-US" baseline="0" dirty="0" smtClean="0"/>
              <a:t>In the case of </a:t>
            </a:r>
            <a:r>
              <a:rPr lang="en-US" baseline="0" dirty="0" err="1" smtClean="0"/>
              <a:t>cpFOCE</a:t>
            </a:r>
            <a:r>
              <a:rPr lang="en-US" baseline="0" dirty="0" smtClean="0"/>
              <a:t>, this arrangement was motivated by permitting issues: it was OK to run an ESW hose, but not power lines, across the beach to the site.</a:t>
            </a:r>
          </a:p>
          <a:p>
            <a:r>
              <a:rPr lang="en-US" baseline="0" dirty="0" smtClean="0"/>
              <a:t>A subsurface 1-atm </a:t>
            </a:r>
            <a:r>
              <a:rPr lang="en-US" baseline="0" dirty="0" err="1" smtClean="0"/>
              <a:t>jbox</a:t>
            </a:r>
            <a:r>
              <a:rPr lang="en-US" baseline="0" dirty="0" smtClean="0"/>
              <a:t> distributed power and </a:t>
            </a:r>
            <a:r>
              <a:rPr lang="en-US" baseline="0" dirty="0" err="1" smtClean="0"/>
              <a:t>comms</a:t>
            </a:r>
            <a:r>
              <a:rPr lang="en-US" baseline="0" dirty="0" smtClean="0"/>
              <a:t> to the chambers (there were 3 for </a:t>
            </a:r>
            <a:r>
              <a:rPr lang="en-US" baseline="0" dirty="0" err="1" smtClean="0"/>
              <a:t>cpFOCE</a:t>
            </a:r>
            <a:r>
              <a:rPr lang="en-US" baseline="0" dirty="0" smtClean="0"/>
              <a:t>).</a:t>
            </a:r>
          </a:p>
          <a:p>
            <a:endParaRPr lang="en-US" baseline="0" dirty="0" smtClean="0"/>
          </a:p>
          <a:p>
            <a:r>
              <a:rPr lang="en-US" baseline="0" dirty="0" smtClean="0"/>
              <a:t>A graphical user interface is implemented on shore</a:t>
            </a:r>
          </a:p>
          <a:p>
            <a:endParaRPr lang="en-US" baseline="0" dirty="0" smtClean="0"/>
          </a:p>
          <a:p>
            <a:r>
              <a:rPr lang="en-US" baseline="0" dirty="0" smtClean="0"/>
              <a:t>The reason for putting the electronics on the surface is for easier access, and could place fewer demands on the housings (at least at this shallow and relatively benign coral site).</a:t>
            </a:r>
          </a:p>
          <a:p>
            <a:endParaRPr lang="en-US" baseline="0" dirty="0" smtClean="0"/>
          </a:p>
          <a:p>
            <a:r>
              <a:rPr lang="en-US" baseline="0" dirty="0" smtClean="0"/>
              <a:t>To do this in deeper water would require some engineering to develop a robust surface expression and connect it to the seafloor.</a:t>
            </a:r>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EFD093BE-99D7-A84C-8F8E-0EEDFCB4C65A}" type="slidenum">
              <a:rPr lang="en-US" smtClean="0"/>
              <a:t>44</a:t>
            </a:fld>
            <a:endParaRPr lang="en-US"/>
          </a:p>
        </p:txBody>
      </p:sp>
    </p:spTree>
    <p:extLst>
      <p:ext uri="{BB962C8B-B14F-4D97-AF65-F5344CB8AC3E}">
        <p14:creationId xmlns:p14="http://schemas.microsoft.com/office/powerpoint/2010/main" val="747457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the distinguishing</a:t>
            </a:r>
            <a:r>
              <a:rPr lang="en-US" baseline="0" dirty="0" smtClean="0"/>
              <a:t> features of this approach is the use of COTS hardware and software.</a:t>
            </a:r>
          </a:p>
          <a:p>
            <a:r>
              <a:rPr lang="en-US" dirty="0" smtClean="0"/>
              <a:t>The controller hardware takes</a:t>
            </a:r>
            <a:r>
              <a:rPr lang="en-US" baseline="0" dirty="0" smtClean="0"/>
              <a:t> advantage of flexible modular industrial computers like NI C-Rio and </a:t>
            </a:r>
            <a:r>
              <a:rPr lang="en-US" baseline="0" dirty="0" err="1" smtClean="0"/>
              <a:t>Wago</a:t>
            </a:r>
            <a:r>
              <a:rPr lang="en-US" baseline="0" dirty="0" smtClean="0"/>
              <a:t>.</a:t>
            </a:r>
          </a:p>
          <a:p>
            <a:r>
              <a:rPr lang="en-US" baseline="0" dirty="0" smtClean="0"/>
              <a:t>These feature real time operating systems and a wide variety of control modules, layered with excellent software on top, which really speeds up development time.</a:t>
            </a:r>
          </a:p>
          <a:p>
            <a:endParaRPr lang="en-US" baseline="0" dirty="0" smtClean="0"/>
          </a:p>
          <a:p>
            <a:r>
              <a:rPr lang="en-US" baseline="0" dirty="0" smtClean="0"/>
              <a:t>These are expensive, but this approach may be one to consider when the funding is there, but the schedule and staffing are more lean.</a:t>
            </a:r>
          </a:p>
          <a:p>
            <a:r>
              <a:rPr lang="en-US" baseline="0" dirty="0" smtClean="0"/>
              <a:t>These computers tend to consume more power – the processors are typically workstation class, and they are geared towards industrial applications.</a:t>
            </a:r>
          </a:p>
          <a:p>
            <a:endParaRPr lang="en-US" baseline="0" dirty="0" smtClean="0"/>
          </a:p>
          <a:p>
            <a:r>
              <a:rPr lang="en-US" baseline="0" dirty="0" smtClean="0"/>
              <a:t>The software stacks provide rich libraries that provide GUI components, control loop elements and functions that greatly reduce development time and are usually very robust.</a:t>
            </a:r>
          </a:p>
          <a:p>
            <a:r>
              <a:rPr lang="en-US" baseline="0" dirty="0" smtClean="0"/>
              <a:t>They generally integrate well with some selected 3</a:t>
            </a:r>
            <a:r>
              <a:rPr lang="en-US" baseline="30000" dirty="0" smtClean="0"/>
              <a:t>rd</a:t>
            </a:r>
            <a:r>
              <a:rPr lang="en-US" baseline="0" dirty="0" smtClean="0"/>
              <a:t> party packages like MATLAB.</a:t>
            </a:r>
          </a:p>
          <a:p>
            <a:endParaRPr lang="en-US" baseline="0" dirty="0" smtClean="0"/>
          </a:p>
          <a:p>
            <a:r>
              <a:rPr lang="en-US" baseline="0" dirty="0" smtClean="0"/>
              <a:t>One cost of this approach is flexibility – you are somewhat tied to the software tools (which, for example may use a graphical programming model), and the set of available hardware modules.</a:t>
            </a:r>
          </a:p>
          <a:p>
            <a:r>
              <a:rPr lang="en-US" baseline="0" dirty="0" smtClean="0"/>
              <a:t>Though there is plenty of capability inside the boundaries (enough for basic FOCE),and even though there are some customization paths,</a:t>
            </a:r>
          </a:p>
          <a:p>
            <a:r>
              <a:rPr lang="en-US" baseline="0" dirty="0" smtClean="0"/>
              <a:t> it may be difficult to go outside the box if the piece you need isn’t there or isn’t up to the required spec (e.g. serial IO – 9600 bps max)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45</a:t>
            </a:fld>
            <a:endParaRPr lang="en-US"/>
          </a:p>
        </p:txBody>
      </p:sp>
    </p:spTree>
    <p:extLst>
      <p:ext uri="{BB962C8B-B14F-4D97-AF65-F5344CB8AC3E}">
        <p14:creationId xmlns:p14="http://schemas.microsoft.com/office/powerpoint/2010/main" val="202026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the power sub-system</a:t>
            </a:r>
            <a:r>
              <a:rPr lang="en-US" baseline="0" dirty="0" smtClean="0"/>
              <a:t> and</a:t>
            </a:r>
            <a:r>
              <a:rPr lang="en-US" dirty="0" smtClean="0"/>
              <a:t> controllers</a:t>
            </a:r>
            <a:r>
              <a:rPr lang="en-US" baseline="0" dirty="0" smtClean="0"/>
              <a:t> (and ESW distribution – e.g. manifold) on the surface,</a:t>
            </a:r>
          </a:p>
          <a:p>
            <a:r>
              <a:rPr lang="en-US" baseline="0" dirty="0" smtClean="0"/>
              <a:t>A link for distributing power and communications needs to extend from the surface expression to the seafloor.</a:t>
            </a:r>
          </a:p>
          <a:p>
            <a:endParaRPr lang="en-US" baseline="0" dirty="0" smtClean="0"/>
          </a:p>
          <a:p>
            <a:r>
              <a:rPr lang="en-US" baseline="0" dirty="0" smtClean="0"/>
              <a:t>A junction box could be implemented as a 1 </a:t>
            </a:r>
            <a:r>
              <a:rPr lang="en-US" baseline="0" dirty="0" err="1" smtClean="0"/>
              <a:t>atm</a:t>
            </a:r>
            <a:r>
              <a:rPr lang="en-US" baseline="0" dirty="0" smtClean="0"/>
              <a:t> housing or oil-filled box would make the cabling simpler than directly running so many cables</a:t>
            </a:r>
          </a:p>
          <a:p>
            <a:r>
              <a:rPr lang="en-US" baseline="0" dirty="0" smtClean="0"/>
              <a:t>Directly to the surface.</a:t>
            </a:r>
          </a:p>
          <a:p>
            <a:endParaRPr lang="en-US" baseline="0" dirty="0" smtClean="0"/>
          </a:p>
          <a:p>
            <a:r>
              <a:rPr lang="en-US" baseline="0" dirty="0" smtClean="0"/>
              <a:t>Though not specific to this approach, a few thoughts on connection options:</a:t>
            </a:r>
          </a:p>
          <a:p>
            <a:endParaRPr lang="en-US" baseline="0" dirty="0" smtClean="0"/>
          </a:p>
          <a:p>
            <a:r>
              <a:rPr lang="en-US" baseline="0" dirty="0" smtClean="0"/>
              <a:t>Serial is a likely choice if the deployment depth is approximately in the range of diver depth. For longer runs, it may be necessary to consider </a:t>
            </a:r>
          </a:p>
          <a:p>
            <a:r>
              <a:rPr lang="en-US" baseline="0" dirty="0" smtClean="0"/>
              <a:t>Ethernet from surface to seafloor, either over copper using DSL or via fiber, though such designs can be somewhat technical to implement robustly, particularly in dynamic environments.</a:t>
            </a:r>
          </a:p>
          <a:p>
            <a:endParaRPr lang="en-US" dirty="0" smtClean="0"/>
          </a:p>
          <a:p>
            <a:r>
              <a:rPr lang="en-US" dirty="0" smtClean="0"/>
              <a:t>If</a:t>
            </a:r>
            <a:r>
              <a:rPr lang="en-US" baseline="0" dirty="0" smtClean="0"/>
              <a:t> no physical connection to shore is possible, then any telemetry could be done wirelessly. There are many options to choose from, and the trades are between</a:t>
            </a:r>
          </a:p>
          <a:p>
            <a:r>
              <a:rPr lang="en-US" baseline="0" dirty="0" smtClean="0"/>
              <a:t>Cost, power, bandwidth and distance. RF and </a:t>
            </a:r>
            <a:r>
              <a:rPr lang="en-US" baseline="0" dirty="0" err="1" smtClean="0"/>
              <a:t>WiFi</a:t>
            </a:r>
            <a:r>
              <a:rPr lang="en-US" baseline="0" dirty="0" smtClean="0"/>
              <a:t> are very simple to use, with many great COTS options.</a:t>
            </a:r>
          </a:p>
          <a:p>
            <a:r>
              <a:rPr lang="en-US" baseline="0" dirty="0" smtClean="0"/>
              <a:t> Fairly high bandwidths are achievable, though these are generally suitable over Line-of-sight distances and consume moderate to high amounts of power.</a:t>
            </a:r>
          </a:p>
          <a:p>
            <a:r>
              <a:rPr lang="en-US" baseline="0" dirty="0" smtClean="0"/>
              <a:t>Depending on where they are used, you may encounter interference; you can use licensed frequencies, though there is some overhead cost associated with this path.</a:t>
            </a:r>
          </a:p>
          <a:p>
            <a:r>
              <a:rPr lang="en-US" baseline="0" dirty="0" smtClean="0"/>
              <a:t>If you are within range of a cell phone network, there are a few good cellular modem options. Satellite is available almost anywhere in the world; Iridium is very popular and robust.</a:t>
            </a:r>
          </a:p>
          <a:p>
            <a:r>
              <a:rPr lang="en-US" baseline="0" dirty="0" smtClean="0"/>
              <a:t>Cell and satellite connections can be costly and have limited bandwidth compared to RF options. </a:t>
            </a:r>
            <a:r>
              <a:rPr lang="en-US" baseline="0" dirty="0" err="1" smtClean="0"/>
              <a:t>Globalstar</a:t>
            </a:r>
            <a:r>
              <a:rPr lang="en-US" baseline="0" dirty="0" smtClean="0"/>
              <a:t> satellite is somewhat lower availability, but can be less expensive than other satellite options.</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46</a:t>
            </a:fld>
            <a:endParaRPr lang="en-US"/>
          </a:p>
        </p:txBody>
      </p:sp>
    </p:spTree>
    <p:extLst>
      <p:ext uri="{BB962C8B-B14F-4D97-AF65-F5344CB8AC3E}">
        <p14:creationId xmlns:p14="http://schemas.microsoft.com/office/powerpoint/2010/main" val="2760806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basic trades for Industrial computers are summarized here.</a:t>
            </a:r>
          </a:p>
          <a:p>
            <a:r>
              <a:rPr lang="en-US" dirty="0" smtClean="0"/>
              <a:t>The hardware and software is expensive (I estimated</a:t>
            </a:r>
            <a:r>
              <a:rPr lang="en-US" baseline="0" dirty="0" smtClean="0"/>
              <a:t> $20k for a FOCE chamber; some software (about 30% of the cost) could be spread over multiple units.</a:t>
            </a:r>
          </a:p>
          <a:p>
            <a:r>
              <a:rPr lang="en-US" baseline="0" dirty="0" smtClean="0"/>
              <a:t>It’s relatively high power – keep that in mind when using it in remote applications powered by solar and/</a:t>
            </a:r>
            <a:r>
              <a:rPr lang="en-US" baseline="0" dirty="0" err="1" smtClean="0"/>
              <a:t>ors</a:t>
            </a:r>
            <a:r>
              <a:rPr lang="en-US" baseline="0" dirty="0" smtClean="0"/>
              <a:t> wind.</a:t>
            </a:r>
          </a:p>
          <a:p>
            <a:endParaRPr lang="en-US" baseline="0" dirty="0" smtClean="0"/>
          </a:p>
          <a:p>
            <a:r>
              <a:rPr lang="en-US" baseline="0" dirty="0" smtClean="0"/>
              <a:t>The form factors tend to be large – completely practical, but it does require larger housings (which are harder to keep the water out of).</a:t>
            </a:r>
          </a:p>
          <a:p>
            <a:endParaRPr lang="en-US" baseline="0" dirty="0" smtClean="0"/>
          </a:p>
          <a:p>
            <a:r>
              <a:rPr lang="en-US" baseline="0" dirty="0" smtClean="0"/>
              <a:t>On the plus side, these systems can go together quickly, and the hardware and software available is generally robust.</a:t>
            </a:r>
          </a:p>
          <a:p>
            <a:r>
              <a:rPr lang="en-US" baseline="0" dirty="0" smtClean="0"/>
              <a:t>Great support is available from vendors and user communities.</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47</a:t>
            </a:fld>
            <a:endParaRPr lang="en-US"/>
          </a:p>
        </p:txBody>
      </p:sp>
    </p:spTree>
    <p:extLst>
      <p:ext uri="{BB962C8B-B14F-4D97-AF65-F5344CB8AC3E}">
        <p14:creationId xmlns:p14="http://schemas.microsoft.com/office/powerpoint/2010/main" val="31708845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approach</a:t>
            </a:r>
            <a:r>
              <a:rPr lang="en-US" baseline="0" dirty="0" smtClean="0"/>
              <a:t> we call Sensor Node takes advantage of the wide spectrum of small processors currently available off the shelf at very low cost.</a:t>
            </a:r>
          </a:p>
          <a:p>
            <a:endParaRPr lang="en-US" baseline="0" dirty="0" smtClean="0"/>
          </a:p>
          <a:p>
            <a:r>
              <a:rPr lang="en-US" dirty="0" smtClean="0"/>
              <a:t>The central ideas are to keep the hardware and software as</a:t>
            </a:r>
            <a:r>
              <a:rPr lang="en-US" baseline="0" dirty="0" smtClean="0"/>
              <a:t> simple as possible</a:t>
            </a:r>
            <a:r>
              <a:rPr lang="en-US" dirty="0" smtClean="0"/>
              <a:t>,</a:t>
            </a:r>
            <a:r>
              <a:rPr lang="en-US" baseline="0" dirty="0" smtClean="0"/>
              <a:t> and keep power consumption down to support remote configurations.</a:t>
            </a:r>
          </a:p>
          <a:p>
            <a:r>
              <a:rPr lang="en-US" dirty="0" smtClean="0"/>
              <a:t>There</a:t>
            </a:r>
            <a:r>
              <a:rPr lang="en-US" baseline="0" dirty="0" smtClean="0"/>
              <a:t> is a little more integration work to do, but we aim to use COTS and open source as much as possible, and make any custom hardware and software </a:t>
            </a:r>
          </a:p>
          <a:p>
            <a:r>
              <a:rPr lang="en-US" baseline="0" dirty="0" smtClean="0"/>
              <a:t>Easy to work with.</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48</a:t>
            </a:fld>
            <a:endParaRPr lang="en-US"/>
          </a:p>
        </p:txBody>
      </p:sp>
    </p:spTree>
    <p:extLst>
      <p:ext uri="{BB962C8B-B14F-4D97-AF65-F5344CB8AC3E}">
        <p14:creationId xmlns:p14="http://schemas.microsoft.com/office/powerpoint/2010/main" val="1284289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each chamber, the</a:t>
            </a:r>
            <a:r>
              <a:rPr lang="en-US" baseline="0" dirty="0" smtClean="0"/>
              <a:t> system functions are split between a Gateway and several Sensor Nodes.</a:t>
            </a:r>
          </a:p>
          <a:p>
            <a:r>
              <a:rPr lang="en-US" baseline="0" dirty="0" smtClean="0"/>
              <a:t>The Sensor Nodes are responsible for data acquisition from 1-3 devices, which includes switching power, as well as requesting and buffering data.</a:t>
            </a:r>
          </a:p>
          <a:p>
            <a:r>
              <a:rPr lang="en-US" baseline="0" dirty="0" smtClean="0"/>
              <a:t>The controller gateway hosts periodically collects the data from the various sensor nodes, and hosts the control process that controls </a:t>
            </a:r>
            <a:r>
              <a:rPr lang="en-US" baseline="0" dirty="0" err="1" smtClean="0"/>
              <a:t>pH.</a:t>
            </a:r>
            <a:r>
              <a:rPr lang="en-US" baseline="0" dirty="0" smtClean="0"/>
              <a:t> </a:t>
            </a:r>
          </a:p>
          <a:p>
            <a:r>
              <a:rPr lang="en-US" baseline="0" dirty="0" smtClean="0"/>
              <a:t>The Gateways also archive data for each FOCE chamber.</a:t>
            </a:r>
          </a:p>
          <a:p>
            <a:r>
              <a:rPr lang="en-US" baseline="0" dirty="0" smtClean="0"/>
              <a:t>Another gateway on the surface (or shore) aggregates and archives data from each chamber controller gateway, and is a relay point for configuration and telemetry.</a:t>
            </a:r>
          </a:p>
          <a:p>
            <a:endParaRPr lang="en-US" baseline="0" dirty="0" smtClean="0"/>
          </a:p>
          <a:p>
            <a:r>
              <a:rPr lang="en-US" baseline="0" dirty="0" smtClean="0"/>
              <a:t>The hardware used for the Sensor Nodes can be simpler OS-less platforms like </a:t>
            </a:r>
            <a:r>
              <a:rPr lang="en-US" baseline="0" dirty="0" err="1" smtClean="0"/>
              <a:t>Arduino</a:t>
            </a:r>
            <a:r>
              <a:rPr lang="en-US" baseline="0" dirty="0" smtClean="0"/>
              <a:t> or PIC24. </a:t>
            </a:r>
          </a:p>
          <a:p>
            <a:r>
              <a:rPr lang="en-US" baseline="0" dirty="0" smtClean="0"/>
              <a:t>These are fairly low power and have enough capability to get data from instruments and do simple control functions. </a:t>
            </a:r>
          </a:p>
          <a:p>
            <a:r>
              <a:rPr lang="en-US" baseline="0" dirty="0" smtClean="0"/>
              <a:t>The Gateways need a little more capability, for example an ARM based solution that can run Linux.</a:t>
            </a:r>
          </a:p>
          <a:p>
            <a:r>
              <a:rPr lang="en-US" baseline="0" dirty="0" smtClean="0"/>
              <a:t>The aim is to keep the system as simple as possible and the cost down.</a:t>
            </a:r>
          </a:p>
          <a:p>
            <a:endParaRPr lang="en-US" baseline="0" dirty="0" smtClean="0"/>
          </a:p>
          <a:p>
            <a:r>
              <a:rPr lang="en-US" baseline="0" dirty="0" smtClean="0"/>
              <a:t>Having the controller gateways and sensor nodes together on the seafloor makes each node modular and independent.</a:t>
            </a:r>
          </a:p>
          <a:p>
            <a:r>
              <a:rPr lang="en-US" baseline="0" dirty="0" smtClean="0"/>
              <a:t>The types of hardware used typically have 3-5 hardware serial ports, so that using the readily available level of aggregation avoids the use of custom serial IO expansion hardware.</a:t>
            </a:r>
          </a:p>
          <a:p>
            <a:r>
              <a:rPr lang="en-US" baseline="0" dirty="0" smtClean="0"/>
              <a:t>This arrangement also has a fine granularity (and low cost) of field replaceable units – when something breaks, it is less disruptive to replace it.</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49</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Sensor Node approach balances build and buy, trying to keep the custom hardware and software focused on items on can’t be readily purchased.</a:t>
            </a:r>
          </a:p>
          <a:p>
            <a:r>
              <a:rPr lang="en-US" baseline="0" dirty="0" smtClean="0"/>
              <a:t>Again, we want to take advantage of the wide selection of COTS processor boards with peripheral support for the things we need.</a:t>
            </a:r>
          </a:p>
          <a:p>
            <a:endParaRPr lang="en-US" baseline="0" dirty="0" smtClean="0"/>
          </a:p>
          <a:p>
            <a:r>
              <a:rPr lang="en-US" baseline="0" dirty="0" smtClean="0"/>
              <a:t>One of the tightest hardware requirements to satisfy is the number of serial ports. </a:t>
            </a:r>
          </a:p>
          <a:p>
            <a:r>
              <a:rPr lang="en-US" baseline="0" dirty="0" smtClean="0"/>
              <a:t>Almost all have one or two, but finding more than three narrows the field pretty quickly.</a:t>
            </a:r>
          </a:p>
          <a:p>
            <a:endParaRPr lang="en-US" baseline="0" dirty="0" smtClean="0"/>
          </a:p>
          <a:p>
            <a:r>
              <a:rPr lang="en-US" baseline="0" dirty="0" smtClean="0"/>
              <a:t>Starting from scratch, this approach requires some software development – all things that are hard to find off the shelf or open source, though good building blocks are available. </a:t>
            </a:r>
          </a:p>
          <a:p>
            <a:r>
              <a:rPr lang="en-US" baseline="0" dirty="0" smtClean="0"/>
              <a:t>For example, we find peripheral drivers (like SD cards), add on hardware and file systems even on small embedded platforms, but we will need to develop our own instrument drivers, data archive and transport formats.</a:t>
            </a:r>
          </a:p>
          <a:p>
            <a:r>
              <a:rPr lang="en-US" baseline="0" dirty="0" smtClean="0"/>
              <a:t>In some cases, we may need to integrate our own real time clock, or find</a:t>
            </a:r>
          </a:p>
          <a:p>
            <a:r>
              <a:rPr lang="en-US" baseline="0" dirty="0" smtClean="0"/>
              <a:t>On embedded </a:t>
            </a:r>
            <a:r>
              <a:rPr lang="en-US" baseline="0" dirty="0" err="1" smtClean="0"/>
              <a:t>linux</a:t>
            </a:r>
            <a:r>
              <a:rPr lang="en-US" baseline="0" dirty="0" smtClean="0"/>
              <a:t> systems, we can build our own protocols on top of existing network standards like TCP and HTTP, and will need to implement our own configuration and control libraries.</a:t>
            </a:r>
          </a:p>
          <a:p>
            <a:endParaRPr lang="en-US" baseline="0" dirty="0" smtClean="0"/>
          </a:p>
          <a:p>
            <a:r>
              <a:rPr lang="en-US" baseline="0" dirty="0" smtClean="0"/>
              <a:t>To simplify things, we’ll want to minimize the number of development languages and development tool chains we use. We can use existing standards and protocols where sensible; but we do want to keep the software minimal and accessible to users without a lot of software development experience.</a:t>
            </a:r>
          </a:p>
          <a:p>
            <a:endParaRPr lang="en-US" baseline="0" dirty="0" smtClean="0"/>
          </a:p>
          <a:p>
            <a:r>
              <a:rPr lang="en-US" baseline="0" dirty="0" smtClean="0"/>
              <a:t>There is some custom hardware to develop as well.  The functions are ones that generally can’t be readily purchased, like voltage regulation,  load switching, GF monitoring and galvanic isolation.</a:t>
            </a:r>
          </a:p>
          <a:p>
            <a:r>
              <a:rPr lang="en-US" baseline="0" dirty="0" smtClean="0"/>
              <a:t>Some users may opt out of some of these features; they can be developed in a modular way using COTS components, and the designs made available for reuse by the community (perhaps through outlets like </a:t>
            </a:r>
            <a:r>
              <a:rPr lang="en-US" baseline="0" dirty="0" err="1" smtClean="0"/>
              <a:t>SparkFun</a:t>
            </a:r>
            <a:r>
              <a:rPr lang="en-US" baseline="0" dirty="0" smtClean="0"/>
              <a:t>).</a:t>
            </a:r>
          </a:p>
          <a:p>
            <a:endParaRPr lang="en-US" baseline="0" dirty="0" smtClean="0"/>
          </a:p>
          <a:p>
            <a:r>
              <a:rPr lang="en-US" baseline="0" dirty="0" smtClean="0"/>
              <a:t>If enough of a community grows around FOCE, there is potential for a lot of sharing of code and hardware designs.</a:t>
            </a:r>
          </a:p>
          <a:p>
            <a:endParaRPr lang="en-US" baseline="0" dirty="0" smtClean="0"/>
          </a:p>
        </p:txBody>
      </p:sp>
      <p:sp>
        <p:nvSpPr>
          <p:cNvPr id="4" name="Slide Number Placeholder 3"/>
          <p:cNvSpPr>
            <a:spLocks noGrp="1"/>
          </p:cNvSpPr>
          <p:nvPr>
            <p:ph type="sldNum" sz="quarter" idx="10"/>
          </p:nvPr>
        </p:nvSpPr>
        <p:spPr/>
        <p:txBody>
          <a:bodyPr/>
          <a:lstStyle/>
          <a:p>
            <a:fld id="{3AC4B0F2-48E0-EE4B-849B-AFBE4453D054}" type="slidenum">
              <a:rPr lang="en-US" smtClean="0"/>
              <a:t>50</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with all the approaches, it’s possible to connect them in different ways;</a:t>
            </a:r>
          </a:p>
          <a:p>
            <a:r>
              <a:rPr lang="en-US" baseline="0" dirty="0" smtClean="0"/>
              <a:t>Here, the sensor node approach is shown in a moored configuration (as it is with </a:t>
            </a:r>
            <a:r>
              <a:rPr lang="en-US" baseline="0" dirty="0" err="1" smtClean="0"/>
              <a:t>eFOCE</a:t>
            </a:r>
            <a:r>
              <a:rPr lang="en-US" baseline="0" dirty="0" smtClean="0"/>
              <a:t>).</a:t>
            </a:r>
          </a:p>
          <a:p>
            <a:endParaRPr lang="en-US" baseline="0" dirty="0" smtClean="0"/>
          </a:p>
          <a:p>
            <a:r>
              <a:rPr lang="en-US" baseline="0" dirty="0" smtClean="0"/>
              <a:t>The important things to note are that the connection between the controller and surface gateways are connected by </a:t>
            </a:r>
            <a:r>
              <a:rPr lang="en-US" baseline="0" dirty="0" err="1" smtClean="0"/>
              <a:t>ethernet</a:t>
            </a:r>
            <a:endParaRPr lang="en-US" baseline="0" dirty="0" smtClean="0"/>
          </a:p>
          <a:p>
            <a:r>
              <a:rPr lang="en-US" baseline="0" dirty="0" smtClean="0"/>
              <a:t>While the sensor node to controller gateway connections are serial, as are the connections between sensor nodes and instruments/effectors.</a:t>
            </a:r>
          </a:p>
          <a:p>
            <a:endParaRPr lang="en-US" baseline="0" dirty="0" smtClean="0"/>
          </a:p>
          <a:p>
            <a:r>
              <a:rPr lang="en-US" baseline="0" dirty="0" smtClean="0"/>
              <a:t>This is done mainly to conserve power and keep the connectors and cabling simple -  </a:t>
            </a:r>
            <a:r>
              <a:rPr lang="en-US" baseline="0" dirty="0" err="1" smtClean="0"/>
              <a:t>ethernet</a:t>
            </a:r>
            <a:r>
              <a:rPr lang="en-US" baseline="0" dirty="0" smtClean="0"/>
              <a:t> requires somewhat more specialized connectors, and the cabling may be</a:t>
            </a:r>
          </a:p>
          <a:p>
            <a:r>
              <a:rPr lang="en-US" baseline="0" dirty="0" smtClean="0"/>
              <a:t>Trickier over long distances.</a:t>
            </a:r>
          </a:p>
          <a:p>
            <a:endParaRPr lang="en-US" baseline="0" dirty="0" smtClean="0"/>
          </a:p>
          <a:p>
            <a:r>
              <a:rPr lang="en-US" baseline="0" dirty="0" smtClean="0"/>
              <a:t>Each Gateway has an archive, duplicated on the surface as well for easy access and fault tolerance – another reason for providing a high bandwidth connection to the surface/shore gateway.</a:t>
            </a:r>
          </a:p>
          <a:p>
            <a:endParaRPr lang="en-US" baseline="0" dirty="0" smtClean="0"/>
          </a:p>
          <a:p>
            <a:r>
              <a:rPr lang="en-US" baseline="0" dirty="0" smtClean="0"/>
              <a:t>The connection to shore is flexible – here a wireless link is shown, though the whole spectrum is possible, from sneaker-net to high speed cable.</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51</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summarize</a:t>
            </a:r>
            <a:r>
              <a:rPr lang="en-US" baseline="0" dirty="0" smtClean="0"/>
              <a:t> the Sensor Node approach:</a:t>
            </a:r>
          </a:p>
          <a:p>
            <a:pPr marL="171450" indent="-171450">
              <a:buFontTx/>
              <a:buChar char="-"/>
            </a:pPr>
            <a:r>
              <a:rPr lang="en-US" baseline="0" dirty="0" smtClean="0"/>
              <a:t>It’s aimed at reducing power by delegating data acquisition to small low power processors</a:t>
            </a:r>
          </a:p>
          <a:p>
            <a:pPr marL="171450" indent="-171450">
              <a:buFontTx/>
              <a:buChar char="-"/>
            </a:pPr>
            <a:r>
              <a:rPr lang="en-US" baseline="0" dirty="0" smtClean="0"/>
              <a:t>and modularizing data acquisition functions according to the “naturally available” number of serial ports on COTS hardware, eliminating the need for custom serial expansion solutions or big workstation solutions</a:t>
            </a:r>
          </a:p>
          <a:p>
            <a:pPr marL="171450" indent="-171450">
              <a:buFontTx/>
              <a:buChar char="-"/>
            </a:pPr>
            <a:r>
              <a:rPr lang="en-US" baseline="0" dirty="0" smtClean="0"/>
              <a:t>It’s flexible pattern that others can use, reuse and adapt to use components of preference or opportunity</a:t>
            </a:r>
          </a:p>
          <a:p>
            <a:pPr marL="171450" indent="-171450">
              <a:buFontTx/>
              <a:buChar char="-"/>
            </a:pPr>
            <a:r>
              <a:rPr lang="en-US" baseline="0" dirty="0" smtClean="0"/>
              <a:t>The system cost can be quite low, with processors costing ~$50-300.</a:t>
            </a:r>
          </a:p>
          <a:p>
            <a:pPr marL="171450" indent="-171450">
              <a:buFontTx/>
              <a:buChar char="-"/>
            </a:pPr>
            <a:r>
              <a:rPr lang="en-US" baseline="0" dirty="0" smtClean="0"/>
              <a:t>Possible down sides are that there are more that is custom, and even if you pick up someone else’s design, it is just more </a:t>
            </a:r>
            <a:r>
              <a:rPr lang="en-US" baseline="0" dirty="0" err="1" smtClean="0"/>
              <a:t>hardward</a:t>
            </a:r>
            <a:r>
              <a:rPr lang="en-US" baseline="0" dirty="0" smtClean="0"/>
              <a:t> to build, configure and manage.</a:t>
            </a:r>
          </a:p>
          <a:p>
            <a:pPr marL="171450" indent="-171450">
              <a:buFontTx/>
              <a:buChar char="-"/>
            </a:pPr>
            <a:r>
              <a:rPr lang="en-US" baseline="0" dirty="0" smtClean="0"/>
              <a:t>There may be more cables and connectors, though some of these could be simpler than other options, for example if the Sensor nodes are potted and considered disposable since the cost is so low.</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52</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Sensor</a:t>
            </a:r>
            <a:r>
              <a:rPr lang="en-US" sz="1800" baseline="0" dirty="0" smtClean="0">
                <a:solidFill>
                  <a:schemeClr val="tx2"/>
                </a:solidFill>
              </a:rPr>
              <a:t> Node is</a:t>
            </a:r>
            <a:r>
              <a:rPr lang="en-US" sz="1800" dirty="0" smtClean="0">
                <a:solidFill>
                  <a:schemeClr val="tx2"/>
                </a:solidFill>
              </a:rPr>
              <a:t>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smtClean="0"/>
          </a:p>
          <a:p>
            <a:r>
              <a:rPr lang="en-US" dirty="0" smtClean="0"/>
              <a:t>In balance, we prefer the Sensor Node approach;</a:t>
            </a:r>
            <a:r>
              <a:rPr lang="en-US" baseline="0" dirty="0" smtClean="0"/>
              <a:t> we favor it for </a:t>
            </a:r>
            <a:r>
              <a:rPr lang="en-US" baseline="0" dirty="0" err="1" smtClean="0"/>
              <a:t>xFOCE</a:t>
            </a:r>
            <a:r>
              <a:rPr lang="en-US" baseline="0" dirty="0" smtClean="0"/>
              <a:t> and plan to use a variant of this for </a:t>
            </a:r>
            <a:r>
              <a:rPr lang="en-US" baseline="0" dirty="0" err="1" smtClean="0"/>
              <a:t>swFOCE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53</a:t>
            </a:fld>
            <a:endParaRPr lang="en-US"/>
          </a:p>
        </p:txBody>
      </p:sp>
    </p:spTree>
    <p:extLst>
      <p:ext uri="{BB962C8B-B14F-4D97-AF65-F5344CB8AC3E}">
        <p14:creationId xmlns:p14="http://schemas.microsoft.com/office/powerpoint/2010/main" val="2743845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25</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an eye towards hardware selection for </a:t>
            </a:r>
            <a:r>
              <a:rPr lang="en-US" dirty="0" err="1" smtClean="0"/>
              <a:t>swFOCE</a:t>
            </a:r>
            <a:r>
              <a:rPr lang="en-US" dirty="0" smtClean="0"/>
              <a:t>,</a:t>
            </a:r>
          </a:p>
          <a:p>
            <a:r>
              <a:rPr lang="en-US" dirty="0" smtClean="0"/>
              <a:t>these</a:t>
            </a:r>
            <a:r>
              <a:rPr lang="en-US" baseline="0" dirty="0" smtClean="0"/>
              <a:t> tables summarize some of the key hardware requirements.</a:t>
            </a:r>
          </a:p>
          <a:p>
            <a:endParaRPr lang="en-US" baseline="0" dirty="0" smtClean="0"/>
          </a:p>
          <a:p>
            <a:r>
              <a:rPr lang="en-US" baseline="0" dirty="0" smtClean="0"/>
              <a:t>The requirements are largely about program storage, serial ports and peripherals.</a:t>
            </a:r>
          </a:p>
          <a:p>
            <a:r>
              <a:rPr lang="en-US" baseline="0" dirty="0" smtClean="0"/>
              <a:t>There are quite a few choices available that could probably to the jobs at hand.</a:t>
            </a:r>
          </a:p>
          <a:p>
            <a:endParaRPr lang="en-US" baseline="0" dirty="0" smtClean="0"/>
          </a:p>
          <a:p>
            <a:r>
              <a:rPr lang="en-US" baseline="0" dirty="0" smtClean="0"/>
              <a:t>One of the big drivers becomes the software development environments – we want to choose hardware so that the software tools and programming language support are accessible.</a:t>
            </a:r>
          </a:p>
          <a:p>
            <a:r>
              <a:rPr lang="en-US" baseline="0" dirty="0" smtClean="0"/>
              <a:t>We imagine that C/C++, and Java are most familiar, as are things like the </a:t>
            </a:r>
            <a:r>
              <a:rPr lang="en-US" baseline="0" dirty="0" err="1" smtClean="0"/>
              <a:t>Arduino</a:t>
            </a:r>
            <a:r>
              <a:rPr lang="en-US" baseline="0" dirty="0" smtClean="0"/>
              <a:t> programming environment</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54</a:t>
            </a:fld>
            <a:endParaRPr lang="en-US"/>
          </a:p>
        </p:txBody>
      </p:sp>
    </p:spTree>
    <p:extLst>
      <p:ext uri="{BB962C8B-B14F-4D97-AF65-F5344CB8AC3E}">
        <p14:creationId xmlns:p14="http://schemas.microsoft.com/office/powerpoint/2010/main" val="15996704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a:t>
            </a:r>
            <a:r>
              <a:rPr lang="en-US" baseline="0" dirty="0" smtClean="0"/>
              <a:t> software factors in mind, here is our proposed configuration for </a:t>
            </a:r>
            <a:r>
              <a:rPr lang="en-US" baseline="0" dirty="0" err="1" smtClean="0"/>
              <a:t>swFOCE</a:t>
            </a:r>
            <a:r>
              <a:rPr lang="en-US" baseline="0" dirty="0" smtClean="0"/>
              <a:t>:</a:t>
            </a:r>
          </a:p>
          <a:p>
            <a:pPr marL="0" indent="0">
              <a:buFontTx/>
              <a:buNone/>
            </a:pPr>
            <a:r>
              <a:rPr lang="en-US" baseline="0" dirty="0" smtClean="0"/>
              <a:t>- Controller gateway using </a:t>
            </a:r>
            <a:r>
              <a:rPr lang="en-US" baseline="0" dirty="0" err="1" smtClean="0"/>
              <a:t>BeagleBone</a:t>
            </a:r>
            <a:r>
              <a:rPr lang="en-US" baseline="0" dirty="0" smtClean="0"/>
              <a:t> (open, ARM based embedded </a:t>
            </a:r>
            <a:r>
              <a:rPr lang="en-US" baseline="0" dirty="0" err="1" smtClean="0"/>
              <a:t>linux</a:t>
            </a:r>
            <a:r>
              <a:rPr lang="en-US" baseline="0" dirty="0" smtClean="0"/>
              <a:t>)</a:t>
            </a:r>
          </a:p>
          <a:p>
            <a:pPr marL="171450" indent="-171450">
              <a:buFontTx/>
              <a:buChar char="-"/>
            </a:pPr>
            <a:r>
              <a:rPr lang="en-US" baseline="0" dirty="0" err="1" smtClean="0"/>
              <a:t>Arduino</a:t>
            </a:r>
            <a:r>
              <a:rPr lang="en-US" baseline="0" dirty="0" smtClean="0"/>
              <a:t>, PIC24 or similar for Sensor Nodes</a:t>
            </a:r>
          </a:p>
          <a:p>
            <a:pPr marL="171450" indent="-171450">
              <a:buFontTx/>
              <a:buChar char="-"/>
            </a:pPr>
            <a:r>
              <a:rPr lang="en-US" dirty="0" smtClean="0"/>
              <a:t>Shore Gateway is a workstation</a:t>
            </a:r>
          </a:p>
          <a:p>
            <a:pPr marL="171450" indent="-171450">
              <a:buFontTx/>
              <a:buChar char="-"/>
            </a:pPr>
            <a:r>
              <a:rPr lang="en-US" dirty="0" smtClean="0"/>
              <a:t>Custom</a:t>
            </a:r>
            <a:r>
              <a:rPr lang="en-US" baseline="0" dirty="0" smtClean="0"/>
              <a:t> hardware includes Power conversion (300-MV), power switching (w/ optional GF/</a:t>
            </a:r>
            <a:r>
              <a:rPr lang="en-US" baseline="0" dirty="0" err="1" smtClean="0"/>
              <a:t>iso</a:t>
            </a:r>
            <a:r>
              <a:rPr lang="en-US" baseline="0" dirty="0" smtClean="0"/>
              <a:t>) , sub-surface network switching</a:t>
            </a:r>
          </a:p>
          <a:p>
            <a:pPr marL="171450" indent="-171450">
              <a:buFontTx/>
              <a:buChar char="-"/>
            </a:pPr>
            <a:r>
              <a:rPr lang="en-US" baseline="0" dirty="0" smtClean="0"/>
              <a:t>motor drives may be available off the shelf</a:t>
            </a:r>
          </a:p>
          <a:p>
            <a:pPr marL="171450" indent="-171450">
              <a:buFontTx/>
              <a:buChar char="-"/>
            </a:pPr>
            <a:r>
              <a:rPr lang="en-US" baseline="0" dirty="0" smtClean="0"/>
              <a:t>We’ll do our own instrument drivers, control system, and protocols for distributing and archiving data at the low levels</a:t>
            </a:r>
          </a:p>
          <a:p>
            <a:pPr marL="171450" indent="-171450">
              <a:buFontTx/>
              <a:buChar char="-"/>
            </a:pPr>
            <a:r>
              <a:rPr lang="en-US" baseline="0" dirty="0" smtClean="0"/>
              <a:t>Open Source Data Turbine - data distribution and streaming middleware - is an example of a great open source component that is robust and provides capability that would hard to develop well from the ground up.</a:t>
            </a:r>
          </a:p>
          <a:p>
            <a:pPr marL="171450" indent="-171450">
              <a:buFontTx/>
              <a:buChar char="-"/>
            </a:pPr>
            <a:r>
              <a:rPr lang="en-US" baseline="0" dirty="0" smtClean="0"/>
              <a:t>We would likely use OSDT on the shore side to playback data in real-time or post-experiment, and possibly on the controller gateways to facilitate closed loop control as we have done in </a:t>
            </a:r>
            <a:r>
              <a:rPr lang="en-US" baseline="0" dirty="0" err="1" smtClean="0"/>
              <a:t>dpFOCE</a:t>
            </a:r>
            <a:r>
              <a:rPr lang="en-US" baseline="0" dirty="0" smtClean="0"/>
              <a:t>.</a:t>
            </a:r>
          </a:p>
          <a:p>
            <a:pPr marL="171450" indent="-171450">
              <a:buFontTx/>
              <a:buChar char="-"/>
            </a:pPr>
            <a:r>
              <a:rPr lang="en-US" baseline="0" dirty="0" smtClean="0"/>
              <a:t>We’ll use our SSDS as the primary archive, along with a custom GUI for configuration and control.</a:t>
            </a:r>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baseline="0" dirty="0" smtClean="0"/>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55</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Bricks</a:t>
            </a:r>
            <a:r>
              <a:rPr lang="en-US" baseline="0" dirty="0" smtClean="0"/>
              <a:t> optional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57</a:t>
            </a:fld>
            <a:endParaRPr lang="en-US"/>
          </a:p>
        </p:txBody>
      </p:sp>
    </p:spTree>
    <p:extLst>
      <p:ext uri="{BB962C8B-B14F-4D97-AF65-F5344CB8AC3E}">
        <p14:creationId xmlns:p14="http://schemas.microsoft.com/office/powerpoint/2010/main" val="2312867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Make image</a:t>
            </a:r>
            <a:r>
              <a:rPr lang="en-US" baseline="0" dirty="0" smtClean="0"/>
              <a:t> bigger</a:t>
            </a:r>
          </a:p>
          <a:p>
            <a:r>
              <a:rPr lang="en-US" baseline="0" dirty="0" smtClean="0"/>
              <a:t>Add “concept” notation</a:t>
            </a:r>
          </a:p>
          <a:p>
            <a:r>
              <a:rPr lang="en-US" baseline="0" dirty="0" smtClean="0"/>
              <a:t>Add real picture of test unit (in situ)</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59</a:t>
            </a:fld>
            <a:endParaRPr lang="en-US"/>
          </a:p>
        </p:txBody>
      </p:sp>
    </p:spTree>
    <p:extLst>
      <p:ext uri="{BB962C8B-B14F-4D97-AF65-F5344CB8AC3E}">
        <p14:creationId xmlns:p14="http://schemas.microsoft.com/office/powerpoint/2010/main" val="2448703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 time delay comments at front</a:t>
            </a:r>
            <a:r>
              <a:rPr lang="en-US" baseline="0" dirty="0" smtClean="0"/>
              <a:t> of talk</a:t>
            </a:r>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61</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63</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Check power</a:t>
            </a:r>
            <a:r>
              <a:rPr lang="en-US" baseline="0" dirty="0" smtClean="0"/>
              <a:t> consumption for half power (2 </a:t>
            </a:r>
            <a:r>
              <a:rPr lang="en-US" baseline="0" smtClean="0"/>
              <a:t>kW for 0.3 Gal/h)</a:t>
            </a:r>
            <a:endParaRPr lang="en-US"/>
          </a:p>
        </p:txBody>
      </p:sp>
      <p:sp>
        <p:nvSpPr>
          <p:cNvPr id="4" name="Slide Number Placeholder 3"/>
          <p:cNvSpPr>
            <a:spLocks noGrp="1"/>
          </p:cNvSpPr>
          <p:nvPr>
            <p:ph type="sldNum" sz="quarter" idx="10"/>
          </p:nvPr>
        </p:nvSpPr>
        <p:spPr/>
        <p:txBody>
          <a:bodyPr/>
          <a:lstStyle/>
          <a:p>
            <a:fld id="{96FD36FC-907B-624E-A4E7-DC3C0235DA73}" type="slidenum">
              <a:rPr lang="en-US" smtClean="0"/>
              <a:t>64</a:t>
            </a:fld>
            <a:endParaRPr lang="en-US"/>
          </a:p>
        </p:txBody>
      </p:sp>
    </p:spTree>
    <p:extLst>
      <p:ext uri="{BB962C8B-B14F-4D97-AF65-F5344CB8AC3E}">
        <p14:creationId xmlns:p14="http://schemas.microsoft.com/office/powerpoint/2010/main" val="267979952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Option</a:t>
            </a:r>
            <a:r>
              <a:rPr lang="en-US" baseline="0" dirty="0" smtClean="0"/>
              <a:t> for </a:t>
            </a:r>
            <a:r>
              <a:rPr lang="en-US" baseline="0" dirty="0" err="1" smtClean="0"/>
              <a:t>xFOCE</a:t>
            </a:r>
            <a:r>
              <a:rPr lang="en-US" baseline="0" dirty="0" smtClean="0"/>
              <a:t> (should be explicit for </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65</a:t>
            </a:fld>
            <a:endParaRPr lang="en-US"/>
          </a:p>
        </p:txBody>
      </p:sp>
    </p:spTree>
    <p:extLst>
      <p:ext uri="{BB962C8B-B14F-4D97-AF65-F5344CB8AC3E}">
        <p14:creationId xmlns:p14="http://schemas.microsoft.com/office/powerpoint/2010/main" val="30057942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is a generic Sch80 PVC, COTS pressure housing good to diver depths.</a:t>
            </a:r>
          </a:p>
          <a:p>
            <a:r>
              <a:rPr lang="en-US" sz="1200" kern="1200" dirty="0" smtClean="0">
                <a:solidFill>
                  <a:schemeClr val="tx1"/>
                </a:solidFill>
                <a:latin typeface="+mn-lt"/>
                <a:ea typeface="+mn-ea"/>
                <a:cs typeface="+mn-cs"/>
              </a:rPr>
              <a:t>Flanges glued on with PVC cement,  Butyl or Neoprene 1/8" rubber discs for</a:t>
            </a:r>
          </a:p>
          <a:p>
            <a:r>
              <a:rPr lang="en-US" sz="1200" kern="1200" dirty="0" smtClean="0">
                <a:solidFill>
                  <a:schemeClr val="tx1"/>
                </a:solidFill>
                <a:latin typeface="+mn-lt"/>
                <a:ea typeface="+mn-ea"/>
                <a:cs typeface="+mn-cs"/>
              </a:rPr>
              <a:t>seals, caps bolted on.</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66</a:t>
            </a:fld>
            <a:endParaRPr lang="en-US"/>
          </a:p>
        </p:txBody>
      </p:sp>
    </p:spTree>
    <p:extLst>
      <p:ext uri="{BB962C8B-B14F-4D97-AF65-F5344CB8AC3E}">
        <p14:creationId xmlns:p14="http://schemas.microsoft.com/office/powerpoint/2010/main" val="23692443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71</a:t>
            </a:fld>
            <a:endParaRPr lang="en-US"/>
          </a:p>
        </p:txBody>
      </p:sp>
    </p:spTree>
    <p:extLst>
      <p:ext uri="{BB962C8B-B14F-4D97-AF65-F5344CB8AC3E}">
        <p14:creationId xmlns:p14="http://schemas.microsoft.com/office/powerpoint/2010/main" val="4223982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First issue that triggered all</a:t>
            </a:r>
            <a:r>
              <a:rPr lang="en-US" baseline="0" dirty="0" smtClean="0"/>
              <a:t> this regulatory </a:t>
            </a:r>
            <a:r>
              <a:rPr lang="en-US" baseline="0" dirty="0" err="1" smtClean="0"/>
              <a:t>oversite</a:t>
            </a:r>
            <a:r>
              <a:rPr lang="en-US" baseline="0" dirty="0" smtClean="0"/>
              <a:t> was the project site itself.</a:t>
            </a:r>
          </a:p>
          <a:p>
            <a:endParaRPr lang="en-US" dirty="0" smtClean="0"/>
          </a:p>
          <a:p>
            <a:r>
              <a:rPr lang="en-US" dirty="0" smtClean="0"/>
              <a:t>Project Site – create maps of Sanctuary jurisdiction</a:t>
            </a:r>
            <a:r>
              <a:rPr lang="en-US" baseline="0" dirty="0" smtClean="0"/>
              <a:t> – zoom to state jurisdiction – zoom to MLPA designations – PG jurisdiction </a:t>
            </a:r>
            <a:endParaRPr lang="en-US" dirty="0"/>
          </a:p>
        </p:txBody>
      </p:sp>
      <p:sp>
        <p:nvSpPr>
          <p:cNvPr id="4" name="Slide Number Placeholder 3"/>
          <p:cNvSpPr>
            <a:spLocks noGrp="1"/>
          </p:cNvSpPr>
          <p:nvPr>
            <p:ph type="sldNum" sz="quarter" idx="10"/>
          </p:nvPr>
        </p:nvSpPr>
        <p:spPr/>
        <p:txBody>
          <a:bodyPr/>
          <a:lstStyle/>
          <a:p>
            <a:fld id="{DE4A3457-526A-40A3-AB84-CAA1B5795FE9}" type="slidenum">
              <a:rPr lang="en-US" smtClean="0"/>
              <a:t>26</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Trawling</a:t>
            </a:r>
          </a:p>
          <a:p>
            <a:r>
              <a:rPr lang="en-US" dirty="0" smtClean="0"/>
              <a:t>Anchoring</a:t>
            </a:r>
          </a:p>
          <a:p>
            <a:r>
              <a:rPr lang="en-US" dirty="0" smtClean="0"/>
              <a:t>How</a:t>
            </a:r>
            <a:r>
              <a:rPr lang="en-US" baseline="0" dirty="0" smtClean="0"/>
              <a:t> to deploy</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73</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75</a:t>
            </a:fld>
            <a:endParaRPr lang="en-US"/>
          </a:p>
        </p:txBody>
      </p:sp>
    </p:spTree>
    <p:extLst>
      <p:ext uri="{BB962C8B-B14F-4D97-AF65-F5344CB8AC3E}">
        <p14:creationId xmlns:p14="http://schemas.microsoft.com/office/powerpoint/2010/main" val="38299933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#1 failure point</a:t>
            </a:r>
          </a:p>
          <a:p>
            <a:r>
              <a:rPr lang="en-US" dirty="0" smtClean="0"/>
              <a:t>Speed/power issues</a:t>
            </a:r>
          </a:p>
          <a:p>
            <a:endParaRPr lang="en-US" dirty="0"/>
          </a:p>
        </p:txBody>
      </p:sp>
      <p:sp>
        <p:nvSpPr>
          <p:cNvPr id="4" name="Slide Number Placeholder 3"/>
          <p:cNvSpPr>
            <a:spLocks noGrp="1"/>
          </p:cNvSpPr>
          <p:nvPr>
            <p:ph type="sldNum" sz="quarter" idx="10"/>
          </p:nvPr>
        </p:nvSpPr>
        <p:spPr/>
        <p:txBody>
          <a:bodyPr/>
          <a:lstStyle/>
          <a:p>
            <a:fld id="{DF746811-8DF5-4C17-A0E2-0211B9184F0E}" type="slidenum">
              <a:rPr lang="en-US" smtClean="0"/>
              <a:pPr/>
              <a:t>76</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Camera/time-lapse, video</a:t>
            </a:r>
            <a:r>
              <a:rPr lang="en-US" baseline="0" dirty="0" smtClean="0"/>
              <a:t> option</a:t>
            </a:r>
          </a:p>
          <a:p>
            <a:r>
              <a:rPr lang="en-US" baseline="0" dirty="0" smtClean="0"/>
              <a:t>Sensor node configuration options?</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pPr/>
              <a:t>96</a:t>
            </a:fld>
            <a:endParaRPr lang="en-US"/>
          </a:p>
        </p:txBody>
      </p:sp>
    </p:spTree>
    <p:extLst>
      <p:ext uri="{BB962C8B-B14F-4D97-AF65-F5344CB8AC3E}">
        <p14:creationId xmlns:p14="http://schemas.microsoft.com/office/powerpoint/2010/main" val="15791399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97</a:t>
            </a:fld>
            <a:endParaRPr lang="en-US"/>
          </a:p>
        </p:txBody>
      </p:sp>
    </p:spTree>
    <p:extLst>
      <p:ext uri="{BB962C8B-B14F-4D97-AF65-F5344CB8AC3E}">
        <p14:creationId xmlns:p14="http://schemas.microsoft.com/office/powerpoint/2010/main" val="35192545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Reformat slide</a:t>
            </a:r>
            <a:endParaRPr lang="en-US" dirty="0"/>
          </a:p>
        </p:txBody>
      </p:sp>
      <p:sp>
        <p:nvSpPr>
          <p:cNvPr id="4" name="Slide Number Placeholder 3"/>
          <p:cNvSpPr>
            <a:spLocks noGrp="1"/>
          </p:cNvSpPr>
          <p:nvPr>
            <p:ph type="sldNum" sz="quarter" idx="10"/>
          </p:nvPr>
        </p:nvSpPr>
        <p:spPr/>
        <p:txBody>
          <a:bodyPr/>
          <a:lstStyle/>
          <a:p>
            <a:fld id="{96FD36FC-907B-624E-A4E7-DC3C0235DA73}" type="slidenum">
              <a:rPr lang="en-US" smtClean="0"/>
              <a:t>98</a:t>
            </a:fld>
            <a:endParaRPr lang="en-US"/>
          </a:p>
        </p:txBody>
      </p:sp>
    </p:spTree>
    <p:extLst>
      <p:ext uri="{BB962C8B-B14F-4D97-AF65-F5344CB8AC3E}">
        <p14:creationId xmlns:p14="http://schemas.microsoft.com/office/powerpoint/2010/main" val="167929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If applying fro permits to install infrastructure, can save</a:t>
            </a:r>
            <a:r>
              <a:rPr lang="en-US" baseline="0" dirty="0" smtClean="0"/>
              <a:t> time &amp; effort if you recognize that agencies may treat these as associated projects. Can help streamline the process.</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Future interactions</a:t>
            </a:r>
            <a:r>
              <a:rPr lang="en-US" baseline="0" dirty="0" smtClean="0"/>
              <a:t> – probably will end up working with same staff on similar or other projects. Good to keep positive rapport.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baseline="0" dirty="0" smtClean="0"/>
              <a:t>This is </a:t>
            </a:r>
            <a:r>
              <a:rPr lang="en-US" baseline="0" dirty="0" err="1" smtClean="0"/>
              <a:t>ver</a:t>
            </a:r>
            <a:r>
              <a:rPr lang="en-US" baseline="0" dirty="0" smtClean="0"/>
              <a:t> useful slide for main </a:t>
            </a:r>
            <a:r>
              <a:rPr lang="en-US" baseline="0" dirty="0" err="1" smtClean="0"/>
              <a:t>presenti</a:t>
            </a:r>
            <a:endParaRPr lang="en-US" dirty="0" smtClean="0"/>
          </a:p>
        </p:txBody>
      </p:sp>
      <p:sp>
        <p:nvSpPr>
          <p:cNvPr id="4" name="Slide Number Placeholder 3"/>
          <p:cNvSpPr>
            <a:spLocks noGrp="1"/>
          </p:cNvSpPr>
          <p:nvPr>
            <p:ph type="sldNum" sz="quarter" idx="10"/>
          </p:nvPr>
        </p:nvSpPr>
        <p:spPr/>
        <p:txBody>
          <a:bodyPr/>
          <a:lstStyle/>
          <a:p>
            <a:fld id="{DE4A3457-526A-40A3-AB84-CAA1B5795FE9}" type="slidenum">
              <a:rPr lang="en-US" smtClean="0"/>
              <a:t>27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Results must</a:t>
            </a:r>
            <a:r>
              <a:rPr lang="en-US" baseline="0" dirty="0" smtClean="0"/>
              <a:t> produce papers…</a:t>
            </a:r>
          </a:p>
          <a:p>
            <a:r>
              <a:rPr lang="en-US" baseline="0" dirty="0" smtClean="0"/>
              <a:t>Variety of applications in different ocean environments</a:t>
            </a:r>
          </a:p>
          <a:p>
            <a:r>
              <a:rPr lang="en-US" baseline="0" dirty="0" smtClean="0"/>
              <a:t>Must be easy to spec and obtain components, to put them together</a:t>
            </a:r>
          </a:p>
          <a:p>
            <a:r>
              <a:rPr lang="en-US" baseline="0" dirty="0" smtClean="0"/>
              <a:t>Good integration and test is essential to success</a:t>
            </a:r>
          </a:p>
          <a:p>
            <a:r>
              <a:rPr lang="en-US" baseline="0" dirty="0" smtClean="0"/>
              <a:t>Must be safe and robust to deploy, configure and maintain</a:t>
            </a:r>
          </a:p>
          <a:p>
            <a:r>
              <a:rPr lang="en-US" baseline="0" dirty="0" smtClean="0"/>
              <a:t>Finally, must be tech path to extend it (research never calls for decreased capability, fewer sensors, or less data ;o)</a:t>
            </a: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29</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are some other key features of who we think our users are…</a:t>
            </a:r>
          </a:p>
          <a:p>
            <a:r>
              <a:rPr lang="en-US" baseline="0" dirty="0" smtClean="0"/>
              <a:t>Subject of much discussion; hope audience identifies with this</a:t>
            </a:r>
          </a:p>
          <a:p>
            <a:r>
              <a:rPr lang="en-US" baseline="0" dirty="0" smtClean="0"/>
              <a:t>Next to understanding requirements, gaining a sense for </a:t>
            </a:r>
          </a:p>
          <a:p>
            <a:r>
              <a:rPr lang="en-US" baseline="0" dirty="0" smtClean="0"/>
              <a:t>Users’ capabilities, resources and workflows needs to be reflected in the design.</a:t>
            </a:r>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30</a:t>
            </a:fld>
            <a:endParaRPr lang="en-US"/>
          </a:p>
        </p:txBody>
      </p:sp>
    </p:spTree>
    <p:extLst>
      <p:ext uri="{BB962C8B-B14F-4D97-AF65-F5344CB8AC3E}">
        <p14:creationId xmlns:p14="http://schemas.microsoft.com/office/powerpoint/2010/main" val="3352394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part of the program,</a:t>
            </a:r>
            <a:r>
              <a:rPr lang="en-US" baseline="0" dirty="0" smtClean="0"/>
              <a:t> will use this as reference diagram of essential FOCE elements</a:t>
            </a:r>
          </a:p>
          <a:p>
            <a:pPr marL="171450" indent="-171450">
              <a:buFontTx/>
              <a:buChar char="-"/>
            </a:pPr>
            <a:r>
              <a:rPr lang="en-US" baseline="0" dirty="0" smtClean="0"/>
              <a:t>Chamber at the bottom where all of the science action happens</a:t>
            </a:r>
          </a:p>
          <a:p>
            <a:pPr marL="171450" indent="-171450">
              <a:buFontTx/>
              <a:buChar char="-"/>
            </a:pPr>
            <a:r>
              <a:rPr lang="en-US" baseline="0" dirty="0" smtClean="0"/>
              <a:t>Populated with sensors, both internal and external to the chamber</a:t>
            </a:r>
          </a:p>
          <a:p>
            <a:pPr marL="171450" indent="-171450">
              <a:buFontTx/>
              <a:buChar char="-"/>
            </a:pPr>
            <a:r>
              <a:rPr lang="en-US" baseline="0" dirty="0" smtClean="0"/>
              <a:t>ESW sys delivers ESW </a:t>
            </a:r>
          </a:p>
          <a:p>
            <a:pPr marL="171450" indent="-171450">
              <a:buFontTx/>
              <a:buChar char="-"/>
            </a:pPr>
            <a:r>
              <a:rPr lang="en-US" baseline="0" dirty="0" smtClean="0"/>
              <a:t>Controller at the center (I’m a software guy ;o)</a:t>
            </a:r>
          </a:p>
          <a:p>
            <a:pPr marL="171450" indent="-171450">
              <a:buFontTx/>
              <a:buChar char="-"/>
            </a:pPr>
            <a:r>
              <a:rPr lang="en-US" baseline="0" dirty="0" smtClean="0"/>
              <a:t>Must be a source of power (red lines)</a:t>
            </a:r>
          </a:p>
          <a:p>
            <a:pPr marL="171450" indent="-171450">
              <a:buFontTx/>
              <a:buChar char="-"/>
            </a:pPr>
            <a:r>
              <a:rPr lang="en-US" baseline="0" dirty="0" smtClean="0"/>
              <a:t>nothing is more important than the data (drawn in black)</a:t>
            </a:r>
          </a:p>
          <a:p>
            <a:pPr marL="171450" indent="-171450">
              <a:buFontTx/>
              <a:buChar char="-"/>
            </a:pPr>
            <a:r>
              <a:rPr lang="en-US" baseline="0" dirty="0" smtClean="0"/>
              <a:t>Which is manipulated through various user and data interfaces</a:t>
            </a:r>
          </a:p>
          <a:p>
            <a:pPr marL="171450" indent="-171450">
              <a:buFontTx/>
              <a:buChar char="-"/>
            </a:pPr>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31</a:t>
            </a:fld>
            <a:endParaRPr lang="en-US"/>
          </a:p>
        </p:txBody>
      </p:sp>
    </p:spTree>
    <p:extLst>
      <p:ext uri="{BB962C8B-B14F-4D97-AF65-F5344CB8AC3E}">
        <p14:creationId xmlns:p14="http://schemas.microsoft.com/office/powerpoint/2010/main" val="2187212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 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a:p>
            <a:endParaRPr lang="en-US" dirty="0"/>
          </a:p>
        </p:txBody>
      </p:sp>
      <p:sp>
        <p:nvSpPr>
          <p:cNvPr id="4" name="Slide Number Placeholder 3"/>
          <p:cNvSpPr>
            <a:spLocks noGrp="1"/>
          </p:cNvSpPr>
          <p:nvPr>
            <p:ph type="sldNum" sz="quarter" idx="10"/>
          </p:nvPr>
        </p:nvSpPr>
        <p:spPr/>
        <p:txBody>
          <a:bodyPr/>
          <a:lstStyle/>
          <a:p>
            <a:fld id="{EFD093BE-99D7-A84C-8F8E-0EEDFCB4C65A}" type="slidenum">
              <a:rPr lang="en-US" smtClean="0"/>
              <a:t>32</a:t>
            </a:fld>
            <a:endParaRPr lang="en-US"/>
          </a:p>
        </p:txBody>
      </p:sp>
    </p:spTree>
    <p:extLst>
      <p:ext uri="{BB962C8B-B14F-4D97-AF65-F5344CB8AC3E}">
        <p14:creationId xmlns:p14="http://schemas.microsoft.com/office/powerpoint/2010/main" val="22441386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1819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5/8/12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9.gif"/><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43.png"/><Relationship Id="rId8" Type="http://schemas.openxmlformats.org/officeDocument/2006/relationships/image" Target="../media/image101.gif"/><Relationship Id="rId1" Type="http://schemas.openxmlformats.org/officeDocument/2006/relationships/slideLayout" Target="../slideLayouts/slideLayout2.xml"/><Relationship Id="rId2" Type="http://schemas.openxmlformats.org/officeDocument/2006/relationships/image" Target="../media/image28.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2.emf"/></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3.emf"/></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4.emf"/></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5.emf"/></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6.emf"/></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openxmlformats.org/officeDocument/2006/relationships/image" Target="../media/image15.gif"/><Relationship Id="rId4" Type="http://schemas.openxmlformats.org/officeDocument/2006/relationships/image" Target="../media/image16.gif"/><Relationship Id="rId5" Type="http://schemas.openxmlformats.org/officeDocument/2006/relationships/image" Target="../media/image17.gif"/><Relationship Id="rId6" Type="http://schemas.openxmlformats.org/officeDocument/2006/relationships/image" Target="../media/image18.gif"/><Relationship Id="rId7"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6.tif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1.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1.png"/></Relationships>
</file>

<file path=ppt/slides/_rels/slide36.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2.png"/></Relationships>
</file>

<file path=ppt/slides/_rels/slide39.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tiff"/><Relationship Id="rId3" Type="http://schemas.openxmlformats.org/officeDocument/2006/relationships/image" Target="../media/image5.tif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7.gif"/><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JPG"/></Relationships>
</file>

<file path=ppt/slides/_rels/slide44.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4.JP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46.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49.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6"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51.xml.rels><?xml version="1.0" encoding="UTF-8" standalone="yes"?>
<Relationships xmlns="http://schemas.openxmlformats.org/package/2006/relationships"><Relationship Id="rId3" Type="http://schemas.openxmlformats.org/officeDocument/2006/relationships/image" Target="../media/image27.gif"/><Relationship Id="rId4" Type="http://schemas.openxmlformats.org/officeDocument/2006/relationships/image" Target="../media/image28.png"/><Relationship Id="rId5" Type="http://schemas.openxmlformats.org/officeDocument/2006/relationships/image" Target="../media/image29.gif"/><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55.xml.rels><?xml version="1.0" encoding="UTF-8" standalone="yes"?>
<Relationships xmlns="http://schemas.openxmlformats.org/package/2006/relationships"><Relationship Id="rId11" Type="http://schemas.openxmlformats.org/officeDocument/2006/relationships/image" Target="../media/image29.gif"/><Relationship Id="rId12" Type="http://schemas.openxmlformats.org/officeDocument/2006/relationships/image" Target="../media/image43.png"/><Relationship Id="rId13" Type="http://schemas.openxmlformats.org/officeDocument/2006/relationships/image" Target="../media/image44.png"/><Relationship Id="rId14" Type="http://schemas.openxmlformats.org/officeDocument/2006/relationships/image" Target="../media/image45.png"/><Relationship Id="rId15" Type="http://schemas.openxmlformats.org/officeDocument/2006/relationships/image" Target="../media/image46.png"/><Relationship Id="rId16"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36.gif"/><Relationship Id="rId4" Type="http://schemas.openxmlformats.org/officeDocument/2006/relationships/image" Target="../media/image37.gif"/><Relationship Id="rId5" Type="http://schemas.openxmlformats.org/officeDocument/2006/relationships/image" Target="../media/image38.gif"/><Relationship Id="rId6" Type="http://schemas.openxmlformats.org/officeDocument/2006/relationships/image" Target="../media/image39.gif"/><Relationship Id="rId7" Type="http://schemas.openxmlformats.org/officeDocument/2006/relationships/image" Target="../media/image40.gif"/><Relationship Id="rId8" Type="http://schemas.openxmlformats.org/officeDocument/2006/relationships/image" Target="../media/image41.gif"/><Relationship Id="rId9" Type="http://schemas.openxmlformats.org/officeDocument/2006/relationships/image" Target="../media/image42.gif"/><Relationship Id="rId10" Type="http://schemas.openxmlformats.org/officeDocument/2006/relationships/image" Target="../media/image27.gi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47.jpeg"/></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4" Type="http://schemas.openxmlformats.org/officeDocument/2006/relationships/oleObject" Target="../embeddings/oleObject1.bin"/><Relationship Id="rId5" Type="http://schemas.openxmlformats.org/officeDocument/2006/relationships/image" Target="../media/image48.emf"/><Relationship Id="rId6" Type="http://schemas.openxmlformats.org/officeDocument/2006/relationships/oleObject" Target="../embeddings/oleObject2.bin"/><Relationship Id="rId7" Type="http://schemas.openxmlformats.org/officeDocument/2006/relationships/image" Target="../media/image49.emf"/><Relationship Id="rId8" Type="http://schemas.openxmlformats.org/officeDocument/2006/relationships/oleObject" Target="../embeddings/oleObject3.bin"/><Relationship Id="rId9" Type="http://schemas.openxmlformats.org/officeDocument/2006/relationships/image" Target="../media/image50.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3.xml"/><Relationship Id="rId3" Type="http://schemas.openxmlformats.org/officeDocument/2006/relationships/image" Target="../media/image5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 Id="rId3"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3.jpeg"/></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4" Type="http://schemas.openxmlformats.org/officeDocument/2006/relationships/image" Target="../media/image55.png"/><Relationship Id="rId1" Type="http://schemas.openxmlformats.org/officeDocument/2006/relationships/slideLayout" Target="../slideLayouts/slideLayout12.xml"/><Relationship Id="rId2" Type="http://schemas.openxmlformats.org/officeDocument/2006/relationships/notesSlide" Target="../notesSlides/notesSlide34.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4" Type="http://schemas.openxmlformats.org/officeDocument/2006/relationships/image" Target="../media/image58.png"/><Relationship Id="rId1" Type="http://schemas.openxmlformats.org/officeDocument/2006/relationships/slideLayout" Target="../slideLayouts/slideLayout12.xml"/><Relationship Id="rId2" Type="http://schemas.openxmlformats.org/officeDocument/2006/relationships/image" Target="../media/image56.png"/></Relationships>
</file>

<file path=ppt/slides/_rels/slide63.xml.rels><?xml version="1.0" encoding="UTF-8" standalone="yes"?>
<Relationships xmlns="http://schemas.openxmlformats.org/package/2006/relationships"><Relationship Id="rId11" Type="http://schemas.openxmlformats.org/officeDocument/2006/relationships/image" Target="../media/image67.jpeg"/><Relationship Id="rId12" Type="http://schemas.openxmlformats.org/officeDocument/2006/relationships/image" Target="../media/image68.jpeg"/><Relationship Id="rId13" Type="http://schemas.openxmlformats.org/officeDocument/2006/relationships/image" Target="../media/image69.jpeg"/><Relationship Id="rId1" Type="http://schemas.openxmlformats.org/officeDocument/2006/relationships/slideLayout" Target="../slideLayouts/slideLayout12.xml"/><Relationship Id="rId2" Type="http://schemas.openxmlformats.org/officeDocument/2006/relationships/notesSlide" Target="../notesSlides/notesSlide35.xml"/><Relationship Id="rId3" Type="http://schemas.openxmlformats.org/officeDocument/2006/relationships/image" Target="../media/image59.jpeg"/><Relationship Id="rId4" Type="http://schemas.openxmlformats.org/officeDocument/2006/relationships/image" Target="../media/image60.png"/><Relationship Id="rId5" Type="http://schemas.openxmlformats.org/officeDocument/2006/relationships/image" Target="../media/image61.jpeg"/><Relationship Id="rId6" Type="http://schemas.openxmlformats.org/officeDocument/2006/relationships/image" Target="../media/image62.png"/><Relationship Id="rId7" Type="http://schemas.openxmlformats.org/officeDocument/2006/relationships/image" Target="../media/image63.gif"/><Relationship Id="rId8" Type="http://schemas.openxmlformats.org/officeDocument/2006/relationships/image" Target="../media/image64.gif"/><Relationship Id="rId9" Type="http://schemas.openxmlformats.org/officeDocument/2006/relationships/image" Target="../media/image65.jpeg"/><Relationship Id="rId10" Type="http://schemas.openxmlformats.org/officeDocument/2006/relationships/image" Target="../media/image66.jpeg"/></Relationships>
</file>

<file path=ppt/slides/_rels/slide64.xml.rels><?xml version="1.0" encoding="UTF-8" standalone="yes"?>
<Relationships xmlns="http://schemas.openxmlformats.org/package/2006/relationships"><Relationship Id="rId3" Type="http://schemas.openxmlformats.org/officeDocument/2006/relationships/image" Target="../media/image70.jpeg"/><Relationship Id="rId4" Type="http://schemas.openxmlformats.org/officeDocument/2006/relationships/image" Target="../media/image71.png"/><Relationship Id="rId5" Type="http://schemas.openxmlformats.org/officeDocument/2006/relationships/image" Target="../media/image72.png"/><Relationship Id="rId6" Type="http://schemas.openxmlformats.org/officeDocument/2006/relationships/image" Target="../media/image73.png"/><Relationship Id="rId1" Type="http://schemas.openxmlformats.org/officeDocument/2006/relationships/slideLayout" Target="../slideLayouts/slideLayout12.xml"/><Relationship Id="rId2" Type="http://schemas.openxmlformats.org/officeDocument/2006/relationships/notesSlide" Target="../notesSlides/notesSlide36.xml"/></Relationships>
</file>

<file path=ppt/slides/_rels/slide65.xml.rels><?xml version="1.0" encoding="UTF-8" standalone="yes"?>
<Relationships xmlns="http://schemas.openxmlformats.org/package/2006/relationships"><Relationship Id="rId3" Type="http://schemas.openxmlformats.org/officeDocument/2006/relationships/image" Target="../media/image74.png"/><Relationship Id="rId4" Type="http://schemas.openxmlformats.org/officeDocument/2006/relationships/image" Target="../media/image75.png"/><Relationship Id="rId5" Type="http://schemas.openxmlformats.org/officeDocument/2006/relationships/image" Target="../media/image76.jpg"/><Relationship Id="rId6" Type="http://schemas.openxmlformats.org/officeDocument/2006/relationships/image" Target="../media/image77.jpg"/><Relationship Id="rId7" Type="http://schemas.openxmlformats.org/officeDocument/2006/relationships/image" Target="../media/image78.jpg"/><Relationship Id="rId1" Type="http://schemas.openxmlformats.org/officeDocument/2006/relationships/slideLayout" Target="../slideLayouts/slideLayout12.xml"/><Relationship Id="rId2" Type="http://schemas.openxmlformats.org/officeDocument/2006/relationships/notesSlide" Target="../notesSlides/notesSlide37.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4.bin"/><Relationship Id="rId5" Type="http://schemas.openxmlformats.org/officeDocument/2006/relationships/image" Target="../media/image79.emf"/><Relationship Id="rId6" Type="http://schemas.openxmlformats.org/officeDocument/2006/relationships/image" Target="../media/image80.jpg"/><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1.png"/><Relationship Id="rId3" Type="http://schemas.openxmlformats.org/officeDocument/2006/relationships/image" Target="../media/image82.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83.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4.png"/><Relationship Id="rId3" Type="http://schemas.openxmlformats.org/officeDocument/2006/relationships/image" Target="../media/image85.jpeg"/></Relationships>
</file>

<file path=ppt/slides/_rels/slide75.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88.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gif"/><Relationship Id="rId6" Type="http://schemas.openxmlformats.org/officeDocument/2006/relationships/image" Target="../media/image16.gif"/><Relationship Id="rId7" Type="http://schemas.openxmlformats.org/officeDocument/2006/relationships/image" Target="../media/image17.gif"/><Relationship Id="rId8" Type="http://schemas.openxmlformats.org/officeDocument/2006/relationships/image" Target="../media/image18.gif"/><Relationship Id="rId9" Type="http://schemas.openxmlformats.org/officeDocument/2006/relationships/image" Target="../media/image19.gif"/><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80.xml.rels><?xml version="1.0" encoding="UTF-8" standalone="yes"?>
<Relationships xmlns="http://schemas.openxmlformats.org/package/2006/relationships"><Relationship Id="rId3" Type="http://schemas.openxmlformats.org/officeDocument/2006/relationships/image" Target="../media/image90.jpeg"/><Relationship Id="rId4" Type="http://schemas.openxmlformats.org/officeDocument/2006/relationships/image" Target="../media/image91.jpeg"/><Relationship Id="rId1" Type="http://schemas.openxmlformats.org/officeDocument/2006/relationships/slideLayout" Target="../slideLayouts/slideLayout2.xml"/><Relationship Id="rId2" Type="http://schemas.openxmlformats.org/officeDocument/2006/relationships/image" Target="../media/image89.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3.jpeg"/><Relationship Id="rId4" Type="http://schemas.openxmlformats.org/officeDocument/2006/relationships/image" Target="../media/image94.png"/><Relationship Id="rId1" Type="http://schemas.openxmlformats.org/officeDocument/2006/relationships/slideLayout" Target="../slideLayouts/slideLayout2.xml"/><Relationship Id="rId2" Type="http://schemas.openxmlformats.org/officeDocument/2006/relationships/image" Target="../media/image92.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5.jpe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97.jpeg"/><Relationship Id="rId4" Type="http://schemas.openxmlformats.org/officeDocument/2006/relationships/image" Target="../media/image98.jpeg"/><Relationship Id="rId5" Type="http://schemas.openxmlformats.org/officeDocument/2006/relationships/image" Target="../media/image99.jpeg"/><Relationship Id="rId1" Type="http://schemas.openxmlformats.org/officeDocument/2006/relationships/slideLayout" Target="../slideLayouts/slideLayout2.xml"/><Relationship Id="rId2" Type="http://schemas.openxmlformats.org/officeDocument/2006/relationships/image" Target="../media/image96.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100.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100.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err="1" smtClean="0"/>
              <a:t>xFOCE</a:t>
            </a:r>
            <a:r>
              <a:rPr lang="en-US" dirty="0" smtClean="0"/>
              <a:t>/</a:t>
            </a:r>
            <a:r>
              <a:rPr lang="en-US" dirty="0" err="1" smtClean="0"/>
              <a:t>swFOCE</a:t>
            </a:r>
            <a:r>
              <a:rPr lang="en-US" dirty="0" smtClean="0"/>
              <a:t> Review</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191925500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61735713"/>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7157058" y="414080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80" name="Rectangle 79"/>
          <p:cNvSpPr/>
          <p:nvPr/>
        </p:nvSpPr>
        <p:spPr>
          <a:xfrm>
            <a:off x="7203881" y="418144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74" name="Rectangle 73"/>
          <p:cNvSpPr/>
          <p:nvPr/>
        </p:nvSpPr>
        <p:spPr>
          <a:xfrm>
            <a:off x="7048962" y="3436309"/>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77" name="Rectangle 76"/>
          <p:cNvSpPr/>
          <p:nvPr/>
        </p:nvSpPr>
        <p:spPr>
          <a:xfrm>
            <a:off x="7099623" y="3484344"/>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sp>
        <p:nvSpPr>
          <p:cNvPr id="2" name="Title 1"/>
          <p:cNvSpPr>
            <a:spLocks noGrp="1"/>
          </p:cNvSpPr>
          <p:nvPr>
            <p:ph type="title"/>
          </p:nvPr>
        </p:nvSpPr>
        <p:spPr/>
        <p:txBody>
          <a:bodyPr/>
          <a:lstStyle/>
          <a:p>
            <a:r>
              <a:rPr lang="en-US" dirty="0" err="1" smtClean="0"/>
              <a:t>xFOCE</a:t>
            </a:r>
            <a:r>
              <a:rPr lang="en-US" dirty="0" smtClean="0"/>
              <a:t> Data</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Basic requirements</a:t>
            </a:r>
          </a:p>
          <a:p>
            <a:pPr lvl="1"/>
            <a:r>
              <a:rPr lang="en-US" dirty="0" smtClean="0"/>
              <a:t>Sample rates, Timestamp accuracy (1 s)</a:t>
            </a:r>
          </a:p>
          <a:p>
            <a:pPr lvl="1"/>
            <a:r>
              <a:rPr lang="en-US" dirty="0" smtClean="0"/>
              <a:t>Time</a:t>
            </a:r>
            <a:r>
              <a:rPr lang="en-US" dirty="0"/>
              <a:t>-stamped archive of experiment </a:t>
            </a:r>
            <a:r>
              <a:rPr lang="en-US" dirty="0" smtClean="0"/>
              <a:t>data</a:t>
            </a:r>
          </a:p>
          <a:p>
            <a:pPr lvl="1"/>
            <a:r>
              <a:rPr lang="en-US" dirty="0" smtClean="0"/>
              <a:t>Flexible data archive format (time-stamped CSV)</a:t>
            </a:r>
            <a:endParaRPr lang="en-US" dirty="0"/>
          </a:p>
          <a:p>
            <a:pPr lvl="1"/>
            <a:r>
              <a:rPr lang="en-US" dirty="0" smtClean="0"/>
              <a:t>Health and status monitoring</a:t>
            </a:r>
          </a:p>
          <a:p>
            <a:r>
              <a:rPr lang="en-US" dirty="0" smtClean="0"/>
              <a:t>Users will prefer different ways to access data</a:t>
            </a:r>
          </a:p>
          <a:p>
            <a:pPr lvl="1"/>
            <a:r>
              <a:rPr lang="en-US" dirty="0" smtClean="0"/>
              <a:t>MATLAB, Excel, </a:t>
            </a:r>
            <a:r>
              <a:rPr lang="en-US" dirty="0" err="1" smtClean="0"/>
              <a:t>LabView</a:t>
            </a:r>
            <a:r>
              <a:rPr lang="en-US" dirty="0" smtClean="0"/>
              <a:t>, custom utilities…</a:t>
            </a:r>
          </a:p>
          <a:p>
            <a:r>
              <a:rPr lang="en-US" dirty="0" smtClean="0"/>
              <a:t>Well defined (and standard) interfaces are key</a:t>
            </a:r>
          </a:p>
          <a:p>
            <a:pPr lvl="1"/>
            <a:r>
              <a:rPr lang="en-US" dirty="0"/>
              <a:t>Configuration and control interfaces</a:t>
            </a:r>
          </a:p>
          <a:p>
            <a:pPr lvl="1"/>
            <a:r>
              <a:rPr lang="en-US" dirty="0"/>
              <a:t>Data access interfaces: </a:t>
            </a:r>
          </a:p>
          <a:p>
            <a:pPr lvl="2"/>
            <a:r>
              <a:rPr lang="en-US" dirty="0"/>
              <a:t>Services, clients, applications</a:t>
            </a:r>
          </a:p>
          <a:p>
            <a:pPr lvl="2"/>
            <a:r>
              <a:rPr lang="en-US" dirty="0"/>
              <a:t>Simple, efficient, support low-bandwidth links</a:t>
            </a:r>
          </a:p>
          <a:p>
            <a:pPr lvl="1"/>
            <a:r>
              <a:rPr lang="en-US" dirty="0" smtClean="0"/>
              <a:t>Data archive formats</a:t>
            </a:r>
          </a:p>
          <a:p>
            <a:r>
              <a:rPr lang="en-US" dirty="0" smtClean="0"/>
              <a:t>Metadata</a:t>
            </a:r>
          </a:p>
          <a:p>
            <a:pPr lvl="1"/>
            <a:r>
              <a:rPr lang="en-US" dirty="0" smtClean="0"/>
              <a:t>Science and system contextual data</a:t>
            </a:r>
          </a:p>
          <a:p>
            <a:pPr lvl="2"/>
            <a:r>
              <a:rPr lang="en-US" dirty="0" smtClean="0"/>
              <a:t>Changes </a:t>
            </a:r>
            <a:r>
              <a:rPr lang="en-US" dirty="0"/>
              <a:t>to instruments, sampling, </a:t>
            </a:r>
            <a:r>
              <a:rPr lang="en-US" dirty="0" smtClean="0"/>
              <a:t>calibrations</a:t>
            </a:r>
          </a:p>
          <a:p>
            <a:pPr lvl="2"/>
            <a:r>
              <a:rPr lang="en-US" dirty="0" smtClean="0"/>
              <a:t>Ground faults, leaks and other system faults</a:t>
            </a:r>
          </a:p>
          <a:p>
            <a:pPr lvl="1"/>
            <a:r>
              <a:rPr lang="en-US" dirty="0" smtClean="0"/>
              <a:t>Enables understanding of what is (or did) happen</a:t>
            </a:r>
          </a:p>
          <a:p>
            <a:pPr lvl="1"/>
            <a:r>
              <a:rPr lang="en-US" dirty="0" smtClean="0"/>
              <a:t>Provides insight into anomalies, troubleshooting</a:t>
            </a:r>
          </a:p>
        </p:txBody>
      </p:sp>
      <p:sp>
        <p:nvSpPr>
          <p:cNvPr id="4" name="Rectangle 3"/>
          <p:cNvSpPr/>
          <p:nvPr/>
        </p:nvSpPr>
        <p:spPr>
          <a:xfrm>
            <a:off x="698863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5" name="Group 4"/>
          <p:cNvGrpSpPr/>
          <p:nvPr/>
        </p:nvGrpSpPr>
        <p:grpSpPr>
          <a:xfrm>
            <a:off x="7011644" y="5736955"/>
            <a:ext cx="562037" cy="796857"/>
            <a:chOff x="3077054" y="5910010"/>
            <a:chExt cx="428434" cy="579698"/>
          </a:xfrm>
        </p:grpSpPr>
        <p:sp>
          <p:nvSpPr>
            <p:cNvPr id="6" name="Oval 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7" name="Straight Connector 6"/>
            <p:cNvCxnSpPr>
              <a:endCxn id="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sp>
        <p:nvSpPr>
          <p:cNvPr id="9" name="Rectangle 8"/>
          <p:cNvSpPr/>
          <p:nvPr/>
        </p:nvSpPr>
        <p:spPr>
          <a:xfrm>
            <a:off x="7246987" y="4222085"/>
            <a:ext cx="800798"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Controller</a:t>
            </a:r>
          </a:p>
        </p:txBody>
      </p:sp>
      <p:sp>
        <p:nvSpPr>
          <p:cNvPr id="11" name="Can 10"/>
          <p:cNvSpPr/>
          <p:nvPr/>
        </p:nvSpPr>
        <p:spPr>
          <a:xfrm>
            <a:off x="6039133" y="3455866"/>
            <a:ext cx="675991" cy="536222"/>
          </a:xfrm>
          <a:prstGeom prst="can">
            <a:avLst>
              <a:gd name="adj" fmla="val 14145"/>
            </a:avLst>
          </a:prstGeom>
          <a:solidFill>
            <a:srgbClr val="FCD5B5"/>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13" name="Rectangle 12"/>
          <p:cNvSpPr/>
          <p:nvPr/>
        </p:nvSpPr>
        <p:spPr>
          <a:xfrm>
            <a:off x="7147852" y="3520355"/>
            <a:ext cx="999067"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Distribution</a:t>
            </a:r>
          </a:p>
        </p:txBody>
      </p:sp>
      <p:cxnSp>
        <p:nvCxnSpPr>
          <p:cNvPr id="17" name="Straight Connector 16"/>
          <p:cNvCxnSpPr>
            <a:stCxn id="6" idx="0"/>
            <a:endCxn id="4" idx="2"/>
          </p:cNvCxnSpPr>
          <p:nvPr/>
        </p:nvCxnSpPr>
        <p:spPr>
          <a:xfrm flipV="1">
            <a:off x="7292663" y="5394021"/>
            <a:ext cx="0" cy="342934"/>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a:stCxn id="4" idx="0"/>
            <a:endCxn id="9" idx="2"/>
          </p:cNvCxnSpPr>
          <p:nvPr/>
        </p:nvCxnSpPr>
        <p:spPr>
          <a:xfrm flipV="1">
            <a:off x="7292663" y="4621598"/>
            <a:ext cx="354723"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7721216" y="4994508"/>
            <a:ext cx="608054"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Driver</a:t>
            </a:r>
          </a:p>
        </p:txBody>
      </p:sp>
      <p:grpSp>
        <p:nvGrpSpPr>
          <p:cNvPr id="31" name="Group 30"/>
          <p:cNvGrpSpPr/>
          <p:nvPr/>
        </p:nvGrpSpPr>
        <p:grpSpPr>
          <a:xfrm>
            <a:off x="7744224" y="5729629"/>
            <a:ext cx="562037" cy="796857"/>
            <a:chOff x="3077054" y="5910010"/>
            <a:chExt cx="428434" cy="579698"/>
          </a:xfrm>
        </p:grpSpPr>
        <p:sp>
          <p:nvSpPr>
            <p:cNvPr id="32" name="Oval 31"/>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solidFill>
                  <a:schemeClr val="tx1"/>
                </a:solidFill>
              </a:endParaRPr>
            </a:p>
          </p:txBody>
        </p:sp>
        <p:cxnSp>
          <p:nvCxnSpPr>
            <p:cNvPr id="33" name="Straight Connector 32"/>
            <p:cNvCxnSpPr>
              <a:endCxn id="32"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50" dirty="0" smtClean="0">
                  <a:solidFill>
                    <a:schemeClr val="tx1"/>
                  </a:solidFill>
                </a:rPr>
                <a:t>Device</a:t>
              </a:r>
              <a:endParaRPr lang="en-US" sz="1050" dirty="0"/>
            </a:p>
          </p:txBody>
        </p:sp>
      </p:grpSp>
      <p:cxnSp>
        <p:nvCxnSpPr>
          <p:cNvPr id="37" name="Straight Connector 36"/>
          <p:cNvCxnSpPr>
            <a:stCxn id="30" idx="0"/>
            <a:endCxn id="9" idx="2"/>
          </p:cNvCxnSpPr>
          <p:nvPr/>
        </p:nvCxnSpPr>
        <p:spPr>
          <a:xfrm flipH="1" flipV="1">
            <a:off x="7647386" y="4621598"/>
            <a:ext cx="377857" cy="372910"/>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a:stCxn id="32" idx="0"/>
            <a:endCxn id="30" idx="2"/>
          </p:cNvCxnSpPr>
          <p:nvPr/>
        </p:nvCxnSpPr>
        <p:spPr>
          <a:xfrm flipV="1">
            <a:off x="8025243" y="5394021"/>
            <a:ext cx="0" cy="33560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6" name="Straight Connector 45"/>
          <p:cNvCxnSpPr>
            <a:stCxn id="9" idx="0"/>
            <a:endCxn id="13" idx="2"/>
          </p:cNvCxnSpPr>
          <p:nvPr/>
        </p:nvCxnSpPr>
        <p:spPr>
          <a:xfrm flipV="1">
            <a:off x="7647386" y="3919868"/>
            <a:ext cx="0" cy="302217"/>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a:stCxn id="13" idx="1"/>
            <a:endCxn id="11" idx="4"/>
          </p:cNvCxnSpPr>
          <p:nvPr/>
        </p:nvCxnSpPr>
        <p:spPr>
          <a:xfrm flipH="1">
            <a:off x="6715124" y="3720112"/>
            <a:ext cx="432728" cy="3865"/>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a:stCxn id="13" idx="0"/>
          </p:cNvCxnSpPr>
          <p:nvPr/>
        </p:nvCxnSpPr>
        <p:spPr>
          <a:xfrm flipH="1" flipV="1">
            <a:off x="7195410" y="2610597"/>
            <a:ext cx="451976"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a:stCxn id="13" idx="0"/>
          </p:cNvCxnSpPr>
          <p:nvPr/>
        </p:nvCxnSpPr>
        <p:spPr>
          <a:xfrm flipH="1" flipV="1">
            <a:off x="7647384" y="2561957"/>
            <a:ext cx="2" cy="95839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a:stCxn id="13" idx="0"/>
          </p:cNvCxnSpPr>
          <p:nvPr/>
        </p:nvCxnSpPr>
        <p:spPr>
          <a:xfrm flipV="1">
            <a:off x="7647386" y="2610597"/>
            <a:ext cx="499533" cy="909758"/>
          </a:xfrm>
          <a:prstGeom prst="line">
            <a:avLst/>
          </a:prstGeom>
          <a:ln>
            <a:solidFill>
              <a:srgbClr val="404040"/>
            </a:solidFill>
            <a:prstDash val="solid"/>
            <a:headEnd type="none"/>
            <a:tailEnd type="triangle"/>
          </a:ln>
        </p:spPr>
        <p:style>
          <a:lnRef idx="2">
            <a:schemeClr val="accent1"/>
          </a:lnRef>
          <a:fillRef idx="0">
            <a:schemeClr val="accent1"/>
          </a:fillRef>
          <a:effectRef idx="1">
            <a:schemeClr val="accent1"/>
          </a:effectRef>
          <a:fontRef idx="minor">
            <a:schemeClr val="tx1"/>
          </a:fontRef>
        </p:style>
      </p:cxnSp>
      <p:sp>
        <p:nvSpPr>
          <p:cNvPr id="64" name="Rounded Rectangle 63"/>
          <p:cNvSpPr/>
          <p:nvPr/>
        </p:nvSpPr>
        <p:spPr>
          <a:xfrm>
            <a:off x="5840795" y="1933884"/>
            <a:ext cx="118941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Transformation</a:t>
            </a:r>
            <a:endParaRPr lang="en-US" sz="1200" dirty="0">
              <a:solidFill>
                <a:srgbClr val="4F6228"/>
              </a:solidFill>
            </a:endParaRPr>
          </a:p>
        </p:txBody>
      </p:sp>
      <p:sp>
        <p:nvSpPr>
          <p:cNvPr id="65" name="Rounded Rectangle 64"/>
          <p:cNvSpPr/>
          <p:nvPr/>
        </p:nvSpPr>
        <p:spPr>
          <a:xfrm>
            <a:off x="6664835" y="1355909"/>
            <a:ext cx="710717"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Archive</a:t>
            </a:r>
            <a:endParaRPr lang="en-US" sz="1200" dirty="0">
              <a:solidFill>
                <a:srgbClr val="4F6228"/>
              </a:solidFill>
            </a:endParaRPr>
          </a:p>
        </p:txBody>
      </p:sp>
      <p:sp>
        <p:nvSpPr>
          <p:cNvPr id="66" name="Rounded Rectangle 65"/>
          <p:cNvSpPr/>
          <p:nvPr/>
        </p:nvSpPr>
        <p:spPr>
          <a:xfrm>
            <a:off x="8132287" y="1928240"/>
            <a:ext cx="63228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Query</a:t>
            </a:r>
            <a:endParaRPr lang="en-US" sz="1200" dirty="0">
              <a:solidFill>
                <a:srgbClr val="4F6228"/>
              </a:solidFill>
            </a:endParaRPr>
          </a:p>
        </p:txBody>
      </p:sp>
      <p:sp>
        <p:nvSpPr>
          <p:cNvPr id="67" name="Rounded Rectangle 66"/>
          <p:cNvSpPr/>
          <p:nvPr/>
        </p:nvSpPr>
        <p:spPr>
          <a:xfrm>
            <a:off x="7409715" y="1355909"/>
            <a:ext cx="1077021"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Configuration</a:t>
            </a:r>
          </a:p>
          <a:p>
            <a:pPr algn="ctr"/>
            <a:r>
              <a:rPr lang="en-US" sz="1200" dirty="0" smtClean="0">
                <a:solidFill>
                  <a:srgbClr val="4F6228"/>
                </a:solidFill>
              </a:rPr>
              <a:t>&amp; Control</a:t>
            </a:r>
            <a:endParaRPr lang="en-US" sz="1200" dirty="0">
              <a:solidFill>
                <a:srgbClr val="4F6228"/>
              </a:solidFill>
            </a:endParaRPr>
          </a:p>
        </p:txBody>
      </p:sp>
      <p:sp>
        <p:nvSpPr>
          <p:cNvPr id="68" name="Rectangle 67"/>
          <p:cNvSpPr/>
          <p:nvPr/>
        </p:nvSpPr>
        <p:spPr>
          <a:xfrm>
            <a:off x="5680295" y="1355909"/>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Clients</a:t>
            </a:r>
          </a:p>
        </p:txBody>
      </p:sp>
      <p:sp>
        <p:nvSpPr>
          <p:cNvPr id="69" name="Rounded Rectangle 68"/>
          <p:cNvSpPr/>
          <p:nvPr/>
        </p:nvSpPr>
        <p:spPr>
          <a:xfrm>
            <a:off x="7072489" y="1928240"/>
            <a:ext cx="1019483" cy="496711"/>
          </a:xfrm>
          <a:prstGeom prst="roundRect">
            <a:avLst/>
          </a:prstGeom>
          <a:solidFill>
            <a:srgbClr val="D7E4BD"/>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4F6228"/>
                </a:solidFill>
              </a:rPr>
              <a:t>Presentation</a:t>
            </a:r>
            <a:endParaRPr lang="en-US" sz="1200" dirty="0">
              <a:solidFill>
                <a:srgbClr val="4F6228"/>
              </a:solidFill>
            </a:endParaRPr>
          </a:p>
        </p:txBody>
      </p:sp>
      <p:sp>
        <p:nvSpPr>
          <p:cNvPr id="81" name="Rectangle 80"/>
          <p:cNvSpPr/>
          <p:nvPr/>
        </p:nvSpPr>
        <p:spPr>
          <a:xfrm>
            <a:off x="5680295" y="2834173"/>
            <a:ext cx="717676" cy="399513"/>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sz="1200" dirty="0" smtClean="0">
                <a:solidFill>
                  <a:schemeClr val="bg2">
                    <a:lumMod val="25000"/>
                  </a:schemeClr>
                </a:solidFill>
              </a:rPr>
              <a:t>Links</a:t>
            </a:r>
          </a:p>
        </p:txBody>
      </p:sp>
    </p:spTree>
    <p:extLst>
      <p:ext uri="{BB962C8B-B14F-4D97-AF65-F5344CB8AC3E}">
        <p14:creationId xmlns:p14="http://schemas.microsoft.com/office/powerpoint/2010/main" val="68388986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Data</a:t>
            </a:r>
            <a:endParaRPr lang="en-US" dirty="0"/>
          </a:p>
        </p:txBody>
      </p:sp>
      <p:sp>
        <p:nvSpPr>
          <p:cNvPr id="3" name="Content Placeholder 2"/>
          <p:cNvSpPr>
            <a:spLocks noGrp="1"/>
          </p:cNvSpPr>
          <p:nvPr>
            <p:ph idx="1"/>
          </p:nvPr>
        </p:nvSpPr>
        <p:spPr/>
        <p:txBody>
          <a:bodyPr/>
          <a:lstStyle/>
          <a:p>
            <a:r>
              <a:rPr lang="en-US" dirty="0" smtClean="0"/>
              <a:t>Added requirements</a:t>
            </a:r>
          </a:p>
          <a:p>
            <a:pPr lvl="1"/>
            <a:r>
              <a:rPr lang="en-US" dirty="0" smtClean="0"/>
              <a:t>Remote access</a:t>
            </a:r>
          </a:p>
          <a:p>
            <a:pPr lvl="2"/>
            <a:r>
              <a:rPr lang="en-US" dirty="0" smtClean="0"/>
              <a:t>Multi-user</a:t>
            </a:r>
          </a:p>
          <a:p>
            <a:pPr lvl="2"/>
            <a:r>
              <a:rPr lang="en-US" dirty="0" smtClean="0"/>
              <a:t>Separate administrative access</a:t>
            </a:r>
          </a:p>
          <a:p>
            <a:pPr lvl="1"/>
            <a:r>
              <a:rPr lang="en-US" dirty="0"/>
              <a:t>Metadata management</a:t>
            </a:r>
          </a:p>
          <a:p>
            <a:pPr lvl="1"/>
            <a:r>
              <a:rPr lang="en-US" dirty="0" smtClean="0"/>
              <a:t>Compatibility w/ </a:t>
            </a:r>
            <a:r>
              <a:rPr lang="en-US" dirty="0" err="1" smtClean="0"/>
              <a:t>dpFOCE</a:t>
            </a:r>
            <a:r>
              <a:rPr lang="en-US" dirty="0" smtClean="0"/>
              <a:t> data</a:t>
            </a:r>
          </a:p>
          <a:p>
            <a:pPr lvl="1"/>
            <a:r>
              <a:rPr lang="en-US" dirty="0" smtClean="0"/>
              <a:t>Ground fault monitoring</a:t>
            </a:r>
          </a:p>
          <a:p>
            <a:pPr lvl="1"/>
            <a:r>
              <a:rPr lang="en-US" dirty="0" smtClean="0"/>
              <a:t>Still/video image data</a:t>
            </a:r>
          </a:p>
          <a:p>
            <a:pPr marL="457200" lvl="1" indent="0">
              <a:buNone/>
            </a:pPr>
            <a:endParaRPr lang="en-US" dirty="0" smtClean="0"/>
          </a:p>
        </p:txBody>
      </p:sp>
    </p:spTree>
    <p:extLst>
      <p:ext uri="{BB962C8B-B14F-4D97-AF65-F5344CB8AC3E}">
        <p14:creationId xmlns:p14="http://schemas.microsoft.com/office/powerpoint/2010/main" val="273277826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Rounded Rectangle 193"/>
          <p:cNvSpPr/>
          <p:nvPr/>
        </p:nvSpPr>
        <p:spPr>
          <a:xfrm>
            <a:off x="4804406" y="3108783"/>
            <a:ext cx="1178127" cy="644144"/>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Access</a:t>
            </a:r>
          </a:p>
          <a:p>
            <a:pPr algn="ctr"/>
            <a:r>
              <a:rPr lang="en-US" sz="1200" dirty="0" smtClean="0">
                <a:solidFill>
                  <a:schemeClr val="accent1">
                    <a:lumMod val="75000"/>
                  </a:schemeClr>
                </a:solidFill>
              </a:rPr>
              <a:t>Server</a:t>
            </a:r>
            <a:endParaRPr lang="en-US" sz="1600" dirty="0">
              <a:solidFill>
                <a:schemeClr val="accent1">
                  <a:lumMod val="75000"/>
                </a:schemeClr>
              </a:solidFill>
            </a:endParaRPr>
          </a:p>
        </p:txBody>
      </p:sp>
      <p:sp>
        <p:nvSpPr>
          <p:cNvPr id="168" name="Rounded Rectangle 167"/>
          <p:cNvSpPr/>
          <p:nvPr/>
        </p:nvSpPr>
        <p:spPr>
          <a:xfrm>
            <a:off x="257949" y="154228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7" name="Rounded Rectangle 166"/>
          <p:cNvSpPr/>
          <p:nvPr/>
        </p:nvSpPr>
        <p:spPr>
          <a:xfrm>
            <a:off x="393718" y="1633337"/>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87" name="Rounded Rectangle 86"/>
          <p:cNvSpPr/>
          <p:nvPr/>
        </p:nvSpPr>
        <p:spPr>
          <a:xfrm>
            <a:off x="4696400" y="4905209"/>
            <a:ext cx="1467557" cy="181671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OSDT Server</a:t>
            </a:r>
            <a:endParaRPr lang="en-US" sz="1600" dirty="0">
              <a:solidFill>
                <a:schemeClr val="accent1">
                  <a:lumMod val="75000"/>
                </a:schemeClr>
              </a:solidFill>
            </a:endParaRPr>
          </a:p>
        </p:txBody>
      </p:sp>
      <p:sp>
        <p:nvSpPr>
          <p:cNvPr id="4" name="Rounded Rectangle 3"/>
          <p:cNvSpPr/>
          <p:nvPr/>
        </p:nvSpPr>
        <p:spPr>
          <a:xfrm>
            <a:off x="552721" y="1768803"/>
            <a:ext cx="2738551" cy="3390209"/>
          </a:xfrm>
          <a:prstGeom prst="roundRect">
            <a:avLst>
              <a:gd name="adj" fmla="val 4799"/>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a:t>
            </a:r>
            <a:endParaRPr lang="en-US" sz="1600" dirty="0">
              <a:solidFill>
                <a:schemeClr val="accent1">
                  <a:lumMod val="75000"/>
                </a:schemeClr>
              </a:solidFill>
            </a:endParaRPr>
          </a:p>
        </p:txBody>
      </p:sp>
      <p:sp>
        <p:nvSpPr>
          <p:cNvPr id="16" name="Rounded Rectangle 15"/>
          <p:cNvSpPr/>
          <p:nvPr/>
        </p:nvSpPr>
        <p:spPr>
          <a:xfrm>
            <a:off x="637674" y="3070426"/>
            <a:ext cx="2160865" cy="1816918"/>
          </a:xfrm>
          <a:prstGeom prst="roundRect">
            <a:avLst>
              <a:gd name="adj" fmla="val 4436"/>
            </a:avLst>
          </a:prstGeom>
          <a:solidFill>
            <a:schemeClr val="accent6">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Controller Software</a:t>
            </a:r>
            <a:endParaRPr lang="en-US" sz="1600" dirty="0">
              <a:solidFill>
                <a:schemeClr val="accent1">
                  <a:lumMod val="75000"/>
                </a:schemeClr>
              </a:solidFill>
            </a:endParaRPr>
          </a:p>
        </p:txBody>
      </p:sp>
      <p:cxnSp>
        <p:nvCxnSpPr>
          <p:cNvPr id="6" name="Straight Connector 5"/>
          <p:cNvCxnSpPr/>
          <p:nvPr/>
        </p:nvCxnSpPr>
        <p:spPr>
          <a:xfrm>
            <a:off x="1058828" y="4797639"/>
            <a:ext cx="0" cy="62085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p:cNvCxnSpPr>
            <a:stCxn id="15" idx="3"/>
            <a:endCxn id="87" idx="1"/>
          </p:cNvCxnSpPr>
          <p:nvPr/>
        </p:nvCxnSpPr>
        <p:spPr>
          <a:xfrm>
            <a:off x="2748386" y="4480347"/>
            <a:ext cx="1948014" cy="133322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1283009" y="4792162"/>
            <a:ext cx="0" cy="62632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1" name="Rounded Rectangle 10"/>
          <p:cNvSpPr/>
          <p:nvPr/>
        </p:nvSpPr>
        <p:spPr>
          <a:xfrm>
            <a:off x="2866004" y="68768"/>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err="1" smtClean="0">
                <a:solidFill>
                  <a:schemeClr val="accent6">
                    <a:lumMod val="75000"/>
                  </a:schemeClr>
                </a:solidFill>
              </a:rPr>
              <a:t>swFOCE</a:t>
            </a:r>
            <a:r>
              <a:rPr lang="en-US" sz="2400" dirty="0" smtClean="0">
                <a:solidFill>
                  <a:schemeClr val="accent6">
                    <a:lumMod val="75000"/>
                  </a:schemeClr>
                </a:solidFill>
              </a:rPr>
              <a:t> Data</a:t>
            </a:r>
            <a:endParaRPr lang="en-US" sz="2400" dirty="0">
              <a:solidFill>
                <a:schemeClr val="accent6">
                  <a:lumMod val="75000"/>
                </a:schemeClr>
              </a:solidFill>
            </a:endParaRPr>
          </a:p>
        </p:txBody>
      </p:sp>
      <p:grpSp>
        <p:nvGrpSpPr>
          <p:cNvPr id="12" name="Group 11"/>
          <p:cNvGrpSpPr/>
          <p:nvPr/>
        </p:nvGrpSpPr>
        <p:grpSpPr>
          <a:xfrm>
            <a:off x="8264527" y="3086967"/>
            <a:ext cx="644654" cy="687775"/>
            <a:chOff x="7180536" y="711795"/>
            <a:chExt cx="1503467" cy="1604036"/>
          </a:xfrm>
        </p:grpSpPr>
        <p:sp>
          <p:nvSpPr>
            <p:cNvPr id="13" name="Oval 12"/>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workstation-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5" name="Rounded Rectangle 14"/>
          <p:cNvSpPr/>
          <p:nvPr/>
        </p:nvSpPr>
        <p:spPr>
          <a:xfrm>
            <a:off x="2041508" y="4236523"/>
            <a:ext cx="706878" cy="487647"/>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OSDT?</a:t>
            </a:r>
            <a:endParaRPr lang="en-US" sz="1600" dirty="0">
              <a:solidFill>
                <a:schemeClr val="accent1">
                  <a:lumMod val="75000"/>
                </a:schemeClr>
              </a:solidFill>
            </a:endParaRPr>
          </a:p>
        </p:txBody>
      </p:sp>
      <p:sp>
        <p:nvSpPr>
          <p:cNvPr id="19" name="Rectangle 18"/>
          <p:cNvSpPr/>
          <p:nvPr/>
        </p:nvSpPr>
        <p:spPr>
          <a:xfrm>
            <a:off x="739331" y="4153405"/>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0" name="Rectangle 19"/>
          <p:cNvSpPr/>
          <p:nvPr/>
        </p:nvSpPr>
        <p:spPr>
          <a:xfrm>
            <a:off x="1076061" y="3377637"/>
            <a:ext cx="829682"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Control Service</a:t>
            </a:r>
          </a:p>
        </p:txBody>
      </p:sp>
      <p:sp>
        <p:nvSpPr>
          <p:cNvPr id="21" name="Rectangle 20"/>
          <p:cNvSpPr/>
          <p:nvPr/>
        </p:nvSpPr>
        <p:spPr>
          <a:xfrm>
            <a:off x="778813" y="4198560"/>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2" name="Rectangle 21"/>
          <p:cNvSpPr/>
          <p:nvPr/>
        </p:nvSpPr>
        <p:spPr>
          <a:xfrm>
            <a:off x="809215" y="4239033"/>
            <a:ext cx="883080"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 ACQ</a:t>
            </a:r>
          </a:p>
          <a:p>
            <a:pPr algn="ctr"/>
            <a:r>
              <a:rPr lang="en-US" sz="1200" dirty="0" smtClean="0">
                <a:solidFill>
                  <a:schemeClr val="bg2">
                    <a:lumMod val="25000"/>
                  </a:schemeClr>
                </a:solidFill>
              </a:rPr>
              <a:t>Services</a:t>
            </a:r>
          </a:p>
        </p:txBody>
      </p:sp>
      <p:sp>
        <p:nvSpPr>
          <p:cNvPr id="24" name="Rounded Rectangle 23"/>
          <p:cNvSpPr/>
          <p:nvPr/>
        </p:nvSpPr>
        <p:spPr>
          <a:xfrm>
            <a:off x="891958" y="2177483"/>
            <a:ext cx="80033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5" name="Rounded Rectangle 24"/>
          <p:cNvSpPr/>
          <p:nvPr/>
        </p:nvSpPr>
        <p:spPr>
          <a:xfrm>
            <a:off x="959720" y="2247231"/>
            <a:ext cx="853359"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Instrument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sp>
        <p:nvSpPr>
          <p:cNvPr id="26" name="Rounded Rectangle 25"/>
          <p:cNvSpPr/>
          <p:nvPr/>
        </p:nvSpPr>
        <p:spPr>
          <a:xfrm>
            <a:off x="1043062" y="2323700"/>
            <a:ext cx="898628" cy="514230"/>
          </a:xfrm>
          <a:prstGeom prst="roundRect">
            <a:avLst>
              <a:gd name="adj" fmla="val 9581"/>
            </a:avLst>
          </a:prstGeom>
          <a:solidFill>
            <a:srgbClr val="FAC090"/>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Local Data</a:t>
            </a:r>
          </a:p>
          <a:p>
            <a:pPr algn="ctr"/>
            <a:r>
              <a:rPr lang="en-US" sz="1200" dirty="0" smtClean="0">
                <a:solidFill>
                  <a:schemeClr val="accent1">
                    <a:lumMod val="75000"/>
                  </a:schemeClr>
                </a:solidFill>
              </a:rPr>
              <a:t>Archive</a:t>
            </a:r>
            <a:endParaRPr lang="en-US" sz="1600" dirty="0">
              <a:solidFill>
                <a:schemeClr val="accent1">
                  <a:lumMod val="75000"/>
                </a:schemeClr>
              </a:solidFill>
            </a:endParaRPr>
          </a:p>
        </p:txBody>
      </p:sp>
      <p:cxnSp>
        <p:nvCxnSpPr>
          <p:cNvPr id="27" name="Straight Connector 26"/>
          <p:cNvCxnSpPr>
            <a:stCxn id="20" idx="2"/>
          </p:cNvCxnSpPr>
          <p:nvPr/>
        </p:nvCxnSpPr>
        <p:spPr>
          <a:xfrm>
            <a:off x="1490902" y="3843166"/>
            <a:ext cx="414841" cy="317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22" idx="3"/>
            <a:endCxn id="15" idx="1"/>
          </p:cNvCxnSpPr>
          <p:nvPr/>
        </p:nvCxnSpPr>
        <p:spPr>
          <a:xfrm>
            <a:off x="1692295" y="4471798"/>
            <a:ext cx="349213" cy="854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Rounded Rectangle 33"/>
          <p:cNvSpPr/>
          <p:nvPr/>
        </p:nvSpPr>
        <p:spPr>
          <a:xfrm>
            <a:off x="4820914" y="6025380"/>
            <a:ext cx="1218529" cy="575956"/>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Open Source</a:t>
            </a:r>
          </a:p>
          <a:p>
            <a:pPr algn="ctr"/>
            <a:r>
              <a:rPr lang="en-US" sz="1400" dirty="0" err="1" smtClean="0">
                <a:solidFill>
                  <a:schemeClr val="accent1">
                    <a:lumMod val="75000"/>
                  </a:schemeClr>
                </a:solidFill>
              </a:rPr>
              <a:t>DataTurbine</a:t>
            </a:r>
            <a:endParaRPr lang="en-US" dirty="0">
              <a:solidFill>
                <a:schemeClr val="accent1">
                  <a:lumMod val="75000"/>
                </a:schemeClr>
              </a:solidFill>
            </a:endParaRPr>
          </a:p>
        </p:txBody>
      </p:sp>
      <p:cxnSp>
        <p:nvCxnSpPr>
          <p:cNvPr id="35" name="Straight Connector 34"/>
          <p:cNvCxnSpPr/>
          <p:nvPr/>
        </p:nvCxnSpPr>
        <p:spPr>
          <a:xfrm>
            <a:off x="959720" y="2837930"/>
            <a:ext cx="0" cy="135692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45" name="Pentagon 44"/>
          <p:cNvSpPr/>
          <p:nvPr/>
        </p:nvSpPr>
        <p:spPr>
          <a:xfrm>
            <a:off x="637674" y="6324938"/>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47" name="Group 46"/>
          <p:cNvGrpSpPr/>
          <p:nvPr/>
        </p:nvGrpSpPr>
        <p:grpSpPr>
          <a:xfrm>
            <a:off x="1598863" y="5904220"/>
            <a:ext cx="442645" cy="577869"/>
            <a:chOff x="7271690" y="5160717"/>
            <a:chExt cx="505545" cy="659984"/>
          </a:xfrm>
        </p:grpSpPr>
        <p:sp>
          <p:nvSpPr>
            <p:cNvPr id="48" name="Oval 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9" name="Straight Connector 48"/>
            <p:cNvCxnSpPr>
              <a:endCxn id="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51" name="Group 50"/>
          <p:cNvGrpSpPr/>
          <p:nvPr/>
        </p:nvGrpSpPr>
        <p:grpSpPr>
          <a:xfrm>
            <a:off x="2091593" y="5904220"/>
            <a:ext cx="442645" cy="577869"/>
            <a:chOff x="7271690" y="5160717"/>
            <a:chExt cx="505545" cy="659984"/>
          </a:xfrm>
        </p:grpSpPr>
        <p:sp>
          <p:nvSpPr>
            <p:cNvPr id="52" name="Oval 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3" name="Straight Connector 52"/>
            <p:cNvCxnSpPr>
              <a:endCxn id="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4" name="Rectangle 5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55" name="Group 54"/>
          <p:cNvGrpSpPr/>
          <p:nvPr/>
        </p:nvGrpSpPr>
        <p:grpSpPr>
          <a:xfrm>
            <a:off x="2584323" y="5904220"/>
            <a:ext cx="442645" cy="577869"/>
            <a:chOff x="7271690" y="5160717"/>
            <a:chExt cx="505545" cy="659984"/>
          </a:xfrm>
        </p:grpSpPr>
        <p:sp>
          <p:nvSpPr>
            <p:cNvPr id="56" name="Oval 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57" name="Straight Connector 56"/>
            <p:cNvCxnSpPr>
              <a:endCxn id="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58" name="Rectangle 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59" name="Group 58"/>
          <p:cNvGrpSpPr/>
          <p:nvPr/>
        </p:nvGrpSpPr>
        <p:grpSpPr>
          <a:xfrm>
            <a:off x="637674" y="5910011"/>
            <a:ext cx="389025" cy="403348"/>
            <a:chOff x="850878" y="5411812"/>
            <a:chExt cx="879789" cy="879789"/>
          </a:xfrm>
        </p:grpSpPr>
        <p:sp>
          <p:nvSpPr>
            <p:cNvPr id="60" name="Oval 5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1" name="Picture 60"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62" name="Group 61"/>
          <p:cNvGrpSpPr/>
          <p:nvPr/>
        </p:nvGrpSpPr>
        <p:grpSpPr>
          <a:xfrm>
            <a:off x="1124426" y="5916167"/>
            <a:ext cx="414283" cy="397191"/>
            <a:chOff x="850878" y="4417866"/>
            <a:chExt cx="879789" cy="879789"/>
          </a:xfrm>
        </p:grpSpPr>
        <p:sp>
          <p:nvSpPr>
            <p:cNvPr id="63" name="Oval 6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4" name="Picture 63" descr="redPump-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66" name="Straight Connector 65"/>
          <p:cNvCxnSpPr>
            <a:stCxn id="20" idx="2"/>
          </p:cNvCxnSpPr>
          <p:nvPr/>
        </p:nvCxnSpPr>
        <p:spPr>
          <a:xfrm flipH="1">
            <a:off x="1212388" y="3843166"/>
            <a:ext cx="278514" cy="27087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4878540" y="5279395"/>
            <a:ext cx="1103277" cy="576472"/>
          </a:xfrm>
          <a:prstGeom prst="roundRect">
            <a:avLst>
              <a:gd name="adj" fmla="val 9581"/>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OSDT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85" name="Picture 84" descr="foce-gui.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71130" y="3752928"/>
            <a:ext cx="1194500" cy="727420"/>
          </a:xfrm>
          <a:prstGeom prst="rect">
            <a:avLst/>
          </a:prstGeom>
        </p:spPr>
      </p:pic>
      <p:pic>
        <p:nvPicPr>
          <p:cNvPr id="86" name="Picture 85" descr="foce-closedLoopTest-11nov11-phIntExtMonth-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18159" y="4744015"/>
            <a:ext cx="1232049" cy="835036"/>
          </a:xfrm>
          <a:prstGeom prst="rect">
            <a:avLst/>
          </a:prstGeom>
        </p:spPr>
      </p:pic>
      <p:sp>
        <p:nvSpPr>
          <p:cNvPr id="88" name="Rounded Rectangle 87"/>
          <p:cNvSpPr/>
          <p:nvPr/>
        </p:nvSpPr>
        <p:spPr>
          <a:xfrm>
            <a:off x="4804406" y="1287010"/>
            <a:ext cx="1177412" cy="1698892"/>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200" dirty="0" smtClean="0">
                <a:solidFill>
                  <a:schemeClr val="accent1">
                    <a:lumMod val="75000"/>
                  </a:schemeClr>
                </a:solidFill>
              </a:rPr>
              <a:t>SSDS Server</a:t>
            </a:r>
            <a:endParaRPr lang="en-US" sz="1600" dirty="0">
              <a:solidFill>
                <a:schemeClr val="accent1">
                  <a:lumMod val="75000"/>
                </a:schemeClr>
              </a:solidFill>
            </a:endParaRPr>
          </a:p>
        </p:txBody>
      </p:sp>
      <p:sp>
        <p:nvSpPr>
          <p:cNvPr id="89" name="Rounded Rectangle 88"/>
          <p:cNvSpPr/>
          <p:nvPr/>
        </p:nvSpPr>
        <p:spPr>
          <a:xfrm>
            <a:off x="4995892" y="2369022"/>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a:t>
            </a:r>
            <a:endParaRPr lang="en-US" dirty="0">
              <a:solidFill>
                <a:schemeClr val="accent1">
                  <a:lumMod val="75000"/>
                </a:schemeClr>
              </a:solidFill>
            </a:endParaRPr>
          </a:p>
        </p:txBody>
      </p:sp>
      <p:sp>
        <p:nvSpPr>
          <p:cNvPr id="90" name="Rounded Rectangle 89"/>
          <p:cNvSpPr/>
          <p:nvPr/>
        </p:nvSpPr>
        <p:spPr>
          <a:xfrm>
            <a:off x="4884307" y="1610771"/>
            <a:ext cx="976490" cy="673628"/>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SSDS Data</a:t>
            </a:r>
          </a:p>
          <a:p>
            <a:pPr algn="ctr"/>
            <a:r>
              <a:rPr lang="en-US" sz="1400" dirty="0" smtClean="0">
                <a:solidFill>
                  <a:schemeClr val="accent1">
                    <a:lumMod val="75000"/>
                  </a:schemeClr>
                </a:solidFill>
              </a:rPr>
              <a:t>Archive</a:t>
            </a:r>
            <a:endParaRPr lang="en-US" dirty="0">
              <a:solidFill>
                <a:schemeClr val="accent1">
                  <a:lumMod val="75000"/>
                </a:schemeClr>
              </a:solidFill>
            </a:endParaRPr>
          </a:p>
        </p:txBody>
      </p:sp>
      <p:pic>
        <p:nvPicPr>
          <p:cNvPr id="102" name="Picture 101"/>
          <p:cNvPicPr>
            <a:picLocks noChangeAspect="1"/>
          </p:cNvPicPr>
          <p:nvPr/>
        </p:nvPicPr>
        <p:blipFill>
          <a:blip r:embed="rId7"/>
          <a:stretch>
            <a:fillRect/>
          </a:stretch>
        </p:blipFill>
        <p:spPr>
          <a:xfrm>
            <a:off x="7779583" y="2150625"/>
            <a:ext cx="1145885" cy="862822"/>
          </a:xfrm>
          <a:prstGeom prst="rect">
            <a:avLst/>
          </a:prstGeom>
        </p:spPr>
      </p:pic>
      <p:pic>
        <p:nvPicPr>
          <p:cNvPr id="104" name="Picture 103" descr="chrome-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06946" y="2136456"/>
            <a:ext cx="283173" cy="281862"/>
          </a:xfrm>
          <a:prstGeom prst="rect">
            <a:avLst/>
          </a:prstGeom>
        </p:spPr>
      </p:pic>
      <p:cxnSp>
        <p:nvCxnSpPr>
          <p:cNvPr id="115" name="Straight Connector 114"/>
          <p:cNvCxnSpPr/>
          <p:nvPr/>
        </p:nvCxnSpPr>
        <p:spPr>
          <a:xfrm flipV="1">
            <a:off x="5749212" y="2568972"/>
            <a:ext cx="1859508" cy="2297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18" name="Straight Connector 117"/>
          <p:cNvCxnSpPr/>
          <p:nvPr/>
        </p:nvCxnSpPr>
        <p:spPr>
          <a:xfrm flipV="1">
            <a:off x="6269665" y="5279395"/>
            <a:ext cx="1509918" cy="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26" name="Rectangle 125"/>
          <p:cNvSpPr/>
          <p:nvPr/>
        </p:nvSpPr>
        <p:spPr>
          <a:xfrm>
            <a:off x="552721" y="5442107"/>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7" name="Rectangle 126"/>
          <p:cNvSpPr/>
          <p:nvPr/>
        </p:nvSpPr>
        <p:spPr>
          <a:xfrm>
            <a:off x="3026968" y="5447048"/>
            <a:ext cx="543875" cy="399513"/>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Data</a:t>
            </a:r>
          </a:p>
          <a:p>
            <a:pPr algn="ctr"/>
            <a:r>
              <a:rPr lang="en-US" sz="1200" dirty="0" smtClean="0">
                <a:solidFill>
                  <a:schemeClr val="bg2">
                    <a:lumMod val="25000"/>
                  </a:schemeClr>
                </a:solidFill>
              </a:rPr>
              <a:t>ACQ</a:t>
            </a:r>
          </a:p>
        </p:txBody>
      </p:sp>
      <p:sp>
        <p:nvSpPr>
          <p:cNvPr id="129" name="Rectangle 128"/>
          <p:cNvSpPr/>
          <p:nvPr/>
        </p:nvSpPr>
        <p:spPr>
          <a:xfrm>
            <a:off x="1096596" y="5457957"/>
            <a:ext cx="674418" cy="369332"/>
          </a:xfrm>
          <a:prstGeom prst="rect">
            <a:avLst/>
          </a:prstGeom>
        </p:spPr>
        <p:txBody>
          <a:bodyPr wrap="square" anchor="ctr">
            <a:spAutoFit/>
          </a:bodyPr>
          <a:lstStyle/>
          <a:p>
            <a:pPr algn="ctr"/>
            <a:r>
              <a:rPr lang="en-US" dirty="0" smtClean="0">
                <a:latin typeface="Wingdings"/>
                <a:ea typeface="Wingdings"/>
                <a:cs typeface="Wingdings"/>
              </a:rPr>
              <a:t></a:t>
            </a:r>
            <a:endParaRPr lang="en-US" dirty="0"/>
          </a:p>
        </p:txBody>
      </p:sp>
      <p:sp>
        <p:nvSpPr>
          <p:cNvPr id="169" name="Rounded Rectangle 168"/>
          <p:cNvSpPr/>
          <p:nvPr/>
        </p:nvSpPr>
        <p:spPr>
          <a:xfrm>
            <a:off x="89356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Seafloor</a:t>
            </a:r>
            <a:endParaRPr lang="en-US" dirty="0">
              <a:solidFill>
                <a:schemeClr val="accent1">
                  <a:lumMod val="75000"/>
                </a:schemeClr>
              </a:solidFill>
            </a:endParaRPr>
          </a:p>
        </p:txBody>
      </p:sp>
      <p:sp>
        <p:nvSpPr>
          <p:cNvPr id="170" name="Rounded Rectangle 169"/>
          <p:cNvSpPr/>
          <p:nvPr/>
        </p:nvSpPr>
        <p:spPr>
          <a:xfrm>
            <a:off x="4884307"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Hopkins</a:t>
            </a:r>
            <a:endParaRPr lang="en-US" dirty="0">
              <a:solidFill>
                <a:schemeClr val="accent1">
                  <a:lumMod val="75000"/>
                </a:schemeClr>
              </a:solidFill>
            </a:endParaRPr>
          </a:p>
        </p:txBody>
      </p:sp>
      <p:sp>
        <p:nvSpPr>
          <p:cNvPr id="171" name="Rounded Rectangle 170"/>
          <p:cNvSpPr/>
          <p:nvPr/>
        </p:nvSpPr>
        <p:spPr>
          <a:xfrm>
            <a:off x="7608720" y="627859"/>
            <a:ext cx="1098226" cy="5352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Remote</a:t>
            </a:r>
            <a:endParaRPr lang="en-US" dirty="0">
              <a:solidFill>
                <a:schemeClr val="accent1">
                  <a:lumMod val="75000"/>
                </a:schemeClr>
              </a:solidFill>
            </a:endParaRPr>
          </a:p>
        </p:txBody>
      </p:sp>
      <p:sp>
        <p:nvSpPr>
          <p:cNvPr id="187" name="TextBox 186"/>
          <p:cNvSpPr txBox="1"/>
          <p:nvPr/>
        </p:nvSpPr>
        <p:spPr>
          <a:xfrm>
            <a:off x="5693475" y="4153434"/>
            <a:ext cx="1415772" cy="523220"/>
          </a:xfrm>
          <a:prstGeom prst="rect">
            <a:avLst/>
          </a:prstGeom>
          <a:noFill/>
        </p:spPr>
        <p:txBody>
          <a:bodyPr wrap="none" rtlCol="0">
            <a:spAutoFit/>
          </a:bodyPr>
          <a:lstStyle/>
          <a:p>
            <a:r>
              <a:rPr lang="en-US" sz="1400" dirty="0" smtClean="0">
                <a:solidFill>
                  <a:schemeClr val="accent6">
                    <a:lumMod val="50000"/>
                  </a:schemeClr>
                </a:solidFill>
              </a:rPr>
              <a:t>FOCE GUI</a:t>
            </a:r>
          </a:p>
          <a:p>
            <a:r>
              <a:rPr lang="en-US" sz="1400" dirty="0" smtClean="0"/>
              <a:t>Control, monitor</a:t>
            </a:r>
            <a:endParaRPr lang="en-US" sz="1400" dirty="0"/>
          </a:p>
        </p:txBody>
      </p:sp>
      <p:sp>
        <p:nvSpPr>
          <p:cNvPr id="188" name="TextBox 187"/>
          <p:cNvSpPr txBox="1"/>
          <p:nvPr/>
        </p:nvSpPr>
        <p:spPr>
          <a:xfrm>
            <a:off x="6739468" y="5573417"/>
            <a:ext cx="2331154" cy="954107"/>
          </a:xfrm>
          <a:prstGeom prst="rect">
            <a:avLst/>
          </a:prstGeom>
          <a:noFill/>
        </p:spPr>
        <p:txBody>
          <a:bodyPr wrap="square" rtlCol="0">
            <a:spAutoFit/>
          </a:bodyPr>
          <a:lstStyle/>
          <a:p>
            <a:r>
              <a:rPr lang="en-US" sz="1400" dirty="0" smtClean="0">
                <a:solidFill>
                  <a:srgbClr val="984807"/>
                </a:solidFill>
              </a:rPr>
              <a:t>Real-time Data Viewer (RDV) </a:t>
            </a:r>
            <a:r>
              <a:rPr lang="en-US" sz="1400" dirty="0" smtClean="0"/>
              <a:t>OSDT client</a:t>
            </a:r>
          </a:p>
          <a:p>
            <a:r>
              <a:rPr lang="en-US" sz="1400" dirty="0" smtClean="0"/>
              <a:t>Live, post-experiment</a:t>
            </a:r>
          </a:p>
          <a:p>
            <a:r>
              <a:rPr lang="en-US" sz="1400" dirty="0" smtClean="0"/>
              <a:t>data playback</a:t>
            </a:r>
          </a:p>
        </p:txBody>
      </p:sp>
      <p:sp>
        <p:nvSpPr>
          <p:cNvPr id="189" name="TextBox 188"/>
          <p:cNvSpPr txBox="1"/>
          <p:nvPr/>
        </p:nvSpPr>
        <p:spPr>
          <a:xfrm>
            <a:off x="5982533" y="1095584"/>
            <a:ext cx="2383097" cy="738664"/>
          </a:xfrm>
          <a:prstGeom prst="rect">
            <a:avLst/>
          </a:prstGeom>
          <a:noFill/>
        </p:spPr>
        <p:txBody>
          <a:bodyPr wrap="square" rtlCol="0">
            <a:spAutoFit/>
          </a:bodyPr>
          <a:lstStyle/>
          <a:p>
            <a:r>
              <a:rPr lang="en-US" sz="1400" dirty="0" smtClean="0">
                <a:solidFill>
                  <a:srgbClr val="984807"/>
                </a:solidFill>
              </a:rPr>
              <a:t>Shore Side Data System (SSDS)</a:t>
            </a:r>
          </a:p>
          <a:p>
            <a:r>
              <a:rPr lang="en-US" sz="1400" dirty="0" smtClean="0"/>
              <a:t>Primary data archive</a:t>
            </a:r>
          </a:p>
          <a:p>
            <a:r>
              <a:rPr lang="en-US" sz="1400" dirty="0" smtClean="0"/>
              <a:t>MBARI internal standard</a:t>
            </a:r>
          </a:p>
        </p:txBody>
      </p:sp>
      <p:cxnSp>
        <p:nvCxnSpPr>
          <p:cNvPr id="216" name="Straight Connector 215"/>
          <p:cNvCxnSpPr>
            <a:endCxn id="85" idx="1"/>
          </p:cNvCxnSpPr>
          <p:nvPr/>
        </p:nvCxnSpPr>
        <p:spPr>
          <a:xfrm>
            <a:off x="2866004" y="4089597"/>
            <a:ext cx="4305126" cy="2704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ectangle 223"/>
          <p:cNvSpPr/>
          <p:nvPr/>
        </p:nvSpPr>
        <p:spPr>
          <a:xfrm>
            <a:off x="2041508" y="3523043"/>
            <a:ext cx="706878" cy="465529"/>
          </a:xfrm>
          <a:prstGeom prst="rect">
            <a:avLst/>
          </a:prstGeom>
          <a:solidFill>
            <a:schemeClr val="bg2">
              <a:lumMod val="9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bg2">
                    <a:lumMod val="25000"/>
                  </a:schemeClr>
                </a:solidFill>
              </a:rPr>
              <a:t>Access</a:t>
            </a:r>
          </a:p>
          <a:p>
            <a:pPr algn="ctr"/>
            <a:r>
              <a:rPr lang="en-US" sz="1200" dirty="0" smtClean="0">
                <a:solidFill>
                  <a:schemeClr val="bg2">
                    <a:lumMod val="25000"/>
                  </a:schemeClr>
                </a:solidFill>
              </a:rPr>
              <a:t>Service</a:t>
            </a:r>
          </a:p>
        </p:txBody>
      </p:sp>
      <p:cxnSp>
        <p:nvCxnSpPr>
          <p:cNvPr id="266" name="Straight Connector 265"/>
          <p:cNvCxnSpPr>
            <a:stCxn id="16" idx="3"/>
            <a:endCxn id="88" idx="1"/>
          </p:cNvCxnSpPr>
          <p:nvPr/>
        </p:nvCxnSpPr>
        <p:spPr>
          <a:xfrm flipV="1">
            <a:off x="2798539" y="2136456"/>
            <a:ext cx="2005867" cy="184242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72" name="Straight Connector 271"/>
          <p:cNvCxnSpPr>
            <a:stCxn id="194" idx="3"/>
            <a:endCxn id="13" idx="2"/>
          </p:cNvCxnSpPr>
          <p:nvPr/>
        </p:nvCxnSpPr>
        <p:spPr>
          <a:xfrm>
            <a:off x="5982533" y="3430855"/>
            <a:ext cx="2281994"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301" name="Rounded Rectangle 300"/>
          <p:cNvSpPr/>
          <p:nvPr/>
        </p:nvSpPr>
        <p:spPr>
          <a:xfrm>
            <a:off x="6401361" y="2199532"/>
            <a:ext cx="620328" cy="31228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HTTPS</a:t>
            </a:r>
            <a:endParaRPr lang="en-US" sz="1200" dirty="0">
              <a:solidFill>
                <a:schemeClr val="accent1">
                  <a:lumMod val="75000"/>
                </a:schemeClr>
              </a:solidFill>
            </a:endParaRPr>
          </a:p>
        </p:txBody>
      </p:sp>
      <p:sp>
        <p:nvSpPr>
          <p:cNvPr id="302" name="Rounded Rectangle 301"/>
          <p:cNvSpPr/>
          <p:nvPr/>
        </p:nvSpPr>
        <p:spPr>
          <a:xfrm>
            <a:off x="3420682" y="1473302"/>
            <a:ext cx="936136" cy="59100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accent1">
                    <a:lumMod val="75000"/>
                  </a:schemeClr>
                </a:solidFill>
              </a:rPr>
              <a:t>TCP, UDP</a:t>
            </a:r>
          </a:p>
          <a:p>
            <a:pPr algn="ctr"/>
            <a:r>
              <a:rPr lang="en-US" sz="1200" dirty="0" smtClean="0">
                <a:solidFill>
                  <a:schemeClr val="accent1">
                    <a:lumMod val="75000"/>
                  </a:schemeClr>
                </a:solidFill>
              </a:rPr>
              <a:t>HTTPS</a:t>
            </a:r>
          </a:p>
          <a:p>
            <a:pPr algn="ctr"/>
            <a:r>
              <a:rPr lang="en-US" sz="1200" dirty="0" smtClean="0">
                <a:solidFill>
                  <a:schemeClr val="accent1">
                    <a:lumMod val="75000"/>
                  </a:schemeClr>
                </a:solidFill>
              </a:rPr>
              <a:t>Java RMI</a:t>
            </a:r>
            <a:endParaRPr lang="en-US" sz="1200" dirty="0">
              <a:solidFill>
                <a:schemeClr val="accent1">
                  <a:lumMod val="75000"/>
                </a:schemeClr>
              </a:solidFill>
            </a:endParaRPr>
          </a:p>
        </p:txBody>
      </p:sp>
      <p:sp>
        <p:nvSpPr>
          <p:cNvPr id="313" name="Rectangle 312"/>
          <p:cNvSpPr/>
          <p:nvPr/>
        </p:nvSpPr>
        <p:spPr>
          <a:xfrm>
            <a:off x="1124426" y="6319148"/>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315" name="Group 314"/>
          <p:cNvGrpSpPr/>
          <p:nvPr/>
        </p:nvGrpSpPr>
        <p:grpSpPr>
          <a:xfrm>
            <a:off x="3077054" y="5910010"/>
            <a:ext cx="428434" cy="579698"/>
            <a:chOff x="3077054" y="5910010"/>
            <a:chExt cx="428434" cy="579698"/>
          </a:xfrm>
        </p:grpSpPr>
        <p:sp>
          <p:nvSpPr>
            <p:cNvPr id="44" name="Oval 43"/>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46" name="Straight Connector 45"/>
            <p:cNvCxnSpPr>
              <a:endCxn id="44"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14" name="Rectangle 313"/>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319" name="Rounded Rectangle 318"/>
          <p:cNvSpPr/>
          <p:nvPr/>
        </p:nvSpPr>
        <p:spPr>
          <a:xfrm>
            <a:off x="7232060" y="1916218"/>
            <a:ext cx="753320" cy="468813"/>
          </a:xfrm>
          <a:prstGeom prst="roundRect">
            <a:avLst>
              <a:gd name="adj" fmla="val 9581"/>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User </a:t>
            </a:r>
          </a:p>
          <a:p>
            <a:pPr algn="ctr"/>
            <a:r>
              <a:rPr lang="en-US" sz="1400" dirty="0" smtClean="0">
                <a:solidFill>
                  <a:schemeClr val="accent1">
                    <a:lumMod val="75000"/>
                  </a:schemeClr>
                </a:solidFill>
              </a:rPr>
              <a:t>Tools</a:t>
            </a:r>
            <a:endParaRPr lang="en-US" dirty="0">
              <a:solidFill>
                <a:schemeClr val="accent1">
                  <a:lumMod val="75000"/>
                </a:schemeClr>
              </a:solidFill>
            </a:endParaRPr>
          </a:p>
        </p:txBody>
      </p:sp>
      <p:sp>
        <p:nvSpPr>
          <p:cNvPr id="320" name="Rectangle 319"/>
          <p:cNvSpPr/>
          <p:nvPr/>
        </p:nvSpPr>
        <p:spPr>
          <a:xfrm>
            <a:off x="6647227" y="5002397"/>
            <a:ext cx="748923" cy="276999"/>
          </a:xfrm>
          <a:prstGeom prst="rect">
            <a:avLst/>
          </a:prstGeom>
        </p:spPr>
        <p:txBody>
          <a:bodyPr wrap="none">
            <a:spAutoFit/>
          </a:bodyPr>
          <a:lstStyle/>
          <a:p>
            <a:pPr algn="ctr"/>
            <a:r>
              <a:rPr lang="en-US" sz="1200" dirty="0">
                <a:solidFill>
                  <a:schemeClr val="accent1">
                    <a:lumMod val="75000"/>
                  </a:schemeClr>
                </a:solidFill>
              </a:rPr>
              <a:t>TCP, UDP</a:t>
            </a:r>
          </a:p>
        </p:txBody>
      </p:sp>
    </p:spTree>
    <p:extLst>
      <p:ext uri="{BB962C8B-B14F-4D97-AF65-F5344CB8AC3E}">
        <p14:creationId xmlns:p14="http://schemas.microsoft.com/office/powerpoint/2010/main" val="1922270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System Requirements</a:t>
            </a:r>
            <a:endParaRPr lang="en-US" dirty="0"/>
          </a:p>
        </p:txBody>
      </p:sp>
      <p:sp>
        <p:nvSpPr>
          <p:cNvPr id="4" name="TextBox 3"/>
          <p:cNvSpPr txBox="1"/>
          <p:nvPr/>
        </p:nvSpPr>
        <p:spPr>
          <a:xfrm>
            <a:off x="265247" y="1673008"/>
            <a:ext cx="8656709" cy="4401205"/>
          </a:xfrm>
          <a:prstGeom prst="rect">
            <a:avLst/>
          </a:prstGeom>
          <a:noFill/>
        </p:spPr>
        <p:txBody>
          <a:bodyPr wrap="square" rtlCol="0">
            <a:spAutoFit/>
          </a:bodyPr>
          <a:lstStyle/>
          <a:p>
            <a:pPr marL="457200" indent="-457200">
              <a:buFont typeface="+mj-lt"/>
              <a:buAutoNum type="arabicPeriod"/>
            </a:pPr>
            <a:r>
              <a:rPr lang="en-US" sz="2000" dirty="0" smtClean="0"/>
              <a:t>Network Connectivity (Ethernet, Serial, Wireless)</a:t>
            </a:r>
          </a:p>
          <a:p>
            <a:pPr marL="457200" indent="-457200">
              <a:buFont typeface="+mj-lt"/>
              <a:buAutoNum type="arabicPeriod"/>
            </a:pPr>
            <a:r>
              <a:rPr lang="en-US" sz="2000" dirty="0"/>
              <a:t>Health and Status (heartbeat on connection)</a:t>
            </a:r>
          </a:p>
          <a:p>
            <a:pPr marL="457200" indent="-457200">
              <a:buFont typeface="+mj-lt"/>
              <a:buAutoNum type="arabicPeriod"/>
            </a:pPr>
            <a:r>
              <a:rPr lang="en-US" sz="2000" dirty="0" smtClean="0"/>
              <a:t>Control Application Programming Interfaces (APIs) – System and Instruments</a:t>
            </a:r>
          </a:p>
          <a:p>
            <a:pPr marL="457200" indent="-457200">
              <a:buFont typeface="+mj-lt"/>
              <a:buAutoNum type="arabicPeriod"/>
            </a:pPr>
            <a:r>
              <a:rPr lang="en-US" sz="2000" dirty="0" smtClean="0"/>
              <a:t>Data Collection APIs</a:t>
            </a:r>
          </a:p>
          <a:p>
            <a:pPr marL="457200" indent="-457200">
              <a:buFont typeface="+mj-lt"/>
              <a:buAutoNum type="arabicPeriod"/>
            </a:pPr>
            <a:r>
              <a:rPr lang="en-US" sz="2000" dirty="0" smtClean="0"/>
              <a:t>Security:</a:t>
            </a:r>
          </a:p>
          <a:p>
            <a:pPr marL="914400" lvl="1" indent="-457200">
              <a:buFont typeface="+mj-lt"/>
              <a:buAutoNum type="arabicPeriod"/>
            </a:pPr>
            <a:r>
              <a:rPr lang="en-US" sz="2000" smtClean="0"/>
              <a:t>User Authentication / Authorization</a:t>
            </a:r>
            <a:endParaRPr lang="en-US" sz="2000" dirty="0" smtClean="0"/>
          </a:p>
          <a:p>
            <a:pPr marL="914400" lvl="1" indent="-457200">
              <a:buFont typeface="+mj-lt"/>
              <a:buAutoNum type="arabicPeriod"/>
            </a:pPr>
            <a:r>
              <a:rPr lang="en-US" sz="2000" dirty="0" smtClean="0"/>
              <a:t>Enforce Maintenance or Lockout of System (unless mechanical)</a:t>
            </a:r>
          </a:p>
          <a:p>
            <a:pPr marL="457200" indent="-457200">
              <a:buFont typeface="+mj-lt"/>
              <a:buAutoNum type="arabicPeriod"/>
            </a:pPr>
            <a:r>
              <a:rPr lang="en-US" sz="2000" dirty="0" smtClean="0"/>
              <a:t>Node / Instrument List (registry)</a:t>
            </a:r>
          </a:p>
          <a:p>
            <a:pPr marL="457200" indent="-457200">
              <a:buFont typeface="+mj-lt"/>
              <a:buAutoNum type="arabicPeriod"/>
            </a:pPr>
            <a:r>
              <a:rPr lang="en-US" sz="2000" dirty="0"/>
              <a:t>Metadata access / management</a:t>
            </a:r>
          </a:p>
          <a:p>
            <a:pPr marL="457200" indent="-457200">
              <a:buFont typeface="+mj-lt"/>
              <a:buAutoNum type="arabicPeriod"/>
            </a:pPr>
            <a:r>
              <a:rPr lang="en-US" sz="2000" dirty="0" smtClean="0"/>
              <a:t>Data </a:t>
            </a:r>
            <a:r>
              <a:rPr lang="en-US" sz="2000" dirty="0"/>
              <a:t>Format and </a:t>
            </a:r>
            <a:r>
              <a:rPr lang="en-US" sz="2000" dirty="0" smtClean="0"/>
              <a:t>Parsing (or pick data format)</a:t>
            </a:r>
          </a:p>
          <a:p>
            <a:pPr marL="457200" indent="-457200">
              <a:buFont typeface="+mj-lt"/>
              <a:buAutoNum type="arabicPeriod"/>
            </a:pPr>
            <a:r>
              <a:rPr lang="en-US" sz="2000" dirty="0" smtClean="0"/>
              <a:t>System </a:t>
            </a:r>
            <a:r>
              <a:rPr lang="en-US" sz="2000" dirty="0"/>
              <a:t>Change </a:t>
            </a:r>
            <a:r>
              <a:rPr lang="en-US" sz="2000" dirty="0" smtClean="0"/>
              <a:t>Notification (push notification for low bandwidth)</a:t>
            </a:r>
          </a:p>
          <a:p>
            <a:pPr marL="457200" indent="-457200">
              <a:buFont typeface="+mj-lt"/>
              <a:buAutoNum type="arabicPeriod"/>
            </a:pPr>
            <a:r>
              <a:rPr lang="en-US" sz="2000" dirty="0" smtClean="0"/>
              <a:t>Scaling </a:t>
            </a:r>
            <a:r>
              <a:rPr lang="en-US" sz="2000" dirty="0"/>
              <a:t>and </a:t>
            </a:r>
            <a:r>
              <a:rPr lang="en-US" sz="2000" dirty="0" smtClean="0"/>
              <a:t>Extensibility (all the above for additional instruments)</a:t>
            </a:r>
          </a:p>
          <a:p>
            <a:pPr marL="457200" indent="-457200">
              <a:buFont typeface="+mj-lt"/>
              <a:buAutoNum type="arabicPeriod"/>
            </a:pPr>
            <a:r>
              <a:rPr lang="en-US" sz="2000" dirty="0" smtClean="0"/>
              <a:t>Data repository for historical data</a:t>
            </a:r>
            <a:endParaRPr lang="en-US" sz="2000" dirty="0"/>
          </a:p>
          <a:p>
            <a:pPr marL="457200" indent="-457200">
              <a:buFont typeface="+mj-lt"/>
              <a:buAutoNum type="arabicPeriod"/>
            </a:pPr>
            <a:endParaRPr lang="en-US" sz="2000" dirty="0" smtClean="0"/>
          </a:p>
        </p:txBody>
      </p:sp>
    </p:spTree>
    <p:extLst>
      <p:ext uri="{BB962C8B-B14F-4D97-AF65-F5344CB8AC3E}">
        <p14:creationId xmlns:p14="http://schemas.microsoft.com/office/powerpoint/2010/main" val="7086709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3763378381"/>
              </p:ext>
            </p:extLst>
          </p:nvPr>
        </p:nvGraphicFramePr>
        <p:xfrm>
          <a:off x="304800" y="944008"/>
          <a:ext cx="8512674" cy="5096812"/>
        </p:xfrm>
        <a:graphic>
          <a:graphicData uri="http://schemas.openxmlformats.org/drawingml/2006/table">
            <a:tbl>
              <a:tblPr firstRow="1" bandRow="1">
                <a:tableStyleId>{5C22544A-7EE6-4342-B048-85BDC9FD1C3A}</a:tableStyleId>
              </a:tblPr>
              <a:tblGrid>
                <a:gridCol w="4853608"/>
                <a:gridCol w="1862878"/>
                <a:gridCol w="1796188"/>
              </a:tblGrid>
              <a:tr h="645228">
                <a:tc>
                  <a:txBody>
                    <a:bodyPr/>
                    <a:lstStyle/>
                    <a:p>
                      <a:pPr algn="ctr"/>
                      <a:r>
                        <a:rPr lang="en-US" dirty="0" smtClean="0">
                          <a:solidFill>
                            <a:schemeClr val="bg1"/>
                          </a:solidFill>
                        </a:rPr>
                        <a:t>REQUIREMENTS</a:t>
                      </a:r>
                      <a:endParaRPr lang="en-US" dirty="0">
                        <a:solidFill>
                          <a:schemeClr val="bg1"/>
                        </a:solidFill>
                      </a:endParaRPr>
                    </a:p>
                  </a:txBody>
                  <a:tcPr anchor="ctr"/>
                </a:tc>
                <a:tc>
                  <a:txBody>
                    <a:bodyPr/>
                    <a:lstStyle/>
                    <a:p>
                      <a:pPr algn="ctr"/>
                      <a:r>
                        <a:rPr lang="en-US" dirty="0" err="1" smtClean="0">
                          <a:solidFill>
                            <a:schemeClr val="bg1"/>
                          </a:solidFill>
                        </a:rPr>
                        <a:t>xFOCE</a:t>
                      </a:r>
                      <a:endParaRPr lang="en-US" dirty="0">
                        <a:solidFill>
                          <a:schemeClr val="bg1"/>
                        </a:solidFill>
                      </a:endParaRPr>
                    </a:p>
                  </a:txBody>
                  <a:tcPr anchor="ctr"/>
                </a:tc>
                <a:tc>
                  <a:txBody>
                    <a:bodyPr/>
                    <a:lstStyle/>
                    <a:p>
                      <a:pPr algn="ctr"/>
                      <a:r>
                        <a:rPr lang="en-US" dirty="0" smtClean="0">
                          <a:solidFill>
                            <a:schemeClr val="bg1"/>
                          </a:solidFill>
                        </a:rPr>
                        <a:t>SWFOCE</a:t>
                      </a:r>
                      <a:endParaRPr lang="en-US" dirty="0">
                        <a:solidFill>
                          <a:schemeClr val="bg1"/>
                        </a:solidFill>
                      </a:endParaRPr>
                    </a:p>
                  </a:txBody>
                  <a:tcPr anchor="ctr"/>
                </a:tc>
              </a:tr>
              <a:tr h="301694">
                <a:tc>
                  <a:txBody>
                    <a:bodyPr/>
                    <a:lstStyle/>
                    <a:p>
                      <a:r>
                        <a:rPr lang="en-US" dirty="0" smtClean="0"/>
                        <a:t>1. </a:t>
                      </a:r>
                      <a:r>
                        <a:rPr lang="en-US" sz="1800" dirty="0" smtClean="0"/>
                        <a:t>Network</a:t>
                      </a:r>
                      <a:r>
                        <a:rPr lang="en-US" sz="1800" baseline="0" dirty="0" smtClean="0"/>
                        <a:t> Connectivity</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tc>
              </a:tr>
              <a:tr h="425621">
                <a:tc>
                  <a:txBody>
                    <a:bodyPr/>
                    <a:lstStyle/>
                    <a:p>
                      <a:pPr marL="342900" indent="-342900"/>
                      <a:r>
                        <a:rPr lang="en-US" sz="1800" dirty="0" smtClean="0"/>
                        <a:t>2. Health and Status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5621">
                <a:tc>
                  <a:txBody>
                    <a:bodyPr/>
                    <a:lstStyle/>
                    <a:p>
                      <a:pPr marL="342900" indent="-342900"/>
                      <a:r>
                        <a:rPr lang="en-US" sz="1800" dirty="0" smtClean="0"/>
                        <a:t>3. Control APIs</a:t>
                      </a:r>
                      <a:r>
                        <a:rPr lang="en-US" sz="1800" baseline="0" dirty="0" smtClean="0"/>
                        <a:t> </a:t>
                      </a:r>
                      <a:r>
                        <a:rPr lang="en-US" sz="1800" dirty="0" smtClean="0"/>
                        <a:t>for both System &amp;</a:t>
                      </a:r>
                      <a:r>
                        <a:rPr lang="en-US" sz="1800" baseline="0" dirty="0" smtClean="0"/>
                        <a:t> </a:t>
                      </a:r>
                      <a:r>
                        <a:rPr lang="en-US" sz="1800" dirty="0" smtClean="0"/>
                        <a:t>Instruments </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1421">
                <a:tc>
                  <a:txBody>
                    <a:bodyPr/>
                    <a:lstStyle/>
                    <a:p>
                      <a:r>
                        <a:rPr lang="en-US" sz="1800" dirty="0" smtClean="0"/>
                        <a:t>4.</a:t>
                      </a:r>
                      <a:r>
                        <a:rPr lang="en-US" sz="1800" baseline="0" dirty="0" smtClean="0"/>
                        <a:t> Data Collection APIs</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90781">
                <a:tc>
                  <a:txBody>
                    <a:bodyPr/>
                    <a:lstStyle/>
                    <a:p>
                      <a:r>
                        <a:rPr lang="en-US" sz="1800" dirty="0" smtClean="0"/>
                        <a:t>5. Security </a:t>
                      </a: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7064">
                <a:tc>
                  <a:txBody>
                    <a:bodyPr/>
                    <a:lstStyle/>
                    <a:p>
                      <a:r>
                        <a:rPr lang="en-US" sz="1800" dirty="0" smtClean="0"/>
                        <a:t>6. Node / Instrument List (Registry)</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kumimoji="0" lang="en-US" sz="1600" kern="1200" dirty="0" smtClean="0">
                        <a:solidFill>
                          <a:srgbClr val="0000FF"/>
                        </a:solidFill>
                        <a:latin typeface="Wingdings"/>
                        <a:ea typeface="Wingdings"/>
                        <a:cs typeface="Wingding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3346">
                <a:tc>
                  <a:txBody>
                    <a:bodyPr/>
                    <a:lstStyle/>
                    <a:p>
                      <a:r>
                        <a:rPr lang="en-US" sz="1800" dirty="0" smtClean="0"/>
                        <a:t>7. Metadata Access Management</a:t>
                      </a:r>
                      <a:endParaRPr lang="en-US" sz="18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tx1"/>
                        </a:solidFill>
                        <a:latin typeface="Zapf Dingbats"/>
                        <a:ea typeface="Zapf Dingbats"/>
                        <a:cs typeface="Zapf Dingbats"/>
                        <a:sym typeface="Wingding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00412">
                <a:tc>
                  <a:txBody>
                    <a:bodyPr/>
                    <a:lstStyle/>
                    <a:p>
                      <a:r>
                        <a:rPr lang="en-US" sz="1800" dirty="0" smtClean="0"/>
                        <a:t>8. </a:t>
                      </a:r>
                      <a:r>
                        <a:rPr lang="en-US" sz="1800" u="none" dirty="0" smtClean="0"/>
                        <a:t>Data format and parsing</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err="1"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26137">
                <a:tc>
                  <a:txBody>
                    <a:bodyPr/>
                    <a:lstStyle/>
                    <a:p>
                      <a:r>
                        <a:rPr lang="en-US" sz="1800" u="none" dirty="0" smtClean="0"/>
                        <a:t>9. System Change Notification</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410923">
                <a:tc>
                  <a:txBody>
                    <a:bodyPr/>
                    <a:lstStyle/>
                    <a:p>
                      <a:r>
                        <a:rPr lang="en-US" sz="1800" u="none" dirty="0" smtClean="0"/>
                        <a:t>10. Scaling</a:t>
                      </a:r>
                      <a:r>
                        <a:rPr lang="en-US" sz="1800" u="none" baseline="0" dirty="0" smtClean="0"/>
                        <a:t> and Extensibility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r h="374498">
                <a:tc>
                  <a:txBody>
                    <a:bodyPr/>
                    <a:lstStyle/>
                    <a:p>
                      <a:r>
                        <a:rPr lang="en-US" sz="1800" u="none" dirty="0" smtClean="0"/>
                        <a:t>11. Data repository</a:t>
                      </a:r>
                      <a:endParaRPr lang="en-US" sz="1800" u="none"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FF"/>
                          </a:solidFill>
                          <a:latin typeface="Wingdings"/>
                          <a:ea typeface="Wingdings"/>
                          <a:cs typeface="Wingdings"/>
                          <a:sym typeface="Wingdings"/>
                        </a:rPr>
                        <a:t></a:t>
                      </a:r>
                      <a:endParaRPr lang="en-US" sz="16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8000"/>
                          </a:solidFill>
                          <a:latin typeface="Wingdings"/>
                          <a:ea typeface="Wingdings"/>
                          <a:cs typeface="Wingdings"/>
                          <a:sym typeface="Wingdings"/>
                        </a:rPr>
                        <a:t></a:t>
                      </a:r>
                      <a:endParaRPr lang="en-US" sz="1600" dirty="0" smtClean="0">
                        <a:solidFill>
                          <a:srgbClr val="008000"/>
                        </a:solidFill>
                      </a:endParaRPr>
                    </a:p>
                  </a:txBody>
                  <a:tcPr anchor="ctr"/>
                </a:tc>
              </a:tr>
            </a:tbl>
          </a:graphicData>
        </a:graphic>
      </p:graphicFrame>
      <p:grpSp>
        <p:nvGrpSpPr>
          <p:cNvPr id="6" name="Group 5"/>
          <p:cNvGrpSpPr/>
          <p:nvPr/>
        </p:nvGrpSpPr>
        <p:grpSpPr>
          <a:xfrm>
            <a:off x="3754252" y="5996944"/>
            <a:ext cx="2278501" cy="634615"/>
            <a:chOff x="2907597" y="5983126"/>
            <a:chExt cx="2278501" cy="634614"/>
          </a:xfrm>
        </p:grpSpPr>
        <p:sp>
          <p:nvSpPr>
            <p:cNvPr id="3" name="Rectangle 2"/>
            <p:cNvSpPr/>
            <p:nvPr/>
          </p:nvSpPr>
          <p:spPr>
            <a:xfrm>
              <a:off x="2922900" y="5983126"/>
              <a:ext cx="1303274" cy="369332"/>
            </a:xfrm>
            <a:prstGeom prst="rect">
              <a:avLst/>
            </a:prstGeom>
          </p:spPr>
          <p:txBody>
            <a:bodyPr wrap="none">
              <a:spAutoFit/>
            </a:bodyPr>
            <a:lstStyle/>
            <a:p>
              <a:pPr algn="ctr" defTabSz="914400">
                <a:defRPr/>
              </a:pPr>
              <a:r>
                <a:rPr lang="en-US" dirty="0" err="1" smtClean="0">
                  <a:solidFill>
                    <a:srgbClr val="008000"/>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Required</a:t>
              </a:r>
              <a:endParaRPr lang="en-US" sz="1600" dirty="0" smtClean="0">
                <a:latin typeface="Calibri"/>
              </a:endParaRPr>
            </a:p>
          </p:txBody>
        </p:sp>
        <p:sp>
          <p:nvSpPr>
            <p:cNvPr id="5" name="Rectangle 4"/>
            <p:cNvSpPr/>
            <p:nvPr/>
          </p:nvSpPr>
          <p:spPr>
            <a:xfrm>
              <a:off x="2907597" y="6248409"/>
              <a:ext cx="2278501" cy="369331"/>
            </a:xfrm>
            <a:prstGeom prst="rect">
              <a:avLst/>
            </a:prstGeom>
          </p:spPr>
          <p:txBody>
            <a:bodyPr wrap="none">
              <a:spAutoFit/>
            </a:bodyPr>
            <a:lstStyle/>
            <a:p>
              <a:pPr algn="ctr" defTabSz="914400">
                <a:defRPr/>
              </a:pPr>
              <a:r>
                <a:rPr lang="en-US" dirty="0" err="1" smtClean="0">
                  <a:solidFill>
                    <a:srgbClr val="0000FF"/>
                  </a:solidFill>
                  <a:latin typeface="Wingdings"/>
                  <a:ea typeface="Wingdings"/>
                  <a:cs typeface="Wingdings"/>
                  <a:sym typeface="Wingdings"/>
                </a:rPr>
                <a:t></a:t>
              </a:r>
              <a:r>
                <a:rPr lang="en-US" sz="1600" b="1" dirty="0" smtClean="0">
                  <a:latin typeface="Calibri"/>
                  <a:ea typeface="Wingdings"/>
                  <a:cs typeface="Wingdings"/>
                  <a:sym typeface="Wingdings"/>
                </a:rPr>
                <a:t> </a:t>
              </a:r>
              <a:r>
                <a:rPr lang="en-US" sz="1600" dirty="0" smtClean="0">
                  <a:latin typeface="Calibri"/>
                  <a:ea typeface="Wingdings"/>
                  <a:cs typeface="Wingdings"/>
                  <a:sym typeface="Wingdings"/>
                </a:rPr>
                <a:t>= Maybe, It Depends…</a:t>
              </a:r>
              <a:endParaRPr lang="en-US" sz="1600" dirty="0" smtClean="0">
                <a:latin typeface="Calibri"/>
              </a:endParaRPr>
            </a:p>
          </p:txBody>
        </p:sp>
      </p:grpSp>
    </p:spTree>
    <p:extLst>
      <p:ext uri="{BB962C8B-B14F-4D97-AF65-F5344CB8AC3E}">
        <p14:creationId xmlns:p14="http://schemas.microsoft.com/office/powerpoint/2010/main" val="209981849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 Functions</a:t>
            </a:r>
            <a:endParaRPr lang="en-US" dirty="0"/>
          </a:p>
        </p:txBody>
      </p:sp>
      <p:pic>
        <p:nvPicPr>
          <p:cNvPr id="4" name="Picture 3"/>
          <p:cNvPicPr>
            <a:picLocks noChangeAspect="1"/>
          </p:cNvPicPr>
          <p:nvPr/>
        </p:nvPicPr>
        <p:blipFill>
          <a:blip r:embed="rId2"/>
          <a:stretch>
            <a:fillRect/>
          </a:stretch>
        </p:blipFill>
        <p:spPr>
          <a:xfrm>
            <a:off x="1909471" y="1291760"/>
            <a:ext cx="4710395" cy="5230086"/>
          </a:xfrm>
          <a:prstGeom prst="rect">
            <a:avLst/>
          </a:prstGeom>
        </p:spPr>
      </p:pic>
    </p:spTree>
    <p:extLst>
      <p:ext uri="{BB962C8B-B14F-4D97-AF65-F5344CB8AC3E}">
        <p14:creationId xmlns:p14="http://schemas.microsoft.com/office/powerpoint/2010/main" val="18022202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end of the spectrum</a:t>
            </a:r>
            <a:endParaRPr lang="en-US" dirty="0"/>
          </a:p>
        </p:txBody>
      </p:sp>
      <p:pic>
        <p:nvPicPr>
          <p:cNvPr id="4" name="Picture 3"/>
          <p:cNvPicPr>
            <a:picLocks noChangeAspect="1"/>
          </p:cNvPicPr>
          <p:nvPr/>
        </p:nvPicPr>
        <p:blipFill>
          <a:blip r:embed="rId2"/>
          <a:stretch>
            <a:fillRect/>
          </a:stretch>
        </p:blipFill>
        <p:spPr>
          <a:xfrm>
            <a:off x="878859" y="1417638"/>
            <a:ext cx="7170686" cy="4602877"/>
          </a:xfrm>
          <a:prstGeom prst="rect">
            <a:avLst/>
          </a:prstGeom>
        </p:spPr>
      </p:pic>
    </p:spTree>
    <p:extLst>
      <p:ext uri="{BB962C8B-B14F-4D97-AF65-F5344CB8AC3E}">
        <p14:creationId xmlns:p14="http://schemas.microsoft.com/office/powerpoint/2010/main" val="327277698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spTree>
    <p:extLst>
      <p:ext uri="{BB962C8B-B14F-4D97-AF65-F5344CB8AC3E}">
        <p14:creationId xmlns:p14="http://schemas.microsoft.com/office/powerpoint/2010/main" val="241566804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4916961" y="1336349"/>
            <a:ext cx="1120820"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Telemetry</a:t>
            </a:r>
            <a:endParaRPr lang="en-US" dirty="0">
              <a:ln>
                <a:solidFill>
                  <a:srgbClr val="FF0000"/>
                </a:solidFill>
              </a:ln>
              <a:solidFill>
                <a:srgbClr val="FF0000"/>
              </a:solidFill>
              <a:latin typeface="Calibri"/>
            </a:endParaRPr>
          </a:p>
        </p:txBody>
      </p:sp>
      <p:sp>
        <p:nvSpPr>
          <p:cNvPr id="7" name="TextBox 6"/>
          <p:cNvSpPr txBox="1"/>
          <p:nvPr/>
        </p:nvSpPr>
        <p:spPr>
          <a:xfrm>
            <a:off x="224546" y="5096377"/>
            <a:ext cx="3236784" cy="677108"/>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p:txBody>
      </p:sp>
    </p:spTree>
    <p:extLst>
      <p:ext uri="{BB962C8B-B14F-4D97-AF65-F5344CB8AC3E}">
        <p14:creationId xmlns:p14="http://schemas.microsoft.com/office/powerpoint/2010/main" val="286897656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3" name="Frame 2"/>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TextBox 6"/>
          <p:cNvSpPr txBox="1"/>
          <p:nvPr/>
        </p:nvSpPr>
        <p:spPr>
          <a:xfrm>
            <a:off x="5594562" y="2252909"/>
            <a:ext cx="1082348" cy="369332"/>
          </a:xfrm>
          <a:prstGeom prst="rect">
            <a:avLst/>
          </a:prstGeom>
          <a:noFill/>
        </p:spPr>
        <p:txBody>
          <a:bodyPr wrap="none" rtlCol="0">
            <a:spAutoFit/>
          </a:bodyPr>
          <a:lstStyle/>
          <a:p>
            <a:r>
              <a:rPr lang="en-US" dirty="0" smtClean="0">
                <a:ln>
                  <a:solidFill>
                    <a:srgbClr val="FF0000"/>
                  </a:solidFill>
                </a:ln>
                <a:solidFill>
                  <a:srgbClr val="FF0000"/>
                </a:solidFill>
                <a:latin typeface="Calibri"/>
              </a:rPr>
              <a:t>Transport</a:t>
            </a:r>
            <a:endParaRPr lang="en-US" dirty="0">
              <a:ln>
                <a:solidFill>
                  <a:srgbClr val="FF0000"/>
                </a:solidFill>
              </a:ln>
              <a:solidFill>
                <a:srgbClr val="FF0000"/>
              </a:solidFill>
              <a:latin typeface="Calibri"/>
            </a:endParaRPr>
          </a:p>
        </p:txBody>
      </p:sp>
      <p:sp>
        <p:nvSpPr>
          <p:cNvPr id="8" name="TextBox 7"/>
          <p:cNvSpPr txBox="1"/>
          <p:nvPr/>
        </p:nvSpPr>
        <p:spPr>
          <a:xfrm>
            <a:off x="224546" y="5096377"/>
            <a:ext cx="3236784" cy="954107"/>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p:txBody>
      </p:sp>
    </p:spTree>
    <p:extLst>
      <p:ext uri="{BB962C8B-B14F-4D97-AF65-F5344CB8AC3E}">
        <p14:creationId xmlns:p14="http://schemas.microsoft.com/office/powerpoint/2010/main" val="39899444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770776133"/>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5" name="Straight Arrow Connector 4"/>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4441943" y="3939261"/>
            <a:ext cx="941283" cy="369332"/>
          </a:xfrm>
          <a:prstGeom prst="rect">
            <a:avLst/>
          </a:prstGeom>
          <a:noFill/>
        </p:spPr>
        <p:txBody>
          <a:bodyPr wrap="none" rtlCol="0">
            <a:spAutoFit/>
          </a:bodyPr>
          <a:lstStyle/>
          <a:p>
            <a:r>
              <a:rPr lang="en-US" dirty="0" smtClean="0">
                <a:ln>
                  <a:solidFill>
                    <a:srgbClr val="FF0000"/>
                  </a:solidFill>
                </a:ln>
                <a:solidFill>
                  <a:srgbClr val="FF0000"/>
                </a:solidFill>
              </a:rPr>
              <a:t>Security</a:t>
            </a:r>
            <a:endParaRPr lang="en-US" dirty="0">
              <a:ln>
                <a:solidFill>
                  <a:srgbClr val="FF0000"/>
                </a:solidFill>
              </a:ln>
              <a:solidFill>
                <a:srgbClr val="FF0000"/>
              </a:solidFill>
            </a:endParaRPr>
          </a:p>
        </p:txBody>
      </p:sp>
      <p:sp>
        <p:nvSpPr>
          <p:cNvPr id="11" name="Frame 10"/>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TextBox 15"/>
          <p:cNvSpPr txBox="1"/>
          <p:nvPr/>
        </p:nvSpPr>
        <p:spPr>
          <a:xfrm>
            <a:off x="224546" y="5096377"/>
            <a:ext cx="3236784" cy="1231106"/>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p:txBody>
      </p:sp>
    </p:spTree>
    <p:extLst>
      <p:ext uri="{BB962C8B-B14F-4D97-AF65-F5344CB8AC3E}">
        <p14:creationId xmlns:p14="http://schemas.microsoft.com/office/powerpoint/2010/main" val="196534365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other end (</a:t>
            </a:r>
            <a:r>
              <a:rPr lang="en-US" dirty="0" err="1" smtClean="0"/>
              <a:t>swFOCE</a:t>
            </a:r>
            <a:r>
              <a:rPr lang="en-US" dirty="0" smtClean="0"/>
              <a:t>)</a:t>
            </a:r>
            <a:endParaRPr lang="en-US" dirty="0"/>
          </a:p>
        </p:txBody>
      </p:sp>
      <p:pic>
        <p:nvPicPr>
          <p:cNvPr id="4" name="Picture 3"/>
          <p:cNvPicPr>
            <a:picLocks noChangeAspect="1"/>
          </p:cNvPicPr>
          <p:nvPr/>
        </p:nvPicPr>
        <p:blipFill>
          <a:blip r:embed="rId2"/>
          <a:stretch>
            <a:fillRect/>
          </a:stretch>
        </p:blipFill>
        <p:spPr>
          <a:xfrm>
            <a:off x="0" y="1349553"/>
            <a:ext cx="9144000" cy="5346095"/>
          </a:xfrm>
          <a:prstGeom prst="rect">
            <a:avLst/>
          </a:prstGeom>
        </p:spPr>
      </p:pic>
      <p:cxnSp>
        <p:nvCxnSpPr>
          <p:cNvPr id="13" name="Straight Arrow Connector 12"/>
          <p:cNvCxnSpPr/>
          <p:nvPr/>
        </p:nvCxnSpPr>
        <p:spPr>
          <a:xfrm>
            <a:off x="3207421" y="1311925"/>
            <a:ext cx="4868117" cy="0"/>
          </a:xfrm>
          <a:prstGeom prst="straightConnector1">
            <a:avLst/>
          </a:prstGeom>
          <a:ln w="38100" cmpd="sng">
            <a:solidFill>
              <a:srgbClr val="FF0000"/>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14" name="Frame 13"/>
          <p:cNvSpPr/>
          <p:nvPr/>
        </p:nvSpPr>
        <p:spPr>
          <a:xfrm>
            <a:off x="4647260" y="3537188"/>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Frame 14"/>
          <p:cNvSpPr/>
          <p:nvPr/>
        </p:nvSpPr>
        <p:spPr>
          <a:xfrm>
            <a:off x="5691481" y="2622241"/>
            <a:ext cx="985429" cy="1686352"/>
          </a:xfrm>
          <a:prstGeom prst="frame">
            <a:avLst>
              <a:gd name="adj1" fmla="val 4700"/>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Frame 16"/>
          <p:cNvSpPr/>
          <p:nvPr/>
        </p:nvSpPr>
        <p:spPr>
          <a:xfrm>
            <a:off x="3864560" y="1683921"/>
            <a:ext cx="255885" cy="3123263"/>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8" name="Frame 17"/>
          <p:cNvSpPr/>
          <p:nvPr/>
        </p:nvSpPr>
        <p:spPr>
          <a:xfrm>
            <a:off x="8028503" y="1627479"/>
            <a:ext cx="255885" cy="3744151"/>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Frame 18"/>
          <p:cNvSpPr/>
          <p:nvPr/>
        </p:nvSpPr>
        <p:spPr>
          <a:xfrm>
            <a:off x="7966409" y="5738519"/>
            <a:ext cx="255885" cy="782696"/>
          </a:xfrm>
          <a:prstGeom prst="frame">
            <a:avLst>
              <a:gd name="adj1" fmla="val 12053"/>
            </a:avLst>
          </a:prstGeom>
          <a:solidFill>
            <a:srgbClr val="FF0000"/>
          </a:solidFill>
          <a:ln w="127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0" name="Frame 19"/>
          <p:cNvSpPr/>
          <p:nvPr/>
        </p:nvSpPr>
        <p:spPr>
          <a:xfrm>
            <a:off x="7383153" y="2057312"/>
            <a:ext cx="517407" cy="245251"/>
          </a:xfrm>
          <a:prstGeom prst="frame">
            <a:avLst>
              <a:gd name="adj1" fmla="val 10159"/>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21" name="TextBox 20"/>
          <p:cNvSpPr txBox="1"/>
          <p:nvPr/>
        </p:nvSpPr>
        <p:spPr>
          <a:xfrm>
            <a:off x="4180430" y="4499260"/>
            <a:ext cx="585918" cy="369332"/>
          </a:xfrm>
          <a:prstGeom prst="rect">
            <a:avLst/>
          </a:prstGeom>
          <a:noFill/>
        </p:spPr>
        <p:txBody>
          <a:bodyPr wrap="none" rtlCol="0">
            <a:spAutoFit/>
          </a:bodyPr>
          <a:lstStyle/>
          <a:p>
            <a:r>
              <a:rPr lang="en-US" dirty="0" smtClean="0">
                <a:ln>
                  <a:solidFill>
                    <a:srgbClr val="FF0000"/>
                  </a:solidFill>
                </a:ln>
                <a:solidFill>
                  <a:srgbClr val="FF0000"/>
                </a:solidFill>
              </a:rPr>
              <a:t>APIs</a:t>
            </a:r>
            <a:endParaRPr lang="en-US" dirty="0">
              <a:ln>
                <a:solidFill>
                  <a:srgbClr val="FF0000"/>
                </a:solidFill>
              </a:ln>
              <a:solidFill>
                <a:srgbClr val="FF0000"/>
              </a:solidFill>
            </a:endParaRPr>
          </a:p>
        </p:txBody>
      </p:sp>
      <p:sp>
        <p:nvSpPr>
          <p:cNvPr id="22" name="TextBox 21"/>
          <p:cNvSpPr txBox="1"/>
          <p:nvPr/>
        </p:nvSpPr>
        <p:spPr>
          <a:xfrm>
            <a:off x="224546" y="5096377"/>
            <a:ext cx="3236784" cy="1508105"/>
          </a:xfrm>
          <a:prstGeom prst="rect">
            <a:avLst/>
          </a:prstGeom>
          <a:noFill/>
        </p:spPr>
        <p:txBody>
          <a:bodyPr wrap="none" rtlCol="0">
            <a:spAutoFit/>
          </a:bodyPr>
          <a:lstStyle/>
          <a:p>
            <a:r>
              <a:rPr lang="en-US" sz="2000" dirty="0" smtClean="0">
                <a:ln>
                  <a:solidFill>
                    <a:srgbClr val="FF0000"/>
                  </a:solidFill>
                </a:ln>
                <a:solidFill>
                  <a:srgbClr val="FF0000"/>
                </a:solidFill>
                <a:latin typeface="Calibri"/>
              </a:rPr>
              <a:t>Important Considerations:</a:t>
            </a:r>
          </a:p>
          <a:p>
            <a:pPr marL="342900" indent="-342900">
              <a:buAutoNum type="arabicPeriod"/>
            </a:pPr>
            <a:r>
              <a:rPr lang="en-US" dirty="0" smtClean="0">
                <a:ln>
                  <a:solidFill>
                    <a:srgbClr val="FF0000"/>
                  </a:solidFill>
                </a:ln>
                <a:solidFill>
                  <a:srgbClr val="FF0000"/>
                </a:solidFill>
                <a:latin typeface="Calibri"/>
              </a:rPr>
              <a:t>Telemetry / Communications</a:t>
            </a:r>
          </a:p>
          <a:p>
            <a:pPr marL="342900" indent="-342900">
              <a:buAutoNum type="arabicPeriod"/>
            </a:pPr>
            <a:r>
              <a:rPr lang="en-US" dirty="0" smtClean="0">
                <a:ln>
                  <a:solidFill>
                    <a:srgbClr val="FF0000"/>
                  </a:solidFill>
                </a:ln>
                <a:solidFill>
                  <a:srgbClr val="FF0000"/>
                </a:solidFill>
                <a:latin typeface="Calibri"/>
              </a:rPr>
              <a:t>Transport</a:t>
            </a:r>
          </a:p>
          <a:p>
            <a:pPr marL="342900" indent="-342900">
              <a:buAutoNum type="arabicPeriod"/>
            </a:pPr>
            <a:r>
              <a:rPr lang="en-US" dirty="0" smtClean="0">
                <a:ln>
                  <a:solidFill>
                    <a:srgbClr val="FF0000"/>
                  </a:solidFill>
                </a:ln>
                <a:solidFill>
                  <a:srgbClr val="FF0000"/>
                </a:solidFill>
                <a:latin typeface="Calibri"/>
              </a:rPr>
              <a:t>Security</a:t>
            </a:r>
          </a:p>
          <a:p>
            <a:pPr marL="342900" indent="-342900">
              <a:buAutoNum type="arabicPeriod"/>
            </a:pPr>
            <a:r>
              <a:rPr lang="en-US" dirty="0" smtClean="0">
                <a:ln>
                  <a:solidFill>
                    <a:srgbClr val="FF0000"/>
                  </a:solidFill>
                </a:ln>
                <a:solidFill>
                  <a:srgbClr val="FF0000"/>
                </a:solidFill>
                <a:latin typeface="Calibri"/>
              </a:rPr>
              <a:t>APIs</a:t>
            </a:r>
          </a:p>
        </p:txBody>
      </p:sp>
    </p:spTree>
    <p:extLst>
      <p:ext uri="{BB962C8B-B14F-4D97-AF65-F5344CB8AC3E}">
        <p14:creationId xmlns:p14="http://schemas.microsoft.com/office/powerpoint/2010/main" val="389728466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0520"/>
            <a:ext cx="8229600" cy="856074"/>
          </a:xfrm>
        </p:spPr>
        <p:txBody>
          <a:bodyPr>
            <a:normAutofit/>
          </a:bodyPr>
          <a:lstStyle/>
          <a:p>
            <a:r>
              <a:rPr lang="en-US" dirty="0" smtClean="0"/>
              <a:t>The take home</a:t>
            </a:r>
            <a:endParaRPr lang="en-US" dirty="0"/>
          </a:p>
        </p:txBody>
      </p:sp>
      <p:sp>
        <p:nvSpPr>
          <p:cNvPr id="3" name="Content Placeholder 2"/>
          <p:cNvSpPr>
            <a:spLocks noGrp="1"/>
          </p:cNvSpPr>
          <p:nvPr>
            <p:ph idx="1"/>
          </p:nvPr>
        </p:nvSpPr>
        <p:spPr>
          <a:xfrm>
            <a:off x="457200" y="997193"/>
            <a:ext cx="8229600" cy="5550363"/>
          </a:xfrm>
        </p:spPr>
        <p:txBody>
          <a:bodyPr>
            <a:noAutofit/>
          </a:bodyPr>
          <a:lstStyle/>
          <a:p>
            <a:r>
              <a:rPr lang="en-US" sz="2000" dirty="0" smtClean="0"/>
              <a:t>Co-develop / design GUI in-concert with system hardware and software</a:t>
            </a:r>
          </a:p>
          <a:p>
            <a:pPr marL="0" indent="0">
              <a:buNone/>
            </a:pPr>
            <a:endParaRPr lang="en-US" sz="800" dirty="0" smtClean="0"/>
          </a:p>
          <a:p>
            <a:r>
              <a:rPr lang="en-US" sz="2000" dirty="0" smtClean="0"/>
              <a:t>Define options for telemetry / communications</a:t>
            </a:r>
          </a:p>
          <a:p>
            <a:pPr>
              <a:buNone/>
            </a:pPr>
            <a:endParaRPr lang="en-US" sz="800" dirty="0" smtClean="0"/>
          </a:p>
          <a:p>
            <a:r>
              <a:rPr lang="en-US" sz="2000" dirty="0" smtClean="0"/>
              <a:t>Design transport for system concerns and telemetry</a:t>
            </a:r>
          </a:p>
          <a:p>
            <a:pPr lvl="1"/>
            <a:r>
              <a:rPr lang="en-US" sz="2000" dirty="0" smtClean="0"/>
              <a:t>RPC / Messaging / ?</a:t>
            </a:r>
          </a:p>
          <a:p>
            <a:pPr lvl="1">
              <a:buNone/>
            </a:pPr>
            <a:endParaRPr lang="en-US" sz="800" dirty="0" smtClean="0"/>
          </a:p>
          <a:p>
            <a:r>
              <a:rPr lang="en-US" sz="2000" dirty="0" smtClean="0"/>
              <a:t>Design security / safety</a:t>
            </a:r>
          </a:p>
          <a:p>
            <a:pPr>
              <a:buNone/>
            </a:pPr>
            <a:endParaRPr lang="en-US" sz="800" dirty="0" smtClean="0"/>
          </a:p>
          <a:p>
            <a:r>
              <a:rPr lang="en-US" sz="2000" dirty="0" smtClean="0"/>
              <a:t>Take a disciplined, layered approach to architecture</a:t>
            </a:r>
          </a:p>
          <a:p>
            <a:pPr lvl="1"/>
            <a:r>
              <a:rPr lang="en-US" sz="2000" dirty="0" smtClean="0"/>
              <a:t>Explicit, well documented, and controlled interfaces / APIs</a:t>
            </a:r>
          </a:p>
          <a:p>
            <a:pPr lvl="1">
              <a:buNone/>
            </a:pPr>
            <a:endParaRPr lang="en-US" sz="800" dirty="0" smtClean="0"/>
          </a:p>
          <a:p>
            <a:r>
              <a:rPr lang="en-US" sz="2000" dirty="0" smtClean="0"/>
              <a:t>These core system APIs can be used by any type of client</a:t>
            </a:r>
          </a:p>
          <a:p>
            <a:pPr lvl="1"/>
            <a:r>
              <a:rPr lang="en-US" sz="2000" dirty="0" smtClean="0"/>
              <a:t>Command line</a:t>
            </a:r>
          </a:p>
          <a:p>
            <a:pPr lvl="1"/>
            <a:r>
              <a:rPr lang="en-US" sz="2000" dirty="0" smtClean="0"/>
              <a:t>Direct client application</a:t>
            </a:r>
          </a:p>
          <a:p>
            <a:pPr lvl="1"/>
            <a:r>
              <a:rPr lang="en-US" sz="2000" dirty="0" smtClean="0"/>
              <a:t>Remote Client</a:t>
            </a:r>
          </a:p>
        </p:txBody>
      </p:sp>
    </p:spTree>
    <p:extLst>
      <p:ext uri="{BB962C8B-B14F-4D97-AF65-F5344CB8AC3E}">
        <p14:creationId xmlns:p14="http://schemas.microsoft.com/office/powerpoint/2010/main" val="246992511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Schedule and Resources</a:t>
            </a:r>
            <a:endParaRPr lang="en-US" dirty="0"/>
          </a:p>
        </p:txBody>
      </p:sp>
      <p:sp>
        <p:nvSpPr>
          <p:cNvPr id="4" name="Content Placeholder 3"/>
          <p:cNvSpPr>
            <a:spLocks noGrp="1"/>
          </p:cNvSpPr>
          <p:nvPr>
            <p:ph idx="1"/>
          </p:nvPr>
        </p:nvSpPr>
        <p:spPr/>
        <p:txBody>
          <a:bodyPr/>
          <a:lstStyle/>
          <a:p>
            <a:endParaRPr lang="en-US"/>
          </a:p>
        </p:txBody>
      </p:sp>
    </p:spTree>
    <p:extLst>
      <p:ext uri="{BB962C8B-B14F-4D97-AF65-F5344CB8AC3E}">
        <p14:creationId xmlns:p14="http://schemas.microsoft.com/office/powerpoint/2010/main" val="37929224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2012 Resources</a:t>
            </a:r>
            <a:endParaRPr lang="en-US" dirty="0"/>
          </a:p>
        </p:txBody>
      </p:sp>
      <p:pic>
        <p:nvPicPr>
          <p:cNvPr id="5" name="Picture 4" descr="swFOCE_manHours.pdf"/>
          <p:cNvPicPr>
            <a:picLocks noChangeAspect="1"/>
          </p:cNvPicPr>
          <p:nvPr/>
        </p:nvPicPr>
        <p:blipFill rotWithShape="1">
          <a:blip r:embed="rId2">
            <a:extLst>
              <a:ext uri="{28A0092B-C50C-407E-A947-70E740481C1C}">
                <a14:useLocalDpi xmlns:a14="http://schemas.microsoft.com/office/drawing/2010/main" val="0"/>
              </a:ext>
            </a:extLst>
          </a:blip>
          <a:srcRect l="6744" t="11110" r="38975" b="12041"/>
          <a:stretch/>
        </p:blipFill>
        <p:spPr>
          <a:xfrm>
            <a:off x="2364922" y="1417638"/>
            <a:ext cx="4817434" cy="5270332"/>
          </a:xfrm>
          <a:prstGeom prst="rect">
            <a:avLst/>
          </a:prstGeom>
        </p:spPr>
      </p:pic>
    </p:spTree>
    <p:extLst>
      <p:ext uri="{BB962C8B-B14F-4D97-AF65-F5344CB8AC3E}">
        <p14:creationId xmlns:p14="http://schemas.microsoft.com/office/powerpoint/2010/main" val="13103639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schedule</a:t>
            </a:r>
            <a:endParaRPr lang="en-US" dirty="0"/>
          </a:p>
        </p:txBody>
      </p:sp>
      <p:pic>
        <p:nvPicPr>
          <p:cNvPr id="4" name="Picture 3" descr="swFOCE_schedule.pdf"/>
          <p:cNvPicPr>
            <a:picLocks noChangeAspect="1"/>
          </p:cNvPicPr>
          <p:nvPr/>
        </p:nvPicPr>
        <p:blipFill rotWithShape="1">
          <a:blip r:embed="rId2">
            <a:extLst>
              <a:ext uri="{28A0092B-C50C-407E-A947-70E740481C1C}">
                <a14:useLocalDpi xmlns:a14="http://schemas.microsoft.com/office/drawing/2010/main" val="0"/>
              </a:ext>
            </a:extLst>
          </a:blip>
          <a:srcRect l="6510" t="11496" r="9602" b="18467"/>
          <a:stretch/>
        </p:blipFill>
        <p:spPr>
          <a:xfrm>
            <a:off x="1022701" y="1547521"/>
            <a:ext cx="7445125" cy="4803155"/>
          </a:xfrm>
          <a:prstGeom prst="rect">
            <a:avLst/>
          </a:prstGeom>
        </p:spPr>
      </p:pic>
    </p:spTree>
    <p:extLst>
      <p:ext uri="{BB962C8B-B14F-4D97-AF65-F5344CB8AC3E}">
        <p14:creationId xmlns:p14="http://schemas.microsoft.com/office/powerpoint/2010/main" val="12721387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1998835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331848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sp>
        <p:nvSpPr>
          <p:cNvPr id="48" name="TextBox 47"/>
          <p:cNvSpPr txBox="1"/>
          <p:nvPr/>
        </p:nvSpPr>
        <p:spPr>
          <a:xfrm>
            <a:off x="5645675" y="5120297"/>
            <a:ext cx="1559967" cy="369332"/>
          </a:xfrm>
          <a:prstGeom prst="rect">
            <a:avLst/>
          </a:prstGeom>
          <a:noFill/>
        </p:spPr>
        <p:txBody>
          <a:bodyPr wrap="none" rtlCol="0">
            <a:spAutoFit/>
          </a:bodyPr>
          <a:lstStyle/>
          <a:p>
            <a:r>
              <a:rPr lang="en-US" dirty="0" smtClean="0"/>
              <a:t>FOCE chamber</a:t>
            </a:r>
            <a:endParaRPr lang="en-US" dirty="0"/>
          </a:p>
        </p:txBody>
      </p:sp>
      <p:sp>
        <p:nvSpPr>
          <p:cNvPr id="50" name="TextBox 49"/>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Tree>
    <p:extLst>
      <p:ext uri="{BB962C8B-B14F-4D97-AF65-F5344CB8AC3E}">
        <p14:creationId xmlns:p14="http://schemas.microsoft.com/office/powerpoint/2010/main" val="364569027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4384959" cy="369332"/>
          </a:xfrm>
          <a:prstGeom prst="rect">
            <a:avLst/>
          </a:prstGeom>
          <a:noFill/>
        </p:spPr>
        <p:txBody>
          <a:bodyPr wrap="none" rtlCol="0">
            <a:spAutoFit/>
          </a:bodyPr>
          <a:lstStyle/>
          <a:p>
            <a:r>
              <a:rPr lang="en-US" dirty="0" smtClean="0"/>
              <a:t>Capable of supporting 1 or more </a:t>
            </a:r>
            <a:r>
              <a:rPr lang="en-US" dirty="0" err="1" smtClean="0"/>
              <a:t>xFOCE</a:t>
            </a:r>
            <a:r>
              <a:rPr lang="en-US" dirty="0" smtClean="0"/>
              <a:t> units</a:t>
            </a:r>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640847" y="5300362"/>
            <a:ext cx="1585440" cy="369332"/>
          </a:xfrm>
          <a:prstGeom prst="rect">
            <a:avLst/>
          </a:prstGeom>
          <a:noFill/>
        </p:spPr>
        <p:txBody>
          <a:bodyPr wrap="none" rtlCol="0">
            <a:spAutoFit/>
          </a:bodyPr>
          <a:lstStyle/>
          <a:p>
            <a:r>
              <a:rPr lang="en-US" dirty="0" smtClean="0"/>
              <a:t>FOCE Chamber</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068416" y="3234723"/>
            <a:ext cx="2864887" cy="369332"/>
          </a:xfrm>
          <a:prstGeom prst="rect">
            <a:avLst/>
          </a:prstGeom>
          <a:noFill/>
        </p:spPr>
        <p:txBody>
          <a:bodyPr wrap="none" rtlCol="0">
            <a:spAutoFit/>
          </a:bodyPr>
          <a:lstStyle/>
          <a:p>
            <a:r>
              <a:rPr lang="en-US" dirty="0" smtClean="0"/>
              <a:t>Wireless link or autonomous</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03907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Offset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val="310734972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1594611" y="1047430"/>
            <a:ext cx="6087857" cy="1754327"/>
          </a:xfrm>
          <a:prstGeom prst="rect">
            <a:avLst/>
          </a:prstGeom>
          <a:noFill/>
        </p:spPr>
        <p:txBody>
          <a:bodyPr wrap="square" rtlCol="0">
            <a:spAutoFit/>
          </a:bodyPr>
          <a:lstStyle/>
          <a:p>
            <a:r>
              <a:rPr lang="en-US" dirty="0" smtClean="0"/>
              <a:t>Surge:			 	Imitate surge to extent possible</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138527620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375401953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113165202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45732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0"/>
            <a:ext cx="7705124" cy="919848"/>
          </a:xfrm>
        </p:spPr>
        <p:txBody>
          <a:bodyPr>
            <a:normAutofit fontScale="90000"/>
          </a:bodyPr>
          <a:lstStyle/>
          <a:p>
            <a:r>
              <a:rPr lang="en-US" dirty="0" smtClean="0"/>
              <a:t>Climate change has consequences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8880" y="914400"/>
            <a:ext cx="4411066" cy="5669280"/>
          </a:xfrm>
          <a:prstGeom prst="rect">
            <a:avLst/>
          </a:prstGeom>
          <a:ln w="25400">
            <a:solidFill>
              <a:schemeClr val="tx1"/>
            </a:solidFill>
          </a:ln>
        </p:spPr>
      </p:pic>
    </p:spTree>
    <p:extLst>
      <p:ext uri="{BB962C8B-B14F-4D97-AF65-F5344CB8AC3E}">
        <p14:creationId xmlns:p14="http://schemas.microsoft.com/office/powerpoint/2010/main" val="98878590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1409905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376924" cy="369332"/>
          </a:xfrm>
          <a:prstGeom prst="rect">
            <a:avLst/>
          </a:prstGeom>
          <a:noFill/>
        </p:spPr>
        <p:txBody>
          <a:bodyPr wrap="none" rtlCol="0">
            <a:spAutoFit/>
          </a:bodyPr>
          <a:lstStyle/>
          <a:p>
            <a:r>
              <a:rPr lang="en-US" dirty="0" smtClean="0"/>
              <a:t>Mesh screen</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16024220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545975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946516" cy="4524316"/>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Internet time stamping to 1 second absolute accuracy</a:t>
            </a:r>
          </a:p>
          <a:p>
            <a:endParaRPr lang="en-US" dirty="0"/>
          </a:p>
          <a:p>
            <a:r>
              <a:rPr lang="en-US" dirty="0" smtClean="0"/>
              <a:t>Sample Rates: 				System will support up to 2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Autonomously chapters meta-data for instruments</a:t>
            </a:r>
          </a:p>
          <a:p>
            <a:endParaRPr lang="en-US" dirty="0"/>
          </a:p>
          <a:p>
            <a:r>
              <a:rPr lang="en-US" dirty="0" smtClean="0"/>
              <a:t>						Near real time ground 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129815300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77142"/>
            <a:ext cx="8229600" cy="1143000"/>
          </a:xfrm>
        </p:spPr>
        <p:txBody>
          <a:bodyPr/>
          <a:lstStyle/>
          <a:p>
            <a:r>
              <a:rPr lang="en-US" dirty="0" err="1" smtClean="0"/>
              <a:t>swFOCE</a:t>
            </a:r>
            <a:r>
              <a:rPr lang="en-US" dirty="0" smtClean="0"/>
              <a:t> Permitting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3992791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18959" y="1771884"/>
            <a:ext cx="4593895" cy="3657600"/>
          </a:xfrm>
          <a:prstGeom prst="rect">
            <a:avLst/>
          </a:prstGeom>
        </p:spPr>
      </p:pic>
      <p:sp>
        <p:nvSpPr>
          <p:cNvPr id="2" name="Title 1"/>
          <p:cNvSpPr>
            <a:spLocks noGrp="1"/>
          </p:cNvSpPr>
          <p:nvPr>
            <p:ph type="title"/>
          </p:nvPr>
        </p:nvSpPr>
        <p:spPr/>
        <p:txBody>
          <a:bodyPr/>
          <a:lstStyle/>
          <a:p>
            <a:r>
              <a:rPr lang="en-US" dirty="0" smtClean="0"/>
              <a:t>Permitting </a:t>
            </a:r>
            <a:r>
              <a:rPr lang="en-US" dirty="0"/>
              <a:t>Issues</a:t>
            </a:r>
            <a:r>
              <a:rPr lang="en-US" dirty="0" smtClean="0"/>
              <a:t>:</a:t>
            </a:r>
            <a:endParaRPr lang="en-US" dirty="0"/>
          </a:p>
        </p:txBody>
      </p:sp>
      <p:sp>
        <p:nvSpPr>
          <p:cNvPr id="3" name="Content Placeholder 2"/>
          <p:cNvSpPr>
            <a:spLocks noGrp="1"/>
          </p:cNvSpPr>
          <p:nvPr>
            <p:ph idx="1"/>
          </p:nvPr>
        </p:nvSpPr>
        <p:spPr>
          <a:xfrm>
            <a:off x="457200" y="1600200"/>
            <a:ext cx="3962400" cy="4525963"/>
          </a:xfrm>
        </p:spPr>
        <p:txBody>
          <a:bodyPr>
            <a:normAutofit/>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marL="0" indent="0">
              <a:buNone/>
            </a:pPr>
            <a:endParaRPr lang="en-US" dirty="0"/>
          </a:p>
          <a:p>
            <a:endParaRPr lang="en-US" dirty="0"/>
          </a:p>
          <a:p>
            <a:endParaRPr lang="en-US" dirty="0"/>
          </a:p>
        </p:txBody>
      </p:sp>
      <p:sp>
        <p:nvSpPr>
          <p:cNvPr id="4" name="Rectangle 3"/>
          <p:cNvSpPr/>
          <p:nvPr/>
        </p:nvSpPr>
        <p:spPr>
          <a:xfrm>
            <a:off x="7230057" y="4732936"/>
            <a:ext cx="294910" cy="233079"/>
          </a:xfrm>
          <a:prstGeom prst="rect">
            <a:avLst/>
          </a:prstGeom>
          <a:solidFill>
            <a:srgbClr val="C0504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072790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a:t>
            </a:r>
            <a:r>
              <a:rPr lang="en-US" dirty="0"/>
              <a:t>Issues: cont’d</a:t>
            </a:r>
          </a:p>
        </p:txBody>
      </p:sp>
      <p:sp>
        <p:nvSpPr>
          <p:cNvPr id="3" name="Content Placeholder 2"/>
          <p:cNvSpPr>
            <a:spLocks noGrp="1"/>
          </p:cNvSpPr>
          <p:nvPr>
            <p:ph idx="1"/>
          </p:nvPr>
        </p:nvSpPr>
        <p:spPr>
          <a:xfrm>
            <a:off x="457200" y="1600200"/>
            <a:ext cx="3962400" cy="4525963"/>
          </a:xfrm>
        </p:spPr>
        <p:txBody>
          <a:bodyPr>
            <a:normAutofit lnSpcReduction="10000"/>
          </a:bodyPr>
          <a:lstStyle/>
          <a:p>
            <a:pPr marL="0" indent="0">
              <a:buNone/>
            </a:pPr>
            <a:r>
              <a:rPr lang="en-US" dirty="0" smtClean="0"/>
              <a:t>Project Site: Highly Sensitive Location</a:t>
            </a:r>
          </a:p>
          <a:p>
            <a:pPr lvl="1"/>
            <a:r>
              <a:rPr lang="en-US" dirty="0" smtClean="0"/>
              <a:t>Federal: Marine Sanctuary</a:t>
            </a:r>
          </a:p>
          <a:p>
            <a:pPr lvl="1"/>
            <a:r>
              <a:rPr lang="en-US" dirty="0" smtClean="0"/>
              <a:t>State: Coastal Zone &amp; MPAs</a:t>
            </a:r>
          </a:p>
          <a:p>
            <a:pPr lvl="1"/>
            <a:r>
              <a:rPr lang="en-US" dirty="0" smtClean="0"/>
              <a:t>Regional: Water Quality</a:t>
            </a:r>
          </a:p>
          <a:p>
            <a:pPr lvl="1"/>
            <a:r>
              <a:rPr lang="en-US" dirty="0" smtClean="0"/>
              <a:t>Local: City of Pacific Grove</a:t>
            </a:r>
          </a:p>
          <a:p>
            <a:endParaRPr lang="en-US" dirty="0"/>
          </a:p>
          <a:p>
            <a:endParaRPr lang="en-US" dirty="0"/>
          </a:p>
          <a:p>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Tree>
    <p:extLst>
      <p:ext uri="{BB962C8B-B14F-4D97-AF65-F5344CB8AC3E}">
        <p14:creationId xmlns:p14="http://schemas.microsoft.com/office/powerpoint/2010/main" val="158290909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Permitting: Lessons Learned</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Site location can determine how much regulation you will be faced with</a:t>
            </a:r>
          </a:p>
          <a:p>
            <a:r>
              <a:rPr lang="en-US" dirty="0" smtClean="0"/>
              <a:t>Allow plenty of time for permitting</a:t>
            </a:r>
          </a:p>
          <a:p>
            <a:pPr lvl="1"/>
            <a:r>
              <a:rPr lang="en-US" dirty="0" smtClean="0"/>
              <a:t>Process took 2 years to complete</a:t>
            </a:r>
          </a:p>
          <a:p>
            <a:pPr lvl="1"/>
            <a:r>
              <a:rPr lang="en-US" dirty="0" smtClean="0"/>
              <a:t>Coordination of permitting cable &amp; projects</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pPr lvl="1"/>
            <a:r>
              <a:rPr lang="en-US" dirty="0" smtClean="0"/>
              <a:t>Future interactions</a:t>
            </a:r>
          </a:p>
          <a:p>
            <a:r>
              <a:rPr lang="en-US" dirty="0" smtClean="0"/>
              <a:t>Advocate(s) who can work with bureaucracy highly valuable</a:t>
            </a:r>
          </a:p>
          <a:p>
            <a:r>
              <a:rPr lang="en-US" dirty="0" smtClean="0"/>
              <a:t>Getting the process streamlined is critical to prevent valuable research from being discouraged due to concerns about permitting.</a:t>
            </a:r>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1773044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77436282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10020275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73426"/>
            <a:ext cx="7705124" cy="919848"/>
          </a:xfrm>
        </p:spPr>
        <p:txBody>
          <a:bodyPr>
            <a:normAutofit fontScale="90000"/>
          </a:bodyPr>
          <a:lstStyle/>
          <a:p>
            <a:r>
              <a:rPr lang="en-US" dirty="0" smtClean="0"/>
              <a:t>Purpose of CO</a:t>
            </a:r>
            <a:r>
              <a:rPr lang="en-US" baseline="-25000" dirty="0" smtClean="0"/>
              <a:t>2</a:t>
            </a:r>
            <a:r>
              <a:rPr lang="en-US" dirty="0" smtClean="0"/>
              <a:t> enrichment experiments</a:t>
            </a:r>
            <a:endParaRPr lang="en-US" dirty="0"/>
          </a:p>
        </p:txBody>
      </p:sp>
      <p:sp>
        <p:nvSpPr>
          <p:cNvPr id="3" name="TextBox 2"/>
          <p:cNvSpPr txBox="1"/>
          <p:nvPr/>
        </p:nvSpPr>
        <p:spPr>
          <a:xfrm>
            <a:off x="766119" y="1600193"/>
            <a:ext cx="7705124" cy="4647426"/>
          </a:xfrm>
          <a:prstGeom prst="rect">
            <a:avLst/>
          </a:prstGeom>
          <a:noFill/>
        </p:spPr>
        <p:txBody>
          <a:bodyPr wrap="square" rtlCol="0">
            <a:spAutoFit/>
          </a:bodyPr>
          <a:lstStyle/>
          <a:p>
            <a:r>
              <a:rPr lang="en-US" sz="2800" dirty="0" smtClean="0"/>
              <a:t>FACE studies on land:</a:t>
            </a:r>
          </a:p>
          <a:p>
            <a:pPr marL="800100" lvl="1" indent="-342900">
              <a:buFont typeface="Arial" pitchFamily="34" charset="0"/>
              <a:buChar char="•"/>
            </a:pPr>
            <a:r>
              <a:rPr lang="en-US" sz="2400" dirty="0" smtClean="0"/>
              <a:t>Greenhouse experiments had shown an enhancement of growth rates with high CO</a:t>
            </a:r>
            <a:r>
              <a:rPr lang="en-US" sz="2400" baseline="-25000" dirty="0" smtClean="0"/>
              <a:t>2</a:t>
            </a:r>
            <a:r>
              <a:rPr lang="en-US" sz="2400" dirty="0" smtClean="0"/>
              <a:t> conditions.</a:t>
            </a:r>
          </a:p>
          <a:p>
            <a:pPr marL="800100" lvl="1" indent="-342900">
              <a:buFont typeface="Arial" pitchFamily="34" charset="0"/>
              <a:buChar char="•"/>
            </a:pPr>
            <a:r>
              <a:rPr lang="en-US" sz="2400" dirty="0" smtClean="0"/>
              <a:t>What happens in the “real world?”</a:t>
            </a:r>
          </a:p>
          <a:p>
            <a:endParaRPr lang="en-US" sz="2400" dirty="0" smtClean="0"/>
          </a:p>
          <a:p>
            <a:r>
              <a:rPr lang="en-US" sz="2800" dirty="0" smtClean="0"/>
              <a:t>FOCE is the marine analog to FACE:</a:t>
            </a:r>
          </a:p>
          <a:p>
            <a:pPr marL="800100" lvl="1" indent="-342900">
              <a:buFont typeface="Arial" pitchFamily="34" charset="0"/>
              <a:buChar char="•"/>
            </a:pPr>
            <a:r>
              <a:rPr lang="en-US" sz="2400" dirty="0" smtClean="0"/>
              <a:t>Avoid the limitations of aquaria experiments.</a:t>
            </a:r>
          </a:p>
          <a:p>
            <a:pPr marL="1257300" lvl="2" indent="-342900">
              <a:buFont typeface="Arial" pitchFamily="34" charset="0"/>
              <a:buChar char="•"/>
            </a:pPr>
            <a:r>
              <a:rPr lang="en-US" sz="2400" dirty="0" err="1" smtClean="0"/>
              <a:t>Culturable</a:t>
            </a:r>
            <a:r>
              <a:rPr lang="en-US" sz="2400" dirty="0" smtClean="0"/>
              <a:t> organisms.</a:t>
            </a:r>
          </a:p>
          <a:p>
            <a:pPr marL="1257300" lvl="2" indent="-342900">
              <a:buFont typeface="Arial" pitchFamily="34" charset="0"/>
              <a:buChar char="•"/>
            </a:pPr>
            <a:r>
              <a:rPr lang="en-US" sz="2400" dirty="0" smtClean="0"/>
              <a:t>“Axenic ecosystems”.</a:t>
            </a:r>
          </a:p>
          <a:p>
            <a:pPr marL="800100" lvl="1" indent="-342900">
              <a:buFont typeface="Arial" pitchFamily="34" charset="0"/>
              <a:buChar char="•"/>
            </a:pPr>
            <a:r>
              <a:rPr lang="en-US" sz="2400" dirty="0" smtClean="0"/>
              <a:t>Open system </a:t>
            </a:r>
            <a:r>
              <a:rPr lang="en-US" sz="2400" i="1" dirty="0" smtClean="0"/>
              <a:t>vs</a:t>
            </a:r>
            <a:r>
              <a:rPr lang="en-US" sz="2400" dirty="0" smtClean="0"/>
              <a:t> closed </a:t>
            </a:r>
            <a:r>
              <a:rPr lang="en-US" sz="2400" dirty="0" err="1" smtClean="0"/>
              <a:t>mesocosm</a:t>
            </a:r>
            <a:r>
              <a:rPr lang="en-US" sz="2400" dirty="0" smtClean="0"/>
              <a:t>.</a:t>
            </a:r>
          </a:p>
          <a:p>
            <a:pPr marL="1257300" lvl="2" indent="-342900">
              <a:buFont typeface="Arial" pitchFamily="34" charset="0"/>
              <a:buChar char="•"/>
            </a:pPr>
            <a:r>
              <a:rPr lang="en-US" sz="2400" dirty="0" smtClean="0"/>
              <a:t>Natural cycling of environmental conditions.</a:t>
            </a:r>
          </a:p>
          <a:p>
            <a:pPr marL="1257300" lvl="2" indent="-342900">
              <a:buFont typeface="Arial" pitchFamily="34" charset="0"/>
              <a:buChar char="•"/>
            </a:pPr>
            <a:r>
              <a:rPr lang="en-US" sz="2400" dirty="0" smtClean="0"/>
              <a:t>Complete ecosystem interactions.</a:t>
            </a:r>
            <a:endParaRPr lang="en-US" sz="2400" dirty="0"/>
          </a:p>
        </p:txBody>
      </p:sp>
    </p:spTree>
    <p:extLst>
      <p:ext uri="{BB962C8B-B14F-4D97-AF65-F5344CB8AC3E}">
        <p14:creationId xmlns:p14="http://schemas.microsoft.com/office/powerpoint/2010/main" val="372625347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xFOCE</a:t>
            </a:r>
            <a:r>
              <a:rPr lang="en-US" dirty="0" smtClean="0"/>
              <a:t> demographic</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509210245"/>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277783991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110110" y="2694296"/>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827347" y="2694296"/>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827347" y="3255205"/>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906921" y="795565"/>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875880" y="79556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310883" y="3403986"/>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850969" y="3547169"/>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405057" y="3547169"/>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302253" y="1369178"/>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464998" y="3491141"/>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944355" y="3491141"/>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429394" y="2244445"/>
            <a:ext cx="999027" cy="449851"/>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385591" y="3491141"/>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464998" y="1082371"/>
            <a:ext cx="963423" cy="48513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5170439" y="1369178"/>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905063" y="2171368"/>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425603" y="2171368"/>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2724110" y="25157"/>
            <a:ext cx="3845153"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801822" y="495803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810306" y="496322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347" name="Group 346"/>
          <p:cNvGrpSpPr/>
          <p:nvPr/>
        </p:nvGrpSpPr>
        <p:grpSpPr>
          <a:xfrm>
            <a:off x="4521829" y="5779936"/>
            <a:ext cx="551967" cy="646758"/>
            <a:chOff x="1788020" y="1582961"/>
            <a:chExt cx="329086" cy="403787"/>
          </a:xfrm>
        </p:grpSpPr>
        <p:sp>
          <p:nvSpPr>
            <p:cNvPr id="348" name="Oval 3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49" name="Pentagon 3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0" name="Straight Connector 349"/>
            <p:cNvCxnSpPr>
              <a:endCxn id="3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1" name="Group 350"/>
          <p:cNvGrpSpPr/>
          <p:nvPr/>
        </p:nvGrpSpPr>
        <p:grpSpPr>
          <a:xfrm>
            <a:off x="6761409" y="5684837"/>
            <a:ext cx="551967" cy="646758"/>
            <a:chOff x="1788020" y="1582961"/>
            <a:chExt cx="329086" cy="403787"/>
          </a:xfrm>
        </p:grpSpPr>
        <p:sp>
          <p:nvSpPr>
            <p:cNvPr id="352" name="Oval 351"/>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5064691" y="5051039"/>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522424" y="5049365"/>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729017" y="4951278"/>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7270039" y="4951278"/>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7341697" y="5671175"/>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5064691" y="5779936"/>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2199253" y="5960893"/>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2199253" y="5028833"/>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1014756" y="3966769"/>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1256696" y="5709349"/>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218331" y="1184684"/>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3280129" y="6134034"/>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865188" y="6426694"/>
            <a:ext cx="953018" cy="369332"/>
          </a:xfrm>
          <a:prstGeom prst="rect">
            <a:avLst/>
          </a:prstGeom>
          <a:noFill/>
        </p:spPr>
        <p:txBody>
          <a:bodyPr wrap="none" rtlCol="0">
            <a:spAutoFit/>
          </a:bodyPr>
          <a:lstStyle/>
          <a:p>
            <a:r>
              <a:rPr lang="en-US" dirty="0" smtClean="0"/>
              <a:t>External</a:t>
            </a:r>
            <a:endParaRPr lang="en-US" dirty="0"/>
          </a:p>
        </p:txBody>
      </p:sp>
      <p:grpSp>
        <p:nvGrpSpPr>
          <p:cNvPr id="3" name="Group 2"/>
          <p:cNvGrpSpPr/>
          <p:nvPr/>
        </p:nvGrpSpPr>
        <p:grpSpPr>
          <a:xfrm>
            <a:off x="1256696" y="4715403"/>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 name="Picture 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cxnSp>
        <p:nvCxnSpPr>
          <p:cNvPr id="8" name="Straight Connector 7"/>
          <p:cNvCxnSpPr>
            <a:endCxn id="9" idx="3"/>
          </p:cNvCxnSpPr>
          <p:nvPr/>
        </p:nvCxnSpPr>
        <p:spPr>
          <a:xfrm flipH="1">
            <a:off x="3494668" y="1752175"/>
            <a:ext cx="1673166" cy="0"/>
          </a:xfrm>
          <a:prstGeom prst="line">
            <a:avLst/>
          </a:prstGeom>
          <a:ln>
            <a:solidFill>
              <a:schemeClr val="tx1">
                <a:lumMod val="75000"/>
                <a:lumOff val="25000"/>
              </a:schemeClr>
            </a:solidFill>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2071983" y="1567509"/>
            <a:ext cx="1422685" cy="369332"/>
          </a:xfrm>
          <a:prstGeom prst="rect">
            <a:avLst/>
          </a:prstGeom>
          <a:noFill/>
        </p:spPr>
        <p:txBody>
          <a:bodyPr wrap="none" rtlCol="0">
            <a:spAutoFit/>
          </a:bodyPr>
          <a:lstStyle/>
          <a:p>
            <a:r>
              <a:rPr lang="en-US" dirty="0" smtClean="0"/>
              <a:t>Data, Control</a:t>
            </a:r>
            <a:endParaRPr lang="en-US" dirty="0"/>
          </a:p>
        </p:txBody>
      </p:sp>
      <p:cxnSp>
        <p:nvCxnSpPr>
          <p:cNvPr id="74" name="Straight Connector 73"/>
          <p:cNvCxnSpPr>
            <a:endCxn id="75" idx="3"/>
          </p:cNvCxnSpPr>
          <p:nvPr/>
        </p:nvCxnSpPr>
        <p:spPr>
          <a:xfrm flipH="1">
            <a:off x="3494668" y="2171368"/>
            <a:ext cx="80758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2716240" y="1986702"/>
            <a:ext cx="778428" cy="369332"/>
          </a:xfrm>
          <a:prstGeom prst="rect">
            <a:avLst/>
          </a:prstGeom>
          <a:noFill/>
        </p:spPr>
        <p:txBody>
          <a:bodyPr wrap="none" rtlCol="0">
            <a:spAutoFit/>
          </a:bodyPr>
          <a:lstStyle/>
          <a:p>
            <a:r>
              <a:rPr lang="en-US" dirty="0" smtClean="0"/>
              <a:t>Power</a:t>
            </a:r>
            <a:endParaRPr lang="en-US" dirty="0"/>
          </a:p>
        </p:txBody>
      </p:sp>
      <p:sp>
        <p:nvSpPr>
          <p:cNvPr id="73" name="Rounded Rectangle 72"/>
          <p:cNvSpPr/>
          <p:nvPr/>
        </p:nvSpPr>
        <p:spPr>
          <a:xfrm>
            <a:off x="6538508" y="163753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
        <p:nvSpPr>
          <p:cNvPr id="76" name="Rounded Rectangle 75"/>
          <p:cNvSpPr/>
          <p:nvPr/>
        </p:nvSpPr>
        <p:spPr>
          <a:xfrm>
            <a:off x="6487734" y="1560954"/>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User</a:t>
            </a:r>
          </a:p>
          <a:p>
            <a:pPr algn="ctr"/>
            <a:r>
              <a:rPr lang="en-US" sz="1400" dirty="0" smtClean="0">
                <a:solidFill>
                  <a:schemeClr val="accent1">
                    <a:lumMod val="75000"/>
                  </a:schemeClr>
                </a:solidFill>
              </a:rPr>
              <a:t>IF</a:t>
            </a:r>
            <a:endParaRPr lang="en-US" dirty="0">
              <a:solidFill>
                <a:schemeClr val="accent1">
                  <a:lumMod val="75000"/>
                </a:schemeClr>
              </a:solidFill>
            </a:endParaRPr>
          </a:p>
        </p:txBody>
      </p:sp>
    </p:spTree>
    <p:extLst>
      <p:ext uri="{BB962C8B-B14F-4D97-AF65-F5344CB8AC3E}">
        <p14:creationId xmlns:p14="http://schemas.microsoft.com/office/powerpoint/2010/main" val="1486506841"/>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xFOCE</a:t>
            </a:r>
            <a:r>
              <a:rPr lang="en-US" dirty="0" smtClean="0"/>
              <a:t> helps to </a:t>
            </a:r>
            <a:r>
              <a:rPr lang="en-US" dirty="0" smtClean="0">
                <a:solidFill>
                  <a:schemeClr val="accent3">
                    <a:lumMod val="75000"/>
                  </a:schemeClr>
                </a:solidFill>
              </a:rPr>
              <a:t>simplify the choices</a:t>
            </a:r>
          </a:p>
          <a:p>
            <a:pPr lvl="1"/>
            <a:r>
              <a:rPr lang="en-US" dirty="0" smtClean="0"/>
              <a:t>	Experience, Designs, Community</a:t>
            </a:r>
          </a:p>
          <a:p>
            <a:r>
              <a:rPr lang="en-US" dirty="0" smtClean="0"/>
              <a:t>Choices depend on users’ experiment and constraints</a:t>
            </a:r>
          </a:p>
          <a:p>
            <a:pPr lvl="1"/>
            <a:r>
              <a:rPr lang="en-US" dirty="0" smtClean="0">
                <a:solidFill>
                  <a:srgbClr val="77933C"/>
                </a:solidFill>
              </a:rPr>
              <a:t>Budget, schedule</a:t>
            </a:r>
          </a:p>
          <a:p>
            <a:pPr lvl="1"/>
            <a:r>
              <a:rPr lang="en-US" dirty="0" smtClean="0">
                <a:solidFill>
                  <a:srgbClr val="77933C"/>
                </a:solidFill>
              </a:rPr>
              <a:t>Environment, permitting</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53900999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214160611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77500" lnSpcReduction="20000"/>
          </a:bodyPr>
          <a:lstStyle/>
          <a:p>
            <a:r>
              <a:rPr lang="en-US" dirty="0" smtClean="0"/>
              <a:t>Buy what you can’t/shouldn’t build</a:t>
            </a:r>
          </a:p>
          <a:p>
            <a:pPr lvl="1"/>
            <a:r>
              <a:rPr lang="en-US" dirty="0" smtClean="0"/>
              <a:t>Processors, (most)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pPr lvl="1"/>
            <a:r>
              <a:rPr lang="en-US" dirty="0" smtClean="0"/>
              <a:t>You get what you pay for</a:t>
            </a:r>
          </a:p>
          <a:p>
            <a:r>
              <a:rPr lang="en-US" dirty="0" smtClean="0"/>
              <a:t>Beware poor integration</a:t>
            </a:r>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3"/>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56155971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775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br>
              <a:rPr lang="en-US" dirty="0" smtClean="0"/>
            </a:br>
            <a:endParaRPr lang="en-US" dirty="0" smtClean="0"/>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p:txBody>
      </p:sp>
      <p:pic>
        <p:nvPicPr>
          <p:cNvPr id="10" name="Picture 9"/>
          <p:cNvPicPr>
            <a:picLocks noChangeAspect="1"/>
          </p:cNvPicPr>
          <p:nvPr/>
        </p:nvPicPr>
        <p:blipFill>
          <a:blip r:embed="rId3"/>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2698640936"/>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787915"/>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787913"/>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1077799"/>
            <a:ext cx="0" cy="1238032"/>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1083618"/>
            <a:ext cx="2053776" cy="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379322"/>
            <a:ext cx="0" cy="936509"/>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44" name="Group 243"/>
          <p:cNvGrpSpPr/>
          <p:nvPr/>
        </p:nvGrpSpPr>
        <p:grpSpPr>
          <a:xfrm>
            <a:off x="4116011" y="5482399"/>
            <a:ext cx="551967" cy="646758"/>
            <a:chOff x="1788020" y="1582961"/>
            <a:chExt cx="329086" cy="403787"/>
          </a:xfrm>
        </p:grpSpPr>
        <p:sp>
          <p:nvSpPr>
            <p:cNvPr id="233" name="Oval 23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34" name="Pentagon 23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36" name="Straight Connector 235"/>
            <p:cNvCxnSpPr>
              <a:endCxn id="23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47" name="Group 246"/>
          <p:cNvGrpSpPr/>
          <p:nvPr/>
        </p:nvGrpSpPr>
        <p:grpSpPr>
          <a:xfrm>
            <a:off x="6355591" y="5387300"/>
            <a:ext cx="551967" cy="646758"/>
            <a:chOff x="1788020" y="1582961"/>
            <a:chExt cx="329086" cy="403787"/>
          </a:xfrm>
        </p:grpSpPr>
        <p:sp>
          <p:nvSpPr>
            <p:cNvPr id="248" name="Oval 2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49" name="Pentagon 2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50" name="Straight Connector 249"/>
            <p:cNvCxnSpPr>
              <a:endCxn id="2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2404488" y="68390"/>
            <a:ext cx="4879384"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2400"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must consider:</a:t>
            </a:r>
            <a:endParaRPr lang="en-US" sz="2400" dirty="0">
              <a:solidFill>
                <a:schemeClr val="tx1"/>
              </a:solidFill>
            </a:endParaRPr>
          </a:p>
        </p:txBody>
      </p:sp>
      <p:sp>
        <p:nvSpPr>
          <p:cNvPr id="107" name="Pentagon 106"/>
          <p:cNvSpPr/>
          <p:nvPr/>
        </p:nvSpPr>
        <p:spPr>
          <a:xfrm>
            <a:off x="1800795" y="571749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13" name="Group 112"/>
          <p:cNvGrpSpPr/>
          <p:nvPr/>
        </p:nvGrpSpPr>
        <p:grpSpPr>
          <a:xfrm>
            <a:off x="850878"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73" name="Group 72"/>
          <p:cNvGrpSpPr/>
          <p:nvPr/>
        </p:nvGrpSpPr>
        <p:grpSpPr>
          <a:xfrm>
            <a:off x="850878" y="4417866"/>
            <a:ext cx="879789" cy="879789"/>
            <a:chOff x="850878" y="4417866"/>
            <a:chExt cx="879789" cy="879789"/>
          </a:xfrm>
        </p:grpSpPr>
        <p:sp>
          <p:nvSpPr>
            <p:cNvPr id="74" name="Oval 7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319707927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065" y="274638"/>
            <a:ext cx="8229600" cy="1143000"/>
          </a:xfrm>
        </p:spPr>
        <p:txBody>
          <a:bodyPr/>
          <a:lstStyle/>
          <a:p>
            <a:r>
              <a:rPr lang="en-US" dirty="0" smtClean="0"/>
              <a:t>3 potential </a:t>
            </a:r>
            <a:r>
              <a:rPr lang="en-US" dirty="0" err="1" smtClean="0"/>
              <a:t>xFOCE</a:t>
            </a:r>
            <a:r>
              <a:rPr lang="en-US" dirty="0" smtClean="0"/>
              <a:t> architectures</a:t>
            </a:r>
            <a:endParaRPr lang="en-US" dirty="0"/>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a:solidFill>
                  <a:srgbClr val="E46C0A"/>
                </a:solidFill>
              </a:rPr>
              <a:t>Location</a:t>
            </a:r>
            <a:r>
              <a:rPr lang="en-US" dirty="0"/>
              <a:t>: </a:t>
            </a:r>
            <a:r>
              <a:rPr lang="en-US" dirty="0">
                <a:solidFill>
                  <a:srgbClr val="376092"/>
                </a:solidFill>
              </a:rPr>
              <a:t>shore, surface, seafloor</a:t>
            </a:r>
          </a:p>
          <a:p>
            <a:pPr lvl="1"/>
            <a:r>
              <a:rPr lang="en-US" dirty="0" smtClean="0">
                <a:solidFill>
                  <a:schemeClr val="accent6">
                    <a:lumMod val="75000"/>
                  </a:schemeClr>
                </a:solidFill>
              </a:rPr>
              <a:t>Build/buy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4039636628"/>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solidFill>
                  <a:schemeClr val="accent6">
                    <a:lumMod val="50000"/>
                  </a:schemeClr>
                </a:solidFill>
              </a:rPr>
              <a:t>Centralized </a:t>
            </a:r>
            <a:r>
              <a:rPr lang="en-US" i="1" dirty="0">
                <a:solidFill>
                  <a:schemeClr val="accent6">
                    <a:lumMod val="50000"/>
                  </a:schemeClr>
                </a:solidFill>
              </a:rPr>
              <a:t>Workstation</a:t>
            </a:r>
            <a:endParaRPr lang="en-US" dirty="0"/>
          </a:p>
        </p:txBody>
      </p:sp>
      <p:sp>
        <p:nvSpPr>
          <p:cNvPr id="3" name="Content Placeholder 2"/>
          <p:cNvSpPr>
            <a:spLocks noGrp="1"/>
          </p:cNvSpPr>
          <p:nvPr>
            <p:ph idx="1"/>
          </p:nvPr>
        </p:nvSpPr>
        <p:spPr>
          <a:xfrm>
            <a:off x="457200" y="1417638"/>
            <a:ext cx="8229600" cy="4525963"/>
          </a:xfrm>
        </p:spPr>
        <p:txBody>
          <a:bodyPr/>
          <a:lstStyle/>
          <a:p>
            <a:r>
              <a:rPr lang="en-US" i="1" dirty="0" smtClean="0">
                <a:solidFill>
                  <a:schemeClr val="accent6">
                    <a:lumMod val="50000"/>
                  </a:schemeClr>
                </a:solidFill>
              </a:rPr>
              <a:t>Workstation computing</a:t>
            </a:r>
          </a:p>
          <a:p>
            <a:r>
              <a:rPr lang="en-US" i="1" dirty="0" smtClean="0">
                <a:solidFill>
                  <a:schemeClr val="accent6">
                    <a:lumMod val="50000"/>
                  </a:schemeClr>
                </a:solidFill>
              </a:rPr>
              <a:t>Similar to </a:t>
            </a:r>
            <a:r>
              <a:rPr lang="en-US" i="1" dirty="0" err="1" smtClean="0">
                <a:solidFill>
                  <a:schemeClr val="accent6">
                    <a:lumMod val="50000"/>
                  </a:schemeClr>
                </a:solidFill>
              </a:rPr>
              <a:t>dpFOCE</a:t>
            </a:r>
            <a:r>
              <a:rPr lang="en-US" i="1" dirty="0" smtClean="0">
                <a:solidFill>
                  <a:schemeClr val="accent6">
                    <a:lumMod val="50000"/>
                  </a:schemeClr>
                </a:solidFill>
              </a:rPr>
              <a:t> implementation (image below)</a:t>
            </a:r>
          </a:p>
          <a:p>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r>
              <a:rPr lang="en-US" i="1" dirty="0" smtClean="0">
                <a:solidFill>
                  <a:schemeClr val="accent6">
                    <a:lumMod val="50000"/>
                  </a:schemeClr>
                </a:solidFill>
              </a:rPr>
              <a:t>Shown here using cabled configuration</a:t>
            </a:r>
            <a:endParaRPr lang="en-US" i="1" dirty="0">
              <a:solidFill>
                <a:schemeClr val="accent6">
                  <a:lumMod val="50000"/>
                </a:schemeClr>
              </a:solidFill>
            </a:endParaRPr>
          </a:p>
        </p:txBody>
      </p:sp>
      <p:pic>
        <p:nvPicPr>
          <p:cNvPr id="4" name="Picture 3" descr="foce-seafloor.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5044" y="4950225"/>
            <a:ext cx="4234504" cy="1316426"/>
          </a:xfrm>
          <a:prstGeom prst="rect">
            <a:avLst/>
          </a:prstGeom>
        </p:spPr>
      </p:pic>
    </p:spTree>
    <p:extLst>
      <p:ext uri="{BB962C8B-B14F-4D97-AF65-F5344CB8AC3E}">
        <p14:creationId xmlns:p14="http://schemas.microsoft.com/office/powerpoint/2010/main" val="1858992630"/>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703245"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199" y="3875617"/>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71" name="Rounded Rectangle 70"/>
          <p:cNvSpPr/>
          <p:nvPr/>
        </p:nvSpPr>
        <p:spPr>
          <a:xfrm>
            <a:off x="5772522" y="818498"/>
            <a:ext cx="847061"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p>
          <a:p>
            <a:pPr algn="ctr"/>
            <a:r>
              <a:rPr lang="en-US" sz="1400" dirty="0" smtClean="0">
                <a:solidFill>
                  <a:srgbClr val="376092"/>
                </a:solidFill>
              </a:rPr>
              <a:t>Archive</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1" y="4162424"/>
            <a:ext cx="387348"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a:endCxn id="170" idx="2"/>
          </p:cNvCxnSpPr>
          <p:nvPr/>
        </p:nvCxnSpPr>
        <p:spPr>
          <a:xfrm>
            <a:off x="6619583" y="1105305"/>
            <a:ext cx="244798" cy="203119"/>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stCxn id="73" idx="2"/>
            <a:endCxn id="65" idx="0"/>
          </p:cNvCxnSpPr>
          <p:nvPr/>
        </p:nvCxnSpPr>
        <p:spPr>
          <a:xfrm flipH="1">
            <a:off x="6945023" y="2707213"/>
            <a:ext cx="541398" cy="116840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083779"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1767882"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859221958"/>
              </p:ext>
            </p:extLst>
          </p:nvPr>
        </p:nvGraphicFramePr>
        <p:xfrm>
          <a:off x="227568" y="87050"/>
          <a:ext cx="5356083" cy="2947229"/>
        </p:xfrm>
        <a:graphic>
          <a:graphicData uri="http://schemas.openxmlformats.org/drawingml/2006/table">
            <a:tbl>
              <a:tblPr firstRow="1" bandRow="1">
                <a:tableStyleId>{5C22544A-7EE6-4342-B048-85BDC9FD1C3A}</a:tableStyleId>
              </a:tblPr>
              <a:tblGrid>
                <a:gridCol w="1394028"/>
                <a:gridCol w="1111883"/>
                <a:gridCol w="2850172"/>
              </a:tblGrid>
              <a:tr h="4271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6299">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Could run on shore</a:t>
                      </a:r>
                    </a:p>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p>
                      <a:r>
                        <a:rPr lang="en-US" sz="1200" dirty="0" smtClean="0"/>
                        <a:t>Simpler,</a:t>
                      </a:r>
                      <a:r>
                        <a:rPr lang="en-US" sz="1200" baseline="0" dirty="0" smtClean="0"/>
                        <a:t> though less accessible</a:t>
                      </a:r>
                      <a:endParaRPr lang="en-US" sz="1200" dirty="0" smtClean="0"/>
                    </a:p>
                  </a:txBody>
                  <a:tcPr anchor="ctr"/>
                </a:tc>
              </a:tr>
              <a:tr h="504133">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46950">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24741">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504133">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789678"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sp>
        <p:nvSpPr>
          <p:cNvPr id="73" name="Rounded Rectangle 72"/>
          <p:cNvSpPr/>
          <p:nvPr/>
        </p:nvSpPr>
        <p:spPr>
          <a:xfrm>
            <a:off x="7033043" y="2133600"/>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grpSp>
        <p:nvGrpSpPr>
          <p:cNvPr id="80" name="Group 79"/>
          <p:cNvGrpSpPr/>
          <p:nvPr/>
        </p:nvGrpSpPr>
        <p:grpSpPr>
          <a:xfrm>
            <a:off x="754891" y="4619599"/>
            <a:ext cx="879789" cy="879789"/>
            <a:chOff x="850878" y="4417866"/>
            <a:chExt cx="879789" cy="879789"/>
          </a:xfrm>
        </p:grpSpPr>
        <p:sp>
          <p:nvSpPr>
            <p:cNvPr id="81" name="Oval 80"/>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118861297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102479"/>
            <a:ext cx="7705124" cy="919848"/>
          </a:xfrm>
        </p:spPr>
        <p:txBody>
          <a:bodyPr/>
          <a:lstStyle/>
          <a:p>
            <a:r>
              <a:rPr lang="en-US" dirty="0" smtClean="0"/>
              <a:t>Chemistry of CO</a:t>
            </a:r>
            <a:r>
              <a:rPr lang="en-US" baseline="-25000" dirty="0" smtClean="0"/>
              <a:t>2</a:t>
            </a:r>
            <a:r>
              <a:rPr lang="en-US" dirty="0" smtClean="0"/>
              <a:t> in seawater</a:t>
            </a:r>
            <a:endParaRPr lang="en-US" dirty="0"/>
          </a:p>
        </p:txBody>
      </p:sp>
      <p:sp>
        <p:nvSpPr>
          <p:cNvPr id="4" name="TextBox 3"/>
          <p:cNvSpPr txBox="1"/>
          <p:nvPr/>
        </p:nvSpPr>
        <p:spPr>
          <a:xfrm>
            <a:off x="766119" y="1403131"/>
            <a:ext cx="7705124" cy="1261884"/>
          </a:xfrm>
          <a:prstGeom prst="rect">
            <a:avLst/>
          </a:prstGeom>
          <a:noFill/>
        </p:spPr>
        <p:txBody>
          <a:bodyPr wrap="square" rtlCol="0">
            <a:spAutoFit/>
          </a:bodyPr>
          <a:lstStyle/>
          <a:p>
            <a:r>
              <a:rPr lang="en-US" sz="2800" dirty="0" smtClean="0"/>
              <a:t>Reaction of CO</a:t>
            </a:r>
            <a:r>
              <a:rPr lang="en-US" sz="2800" baseline="-25000" dirty="0" smtClean="0"/>
              <a:t>2</a:t>
            </a:r>
            <a:r>
              <a:rPr lang="en-US" sz="2800" dirty="0" smtClean="0"/>
              <a:t> + H</a:t>
            </a:r>
            <a:r>
              <a:rPr lang="en-US" sz="2800" baseline="-25000" dirty="0" smtClean="0"/>
              <a:t>2</a:t>
            </a:r>
            <a:r>
              <a:rPr lang="en-US" sz="2800" dirty="0" smtClean="0"/>
              <a:t>O is well known:</a:t>
            </a:r>
          </a:p>
          <a:p>
            <a:pPr marL="800100" lvl="1" indent="-342900">
              <a:buFont typeface="Arial" pitchFamily="34" charset="0"/>
              <a:buChar char="•"/>
            </a:pPr>
            <a:r>
              <a:rPr lang="en-US" sz="2400" dirty="0" smtClean="0"/>
              <a:t>Equilibrium constants are well described [ F(S,T,P) ].</a:t>
            </a:r>
          </a:p>
          <a:p>
            <a:pPr marL="800100" lvl="1" indent="-342900">
              <a:buFont typeface="Arial" pitchFamily="34" charset="0"/>
              <a:buChar char="•"/>
            </a:pPr>
            <a:r>
              <a:rPr lang="en-US" sz="2400" dirty="0" smtClean="0"/>
              <a:t>Reaction rates can be predicted:</a:t>
            </a:r>
            <a:endParaRPr lang="en-US" sz="2400" dirty="0"/>
          </a:p>
        </p:txBody>
      </p:sp>
      <p:sp>
        <p:nvSpPr>
          <p:cNvPr id="5" name="TextBox 4"/>
          <p:cNvSpPr txBox="1"/>
          <p:nvPr/>
        </p:nvSpPr>
        <p:spPr>
          <a:xfrm>
            <a:off x="867103" y="6251036"/>
            <a:ext cx="7843346" cy="369332"/>
          </a:xfrm>
          <a:prstGeom prst="rect">
            <a:avLst/>
          </a:prstGeom>
          <a:noFill/>
        </p:spPr>
        <p:txBody>
          <a:bodyPr wrap="square" rtlCol="0">
            <a:spAutoFit/>
          </a:bodyPr>
          <a:lstStyle/>
          <a:p>
            <a:r>
              <a:rPr lang="en-US" dirty="0" smtClean="0"/>
              <a:t>Kinetic predictions from equations in Appendix C.7 </a:t>
            </a:r>
            <a:r>
              <a:rPr lang="en-US" dirty="0" err="1" smtClean="0"/>
              <a:t>Zeebe</a:t>
            </a:r>
            <a:r>
              <a:rPr lang="en-US" dirty="0" smtClean="0"/>
              <a:t> &amp; Wolf-</a:t>
            </a:r>
            <a:r>
              <a:rPr lang="en-US" dirty="0" err="1" smtClean="0"/>
              <a:t>Gladrow</a:t>
            </a:r>
            <a:r>
              <a:rPr lang="en-US" dirty="0" smtClean="0"/>
              <a:t> (2001).</a:t>
            </a:r>
            <a:endParaRPr lang="en-US" dirty="0"/>
          </a:p>
        </p:txBody>
      </p:sp>
      <p:pic>
        <p:nvPicPr>
          <p:cNvPr id="5123" name="Picture 3" descr="C:\Users\etp3\Documents\Projects\FOCE\Shallow\tau_fig2.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2744789"/>
            <a:ext cx="3163824" cy="323088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etp3\Documents\Projects\FOCE\Shallow\tvt_fig1.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6320" y="2743200"/>
            <a:ext cx="3163824" cy="323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9329534"/>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2" name="TextBox 1"/>
          <p:cNvSpPr txBox="1"/>
          <p:nvPr/>
        </p:nvSpPr>
        <p:spPr>
          <a:xfrm>
            <a:off x="1768125" y="5922023"/>
            <a:ext cx="5250155" cy="584776"/>
          </a:xfrm>
          <a:prstGeom prst="rect">
            <a:avLst/>
          </a:prstGeom>
          <a:noFill/>
        </p:spPr>
        <p:txBody>
          <a:bodyPr wrap="none" rtlCol="0">
            <a:spAutoFit/>
          </a:bodyPr>
          <a:lstStyle/>
          <a:p>
            <a:pPr marL="285750" indent="-285750">
              <a:buFontTx/>
              <a:buChar char="•"/>
            </a:pPr>
            <a:r>
              <a:rPr lang="en-US" sz="1600" dirty="0" smtClean="0"/>
              <a:t>SIAM: </a:t>
            </a:r>
            <a:r>
              <a:rPr lang="en-US" sz="1600" dirty="0" smtClean="0">
                <a:solidFill>
                  <a:schemeClr val="accent2">
                    <a:lumMod val="75000"/>
                  </a:schemeClr>
                </a:solidFill>
              </a:rPr>
              <a:t>Software </a:t>
            </a:r>
            <a:r>
              <a:rPr lang="en-US" sz="1600" dirty="0">
                <a:solidFill>
                  <a:schemeClr val="accent2">
                    <a:lumMod val="75000"/>
                  </a:schemeClr>
                </a:solidFill>
              </a:rPr>
              <a:t>Infrastructure and Applications for </a:t>
            </a:r>
            <a:r>
              <a:rPr lang="en-US" sz="1600" dirty="0" smtClean="0">
                <a:solidFill>
                  <a:schemeClr val="accent2">
                    <a:lumMod val="75000"/>
                  </a:schemeClr>
                </a:solidFill>
              </a:rPr>
              <a:t>MOOS</a:t>
            </a:r>
          </a:p>
          <a:p>
            <a:pPr marL="285750" indent="-285750">
              <a:buFontTx/>
              <a:buChar char="•"/>
            </a:pPr>
            <a:r>
              <a:rPr lang="en-US" sz="1600" dirty="0" smtClean="0"/>
              <a:t>SSDS: </a:t>
            </a:r>
            <a:r>
              <a:rPr lang="en-US" sz="1600" dirty="0">
                <a:solidFill>
                  <a:schemeClr val="accent2">
                    <a:lumMod val="75000"/>
                  </a:schemeClr>
                </a:solidFill>
              </a:rPr>
              <a:t>Shore Side Data System </a:t>
            </a:r>
            <a:endParaRPr lang="en-US" sz="1600" dirty="0"/>
          </a:p>
        </p:txBody>
      </p:sp>
      <p:graphicFrame>
        <p:nvGraphicFramePr>
          <p:cNvPr id="69" name="Table 68"/>
          <p:cNvGraphicFramePr>
            <a:graphicFrameLocks noGrp="1"/>
          </p:cNvGraphicFramePr>
          <p:nvPr>
            <p:extLst>
              <p:ext uri="{D42A27DB-BD31-4B8C-83A1-F6EECF244321}">
                <p14:modId xmlns:p14="http://schemas.microsoft.com/office/powerpoint/2010/main" val="1357948016"/>
              </p:ext>
            </p:extLst>
          </p:nvPr>
        </p:nvGraphicFramePr>
        <p:xfrm>
          <a:off x="352365" y="1159822"/>
          <a:ext cx="7495049" cy="4330022"/>
        </p:xfrm>
        <a:graphic>
          <a:graphicData uri="http://schemas.openxmlformats.org/drawingml/2006/table">
            <a:tbl>
              <a:tblPr firstRow="1" bandRow="1">
                <a:tableStyleId>{5C22544A-7EE6-4342-B048-85BDC9FD1C3A}</a:tableStyleId>
              </a:tblPr>
              <a:tblGrid>
                <a:gridCol w="1731071"/>
                <a:gridCol w="1376664"/>
                <a:gridCol w="4387314"/>
              </a:tblGrid>
              <a:tr h="424512">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21670">
                <a:tc>
                  <a:txBody>
                    <a:bodyPr/>
                    <a:lstStyle/>
                    <a:p>
                      <a:r>
                        <a:rPr lang="en-US" sz="1600" dirty="0" smtClean="0"/>
                        <a:t>Controller HW</a:t>
                      </a:r>
                      <a:endParaRPr lang="en-US" sz="1600" dirty="0"/>
                    </a:p>
                  </a:txBody>
                  <a:tcPr anchor="ctr"/>
                </a:tc>
                <a:tc>
                  <a:txBody>
                    <a:bodyPr/>
                    <a:lstStyle/>
                    <a:p>
                      <a:r>
                        <a:rPr lang="en-US" sz="1600" dirty="0" smtClean="0"/>
                        <a:t>Buy</a:t>
                      </a:r>
                      <a:endParaRPr lang="en-US" sz="1600" dirty="0"/>
                    </a:p>
                  </a:txBody>
                  <a:tcPr anchor="ctr"/>
                </a:tc>
                <a:tc>
                  <a:txBody>
                    <a:bodyPr/>
                    <a:lstStyle/>
                    <a:p>
                      <a:r>
                        <a:rPr lang="en-US" sz="1600" dirty="0" smtClean="0"/>
                        <a:t>PC104 Pentium</a:t>
                      </a:r>
                    </a:p>
                    <a:p>
                      <a:r>
                        <a:rPr lang="en-US" sz="1600" dirty="0" smtClean="0"/>
                        <a:t>Serial port</a:t>
                      </a:r>
                      <a:r>
                        <a:rPr lang="en-US" sz="1600" baseline="0" dirty="0" smtClean="0"/>
                        <a:t> cards (16 total)</a:t>
                      </a:r>
                      <a:endParaRPr lang="en-US" sz="1600" dirty="0"/>
                    </a:p>
                  </a:txBody>
                  <a:tcPr anchor="ctr"/>
                </a:tc>
              </a:tr>
              <a:tr h="1018829">
                <a:tc>
                  <a:txBody>
                    <a:bodyPr/>
                    <a:lstStyle/>
                    <a:p>
                      <a:r>
                        <a:rPr lang="en-US" sz="1600" dirty="0" smtClean="0"/>
                        <a:t>Controller Software</a:t>
                      </a:r>
                      <a:endParaRPr lang="en-US" sz="1600" dirty="0"/>
                    </a:p>
                  </a:txBody>
                  <a:tcPr anchor="ctr"/>
                </a:tc>
                <a:tc>
                  <a:txBody>
                    <a:bodyPr/>
                    <a:lstStyle/>
                    <a:p>
                      <a:r>
                        <a:rPr lang="en-US" sz="1600" dirty="0" smtClean="0"/>
                        <a:t>Build</a:t>
                      </a:r>
                    </a:p>
                    <a:p>
                      <a:r>
                        <a:rPr lang="en-US" sz="1600" dirty="0" smtClean="0"/>
                        <a:t>Open Source</a:t>
                      </a:r>
                      <a:endParaRPr lang="en-US" sz="1600" dirty="0"/>
                    </a:p>
                  </a:txBody>
                  <a:tcPr anchor="ctr"/>
                </a:tc>
                <a:tc>
                  <a:txBody>
                    <a:bodyPr/>
                    <a:lstStyle/>
                    <a:p>
                      <a:r>
                        <a:rPr lang="en-US" sz="1600" dirty="0" smtClean="0"/>
                        <a:t>Linux,</a:t>
                      </a:r>
                      <a:r>
                        <a:rPr lang="en-US" sz="1600" baseline="0" dirty="0" smtClean="0"/>
                        <a:t> </a:t>
                      </a:r>
                      <a:r>
                        <a:rPr lang="en-US" sz="1600" dirty="0" smtClean="0"/>
                        <a:t>Java</a:t>
                      </a:r>
                    </a:p>
                    <a:p>
                      <a:r>
                        <a:rPr lang="en-US" sz="1600" dirty="0" smtClean="0"/>
                        <a:t>Custom</a:t>
                      </a:r>
                      <a:r>
                        <a:rPr lang="en-US" sz="1600" dirty="0" smtClean="0">
                          <a:solidFill>
                            <a:srgbClr val="953735"/>
                          </a:solidFill>
                        </a:rPr>
                        <a:t>: SIAM Data Acquisition</a:t>
                      </a:r>
                      <a:r>
                        <a:rPr lang="en-US" sz="1600" baseline="0" dirty="0" smtClean="0">
                          <a:solidFill>
                            <a:srgbClr val="953735"/>
                          </a:solidFill>
                        </a:rPr>
                        <a:t> software</a:t>
                      </a:r>
                      <a:endParaRPr lang="en-US" sz="1600" dirty="0" smtClean="0">
                        <a:solidFill>
                          <a:srgbClr val="953735"/>
                        </a:solidFill>
                      </a:endParaRPr>
                    </a:p>
                    <a:p>
                      <a:r>
                        <a:rPr lang="en-US" sz="1600" dirty="0" smtClean="0"/>
                        <a:t>Open</a:t>
                      </a:r>
                      <a:r>
                        <a:rPr lang="en-US" sz="1600" baseline="0" dirty="0" smtClean="0"/>
                        <a:t> Source: </a:t>
                      </a:r>
                      <a:r>
                        <a:rPr lang="en-US" sz="1600" baseline="0" dirty="0" err="1" smtClean="0">
                          <a:solidFill>
                            <a:srgbClr val="953735"/>
                          </a:solidFill>
                        </a:rPr>
                        <a:t>DataTurbine</a:t>
                      </a:r>
                      <a:r>
                        <a:rPr lang="en-US" sz="1600" baseline="0" dirty="0" smtClean="0"/>
                        <a:t>, e.g.</a:t>
                      </a:r>
                    </a:p>
                  </a:txBody>
                  <a:tcPr anchor="ctr"/>
                </a:tc>
              </a:tr>
              <a:tr h="1018829">
                <a:tc>
                  <a:txBody>
                    <a:bodyPr/>
                    <a:lstStyle/>
                    <a:p>
                      <a:r>
                        <a:rPr lang="en-US" sz="1600" dirty="0" smtClean="0"/>
                        <a:t>Archive, UI</a:t>
                      </a:r>
                      <a:endParaRPr lang="en-US" sz="1600" dirty="0"/>
                    </a:p>
                  </a:txBody>
                  <a:tcPr anchor="ctr"/>
                </a:tc>
                <a:tc>
                  <a:txBody>
                    <a:bodyPr/>
                    <a:lstStyle/>
                    <a:p>
                      <a:r>
                        <a:rPr lang="en-US" sz="1600" dirty="0" smtClean="0"/>
                        <a:t>Build</a:t>
                      </a:r>
                    </a:p>
                    <a:p>
                      <a:endParaRPr lang="en-US" sz="1600" dirty="0"/>
                    </a:p>
                  </a:txBody>
                  <a:tcPr anchor="ctr"/>
                </a:tc>
                <a:tc>
                  <a:txBody>
                    <a:bodyPr/>
                    <a:lstStyle/>
                    <a:p>
                      <a:r>
                        <a:rPr lang="en-US" sz="1600" dirty="0" smtClean="0"/>
                        <a:t>PC Workstation</a:t>
                      </a:r>
                    </a:p>
                    <a:p>
                      <a:r>
                        <a:rPr lang="en-US" sz="1600" dirty="0" err="1" smtClean="0"/>
                        <a:t>MacOS</a:t>
                      </a:r>
                      <a:r>
                        <a:rPr lang="en-US" sz="1600" dirty="0" smtClean="0"/>
                        <a:t>,</a:t>
                      </a:r>
                      <a:r>
                        <a:rPr lang="en-US" sz="1600" baseline="0" dirty="0" smtClean="0"/>
                        <a:t> Windows, Linux, Java</a:t>
                      </a:r>
                      <a:endParaRPr lang="en-US" sz="1600" dirty="0" smtClean="0"/>
                    </a:p>
                    <a:p>
                      <a:r>
                        <a:rPr lang="en-US" sz="1600" dirty="0" smtClean="0"/>
                        <a:t>Custom: </a:t>
                      </a:r>
                      <a:r>
                        <a:rPr lang="en-US" sz="1600" dirty="0" smtClean="0">
                          <a:solidFill>
                            <a:schemeClr val="accent2">
                              <a:lumMod val="75000"/>
                            </a:schemeClr>
                          </a:solidFill>
                        </a:rPr>
                        <a:t>SSDS,</a:t>
                      </a:r>
                      <a:r>
                        <a:rPr lang="en-US" sz="1600" baseline="0" dirty="0" smtClean="0">
                          <a:solidFill>
                            <a:schemeClr val="accent2">
                              <a:lumMod val="75000"/>
                            </a:schemeClr>
                          </a:solidFill>
                        </a:rPr>
                        <a:t> </a:t>
                      </a:r>
                      <a:r>
                        <a:rPr lang="en-US" sz="1600" dirty="0" smtClean="0">
                          <a:solidFill>
                            <a:schemeClr val="accent2">
                              <a:lumMod val="75000"/>
                            </a:schemeClr>
                          </a:solidFill>
                        </a:rPr>
                        <a:t>FOCE GUI</a:t>
                      </a:r>
                      <a:endParaRPr lang="en-US" sz="1600" dirty="0">
                        <a:solidFill>
                          <a:schemeClr val="accent2">
                            <a:lumMod val="75000"/>
                          </a:schemeClr>
                        </a:solidFill>
                      </a:endParaRPr>
                    </a:p>
                  </a:txBody>
                  <a:tcPr anchor="ctr"/>
                </a:tc>
              </a:tr>
              <a:tr h="424512">
                <a:tc>
                  <a:txBody>
                    <a:bodyPr/>
                    <a:lstStyle/>
                    <a:p>
                      <a:r>
                        <a:rPr lang="en-US" sz="1600" dirty="0" smtClean="0"/>
                        <a:t>Power </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 load switching</a:t>
                      </a:r>
                      <a:r>
                        <a:rPr lang="en-US" sz="1600" baseline="0" dirty="0" smtClean="0"/>
                        <a:t> and monitoring </a:t>
                      </a:r>
                      <a:r>
                        <a:rPr lang="en-US" sz="1600" dirty="0" smtClean="0"/>
                        <a:t>chassis</a:t>
                      </a:r>
                      <a:endParaRPr lang="en-US" sz="1600" dirty="0"/>
                    </a:p>
                  </a:txBody>
                  <a:tcPr anchor="ctr"/>
                </a:tc>
              </a:tr>
              <a:tr h="721670">
                <a:tc>
                  <a:txBody>
                    <a:bodyPr/>
                    <a:lstStyle/>
                    <a:p>
                      <a:r>
                        <a:rPr lang="en-US" sz="1600" dirty="0" smtClean="0"/>
                        <a:t>ESW</a:t>
                      </a:r>
                      <a:endParaRPr lang="en-US" sz="1600" dirty="0"/>
                    </a:p>
                  </a:txBody>
                  <a:tcPr anchor="ctr"/>
                </a:tc>
                <a:tc>
                  <a:txBody>
                    <a:bodyPr/>
                    <a:lstStyle/>
                    <a:p>
                      <a:r>
                        <a:rPr lang="en-US" sz="1600" dirty="0" smtClean="0"/>
                        <a:t>Build</a:t>
                      </a:r>
                      <a:endParaRPr lang="en-US" sz="1600" dirty="0"/>
                    </a:p>
                  </a:txBody>
                  <a:tcPr anchor="ctr"/>
                </a:tc>
                <a:tc>
                  <a:txBody>
                    <a:bodyPr/>
                    <a:lstStyle/>
                    <a:p>
                      <a:r>
                        <a:rPr lang="en-US" sz="1600" dirty="0" smtClean="0"/>
                        <a:t>Custom:</a:t>
                      </a:r>
                      <a:r>
                        <a:rPr lang="en-US" sz="1600" baseline="0" dirty="0" smtClean="0"/>
                        <a:t> electronics, software, chassis</a:t>
                      </a:r>
                    </a:p>
                    <a:p>
                      <a:r>
                        <a:rPr lang="en-US" sz="1600" baseline="0" dirty="0" smtClean="0"/>
                        <a:t>COTS: pumps, controllers</a:t>
                      </a:r>
                      <a:endParaRPr lang="en-US" sz="1600" dirty="0" smtClean="0"/>
                    </a:p>
                  </a:txBody>
                  <a:tcPr anchor="ctr"/>
                </a:tc>
              </a:tr>
            </a:tbl>
          </a:graphicData>
        </a:graphic>
      </p:graphicFrame>
    </p:spTree>
    <p:extLst>
      <p:ext uri="{BB962C8B-B14F-4D97-AF65-F5344CB8AC3E}">
        <p14:creationId xmlns:p14="http://schemas.microsoft.com/office/powerpoint/2010/main" val="78099607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4" name="Straight Connector 133"/>
          <p:cNvCxnSpPr>
            <a:stCxn id="105" idx="1"/>
          </p:cNvCxnSpPr>
          <p:nvPr/>
        </p:nvCxnSpPr>
        <p:spPr>
          <a:xfrm flipH="1">
            <a:off x="6282844" y="4298308"/>
            <a:ext cx="461186" cy="1583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stCxn id="108" idx="2"/>
            <a:endCxn id="105" idx="0"/>
          </p:cNvCxnSpPr>
          <p:nvPr/>
        </p:nvCxnSpPr>
        <p:spPr>
          <a:xfrm flipH="1">
            <a:off x="7365854" y="2869072"/>
            <a:ext cx="984064" cy="1142429"/>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05" name="Rounded Rectangle 104"/>
          <p:cNvSpPr/>
          <p:nvPr/>
        </p:nvSpPr>
        <p:spPr>
          <a:xfrm>
            <a:off x="6744030" y="4011501"/>
            <a:ext cx="1243647"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Distribution</a:t>
            </a:r>
            <a:endParaRPr lang="en-US" dirty="0">
              <a:solidFill>
                <a:schemeClr val="accent1">
                  <a:lumMod val="75000"/>
                </a:schemeClr>
              </a:solidFill>
            </a:endParaRPr>
          </a:p>
        </p:txBody>
      </p:sp>
      <p:sp>
        <p:nvSpPr>
          <p:cNvPr id="108" name="Rounded Rectangle 107"/>
          <p:cNvSpPr/>
          <p:nvPr/>
        </p:nvSpPr>
        <p:spPr>
          <a:xfrm>
            <a:off x="7896540" y="2295459"/>
            <a:ext cx="906756"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Source</a:t>
            </a:r>
            <a:endParaRPr lang="en-US" dirty="0">
              <a:solidFill>
                <a:schemeClr val="accent1">
                  <a:lumMod val="75000"/>
                </a:schemeClr>
              </a:solidFill>
            </a:endParaRPr>
          </a:p>
        </p:txBody>
      </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139" name="Pentagon 138"/>
          <p:cNvSpPr/>
          <p:nvPr/>
        </p:nvSpPr>
        <p:spPr>
          <a:xfrm>
            <a:off x="1767882" y="601017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9" name="Group 78"/>
          <p:cNvGrpSpPr/>
          <p:nvPr/>
        </p:nvGrpSpPr>
        <p:grpSpPr>
          <a:xfrm>
            <a:off x="4089541" y="5757873"/>
            <a:ext cx="551967" cy="646758"/>
            <a:chOff x="1788020" y="1582961"/>
            <a:chExt cx="329086" cy="403787"/>
          </a:xfrm>
        </p:grpSpPr>
        <p:sp>
          <p:nvSpPr>
            <p:cNvPr id="80" name="Oval 7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1" name="Pentagon 8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2" name="Straight Connector 81"/>
            <p:cNvCxnSpPr>
              <a:endCxn id="8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3" name="Group 82"/>
          <p:cNvGrpSpPr/>
          <p:nvPr/>
        </p:nvGrpSpPr>
        <p:grpSpPr>
          <a:xfrm>
            <a:off x="6329121" y="5662774"/>
            <a:ext cx="551967" cy="646758"/>
            <a:chOff x="1788020" y="1582961"/>
            <a:chExt cx="329086" cy="403787"/>
          </a:xfrm>
        </p:grpSpPr>
        <p:sp>
          <p:nvSpPr>
            <p:cNvPr id="84" name="Oval 83"/>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8" name="Rectangle 67"/>
          <p:cNvSpPr/>
          <p:nvPr/>
        </p:nvSpPr>
        <p:spPr>
          <a:xfrm>
            <a:off x="16171" y="3269820"/>
            <a:ext cx="9116387" cy="3555285"/>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312056" y="3101801"/>
            <a:ext cx="1138064" cy="73654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Fiber Optic </a:t>
            </a:r>
          </a:p>
          <a:p>
            <a:pPr algn="ctr"/>
            <a:r>
              <a:rPr lang="en-US" sz="1400" dirty="0" smtClean="0">
                <a:solidFill>
                  <a:schemeClr val="accent3">
                    <a:lumMod val="50000"/>
                  </a:schemeClr>
                </a:solidFill>
              </a:rPr>
              <a:t>Power and Data Cable</a:t>
            </a: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214656" y="2869072"/>
            <a:ext cx="1244714" cy="116596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grpSp>
        <p:nvGrpSpPr>
          <p:cNvPr id="76" name="Group 75"/>
          <p:cNvGrpSpPr/>
          <p:nvPr/>
        </p:nvGrpSpPr>
        <p:grpSpPr>
          <a:xfrm>
            <a:off x="754891" y="4700336"/>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4" name="Picture 10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09" name="Rounded Rectangle 108"/>
          <p:cNvSpPr/>
          <p:nvPr/>
        </p:nvSpPr>
        <p:spPr>
          <a:xfrm>
            <a:off x="7955198" y="3470072"/>
            <a:ext cx="848098"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a:t>
            </a:r>
            <a:endParaRPr lang="en-US" dirty="0">
              <a:solidFill>
                <a:schemeClr val="accent3">
                  <a:lumMod val="50000"/>
                </a:schemeClr>
              </a:solidFill>
            </a:endParaRPr>
          </a:p>
        </p:txBody>
      </p:sp>
      <p:sp>
        <p:nvSpPr>
          <p:cNvPr id="132" name="Rounded Rectangle 131"/>
          <p:cNvSpPr/>
          <p:nvPr/>
        </p:nvSpPr>
        <p:spPr>
          <a:xfrm>
            <a:off x="4624295" y="2869072"/>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2207399798"/>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Extensibility in packaging and housings…have to put a lot of holes in housings</a:t>
            </a:r>
            <a:endParaRPr lang="en-US" sz="1600" dirty="0" smtClean="0"/>
          </a:p>
          <a:p>
            <a:pPr lvl="2"/>
            <a:r>
              <a:rPr lang="en-US" sz="1600" dirty="0" smtClean="0"/>
              <a:t>Can use junction boxes</a:t>
            </a:r>
          </a:p>
          <a:p>
            <a:pPr lvl="1"/>
            <a:r>
              <a:rPr lang="en-US" sz="2000" dirty="0"/>
              <a:t>Need lots of serial ports</a:t>
            </a:r>
          </a:p>
          <a:p>
            <a:pPr lvl="2"/>
            <a:r>
              <a:rPr lang="en-US" sz="1600" dirty="0"/>
              <a:t>Custom serial IO </a:t>
            </a:r>
            <a:r>
              <a:rPr lang="en-US" dirty="0" smtClean="0"/>
              <a:t>Power </a:t>
            </a:r>
            <a:r>
              <a:rPr lang="en-US" dirty="0"/>
              <a:t>consumption</a:t>
            </a:r>
          </a:p>
          <a:p>
            <a:pPr lvl="1"/>
            <a:r>
              <a:rPr lang="en-US" sz="2000" dirty="0" smtClean="0"/>
              <a:t>Less modular</a:t>
            </a:r>
          </a:p>
          <a:p>
            <a:pPr lvl="1"/>
            <a:endParaRPr lang="en-US" sz="1600" dirty="0" smtClean="0"/>
          </a:p>
          <a:p>
            <a:pPr lvl="1"/>
            <a:r>
              <a:rPr lang="en-US" sz="2000" dirty="0" smtClean="0"/>
              <a:t>Custom </a:t>
            </a:r>
            <a:r>
              <a:rPr lang="en-US" sz="2000" dirty="0"/>
              <a:t>HW/</a:t>
            </a:r>
            <a:r>
              <a:rPr lang="en-US" sz="2000" dirty="0" smtClean="0"/>
              <a:t>SW</a:t>
            </a:r>
            <a:endParaRPr lang="en-US" sz="2000" dirty="0"/>
          </a:p>
        </p:txBody>
      </p:sp>
    </p:spTree>
    <p:extLst>
      <p:ext uri="{BB962C8B-B14F-4D97-AF65-F5344CB8AC3E}">
        <p14:creationId xmlns:p14="http://schemas.microsoft.com/office/powerpoint/2010/main" val="223330567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Industrial Computers</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r>
              <a:rPr lang="en-US" i="1" dirty="0">
                <a:solidFill>
                  <a:schemeClr val="accent6">
                    <a:lumMod val="50000"/>
                  </a:schemeClr>
                </a:solidFill>
              </a:rPr>
              <a:t>Similar to </a:t>
            </a:r>
            <a:r>
              <a:rPr lang="en-US" i="1" dirty="0" smtClean="0">
                <a:solidFill>
                  <a:schemeClr val="accent6">
                    <a:lumMod val="50000"/>
                  </a:schemeClr>
                </a:solidFill>
              </a:rPr>
              <a:t>CP-FOCE implementation</a:t>
            </a:r>
          </a:p>
          <a:p>
            <a:r>
              <a:rPr lang="en-US" i="1" dirty="0" smtClean="0">
                <a:solidFill>
                  <a:schemeClr val="accent6">
                    <a:lumMod val="50000"/>
                  </a:schemeClr>
                </a:solidFill>
              </a:rPr>
              <a:t>Uses primarily COTS hardware and software</a:t>
            </a:r>
            <a:endParaRPr lang="en-US" i="1" dirty="0">
              <a:solidFill>
                <a:schemeClr val="accent6">
                  <a:lumMod val="50000"/>
                </a:schemeClr>
              </a:solidFill>
            </a:endParaRPr>
          </a:p>
          <a:p>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pic>
        <p:nvPicPr>
          <p:cNvPr id="4" name="Picture 3" descr="IMG_024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8031" y="4519097"/>
            <a:ext cx="2695240" cy="2021430"/>
          </a:xfrm>
          <a:prstGeom prst="rect">
            <a:avLst/>
          </a:prstGeom>
        </p:spPr>
      </p:pic>
    </p:spTree>
    <p:extLst>
      <p:ext uri="{BB962C8B-B14F-4D97-AF65-F5344CB8AC3E}">
        <p14:creationId xmlns:p14="http://schemas.microsoft.com/office/powerpoint/2010/main" val="2067732710"/>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1"/>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495041137"/>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73223" y="2360851"/>
            <a:ext cx="971702" cy="51209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6" name="TextBox 75"/>
          <p:cNvSpPr txBox="1"/>
          <p:nvPr/>
        </p:nvSpPr>
        <p:spPr>
          <a:xfrm>
            <a:off x="5265585" y="2419771"/>
            <a:ext cx="894896" cy="338554"/>
          </a:xfrm>
          <a:prstGeom prst="rect">
            <a:avLst/>
          </a:prstGeom>
          <a:noFill/>
        </p:spPr>
        <p:txBody>
          <a:bodyPr wrap="none" rtlCol="0">
            <a:spAutoFit/>
          </a:bodyPr>
          <a:lstStyle/>
          <a:p>
            <a:r>
              <a:rPr lang="en-US" sz="1600" dirty="0" smtClean="0"/>
              <a:t>Wireless</a:t>
            </a:r>
            <a:endParaRPr lang="en-US" sz="1600" dirty="0"/>
          </a:p>
        </p:txBody>
      </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grpSp>
        <p:nvGrpSpPr>
          <p:cNvPr id="78" name="Group 77"/>
          <p:cNvGrpSpPr/>
          <p:nvPr/>
        </p:nvGrpSpPr>
        <p:grpSpPr>
          <a:xfrm>
            <a:off x="1047935" y="4769159"/>
            <a:ext cx="879789" cy="879789"/>
            <a:chOff x="850878" y="4417866"/>
            <a:chExt cx="879789" cy="879789"/>
          </a:xfrm>
        </p:grpSpPr>
        <p:sp>
          <p:nvSpPr>
            <p:cNvPr id="79" name="Oval 78"/>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7" name="Picture 6" descr="IMG_0332.JPG"/>
          <p:cNvPicPr>
            <a:picLocks noChangeAspect="1"/>
          </p:cNvPicPr>
          <p:nvPr/>
        </p:nvPicPr>
        <p:blipFill rotWithShape="1">
          <a:blip r:embed="rId6">
            <a:extLst>
              <a:ext uri="{28A0092B-C50C-407E-A947-70E740481C1C}">
                <a14:useLocalDpi xmlns:a14="http://schemas.microsoft.com/office/drawing/2010/main" val="0"/>
              </a:ext>
            </a:extLst>
          </a:blip>
          <a:srcRect l="5658" t="27692" r="20623" b="18796"/>
          <a:stretch/>
        </p:blipFill>
        <p:spPr>
          <a:xfrm>
            <a:off x="3566985" y="282200"/>
            <a:ext cx="2026590" cy="1103234"/>
          </a:xfrm>
          <a:prstGeom prst="rect">
            <a:avLst/>
          </a:prstGeom>
        </p:spPr>
      </p:pic>
    </p:spTree>
    <p:extLst>
      <p:ext uri="{BB962C8B-B14F-4D97-AF65-F5344CB8AC3E}">
        <p14:creationId xmlns:p14="http://schemas.microsoft.com/office/powerpoint/2010/main" val="4128374942"/>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aphicFrame>
        <p:nvGraphicFramePr>
          <p:cNvPr id="69" name="Table 68"/>
          <p:cNvGraphicFramePr>
            <a:graphicFrameLocks noGrp="1"/>
          </p:cNvGraphicFramePr>
          <p:nvPr>
            <p:extLst>
              <p:ext uri="{D42A27DB-BD31-4B8C-83A1-F6EECF244321}">
                <p14:modId xmlns:p14="http://schemas.microsoft.com/office/powerpoint/2010/main" val="379106273"/>
              </p:ext>
            </p:extLst>
          </p:nvPr>
        </p:nvGraphicFramePr>
        <p:xfrm>
          <a:off x="752961" y="879862"/>
          <a:ext cx="6762500" cy="4428229"/>
        </p:xfrm>
        <a:graphic>
          <a:graphicData uri="http://schemas.openxmlformats.org/drawingml/2006/table">
            <a:tbl>
              <a:tblPr firstRow="1" bandRow="1">
                <a:tableStyleId>{5C22544A-7EE6-4342-B048-85BDC9FD1C3A}</a:tableStyleId>
              </a:tblPr>
              <a:tblGrid>
                <a:gridCol w="1561881"/>
                <a:gridCol w="1421594"/>
                <a:gridCol w="3779025"/>
              </a:tblGrid>
              <a:tr h="333795">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801109">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COTS: WAGO, National Instruments Compact-Rio (NI-CRIO),</a:t>
                      </a:r>
                    </a:p>
                    <a:p>
                      <a:r>
                        <a:rPr lang="en-US" sz="1600" dirty="0" smtClean="0">
                          <a:solidFill>
                            <a:srgbClr val="000000"/>
                          </a:solidFill>
                        </a:rPr>
                        <a:t>Serial</a:t>
                      </a:r>
                      <a:r>
                        <a:rPr lang="en-US" sz="1600" baseline="0" dirty="0" smtClean="0">
                          <a:solidFill>
                            <a:srgbClr val="000000"/>
                          </a:solidFill>
                        </a:rPr>
                        <a:t> MUX, Video MUX</a:t>
                      </a:r>
                      <a:endParaRPr lang="en-US" sz="1600" dirty="0" smtClean="0">
                        <a:solidFill>
                          <a:srgbClr val="000000"/>
                        </a:solidFill>
                      </a:endParaRPr>
                    </a:p>
                  </a:txBody>
                  <a:tcPr anchor="ctr"/>
                </a:tc>
              </a:tr>
              <a:tr h="801109">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COTS:</a:t>
                      </a:r>
                      <a:r>
                        <a:rPr lang="en-US" sz="1600" baseline="0" dirty="0" smtClean="0">
                          <a:solidFill>
                            <a:srgbClr val="000000"/>
                          </a:solidFill>
                        </a:rPr>
                        <a:t>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drivers)</a:t>
                      </a:r>
                      <a:endParaRPr lang="en-US" sz="1600" dirty="0" smtClean="0">
                        <a:solidFill>
                          <a:srgbClr val="000000"/>
                        </a:solidFill>
                      </a:endParaRPr>
                    </a:p>
                    <a:p>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endParaRPr lang="en-US" sz="1600" baseline="0" dirty="0" smtClean="0">
                        <a:solidFill>
                          <a:srgbClr val="000000"/>
                        </a:solidFill>
                      </a:endParaRPr>
                    </a:p>
                  </a:txBody>
                  <a:tcPr anchor="ctr"/>
                </a:tc>
              </a:tr>
              <a:tr h="1034766">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Buy</a:t>
                      </a:r>
                    </a:p>
                  </a:txBody>
                  <a:tcPr anchor="ctr"/>
                </a:tc>
                <a:tc>
                  <a:txBody>
                    <a:bodyPr/>
                    <a:lstStyle/>
                    <a:p>
                      <a:r>
                        <a:rPr lang="en-US" sz="1600" dirty="0" smtClean="0">
                          <a:solidFill>
                            <a:srgbClr val="000000"/>
                          </a:solidFill>
                        </a:rPr>
                        <a:t>PC Workstation</a:t>
                      </a:r>
                    </a:p>
                    <a:p>
                      <a:r>
                        <a:rPr lang="en-US" sz="1600" dirty="0" err="1" smtClean="0">
                          <a:solidFill>
                            <a:srgbClr val="000000"/>
                          </a:solidFill>
                        </a:rPr>
                        <a:t>MacOS</a:t>
                      </a:r>
                      <a:r>
                        <a:rPr lang="en-US" sz="1600" dirty="0" smtClean="0">
                          <a:solidFill>
                            <a:srgbClr val="000000"/>
                          </a:solidFill>
                        </a:rPr>
                        <a:t>,</a:t>
                      </a:r>
                      <a:r>
                        <a:rPr lang="en-US" sz="1600" baseline="0" dirty="0" smtClean="0">
                          <a:solidFill>
                            <a:srgbClr val="000000"/>
                          </a:solidFill>
                        </a:rPr>
                        <a:t> Windows, Linux</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Open</a:t>
                      </a:r>
                      <a:r>
                        <a:rPr lang="en-US" sz="1600" baseline="0" dirty="0" smtClean="0">
                          <a:solidFill>
                            <a:srgbClr val="000000"/>
                          </a:solidFill>
                        </a:rPr>
                        <a:t> Source: </a:t>
                      </a:r>
                      <a:r>
                        <a:rPr lang="en-US" sz="1600" baseline="0" dirty="0" err="1" smtClean="0">
                          <a:solidFill>
                            <a:srgbClr val="000000"/>
                          </a:solidFill>
                        </a:rPr>
                        <a:t>DataTurbine</a:t>
                      </a:r>
                      <a:r>
                        <a:rPr lang="en-US" sz="1600" baseline="0" dirty="0" smtClean="0">
                          <a:solidFill>
                            <a:srgbClr val="000000"/>
                          </a:solidFill>
                        </a:rPr>
                        <a:t>, RDV, </a:t>
                      </a:r>
                      <a:r>
                        <a:rPr lang="en-US" sz="1600" baseline="0" dirty="0" err="1" smtClean="0">
                          <a:solidFill>
                            <a:srgbClr val="000000"/>
                          </a:solidFill>
                        </a:rPr>
                        <a:t>Pachube</a:t>
                      </a:r>
                      <a:r>
                        <a:rPr lang="en-US" sz="1600" baseline="0" dirty="0" smtClean="0">
                          <a:solidFill>
                            <a:srgbClr val="000000"/>
                          </a:solidFill>
                        </a:rPr>
                        <a:t>...</a:t>
                      </a:r>
                    </a:p>
                    <a:p>
                      <a:r>
                        <a:rPr lang="en-US" sz="1600" dirty="0" smtClean="0">
                          <a:solidFill>
                            <a:srgbClr val="000000"/>
                          </a:solidFill>
                        </a:rPr>
                        <a:t>COTS: </a:t>
                      </a:r>
                      <a:r>
                        <a:rPr lang="en-US" sz="1600" dirty="0" err="1" smtClean="0">
                          <a:solidFill>
                            <a:srgbClr val="000000"/>
                          </a:solidFill>
                        </a:rPr>
                        <a:t>LabView</a:t>
                      </a:r>
                      <a:r>
                        <a:rPr lang="en-US" sz="1600" dirty="0" smtClean="0">
                          <a:solidFill>
                            <a:srgbClr val="000000"/>
                          </a:solidFill>
                        </a:rPr>
                        <a:t> (custom</a:t>
                      </a:r>
                      <a:r>
                        <a:rPr lang="en-US" sz="1600" baseline="0" dirty="0" smtClean="0">
                          <a:solidFill>
                            <a:srgbClr val="000000"/>
                          </a:solidFill>
                        </a:rPr>
                        <a:t> archive), MATLAB</a:t>
                      </a:r>
                      <a:endParaRPr lang="en-US" sz="1600" dirty="0">
                        <a:solidFill>
                          <a:srgbClr val="000000"/>
                        </a:solidFill>
                      </a:endParaRPr>
                    </a:p>
                  </a:txBody>
                  <a:tcPr anchor="ctr"/>
                </a:tc>
              </a:tr>
              <a:tr h="567452">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COTS: WAGO, NI-CRIO</a:t>
                      </a:r>
                    </a:p>
                    <a:p>
                      <a:r>
                        <a:rPr lang="en-US" sz="1600" dirty="0" smtClean="0">
                          <a:solidFill>
                            <a:srgbClr val="000000"/>
                          </a:solidFill>
                        </a:rPr>
                        <a:t>Custom: Ground fault</a:t>
                      </a:r>
                      <a:r>
                        <a:rPr lang="en-US" sz="1600" baseline="0" dirty="0" smtClean="0">
                          <a:solidFill>
                            <a:srgbClr val="000000"/>
                          </a:solidFill>
                        </a:rPr>
                        <a:t> detection</a:t>
                      </a:r>
                      <a:r>
                        <a:rPr lang="en-US" sz="1600" dirty="0" smtClean="0">
                          <a:solidFill>
                            <a:srgbClr val="000000"/>
                          </a:solidFill>
                        </a:rPr>
                        <a:t>, isolation</a:t>
                      </a:r>
                    </a:p>
                  </a:txBody>
                  <a:tcPr anchor="ctr"/>
                </a:tc>
              </a:tr>
              <a:tr h="801109">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 </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WAGO, NI-CRIO,</a:t>
                      </a:r>
                      <a:r>
                        <a:rPr lang="en-US" sz="1600" baseline="0" dirty="0" smtClean="0">
                          <a:solidFill>
                            <a:srgbClr val="000000"/>
                          </a:solidFill>
                        </a:rPr>
                        <a:t> </a:t>
                      </a:r>
                      <a:r>
                        <a:rPr lang="en-US" sz="1600" baseline="0" dirty="0" err="1" smtClean="0">
                          <a:solidFill>
                            <a:srgbClr val="000000"/>
                          </a:solidFill>
                        </a:rPr>
                        <a:t>LabView</a:t>
                      </a:r>
                      <a:r>
                        <a:rPr lang="en-US" sz="1600" baseline="0" dirty="0" smtClean="0">
                          <a:solidFill>
                            <a:srgbClr val="000000"/>
                          </a:solidFill>
                        </a:rPr>
                        <a:t>, pumps, motor controllers</a:t>
                      </a:r>
                      <a:endParaRPr lang="en-US" sz="1600" dirty="0" smtClean="0">
                        <a:solidFill>
                          <a:srgbClr val="000000"/>
                        </a:solidFill>
                      </a:endParaRPr>
                    </a:p>
                  </a:txBody>
                  <a:tcPr anchor="ctr"/>
                </a:tc>
              </a:tr>
            </a:tbl>
          </a:graphicData>
        </a:graphic>
      </p:graphicFrame>
      <p:sp>
        <p:nvSpPr>
          <p:cNvPr id="81" name="TextBox 80"/>
          <p:cNvSpPr txBox="1"/>
          <p:nvPr/>
        </p:nvSpPr>
        <p:spPr>
          <a:xfrm>
            <a:off x="1944306" y="5437540"/>
            <a:ext cx="4737194" cy="1323439"/>
          </a:xfrm>
          <a:prstGeom prst="rect">
            <a:avLst/>
          </a:prstGeom>
          <a:noFill/>
        </p:spPr>
        <p:txBody>
          <a:bodyPr wrap="none" rtlCol="0">
            <a:spAutoFit/>
          </a:bodyPr>
          <a:lstStyle/>
          <a:p>
            <a:pPr marL="285750" indent="-285750">
              <a:buFontTx/>
              <a:buChar char="•"/>
            </a:pPr>
            <a:r>
              <a:rPr lang="en-US" sz="1600" dirty="0" smtClean="0"/>
              <a:t>COTS: </a:t>
            </a:r>
            <a:r>
              <a:rPr lang="en-US" sz="1600" dirty="0" smtClean="0">
                <a:solidFill>
                  <a:schemeClr val="accent2">
                    <a:lumMod val="75000"/>
                  </a:schemeClr>
                </a:solidFill>
              </a:rPr>
              <a:t>Common Off The Shelf</a:t>
            </a:r>
          </a:p>
          <a:p>
            <a:pPr marL="285750" indent="-285750">
              <a:buFontTx/>
              <a:buChar char="•"/>
            </a:pPr>
            <a:r>
              <a:rPr lang="en-US" sz="1600" dirty="0" smtClean="0"/>
              <a:t>OSDT: </a:t>
            </a:r>
            <a:r>
              <a:rPr lang="en-US" sz="1600" dirty="0" smtClean="0">
                <a:solidFill>
                  <a:schemeClr val="accent2">
                    <a:lumMod val="75000"/>
                  </a:schemeClr>
                </a:solidFill>
              </a:rPr>
              <a:t>Open Source Data Turbine</a:t>
            </a:r>
            <a:endParaRPr lang="en-US" sz="1600" dirty="0">
              <a:solidFill>
                <a:schemeClr val="accent2">
                  <a:lumMod val="75000"/>
                </a:schemeClr>
              </a:solidFill>
            </a:endParaRPr>
          </a:p>
          <a:p>
            <a:pPr marL="285750" indent="-285750">
              <a:buFontTx/>
              <a:buChar char="•"/>
            </a:pPr>
            <a:r>
              <a:rPr lang="en-US" sz="1600" dirty="0" smtClean="0"/>
              <a:t>RDV: </a:t>
            </a:r>
            <a:r>
              <a:rPr lang="en-US" sz="1600" dirty="0" smtClean="0">
                <a:solidFill>
                  <a:schemeClr val="accent2">
                    <a:lumMod val="75000"/>
                  </a:schemeClr>
                </a:solidFill>
              </a:rPr>
              <a:t>Real-time Data Viewer OSDT client</a:t>
            </a:r>
          </a:p>
          <a:p>
            <a:pPr marL="285750" indent="-285750">
              <a:buFontTx/>
              <a:buChar char="•"/>
            </a:pPr>
            <a:r>
              <a:rPr lang="en-US" sz="1600" dirty="0" smtClean="0"/>
              <a:t>WAGO, CRIO: </a:t>
            </a:r>
            <a:r>
              <a:rPr lang="en-US" sz="1600" dirty="0" smtClean="0">
                <a:solidFill>
                  <a:schemeClr val="accent2">
                    <a:lumMod val="75000"/>
                  </a:schemeClr>
                </a:solidFill>
              </a:rPr>
              <a:t>Industrial computer implementations</a:t>
            </a:r>
            <a:endParaRPr lang="en-US" sz="1600" dirty="0">
              <a:solidFill>
                <a:schemeClr val="accent2">
                  <a:lumMod val="75000"/>
                </a:schemeClr>
              </a:solidFill>
            </a:endParaRPr>
          </a:p>
          <a:p>
            <a:pPr marL="285750" indent="-285750">
              <a:buFontTx/>
              <a:buChar char="•"/>
            </a:pPr>
            <a:r>
              <a:rPr lang="en-US" sz="1600" dirty="0" smtClean="0"/>
              <a:t>MUX: </a:t>
            </a:r>
            <a:r>
              <a:rPr lang="en-US" sz="1600" dirty="0" smtClean="0">
                <a:solidFill>
                  <a:srgbClr val="953735"/>
                </a:solidFill>
              </a:rPr>
              <a:t>multiplexer</a:t>
            </a:r>
            <a:endParaRPr lang="en-US" sz="1600" dirty="0">
              <a:solidFill>
                <a:srgbClr val="953735"/>
              </a:solidFill>
            </a:endParaRPr>
          </a:p>
        </p:txBody>
      </p:sp>
    </p:spTree>
    <p:extLst>
      <p:ext uri="{BB962C8B-B14F-4D97-AF65-F5344CB8AC3E}">
        <p14:creationId xmlns:p14="http://schemas.microsoft.com/office/powerpoint/2010/main" val="1907487721"/>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16325" y="3265223"/>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2230420" y="3917390"/>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77" name="Group 76"/>
          <p:cNvGrpSpPr/>
          <p:nvPr/>
        </p:nvGrpSpPr>
        <p:grpSpPr>
          <a:xfrm>
            <a:off x="1047935" y="4710395"/>
            <a:ext cx="879789" cy="879789"/>
            <a:chOff x="850878" y="4417866"/>
            <a:chExt cx="879789" cy="879789"/>
          </a:xfrm>
        </p:grpSpPr>
        <p:sp>
          <p:nvSpPr>
            <p:cNvPr id="78" name="Oval 7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0" name="Picture 79"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81" name="Rounded Rectangle 80"/>
          <p:cNvSpPr/>
          <p:nvPr/>
        </p:nvSpPr>
        <p:spPr>
          <a:xfrm>
            <a:off x="3494755" y="33267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Tree>
    <p:extLst>
      <p:ext uri="{BB962C8B-B14F-4D97-AF65-F5344CB8AC3E}">
        <p14:creationId xmlns:p14="http://schemas.microsoft.com/office/powerpoint/2010/main" val="3694578941"/>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Large electronics form factors require larger housings</a:t>
            </a:r>
          </a:p>
        </p:txBody>
      </p:sp>
    </p:spTree>
    <p:extLst>
      <p:ext uri="{BB962C8B-B14F-4D97-AF65-F5344CB8AC3E}">
        <p14:creationId xmlns:p14="http://schemas.microsoft.com/office/powerpoint/2010/main" val="227682760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solidFill>
                  <a:schemeClr val="accent6">
                    <a:lumMod val="50000"/>
                  </a:schemeClr>
                </a:solidFill>
              </a:rPr>
              <a:t>Sensor Node</a:t>
            </a:r>
            <a:endParaRPr lang="en-US" dirty="0"/>
          </a:p>
        </p:txBody>
      </p:sp>
      <p:sp>
        <p:nvSpPr>
          <p:cNvPr id="3" name="Content Placeholder 2"/>
          <p:cNvSpPr>
            <a:spLocks noGrp="1"/>
          </p:cNvSpPr>
          <p:nvPr>
            <p:ph idx="1"/>
          </p:nvPr>
        </p:nvSpPr>
        <p:spPr/>
        <p:txBody>
          <a:bodyPr/>
          <a:lstStyle/>
          <a:p>
            <a:r>
              <a:rPr lang="en-US" i="1" dirty="0" smtClean="0">
                <a:solidFill>
                  <a:schemeClr val="accent6">
                    <a:lumMod val="50000"/>
                  </a:schemeClr>
                </a:solidFill>
              </a:rPr>
              <a:t>Small COTS embedded PCs and microprocessors (</a:t>
            </a:r>
            <a:r>
              <a:rPr lang="en-US" i="1" dirty="0" err="1" smtClean="0">
                <a:solidFill>
                  <a:schemeClr val="accent6">
                    <a:lumMod val="50000"/>
                  </a:schemeClr>
                </a:solidFill>
              </a:rPr>
              <a:t>Arduino</a:t>
            </a:r>
            <a:r>
              <a:rPr lang="en-US" i="1" dirty="0" smtClean="0">
                <a:solidFill>
                  <a:schemeClr val="accent6">
                    <a:lumMod val="50000"/>
                  </a:schemeClr>
                </a:solidFill>
              </a:rPr>
              <a:t>, Beagle Board, etc.)</a:t>
            </a:r>
          </a:p>
          <a:p>
            <a:r>
              <a:rPr lang="en-US" i="1" dirty="0">
                <a:solidFill>
                  <a:schemeClr val="accent6">
                    <a:lumMod val="50000"/>
                  </a:schemeClr>
                </a:solidFill>
              </a:rPr>
              <a:t>Modularize and aggregate power switching and/or data acquisition</a:t>
            </a:r>
          </a:p>
          <a:p>
            <a:r>
              <a:rPr lang="en-US" i="1" dirty="0" smtClean="0">
                <a:solidFill>
                  <a:schemeClr val="accent6">
                    <a:lumMod val="50000"/>
                  </a:schemeClr>
                </a:solidFill>
              </a:rPr>
              <a:t>Similar to </a:t>
            </a:r>
            <a:r>
              <a:rPr lang="en-US" i="1" dirty="0" err="1" smtClean="0">
                <a:solidFill>
                  <a:schemeClr val="accent6">
                    <a:lumMod val="50000"/>
                  </a:schemeClr>
                </a:solidFill>
              </a:rPr>
              <a:t>eFOCE</a:t>
            </a:r>
            <a:r>
              <a:rPr lang="en-US" i="1" dirty="0" smtClean="0">
                <a:solidFill>
                  <a:schemeClr val="accent6">
                    <a:lumMod val="50000"/>
                  </a:schemeClr>
                </a:solidFill>
              </a:rPr>
              <a:t> implementation</a:t>
            </a:r>
          </a:p>
          <a:p>
            <a:r>
              <a:rPr lang="en-US" i="1" dirty="0" smtClean="0">
                <a:solidFill>
                  <a:schemeClr val="accent6">
                    <a:lumMod val="50000"/>
                  </a:schemeClr>
                </a:solidFill>
              </a:rPr>
              <a:t>Reduce power consumption</a:t>
            </a:r>
          </a:p>
          <a:p>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
        <p:nvSpPr>
          <p:cNvPr id="4" name="TextBox 3"/>
          <p:cNvSpPr txBox="1"/>
          <p:nvPr/>
        </p:nvSpPr>
        <p:spPr>
          <a:xfrm>
            <a:off x="3668771" y="6126163"/>
            <a:ext cx="1823636" cy="461665"/>
          </a:xfrm>
          <a:prstGeom prst="rect">
            <a:avLst/>
          </a:prstGeom>
          <a:noFill/>
        </p:spPr>
        <p:txBody>
          <a:bodyPr wrap="none" rtlCol="0">
            <a:spAutoFit/>
          </a:bodyPr>
          <a:lstStyle/>
          <a:p>
            <a:r>
              <a:rPr lang="en-US" sz="2400" dirty="0" err="1" smtClean="0">
                <a:solidFill>
                  <a:srgbClr val="FF0000"/>
                </a:solidFill>
              </a:rPr>
              <a:t>eFOCE</a:t>
            </a:r>
            <a:r>
              <a:rPr lang="en-US" sz="2400" dirty="0" smtClean="0">
                <a:solidFill>
                  <a:srgbClr val="FF0000"/>
                </a:solidFill>
              </a:rPr>
              <a:t> image</a:t>
            </a:r>
            <a:endParaRPr lang="en-US" sz="2400" dirty="0">
              <a:solidFill>
                <a:srgbClr val="FF0000"/>
              </a:solidFill>
            </a:endParaRPr>
          </a:p>
        </p:txBody>
      </p:sp>
    </p:spTree>
    <p:extLst>
      <p:ext uri="{BB962C8B-B14F-4D97-AF65-F5344CB8AC3E}">
        <p14:creationId xmlns:p14="http://schemas.microsoft.com/office/powerpoint/2010/main" val="83970540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606051"/>
            <a:ext cx="589118" cy="38299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94175" y="4688682"/>
            <a:ext cx="733414" cy="36184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94175" y="4541167"/>
            <a:ext cx="807078" cy="405415"/>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971" y="1085009"/>
            <a:ext cx="518783" cy="614204"/>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598580" y="3419492"/>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4108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4173888488"/>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968202" y="1626980"/>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525894" y="3419492"/>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180963" y="369374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endCxn id="209" idx="3"/>
          </p:cNvCxnSpPr>
          <p:nvPr/>
        </p:nvCxnSpPr>
        <p:spPr>
          <a:xfrm flipH="1" flipV="1">
            <a:off x="1746128" y="4257776"/>
            <a:ext cx="1459882" cy="5767"/>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1" y="2280590"/>
            <a:ext cx="1511209"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32693" y="2280590"/>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92" name="Group 91"/>
          <p:cNvGrpSpPr/>
          <p:nvPr/>
        </p:nvGrpSpPr>
        <p:grpSpPr>
          <a:xfrm>
            <a:off x="1320284" y="4812666"/>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pic>
        <p:nvPicPr>
          <p:cNvPr id="6" name="Picture 5" descr="Tascam-deployed.jpg"/>
          <p:cNvPicPr>
            <a:picLocks noChangeAspect="1"/>
          </p:cNvPicPr>
          <p:nvPr/>
        </p:nvPicPr>
        <p:blipFill rotWithShape="1">
          <a:blip r:embed="rId6">
            <a:extLst>
              <a:ext uri="{28A0092B-C50C-407E-A947-70E740481C1C}">
                <a14:useLocalDpi xmlns:a14="http://schemas.microsoft.com/office/drawing/2010/main" val="0"/>
              </a:ext>
            </a:extLst>
          </a:blip>
          <a:srcRect t="16674" r="53956" b="6748"/>
          <a:stretch/>
        </p:blipFill>
        <p:spPr>
          <a:xfrm>
            <a:off x="4308919" y="37334"/>
            <a:ext cx="1223071" cy="1354777"/>
          </a:xfrm>
          <a:prstGeom prst="rect">
            <a:avLst/>
          </a:prstGeom>
        </p:spPr>
      </p:pic>
    </p:spTree>
    <p:extLst>
      <p:ext uri="{BB962C8B-B14F-4D97-AF65-F5344CB8AC3E}">
        <p14:creationId xmlns:p14="http://schemas.microsoft.com/office/powerpoint/2010/main" val="3101465424"/>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66119" y="204958"/>
            <a:ext cx="7705124" cy="919848"/>
          </a:xfrm>
        </p:spPr>
        <p:txBody>
          <a:bodyPr/>
          <a:lstStyle/>
          <a:p>
            <a:r>
              <a:rPr lang="en-US" dirty="0" err="1" smtClean="0"/>
              <a:t>dw</a:t>
            </a:r>
            <a:r>
              <a:rPr lang="en-US" dirty="0" smtClean="0"/>
              <a:t>-FOCE control of pH / TCO</a:t>
            </a:r>
            <a:r>
              <a:rPr lang="en-US" baseline="-25000" dirty="0" smtClean="0"/>
              <a:t>2</a:t>
            </a:r>
            <a:endParaRPr lang="en-US" baseline="-25000" dirty="0"/>
          </a:p>
        </p:txBody>
      </p:sp>
      <p:pic>
        <p:nvPicPr>
          <p:cNvPr id="6146" name="Picture 2" descr="C:\Users\etp3\Documents\Projects\FOCE\Shallow\123_1745+04hr.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32416"/>
            <a:ext cx="8275320" cy="26460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57200" y="4666610"/>
            <a:ext cx="8275320" cy="1015663"/>
          </a:xfrm>
          <a:prstGeom prst="rect">
            <a:avLst/>
          </a:prstGeom>
          <a:noFill/>
        </p:spPr>
        <p:txBody>
          <a:bodyPr wrap="square" rtlCol="0">
            <a:spAutoFit/>
          </a:bodyPr>
          <a:lstStyle/>
          <a:p>
            <a:r>
              <a:rPr lang="en-US" sz="2000" dirty="0" smtClean="0"/>
              <a:t>We can control TCO</a:t>
            </a:r>
            <a:r>
              <a:rPr lang="en-US" sz="2000" baseline="-25000" dirty="0" smtClean="0"/>
              <a:t>2</a:t>
            </a:r>
            <a:r>
              <a:rPr lang="en-US" sz="2000" dirty="0" smtClean="0"/>
              <a:t> and pH; but these are not the only important variables:</a:t>
            </a:r>
          </a:p>
          <a:p>
            <a:pPr marL="800100" lvl="1" indent="-342900">
              <a:buFont typeface="Arial" pitchFamily="34" charset="0"/>
              <a:buChar char="•"/>
            </a:pPr>
            <a:r>
              <a:rPr lang="en-US" sz="2000" dirty="0" smtClean="0"/>
              <a:t>Dissolved oxygen  (Brewer &amp; Peltzer, 2009; Hofmann et al., 2011).</a:t>
            </a:r>
          </a:p>
          <a:p>
            <a:pPr marL="800100" lvl="1" indent="-342900">
              <a:buFont typeface="Arial" pitchFamily="34" charset="0"/>
              <a:buChar char="•"/>
            </a:pPr>
            <a:r>
              <a:rPr lang="en-US" sz="2000" dirty="0" err="1" smtClean="0"/>
              <a:t>Flowrate</a:t>
            </a:r>
            <a:r>
              <a:rPr lang="en-US" sz="2000" dirty="0" smtClean="0"/>
              <a:t> (Hofmann et al., submitted to GBC).</a:t>
            </a:r>
          </a:p>
        </p:txBody>
      </p:sp>
    </p:spTree>
    <p:extLst>
      <p:ext uri="{BB962C8B-B14F-4D97-AF65-F5344CB8AC3E}">
        <p14:creationId xmlns:p14="http://schemas.microsoft.com/office/powerpoint/2010/main" val="3163127998"/>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graphicFrame>
        <p:nvGraphicFramePr>
          <p:cNvPr id="85" name="Table 84"/>
          <p:cNvGraphicFramePr>
            <a:graphicFrameLocks noGrp="1"/>
          </p:cNvGraphicFramePr>
          <p:nvPr>
            <p:extLst>
              <p:ext uri="{D42A27DB-BD31-4B8C-83A1-F6EECF244321}">
                <p14:modId xmlns:p14="http://schemas.microsoft.com/office/powerpoint/2010/main" val="1122092533"/>
              </p:ext>
            </p:extLst>
          </p:nvPr>
        </p:nvGraphicFramePr>
        <p:xfrm>
          <a:off x="609295" y="1392111"/>
          <a:ext cx="7556522" cy="4380103"/>
        </p:xfrm>
        <a:graphic>
          <a:graphicData uri="http://schemas.openxmlformats.org/drawingml/2006/table">
            <a:tbl>
              <a:tblPr firstRow="1" bandRow="1">
                <a:tableStyleId>{5C22544A-7EE6-4342-B048-85BDC9FD1C3A}</a:tableStyleId>
              </a:tblPr>
              <a:tblGrid>
                <a:gridCol w="1745270"/>
                <a:gridCol w="1588511"/>
                <a:gridCol w="4222741"/>
              </a:tblGrid>
              <a:tr h="436544">
                <a:tc>
                  <a:txBody>
                    <a:bodyPr/>
                    <a:lstStyle/>
                    <a:p>
                      <a:r>
                        <a:rPr lang="en-US" sz="1600" dirty="0" smtClean="0"/>
                        <a:t>Component</a:t>
                      </a:r>
                      <a:endParaRPr lang="en-US" sz="1600" dirty="0"/>
                    </a:p>
                  </a:txBody>
                  <a:tcPr/>
                </a:tc>
                <a:tc>
                  <a:txBody>
                    <a:bodyPr/>
                    <a:lstStyle/>
                    <a:p>
                      <a:r>
                        <a:rPr lang="en-US" sz="1600" dirty="0" smtClean="0"/>
                        <a:t>Build/Buy</a:t>
                      </a:r>
                      <a:endParaRPr lang="en-US" sz="1600" dirty="0"/>
                    </a:p>
                  </a:txBody>
                  <a:tcPr/>
                </a:tc>
                <a:tc>
                  <a:txBody>
                    <a:bodyPr/>
                    <a:lstStyle/>
                    <a:p>
                      <a:r>
                        <a:rPr lang="en-US" sz="1600" dirty="0" smtClean="0"/>
                        <a:t>Implementation</a:t>
                      </a:r>
                      <a:endParaRPr lang="en-US" sz="1600" dirty="0"/>
                    </a:p>
                  </a:txBody>
                  <a:tcPr/>
                </a:tc>
              </a:tr>
              <a:tr h="742125">
                <a:tc>
                  <a:txBody>
                    <a:bodyPr/>
                    <a:lstStyle/>
                    <a:p>
                      <a:r>
                        <a:rPr lang="en-US" sz="1600" dirty="0" smtClean="0">
                          <a:solidFill>
                            <a:srgbClr val="000000"/>
                          </a:solidFill>
                        </a:rPr>
                        <a:t>Controller HW</a:t>
                      </a:r>
                      <a:endParaRPr lang="en-US" sz="1600" dirty="0">
                        <a:solidFill>
                          <a:srgbClr val="000000"/>
                        </a:solidFill>
                      </a:endParaRPr>
                    </a:p>
                  </a:txBody>
                  <a:tcPr anchor="ctr"/>
                </a:tc>
                <a:tc>
                  <a:txBody>
                    <a:bodyPr/>
                    <a:lstStyle/>
                    <a:p>
                      <a:r>
                        <a:rPr lang="en-US" sz="1600" dirty="0" smtClean="0">
                          <a:solidFill>
                            <a:srgbClr val="000000"/>
                          </a:solidFill>
                        </a:rPr>
                        <a:t>Buy</a:t>
                      </a:r>
                      <a:endParaRPr lang="en-US" sz="1600" dirty="0">
                        <a:solidFill>
                          <a:srgbClr val="000000"/>
                        </a:solidFill>
                      </a:endParaRPr>
                    </a:p>
                  </a:txBody>
                  <a:tcPr anchor="ctr"/>
                </a:tc>
                <a:tc>
                  <a:txBody>
                    <a:bodyPr/>
                    <a:lstStyle/>
                    <a:p>
                      <a:r>
                        <a:rPr lang="en-US" sz="1600" dirty="0" smtClean="0">
                          <a:solidFill>
                            <a:srgbClr val="000000"/>
                          </a:solidFill>
                        </a:rPr>
                        <a:t>Gateway: </a:t>
                      </a:r>
                      <a:r>
                        <a:rPr lang="en-US" sz="1600" dirty="0" err="1" smtClean="0">
                          <a:solidFill>
                            <a:srgbClr val="000000"/>
                          </a:solidFill>
                        </a:rPr>
                        <a:t>BeagleBoard</a:t>
                      </a:r>
                      <a:r>
                        <a:rPr lang="en-US" sz="1600" dirty="0" smtClean="0">
                          <a:solidFill>
                            <a:srgbClr val="000000"/>
                          </a:solidFill>
                        </a:rPr>
                        <a:t>,</a:t>
                      </a:r>
                      <a:r>
                        <a:rPr lang="en-US" sz="1600" baseline="0" dirty="0" smtClean="0">
                          <a:solidFill>
                            <a:srgbClr val="000000"/>
                          </a:solidFill>
                        </a:rPr>
                        <a:t> Android, </a:t>
                      </a:r>
                      <a:r>
                        <a:rPr lang="en-US" sz="1600" baseline="0" dirty="0" err="1" smtClean="0">
                          <a:solidFill>
                            <a:srgbClr val="000000"/>
                          </a:solidFill>
                        </a:rPr>
                        <a:t>Gumstix</a:t>
                      </a:r>
                      <a:endParaRPr lang="en-US" sz="1600" baseline="0" dirty="0" smtClean="0">
                        <a:solidFill>
                          <a:srgbClr val="000000"/>
                        </a:solidFill>
                      </a:endParaRPr>
                    </a:p>
                    <a:p>
                      <a:r>
                        <a:rPr lang="en-US" sz="1600" baseline="0" dirty="0" smtClean="0">
                          <a:solidFill>
                            <a:srgbClr val="000000"/>
                          </a:solidFill>
                        </a:rPr>
                        <a:t>Node: </a:t>
                      </a:r>
                      <a:r>
                        <a:rPr lang="en-US" sz="1600" baseline="0" dirty="0" err="1" smtClean="0">
                          <a:solidFill>
                            <a:srgbClr val="000000"/>
                          </a:solidFill>
                        </a:rPr>
                        <a:t>Arduino</a:t>
                      </a:r>
                      <a:r>
                        <a:rPr lang="en-US" sz="1600" baseline="0" dirty="0" smtClean="0">
                          <a:solidFill>
                            <a:srgbClr val="000000"/>
                          </a:solidFill>
                        </a:rPr>
                        <a:t>, MSP430, </a:t>
                      </a:r>
                      <a:r>
                        <a:rPr lang="en-US" sz="1600" baseline="0" dirty="0" err="1" smtClean="0">
                          <a:solidFill>
                            <a:srgbClr val="000000"/>
                          </a:solidFill>
                        </a:rPr>
                        <a:t>SmartSensor</a:t>
                      </a:r>
                      <a:endParaRPr lang="en-US" sz="1600" dirty="0">
                        <a:solidFill>
                          <a:srgbClr val="000000"/>
                        </a:solidFill>
                      </a:endParaRPr>
                    </a:p>
                  </a:txBody>
                  <a:tcPr anchor="ctr"/>
                </a:tc>
              </a:tr>
              <a:tr h="742125">
                <a:tc>
                  <a:txBody>
                    <a:bodyPr/>
                    <a:lstStyle/>
                    <a:p>
                      <a:r>
                        <a:rPr lang="en-US" sz="1600" dirty="0" smtClean="0">
                          <a:solidFill>
                            <a:srgbClr val="000000"/>
                          </a:solidFill>
                        </a:rPr>
                        <a:t>Controller Software</a:t>
                      </a:r>
                      <a:endParaRPr lang="en-US" sz="1600" dirty="0">
                        <a:solidFill>
                          <a:srgbClr val="000000"/>
                        </a:solidFill>
                      </a:endParaRPr>
                    </a:p>
                  </a:txBody>
                  <a:tcPr anchor="ctr"/>
                </a:tc>
                <a:tc>
                  <a:txBody>
                    <a:bodyPr/>
                    <a:lstStyle/>
                    <a:p>
                      <a:r>
                        <a:rPr lang="en-US" sz="1600" dirty="0" smtClean="0">
                          <a:solidFill>
                            <a:srgbClr val="000000"/>
                          </a:solidFill>
                        </a:rPr>
                        <a:t>Build</a:t>
                      </a:r>
                    </a:p>
                  </a:txBody>
                  <a:tcPr anchor="ctr"/>
                </a:tc>
                <a:tc>
                  <a:txBody>
                    <a:bodyPr/>
                    <a:lstStyle/>
                    <a:p>
                      <a:r>
                        <a:rPr lang="en-US" sz="1600" dirty="0" smtClean="0">
                          <a:solidFill>
                            <a:srgbClr val="000000"/>
                          </a:solidFill>
                        </a:rPr>
                        <a:t>Gateway: Linux, </a:t>
                      </a:r>
                      <a:r>
                        <a:rPr lang="en-US" sz="1600" baseline="0" dirty="0" smtClean="0">
                          <a:solidFill>
                            <a:srgbClr val="000000"/>
                          </a:solidFill>
                        </a:rPr>
                        <a:t>C++/Java</a:t>
                      </a:r>
                    </a:p>
                    <a:p>
                      <a:r>
                        <a:rPr lang="en-US" sz="1600" baseline="0" dirty="0" smtClean="0">
                          <a:solidFill>
                            <a:srgbClr val="000000"/>
                          </a:solidFill>
                        </a:rPr>
                        <a:t>Node: C/C++, Wiring, e.g.</a:t>
                      </a:r>
                    </a:p>
                    <a:p>
                      <a:r>
                        <a:rPr lang="en-US" sz="1600" baseline="0" dirty="0" smtClean="0">
                          <a:solidFill>
                            <a:srgbClr val="000000"/>
                          </a:solidFill>
                        </a:rPr>
                        <a:t>Instrument drivers</a:t>
                      </a:r>
                      <a:endParaRPr lang="en-US" sz="1600" dirty="0">
                        <a:solidFill>
                          <a:srgbClr val="000000"/>
                        </a:solidFill>
                      </a:endParaRPr>
                    </a:p>
                  </a:txBody>
                  <a:tcPr anchor="ctr"/>
                </a:tc>
              </a:tr>
              <a:tr h="894224">
                <a:tc>
                  <a:txBody>
                    <a:bodyPr/>
                    <a:lstStyle/>
                    <a:p>
                      <a:r>
                        <a:rPr lang="en-US" sz="1600" dirty="0" smtClean="0">
                          <a:solidFill>
                            <a:srgbClr val="000000"/>
                          </a:solidFill>
                        </a:rPr>
                        <a:t>Archive, UI</a:t>
                      </a:r>
                      <a:endParaRPr lang="en-US" sz="1600" dirty="0">
                        <a:solidFill>
                          <a:srgbClr val="000000"/>
                        </a:solidFill>
                      </a:endParaRPr>
                    </a:p>
                  </a:txBody>
                  <a:tcPr anchor="ctr"/>
                </a:tc>
                <a:tc>
                  <a:txBody>
                    <a:bodyPr/>
                    <a:lstStyle/>
                    <a:p>
                      <a:r>
                        <a:rPr lang="en-US" sz="1600" dirty="0" smtClean="0">
                          <a:solidFill>
                            <a:srgbClr val="000000"/>
                          </a:solidFill>
                        </a:rPr>
                        <a:t>Build/Buy</a:t>
                      </a:r>
                    </a:p>
                  </a:txBody>
                  <a:tcPr anchor="ctr"/>
                </a:tc>
                <a:tc>
                  <a:txBody>
                    <a:bodyPr/>
                    <a:lstStyle/>
                    <a:p>
                      <a:r>
                        <a:rPr lang="en-US" sz="1600" dirty="0" smtClean="0">
                          <a:solidFill>
                            <a:srgbClr val="000000"/>
                          </a:solidFill>
                        </a:rPr>
                        <a:t>Custom:</a:t>
                      </a:r>
                      <a:r>
                        <a:rPr lang="en-US" sz="1600" baseline="0" dirty="0" smtClean="0">
                          <a:solidFill>
                            <a:srgbClr val="000000"/>
                          </a:solidFill>
                        </a:rPr>
                        <a:t> back end interface</a:t>
                      </a:r>
                    </a:p>
                    <a:p>
                      <a:r>
                        <a:rPr lang="en-US" sz="1600" baseline="0" dirty="0" smtClean="0">
                          <a:solidFill>
                            <a:srgbClr val="000000"/>
                          </a:solidFill>
                        </a:rPr>
                        <a:t>Open Source: web server on gateway</a:t>
                      </a:r>
                    </a:p>
                  </a:txBody>
                  <a:tcPr anchor="ctr"/>
                </a:tc>
              </a:tr>
              <a:tr h="742125">
                <a:tc>
                  <a:txBody>
                    <a:bodyPr/>
                    <a:lstStyle/>
                    <a:p>
                      <a:r>
                        <a:rPr lang="en-US" sz="1600" dirty="0" smtClean="0">
                          <a:solidFill>
                            <a:srgbClr val="000000"/>
                          </a:solidFill>
                        </a:rPr>
                        <a:t>Power </a:t>
                      </a:r>
                      <a:endParaRPr lang="en-US" sz="1600" dirty="0">
                        <a:solidFill>
                          <a:srgbClr val="000000"/>
                        </a:solidFill>
                      </a:endParaRPr>
                    </a:p>
                  </a:txBody>
                  <a:tcPr anchor="ctr"/>
                </a:tc>
                <a:tc>
                  <a:txBody>
                    <a:bodyPr/>
                    <a:lstStyle/>
                    <a:p>
                      <a:r>
                        <a:rPr lang="en-US" sz="1600" dirty="0" smtClean="0">
                          <a:solidFill>
                            <a:srgbClr val="000000"/>
                          </a:solidFill>
                        </a:rPr>
                        <a:t>Build</a:t>
                      </a:r>
                      <a:endParaRPr lang="en-US" sz="1600" dirty="0">
                        <a:solidFill>
                          <a:srgbClr val="000000"/>
                        </a:solidFill>
                      </a:endParaRPr>
                    </a:p>
                  </a:txBody>
                  <a:tcPr anchor="ctr"/>
                </a:tc>
                <a:tc>
                  <a:txBody>
                    <a:bodyPr/>
                    <a:lstStyle/>
                    <a:p>
                      <a:r>
                        <a:rPr lang="en-US" sz="1600" dirty="0" smtClean="0">
                          <a:solidFill>
                            <a:srgbClr val="000000"/>
                          </a:solidFill>
                        </a:rPr>
                        <a:t>Custom:</a:t>
                      </a:r>
                      <a:r>
                        <a:rPr lang="en-US" sz="1600" baseline="0" dirty="0" smtClean="0">
                          <a:solidFill>
                            <a:srgbClr val="000000"/>
                          </a:solidFill>
                        </a:rPr>
                        <a:t> load switch, ground fault detection, isolation</a:t>
                      </a:r>
                      <a:endParaRPr lang="en-US" sz="1600" dirty="0">
                        <a:solidFill>
                          <a:srgbClr val="000000"/>
                        </a:solidFill>
                      </a:endParaRPr>
                    </a:p>
                  </a:txBody>
                  <a:tcPr anchor="ctr"/>
                </a:tc>
              </a:tr>
              <a:tr h="742125">
                <a:tc>
                  <a:txBody>
                    <a:bodyPr/>
                    <a:lstStyle/>
                    <a:p>
                      <a:r>
                        <a:rPr lang="en-US" sz="1600" dirty="0" smtClean="0">
                          <a:solidFill>
                            <a:srgbClr val="000000"/>
                          </a:solidFill>
                        </a:rPr>
                        <a:t>ESW</a:t>
                      </a:r>
                      <a:endParaRPr lang="en-US" sz="1600" dirty="0">
                        <a:solidFill>
                          <a:srgbClr val="000000"/>
                        </a:solidFill>
                      </a:endParaRPr>
                    </a:p>
                  </a:txBody>
                  <a:tcPr anchor="ctr"/>
                </a:tc>
                <a:tc>
                  <a:txBody>
                    <a:bodyPr/>
                    <a:lstStyle/>
                    <a:p>
                      <a:r>
                        <a:rPr lang="en-US" sz="1600" dirty="0" smtClean="0">
                          <a:solidFill>
                            <a:srgbClr val="000000"/>
                          </a:solidFill>
                        </a:rPr>
                        <a:t>Build/Buy</a:t>
                      </a:r>
                      <a:endParaRPr lang="en-US" sz="16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Custom:</a:t>
                      </a:r>
                      <a:r>
                        <a:rPr lang="en-US" sz="1600" baseline="0" dirty="0" smtClean="0">
                          <a:solidFill>
                            <a:srgbClr val="000000"/>
                          </a:solidFill>
                        </a:rPr>
                        <a:t> pump and valve drivers</a:t>
                      </a:r>
                      <a:endParaRPr lang="en-US" sz="16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COTS: </a:t>
                      </a:r>
                      <a:r>
                        <a:rPr lang="en-US" sz="1600" baseline="0" dirty="0" smtClean="0">
                          <a:solidFill>
                            <a:srgbClr val="000000"/>
                          </a:solidFill>
                        </a:rPr>
                        <a:t>pumps, motor controllers</a:t>
                      </a:r>
                      <a:endParaRPr lang="en-US" sz="1600" dirty="0" smtClean="0">
                        <a:solidFill>
                          <a:srgbClr val="000000"/>
                        </a:solidFill>
                      </a:endParaRPr>
                    </a:p>
                  </a:txBody>
                  <a:tcPr anchor="ctr"/>
                </a:tc>
              </a:tr>
            </a:tbl>
          </a:graphicData>
        </a:graphic>
      </p:graphicFrame>
    </p:spTree>
    <p:extLst>
      <p:ext uri="{BB962C8B-B14F-4D97-AF65-F5344CB8AC3E}">
        <p14:creationId xmlns:p14="http://schemas.microsoft.com/office/powerpoint/2010/main" val="2122428926"/>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6286457" y="61094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7148861" y="133418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2670" y="3407090"/>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Gateway</a:t>
            </a:r>
          </a:p>
          <a:p>
            <a:pPr algn="ctr"/>
            <a:r>
              <a:rPr lang="en-US" sz="1400" dirty="0" smtClean="0">
                <a:solidFill>
                  <a:schemeClr val="accent1">
                    <a:lumMod val="75000"/>
                  </a:schemeClr>
                </a:solidFill>
              </a:rPr>
              <a:t>(controller)</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16325" y="327086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p:nvPr/>
        </p:nvCxnSpPr>
        <p:spPr>
          <a:xfrm>
            <a:off x="6872373" y="1194723"/>
            <a:ext cx="412347" cy="26886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923054" y="2222039"/>
            <a:ext cx="1175567"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1" y="2026590"/>
            <a:ext cx="1562272"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91" name="Group 90"/>
          <p:cNvGrpSpPr/>
          <p:nvPr/>
        </p:nvGrpSpPr>
        <p:grpSpPr>
          <a:xfrm>
            <a:off x="1320284" y="4710395"/>
            <a:ext cx="879789" cy="879789"/>
            <a:chOff x="850878" y="4417866"/>
            <a:chExt cx="879789" cy="879789"/>
          </a:xfrm>
        </p:grpSpPr>
        <p:sp>
          <p:nvSpPr>
            <p:cNvPr id="92" name="Oval 9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Picture 92" descr="redPump-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Tree>
    <p:extLst>
      <p:ext uri="{BB962C8B-B14F-4D97-AF65-F5344CB8AC3E}">
        <p14:creationId xmlns:p14="http://schemas.microsoft.com/office/powerpoint/2010/main" val="1279569488"/>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3320692747"/>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321438538"/>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
        <p:nvSpPr>
          <p:cNvPr id="3" name="TextBox 2"/>
          <p:cNvSpPr txBox="1"/>
          <p:nvPr/>
        </p:nvSpPr>
        <p:spPr>
          <a:xfrm>
            <a:off x="493872" y="5298474"/>
            <a:ext cx="8473569" cy="400110"/>
          </a:xfrm>
          <a:prstGeom prst="rect">
            <a:avLst/>
          </a:prstGeom>
          <a:noFill/>
        </p:spPr>
        <p:txBody>
          <a:bodyPr wrap="none" rtlCol="0">
            <a:spAutoFit/>
          </a:bodyPr>
          <a:lstStyle/>
          <a:p>
            <a:r>
              <a:rPr lang="en-US" sz="2000" dirty="0" smtClean="0"/>
              <a:t>Recommendation: Prefer sensor node approach for </a:t>
            </a:r>
            <a:r>
              <a:rPr lang="en-US" sz="2000" dirty="0" err="1" smtClean="0"/>
              <a:t>xFOCE</a:t>
            </a:r>
            <a:r>
              <a:rPr lang="en-US" sz="2000" dirty="0" smtClean="0"/>
              <a:t>, though all are viable</a:t>
            </a:r>
            <a:endParaRPr lang="en-US" sz="2000" dirty="0"/>
          </a:p>
        </p:txBody>
      </p:sp>
    </p:spTree>
    <p:extLst>
      <p:ext uri="{BB962C8B-B14F-4D97-AF65-F5344CB8AC3E}">
        <p14:creationId xmlns:p14="http://schemas.microsoft.com/office/powerpoint/2010/main" val="3851840545"/>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p:cNvGraphicFramePr>
          <p:nvPr>
            <p:extLst>
              <p:ext uri="{D42A27DB-BD31-4B8C-83A1-F6EECF244321}">
                <p14:modId xmlns:p14="http://schemas.microsoft.com/office/powerpoint/2010/main" val="1503600132"/>
              </p:ext>
            </p:extLst>
          </p:nvPr>
        </p:nvGraphicFramePr>
        <p:xfrm>
          <a:off x="809303" y="1557552"/>
          <a:ext cx="3791945" cy="3551544"/>
        </p:xfrm>
        <a:graphic>
          <a:graphicData uri="http://schemas.openxmlformats.org/drawingml/2006/table">
            <a:tbl>
              <a:tblPr firstRow="1" bandRow="1">
                <a:tableStyleId>{5C22544A-7EE6-4342-B048-85BDC9FD1C3A}</a:tableStyleId>
              </a:tblPr>
              <a:tblGrid>
                <a:gridCol w="1091402"/>
                <a:gridCol w="1236654"/>
                <a:gridCol w="1463889"/>
              </a:tblGrid>
              <a:tr h="623831">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393847">
                <a:tc>
                  <a:txBody>
                    <a:bodyPr/>
                    <a:lstStyle/>
                    <a:p>
                      <a:pPr algn="ctr"/>
                      <a:r>
                        <a:rPr lang="en-US" sz="1600" b="1" i="1" dirty="0" smtClean="0"/>
                        <a:t>Serial</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4</a:t>
                      </a:r>
                      <a:endParaRPr lang="en-US" sz="1800" b="1" dirty="0" smtClean="0">
                        <a:solidFill>
                          <a:schemeClr val="accent3">
                            <a:lumMod val="75000"/>
                          </a:schemeClr>
                        </a:solidFill>
                        <a:latin typeface="+mn-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mn-lt"/>
                          <a:ea typeface="Wingdings"/>
                          <a:cs typeface="Wingdings"/>
                          <a:sym typeface="Wingdings"/>
                        </a:rPr>
                        <a:t>5</a:t>
                      </a:r>
                      <a:endParaRPr lang="en-US" sz="1800" b="1" dirty="0" smtClean="0">
                        <a:solidFill>
                          <a:schemeClr val="accent3">
                            <a:lumMod val="75000"/>
                          </a:schemeClr>
                        </a:solidFill>
                        <a:latin typeface="+mn-lt"/>
                      </a:endParaRPr>
                    </a:p>
                  </a:txBody>
                  <a:tcPr anchor="ctr"/>
                </a:tc>
              </a:tr>
              <a:tr h="412176">
                <a:tc>
                  <a:txBody>
                    <a:bodyPr/>
                    <a:lstStyle/>
                    <a:p>
                      <a:pPr algn="ctr"/>
                      <a:r>
                        <a:rPr lang="en-US" sz="1600" b="1" i="1" dirty="0" smtClean="0"/>
                        <a:t>Flash</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256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RAM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8 KB</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77933C"/>
                          </a:solidFill>
                        </a:rPr>
                        <a:t>256 MB</a:t>
                      </a:r>
                    </a:p>
                  </a:txBody>
                  <a:tcPr anchor="ctr"/>
                </a:tc>
              </a:tr>
              <a:tr h="412176">
                <a:tc>
                  <a:txBody>
                    <a:bodyPr/>
                    <a:lstStyle/>
                    <a:p>
                      <a:pPr algn="ctr"/>
                      <a:r>
                        <a:rPr lang="en-US" sz="1600" b="1" i="1" dirty="0" smtClean="0"/>
                        <a:t>EEPROM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SD</a:t>
                      </a:r>
                      <a:r>
                        <a:rPr lang="en-US" sz="1600" b="1" i="1" baseline="0" dirty="0" smtClean="0"/>
                        <a:t> Card</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latin typeface="+mn-lt"/>
                      </a:endParaRPr>
                    </a:p>
                  </a:txBody>
                  <a:tcPr anchor="ctr"/>
                </a:tc>
                <a:tc>
                  <a:txBody>
                    <a:bodyPr/>
                    <a:lstStyle/>
                    <a:p>
                      <a:pPr algn="ct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12176">
                <a:tc>
                  <a:txBody>
                    <a:bodyPr/>
                    <a:lstStyle/>
                    <a:p>
                      <a:pPr algn="ctr"/>
                      <a:r>
                        <a:rPr lang="en-US" sz="1600" b="1" i="1" dirty="0" smtClean="0"/>
                        <a:t>SPI</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456737">
                <a:tc>
                  <a:txBody>
                    <a:bodyPr/>
                    <a:lstStyle/>
                    <a:p>
                      <a:pPr algn="ctr"/>
                      <a:r>
                        <a:rPr lang="en-US" sz="1600" b="1" i="1" dirty="0" smtClean="0"/>
                        <a:t>I2C</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5" name="TextBox 4"/>
          <p:cNvSpPr txBox="1"/>
          <p:nvPr/>
        </p:nvSpPr>
        <p:spPr>
          <a:xfrm>
            <a:off x="4304851" y="6397045"/>
            <a:ext cx="701672"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4925268" y="6391129"/>
            <a:ext cx="1029887" cy="369332"/>
          </a:xfrm>
          <a:prstGeom prst="rect">
            <a:avLst/>
          </a:prstGeom>
          <a:noFill/>
        </p:spPr>
        <p:txBody>
          <a:bodyPr wrap="none" rtlCol="0">
            <a:spAutoFit/>
          </a:bodyPr>
          <a:lstStyle/>
          <a:p>
            <a:r>
              <a:rPr lang="en-US" dirty="0" smtClean="0"/>
              <a:t>Required</a:t>
            </a:r>
            <a:endParaRPr lang="en-US" dirty="0"/>
          </a:p>
        </p:txBody>
      </p:sp>
      <p:sp>
        <p:nvSpPr>
          <p:cNvPr id="7" name="TextBox 6"/>
          <p:cNvSpPr txBox="1"/>
          <p:nvPr/>
        </p:nvSpPr>
        <p:spPr>
          <a:xfrm>
            <a:off x="3310919" y="6404238"/>
            <a:ext cx="993932" cy="369332"/>
          </a:xfrm>
          <a:prstGeom prst="rect">
            <a:avLst/>
          </a:prstGeom>
          <a:noFill/>
        </p:spPr>
        <p:txBody>
          <a:bodyPr wrap="none" rtlCol="0">
            <a:spAutoFit/>
          </a:bodyPr>
          <a:lstStyle/>
          <a:p>
            <a:r>
              <a:rPr lang="en-US" dirty="0" smtClean="0"/>
              <a:t>Optional</a:t>
            </a:r>
            <a:endParaRPr lang="en-US" dirty="0"/>
          </a:p>
        </p:txBody>
      </p:sp>
      <p:graphicFrame>
        <p:nvGraphicFramePr>
          <p:cNvPr id="8" name="Content Placeholder 3"/>
          <p:cNvGraphicFramePr>
            <a:graphicFrameLocks/>
          </p:cNvGraphicFramePr>
          <p:nvPr>
            <p:extLst>
              <p:ext uri="{D42A27DB-BD31-4B8C-83A1-F6EECF244321}">
                <p14:modId xmlns:p14="http://schemas.microsoft.com/office/powerpoint/2010/main" val="1020875060"/>
              </p:ext>
            </p:extLst>
          </p:nvPr>
        </p:nvGraphicFramePr>
        <p:xfrm>
          <a:off x="4902054" y="1557552"/>
          <a:ext cx="3784746" cy="3551543"/>
        </p:xfrm>
        <a:graphic>
          <a:graphicData uri="http://schemas.openxmlformats.org/drawingml/2006/table">
            <a:tbl>
              <a:tblPr firstRow="1" bandRow="1">
                <a:tableStyleId>{5C22544A-7EE6-4342-B048-85BDC9FD1C3A}</a:tableStyleId>
              </a:tblPr>
              <a:tblGrid>
                <a:gridCol w="1259004"/>
                <a:gridCol w="1259005"/>
                <a:gridCol w="1266737"/>
              </a:tblGrid>
              <a:tr h="731637">
                <a:tc>
                  <a:txBody>
                    <a:bodyPr/>
                    <a:lstStyle/>
                    <a:p>
                      <a:pPr algn="ctr"/>
                      <a:r>
                        <a:rPr lang="en-US" dirty="0" smtClean="0"/>
                        <a:t>Features</a:t>
                      </a:r>
                      <a:endParaRPr lang="en-US" dirty="0"/>
                    </a:p>
                  </a:txBody>
                  <a:tcPr anchor="ctr"/>
                </a:tc>
                <a:tc>
                  <a:txBody>
                    <a:bodyPr/>
                    <a:lstStyle/>
                    <a:p>
                      <a:pPr algn="ctr"/>
                      <a:r>
                        <a:rPr lang="en-US" dirty="0" smtClean="0"/>
                        <a:t>Sensor</a:t>
                      </a:r>
                    </a:p>
                    <a:p>
                      <a:pPr algn="ctr"/>
                      <a:r>
                        <a:rPr lang="en-US" dirty="0" smtClean="0"/>
                        <a:t>Node</a:t>
                      </a:r>
                      <a:endParaRPr lang="en-US" dirty="0"/>
                    </a:p>
                  </a:txBody>
                  <a:tcPr anchor="ctr"/>
                </a:tc>
                <a:tc>
                  <a:txBody>
                    <a:bodyPr/>
                    <a:lstStyle/>
                    <a:p>
                      <a:pPr algn="ctr"/>
                      <a:r>
                        <a:rPr lang="en-US" dirty="0" smtClean="0"/>
                        <a:t>Gateway</a:t>
                      </a:r>
                      <a:endParaRPr lang="en-US" dirty="0"/>
                    </a:p>
                  </a:txBody>
                  <a:tcPr anchor="ctr"/>
                </a:tc>
              </a:tr>
              <a:tr h="471133">
                <a:tc>
                  <a:txBody>
                    <a:bodyPr/>
                    <a:lstStyle/>
                    <a:p>
                      <a:pPr algn="ctr"/>
                      <a:r>
                        <a:rPr lang="en-US" sz="1600" b="1" i="1" dirty="0" smtClean="0"/>
                        <a:t>GPIO</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731637">
                <a:tc>
                  <a:txBody>
                    <a:bodyPr/>
                    <a:lstStyle/>
                    <a:p>
                      <a:pPr algn="ctr"/>
                      <a:r>
                        <a:rPr lang="en-US" sz="1600" b="1" i="1" dirty="0" smtClean="0"/>
                        <a:t>PWM</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2 @ ?Hz</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rgbClr val="000000"/>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ADC</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rPr>
                        <a:t>12 bit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r h="522068">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i="1" dirty="0" smtClean="0"/>
                        <a:t>Ext</a:t>
                      </a:r>
                      <a:r>
                        <a:rPr lang="en-US" sz="1600" b="1" i="1" baseline="0" dirty="0" smtClean="0"/>
                        <a:t> INT</a:t>
                      </a:r>
                      <a:endParaRPr lang="en-US" sz="1600" b="1" i="1" dirty="0" smtClean="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en-US" sz="1800" b="1" dirty="0" smtClean="0">
                        <a:solidFill>
                          <a:schemeClr val="accent3">
                            <a:lumMod val="75000"/>
                          </a:schemeClr>
                        </a:solidFill>
                        <a:latin typeface="+mn-lt"/>
                      </a:endParaRPr>
                    </a:p>
                  </a:txBody>
                  <a:tcPr anchor="ctr"/>
                </a:tc>
                <a:tc>
                  <a:txBody>
                    <a:bodyPr/>
                    <a:lstStyle/>
                    <a:p>
                      <a:pPr algn="ctr"/>
                      <a:endParaRPr lang="en-US" sz="1800" b="1" dirty="0" smtClean="0">
                        <a:solidFill>
                          <a:schemeClr val="accent3">
                            <a:lumMod val="75000"/>
                          </a:schemeClr>
                        </a:solidFill>
                      </a:endParaRPr>
                    </a:p>
                  </a:txBody>
                  <a:tcPr anchor="ctr"/>
                </a:tc>
              </a:tr>
              <a:tr h="573000">
                <a:tc>
                  <a:txBody>
                    <a:bodyPr/>
                    <a:lstStyle/>
                    <a:p>
                      <a:pPr algn="ctr"/>
                      <a:r>
                        <a:rPr lang="en-US" sz="1600" b="1" i="1" dirty="0" smtClean="0"/>
                        <a:t>Linux</a:t>
                      </a:r>
                      <a:endParaRPr lang="en-US" sz="1600" b="1" i="1"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2"/>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800" b="1" dirty="0" smtClean="0">
                          <a:solidFill>
                            <a:schemeClr val="accent3">
                              <a:lumMod val="75000"/>
                            </a:schemeClr>
                          </a:solidFill>
                          <a:latin typeface="Wingdings"/>
                          <a:ea typeface="Wingdings"/>
                          <a:cs typeface="Wingdings"/>
                          <a:sym typeface="Wingdings"/>
                        </a:rPr>
                        <a:t></a:t>
                      </a:r>
                      <a:endParaRPr lang="en-US" sz="1800" b="1" dirty="0" smtClean="0">
                        <a:solidFill>
                          <a:schemeClr val="accent3">
                            <a:lumMod val="75000"/>
                          </a:schemeClr>
                        </a:solidFill>
                      </a:endParaRPr>
                    </a:p>
                  </a:txBody>
                  <a:tcPr anchor="ctr"/>
                </a:tc>
              </a:tr>
            </a:tbl>
          </a:graphicData>
        </a:graphic>
      </p:graphicFrame>
      <p:sp>
        <p:nvSpPr>
          <p:cNvPr id="9" name="Title 1"/>
          <p:cNvSpPr>
            <a:spLocks noGrp="1"/>
          </p:cNvSpPr>
          <p:nvPr>
            <p:ph type="title"/>
          </p:nvPr>
        </p:nvSpPr>
        <p:spPr>
          <a:xfrm>
            <a:off x="457200" y="274638"/>
            <a:ext cx="8229600" cy="828212"/>
          </a:xfrm>
        </p:spPr>
        <p:txBody>
          <a:bodyPr>
            <a:normAutofit/>
          </a:bodyPr>
          <a:lstStyle/>
          <a:p>
            <a:r>
              <a:rPr lang="en-US" sz="3600" dirty="0" err="1" smtClean="0"/>
              <a:t>swFOCE</a:t>
            </a:r>
            <a:r>
              <a:rPr lang="en-US" sz="3600" dirty="0" smtClean="0"/>
              <a:t> Hardware Specs</a:t>
            </a:r>
            <a:endParaRPr lang="en-US" sz="3600" dirty="0"/>
          </a:p>
        </p:txBody>
      </p:sp>
    </p:spTree>
    <p:extLst>
      <p:ext uri="{BB962C8B-B14F-4D97-AF65-F5344CB8AC3E}">
        <p14:creationId xmlns:p14="http://schemas.microsoft.com/office/powerpoint/2010/main" val="10143359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Rounded Rectangle 372"/>
          <p:cNvSpPr/>
          <p:nvPr/>
        </p:nvSpPr>
        <p:spPr>
          <a:xfrm>
            <a:off x="7586655" y="1640552"/>
            <a:ext cx="1249359" cy="88938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1">
                    <a:lumMod val="75000"/>
                  </a:schemeClr>
                </a:solidFill>
              </a:rPr>
              <a:t>Shore Gateway</a:t>
            </a:r>
            <a:endParaRPr lang="en-US" dirty="0">
              <a:solidFill>
                <a:schemeClr val="accent1">
                  <a:lumMod val="75000"/>
                </a:schemeClr>
              </a:solidFill>
            </a:endParaRPr>
          </a:p>
        </p:txBody>
      </p:sp>
      <p:sp>
        <p:nvSpPr>
          <p:cNvPr id="245" name="Rounded Rectangle 244"/>
          <p:cNvSpPr/>
          <p:nvPr/>
        </p:nvSpPr>
        <p:spPr>
          <a:xfrm>
            <a:off x="1386868" y="3463198"/>
            <a:ext cx="1464479" cy="1771244"/>
          </a:xfrm>
          <a:prstGeom prst="roundRect">
            <a:avLst>
              <a:gd name="adj" fmla="val 4306"/>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3" name="Rounded Rectangle 72"/>
          <p:cNvSpPr/>
          <p:nvPr/>
        </p:nvSpPr>
        <p:spPr>
          <a:xfrm>
            <a:off x="2951917" y="3965804"/>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3604692"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4249523" y="3965805"/>
            <a:ext cx="603788" cy="51020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65" name="Rounded Rectangle 64"/>
          <p:cNvSpPr/>
          <p:nvPr/>
        </p:nvSpPr>
        <p:spPr>
          <a:xfrm>
            <a:off x="4958798" y="2491739"/>
            <a:ext cx="1044447"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MV</a:t>
            </a:r>
          </a:p>
          <a:p>
            <a:pPr algn="ctr"/>
            <a:r>
              <a:rPr lang="en-US" sz="1400" dirty="0" smtClean="0">
                <a:solidFill>
                  <a:schemeClr val="accent1">
                    <a:lumMod val="75000"/>
                  </a:schemeClr>
                </a:solidFill>
              </a:rPr>
              <a:t>Converter</a:t>
            </a:r>
            <a:endParaRPr lang="en-US" dirty="0">
              <a:solidFill>
                <a:schemeClr val="accent1">
                  <a:lumMod val="75000"/>
                </a:schemeClr>
              </a:solidFill>
            </a:endParaRPr>
          </a:p>
        </p:txBody>
      </p:sp>
      <p:sp>
        <p:nvSpPr>
          <p:cNvPr id="71" name="Rounded Rectangle 70"/>
          <p:cNvSpPr/>
          <p:nvPr/>
        </p:nvSpPr>
        <p:spPr>
          <a:xfrm>
            <a:off x="7643635" y="3174140"/>
            <a:ext cx="589118" cy="5126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2155247" y="0"/>
            <a:ext cx="4306550" cy="714906"/>
          </a:xfrm>
          <a:prstGeom prst="roundRect">
            <a:avLst>
              <a:gd name="adj" fmla="val 9581"/>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err="1" smtClean="0">
                <a:solidFill>
                  <a:schemeClr val="accent2"/>
                </a:solidFill>
              </a:rPr>
              <a:t>swFOCE</a:t>
            </a:r>
            <a:r>
              <a:rPr lang="en-US" sz="2000" dirty="0">
                <a:solidFill>
                  <a:schemeClr val="accent2"/>
                </a:solidFill>
              </a:rPr>
              <a:t> </a:t>
            </a:r>
            <a:r>
              <a:rPr lang="en-US" sz="2000" dirty="0" smtClean="0">
                <a:solidFill>
                  <a:schemeClr val="accent2"/>
                </a:solidFill>
              </a:rPr>
              <a:t>Sensor Node Technology</a:t>
            </a:r>
            <a:endParaRPr lang="en-US" sz="2800" dirty="0">
              <a:solidFill>
                <a:schemeClr val="accent2"/>
              </a:solidFill>
            </a:endParaRPr>
          </a:p>
        </p:txBody>
      </p:sp>
      <p:sp>
        <p:nvSpPr>
          <p:cNvPr id="70" name="Rounded Rectangle 69"/>
          <p:cNvSpPr/>
          <p:nvPr/>
        </p:nvSpPr>
        <p:spPr>
          <a:xfrm>
            <a:off x="7632025" y="3686804"/>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dirty="0" smtClean="0">
                <a:solidFill>
                  <a:schemeClr val="accent6">
                    <a:lumMod val="75000"/>
                  </a:schemeClr>
                </a:solidFill>
              </a:rPr>
              <a:t>SSDS</a:t>
            </a:r>
          </a:p>
        </p:txBody>
      </p:sp>
      <p:cxnSp>
        <p:nvCxnSpPr>
          <p:cNvPr id="99" name="Straight Connector 98"/>
          <p:cNvCxnSpPr/>
          <p:nvPr/>
        </p:nvCxnSpPr>
        <p:spPr>
          <a:xfrm flipH="1" flipV="1">
            <a:off x="6024019" y="2805426"/>
            <a:ext cx="1236653" cy="459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69" name="Rounded Rectangle 68"/>
          <p:cNvSpPr/>
          <p:nvPr/>
        </p:nvSpPr>
        <p:spPr>
          <a:xfrm>
            <a:off x="1028712" y="1423670"/>
            <a:ext cx="2012577" cy="1608334"/>
          </a:xfrm>
          <a:prstGeom prst="roundRect">
            <a:avLst>
              <a:gd name="adj" fmla="val 5425"/>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1">
                    <a:lumMod val="75000"/>
                  </a:schemeClr>
                </a:solidFill>
              </a:rPr>
              <a:t>Controller</a:t>
            </a:r>
          </a:p>
          <a:p>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a:off x="3177639" y="2082843"/>
            <a:ext cx="1654290"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3" name="Picture 2" descr="BeagleBone-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1342199" y="1975486"/>
            <a:ext cx="799672" cy="1205303"/>
          </a:xfrm>
          <a:prstGeom prst="rect">
            <a:avLst/>
          </a:prstGeom>
        </p:spPr>
      </p:pic>
      <p:pic>
        <p:nvPicPr>
          <p:cNvPr id="4" name="Picture 3" descr="ArduinoMega-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0682" y="3762659"/>
            <a:ext cx="844005" cy="410749"/>
          </a:xfrm>
          <a:prstGeom prst="rect">
            <a:avLst/>
          </a:prstGeom>
        </p:spPr>
      </p:pic>
      <p:cxnSp>
        <p:nvCxnSpPr>
          <p:cNvPr id="100" name="Straight Connector 99"/>
          <p:cNvCxnSpPr>
            <a:stCxn id="65" idx="1"/>
          </p:cNvCxnSpPr>
          <p:nvPr/>
        </p:nvCxnSpPr>
        <p:spPr>
          <a:xfrm flipH="1">
            <a:off x="4660752" y="2781531"/>
            <a:ext cx="298046"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6026139" y="2082843"/>
            <a:ext cx="1349103" cy="0"/>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12" name="Picture 11" descr="SD-Car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23351" y="2255401"/>
            <a:ext cx="663584" cy="663584"/>
          </a:xfrm>
          <a:prstGeom prst="rect">
            <a:avLst/>
          </a:prstGeom>
        </p:spPr>
      </p:pic>
      <p:pic>
        <p:nvPicPr>
          <p:cNvPr id="18" name="Picture 1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645938" y="2667273"/>
            <a:ext cx="296503" cy="352097"/>
          </a:xfrm>
          <a:prstGeom prst="rect">
            <a:avLst/>
          </a:prstGeom>
        </p:spPr>
      </p:pic>
      <p:pic>
        <p:nvPicPr>
          <p:cNvPr id="19" name="Picture 18" descr="MacLogo-xpar.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0712" y="2667272"/>
            <a:ext cx="318022" cy="418713"/>
          </a:xfrm>
          <a:prstGeom prst="rect">
            <a:avLst/>
          </a:prstGeom>
        </p:spPr>
      </p:pic>
      <p:pic>
        <p:nvPicPr>
          <p:cNvPr id="20" name="Picture 19" descr="windows-logo-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645938" y="3049985"/>
            <a:ext cx="328464" cy="327370"/>
          </a:xfrm>
          <a:prstGeom prst="rect">
            <a:avLst/>
          </a:prstGeom>
        </p:spPr>
      </p:pic>
      <p:pic>
        <p:nvPicPr>
          <p:cNvPr id="23" name="Picture 22" descr="hp-workstation-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718013" y="1904685"/>
            <a:ext cx="384898" cy="610949"/>
          </a:xfrm>
          <a:prstGeom prst="rect">
            <a:avLst/>
          </a:prstGeom>
        </p:spPr>
      </p:pic>
      <p:sp>
        <p:nvSpPr>
          <p:cNvPr id="127" name="Pentagon 126"/>
          <p:cNvSpPr/>
          <p:nvPr/>
        </p:nvSpPr>
        <p:spPr>
          <a:xfrm>
            <a:off x="1029825" y="6271471"/>
            <a:ext cx="438387" cy="157151"/>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solidFill>
                <a:schemeClr val="tx1"/>
              </a:solidFill>
            </a:endParaRPr>
          </a:p>
        </p:txBody>
      </p:sp>
      <p:grpSp>
        <p:nvGrpSpPr>
          <p:cNvPr id="134" name="Group 133"/>
          <p:cNvGrpSpPr/>
          <p:nvPr/>
        </p:nvGrpSpPr>
        <p:grpSpPr>
          <a:xfrm>
            <a:off x="1991014" y="5850753"/>
            <a:ext cx="442645" cy="577869"/>
            <a:chOff x="7271690" y="5160717"/>
            <a:chExt cx="505545" cy="659984"/>
          </a:xfrm>
        </p:grpSpPr>
        <p:sp>
          <p:nvSpPr>
            <p:cNvPr id="151" name="Oval 15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52" name="Straight Connector 151"/>
            <p:cNvCxnSpPr>
              <a:endCxn id="15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3" name="Rectangle 15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158" name="Group 157"/>
          <p:cNvGrpSpPr/>
          <p:nvPr/>
        </p:nvGrpSpPr>
        <p:grpSpPr>
          <a:xfrm>
            <a:off x="2483744" y="5850753"/>
            <a:ext cx="442645" cy="577869"/>
            <a:chOff x="7271690" y="5160717"/>
            <a:chExt cx="505545" cy="659984"/>
          </a:xfrm>
        </p:grpSpPr>
        <p:sp>
          <p:nvSpPr>
            <p:cNvPr id="162" name="Oval 16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64" name="Straight Connector 163"/>
            <p:cNvCxnSpPr>
              <a:endCxn id="16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65" name="Rectangle 16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172" name="Group 171"/>
          <p:cNvGrpSpPr/>
          <p:nvPr/>
        </p:nvGrpSpPr>
        <p:grpSpPr>
          <a:xfrm>
            <a:off x="2976474" y="5850753"/>
            <a:ext cx="442645" cy="577869"/>
            <a:chOff x="7271690" y="5160717"/>
            <a:chExt cx="505545" cy="659984"/>
          </a:xfrm>
        </p:grpSpPr>
        <p:sp>
          <p:nvSpPr>
            <p:cNvPr id="173" name="Oval 17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176" name="Straight Connector 175"/>
            <p:cNvCxnSpPr>
              <a:endCxn id="17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79" name="Rectangle 17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180" name="Group 179"/>
          <p:cNvGrpSpPr/>
          <p:nvPr/>
        </p:nvGrpSpPr>
        <p:grpSpPr>
          <a:xfrm>
            <a:off x="1029825" y="5856544"/>
            <a:ext cx="389025" cy="403348"/>
            <a:chOff x="850878" y="5411812"/>
            <a:chExt cx="879789" cy="879789"/>
          </a:xfrm>
        </p:grpSpPr>
        <p:sp>
          <p:nvSpPr>
            <p:cNvPr id="182" name="Oval 181"/>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3" name="Picture 182" descr="fanBlade-xpar.gif"/>
            <p:cNvPicPr>
              <a:picLocks noChangeAspect="1"/>
            </p:cNvPicPr>
            <p:nvPr/>
          </p:nvPicPr>
          <p:blipFill rotWithShape="1">
            <a:blip r:embed="rId10">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84" name="Group 183"/>
          <p:cNvGrpSpPr/>
          <p:nvPr/>
        </p:nvGrpSpPr>
        <p:grpSpPr>
          <a:xfrm>
            <a:off x="1516577" y="5862700"/>
            <a:ext cx="414283" cy="397191"/>
            <a:chOff x="850878" y="4417866"/>
            <a:chExt cx="879789" cy="879789"/>
          </a:xfrm>
        </p:grpSpPr>
        <p:sp>
          <p:nvSpPr>
            <p:cNvPr id="185" name="Oval 18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96" name="Picture 195" descr="redPump-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52286" y="4561942"/>
              <a:ext cx="636764" cy="636764"/>
            </a:xfrm>
            <a:prstGeom prst="rect">
              <a:avLst/>
            </a:prstGeom>
          </p:spPr>
        </p:pic>
      </p:grpSp>
      <p:sp>
        <p:nvSpPr>
          <p:cNvPr id="197" name="Rectangle 196"/>
          <p:cNvSpPr/>
          <p:nvPr/>
        </p:nvSpPr>
        <p:spPr>
          <a:xfrm>
            <a:off x="1516577" y="6265681"/>
            <a:ext cx="414283" cy="168731"/>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ESW</a:t>
            </a:r>
            <a:endParaRPr lang="en-US" sz="800" dirty="0"/>
          </a:p>
        </p:txBody>
      </p:sp>
      <p:grpSp>
        <p:nvGrpSpPr>
          <p:cNvPr id="198" name="Group 197"/>
          <p:cNvGrpSpPr/>
          <p:nvPr/>
        </p:nvGrpSpPr>
        <p:grpSpPr>
          <a:xfrm>
            <a:off x="3469205" y="5856543"/>
            <a:ext cx="428434" cy="579698"/>
            <a:chOff x="3077054" y="5910010"/>
            <a:chExt cx="428434" cy="579698"/>
          </a:xfrm>
        </p:grpSpPr>
        <p:sp>
          <p:nvSpPr>
            <p:cNvPr id="199" name="Oval 198"/>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0" name="Straight Connector 199"/>
            <p:cNvCxnSpPr>
              <a:endCxn id="199"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1" name="Rectangle 200"/>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grpSp>
        <p:nvGrpSpPr>
          <p:cNvPr id="202" name="Group 201"/>
          <p:cNvGrpSpPr/>
          <p:nvPr/>
        </p:nvGrpSpPr>
        <p:grpSpPr>
          <a:xfrm>
            <a:off x="4300376" y="5862700"/>
            <a:ext cx="442645" cy="577869"/>
            <a:chOff x="7271690" y="5160717"/>
            <a:chExt cx="505545" cy="659984"/>
          </a:xfrm>
        </p:grpSpPr>
        <p:sp>
          <p:nvSpPr>
            <p:cNvPr id="204" name="Oval 20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5" name="Straight Connector 204"/>
            <p:cNvCxnSpPr>
              <a:endCxn id="20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06" name="Rectangle 20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CTD</a:t>
              </a:r>
              <a:endParaRPr lang="en-US" sz="800" dirty="0"/>
            </a:p>
          </p:txBody>
        </p:sp>
      </p:grpSp>
      <p:grpSp>
        <p:nvGrpSpPr>
          <p:cNvPr id="207" name="Group 206"/>
          <p:cNvGrpSpPr/>
          <p:nvPr/>
        </p:nvGrpSpPr>
        <p:grpSpPr>
          <a:xfrm>
            <a:off x="4793106" y="5862700"/>
            <a:ext cx="442645" cy="577869"/>
            <a:chOff x="7271690" y="5160717"/>
            <a:chExt cx="505545" cy="659984"/>
          </a:xfrm>
        </p:grpSpPr>
        <p:sp>
          <p:nvSpPr>
            <p:cNvPr id="208" name="Oval 20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09" name="Straight Connector 208"/>
            <p:cNvCxnSpPr>
              <a:endCxn id="20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0" name="Rectangle 20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pH</a:t>
              </a:r>
              <a:endParaRPr lang="en-US" sz="800" dirty="0"/>
            </a:p>
          </p:txBody>
        </p:sp>
      </p:grpSp>
      <p:grpSp>
        <p:nvGrpSpPr>
          <p:cNvPr id="211" name="Group 210"/>
          <p:cNvGrpSpPr/>
          <p:nvPr/>
        </p:nvGrpSpPr>
        <p:grpSpPr>
          <a:xfrm>
            <a:off x="5285836" y="5862700"/>
            <a:ext cx="442645" cy="577869"/>
            <a:chOff x="7271690" y="5160717"/>
            <a:chExt cx="505545" cy="659984"/>
          </a:xfrm>
        </p:grpSpPr>
        <p:sp>
          <p:nvSpPr>
            <p:cNvPr id="212" name="Oval 21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3" name="Straight Connector 212"/>
            <p:cNvCxnSpPr>
              <a:endCxn id="21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4" name="Rectangle 21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DO</a:t>
              </a:r>
              <a:endParaRPr lang="en-US" sz="800" dirty="0"/>
            </a:p>
          </p:txBody>
        </p:sp>
      </p:grpSp>
      <p:grpSp>
        <p:nvGrpSpPr>
          <p:cNvPr id="215" name="Group 214"/>
          <p:cNvGrpSpPr/>
          <p:nvPr/>
        </p:nvGrpSpPr>
        <p:grpSpPr>
          <a:xfrm>
            <a:off x="5778567" y="5868490"/>
            <a:ext cx="428434" cy="579698"/>
            <a:chOff x="3077054" y="5910010"/>
            <a:chExt cx="428434" cy="579698"/>
          </a:xfrm>
        </p:grpSpPr>
        <p:sp>
          <p:nvSpPr>
            <p:cNvPr id="216" name="Oval 215"/>
            <p:cNvSpPr/>
            <p:nvPr/>
          </p:nvSpPr>
          <p:spPr>
            <a:xfrm>
              <a:off x="3077054" y="5910010"/>
              <a:ext cx="428434" cy="409138"/>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800">
                <a:solidFill>
                  <a:schemeClr val="tx1"/>
                </a:solidFill>
              </a:endParaRPr>
            </a:p>
          </p:txBody>
        </p:sp>
        <p:cxnSp>
          <p:nvCxnSpPr>
            <p:cNvPr id="217" name="Straight Connector 216"/>
            <p:cNvCxnSpPr>
              <a:endCxn id="216" idx="1"/>
            </p:cNvCxnSpPr>
            <p:nvPr/>
          </p:nvCxnSpPr>
          <p:spPr>
            <a:xfrm flipH="1" flipV="1">
              <a:off x="3139797" y="5969927"/>
              <a:ext cx="151475" cy="138475"/>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18" name="Rectangle 217"/>
            <p:cNvSpPr/>
            <p:nvPr/>
          </p:nvSpPr>
          <p:spPr>
            <a:xfrm>
              <a:off x="3091205" y="6320977"/>
              <a:ext cx="414283" cy="168731"/>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800" dirty="0" smtClean="0">
                  <a:solidFill>
                    <a:schemeClr val="tx1"/>
                  </a:solidFill>
                </a:rPr>
                <a:t>Flow</a:t>
              </a:r>
              <a:endParaRPr lang="en-US" sz="800" dirty="0"/>
            </a:p>
          </p:txBody>
        </p:sp>
      </p:grpSp>
      <p:sp>
        <p:nvSpPr>
          <p:cNvPr id="225" name="Rounded Rectangle 224"/>
          <p:cNvSpPr/>
          <p:nvPr/>
        </p:nvSpPr>
        <p:spPr>
          <a:xfrm>
            <a:off x="2155247" y="4622565"/>
            <a:ext cx="549322" cy="41074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cxnSp>
        <p:nvCxnSpPr>
          <p:cNvPr id="226" name="Straight Connector 225"/>
          <p:cNvCxnSpPr/>
          <p:nvPr/>
        </p:nvCxnSpPr>
        <p:spPr>
          <a:xfrm flipV="1">
            <a:off x="2253112" y="4206481"/>
            <a:ext cx="1" cy="404597"/>
          </a:xfrm>
          <a:prstGeom prst="line">
            <a:avLst/>
          </a:prstGeom>
          <a:ln w="38100" cmpd="sng">
            <a:solidFill>
              <a:schemeClr val="tx2">
                <a:lumMod val="60000"/>
                <a:lumOff val="40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27" name="Straight Connector 226"/>
          <p:cNvCxnSpPr/>
          <p:nvPr/>
        </p:nvCxnSpPr>
        <p:spPr>
          <a:xfrm>
            <a:off x="2253113" y="5055592"/>
            <a:ext cx="0" cy="53935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a:off x="2579229" y="3286369"/>
            <a:ext cx="0" cy="133619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0" name="Straight Connector 229"/>
          <p:cNvCxnSpPr/>
          <p:nvPr/>
        </p:nvCxnSpPr>
        <p:spPr>
          <a:xfrm flipV="1">
            <a:off x="1737468" y="3071323"/>
            <a:ext cx="0" cy="6622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32" name="Rounded Rectangle 231"/>
          <p:cNvSpPr/>
          <p:nvPr/>
        </p:nvSpPr>
        <p:spPr>
          <a:xfrm>
            <a:off x="4958799" y="1793051"/>
            <a:ext cx="1067339"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Network</a:t>
            </a:r>
          </a:p>
          <a:p>
            <a:pPr algn="ctr"/>
            <a:r>
              <a:rPr lang="en-US" sz="1400" dirty="0" smtClean="0">
                <a:solidFill>
                  <a:schemeClr val="accent1">
                    <a:lumMod val="75000"/>
                  </a:schemeClr>
                </a:solidFill>
              </a:rPr>
              <a:t>Junction</a:t>
            </a:r>
            <a:endParaRPr lang="en-US" dirty="0">
              <a:solidFill>
                <a:schemeClr val="accent1">
                  <a:lumMod val="75000"/>
                </a:schemeClr>
              </a:solidFill>
            </a:endParaRPr>
          </a:p>
        </p:txBody>
      </p:sp>
      <p:cxnSp>
        <p:nvCxnSpPr>
          <p:cNvPr id="233" name="Straight Connector 232"/>
          <p:cNvCxnSpPr/>
          <p:nvPr/>
        </p:nvCxnSpPr>
        <p:spPr>
          <a:xfrm flipH="1">
            <a:off x="2435752" y="5055094"/>
            <a:ext cx="1" cy="53985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4" name="Straight Connector 233"/>
          <p:cNvCxnSpPr/>
          <p:nvPr/>
        </p:nvCxnSpPr>
        <p:spPr>
          <a:xfrm>
            <a:off x="2626597" y="5049436"/>
            <a:ext cx="0" cy="54551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flipV="1">
            <a:off x="1458746"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6" name="Straight Connector 235"/>
          <p:cNvCxnSpPr/>
          <p:nvPr/>
        </p:nvCxnSpPr>
        <p:spPr>
          <a:xfrm flipV="1">
            <a:off x="163274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37" name="Straight Connector 236"/>
          <p:cNvCxnSpPr/>
          <p:nvPr/>
        </p:nvCxnSpPr>
        <p:spPr>
          <a:xfrm flipV="1">
            <a:off x="1819585" y="4387810"/>
            <a:ext cx="0" cy="1207138"/>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pic>
        <p:nvPicPr>
          <p:cNvPr id="238" name="Picture 237" descr="linux-logo-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0784" y="1950793"/>
            <a:ext cx="181382" cy="215391"/>
          </a:xfrm>
          <a:prstGeom prst="rect">
            <a:avLst/>
          </a:prstGeom>
        </p:spPr>
      </p:pic>
      <p:sp>
        <p:nvSpPr>
          <p:cNvPr id="246" name="Rounded Rectangle 245"/>
          <p:cNvSpPr/>
          <p:nvPr/>
        </p:nvSpPr>
        <p:spPr>
          <a:xfrm>
            <a:off x="2986935" y="4700545"/>
            <a:ext cx="1627651" cy="40152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 SW, ISO, GF</a:t>
            </a:r>
          </a:p>
        </p:txBody>
      </p:sp>
      <p:sp>
        <p:nvSpPr>
          <p:cNvPr id="273" name="Rounded Rectangle 272"/>
          <p:cNvSpPr/>
          <p:nvPr/>
        </p:nvSpPr>
        <p:spPr>
          <a:xfrm>
            <a:off x="277343" y="3093603"/>
            <a:ext cx="732517" cy="35909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Serial</a:t>
            </a:r>
          </a:p>
        </p:txBody>
      </p:sp>
      <p:sp>
        <p:nvSpPr>
          <p:cNvPr id="274" name="Rounded Rectangle 273"/>
          <p:cNvSpPr/>
          <p:nvPr/>
        </p:nvSpPr>
        <p:spPr>
          <a:xfrm>
            <a:off x="3015297" y="3326059"/>
            <a:ext cx="936434" cy="3925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12, 24…V</a:t>
            </a:r>
          </a:p>
        </p:txBody>
      </p:sp>
      <p:sp>
        <p:nvSpPr>
          <p:cNvPr id="275" name="Rounded Rectangle 274"/>
          <p:cNvSpPr/>
          <p:nvPr/>
        </p:nvSpPr>
        <p:spPr>
          <a:xfrm>
            <a:off x="1689295" y="4691325"/>
            <a:ext cx="302290" cy="280607"/>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276" name="Rounded Rectangle 275"/>
          <p:cNvSpPr/>
          <p:nvPr/>
        </p:nvSpPr>
        <p:spPr>
          <a:xfrm>
            <a:off x="325607" y="4718308"/>
            <a:ext cx="684253" cy="507247"/>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Motor</a:t>
            </a:r>
          </a:p>
          <a:p>
            <a:pPr algn="r"/>
            <a:r>
              <a:rPr lang="en-US" sz="1400" dirty="0" smtClean="0">
                <a:solidFill>
                  <a:schemeClr val="accent6">
                    <a:lumMod val="75000"/>
                  </a:schemeClr>
                </a:solidFill>
              </a:rPr>
              <a:t>Drive</a:t>
            </a:r>
          </a:p>
        </p:txBody>
      </p:sp>
      <p:pic>
        <p:nvPicPr>
          <p:cNvPr id="283" name="Picture 282"/>
          <p:cNvPicPr>
            <a:picLocks noChangeAspect="1"/>
          </p:cNvPicPr>
          <p:nvPr/>
        </p:nvPicPr>
        <p:blipFill>
          <a:blip r:embed="rId12"/>
          <a:stretch>
            <a:fillRect/>
          </a:stretch>
        </p:blipFill>
        <p:spPr>
          <a:xfrm>
            <a:off x="8195452" y="584002"/>
            <a:ext cx="657523" cy="495098"/>
          </a:xfrm>
          <a:prstGeom prst="rect">
            <a:avLst/>
          </a:prstGeom>
          <a:ln>
            <a:solidFill>
              <a:srgbClr val="558ED5"/>
            </a:solidFill>
          </a:ln>
        </p:spPr>
      </p:pic>
      <p:sp>
        <p:nvSpPr>
          <p:cNvPr id="286" name="Rounded Rectangle 285"/>
          <p:cNvSpPr/>
          <p:nvPr/>
        </p:nvSpPr>
        <p:spPr>
          <a:xfrm>
            <a:off x="2951917" y="5253283"/>
            <a:ext cx="2151790" cy="4179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1-3 Instruments Per Node</a:t>
            </a:r>
          </a:p>
        </p:txBody>
      </p:sp>
      <p:sp>
        <p:nvSpPr>
          <p:cNvPr id="287" name="Rounded Rectangle 286"/>
          <p:cNvSpPr/>
          <p:nvPr/>
        </p:nvSpPr>
        <p:spPr>
          <a:xfrm>
            <a:off x="6315045" y="2431809"/>
            <a:ext cx="794314" cy="37821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2 kW</a:t>
            </a:r>
          </a:p>
        </p:txBody>
      </p:sp>
      <p:pic>
        <p:nvPicPr>
          <p:cNvPr id="288" name="Picture 287" descr="foce-gui.png"/>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195453" y="160496"/>
            <a:ext cx="640561" cy="390086"/>
          </a:xfrm>
          <a:prstGeom prst="rect">
            <a:avLst/>
          </a:prstGeom>
          <a:ln>
            <a:solidFill>
              <a:srgbClr val="558ED5"/>
            </a:solidFill>
          </a:ln>
        </p:spPr>
      </p:pic>
      <p:sp>
        <p:nvSpPr>
          <p:cNvPr id="290" name="Rounded Rectangle 289"/>
          <p:cNvSpPr/>
          <p:nvPr/>
        </p:nvSpPr>
        <p:spPr>
          <a:xfrm>
            <a:off x="3523308" y="1515343"/>
            <a:ext cx="988197" cy="55541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TCPIP</a:t>
            </a:r>
          </a:p>
          <a:p>
            <a:pPr algn="ctr"/>
            <a:r>
              <a:rPr lang="en-US" sz="1400" dirty="0" smtClean="0">
                <a:solidFill>
                  <a:schemeClr val="accent6">
                    <a:lumMod val="75000"/>
                  </a:schemeClr>
                </a:solidFill>
              </a:rPr>
              <a:t>HTTP </a:t>
            </a:r>
          </a:p>
        </p:txBody>
      </p:sp>
      <p:sp>
        <p:nvSpPr>
          <p:cNvPr id="293" name="Rounded Rectangle 292"/>
          <p:cNvSpPr/>
          <p:nvPr/>
        </p:nvSpPr>
        <p:spPr>
          <a:xfrm>
            <a:off x="3693884" y="2515634"/>
            <a:ext cx="957520" cy="5795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p>
          <a:p>
            <a:pPr algn="ctr"/>
            <a:r>
              <a:rPr lang="en-US" sz="1400" dirty="0" smtClean="0">
                <a:solidFill>
                  <a:schemeClr val="accent1">
                    <a:lumMod val="75000"/>
                  </a:schemeClr>
                </a:solidFill>
              </a:rPr>
              <a:t>Switch</a:t>
            </a:r>
            <a:endParaRPr lang="en-US" dirty="0">
              <a:solidFill>
                <a:schemeClr val="accent1">
                  <a:lumMod val="75000"/>
                </a:schemeClr>
              </a:solidFill>
            </a:endParaRPr>
          </a:p>
        </p:txBody>
      </p:sp>
      <p:cxnSp>
        <p:nvCxnSpPr>
          <p:cNvPr id="304" name="Straight Connector 303"/>
          <p:cNvCxnSpPr/>
          <p:nvPr/>
        </p:nvCxnSpPr>
        <p:spPr>
          <a:xfrm>
            <a:off x="3062467" y="2755808"/>
            <a:ext cx="620276" cy="0"/>
          </a:xfrm>
          <a:prstGeom prst="line">
            <a:avLst/>
          </a:prstGeom>
          <a:ln w="38100" cmpd="sng">
            <a:solidFill>
              <a:srgbClr val="558ED5"/>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15" name="Rounded Rectangle 314"/>
          <p:cNvSpPr/>
          <p:nvPr/>
        </p:nvSpPr>
        <p:spPr>
          <a:xfrm>
            <a:off x="6106398" y="1719385"/>
            <a:ext cx="1268844" cy="36253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100 Mbps</a:t>
            </a:r>
          </a:p>
        </p:txBody>
      </p:sp>
      <p:cxnSp>
        <p:nvCxnSpPr>
          <p:cNvPr id="317" name="Straight Connector 316"/>
          <p:cNvCxnSpPr/>
          <p:nvPr/>
        </p:nvCxnSpPr>
        <p:spPr>
          <a:xfrm flipH="1">
            <a:off x="2568089" y="3286369"/>
            <a:ext cx="1620938"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6" name="Straight Connector 325"/>
          <p:cNvCxnSpPr>
            <a:stCxn id="293" idx="2"/>
          </p:cNvCxnSpPr>
          <p:nvPr/>
        </p:nvCxnSpPr>
        <p:spPr>
          <a:xfrm>
            <a:off x="4172644" y="3095218"/>
            <a:ext cx="5242"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1" name="Straight Connector 330"/>
          <p:cNvCxnSpPr/>
          <p:nvPr/>
        </p:nvCxnSpPr>
        <p:spPr>
          <a:xfrm flipV="1">
            <a:off x="2851347" y="3009724"/>
            <a:ext cx="0" cy="28778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335" name="Straight Connector 334"/>
          <p:cNvCxnSpPr/>
          <p:nvPr/>
        </p:nvCxnSpPr>
        <p:spPr>
          <a:xfrm>
            <a:off x="4339199" y="3093603"/>
            <a:ext cx="1" cy="191151"/>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40" name="Straight Connector 339"/>
          <p:cNvCxnSpPr>
            <a:stCxn id="275" idx="3"/>
            <a:endCxn id="225" idx="1"/>
          </p:cNvCxnSpPr>
          <p:nvPr/>
        </p:nvCxnSpPr>
        <p:spPr>
          <a:xfrm flipV="1">
            <a:off x="1991585" y="4827940"/>
            <a:ext cx="163662" cy="3689"/>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45" name="Rounded Rectangle 344"/>
          <p:cNvSpPr/>
          <p:nvPr/>
        </p:nvSpPr>
        <p:spPr>
          <a:xfrm>
            <a:off x="7120249" y="227336"/>
            <a:ext cx="1019984" cy="39503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FOCE GUI</a:t>
            </a:r>
          </a:p>
        </p:txBody>
      </p:sp>
      <p:cxnSp>
        <p:nvCxnSpPr>
          <p:cNvPr id="354" name="Straight Connector 353"/>
          <p:cNvCxnSpPr/>
          <p:nvPr/>
        </p:nvCxnSpPr>
        <p:spPr>
          <a:xfrm flipV="1">
            <a:off x="7954695" y="2552221"/>
            <a:ext cx="0" cy="55298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368" name="Rounded Rectangle 367"/>
          <p:cNvSpPr/>
          <p:nvPr/>
        </p:nvSpPr>
        <p:spPr>
          <a:xfrm>
            <a:off x="7352123" y="714906"/>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SSDS</a:t>
            </a:r>
          </a:p>
        </p:txBody>
      </p:sp>
      <p:pic>
        <p:nvPicPr>
          <p:cNvPr id="369" name="Picture 368" descr="foce-closedLoopTest-11nov11-phIntExtMonth-1.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195454" y="1112520"/>
            <a:ext cx="657522" cy="445643"/>
          </a:xfrm>
          <a:prstGeom prst="rect">
            <a:avLst/>
          </a:prstGeom>
          <a:ln>
            <a:solidFill>
              <a:srgbClr val="558ED5"/>
            </a:solidFill>
          </a:ln>
        </p:spPr>
      </p:pic>
      <p:sp>
        <p:nvSpPr>
          <p:cNvPr id="370" name="Rounded Rectangle 369"/>
          <p:cNvSpPr/>
          <p:nvPr/>
        </p:nvSpPr>
        <p:spPr>
          <a:xfrm>
            <a:off x="7370795" y="1142358"/>
            <a:ext cx="700746" cy="405454"/>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RDV</a:t>
            </a:r>
          </a:p>
        </p:txBody>
      </p:sp>
      <p:sp>
        <p:nvSpPr>
          <p:cNvPr id="374" name="Rounded Rectangle 373"/>
          <p:cNvSpPr/>
          <p:nvPr/>
        </p:nvSpPr>
        <p:spPr>
          <a:xfrm>
            <a:off x="215546" y="2277202"/>
            <a:ext cx="802024" cy="61912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Beagle</a:t>
            </a:r>
          </a:p>
          <a:p>
            <a:pPr algn="r"/>
            <a:r>
              <a:rPr lang="en-US" sz="1400" dirty="0" smtClean="0">
                <a:solidFill>
                  <a:schemeClr val="accent6">
                    <a:lumMod val="75000"/>
                  </a:schemeClr>
                </a:solidFill>
              </a:rPr>
              <a:t>Bone</a:t>
            </a:r>
          </a:p>
        </p:txBody>
      </p:sp>
      <p:sp>
        <p:nvSpPr>
          <p:cNvPr id="375" name="Rounded Rectangle 374"/>
          <p:cNvSpPr/>
          <p:nvPr/>
        </p:nvSpPr>
        <p:spPr>
          <a:xfrm>
            <a:off x="215547" y="3583799"/>
            <a:ext cx="802024" cy="50845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err="1" smtClean="0">
                <a:solidFill>
                  <a:schemeClr val="accent6">
                    <a:lumMod val="75000"/>
                  </a:schemeClr>
                </a:solidFill>
              </a:rPr>
              <a:t>ATMega</a:t>
            </a:r>
            <a:endParaRPr lang="en-US" sz="1400" dirty="0" smtClean="0">
              <a:solidFill>
                <a:schemeClr val="accent6">
                  <a:lumMod val="75000"/>
                </a:schemeClr>
              </a:solidFill>
            </a:endParaRPr>
          </a:p>
          <a:p>
            <a:pPr algn="r"/>
            <a:r>
              <a:rPr lang="en-US" sz="1400" dirty="0" smtClean="0">
                <a:solidFill>
                  <a:schemeClr val="accent6">
                    <a:lumMod val="75000"/>
                  </a:schemeClr>
                </a:solidFill>
              </a:rPr>
              <a:t>PIC24…</a:t>
            </a:r>
          </a:p>
        </p:txBody>
      </p:sp>
      <p:sp>
        <p:nvSpPr>
          <p:cNvPr id="376" name="Rounded Rectangle 375"/>
          <p:cNvSpPr/>
          <p:nvPr/>
        </p:nvSpPr>
        <p:spPr>
          <a:xfrm>
            <a:off x="2408251" y="1611812"/>
            <a:ext cx="496327" cy="334723"/>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7" name="Rounded Rectangle 376"/>
          <p:cNvSpPr/>
          <p:nvPr/>
        </p:nvSpPr>
        <p:spPr>
          <a:xfrm>
            <a:off x="2000094" y="622370"/>
            <a:ext cx="1493723" cy="70765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Control</a:t>
            </a:r>
          </a:p>
          <a:p>
            <a:pPr algn="ctr"/>
            <a:r>
              <a:rPr lang="en-US" sz="1400" dirty="0" smtClean="0">
                <a:solidFill>
                  <a:schemeClr val="accent6">
                    <a:lumMod val="75000"/>
                  </a:schemeClr>
                </a:solidFill>
              </a:rPr>
              <a:t>Configuration</a:t>
            </a:r>
          </a:p>
          <a:p>
            <a:pPr algn="ctr"/>
            <a:r>
              <a:rPr lang="en-US" sz="1400" dirty="0" smtClean="0">
                <a:solidFill>
                  <a:schemeClr val="accent6">
                    <a:lumMod val="75000"/>
                  </a:schemeClr>
                </a:solidFill>
              </a:rPr>
              <a:t>Data Distribution</a:t>
            </a:r>
          </a:p>
        </p:txBody>
      </p:sp>
      <p:sp>
        <p:nvSpPr>
          <p:cNvPr id="378" name="Rounded Rectangle 377"/>
          <p:cNvSpPr/>
          <p:nvPr/>
        </p:nvSpPr>
        <p:spPr>
          <a:xfrm>
            <a:off x="7763938" y="5000507"/>
            <a:ext cx="164935" cy="14313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79" name="Rounded Rectangle 378"/>
          <p:cNvSpPr/>
          <p:nvPr/>
        </p:nvSpPr>
        <p:spPr>
          <a:xfrm>
            <a:off x="8052784" y="4857901"/>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custom</a:t>
            </a:r>
          </a:p>
        </p:txBody>
      </p:sp>
      <p:cxnSp>
        <p:nvCxnSpPr>
          <p:cNvPr id="380" name="Straight Connector 379"/>
          <p:cNvCxnSpPr/>
          <p:nvPr/>
        </p:nvCxnSpPr>
        <p:spPr>
          <a:xfrm flipH="1">
            <a:off x="7718013" y="5396325"/>
            <a:ext cx="256784" cy="0"/>
          </a:xfrm>
          <a:prstGeom prst="line">
            <a:avLst/>
          </a:prstGeom>
          <a:ln w="38100" cmpd="sng">
            <a:solidFill>
              <a:srgbClr val="C0504D"/>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82" name="Straight Connector 381"/>
          <p:cNvCxnSpPr/>
          <p:nvPr/>
        </p:nvCxnSpPr>
        <p:spPr>
          <a:xfrm flipH="1">
            <a:off x="7718014" y="5726964"/>
            <a:ext cx="256783" cy="0"/>
          </a:xfrm>
          <a:prstGeom prst="line">
            <a:avLst/>
          </a:prstGeom>
          <a:ln w="38100" cmpd="sng">
            <a:solidFill>
              <a:schemeClr val="tx1">
                <a:lumMod val="75000"/>
                <a:lumOff val="25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87" name="Rounded Rectangle 386"/>
          <p:cNvSpPr/>
          <p:nvPr/>
        </p:nvSpPr>
        <p:spPr>
          <a:xfrm>
            <a:off x="8052784" y="5143646"/>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power</a:t>
            </a:r>
          </a:p>
        </p:txBody>
      </p:sp>
      <p:sp>
        <p:nvSpPr>
          <p:cNvPr id="388" name="Rounded Rectangle 387"/>
          <p:cNvSpPr/>
          <p:nvPr/>
        </p:nvSpPr>
        <p:spPr>
          <a:xfrm>
            <a:off x="8052784" y="5493737"/>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smtClean="0">
                <a:solidFill>
                  <a:schemeClr val="accent6">
                    <a:lumMod val="75000"/>
                  </a:schemeClr>
                </a:solidFill>
              </a:rPr>
              <a:t>data</a:t>
            </a:r>
          </a:p>
        </p:txBody>
      </p:sp>
      <p:cxnSp>
        <p:nvCxnSpPr>
          <p:cNvPr id="389" name="Straight Connector 388"/>
          <p:cNvCxnSpPr/>
          <p:nvPr/>
        </p:nvCxnSpPr>
        <p:spPr>
          <a:xfrm flipH="1">
            <a:off x="7718014" y="6052994"/>
            <a:ext cx="256783" cy="0"/>
          </a:xfrm>
          <a:prstGeom prst="line">
            <a:avLst/>
          </a:prstGeom>
          <a:ln w="38100" cmpd="sng">
            <a:solidFill>
              <a:schemeClr val="tx2">
                <a:lumMod val="60000"/>
                <a:lumOff val="40000"/>
              </a:schemeClr>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90" name="Rounded Rectangle 389"/>
          <p:cNvSpPr/>
          <p:nvPr/>
        </p:nvSpPr>
        <p:spPr>
          <a:xfrm>
            <a:off x="8052784" y="5856004"/>
            <a:ext cx="878516" cy="39538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400" dirty="0" err="1" smtClean="0">
                <a:solidFill>
                  <a:schemeClr val="accent6">
                    <a:lumMod val="75000"/>
                  </a:schemeClr>
                </a:solidFill>
              </a:rPr>
              <a:t>tbd</a:t>
            </a:r>
            <a:endParaRPr lang="en-US" sz="1400" dirty="0" smtClean="0">
              <a:solidFill>
                <a:schemeClr val="accent6">
                  <a:lumMod val="75000"/>
                </a:schemeClr>
              </a:solidFill>
            </a:endParaRPr>
          </a:p>
        </p:txBody>
      </p:sp>
      <p:sp>
        <p:nvSpPr>
          <p:cNvPr id="392" name="Rounded Rectangle 391"/>
          <p:cNvSpPr/>
          <p:nvPr/>
        </p:nvSpPr>
        <p:spPr>
          <a:xfrm>
            <a:off x="4981081" y="1828659"/>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3" name="Rounded Rectangle 392"/>
          <p:cNvSpPr/>
          <p:nvPr/>
        </p:nvSpPr>
        <p:spPr>
          <a:xfrm>
            <a:off x="4981081" y="252994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4" name="Rounded Rectangle 393"/>
          <p:cNvSpPr/>
          <p:nvPr/>
        </p:nvSpPr>
        <p:spPr>
          <a:xfrm>
            <a:off x="3730017" y="2552221"/>
            <a:ext cx="157644" cy="117876"/>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pic>
        <p:nvPicPr>
          <p:cNvPr id="396" name="Picture 395" descr="rbnb.png"/>
          <p:cNvPicPr>
            <a:picLocks noChangeAspect="1"/>
          </p:cNvPicPr>
          <p:nvPr/>
        </p:nvPicPr>
        <p:blipFill>
          <a:blip r:embed="rId15">
            <a:alphaModFix/>
            <a:extLst>
              <a:ext uri="{BEBA8EAE-BF5A-486C-A8C5-ECC9F3942E4B}">
                <a14:imgProps xmlns:a14="http://schemas.microsoft.com/office/drawing/2010/main">
                  <a14:imgLayer r:embed="rId16">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8178757" y="2178301"/>
            <a:ext cx="426034" cy="214918"/>
          </a:xfrm>
          <a:prstGeom prst="rect">
            <a:avLst/>
          </a:prstGeom>
          <a:ln>
            <a:solidFill>
              <a:srgbClr val="558ED5"/>
            </a:solidFill>
          </a:ln>
        </p:spPr>
      </p:pic>
      <p:sp>
        <p:nvSpPr>
          <p:cNvPr id="398" name="Rounded Rectangle 397"/>
          <p:cNvSpPr/>
          <p:nvPr/>
        </p:nvSpPr>
        <p:spPr>
          <a:xfrm>
            <a:off x="1423645" y="4206481"/>
            <a:ext cx="450990" cy="181329"/>
          </a:xfrm>
          <a:prstGeom prst="roundRect">
            <a:avLst>
              <a:gd name="adj" fmla="val 9581"/>
            </a:avLst>
          </a:prstGeom>
          <a:solidFill>
            <a:schemeClr val="tx1"/>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399" name="Rounded Rectangle 398"/>
          <p:cNvSpPr/>
          <p:nvPr/>
        </p:nvSpPr>
        <p:spPr>
          <a:xfrm>
            <a:off x="133692" y="4098281"/>
            <a:ext cx="895020" cy="364370"/>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r"/>
            <a:r>
              <a:rPr lang="en-US" sz="1400" dirty="0" smtClean="0">
                <a:solidFill>
                  <a:schemeClr val="accent6">
                    <a:lumMod val="75000"/>
                  </a:schemeClr>
                </a:solidFill>
              </a:rPr>
              <a:t>Data </a:t>
            </a:r>
            <a:r>
              <a:rPr lang="en-US" sz="1400" dirty="0" err="1" smtClean="0">
                <a:solidFill>
                  <a:schemeClr val="accent6">
                    <a:lumMod val="75000"/>
                  </a:schemeClr>
                </a:solidFill>
              </a:rPr>
              <a:t>Acq</a:t>
            </a:r>
            <a:endParaRPr lang="en-US" sz="1400" dirty="0" smtClean="0">
              <a:solidFill>
                <a:schemeClr val="accent6">
                  <a:lumMod val="75000"/>
                </a:schemeClr>
              </a:solidFill>
            </a:endParaRPr>
          </a:p>
        </p:txBody>
      </p:sp>
      <p:sp>
        <p:nvSpPr>
          <p:cNvPr id="116" name="Rounded Rectangle 115"/>
          <p:cNvSpPr/>
          <p:nvPr/>
        </p:nvSpPr>
        <p:spPr>
          <a:xfrm>
            <a:off x="6249184" y="2819033"/>
            <a:ext cx="794314" cy="57234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KFA Cable</a:t>
            </a:r>
          </a:p>
        </p:txBody>
      </p:sp>
    </p:spTree>
    <p:extLst>
      <p:ext uri="{BB962C8B-B14F-4D97-AF65-F5344CB8AC3E}">
        <p14:creationId xmlns:p14="http://schemas.microsoft.com/office/powerpoint/2010/main" val="3014580442"/>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25235089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7" name="Picture 5" descr="C:\Documents and Settings\shfa\Desktop\XFOCE, SWFOCE PDR\Lightened SWFOCE TEST SECTION ASSY.JPG"/>
          <p:cNvPicPr>
            <a:picLocks noChangeAspect="1" noChangeArrowheads="1"/>
          </p:cNvPicPr>
          <p:nvPr/>
        </p:nvPicPr>
        <p:blipFill>
          <a:blip r:embed="rId3" cstate="print"/>
          <a:srcRect/>
          <a:stretch>
            <a:fillRect/>
          </a:stretch>
        </p:blipFill>
        <p:spPr bwMode="auto">
          <a:xfrm>
            <a:off x="152400" y="685800"/>
            <a:ext cx="8691562" cy="5949716"/>
          </a:xfrm>
          <a:prstGeom prst="rect">
            <a:avLst/>
          </a:prstGeom>
          <a:noFill/>
        </p:spPr>
      </p:pic>
      <p:sp>
        <p:nvSpPr>
          <p:cNvPr id="3" name="Rectangle 2"/>
          <p:cNvSpPr/>
          <p:nvPr/>
        </p:nvSpPr>
        <p:spPr>
          <a:xfrm>
            <a:off x="304800" y="2590800"/>
            <a:ext cx="1105624" cy="276999"/>
          </a:xfrm>
          <a:prstGeom prst="rect">
            <a:avLst/>
          </a:prstGeom>
        </p:spPr>
        <p:txBody>
          <a:bodyPr wrap="none">
            <a:spAutoFit/>
          </a:bodyPr>
          <a:lstStyle/>
          <a:p>
            <a:r>
              <a:rPr lang="en-US" sz="1200" b="1" dirty="0" smtClean="0"/>
              <a:t>Seawater Inlet</a:t>
            </a:r>
            <a:endParaRPr lang="en-US" sz="1200" b="1" dirty="0"/>
          </a:p>
        </p:txBody>
      </p:sp>
      <p:sp>
        <p:nvSpPr>
          <p:cNvPr id="4" name="Rectangle 3"/>
          <p:cNvSpPr/>
          <p:nvPr/>
        </p:nvSpPr>
        <p:spPr>
          <a:xfrm>
            <a:off x="457200" y="3200400"/>
            <a:ext cx="1373325" cy="276999"/>
          </a:xfrm>
          <a:prstGeom prst="rect">
            <a:avLst/>
          </a:prstGeom>
        </p:spPr>
        <p:txBody>
          <a:bodyPr wrap="none">
            <a:spAutoFit/>
          </a:bodyPr>
          <a:lstStyle/>
          <a:p>
            <a:r>
              <a:rPr lang="en-US" sz="1200" b="1" dirty="0" smtClean="0"/>
              <a:t>Delay Path Section</a:t>
            </a:r>
            <a:endParaRPr lang="en-US" sz="1200" b="1" dirty="0"/>
          </a:p>
        </p:txBody>
      </p:sp>
      <p:sp>
        <p:nvSpPr>
          <p:cNvPr id="5" name="Rectangle 4"/>
          <p:cNvSpPr/>
          <p:nvPr/>
        </p:nvSpPr>
        <p:spPr>
          <a:xfrm>
            <a:off x="1600200" y="4876800"/>
            <a:ext cx="2089546" cy="276999"/>
          </a:xfrm>
          <a:prstGeom prst="rect">
            <a:avLst/>
          </a:prstGeom>
        </p:spPr>
        <p:txBody>
          <a:bodyPr wrap="none">
            <a:spAutoFit/>
          </a:bodyPr>
          <a:lstStyle/>
          <a:p>
            <a:r>
              <a:rPr lang="en-US" sz="1200" b="1" dirty="0" smtClean="0"/>
              <a:t>Chamber Anchors (at corners)</a:t>
            </a:r>
            <a:endParaRPr lang="en-US" sz="1200" b="1" dirty="0"/>
          </a:p>
        </p:txBody>
      </p:sp>
      <p:sp>
        <p:nvSpPr>
          <p:cNvPr id="6" name="Rectangle 5"/>
          <p:cNvSpPr/>
          <p:nvPr/>
        </p:nvSpPr>
        <p:spPr>
          <a:xfrm>
            <a:off x="7543800" y="2743200"/>
            <a:ext cx="945067" cy="461665"/>
          </a:xfrm>
          <a:prstGeom prst="rect">
            <a:avLst/>
          </a:prstGeom>
        </p:spPr>
        <p:txBody>
          <a:bodyPr wrap="none">
            <a:spAutoFit/>
          </a:bodyPr>
          <a:lstStyle/>
          <a:p>
            <a:r>
              <a:rPr lang="en-US" sz="1200" b="1" dirty="0" smtClean="0"/>
              <a:t>Fan Module</a:t>
            </a:r>
          </a:p>
          <a:p>
            <a:r>
              <a:rPr lang="en-US" sz="1200" b="1" dirty="0" smtClean="0"/>
              <a:t>    Location</a:t>
            </a:r>
            <a:endParaRPr lang="en-US" sz="1200" b="1" dirty="0"/>
          </a:p>
        </p:txBody>
      </p:sp>
      <p:sp>
        <p:nvSpPr>
          <p:cNvPr id="9" name="Rectangle 8"/>
          <p:cNvSpPr/>
          <p:nvPr/>
        </p:nvSpPr>
        <p:spPr>
          <a:xfrm>
            <a:off x="2286000" y="1219200"/>
            <a:ext cx="1372748" cy="276999"/>
          </a:xfrm>
          <a:prstGeom prst="rect">
            <a:avLst/>
          </a:prstGeom>
        </p:spPr>
        <p:txBody>
          <a:bodyPr wrap="none">
            <a:spAutoFit/>
          </a:bodyPr>
          <a:lstStyle/>
          <a:p>
            <a:r>
              <a:rPr lang="en-US" sz="1200" b="1" dirty="0" smtClean="0"/>
              <a:t>Enriched Seawater</a:t>
            </a:r>
            <a:endParaRPr lang="en-US" sz="1200" b="1" dirty="0"/>
          </a:p>
        </p:txBody>
      </p:sp>
      <p:cxnSp>
        <p:nvCxnSpPr>
          <p:cNvPr id="14" name="Straight Connector 13"/>
          <p:cNvCxnSpPr/>
          <p:nvPr/>
        </p:nvCxnSpPr>
        <p:spPr>
          <a:xfrm flipV="1">
            <a:off x="1143000" y="20574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143000" y="2057400"/>
            <a:ext cx="3276600" cy="1066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V="1">
            <a:off x="4419600" y="3048000"/>
            <a:ext cx="0" cy="762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V="1">
            <a:off x="4419600" y="28956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4724400" y="2895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733800" y="4114800"/>
            <a:ext cx="1441420" cy="400110"/>
          </a:xfrm>
          <a:prstGeom prst="rect">
            <a:avLst/>
          </a:prstGeom>
        </p:spPr>
        <p:txBody>
          <a:bodyPr wrap="none">
            <a:spAutoFit/>
          </a:bodyPr>
          <a:lstStyle/>
          <a:p>
            <a:r>
              <a:rPr lang="en-US" sz="1000" b="1" dirty="0" smtClean="0"/>
              <a:t>(Conformal Sealing Mat</a:t>
            </a:r>
          </a:p>
          <a:p>
            <a:r>
              <a:rPr lang="en-US" sz="1000" b="1" dirty="0" smtClean="0"/>
              <a:t>Removed for Clarity)</a:t>
            </a:r>
            <a:endParaRPr lang="en-US" sz="1000" dirty="0"/>
          </a:p>
        </p:txBody>
      </p:sp>
      <p:sp>
        <p:nvSpPr>
          <p:cNvPr id="34" name="Right Arrow 33"/>
          <p:cNvSpPr/>
          <p:nvPr/>
        </p:nvSpPr>
        <p:spPr>
          <a:xfrm rot="8842755" flipV="1">
            <a:off x="6287050" y="3456793"/>
            <a:ext cx="1592119"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5" name="Rectangle 34"/>
          <p:cNvSpPr/>
          <p:nvPr/>
        </p:nvSpPr>
        <p:spPr>
          <a:xfrm>
            <a:off x="8229600" y="2895600"/>
            <a:ext cx="665567" cy="215444"/>
          </a:xfrm>
          <a:prstGeom prst="rect">
            <a:avLst/>
          </a:prstGeom>
        </p:spPr>
        <p:txBody>
          <a:bodyPr wrap="none">
            <a:spAutoFit/>
          </a:bodyPr>
          <a:lstStyle/>
          <a:p>
            <a:r>
              <a:rPr lang="en-US" sz="800" dirty="0" smtClean="0"/>
              <a:t>(Both Ends)</a:t>
            </a:r>
            <a:endParaRPr lang="en-US" sz="800" dirty="0"/>
          </a:p>
        </p:txBody>
      </p:sp>
      <p:sp>
        <p:nvSpPr>
          <p:cNvPr id="36" name="Rectangle 35"/>
          <p:cNvSpPr/>
          <p:nvPr/>
        </p:nvSpPr>
        <p:spPr>
          <a:xfrm>
            <a:off x="3048000" y="1371600"/>
            <a:ext cx="665567" cy="215444"/>
          </a:xfrm>
          <a:prstGeom prst="rect">
            <a:avLst/>
          </a:prstGeom>
        </p:spPr>
        <p:txBody>
          <a:bodyPr wrap="none">
            <a:spAutoFit/>
          </a:bodyPr>
          <a:lstStyle/>
          <a:p>
            <a:r>
              <a:rPr lang="en-US" sz="800" dirty="0" smtClean="0"/>
              <a:t>(Both Ends)</a:t>
            </a:r>
            <a:endParaRPr lang="en-US" sz="800" dirty="0"/>
          </a:p>
        </p:txBody>
      </p:sp>
      <p:sp>
        <p:nvSpPr>
          <p:cNvPr id="37" name="Rectangle 36"/>
          <p:cNvSpPr/>
          <p:nvPr/>
        </p:nvSpPr>
        <p:spPr>
          <a:xfrm>
            <a:off x="457200" y="2743200"/>
            <a:ext cx="665567" cy="215444"/>
          </a:xfrm>
          <a:prstGeom prst="rect">
            <a:avLst/>
          </a:prstGeom>
        </p:spPr>
        <p:txBody>
          <a:bodyPr wrap="none">
            <a:spAutoFit/>
          </a:bodyPr>
          <a:lstStyle/>
          <a:p>
            <a:r>
              <a:rPr lang="en-US" sz="800" dirty="0" smtClean="0"/>
              <a:t>(Both Ends)</a:t>
            </a:r>
            <a:endParaRPr lang="en-US" sz="800" dirty="0"/>
          </a:p>
        </p:txBody>
      </p:sp>
      <p:sp>
        <p:nvSpPr>
          <p:cNvPr id="38" name="Right Arrow 37"/>
          <p:cNvSpPr/>
          <p:nvPr/>
        </p:nvSpPr>
        <p:spPr>
          <a:xfrm rot="17638518" flipV="1">
            <a:off x="1060443" y="2503044"/>
            <a:ext cx="348496"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9" name="Right Arrow 38"/>
          <p:cNvSpPr/>
          <p:nvPr/>
        </p:nvSpPr>
        <p:spPr>
          <a:xfrm rot="19425888" flipV="1">
            <a:off x="1668677" y="3001784"/>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0" name="Right Arrow 39"/>
          <p:cNvSpPr/>
          <p:nvPr/>
        </p:nvSpPr>
        <p:spPr>
          <a:xfrm rot="18936611" flipV="1">
            <a:off x="2675435" y="4401114"/>
            <a:ext cx="149081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41" name="Rectangle 40"/>
          <p:cNvSpPr/>
          <p:nvPr/>
        </p:nvSpPr>
        <p:spPr>
          <a:xfrm>
            <a:off x="762000" y="3352800"/>
            <a:ext cx="665567" cy="215444"/>
          </a:xfrm>
          <a:prstGeom prst="rect">
            <a:avLst/>
          </a:prstGeom>
        </p:spPr>
        <p:txBody>
          <a:bodyPr wrap="none">
            <a:spAutoFit/>
          </a:bodyPr>
          <a:lstStyle/>
          <a:p>
            <a:r>
              <a:rPr lang="en-US" sz="800" dirty="0" smtClean="0"/>
              <a:t>(Both Ends)</a:t>
            </a:r>
            <a:endParaRPr lang="en-US" sz="800" dirty="0"/>
          </a:p>
        </p:txBody>
      </p:sp>
      <p:sp>
        <p:nvSpPr>
          <p:cNvPr id="42" name="Rectangle 41"/>
          <p:cNvSpPr/>
          <p:nvPr/>
        </p:nvSpPr>
        <p:spPr>
          <a:xfrm>
            <a:off x="4114800" y="1219200"/>
            <a:ext cx="1536190" cy="276999"/>
          </a:xfrm>
          <a:prstGeom prst="rect">
            <a:avLst/>
          </a:prstGeom>
        </p:spPr>
        <p:txBody>
          <a:bodyPr wrap="none">
            <a:spAutoFit/>
          </a:bodyPr>
          <a:lstStyle/>
          <a:p>
            <a:r>
              <a:rPr lang="en-US" sz="1200" b="1" dirty="0" smtClean="0"/>
              <a:t>Experiment Chamber</a:t>
            </a:r>
            <a:endParaRPr lang="en-US" sz="1200" b="1" dirty="0"/>
          </a:p>
        </p:txBody>
      </p:sp>
      <p:cxnSp>
        <p:nvCxnSpPr>
          <p:cNvPr id="43" name="Straight Connector 42"/>
          <p:cNvCxnSpPr/>
          <p:nvPr/>
        </p:nvCxnSpPr>
        <p:spPr>
          <a:xfrm>
            <a:off x="5638800" y="3276600"/>
            <a:ext cx="838200" cy="304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5562600" y="3048000"/>
            <a:ext cx="304800" cy="1524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26" name="Cube 25"/>
          <p:cNvSpPr/>
          <p:nvPr/>
        </p:nvSpPr>
        <p:spPr>
          <a:xfrm rot="1118302">
            <a:off x="5428559" y="3156732"/>
            <a:ext cx="228600" cy="152400"/>
          </a:xfrm>
          <a:prstGeom prst="cub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5" name="Straight Connector 44"/>
          <p:cNvCxnSpPr/>
          <p:nvPr/>
        </p:nvCxnSpPr>
        <p:spPr>
          <a:xfrm>
            <a:off x="1447800" y="1600200"/>
            <a:ext cx="4419600" cy="144780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31" name="Right Arrow 30"/>
          <p:cNvSpPr/>
          <p:nvPr/>
        </p:nvSpPr>
        <p:spPr>
          <a:xfrm rot="6718606">
            <a:off x="2236113" y="1963166"/>
            <a:ext cx="114236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2" name="Right Arrow 31"/>
          <p:cNvSpPr/>
          <p:nvPr/>
        </p:nvSpPr>
        <p:spPr>
          <a:xfrm rot="5400000">
            <a:off x="4099558" y="2301241"/>
            <a:ext cx="1752600" cy="45719"/>
          </a:xfrm>
          <a:prstGeom prst="rightArrow">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33" name="Right Arrow 32"/>
          <p:cNvSpPr/>
          <p:nvPr/>
        </p:nvSpPr>
        <p:spPr>
          <a:xfrm rot="7023910">
            <a:off x="5434873" y="2553564"/>
            <a:ext cx="673664"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47" name="Curved Connector 46"/>
          <p:cNvCxnSpPr/>
          <p:nvPr/>
        </p:nvCxnSpPr>
        <p:spPr>
          <a:xfrm rot="5400000">
            <a:off x="1409700" y="15621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228600" y="1295400"/>
            <a:ext cx="1645001" cy="400110"/>
          </a:xfrm>
          <a:prstGeom prst="rect">
            <a:avLst/>
          </a:prstGeom>
        </p:spPr>
        <p:txBody>
          <a:bodyPr wrap="none">
            <a:spAutoFit/>
          </a:bodyPr>
          <a:lstStyle/>
          <a:p>
            <a:pPr algn="ctr"/>
            <a:r>
              <a:rPr lang="en-US" sz="1000" b="1" dirty="0" smtClean="0"/>
              <a:t>Enriched Seawater Delivery</a:t>
            </a:r>
          </a:p>
          <a:p>
            <a:pPr algn="ctr"/>
            <a:r>
              <a:rPr lang="en-US" sz="1000" b="1" dirty="0" smtClean="0"/>
              <a:t>From Surface</a:t>
            </a:r>
            <a:endParaRPr lang="en-US" sz="1000" b="1" dirty="0"/>
          </a:p>
        </p:txBody>
      </p:sp>
      <p:sp>
        <p:nvSpPr>
          <p:cNvPr id="56" name="Oval 55"/>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6172200" y="2514600"/>
            <a:ext cx="1147109" cy="276999"/>
          </a:xfrm>
          <a:prstGeom prst="rect">
            <a:avLst/>
          </a:prstGeom>
        </p:spPr>
        <p:txBody>
          <a:bodyPr wrap="none">
            <a:spAutoFit/>
          </a:bodyPr>
          <a:lstStyle/>
          <a:p>
            <a:r>
              <a:rPr lang="en-US" sz="1200" b="1" dirty="0" smtClean="0"/>
              <a:t>Valve Manifold</a:t>
            </a:r>
            <a:endParaRPr lang="en-US" sz="1200" b="1" dirty="0"/>
          </a:p>
        </p:txBody>
      </p:sp>
      <p:sp>
        <p:nvSpPr>
          <p:cNvPr id="8" name="Rectangle 7"/>
          <p:cNvSpPr/>
          <p:nvPr/>
        </p:nvSpPr>
        <p:spPr>
          <a:xfrm>
            <a:off x="7848600" y="1066800"/>
            <a:ext cx="854721" cy="276999"/>
          </a:xfrm>
          <a:prstGeom prst="rect">
            <a:avLst/>
          </a:prstGeom>
        </p:spPr>
        <p:txBody>
          <a:bodyPr wrap="none">
            <a:spAutoFit/>
          </a:bodyPr>
          <a:lstStyle/>
          <a:p>
            <a:r>
              <a:rPr lang="en-US" sz="1200" b="1" dirty="0" smtClean="0"/>
              <a:t>As needed</a:t>
            </a:r>
            <a:endParaRPr lang="en-US" sz="1200" b="1" dirty="0"/>
          </a:p>
        </p:txBody>
      </p:sp>
      <p:sp>
        <p:nvSpPr>
          <p:cNvPr id="57" name="Oval 56"/>
          <p:cNvSpPr/>
          <p:nvPr/>
        </p:nvSpPr>
        <p:spPr>
          <a:xfrm>
            <a:off x="6477000" y="548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705600" y="548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8" name="Right Arrow 57"/>
          <p:cNvSpPr/>
          <p:nvPr/>
        </p:nvSpPr>
        <p:spPr>
          <a:xfrm rot="14754954" flipV="1">
            <a:off x="6917419" y="5102623"/>
            <a:ext cx="8988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59" name="Right Arrow 58"/>
          <p:cNvSpPr/>
          <p:nvPr/>
        </p:nvSpPr>
        <p:spPr>
          <a:xfrm rot="8743497">
            <a:off x="5424278" y="2911979"/>
            <a:ext cx="886245" cy="52663"/>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0" name="Rectangle 59"/>
          <p:cNvSpPr/>
          <p:nvPr/>
        </p:nvSpPr>
        <p:spPr>
          <a:xfrm>
            <a:off x="4267200" y="4876800"/>
            <a:ext cx="1381468" cy="461665"/>
          </a:xfrm>
          <a:prstGeom prst="rect">
            <a:avLst/>
          </a:prstGeom>
        </p:spPr>
        <p:txBody>
          <a:bodyPr wrap="none">
            <a:spAutoFit/>
          </a:bodyPr>
          <a:lstStyle/>
          <a:p>
            <a:r>
              <a:rPr lang="en-US" sz="1200" b="1" dirty="0" smtClean="0"/>
              <a:t>       Shear Skirt</a:t>
            </a:r>
          </a:p>
          <a:p>
            <a:r>
              <a:rPr lang="en-US" sz="1200" b="1" dirty="0" smtClean="0"/>
              <a:t>(Bottom Perimeter</a:t>
            </a:r>
            <a:endParaRPr lang="en-US" sz="1200" b="1" dirty="0"/>
          </a:p>
        </p:txBody>
      </p:sp>
      <p:sp>
        <p:nvSpPr>
          <p:cNvPr id="61" name="Right Arrow 60"/>
          <p:cNvSpPr/>
          <p:nvPr/>
        </p:nvSpPr>
        <p:spPr>
          <a:xfrm rot="17638518" flipV="1">
            <a:off x="4486484" y="4324257"/>
            <a:ext cx="1330751"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63" name="Oval 62"/>
          <p:cNvSpPr/>
          <p:nvPr/>
        </p:nvSpPr>
        <p:spPr>
          <a:xfrm>
            <a:off x="5029200" y="20574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81600" y="2057400"/>
            <a:ext cx="1371401" cy="276999"/>
          </a:xfrm>
          <a:prstGeom prst="rect">
            <a:avLst/>
          </a:prstGeom>
        </p:spPr>
        <p:txBody>
          <a:bodyPr wrap="none">
            <a:spAutoFit/>
          </a:bodyPr>
          <a:lstStyle/>
          <a:p>
            <a:r>
              <a:rPr lang="en-US" sz="1200" b="1" dirty="0" smtClean="0"/>
              <a:t>Perimeter Weights</a:t>
            </a:r>
            <a:endParaRPr lang="en-US" sz="1200" b="1" dirty="0"/>
          </a:p>
        </p:txBody>
      </p:sp>
      <p:sp>
        <p:nvSpPr>
          <p:cNvPr id="64" name="Rectangle 63"/>
          <p:cNvSpPr/>
          <p:nvPr/>
        </p:nvSpPr>
        <p:spPr>
          <a:xfrm>
            <a:off x="838200" y="4267200"/>
            <a:ext cx="1802353" cy="276999"/>
          </a:xfrm>
          <a:prstGeom prst="rect">
            <a:avLst/>
          </a:prstGeom>
        </p:spPr>
        <p:txBody>
          <a:bodyPr wrap="none">
            <a:spAutoFit/>
          </a:bodyPr>
          <a:lstStyle/>
          <a:p>
            <a:r>
              <a:rPr lang="en-US" sz="1200" b="1" dirty="0" smtClean="0"/>
              <a:t>Conformal Sealing Mat(s)</a:t>
            </a:r>
            <a:endParaRPr lang="en-US" sz="1200" dirty="0"/>
          </a:p>
        </p:txBody>
      </p:sp>
      <p:cxnSp>
        <p:nvCxnSpPr>
          <p:cNvPr id="70" name="Curved Connector 69"/>
          <p:cNvCxnSpPr/>
          <p:nvPr/>
        </p:nvCxnSpPr>
        <p:spPr>
          <a:xfrm rot="5400000">
            <a:off x="6362700" y="3543300"/>
            <a:ext cx="152400" cy="76200"/>
          </a:xfrm>
          <a:prstGeom prst="curvedConnector3">
            <a:avLst>
              <a:gd name="adj1" fmla="val 50000"/>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1" name="Rectangle 70"/>
          <p:cNvSpPr/>
          <p:nvPr/>
        </p:nvSpPr>
        <p:spPr>
          <a:xfrm>
            <a:off x="2133600" y="152400"/>
            <a:ext cx="5947511" cy="461665"/>
          </a:xfrm>
          <a:prstGeom prst="rect">
            <a:avLst/>
          </a:prstGeom>
        </p:spPr>
        <p:txBody>
          <a:bodyPr wrap="none">
            <a:spAutoFit/>
          </a:bodyPr>
          <a:lstStyle/>
          <a:p>
            <a:r>
              <a:rPr lang="en-US" sz="2400" b="1" dirty="0" smtClean="0"/>
              <a:t>Typical Seafloor System Comprising an </a:t>
            </a:r>
            <a:r>
              <a:rPr lang="en-US" sz="2400" b="1" dirty="0" err="1" smtClean="0"/>
              <a:t>xFOCE</a:t>
            </a:r>
            <a:endParaRPr lang="en-US" sz="2400" dirty="0"/>
          </a:p>
        </p:txBody>
      </p:sp>
      <p:sp>
        <p:nvSpPr>
          <p:cNvPr id="72" name="Right Arrow 71"/>
          <p:cNvSpPr/>
          <p:nvPr/>
        </p:nvSpPr>
        <p:spPr>
          <a:xfrm rot="19425888" flipV="1">
            <a:off x="2430678" y="4027170"/>
            <a:ext cx="1007578" cy="45719"/>
          </a:xfrm>
          <a:prstGeom prst="rightArrow">
            <a:avLst/>
          </a:prstGeom>
          <a:solidFill>
            <a:schemeClr val="tx1"/>
          </a:solidFill>
          <a:ln w="3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8883190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dirty="0" smtClean="0"/>
              <a:t>Sample Experiment Chambers</a:t>
            </a:r>
            <a:endParaRPr lang="en-US" sz="2400" b="1"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3"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1256"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87254" y="3505200"/>
            <a:ext cx="1954381" cy="369332"/>
          </a:xfrm>
          <a:prstGeom prst="rect">
            <a:avLst/>
          </a:prstGeom>
        </p:spPr>
        <p:txBody>
          <a:bodyPr wrap="none">
            <a:spAutoFit/>
          </a:bodyPr>
          <a:lstStyle/>
          <a:p>
            <a:pPr algn="ctr"/>
            <a:r>
              <a:rPr lang="en-US" b="1" dirty="0" err="1" smtClean="0"/>
              <a:t>swFOCE</a:t>
            </a:r>
            <a:r>
              <a:rPr lang="en-US" b="1" dirty="0" smtClean="0"/>
              <a:t>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1257" name="Acrobat Document" r:id="rId6" imgW="11658600" imgH="7543800" progId="AcroExch.Document.7">
                  <p:embed/>
                </p:oleObj>
              </mc:Choice>
              <mc:Fallback>
                <p:oleObj name="Acrobat Document" r:id="rId6" imgW="11658600" imgH="75438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1258" name="Acrobat Document" r:id="rId8" imgW="11658600" imgH="7543800" progId="AcroExch.Document.7">
                  <p:embed/>
                </p:oleObj>
              </mc:Choice>
              <mc:Fallback>
                <p:oleObj name="Acrobat Document" r:id="rId8" imgW="11658600" imgH="7543800" progId="AcroExch.Document.7">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4445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C:\Documents and Settings\shfa\Desktop\XFOCE, SWFOCE PDR\swFOCEwbase.jpg"/>
          <p:cNvPicPr>
            <a:picLocks noChangeAspect="1" noChangeArrowheads="1"/>
          </p:cNvPicPr>
          <p:nvPr/>
        </p:nvPicPr>
        <p:blipFill>
          <a:blip r:embed="rId3" cstate="print"/>
          <a:srcRect/>
          <a:stretch>
            <a:fillRect/>
          </a:stretch>
        </p:blipFill>
        <p:spPr bwMode="auto">
          <a:xfrm>
            <a:off x="228600" y="1143000"/>
            <a:ext cx="8839200" cy="5161445"/>
          </a:xfrm>
          <a:prstGeom prst="rect">
            <a:avLst/>
          </a:prstGeom>
          <a:noFill/>
        </p:spPr>
      </p:pic>
      <p:sp>
        <p:nvSpPr>
          <p:cNvPr id="2" name="Title 1"/>
          <p:cNvSpPr>
            <a:spLocks noGrp="1"/>
          </p:cNvSpPr>
          <p:nvPr>
            <p:ph type="ctrTitle" idx="4294967295"/>
          </p:nvPr>
        </p:nvSpPr>
        <p:spPr>
          <a:xfrm>
            <a:off x="1513840" y="228600"/>
            <a:ext cx="6735439" cy="609600"/>
          </a:xfrm>
        </p:spPr>
        <p:txBody>
          <a:bodyPr>
            <a:noAutofit/>
          </a:bodyPr>
          <a:lstStyle/>
          <a:p>
            <a:pPr algn="ctr"/>
            <a:r>
              <a:rPr lang="en-US" sz="2400" b="1" dirty="0" err="1" smtClean="0"/>
              <a:t>swFOCE</a:t>
            </a:r>
            <a:r>
              <a:rPr lang="en-US" sz="2400" b="1" dirty="0" smtClean="0"/>
              <a:t> Assembly w/Shear Skirt and Interface Seal</a:t>
            </a:r>
            <a:endParaRPr lang="en-US" sz="2400" b="1" dirty="0"/>
          </a:p>
        </p:txBody>
      </p:sp>
      <p:sp>
        <p:nvSpPr>
          <p:cNvPr id="5" name="TextBox 4"/>
          <p:cNvSpPr txBox="1"/>
          <p:nvPr/>
        </p:nvSpPr>
        <p:spPr>
          <a:xfrm>
            <a:off x="2209800" y="5029200"/>
            <a:ext cx="2747740" cy="369332"/>
          </a:xfrm>
          <a:prstGeom prst="rect">
            <a:avLst/>
          </a:prstGeom>
          <a:noFill/>
        </p:spPr>
        <p:txBody>
          <a:bodyPr wrap="none" rtlCol="0">
            <a:spAutoFit/>
          </a:bodyPr>
          <a:lstStyle/>
          <a:p>
            <a:r>
              <a:rPr lang="en-US" b="1" dirty="0" smtClean="0"/>
              <a:t>Rigid Perimeter Shear Skirt</a:t>
            </a:r>
            <a:endParaRPr lang="en-US" b="1" dirty="0"/>
          </a:p>
        </p:txBody>
      </p:sp>
      <p:sp>
        <p:nvSpPr>
          <p:cNvPr id="9" name="TextBox 8"/>
          <p:cNvSpPr txBox="1"/>
          <p:nvPr/>
        </p:nvSpPr>
        <p:spPr>
          <a:xfrm>
            <a:off x="6248400" y="2743200"/>
            <a:ext cx="1484061" cy="369332"/>
          </a:xfrm>
          <a:prstGeom prst="rect">
            <a:avLst/>
          </a:prstGeom>
          <a:noFill/>
        </p:spPr>
        <p:txBody>
          <a:bodyPr wrap="none" rtlCol="0">
            <a:spAutoFit/>
          </a:bodyPr>
          <a:lstStyle/>
          <a:p>
            <a:r>
              <a:rPr lang="en-US" b="1" dirty="0" smtClean="0"/>
              <a:t>Interface Seal</a:t>
            </a:r>
            <a:endParaRPr lang="en-US" b="1" dirty="0"/>
          </a:p>
        </p:txBody>
      </p:sp>
      <p:cxnSp>
        <p:nvCxnSpPr>
          <p:cNvPr id="10" name="Straight Arrow Connector 9"/>
          <p:cNvCxnSpPr/>
          <p:nvPr/>
        </p:nvCxnSpPr>
        <p:spPr>
          <a:xfrm flipH="1">
            <a:off x="6019800" y="31242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a:stCxn id="5" idx="0"/>
          </p:cNvCxnSpPr>
          <p:nvPr/>
        </p:nvCxnSpPr>
        <p:spPr>
          <a:xfrm flipV="1">
            <a:off x="3583670" y="4267200"/>
            <a:ext cx="835930" cy="7620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1143000" y="2286000"/>
            <a:ext cx="1580882" cy="369332"/>
          </a:xfrm>
          <a:prstGeom prst="rect">
            <a:avLst/>
          </a:prstGeom>
          <a:noFill/>
        </p:spPr>
        <p:txBody>
          <a:bodyPr wrap="none" rtlCol="0">
            <a:spAutoFit/>
          </a:bodyPr>
          <a:lstStyle/>
          <a:p>
            <a:r>
              <a:rPr lang="en-US" b="1" dirty="0" smtClean="0"/>
              <a:t>Chamber Dock</a:t>
            </a:r>
            <a:endParaRPr lang="en-US" b="1" dirty="0"/>
          </a:p>
        </p:txBody>
      </p:sp>
      <p:cxnSp>
        <p:nvCxnSpPr>
          <p:cNvPr id="19" name="Straight Arrow Connector 18"/>
          <p:cNvCxnSpPr/>
          <p:nvPr/>
        </p:nvCxnSpPr>
        <p:spPr>
          <a:xfrm>
            <a:off x="1905000" y="2590800"/>
            <a:ext cx="2057400" cy="1371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572000" y="1600200"/>
            <a:ext cx="2203937" cy="369332"/>
          </a:xfrm>
          <a:prstGeom prst="rect">
            <a:avLst/>
          </a:prstGeom>
          <a:noFill/>
        </p:spPr>
        <p:txBody>
          <a:bodyPr wrap="none" rtlCol="0">
            <a:spAutoFit/>
          </a:bodyPr>
          <a:lstStyle/>
          <a:p>
            <a:r>
              <a:rPr lang="en-US" b="1" dirty="0" smtClean="0"/>
              <a:t>Experiment Chamber</a:t>
            </a:r>
            <a:endParaRPr lang="en-US" b="1" dirty="0"/>
          </a:p>
        </p:txBody>
      </p:sp>
      <p:cxnSp>
        <p:nvCxnSpPr>
          <p:cNvPr id="25" name="Straight Arrow Connector 24"/>
          <p:cNvCxnSpPr/>
          <p:nvPr/>
        </p:nvCxnSpPr>
        <p:spPr>
          <a:xfrm flipH="1">
            <a:off x="4800600" y="2209800"/>
            <a:ext cx="457200" cy="9906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51464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3161077330"/>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Documents and Settings\shfa\Desktop\XFOCE, SWFOCE PDR\Surge Assembly Illustration xFOCE Assy.JPG"/>
          <p:cNvPicPr>
            <a:picLocks noChangeAspect="1" noChangeArrowheads="1"/>
          </p:cNvPicPr>
          <p:nvPr/>
        </p:nvPicPr>
        <p:blipFill>
          <a:blip r:embed="rId2" cstate="print"/>
          <a:srcRect/>
          <a:stretch>
            <a:fillRect/>
          </a:stretch>
        </p:blipFill>
        <p:spPr bwMode="auto">
          <a:xfrm>
            <a:off x="533400" y="1143000"/>
            <a:ext cx="8094062" cy="5049190"/>
          </a:xfrm>
          <a:prstGeom prst="rect">
            <a:avLst/>
          </a:prstGeom>
          <a:noFill/>
        </p:spPr>
      </p:pic>
      <p:sp>
        <p:nvSpPr>
          <p:cNvPr id="3" name="Rectangle 2"/>
          <p:cNvSpPr/>
          <p:nvPr/>
        </p:nvSpPr>
        <p:spPr>
          <a:xfrm>
            <a:off x="3294307" y="435094"/>
            <a:ext cx="3938999" cy="461665"/>
          </a:xfrm>
          <a:prstGeom prst="rect">
            <a:avLst/>
          </a:prstGeom>
        </p:spPr>
        <p:txBody>
          <a:bodyPr wrap="none">
            <a:spAutoFit/>
          </a:bodyPr>
          <a:lstStyle/>
          <a:p>
            <a:r>
              <a:rPr lang="en-US" sz="2400" b="1" dirty="0" smtClean="0"/>
              <a:t>Surge Translation Mechanism</a:t>
            </a:r>
            <a:endParaRPr lang="en-US" sz="2400" dirty="0"/>
          </a:p>
        </p:txBody>
      </p:sp>
      <p:sp>
        <p:nvSpPr>
          <p:cNvPr id="4" name="Rectangle 3"/>
          <p:cNvSpPr/>
          <p:nvPr/>
        </p:nvSpPr>
        <p:spPr>
          <a:xfrm>
            <a:off x="1752600" y="3200400"/>
            <a:ext cx="845873" cy="338554"/>
          </a:xfrm>
          <a:prstGeom prst="rect">
            <a:avLst/>
          </a:prstGeom>
        </p:spPr>
        <p:txBody>
          <a:bodyPr wrap="none">
            <a:spAutoFit/>
          </a:bodyPr>
          <a:lstStyle/>
          <a:p>
            <a:r>
              <a:rPr lang="en-US" sz="1600" b="1" dirty="0" smtClean="0"/>
              <a:t>Paddles</a:t>
            </a:r>
            <a:endParaRPr lang="en-US" sz="1600" dirty="0"/>
          </a:p>
        </p:txBody>
      </p:sp>
      <p:sp>
        <p:nvSpPr>
          <p:cNvPr id="5" name="Rectangle 4"/>
          <p:cNvSpPr/>
          <p:nvPr/>
        </p:nvSpPr>
        <p:spPr>
          <a:xfrm>
            <a:off x="5715000" y="1828800"/>
            <a:ext cx="620363" cy="338554"/>
          </a:xfrm>
          <a:prstGeom prst="rect">
            <a:avLst/>
          </a:prstGeom>
        </p:spPr>
        <p:txBody>
          <a:bodyPr wrap="none">
            <a:spAutoFit/>
          </a:bodyPr>
          <a:lstStyle/>
          <a:p>
            <a:r>
              <a:rPr lang="en-US" sz="1600" b="1" dirty="0" smtClean="0"/>
              <a:t>Pivot</a:t>
            </a:r>
            <a:endParaRPr lang="en-US" sz="1600" dirty="0"/>
          </a:p>
        </p:txBody>
      </p:sp>
      <p:cxnSp>
        <p:nvCxnSpPr>
          <p:cNvPr id="7" name="Straight Arrow Connector 6"/>
          <p:cNvCxnSpPr>
            <a:stCxn id="4" idx="3"/>
          </p:cNvCxnSpPr>
          <p:nvPr/>
        </p:nvCxnSpPr>
        <p:spPr>
          <a:xfrm flipV="1">
            <a:off x="2598473" y="2286000"/>
            <a:ext cx="1516327" cy="108367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a:stCxn id="4" idx="3"/>
          </p:cNvCxnSpPr>
          <p:nvPr/>
        </p:nvCxnSpPr>
        <p:spPr>
          <a:xfrm>
            <a:off x="2598473" y="3369677"/>
            <a:ext cx="2811727" cy="135472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Straight Arrow Connector 11"/>
          <p:cNvCxnSpPr/>
          <p:nvPr/>
        </p:nvCxnSpPr>
        <p:spPr>
          <a:xfrm>
            <a:off x="2590800" y="3352800"/>
            <a:ext cx="13716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p:nvPr/>
        </p:nvCxnSpPr>
        <p:spPr>
          <a:xfrm flipH="1">
            <a:off x="4648200" y="2150478"/>
            <a:ext cx="1143000" cy="112612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7" name="Rectangle 16"/>
          <p:cNvSpPr/>
          <p:nvPr/>
        </p:nvSpPr>
        <p:spPr>
          <a:xfrm>
            <a:off x="3657600" y="5791200"/>
            <a:ext cx="1284904" cy="338554"/>
          </a:xfrm>
          <a:prstGeom prst="rect">
            <a:avLst/>
          </a:prstGeom>
        </p:spPr>
        <p:txBody>
          <a:bodyPr wrap="none">
            <a:spAutoFit/>
          </a:bodyPr>
          <a:lstStyle/>
          <a:p>
            <a:r>
              <a:rPr lang="en-US" sz="1600" b="1" dirty="0" smtClean="0"/>
              <a:t>Section View</a:t>
            </a:r>
            <a:endParaRPr lang="en-US" sz="1600" dirty="0"/>
          </a:p>
        </p:txBody>
      </p:sp>
      <p:sp>
        <p:nvSpPr>
          <p:cNvPr id="23" name="Arc 22"/>
          <p:cNvSpPr/>
          <p:nvPr/>
        </p:nvSpPr>
        <p:spPr>
          <a:xfrm rot="20308840">
            <a:off x="3886200" y="1524000"/>
            <a:ext cx="914400" cy="609600"/>
          </a:xfrm>
          <a:prstGeom prst="arc">
            <a:avLst>
              <a:gd name="adj1" fmla="val 10836965"/>
              <a:gd name="adj2" fmla="val 0"/>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cxnSp>
        <p:nvCxnSpPr>
          <p:cNvPr id="27" name="Straight Connector 26"/>
          <p:cNvCxnSpPr>
            <a:stCxn id="23" idx="0"/>
          </p:cNvCxnSpPr>
          <p:nvPr/>
        </p:nvCxnSpPr>
        <p:spPr>
          <a:xfrm flipV="1">
            <a:off x="3916321" y="1905000"/>
            <a:ext cx="46079"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23" idx="0"/>
          </p:cNvCxnSpPr>
          <p:nvPr/>
        </p:nvCxnSpPr>
        <p:spPr>
          <a:xfrm flipH="1" flipV="1">
            <a:off x="3810000" y="1905000"/>
            <a:ext cx="106321" cy="86913"/>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a:endCxn id="23" idx="2"/>
          </p:cNvCxnSpPr>
          <p:nvPr/>
        </p:nvCxnSpPr>
        <p:spPr>
          <a:xfrm>
            <a:off x="4768730" y="1524000"/>
            <a:ext cx="0" cy="1370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a:endCxn id="23" idx="2"/>
          </p:cNvCxnSpPr>
          <p:nvPr/>
        </p:nvCxnSpPr>
        <p:spPr>
          <a:xfrm>
            <a:off x="4648200" y="1600200"/>
            <a:ext cx="120530" cy="60892"/>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82255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5029200" cy="609600"/>
          </a:xfrm>
        </p:spPr>
        <p:txBody>
          <a:bodyPr>
            <a:noAutofit/>
          </a:bodyPr>
          <a:lstStyle/>
          <a:p>
            <a:r>
              <a:rPr lang="en-US" sz="2400" b="1" dirty="0" smtClean="0"/>
              <a:t>Time Delay Mixing Section</a:t>
            </a:r>
            <a:endParaRPr lang="en-US" sz="2400" b="1" dirty="0"/>
          </a:p>
        </p:txBody>
      </p:sp>
      <p:pic>
        <p:nvPicPr>
          <p:cNvPr id="6" name="Picture 1"/>
          <p:cNvPicPr>
            <a:picLocks noChangeAspect="1" noChangeArrowheads="1"/>
          </p:cNvPicPr>
          <p:nvPr/>
        </p:nvPicPr>
        <p:blipFill>
          <a:blip r:embed="rId3" cstate="print"/>
          <a:srcRect/>
          <a:stretch>
            <a:fillRect/>
          </a:stretch>
        </p:blipFill>
        <p:spPr bwMode="auto">
          <a:xfrm>
            <a:off x="5181600" y="1295400"/>
            <a:ext cx="3886200" cy="4028414"/>
          </a:xfrm>
          <a:prstGeom prst="rect">
            <a:avLst/>
          </a:prstGeom>
          <a:noFill/>
          <a:ln w="9525">
            <a:noFill/>
            <a:miter lim="800000"/>
            <a:headEnd/>
            <a:tailEnd/>
          </a:ln>
        </p:spPr>
      </p:pic>
      <p:sp>
        <p:nvSpPr>
          <p:cNvPr id="3" name="Rectangle 2"/>
          <p:cNvSpPr/>
          <p:nvPr/>
        </p:nvSpPr>
        <p:spPr>
          <a:xfrm>
            <a:off x="76200" y="3200400"/>
            <a:ext cx="4953000" cy="2800767"/>
          </a:xfrm>
          <a:prstGeom prst="rect">
            <a:avLst/>
          </a:prstGeom>
        </p:spPr>
        <p:txBody>
          <a:bodyPr wrap="square">
            <a:spAutoFit/>
          </a:bodyPr>
          <a:lstStyle/>
          <a:p>
            <a:pPr>
              <a:buFont typeface="Arial" pitchFamily="34" charset="0"/>
              <a:buChar char="•"/>
            </a:pPr>
            <a:r>
              <a:rPr lang="en-US" sz="1600" dirty="0" smtClean="0"/>
              <a:t> Length</a:t>
            </a:r>
          </a:p>
          <a:p>
            <a:pPr lvl="1">
              <a:buFont typeface="Arial" pitchFamily="34" charset="0"/>
              <a:buChar char="•"/>
            </a:pPr>
            <a:r>
              <a:rPr lang="en-US" sz="1600" dirty="0" smtClean="0"/>
              <a:t> Calculated using 2 Tau time delay and desired maximum current speed. </a:t>
            </a:r>
          </a:p>
          <a:p>
            <a:pPr lvl="1">
              <a:buFont typeface="Arial" pitchFamily="34" charset="0"/>
              <a:buChar char="•"/>
            </a:pPr>
            <a:r>
              <a:rPr lang="en-US" sz="1600" dirty="0" smtClean="0"/>
              <a:t>Provides the time necessary for the CO</a:t>
            </a:r>
            <a:r>
              <a:rPr lang="en-US" sz="1000" dirty="0" smtClean="0"/>
              <a:t>2</a:t>
            </a:r>
            <a:r>
              <a:rPr lang="en-US" sz="1600" dirty="0" smtClean="0"/>
              <a:t> and seawater to chemically react and establish stabilized </a:t>
            </a:r>
            <a:r>
              <a:rPr lang="en-US" sz="1600" dirty="0" err="1" smtClean="0"/>
              <a:t>pH.</a:t>
            </a:r>
            <a:endParaRPr lang="en-US" sz="1600" dirty="0" smtClean="0"/>
          </a:p>
          <a:p>
            <a:pPr>
              <a:buFont typeface="Arial" pitchFamily="34" charset="0"/>
              <a:buChar char="•"/>
            </a:pPr>
            <a:r>
              <a:rPr lang="en-US" sz="1600" dirty="0" smtClean="0"/>
              <a:t> Cross-sectional area and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105400" y="52578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a:t>
            </a:r>
            <a:endParaRPr lang="en-US" sz="1200" dirty="0" smtClean="0"/>
          </a:p>
          <a:p>
            <a:r>
              <a:rPr lang="en-US" sz="1200" dirty="0" smtClean="0"/>
              <a:t>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219200" y="762000"/>
            <a:ext cx="2362200" cy="1962859"/>
          </a:xfrm>
          <a:prstGeom prst="rect">
            <a:avLst/>
          </a:prstGeom>
          <a:noFill/>
          <a:ln w="9525">
            <a:noFill/>
            <a:miter lim="800000"/>
            <a:headEnd/>
            <a:tailEnd/>
          </a:ln>
        </p:spPr>
      </p:pic>
      <p:sp>
        <p:nvSpPr>
          <p:cNvPr id="95" name="TextBox 94"/>
          <p:cNvSpPr txBox="1"/>
          <p:nvPr/>
        </p:nvSpPr>
        <p:spPr>
          <a:xfrm>
            <a:off x="1676400" y="2667000"/>
            <a:ext cx="1389868" cy="369332"/>
          </a:xfrm>
          <a:prstGeom prst="rect">
            <a:avLst/>
          </a:prstGeom>
          <a:noFill/>
        </p:spPr>
        <p:txBody>
          <a:bodyPr wrap="none" rtlCol="0">
            <a:spAutoFit/>
          </a:bodyPr>
          <a:lstStyle/>
          <a:p>
            <a:r>
              <a:rPr lang="en-US" dirty="0" smtClean="0"/>
              <a:t>Flexible Duct</a:t>
            </a:r>
            <a:endParaRPr lang="en-US" dirty="0"/>
          </a:p>
        </p:txBody>
      </p:sp>
      <p:sp>
        <p:nvSpPr>
          <p:cNvPr id="31" name="TextBox 30"/>
          <p:cNvSpPr txBox="1"/>
          <p:nvPr/>
        </p:nvSpPr>
        <p:spPr>
          <a:xfrm>
            <a:off x="6477000" y="3048000"/>
            <a:ext cx="734496" cy="246221"/>
          </a:xfrm>
          <a:prstGeom prst="rect">
            <a:avLst/>
          </a:prstGeom>
          <a:noFill/>
        </p:spPr>
        <p:txBody>
          <a:bodyPr wrap="none" rtlCol="0">
            <a:spAutoFit/>
          </a:bodyPr>
          <a:lstStyle/>
          <a:p>
            <a:r>
              <a:rPr lang="en-US" sz="1000" dirty="0" smtClean="0"/>
              <a:t>(50 deg. F)</a:t>
            </a:r>
            <a:endParaRPr lang="en-US" sz="1000" dirty="0"/>
          </a:p>
        </p:txBody>
      </p:sp>
      <p:sp>
        <p:nvSpPr>
          <p:cNvPr id="33" name="TextBox 32"/>
          <p:cNvSpPr txBox="1"/>
          <p:nvPr/>
        </p:nvSpPr>
        <p:spPr>
          <a:xfrm>
            <a:off x="6477000" y="3429000"/>
            <a:ext cx="734496" cy="246221"/>
          </a:xfrm>
          <a:prstGeom prst="rect">
            <a:avLst/>
          </a:prstGeom>
          <a:noFill/>
        </p:spPr>
        <p:txBody>
          <a:bodyPr wrap="none" rtlCol="0">
            <a:spAutoFit/>
          </a:bodyPr>
          <a:lstStyle/>
          <a:p>
            <a:r>
              <a:rPr lang="en-US" sz="1000" dirty="0" smtClean="0"/>
              <a:t>(77 deg. F)</a:t>
            </a:r>
            <a:endParaRPr lang="en-US" sz="1000" dirty="0"/>
          </a:p>
        </p:txBody>
      </p:sp>
      <p:sp>
        <p:nvSpPr>
          <p:cNvPr id="34" name="TextBox 33"/>
          <p:cNvSpPr txBox="1"/>
          <p:nvPr/>
        </p:nvSpPr>
        <p:spPr>
          <a:xfrm>
            <a:off x="6477000" y="2743200"/>
            <a:ext cx="832279" cy="246221"/>
          </a:xfrm>
          <a:prstGeom prst="rect">
            <a:avLst/>
          </a:prstGeom>
          <a:noFill/>
        </p:spPr>
        <p:txBody>
          <a:bodyPr wrap="none" rtlCol="0">
            <a:spAutoFit/>
          </a:bodyPr>
          <a:lstStyle/>
          <a:p>
            <a:r>
              <a:rPr lang="en-US" sz="1000" dirty="0" smtClean="0"/>
              <a:t>(39.2 deg. F)</a:t>
            </a:r>
            <a:endParaRPr lang="en-US" sz="1000" dirty="0"/>
          </a:p>
        </p:txBody>
      </p:sp>
      <p:sp>
        <p:nvSpPr>
          <p:cNvPr id="35" name="TextBox 34"/>
          <p:cNvSpPr txBox="1"/>
          <p:nvPr/>
        </p:nvSpPr>
        <p:spPr>
          <a:xfrm>
            <a:off x="6477000" y="2362200"/>
            <a:ext cx="832279" cy="246221"/>
          </a:xfrm>
          <a:prstGeom prst="rect">
            <a:avLst/>
          </a:prstGeom>
          <a:noFill/>
        </p:spPr>
        <p:txBody>
          <a:bodyPr wrap="none" rtlCol="0">
            <a:spAutoFit/>
          </a:bodyPr>
          <a:lstStyle/>
          <a:p>
            <a:r>
              <a:rPr lang="en-US" sz="1000" dirty="0" smtClean="0"/>
              <a:t>(34.9 deg. F)</a:t>
            </a:r>
            <a:endParaRPr lang="en-US" sz="1000" dirty="0"/>
          </a:p>
        </p:txBody>
      </p:sp>
    </p:spTree>
    <p:extLst>
      <p:ext uri="{BB962C8B-B14F-4D97-AF65-F5344CB8AC3E}">
        <p14:creationId xmlns:p14="http://schemas.microsoft.com/office/powerpoint/2010/main" val="15350651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64501" y="228600"/>
            <a:ext cx="2576998" cy="461665"/>
          </a:xfrm>
          <a:prstGeom prst="rect">
            <a:avLst/>
          </a:prstGeom>
          <a:noFill/>
        </p:spPr>
        <p:txBody>
          <a:bodyPr wrap="none" rtlCol="0">
            <a:spAutoFit/>
          </a:bodyPr>
          <a:lstStyle/>
          <a:p>
            <a:r>
              <a:rPr lang="en-US" sz="2400" b="1" dirty="0" smtClean="0"/>
              <a:t>Simulating Current </a:t>
            </a:r>
            <a:endParaRPr lang="en-US" sz="2400" b="1" dirty="0"/>
          </a:p>
        </p:txBody>
      </p:sp>
      <p:pic>
        <p:nvPicPr>
          <p:cNvPr id="3" name="Picture 4"/>
          <p:cNvPicPr>
            <a:picLocks noChangeAspect="1" noChangeArrowheads="1"/>
          </p:cNvPicPr>
          <p:nvPr/>
        </p:nvPicPr>
        <p:blipFill>
          <a:blip r:embed="rId2" cstate="print"/>
          <a:srcRect/>
          <a:stretch>
            <a:fillRect/>
          </a:stretch>
        </p:blipFill>
        <p:spPr bwMode="auto">
          <a:xfrm>
            <a:off x="762000" y="1447800"/>
            <a:ext cx="1295400" cy="1295400"/>
          </a:xfrm>
          <a:prstGeom prst="rect">
            <a:avLst/>
          </a:prstGeom>
          <a:noFill/>
          <a:ln w="9525">
            <a:noFill/>
            <a:miter lim="800000"/>
            <a:headEnd/>
            <a:tailEnd/>
          </a:ln>
        </p:spPr>
      </p:pic>
      <p:pic>
        <p:nvPicPr>
          <p:cNvPr id="4" name="Picture 2"/>
          <p:cNvPicPr>
            <a:picLocks noChangeAspect="1" noChangeArrowheads="1"/>
          </p:cNvPicPr>
          <p:nvPr/>
        </p:nvPicPr>
        <p:blipFill>
          <a:blip r:embed="rId3" cstate="print"/>
          <a:srcRect/>
          <a:stretch>
            <a:fillRect/>
          </a:stretch>
        </p:blipFill>
        <p:spPr bwMode="auto">
          <a:xfrm>
            <a:off x="762000" y="2971800"/>
            <a:ext cx="1219200" cy="1219200"/>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914400" y="4724400"/>
            <a:ext cx="990600" cy="990600"/>
          </a:xfrm>
          <a:prstGeom prst="rect">
            <a:avLst/>
          </a:prstGeom>
          <a:noFill/>
          <a:ln w="9525">
            <a:noFill/>
            <a:miter lim="800000"/>
            <a:headEnd/>
            <a:tailEnd/>
          </a:ln>
        </p:spPr>
      </p:pic>
      <p:sp>
        <p:nvSpPr>
          <p:cNvPr id="6" name="Rectangle 5"/>
          <p:cNvSpPr/>
          <p:nvPr/>
        </p:nvSpPr>
        <p:spPr>
          <a:xfrm>
            <a:off x="838200" y="2667000"/>
            <a:ext cx="1104790"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
        <p:nvSpPr>
          <p:cNvPr id="7" name="Rectangle 6"/>
          <p:cNvSpPr/>
          <p:nvPr/>
        </p:nvSpPr>
        <p:spPr>
          <a:xfrm>
            <a:off x="609600" y="4267200"/>
            <a:ext cx="1520609"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sp>
        <p:nvSpPr>
          <p:cNvPr id="8" name="Rectangle 7"/>
          <p:cNvSpPr/>
          <p:nvPr/>
        </p:nvSpPr>
        <p:spPr>
          <a:xfrm>
            <a:off x="533400" y="5638800"/>
            <a:ext cx="1732847" cy="276999"/>
          </a:xfrm>
          <a:prstGeom prst="rect">
            <a:avLst/>
          </a:prstGeom>
        </p:spPr>
        <p:txBody>
          <a:bodyPr wrap="squar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sp>
        <p:nvSpPr>
          <p:cNvPr id="9" name="TextBox 8"/>
          <p:cNvSpPr txBox="1"/>
          <p:nvPr/>
        </p:nvSpPr>
        <p:spPr>
          <a:xfrm>
            <a:off x="6553200" y="990600"/>
            <a:ext cx="551754" cy="369332"/>
          </a:xfrm>
          <a:prstGeom prst="rect">
            <a:avLst/>
          </a:prstGeom>
          <a:noFill/>
        </p:spPr>
        <p:txBody>
          <a:bodyPr wrap="none" rtlCol="0">
            <a:spAutoFit/>
          </a:bodyPr>
          <a:lstStyle/>
          <a:p>
            <a:r>
              <a:rPr lang="en-US" b="1" dirty="0" smtClean="0"/>
              <a:t>Con</a:t>
            </a:r>
            <a:endParaRPr lang="en-US" b="1" dirty="0"/>
          </a:p>
        </p:txBody>
      </p:sp>
      <p:sp>
        <p:nvSpPr>
          <p:cNvPr id="10" name="TextBox 9"/>
          <p:cNvSpPr txBox="1"/>
          <p:nvPr/>
        </p:nvSpPr>
        <p:spPr>
          <a:xfrm>
            <a:off x="3505200" y="990600"/>
            <a:ext cx="510461" cy="369332"/>
          </a:xfrm>
          <a:prstGeom prst="rect">
            <a:avLst/>
          </a:prstGeom>
          <a:noFill/>
        </p:spPr>
        <p:txBody>
          <a:bodyPr wrap="none" rtlCol="0">
            <a:spAutoFit/>
          </a:bodyPr>
          <a:lstStyle/>
          <a:p>
            <a:r>
              <a:rPr lang="en-US" b="1" dirty="0" smtClean="0"/>
              <a:t>Pro</a:t>
            </a:r>
            <a:endParaRPr lang="en-US" b="1" dirty="0"/>
          </a:p>
        </p:txBody>
      </p:sp>
      <p:sp>
        <p:nvSpPr>
          <p:cNvPr id="12" name="Rectangle 11"/>
          <p:cNvSpPr/>
          <p:nvPr/>
        </p:nvSpPr>
        <p:spPr>
          <a:xfrm>
            <a:off x="2057400" y="1447800"/>
            <a:ext cx="3733800" cy="1569660"/>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Low Cost --$50-$200</a:t>
            </a: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a:p>
            <a:pPr lvl="1" fontAlgn="base">
              <a:spcBef>
                <a:spcPct val="0"/>
              </a:spcBef>
              <a:spcAft>
                <a:spcPct val="0"/>
              </a:spcAft>
              <a:buFont typeface="Arial" pitchFamily="34" charset="0"/>
              <a:buChar char="•"/>
            </a:pPr>
            <a:endParaRPr lang="en-US" sz="1200" dirty="0" smtClean="0">
              <a:latin typeface="Calibri" pitchFamily="34" charset="0"/>
              <a:ea typeface="Calibri" pitchFamily="34" charset="0"/>
              <a:cs typeface="Times New Roman" pitchFamily="18" charset="0"/>
            </a:endParaRPr>
          </a:p>
        </p:txBody>
      </p:sp>
      <p:cxnSp>
        <p:nvCxnSpPr>
          <p:cNvPr id="14" name="Straight Connector 13"/>
          <p:cNvCxnSpPr/>
          <p:nvPr/>
        </p:nvCxnSpPr>
        <p:spPr>
          <a:xfrm>
            <a:off x="457200" y="1371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457200" y="990600"/>
            <a:ext cx="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457200" y="2895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8915400" y="990600"/>
            <a:ext cx="76200" cy="4953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57200" y="59436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3622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5638800" y="1371600"/>
            <a:ext cx="0" cy="45720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6" name="Rectangle 35"/>
          <p:cNvSpPr/>
          <p:nvPr/>
        </p:nvSpPr>
        <p:spPr>
          <a:xfrm>
            <a:off x="5715000" y="1752600"/>
            <a:ext cx="2753574" cy="830997"/>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Requires modification to fit shroud</a:t>
            </a:r>
          </a:p>
          <a:p>
            <a:pPr>
              <a:buFont typeface="Arial" pitchFamily="34" charset="0"/>
              <a:buChar char="•"/>
            </a:pPr>
            <a:r>
              <a:rPr lang="en-US" sz="1200" dirty="0" smtClean="0">
                <a:latin typeface="Calibri" pitchFamily="34" charset="0"/>
                <a:cs typeface="Times New Roman" pitchFamily="18" charset="0"/>
              </a:rPr>
              <a:t> Not designed for long term running</a:t>
            </a:r>
          </a:p>
          <a:p>
            <a:pPr>
              <a:buFont typeface="Arial" pitchFamily="34" charset="0"/>
              <a:buChar char="•"/>
            </a:pPr>
            <a:r>
              <a:rPr lang="en-US" sz="1200" dirty="0" smtClean="0">
                <a:latin typeface="Calibri" pitchFamily="34" charset="0"/>
                <a:cs typeface="Times New Roman" pitchFamily="18" charset="0"/>
              </a:rPr>
              <a:t> Requires close monitoring of shaft seals</a:t>
            </a:r>
          </a:p>
          <a:p>
            <a:pPr>
              <a:buFont typeface="Arial" pitchFamily="34" charset="0"/>
              <a:buChar char="•"/>
            </a:pPr>
            <a:endParaRPr lang="en-US" sz="1200" dirty="0"/>
          </a:p>
        </p:txBody>
      </p:sp>
      <p:sp>
        <p:nvSpPr>
          <p:cNvPr id="37" name="Rectangle 36"/>
          <p:cNvSpPr/>
          <p:nvPr/>
        </p:nvSpPr>
        <p:spPr>
          <a:xfrm>
            <a:off x="2438400" y="3124200"/>
            <a:ext cx="3124200" cy="1569660"/>
          </a:xfrm>
          <a:prstGeom prst="rect">
            <a:avLst/>
          </a:prstGeom>
        </p:spPr>
        <p:txBody>
          <a:bodyPr wrap="square">
            <a:spAutoFit/>
          </a:bodyPr>
          <a:lstStyle/>
          <a:p>
            <a:pPr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Brushless DC</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Multiple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Analog or digital control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Magnetically coupled prop</a:t>
            </a:r>
          </a:p>
          <a:p>
            <a:pPr fontAlgn="base">
              <a:spcBef>
                <a:spcPct val="0"/>
              </a:spcBef>
              <a:spcAft>
                <a:spcPct val="0"/>
              </a:spcAft>
              <a:buFont typeface="Arial" pitchFamily="34" charset="0"/>
              <a:buChar char="•"/>
            </a:pP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0-50VDC 400watts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300 ft Depth</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Low Cost --$600</a:t>
            </a:r>
          </a:p>
        </p:txBody>
      </p:sp>
      <p:cxnSp>
        <p:nvCxnSpPr>
          <p:cNvPr id="39" name="Straight Connector 38"/>
          <p:cNvCxnSpPr/>
          <p:nvPr/>
        </p:nvCxnSpPr>
        <p:spPr>
          <a:xfrm>
            <a:off x="457200" y="4648200"/>
            <a:ext cx="8534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91200" y="4038600"/>
            <a:ext cx="797013"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 Lip seals</a:t>
            </a:r>
            <a:endParaRPr lang="en-US" sz="1200" dirty="0"/>
          </a:p>
        </p:txBody>
      </p:sp>
      <p:cxnSp>
        <p:nvCxnSpPr>
          <p:cNvPr id="42" name="Straight Connector 41"/>
          <p:cNvCxnSpPr>
            <a:stCxn id="37" idx="1"/>
            <a:endCxn id="37" idx="3"/>
          </p:cNvCxnSpPr>
          <p:nvPr/>
        </p:nvCxnSpPr>
        <p:spPr>
          <a:xfrm>
            <a:off x="2438400" y="3909030"/>
            <a:ext cx="31242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44" name="Rectangle 43"/>
          <p:cNvSpPr/>
          <p:nvPr/>
        </p:nvSpPr>
        <p:spPr>
          <a:xfrm>
            <a:off x="5715000" y="3352800"/>
            <a:ext cx="1353127" cy="276999"/>
          </a:xfrm>
          <a:prstGeom prst="rect">
            <a:avLst/>
          </a:prstGeom>
        </p:spPr>
        <p:txBody>
          <a:bodyPr wrap="square">
            <a:spAutoFit/>
          </a:bodyPr>
          <a:lstStyle/>
          <a:p>
            <a:pPr>
              <a:buFont typeface="Arial" pitchFamily="34" charset="0"/>
              <a:buChar char="•"/>
            </a:pPr>
            <a:r>
              <a:rPr lang="en-US" sz="1200" dirty="0" smtClean="0">
                <a:latin typeface="Calibri" pitchFamily="34" charset="0"/>
                <a:ea typeface="Calibri" pitchFamily="34" charset="0"/>
                <a:cs typeface="Times New Roman" pitchFamily="18" charset="0"/>
              </a:rPr>
              <a:t>High Cost --$3700</a:t>
            </a:r>
            <a:endParaRPr lang="en-US" sz="1200" dirty="0"/>
          </a:p>
        </p:txBody>
      </p:sp>
      <p:sp>
        <p:nvSpPr>
          <p:cNvPr id="45" name="Rectangle 44"/>
          <p:cNvSpPr/>
          <p:nvPr/>
        </p:nvSpPr>
        <p:spPr>
          <a:xfrm>
            <a:off x="2057400" y="4724400"/>
            <a:ext cx="2895600" cy="1200329"/>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 $20-$50</a:t>
            </a:r>
          </a:p>
          <a:p>
            <a:pPr lvl="1" fontAlgn="base">
              <a:spcBef>
                <a:spcPct val="0"/>
              </a:spcBef>
              <a:spcAft>
                <a:spcPct val="0"/>
              </a:spcAft>
            </a:pPr>
            <a:endParaRPr lang="en-US" sz="1200" dirty="0" smtClean="0">
              <a:latin typeface="Calibri" pitchFamily="34" charset="0"/>
              <a:ea typeface="Calibri" pitchFamily="34" charset="0"/>
              <a:cs typeface="Times New Roman" pitchFamily="18" charset="0"/>
            </a:endParaRPr>
          </a:p>
        </p:txBody>
      </p:sp>
      <p:cxnSp>
        <p:nvCxnSpPr>
          <p:cNvPr id="51" name="Straight Connector 50"/>
          <p:cNvCxnSpPr/>
          <p:nvPr/>
        </p:nvCxnSpPr>
        <p:spPr>
          <a:xfrm>
            <a:off x="5638800" y="3886200"/>
            <a:ext cx="3276600" cy="0"/>
          </a:xfrm>
          <a:prstGeom prst="line">
            <a:avLst/>
          </a:prstGeom>
          <a:ln w="9525">
            <a:solidFill>
              <a:schemeClr val="tx1"/>
            </a:solidFill>
            <a:prstDash val="sysDash"/>
          </a:ln>
        </p:spPr>
        <p:style>
          <a:lnRef idx="2">
            <a:schemeClr val="accent1"/>
          </a:lnRef>
          <a:fillRef idx="0">
            <a:schemeClr val="accent1"/>
          </a:fillRef>
          <a:effectRef idx="1">
            <a:schemeClr val="accent1"/>
          </a:effectRef>
          <a:fontRef idx="minor">
            <a:schemeClr val="tx1"/>
          </a:fontRef>
        </p:style>
      </p:cxnSp>
      <p:sp>
        <p:nvSpPr>
          <p:cNvPr id="53" name="Rectangle 52"/>
          <p:cNvSpPr/>
          <p:nvPr/>
        </p:nvSpPr>
        <p:spPr>
          <a:xfrm>
            <a:off x="5410200" y="4953000"/>
            <a:ext cx="3124200" cy="461665"/>
          </a:xfrm>
          <a:prstGeom prst="rect">
            <a:avLst/>
          </a:prstGeom>
        </p:spPr>
        <p:txBody>
          <a:bodyPr wrap="square">
            <a:spAutoFit/>
          </a:bodyPr>
          <a:lstStyle/>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Not designed to run continuously</a:t>
            </a:r>
            <a:endParaRPr lang="en-US" sz="1200" dirty="0" smtClean="0"/>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May need replacing more often</a:t>
            </a:r>
          </a:p>
        </p:txBody>
      </p:sp>
      <p:sp>
        <p:nvSpPr>
          <p:cNvPr id="54" name="Rectangle 53"/>
          <p:cNvSpPr/>
          <p:nvPr/>
        </p:nvSpPr>
        <p:spPr>
          <a:xfrm>
            <a:off x="2438400" y="5715000"/>
            <a:ext cx="3200400" cy="246221"/>
          </a:xfrm>
          <a:prstGeom prst="rect">
            <a:avLst/>
          </a:prstGeom>
        </p:spPr>
        <p:txBody>
          <a:bodyPr wrap="square">
            <a:spAutoFit/>
          </a:bodyPr>
          <a:lstStyle/>
          <a:p>
            <a:r>
              <a:rPr lang="en-US" sz="1000" b="1" dirty="0" smtClean="0">
                <a:latin typeface="Calibri" pitchFamily="34" charset="0"/>
                <a:ea typeface="Calibri" pitchFamily="34" charset="0"/>
                <a:cs typeface="Times New Roman" pitchFamily="18" charset="0"/>
              </a:rPr>
              <a:t>Brand Names: Rule, Attwood, Lovett, Johnson, </a:t>
            </a:r>
            <a:r>
              <a:rPr lang="en-US" sz="1000" b="1" dirty="0" err="1" smtClean="0">
                <a:latin typeface="Calibri" pitchFamily="34" charset="0"/>
                <a:ea typeface="Calibri" pitchFamily="34" charset="0"/>
                <a:cs typeface="Times New Roman" pitchFamily="18" charset="0"/>
              </a:rPr>
              <a:t>Jabsco</a:t>
            </a:r>
            <a:r>
              <a:rPr lang="en-US" sz="1000" b="1" dirty="0" smtClean="0">
                <a:latin typeface="Calibri" pitchFamily="34" charset="0"/>
                <a:ea typeface="Calibri" pitchFamily="34" charset="0"/>
                <a:cs typeface="Times New Roman" pitchFamily="18" charset="0"/>
              </a:rPr>
              <a:t>,…</a:t>
            </a:r>
            <a:endParaRPr lang="en-US" sz="1000" b="1" dirty="0"/>
          </a:p>
        </p:txBody>
      </p:sp>
      <p:cxnSp>
        <p:nvCxnSpPr>
          <p:cNvPr id="73" name="Straight Connector 72"/>
          <p:cNvCxnSpPr/>
          <p:nvPr/>
        </p:nvCxnSpPr>
        <p:spPr>
          <a:xfrm>
            <a:off x="457200" y="990600"/>
            <a:ext cx="84582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066800" y="990600"/>
            <a:ext cx="639086" cy="369332"/>
          </a:xfrm>
          <a:prstGeom prst="rect">
            <a:avLst/>
          </a:prstGeom>
          <a:noFill/>
        </p:spPr>
        <p:txBody>
          <a:bodyPr wrap="none" rtlCol="0">
            <a:spAutoFit/>
          </a:bodyPr>
          <a:lstStyle/>
          <a:p>
            <a:r>
              <a:rPr lang="en-US" b="1" dirty="0" smtClean="0"/>
              <a:t>Type</a:t>
            </a:r>
            <a:endParaRPr lang="en-US" b="1" dirty="0"/>
          </a:p>
        </p:txBody>
      </p:sp>
    </p:spTree>
    <p:extLst>
      <p:ext uri="{BB962C8B-B14F-4D97-AF65-F5344CB8AC3E}">
        <p14:creationId xmlns:p14="http://schemas.microsoft.com/office/powerpoint/2010/main" val="72538824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2652722" y="0"/>
            <a:ext cx="2833678" cy="461665"/>
          </a:xfrm>
          <a:prstGeom prst="rect">
            <a:avLst/>
          </a:prstGeom>
          <a:noFill/>
        </p:spPr>
        <p:txBody>
          <a:bodyPr wrap="none" rtlCol="0">
            <a:spAutoFit/>
          </a:bodyPr>
          <a:lstStyle/>
          <a:p>
            <a:r>
              <a:rPr lang="en-US" sz="2400" b="1" dirty="0" smtClean="0"/>
              <a:t>Examples of Anchors</a:t>
            </a:r>
            <a:endParaRPr lang="en-US" sz="2400" b="1"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2216073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C:\Documents and Settings\shfa\Desktop\XFOCE, SWFOCE PDR\Revised Solar Buoy Assembly.JPG"/>
          <p:cNvPicPr>
            <a:picLocks noChangeAspect="1" noChangeArrowheads="1"/>
          </p:cNvPicPr>
          <p:nvPr/>
        </p:nvPicPr>
        <p:blipFill>
          <a:blip r:embed="rId3" cstate="print"/>
          <a:srcRect/>
          <a:stretch>
            <a:fillRect/>
          </a:stretch>
        </p:blipFill>
        <p:spPr bwMode="auto">
          <a:xfrm>
            <a:off x="4876800" y="4239058"/>
            <a:ext cx="4052888" cy="2618942"/>
          </a:xfrm>
          <a:prstGeom prst="rect">
            <a:avLst/>
          </a:prstGeom>
          <a:noFill/>
        </p:spPr>
      </p:pic>
      <p:sp>
        <p:nvSpPr>
          <p:cNvPr id="2" name="Title 1"/>
          <p:cNvSpPr>
            <a:spLocks noGrp="1"/>
          </p:cNvSpPr>
          <p:nvPr>
            <p:ph type="ctrTitle" idx="4294967295"/>
          </p:nvPr>
        </p:nvSpPr>
        <p:spPr>
          <a:xfrm>
            <a:off x="1371600" y="16765"/>
            <a:ext cx="5641975" cy="609600"/>
          </a:xfrm>
        </p:spPr>
        <p:txBody>
          <a:bodyPr>
            <a:normAutofit/>
          </a:bodyPr>
          <a:lstStyle/>
          <a:p>
            <a:r>
              <a:rPr lang="en-US" sz="2400" b="1" dirty="0" smtClean="0"/>
              <a:t>Power Options for </a:t>
            </a:r>
            <a:r>
              <a:rPr lang="en-US" sz="2400" b="1" dirty="0" err="1"/>
              <a:t>x</a:t>
            </a:r>
            <a:r>
              <a:rPr lang="en-US" sz="2400" b="1" dirty="0" err="1" smtClean="0"/>
              <a:t>FOCE</a:t>
            </a:r>
            <a:endParaRPr lang="en-US" sz="2400" b="1" dirty="0"/>
          </a:p>
        </p:txBody>
      </p:sp>
      <p:pic>
        <p:nvPicPr>
          <p:cNvPr id="4" name="Picture 1"/>
          <p:cNvPicPr>
            <a:picLocks noChangeAspect="1" noChangeArrowheads="1"/>
          </p:cNvPicPr>
          <p:nvPr/>
        </p:nvPicPr>
        <p:blipFill>
          <a:blip r:embed="rId4" cstate="print"/>
          <a:srcRect/>
          <a:stretch>
            <a:fillRect/>
          </a:stretch>
        </p:blipFill>
        <p:spPr bwMode="auto">
          <a:xfrm>
            <a:off x="5029200" y="609600"/>
            <a:ext cx="1447800" cy="1447800"/>
          </a:xfrm>
          <a:prstGeom prst="rect">
            <a:avLst/>
          </a:prstGeom>
          <a:noFill/>
          <a:ln w="9525">
            <a:noFill/>
            <a:miter lim="800000"/>
            <a:headEnd/>
            <a:tailEnd/>
          </a:ln>
        </p:spPr>
      </p:pic>
      <p:sp>
        <p:nvSpPr>
          <p:cNvPr id="5" name="TextBox 4"/>
          <p:cNvSpPr txBox="1"/>
          <p:nvPr/>
        </p:nvSpPr>
        <p:spPr>
          <a:xfrm>
            <a:off x="304800" y="10668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400800" y="914400"/>
            <a:ext cx="1318694" cy="646331"/>
          </a:xfrm>
          <a:prstGeom prst="rect">
            <a:avLst/>
          </a:prstGeom>
          <a:noFill/>
        </p:spPr>
        <p:txBody>
          <a:bodyPr wrap="none" rtlCol="0">
            <a:spAutoFit/>
          </a:bodyPr>
          <a:lstStyle/>
          <a:p>
            <a:r>
              <a:rPr lang="en-US" sz="1200" dirty="0" smtClean="0"/>
              <a:t>Diesel Generator</a:t>
            </a:r>
          </a:p>
          <a:p>
            <a:r>
              <a:rPr lang="en-US" sz="1200" dirty="0" smtClean="0"/>
              <a:t>3500 Watt Output</a:t>
            </a:r>
          </a:p>
          <a:p>
            <a:r>
              <a:rPr lang="en-US" sz="1200" dirty="0" smtClean="0"/>
              <a:t>0.3 Gallon per Hr.</a:t>
            </a:r>
            <a:endParaRPr lang="en-US" sz="1200" dirty="0"/>
          </a:p>
        </p:txBody>
      </p:sp>
      <p:sp>
        <p:nvSpPr>
          <p:cNvPr id="7" name="TextBox 6"/>
          <p:cNvSpPr txBox="1"/>
          <p:nvPr/>
        </p:nvSpPr>
        <p:spPr>
          <a:xfrm>
            <a:off x="152400" y="2209800"/>
            <a:ext cx="3514488" cy="3693319"/>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Batteries</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2">
              <a:buFont typeface="Arial" pitchFamily="34" charset="0"/>
              <a:buChar char="•"/>
            </a:pPr>
            <a:endParaRPr lang="en-US" dirty="0" smtClean="0"/>
          </a:p>
          <a:p>
            <a:pPr>
              <a:buFont typeface="Arial" pitchFamily="34" charset="0"/>
              <a:buChar char="•"/>
            </a:pPr>
            <a:r>
              <a:rPr lang="en-US" dirty="0" smtClean="0"/>
              <a:t> </a:t>
            </a:r>
            <a:r>
              <a:rPr lang="en-US" b="1" dirty="0" smtClean="0"/>
              <a:t>Offshore</a:t>
            </a:r>
          </a:p>
          <a:p>
            <a:pPr lvl="1">
              <a:buFont typeface="Arial" pitchFamily="34" charset="0"/>
              <a:buChar char="•"/>
            </a:pPr>
            <a:r>
              <a:rPr lang="en-US" dirty="0" smtClean="0"/>
              <a:t>Moored Buoy</a:t>
            </a:r>
          </a:p>
          <a:p>
            <a:pPr lvl="1"/>
            <a:endParaRPr lang="en-US" dirty="0" smtClean="0"/>
          </a:p>
        </p:txBody>
      </p:sp>
      <p:pic>
        <p:nvPicPr>
          <p:cNvPr id="125953" name="Picture 1"/>
          <p:cNvPicPr>
            <a:picLocks noChangeAspect="1" noChangeArrowheads="1"/>
          </p:cNvPicPr>
          <p:nvPr/>
        </p:nvPicPr>
        <p:blipFill>
          <a:blip r:embed="rId5" cstate="print"/>
          <a:srcRect/>
          <a:stretch>
            <a:fillRect/>
          </a:stretch>
        </p:blipFill>
        <p:spPr bwMode="auto">
          <a:xfrm>
            <a:off x="7010400" y="1752600"/>
            <a:ext cx="1962150" cy="1962150"/>
          </a:xfrm>
          <a:prstGeom prst="rect">
            <a:avLst/>
          </a:prstGeom>
          <a:noFill/>
          <a:ln w="9525">
            <a:noFill/>
            <a:miter lim="800000"/>
            <a:headEnd/>
            <a:tailEnd/>
          </a:ln>
        </p:spPr>
      </p:pic>
      <p:sp>
        <p:nvSpPr>
          <p:cNvPr id="9" name="TextBox 8"/>
          <p:cNvSpPr txBox="1"/>
          <p:nvPr/>
        </p:nvSpPr>
        <p:spPr>
          <a:xfrm>
            <a:off x="6477000" y="2590800"/>
            <a:ext cx="1240148" cy="461665"/>
          </a:xfrm>
          <a:prstGeom prst="rect">
            <a:avLst/>
          </a:prstGeom>
          <a:noFill/>
        </p:spPr>
        <p:txBody>
          <a:bodyPr wrap="none" rtlCol="0">
            <a:spAutoFit/>
          </a:bodyPr>
          <a:lstStyle/>
          <a:p>
            <a:r>
              <a:rPr lang="en-US" sz="1200" dirty="0" smtClean="0"/>
              <a:t>Wind Generator</a:t>
            </a:r>
          </a:p>
          <a:p>
            <a:r>
              <a:rPr lang="en-US" sz="1200" dirty="0" smtClean="0"/>
              <a:t>400 Watt Output</a:t>
            </a:r>
          </a:p>
        </p:txBody>
      </p:sp>
      <p:pic>
        <p:nvPicPr>
          <p:cNvPr id="125955" name="Picture 3"/>
          <p:cNvPicPr>
            <a:picLocks noChangeAspect="1" noChangeArrowheads="1"/>
          </p:cNvPicPr>
          <p:nvPr/>
        </p:nvPicPr>
        <p:blipFill>
          <a:blip r:embed="rId6" cstate="print"/>
          <a:srcRect/>
          <a:stretch>
            <a:fillRect/>
          </a:stretch>
        </p:blipFill>
        <p:spPr bwMode="auto">
          <a:xfrm>
            <a:off x="3657600" y="2057400"/>
            <a:ext cx="1102122" cy="2071687"/>
          </a:xfrm>
          <a:prstGeom prst="rect">
            <a:avLst/>
          </a:prstGeom>
          <a:noFill/>
          <a:ln w="9525">
            <a:noFill/>
            <a:miter lim="800000"/>
            <a:headEnd/>
            <a:tailEnd/>
          </a:ln>
        </p:spPr>
      </p:pic>
      <p:sp>
        <p:nvSpPr>
          <p:cNvPr id="12" name="TextBox 11"/>
          <p:cNvSpPr txBox="1"/>
          <p:nvPr/>
        </p:nvSpPr>
        <p:spPr>
          <a:xfrm>
            <a:off x="4724400" y="3048000"/>
            <a:ext cx="1600200" cy="553998"/>
          </a:xfrm>
          <a:prstGeom prst="rect">
            <a:avLst/>
          </a:prstGeom>
          <a:noFill/>
        </p:spPr>
        <p:txBody>
          <a:bodyPr wrap="square" rtlCol="0">
            <a:spAutoFit/>
          </a:bodyPr>
          <a:lstStyle/>
          <a:p>
            <a:r>
              <a:rPr lang="en-US" sz="1200" dirty="0" smtClean="0"/>
              <a:t>240 Watt Panel</a:t>
            </a:r>
          </a:p>
          <a:p>
            <a:endParaRPr lang="en-US" dirty="0"/>
          </a:p>
        </p:txBody>
      </p:sp>
      <p:sp>
        <p:nvSpPr>
          <p:cNvPr id="13" name="TextBox 12"/>
          <p:cNvSpPr txBox="1"/>
          <p:nvPr/>
        </p:nvSpPr>
        <p:spPr>
          <a:xfrm>
            <a:off x="5181600" y="4343400"/>
            <a:ext cx="533400" cy="553998"/>
          </a:xfrm>
          <a:prstGeom prst="rect">
            <a:avLst/>
          </a:prstGeom>
          <a:noFill/>
        </p:spPr>
        <p:txBody>
          <a:bodyPr wrap="square" rtlCol="0">
            <a:spAutoFit/>
          </a:bodyPr>
          <a:lstStyle/>
          <a:p>
            <a:r>
              <a:rPr lang="en-US" sz="1200" b="1" dirty="0" smtClean="0"/>
              <a:t>Buoy</a:t>
            </a:r>
          </a:p>
          <a:p>
            <a:endParaRPr lang="en-US" dirty="0"/>
          </a:p>
        </p:txBody>
      </p:sp>
      <p:sp>
        <p:nvSpPr>
          <p:cNvPr id="14" name="TextBox 13"/>
          <p:cNvSpPr txBox="1"/>
          <p:nvPr/>
        </p:nvSpPr>
        <p:spPr>
          <a:xfrm>
            <a:off x="7924800" y="5029200"/>
            <a:ext cx="685800" cy="276999"/>
          </a:xfrm>
          <a:prstGeom prst="rect">
            <a:avLst/>
          </a:prstGeom>
          <a:noFill/>
        </p:spPr>
        <p:txBody>
          <a:bodyPr wrap="square" rtlCol="0">
            <a:spAutoFit/>
          </a:bodyPr>
          <a:lstStyle/>
          <a:p>
            <a:r>
              <a:rPr lang="en-US" sz="1200" b="1" dirty="0" smtClean="0"/>
              <a:t>Anchor</a:t>
            </a:r>
            <a:endParaRPr lang="en-US" b="1" dirty="0"/>
          </a:p>
        </p:txBody>
      </p:sp>
      <p:sp>
        <p:nvSpPr>
          <p:cNvPr id="15" name="TextBox 14"/>
          <p:cNvSpPr txBox="1"/>
          <p:nvPr/>
        </p:nvSpPr>
        <p:spPr>
          <a:xfrm>
            <a:off x="5029200" y="5105400"/>
            <a:ext cx="609600" cy="276999"/>
          </a:xfrm>
          <a:prstGeom prst="rect">
            <a:avLst/>
          </a:prstGeom>
          <a:noFill/>
        </p:spPr>
        <p:txBody>
          <a:bodyPr wrap="square" rtlCol="0">
            <a:spAutoFit/>
          </a:bodyPr>
          <a:lstStyle/>
          <a:p>
            <a:r>
              <a:rPr lang="en-US" sz="1200" b="1" dirty="0" err="1" smtClean="0"/>
              <a:t>xFOCE</a:t>
            </a:r>
            <a:endParaRPr lang="en-US" b="1" dirty="0"/>
          </a:p>
        </p:txBody>
      </p:sp>
      <p:cxnSp>
        <p:nvCxnSpPr>
          <p:cNvPr id="16" name="Straight Arrow Connector 15"/>
          <p:cNvCxnSpPr/>
          <p:nvPr/>
        </p:nvCxnSpPr>
        <p:spPr>
          <a:xfrm>
            <a:off x="5486400" y="4572000"/>
            <a:ext cx="9906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p:nvPr/>
        </p:nvCxnSpPr>
        <p:spPr>
          <a:xfrm>
            <a:off x="5486400" y="5334000"/>
            <a:ext cx="11430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flipH="1">
            <a:off x="7467600" y="5181600"/>
            <a:ext cx="533400" cy="8382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2" name="Rectangle 21"/>
          <p:cNvSpPr/>
          <p:nvPr/>
        </p:nvSpPr>
        <p:spPr>
          <a:xfrm>
            <a:off x="3352800" y="6172200"/>
            <a:ext cx="1575047" cy="276999"/>
          </a:xfrm>
          <a:prstGeom prst="rect">
            <a:avLst/>
          </a:prstGeom>
        </p:spPr>
        <p:txBody>
          <a:bodyPr wrap="none">
            <a:spAutoFit/>
          </a:bodyPr>
          <a:lstStyle/>
          <a:p>
            <a:pPr lvl="1"/>
            <a:r>
              <a:rPr lang="en-US" sz="1200" b="1" dirty="0" smtClean="0"/>
              <a:t>Moored Buoy</a:t>
            </a:r>
          </a:p>
        </p:txBody>
      </p:sp>
    </p:spTree>
    <p:extLst>
      <p:ext uri="{BB962C8B-B14F-4D97-AF65-F5344CB8AC3E}">
        <p14:creationId xmlns:p14="http://schemas.microsoft.com/office/powerpoint/2010/main" val="173931446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3" cstate="print"/>
          <a:srcRect/>
          <a:stretch>
            <a:fillRect/>
          </a:stretch>
        </p:blipFill>
        <p:spPr bwMode="auto">
          <a:xfrm>
            <a:off x="0" y="2667000"/>
            <a:ext cx="4572000" cy="3581400"/>
          </a:xfrm>
          <a:prstGeom prst="rect">
            <a:avLst/>
          </a:prstGeom>
          <a:noFill/>
          <a:ln w="9525">
            <a:noFill/>
            <a:miter lim="800000"/>
            <a:headEnd/>
            <a:tailEnd/>
          </a:ln>
        </p:spPr>
      </p:pic>
      <p:sp>
        <p:nvSpPr>
          <p:cNvPr id="4" name="Rectangle 3"/>
          <p:cNvSpPr/>
          <p:nvPr/>
        </p:nvSpPr>
        <p:spPr>
          <a:xfrm>
            <a:off x="76200" y="2514600"/>
            <a:ext cx="4495800" cy="37338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4" cstate="print"/>
          <a:srcRect/>
          <a:stretch>
            <a:fillRect/>
          </a:stretch>
        </p:blipFill>
        <p:spPr bwMode="auto">
          <a:xfrm>
            <a:off x="5334000" y="4343400"/>
            <a:ext cx="2835442" cy="1901414"/>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5029200" y="58674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5410200" y="4114800"/>
            <a:ext cx="2659702" cy="246221"/>
          </a:xfrm>
          <a:prstGeom prst="rect">
            <a:avLst/>
          </a:prstGeom>
          <a:noFill/>
        </p:spPr>
        <p:txBody>
          <a:bodyPr wrap="none" rtlCol="0">
            <a:spAutoFit/>
          </a:bodyPr>
          <a:lstStyle/>
          <a:p>
            <a:r>
              <a:rPr lang="en-US" sz="1000" b="1" dirty="0" smtClean="0"/>
              <a:t>Carbon Dioxide Emissions from 1 gallon of fuel</a:t>
            </a:r>
            <a:endParaRPr lang="en-US" sz="1000" b="1" dirty="0"/>
          </a:p>
        </p:txBody>
      </p:sp>
      <p:sp>
        <p:nvSpPr>
          <p:cNvPr id="60" name="TextBox 59"/>
          <p:cNvSpPr txBox="1"/>
          <p:nvPr/>
        </p:nvSpPr>
        <p:spPr>
          <a:xfrm>
            <a:off x="270283" y="798771"/>
            <a:ext cx="3390772" cy="830997"/>
          </a:xfrm>
          <a:prstGeom prst="rect">
            <a:avLst/>
          </a:prstGeom>
          <a:noFill/>
        </p:spPr>
        <p:txBody>
          <a:bodyPr wrap="none" rtlCol="0">
            <a:spAutoFit/>
          </a:bodyPr>
          <a:lstStyle/>
          <a:p>
            <a:r>
              <a:rPr lang="en-US" sz="2400" b="1" dirty="0" smtClean="0"/>
              <a:t>Option for Extracting CO</a:t>
            </a:r>
            <a:r>
              <a:rPr lang="en-US" sz="2400" b="1" baseline="-25000" dirty="0" smtClean="0"/>
              <a:t>2</a:t>
            </a:r>
            <a:r>
              <a:rPr lang="en-US" sz="2400" b="1" dirty="0" smtClean="0"/>
              <a:t> </a:t>
            </a:r>
          </a:p>
          <a:p>
            <a:r>
              <a:rPr lang="en-US" sz="2400" b="1" dirty="0" smtClean="0"/>
              <a:t>from Exhaust</a:t>
            </a:r>
          </a:p>
        </p:txBody>
      </p:sp>
      <p:sp>
        <p:nvSpPr>
          <p:cNvPr id="10" name="Rectangle 9"/>
          <p:cNvSpPr/>
          <p:nvPr/>
        </p:nvSpPr>
        <p:spPr>
          <a:xfrm>
            <a:off x="4191000" y="381000"/>
            <a:ext cx="4800600" cy="3505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p:cNvGrpSpPr/>
          <p:nvPr/>
        </p:nvGrpSpPr>
        <p:grpSpPr>
          <a:xfrm>
            <a:off x="4078360" y="115697"/>
            <a:ext cx="4884183" cy="3633067"/>
            <a:chOff x="441324" y="901765"/>
            <a:chExt cx="7988270" cy="5386102"/>
          </a:xfrm>
        </p:grpSpPr>
        <p:sp>
          <p:nvSpPr>
            <p:cNvPr id="13" name="Rectangle 1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pic>
          <p:nvPicPr>
            <p:cNvPr id="14" name="Picture 13" descr="CO2_Enrichment.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15" name="Picture 14"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16" name="Picture 15" descr="dg4lesm.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17" name="Straight Connector 16"/>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0" name="Picture 1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21" name="Straight Connector 20"/>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5" name="TextBox 24"/>
            <p:cNvSpPr txBox="1"/>
            <p:nvPr/>
          </p:nvSpPr>
          <p:spPr>
            <a:xfrm>
              <a:off x="1216700" y="2445303"/>
              <a:ext cx="1113692" cy="456286"/>
            </a:xfrm>
            <a:prstGeom prst="rect">
              <a:avLst/>
            </a:prstGeom>
            <a:noFill/>
          </p:spPr>
          <p:txBody>
            <a:bodyPr wrap="square" rtlCol="0">
              <a:spAutoFit/>
            </a:bodyPr>
            <a:lstStyle/>
            <a:p>
              <a:r>
                <a:rPr lang="en-US" sz="700" dirty="0" smtClean="0"/>
                <a:t>CO</a:t>
              </a:r>
              <a:r>
                <a:rPr lang="en-US" sz="700" baseline="-25000" dirty="0" smtClean="0"/>
                <a:t>2</a:t>
              </a:r>
              <a:r>
                <a:rPr lang="en-US" sz="700" dirty="0" smtClean="0"/>
                <a:t> Mix Electronics</a:t>
              </a:r>
              <a:endParaRPr lang="en-US" sz="700" dirty="0"/>
            </a:p>
          </p:txBody>
        </p:sp>
        <p:sp>
          <p:nvSpPr>
            <p:cNvPr id="26" name="Rectangle 25"/>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27" name="TextBox 26"/>
            <p:cNvSpPr txBox="1"/>
            <p:nvPr/>
          </p:nvSpPr>
          <p:spPr>
            <a:xfrm>
              <a:off x="5211686" y="3496061"/>
              <a:ext cx="1113692" cy="615985"/>
            </a:xfrm>
            <a:prstGeom prst="rect">
              <a:avLst/>
            </a:prstGeom>
            <a:noFill/>
          </p:spPr>
          <p:txBody>
            <a:bodyPr wrap="square" rtlCol="0">
              <a:spAutoFit/>
            </a:bodyPr>
            <a:lstStyle/>
            <a:p>
              <a:r>
                <a:rPr lang="en-US" sz="700" dirty="0" smtClean="0"/>
                <a:t>System Control Electronics</a:t>
              </a:r>
              <a:endParaRPr lang="en-US" sz="700" dirty="0"/>
            </a:p>
          </p:txBody>
        </p:sp>
        <p:pic>
          <p:nvPicPr>
            <p:cNvPr id="28" name="Picture 27"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29" name="Picture 28"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30" name="Picture 29" descr="rb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31" name="Straight Connector 30"/>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33" name="Straight Connector 32"/>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0" name="Rectangle 39"/>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dirty="0"/>
            </a:p>
          </p:txBody>
        </p:sp>
        <p:sp>
          <p:nvSpPr>
            <p:cNvPr id="41" name="Rectangle 40"/>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2" name="TextBox 41"/>
            <p:cNvSpPr txBox="1"/>
            <p:nvPr/>
          </p:nvSpPr>
          <p:spPr>
            <a:xfrm>
              <a:off x="6226245" y="1813559"/>
              <a:ext cx="947804" cy="296586"/>
            </a:xfrm>
            <a:prstGeom prst="rect">
              <a:avLst/>
            </a:prstGeom>
            <a:noFill/>
          </p:spPr>
          <p:txBody>
            <a:bodyPr wrap="none" rtlCol="0">
              <a:spAutoFit/>
            </a:bodyPr>
            <a:lstStyle/>
            <a:p>
              <a:r>
                <a:rPr lang="en-US" sz="700" dirty="0" smtClean="0"/>
                <a:t>Diesel Fuel</a:t>
              </a:r>
              <a:endParaRPr lang="en-US" sz="700" dirty="0"/>
            </a:p>
          </p:txBody>
        </p:sp>
        <p:cxnSp>
          <p:nvCxnSpPr>
            <p:cNvPr id="43" name="Straight Connector 42"/>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46" name="Rectangle 4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7" name="Rectangle 46"/>
            <p:cNvSpPr/>
            <p:nvPr/>
          </p:nvSpPr>
          <p:spPr>
            <a:xfrm rot="16200000" flipV="1">
              <a:off x="6929605" y="3556956"/>
              <a:ext cx="616378" cy="14318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8" name="Rectangle 47"/>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49" name="Rectangle 48"/>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0" name="Block Arc 49"/>
            <p:cNvSpPr/>
            <p:nvPr/>
          </p:nvSpPr>
          <p:spPr>
            <a:xfrm>
              <a:off x="1979675" y="1058653"/>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solidFill>
                  <a:schemeClr val="tx1"/>
                </a:solidFill>
              </a:endParaRPr>
            </a:p>
          </p:txBody>
        </p:sp>
        <p:sp>
          <p:nvSpPr>
            <p:cNvPr id="51" name="TextBox 50"/>
            <p:cNvSpPr txBox="1"/>
            <p:nvPr/>
          </p:nvSpPr>
          <p:spPr>
            <a:xfrm>
              <a:off x="2808552" y="1680046"/>
              <a:ext cx="1545332" cy="296586"/>
            </a:xfrm>
            <a:prstGeom prst="rect">
              <a:avLst/>
            </a:prstGeom>
            <a:noFill/>
          </p:spPr>
          <p:txBody>
            <a:bodyPr wrap="none" rtlCol="0">
              <a:spAutoFit/>
            </a:bodyPr>
            <a:lstStyle/>
            <a:p>
              <a:r>
                <a:rPr lang="en-US" sz="700" dirty="0" smtClean="0"/>
                <a:t>Exhaust used for CO</a:t>
              </a:r>
              <a:r>
                <a:rPr lang="en-US" sz="700" baseline="-25000" dirty="0" smtClean="0"/>
                <a:t>2</a:t>
              </a:r>
              <a:endParaRPr lang="en-US" sz="700" baseline="-25000" dirty="0"/>
            </a:p>
          </p:txBody>
        </p:sp>
        <p:sp>
          <p:nvSpPr>
            <p:cNvPr id="52" name="Rectangle 51"/>
            <p:cNvSpPr/>
            <p:nvPr/>
          </p:nvSpPr>
          <p:spPr>
            <a:xfrm flipV="1">
              <a:off x="3026559" y="2896074"/>
              <a:ext cx="2578686" cy="140496"/>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53" name="Straight Connector 52"/>
            <p:cNvCxnSpPr/>
            <p:nvPr/>
          </p:nvCxnSpPr>
          <p:spPr>
            <a:xfrm flipH="1">
              <a:off x="2399520" y="2738588"/>
              <a:ext cx="1233247" cy="4693"/>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flipV="1">
              <a:off x="5362055" y="2100057"/>
              <a:ext cx="1952" cy="138729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5" name="Cloud Callout 5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6" name="Cloud Callout 5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7" name="Cloud Callout 5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8" name="Cloud Callout 5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59" name="Rectangle 58"/>
            <p:cNvSpPr/>
            <p:nvPr/>
          </p:nvSpPr>
          <p:spPr>
            <a:xfrm rot="10800000" flipV="1">
              <a:off x="5527197" y="3303835"/>
              <a:ext cx="1759369" cy="122948"/>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1" name="Rectangle 60"/>
            <p:cNvSpPr/>
            <p:nvPr/>
          </p:nvSpPr>
          <p:spPr>
            <a:xfrm rot="16200000" flipV="1">
              <a:off x="5271642" y="3086086"/>
              <a:ext cx="521605" cy="145600"/>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sp>
          <p:nvSpPr>
            <p:cNvPr id="62" name="Rectangle 61"/>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00"/>
            </a:p>
          </p:txBody>
        </p:sp>
        <p:cxnSp>
          <p:nvCxnSpPr>
            <p:cNvPr id="63" name="Straight Connector 62"/>
            <p:cNvCxnSpPr/>
            <p:nvPr/>
          </p:nvCxnSpPr>
          <p:spPr>
            <a:xfrm flipH="1" flipV="1">
              <a:off x="3576005" y="2121342"/>
              <a:ext cx="1812690" cy="340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4130416" y="2611713"/>
              <a:ext cx="850447" cy="456286"/>
            </a:xfrm>
            <a:prstGeom prst="rect">
              <a:avLst/>
            </a:prstGeom>
            <a:noFill/>
          </p:spPr>
          <p:txBody>
            <a:bodyPr wrap="square" rtlCol="0">
              <a:spAutoFit/>
            </a:bodyPr>
            <a:lstStyle/>
            <a:p>
              <a:r>
                <a:rPr lang="en-US" sz="700" dirty="0" smtClean="0"/>
                <a:t>Particle Scrubber</a:t>
              </a:r>
              <a:endParaRPr lang="en-US" sz="700" dirty="0"/>
            </a:p>
          </p:txBody>
        </p:sp>
        <p:cxnSp>
          <p:nvCxnSpPr>
            <p:cNvPr id="65" name="Straight Connector 64"/>
            <p:cNvCxnSpPr/>
            <p:nvPr/>
          </p:nvCxnSpPr>
          <p:spPr>
            <a:xfrm flipV="1">
              <a:off x="3604386" y="2096372"/>
              <a:ext cx="3400" cy="656406"/>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3803053" y="3696384"/>
              <a:ext cx="1007572" cy="273771"/>
            </a:xfrm>
            <a:prstGeom prst="rect">
              <a:avLst/>
            </a:prstGeom>
            <a:noFill/>
          </p:spPr>
          <p:txBody>
            <a:bodyPr wrap="none" rtlCol="0">
              <a:spAutoFit/>
            </a:bodyPr>
            <a:lstStyle/>
            <a:p>
              <a:r>
                <a:rPr lang="en-US" sz="600" dirty="0" smtClean="0"/>
                <a:t>Supplemental</a:t>
              </a:r>
              <a:endParaRPr lang="en-US" sz="600" dirty="0"/>
            </a:p>
          </p:txBody>
        </p:sp>
      </p:grpSp>
    </p:spTree>
    <p:extLst>
      <p:ext uri="{BB962C8B-B14F-4D97-AF65-F5344CB8AC3E}">
        <p14:creationId xmlns:p14="http://schemas.microsoft.com/office/powerpoint/2010/main" val="155896203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133600" cy="31242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381001" y="2224450"/>
          <a:ext cx="2133600" cy="2949852"/>
        </p:xfrm>
        <a:graphic>
          <a:graphicData uri="http://schemas.openxmlformats.org/drawingml/2006/table">
            <a:tbl>
              <a:tblPr/>
              <a:tblGrid>
                <a:gridCol w="523471"/>
                <a:gridCol w="793992"/>
                <a:gridCol w="816137"/>
              </a:tblGrid>
              <a:tr h="487692">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b="1" dirty="0"/>
                        <a:t>Schedule 40</a:t>
                      </a:r>
                    </a:p>
                  </a:txBody>
                  <a:tcPr marL="52779" marR="52779" marT="26390" marB="26390" anchor="ctr">
                    <a:lnL>
                      <a:noFill/>
                    </a:lnL>
                    <a:lnR>
                      <a:noFill/>
                    </a:lnR>
                    <a:lnT>
                      <a:noFill/>
                    </a:lnT>
                    <a:lnB>
                      <a:noFill/>
                    </a:lnB>
                  </a:tcPr>
                </a:tc>
                <a:tc>
                  <a:txBody>
                    <a:bodyPr/>
                    <a:lstStyle/>
                    <a:p>
                      <a:r>
                        <a:rPr lang="en-US" sz="1000" b="1" dirty="0"/>
                        <a:t>Schedule 80</a:t>
                      </a:r>
                    </a:p>
                  </a:txBody>
                  <a:tcPr marL="52779" marR="52779" marT="26390" marB="26390" anchor="ctr">
                    <a:lnL>
                      <a:noFill/>
                    </a:lnL>
                    <a:lnR>
                      <a:noFill/>
                    </a:lnR>
                    <a:lnT>
                      <a:noFill/>
                    </a:lnT>
                    <a:lnB>
                      <a:noFill/>
                    </a:lnB>
                  </a:tcPr>
                </a:tc>
              </a:tr>
              <a:tr h="188722">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509</a:t>
                      </a:r>
                    </a:p>
                  </a:txBody>
                  <a:tcPr marL="52779" marR="52779" marT="26390" marB="26390" anchor="ctr">
                    <a:lnL>
                      <a:noFill/>
                    </a:lnL>
                    <a:lnR>
                      <a:noFill/>
                    </a:lnR>
                    <a:lnT>
                      <a:noFill/>
                    </a:lnT>
                    <a:lnB>
                      <a:noFill/>
                    </a:lnB>
                    <a:solidFill>
                      <a:srgbClr val="00B050"/>
                    </a:solidFill>
                  </a:tcPr>
                </a:tc>
              </a:tr>
              <a:tr h="188722">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413</a:t>
                      </a:r>
                    </a:p>
                  </a:txBody>
                  <a:tcPr marL="52779" marR="52779" marT="26390" marB="26390" anchor="ctr">
                    <a:lnL>
                      <a:noFill/>
                    </a:lnL>
                    <a:lnR>
                      <a:noFill/>
                    </a:lnR>
                    <a:lnT>
                      <a:noFill/>
                    </a:lnT>
                    <a:lnB>
                      <a:noFill/>
                    </a:lnB>
                    <a:solidFill>
                      <a:srgbClr val="00B050"/>
                    </a:solidFill>
                  </a:tcPr>
                </a:tc>
              </a:tr>
              <a:tr h="188722">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378</a:t>
                      </a:r>
                    </a:p>
                  </a:txBody>
                  <a:tcPr marL="52779" marR="52779" marT="26390" marB="26390" anchor="ctr">
                    <a:lnL>
                      <a:noFill/>
                    </a:lnL>
                    <a:lnR>
                      <a:noFill/>
                    </a:lnR>
                    <a:lnT>
                      <a:noFill/>
                    </a:lnT>
                    <a:lnB>
                      <a:noFill/>
                    </a:lnB>
                    <a:solidFill>
                      <a:srgbClr val="00B050"/>
                    </a:solidFill>
                  </a:tcPr>
                </a:tc>
              </a:tr>
              <a:tr h="188722">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312</a:t>
                      </a:r>
                    </a:p>
                  </a:txBody>
                  <a:tcPr marL="52779" marR="52779" marT="26390" marB="26390" anchor="ctr">
                    <a:lnL>
                      <a:noFill/>
                    </a:lnL>
                    <a:lnR>
                      <a:noFill/>
                    </a:lnR>
                    <a:lnT>
                      <a:noFill/>
                    </a:lnT>
                    <a:lnB>
                      <a:noFill/>
                    </a:lnB>
                    <a:solidFill>
                      <a:srgbClr val="00B050"/>
                    </a:solidFill>
                  </a:tcPr>
                </a:tc>
              </a:tr>
              <a:tr h="188722">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282</a:t>
                      </a:r>
                    </a:p>
                  </a:txBody>
                  <a:tcPr marL="52779" marR="52779" marT="26390" marB="26390" anchor="ctr">
                    <a:lnL>
                      <a:noFill/>
                    </a:lnL>
                    <a:lnR>
                      <a:noFill/>
                    </a:lnR>
                    <a:lnT>
                      <a:noFill/>
                    </a:lnT>
                    <a:lnB>
                      <a:noFill/>
                    </a:lnB>
                    <a:solidFill>
                      <a:srgbClr val="00B050"/>
                    </a:solidFill>
                  </a:tcPr>
                </a:tc>
              </a:tr>
              <a:tr h="188722">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243</a:t>
                      </a:r>
                    </a:p>
                  </a:txBody>
                  <a:tcPr marL="52779" marR="52779" marT="26390" marB="26390" anchor="ctr">
                    <a:lnL>
                      <a:noFill/>
                    </a:lnL>
                    <a:lnR>
                      <a:noFill/>
                    </a:lnR>
                    <a:lnT>
                      <a:noFill/>
                    </a:lnT>
                    <a:lnB>
                      <a:noFill/>
                    </a:lnB>
                    <a:solidFill>
                      <a:srgbClr val="00B050"/>
                    </a:solidFill>
                  </a:tcPr>
                </a:tc>
              </a:tr>
              <a:tr h="188722">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255</a:t>
                      </a:r>
                    </a:p>
                  </a:txBody>
                  <a:tcPr marL="52779" marR="52779" marT="26390" marB="26390" anchor="ctr">
                    <a:lnL>
                      <a:noFill/>
                    </a:lnL>
                    <a:lnR>
                      <a:noFill/>
                    </a:lnR>
                    <a:lnT>
                      <a:noFill/>
                    </a:lnT>
                    <a:lnB>
                      <a:noFill/>
                    </a:lnB>
                    <a:solidFill>
                      <a:srgbClr val="00B050"/>
                    </a:solidFill>
                  </a:tcPr>
                </a:tc>
              </a:tr>
              <a:tr h="188722">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solidFill>
                            <a:schemeClr val="tx1"/>
                          </a:solidFill>
                        </a:rPr>
                        <a:t>225</a:t>
                      </a:r>
                    </a:p>
                  </a:txBody>
                  <a:tcPr marL="52779" marR="52779" marT="26390" marB="26390" anchor="ctr">
                    <a:lnL>
                      <a:noFill/>
                    </a:lnL>
                    <a:lnR>
                      <a:noFill/>
                    </a:lnR>
                    <a:lnT>
                      <a:noFill/>
                    </a:lnT>
                    <a:lnB>
                      <a:noFill/>
                    </a:lnB>
                    <a:solidFill>
                      <a:srgbClr val="00B050"/>
                    </a:solidFill>
                  </a:tcPr>
                </a:tc>
              </a:tr>
              <a:tr h="188722">
                <a:tc>
                  <a:txBody>
                    <a:bodyPr/>
                    <a:lstStyle/>
                    <a:p>
                      <a:r>
                        <a:rPr lang="en-US" sz="1000" dirty="0"/>
                        <a:t>4</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194</a:t>
                      </a:r>
                    </a:p>
                  </a:txBody>
                  <a:tcPr marL="52779" marR="52779" marT="26390" marB="26390" anchor="ctr">
                    <a:lnL>
                      <a:noFill/>
                    </a:lnL>
                    <a:lnR>
                      <a:noFill/>
                    </a:lnR>
                    <a:lnT>
                      <a:noFill/>
                    </a:lnT>
                    <a:lnB>
                      <a:noFill/>
                    </a:lnB>
                    <a:solidFill>
                      <a:srgbClr val="00B050"/>
                    </a:solidFill>
                  </a:tcPr>
                </a:tc>
              </a:tr>
              <a:tr h="188722">
                <a:tc>
                  <a:txBody>
                    <a:bodyPr/>
                    <a:lstStyle/>
                    <a:p>
                      <a:r>
                        <a:rPr lang="en-US" sz="1000"/>
                        <a:t>5</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173</a:t>
                      </a:r>
                    </a:p>
                  </a:txBody>
                  <a:tcPr marL="52779" marR="52779" marT="26390" marB="26390" anchor="ctr">
                    <a:lnL>
                      <a:noFill/>
                    </a:lnL>
                    <a:lnR>
                      <a:noFill/>
                    </a:lnR>
                    <a:lnT>
                      <a:noFill/>
                    </a:lnT>
                    <a:lnB>
                      <a:noFill/>
                    </a:lnB>
                    <a:solidFill>
                      <a:srgbClr val="00B050"/>
                    </a:solidFill>
                  </a:tcPr>
                </a:tc>
              </a:tr>
              <a:tr h="188722">
                <a:tc>
                  <a:txBody>
                    <a:bodyPr/>
                    <a:lstStyle/>
                    <a:p>
                      <a:r>
                        <a:rPr lang="en-US" sz="1000"/>
                        <a:t>6</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solidFill>
                            <a:schemeClr val="tx1"/>
                          </a:solidFill>
                        </a:rPr>
                        <a:t>167</a:t>
                      </a:r>
                    </a:p>
                  </a:txBody>
                  <a:tcPr marL="52779" marR="52779" marT="26390" marB="26390" anchor="ctr">
                    <a:lnL>
                      <a:noFill/>
                    </a:lnL>
                    <a:lnR>
                      <a:noFill/>
                    </a:lnR>
                    <a:lnT>
                      <a:noFill/>
                    </a:lnT>
                    <a:lnB>
                      <a:noFill/>
                    </a:lnB>
                    <a:solidFill>
                      <a:srgbClr val="00B050"/>
                    </a:solidFill>
                  </a:tcPr>
                </a:tc>
              </a:tr>
              <a:tr h="188722">
                <a:tc>
                  <a:txBody>
                    <a:bodyPr/>
                    <a:lstStyle/>
                    <a:p>
                      <a:r>
                        <a:rPr lang="en-US" sz="1000" dirty="0"/>
                        <a:t>8</a:t>
                      </a:r>
                    </a:p>
                  </a:txBody>
                  <a:tcPr marL="52779" marR="52779" marT="26390" marB="26390" anchor="ctr">
                    <a:lnL>
                      <a:noFill/>
                    </a:lnL>
                    <a:lnR>
                      <a:noFill/>
                    </a:lnR>
                    <a:lnT>
                      <a:noFill/>
                    </a:lnT>
                    <a:lnB>
                      <a:noFill/>
                    </a:lnB>
                  </a:tcPr>
                </a:tc>
                <a:tc>
                  <a:txBody>
                    <a:bodyPr/>
                    <a:lstStyle/>
                    <a:p>
                      <a:endParaRPr lang="en-US" sz="1000" dirty="0"/>
                    </a:p>
                  </a:txBody>
                  <a:tcPr marL="52779" marR="52779" marT="26390" marB="26390" anchor="ctr">
                    <a:lnL>
                      <a:noFill/>
                    </a:lnL>
                    <a:lnR>
                      <a:noFill/>
                    </a:lnR>
                    <a:lnT>
                      <a:noFill/>
                    </a:lnT>
                    <a:lnB>
                      <a:noFill/>
                    </a:lnB>
                    <a:no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bl>
          </a:graphicData>
        </a:graphic>
      </p:graphicFrame>
      <p:graphicFrame>
        <p:nvGraphicFramePr>
          <p:cNvPr id="18" name="Table 17"/>
          <p:cNvGraphicFramePr>
            <a:graphicFrameLocks noGrp="1"/>
          </p:cNvGraphicFramePr>
          <p:nvPr/>
        </p:nvGraphicFramePr>
        <p:xfrm>
          <a:off x="2819400" y="25146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dirty="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04800" y="5486400"/>
            <a:ext cx="557851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a:t>
            </a:r>
            <a:r>
              <a:rPr lang="en-US" b="1" u="sng" dirty="0" smtClean="0">
                <a:sym typeface="Wingdings" pitchFamily="2" charset="2"/>
              </a:rPr>
              <a:t>146 psi max.</a:t>
            </a:r>
            <a:endParaRPr lang="en-US" b="1" u="sng" dirty="0"/>
          </a:p>
        </p:txBody>
      </p:sp>
      <p:graphicFrame>
        <p:nvGraphicFramePr>
          <p:cNvPr id="124930" name="Object 2"/>
          <p:cNvGraphicFramePr>
            <a:graphicFrameLocks noChangeAspect="1"/>
          </p:cNvGraphicFramePr>
          <p:nvPr>
            <p:extLst>
              <p:ext uri="{D42A27DB-BD31-4B8C-83A1-F6EECF244321}">
                <p14:modId xmlns:p14="http://schemas.microsoft.com/office/powerpoint/2010/main" val="298651062"/>
              </p:ext>
            </p:extLst>
          </p:nvPr>
        </p:nvGraphicFramePr>
        <p:xfrm>
          <a:off x="4821071" y="3379507"/>
          <a:ext cx="2784723" cy="1802093"/>
        </p:xfrm>
        <a:graphic>
          <a:graphicData uri="http://schemas.openxmlformats.org/presentationml/2006/ole">
            <mc:AlternateContent xmlns:mc="http://schemas.openxmlformats.org/markup-compatibility/2006">
              <mc:Choice xmlns:v="urn:schemas-microsoft-com:vml" Requires="v">
                <p:oleObj spid="_x0000_s4178"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1071" y="3379507"/>
                        <a:ext cx="2784723" cy="1802093"/>
                      </a:xfrm>
                      <a:prstGeom prst="rect">
                        <a:avLst/>
                      </a:prstGeom>
                      <a:noFill/>
                      <a:ln>
                        <a:noFill/>
                      </a:ln>
                      <a:effectLst/>
                      <a:extLst/>
                    </p:spPr>
                  </p:pic>
                </p:oleObj>
              </mc:Fallback>
            </mc:AlternateContent>
          </a:graphicData>
        </a:graphic>
      </p:graphicFrame>
      <p:sp>
        <p:nvSpPr>
          <p:cNvPr id="17" name="Rectangle 16"/>
          <p:cNvSpPr/>
          <p:nvPr/>
        </p:nvSpPr>
        <p:spPr>
          <a:xfrm>
            <a:off x="1335214" y="60215"/>
            <a:ext cx="5682866" cy="461665"/>
          </a:xfrm>
          <a:prstGeom prst="rect">
            <a:avLst/>
          </a:prstGeom>
        </p:spPr>
        <p:txBody>
          <a:bodyPr wrap="none">
            <a:spAutoFit/>
          </a:bodyPr>
          <a:lstStyle/>
          <a:p>
            <a:r>
              <a:rPr lang="en-US" sz="2400" b="1" dirty="0" smtClean="0"/>
              <a:t>Low-cost Shallow Water Pressure Housing</a:t>
            </a:r>
            <a:endParaRPr lang="en-US" sz="2400" b="1" dirty="0"/>
          </a:p>
        </p:txBody>
      </p:sp>
      <p:cxnSp>
        <p:nvCxnSpPr>
          <p:cNvPr id="14" name="Straight Connector 13"/>
          <p:cNvCxnSpPr/>
          <p:nvPr/>
        </p:nvCxnSpPr>
        <p:spPr>
          <a:xfrm>
            <a:off x="381000" y="28956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914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1676400" y="2057400"/>
            <a:ext cx="0" cy="31242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81000" y="3124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Rectangle 29"/>
          <p:cNvSpPr/>
          <p:nvPr/>
        </p:nvSpPr>
        <p:spPr>
          <a:xfrm>
            <a:off x="381000" y="2057400"/>
            <a:ext cx="2133600" cy="3124200"/>
          </a:xfrm>
          <a:prstGeom prst="rect">
            <a:avLst/>
          </a:prstGeom>
          <a:noFill/>
          <a:ln w="31750">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990600" y="1828800"/>
            <a:ext cx="752065" cy="276999"/>
          </a:xfrm>
          <a:prstGeom prst="rect">
            <a:avLst/>
          </a:prstGeom>
          <a:noFill/>
        </p:spPr>
        <p:txBody>
          <a:bodyPr wrap="none" rtlCol="0">
            <a:spAutoFit/>
          </a:bodyPr>
          <a:lstStyle/>
          <a:p>
            <a:r>
              <a:rPr lang="en-US" sz="1200" b="1" dirty="0" smtClean="0"/>
              <a:t>PVC Pipe</a:t>
            </a:r>
            <a:endParaRPr lang="en-US" sz="1200" b="1" dirty="0"/>
          </a:p>
        </p:txBody>
      </p:sp>
      <p:cxnSp>
        <p:nvCxnSpPr>
          <p:cNvPr id="36" name="Straight Connector 35"/>
          <p:cNvCxnSpPr/>
          <p:nvPr/>
        </p:nvCxnSpPr>
        <p:spPr>
          <a:xfrm>
            <a:off x="381000" y="3352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381000" y="3505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381000" y="3733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a:off x="381000" y="3962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381000" y="41148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a:off x="381000" y="4343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a:off x="381000" y="4572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381000" y="47244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81000" y="49530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45" name="TextBox 44"/>
          <p:cNvSpPr txBox="1"/>
          <p:nvPr/>
        </p:nvSpPr>
        <p:spPr>
          <a:xfrm>
            <a:off x="1066800" y="2514600"/>
            <a:ext cx="415498" cy="246221"/>
          </a:xfrm>
          <a:prstGeom prst="rect">
            <a:avLst/>
          </a:prstGeom>
          <a:noFill/>
        </p:spPr>
        <p:txBody>
          <a:bodyPr wrap="none" rtlCol="0">
            <a:spAutoFit/>
          </a:bodyPr>
          <a:lstStyle/>
          <a:p>
            <a:r>
              <a:rPr lang="en-US" sz="1000" b="1" i="1" dirty="0" smtClean="0"/>
              <a:t>(psi)</a:t>
            </a:r>
            <a:endParaRPr lang="en-US" sz="1000" b="1" i="1" dirty="0"/>
          </a:p>
        </p:txBody>
      </p:sp>
      <p:sp>
        <p:nvSpPr>
          <p:cNvPr id="46" name="TextBox 45"/>
          <p:cNvSpPr txBox="1"/>
          <p:nvPr/>
        </p:nvSpPr>
        <p:spPr>
          <a:xfrm>
            <a:off x="1828800" y="2514600"/>
            <a:ext cx="417102" cy="246221"/>
          </a:xfrm>
          <a:prstGeom prst="rect">
            <a:avLst/>
          </a:prstGeom>
          <a:noFill/>
        </p:spPr>
        <p:txBody>
          <a:bodyPr wrap="none" rtlCol="0">
            <a:spAutoFit/>
          </a:bodyPr>
          <a:lstStyle/>
          <a:p>
            <a:r>
              <a:rPr lang="en-US" sz="1000" b="1" i="1" dirty="0" smtClean="0"/>
              <a:t>(psi)</a:t>
            </a:r>
            <a:endParaRPr lang="en-US" sz="1000" b="1" i="1" dirty="0"/>
          </a:p>
        </p:txBody>
      </p:sp>
      <p:sp>
        <p:nvSpPr>
          <p:cNvPr id="47" name="TextBox 46"/>
          <p:cNvSpPr txBox="1"/>
          <p:nvPr/>
        </p:nvSpPr>
        <p:spPr>
          <a:xfrm>
            <a:off x="1981200" y="5257800"/>
            <a:ext cx="1771126" cy="338554"/>
          </a:xfrm>
          <a:prstGeom prst="rect">
            <a:avLst/>
          </a:prstGeom>
          <a:noFill/>
        </p:spPr>
        <p:txBody>
          <a:bodyPr wrap="none" rtlCol="0">
            <a:spAutoFit/>
          </a:bodyPr>
          <a:lstStyle/>
          <a:p>
            <a:r>
              <a:rPr lang="en-US" sz="1600" b="1" u="heavy" dirty="0" smtClean="0"/>
              <a:t>Design Parameters</a:t>
            </a:r>
            <a:endParaRPr lang="en-US" sz="1600" b="1" u="heavy" dirty="0"/>
          </a:p>
        </p:txBody>
      </p:sp>
      <p:sp>
        <p:nvSpPr>
          <p:cNvPr id="48" name="Rounded Rectangle 47"/>
          <p:cNvSpPr/>
          <p:nvPr/>
        </p:nvSpPr>
        <p:spPr>
          <a:xfrm>
            <a:off x="304800" y="5334000"/>
            <a:ext cx="5486400" cy="1219200"/>
          </a:xfrm>
          <a:prstGeom prst="roundRect">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381000" y="2743200"/>
            <a:ext cx="21336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2" name="Picture 1" descr="sch80PVCflange-07may-js.jpg"/>
          <p:cNvPicPr>
            <a:picLocks noChangeAspect="1"/>
          </p:cNvPicPr>
          <p:nvPr/>
        </p:nvPicPr>
        <p:blipFill rotWithShape="1">
          <a:blip r:embed="rId6">
            <a:extLst>
              <a:ext uri="{28A0092B-C50C-407E-A947-70E740481C1C}">
                <a14:useLocalDpi xmlns:a14="http://schemas.microsoft.com/office/drawing/2010/main" val="0"/>
              </a:ext>
            </a:extLst>
          </a:blip>
          <a:srcRect l="35473" t="21737" r="37357" b="30236"/>
          <a:stretch/>
        </p:blipFill>
        <p:spPr>
          <a:xfrm>
            <a:off x="6342093" y="845216"/>
            <a:ext cx="2527402" cy="2543563"/>
          </a:xfrm>
          <a:prstGeom prst="rect">
            <a:avLst/>
          </a:prstGeom>
        </p:spPr>
      </p:pic>
    </p:spTree>
    <p:extLst>
      <p:ext uri="{BB962C8B-B14F-4D97-AF65-F5344CB8AC3E}">
        <p14:creationId xmlns:p14="http://schemas.microsoft.com/office/powerpoint/2010/main" val="19108892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sz="2400" b="1" dirty="0" err="1"/>
              <a:t>xFOCE</a:t>
            </a:r>
            <a:r>
              <a:rPr lang="en-US" sz="2400" b="1" dirty="0"/>
              <a:t> </a:t>
            </a:r>
            <a:r>
              <a:rPr lang="en-US" sz="2400" b="1" dirty="0" smtClean="0"/>
              <a:t>Engineering Trades</a:t>
            </a:r>
            <a:endParaRPr lang="en-US" sz="2400" b="1"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14923612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Electrical Design</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577883842"/>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Preliminary Considerations</a:t>
            </a:r>
            <a:br>
              <a:rPr lang="en-US" dirty="0" smtClean="0"/>
            </a:br>
            <a:r>
              <a:rPr lang="en-US" dirty="0" smtClean="0"/>
              <a:t>for any FOCE system	</a:t>
            </a:r>
            <a:endParaRPr lang="en-US" dirty="0"/>
          </a:p>
        </p:txBody>
      </p:sp>
      <p:sp>
        <p:nvSpPr>
          <p:cNvPr id="3" name="Content Placeholder 2"/>
          <p:cNvSpPr>
            <a:spLocks noGrp="1"/>
          </p:cNvSpPr>
          <p:nvPr>
            <p:ph idx="1"/>
          </p:nvPr>
        </p:nvSpPr>
        <p:spPr>
          <a:xfrm>
            <a:off x="457200" y="1564586"/>
            <a:ext cx="8229600" cy="4838196"/>
          </a:xfrm>
        </p:spPr>
        <p:txBody>
          <a:bodyPr>
            <a:normAutofit fontScale="77500" lnSpcReduction="20000"/>
          </a:bodyPr>
          <a:lstStyle/>
          <a:p>
            <a:r>
              <a:rPr lang="en-US" dirty="0" smtClean="0"/>
              <a:t>Cabled </a:t>
            </a:r>
            <a:r>
              <a:rPr lang="en-US" dirty="0" err="1" smtClean="0"/>
              <a:t>vs</a:t>
            </a:r>
            <a:r>
              <a:rPr lang="en-US" dirty="0" smtClean="0"/>
              <a:t> Non-Cabled</a:t>
            </a:r>
          </a:p>
          <a:p>
            <a:r>
              <a:rPr lang="en-US" dirty="0" smtClean="0"/>
              <a:t>Power</a:t>
            </a:r>
          </a:p>
          <a:p>
            <a:pPr lvl="1"/>
            <a:r>
              <a:rPr lang="en-US" dirty="0" smtClean="0"/>
              <a:t>Generation</a:t>
            </a:r>
          </a:p>
          <a:p>
            <a:pPr lvl="1"/>
            <a:r>
              <a:rPr lang="en-US" dirty="0" smtClean="0"/>
              <a:t>Distribution</a:t>
            </a:r>
          </a:p>
          <a:p>
            <a:pPr lvl="1"/>
            <a:r>
              <a:rPr lang="en-US" dirty="0" smtClean="0"/>
              <a:t>Heat Dissipation</a:t>
            </a:r>
          </a:p>
          <a:p>
            <a:r>
              <a:rPr lang="en-US" dirty="0" smtClean="0"/>
              <a:t>Communications</a:t>
            </a:r>
          </a:p>
          <a:p>
            <a:pPr lvl="1"/>
            <a:r>
              <a:rPr lang="en-US" dirty="0" smtClean="0"/>
              <a:t>Shore to subsea</a:t>
            </a:r>
          </a:p>
          <a:p>
            <a:pPr lvl="1"/>
            <a:r>
              <a:rPr lang="en-US" dirty="0" smtClean="0"/>
              <a:t>Subsea to instruments</a:t>
            </a:r>
          </a:p>
          <a:p>
            <a:pPr lvl="1"/>
            <a:r>
              <a:rPr lang="en-US" dirty="0" smtClean="0"/>
              <a:t>Type / amount of data</a:t>
            </a:r>
          </a:p>
          <a:p>
            <a:r>
              <a:rPr lang="en-US" dirty="0" smtClean="0"/>
              <a:t>Reliability</a:t>
            </a:r>
          </a:p>
          <a:p>
            <a:pPr lvl="1"/>
            <a:r>
              <a:rPr lang="en-US" dirty="0" smtClean="0"/>
              <a:t>Environmental condition monitoring</a:t>
            </a:r>
          </a:p>
          <a:p>
            <a:pPr lvl="1"/>
            <a:r>
              <a:rPr lang="en-US" dirty="0" smtClean="0"/>
              <a:t>Electrical protection of instruments/subsystems</a:t>
            </a:r>
          </a:p>
          <a:p>
            <a:pPr lvl="1"/>
            <a:r>
              <a:rPr lang="en-US" dirty="0" smtClean="0"/>
              <a:t>Ground fault protection</a:t>
            </a:r>
          </a:p>
          <a:p>
            <a:pPr lvl="2">
              <a:buNone/>
            </a:pPr>
            <a:endParaRPr lang="en-US" dirty="0" smtClean="0"/>
          </a:p>
          <a:p>
            <a:endParaRPr lang="en-US" dirty="0"/>
          </a:p>
        </p:txBody>
      </p:sp>
    </p:spTree>
    <p:extLst>
      <p:ext uri="{BB962C8B-B14F-4D97-AF65-F5344CB8AC3E}">
        <p14:creationId xmlns:p14="http://schemas.microsoft.com/office/powerpoint/2010/main" val="230550475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3713577756"/>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Non-Cabled System</a:t>
            </a:r>
            <a:br>
              <a:rPr lang="en-US" dirty="0" smtClean="0"/>
            </a:br>
            <a:r>
              <a:rPr lang="en-US" dirty="0" smtClean="0"/>
              <a:t>(general for </a:t>
            </a:r>
            <a:r>
              <a:rPr lang="en-US" dirty="0" err="1" smtClean="0"/>
              <a:t>xFOCE</a:t>
            </a:r>
            <a:r>
              <a:rPr lang="en-US" dirty="0" smtClean="0"/>
              <a:t>)</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3307869" y="2375584"/>
            <a:ext cx="1725922" cy="646331"/>
          </a:xfrm>
          <a:prstGeom prst="rect">
            <a:avLst/>
          </a:prstGeom>
          <a:noFill/>
        </p:spPr>
        <p:txBody>
          <a:bodyPr wrap="none" rtlCol="0">
            <a:spAutoFit/>
          </a:bodyPr>
          <a:lstStyle/>
          <a:p>
            <a:r>
              <a:rPr lang="en-US" dirty="0" smtClean="0"/>
              <a:t>Wireless</a:t>
            </a:r>
          </a:p>
          <a:p>
            <a:r>
              <a:rPr lang="en-US" dirty="0" smtClean="0"/>
              <a:t>Communication</a:t>
            </a:r>
            <a:endParaRPr lang="en-US" dirty="0"/>
          </a:p>
        </p:txBody>
      </p:sp>
      <p:sp>
        <p:nvSpPr>
          <p:cNvPr id="41" name="TextBox 40"/>
          <p:cNvSpPr txBox="1"/>
          <p:nvPr/>
        </p:nvSpPr>
        <p:spPr>
          <a:xfrm>
            <a:off x="6799952" y="308129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27418" y="326596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6946729" y="3487307"/>
            <a:ext cx="1310102" cy="646331"/>
          </a:xfrm>
          <a:prstGeom prst="rect">
            <a:avLst/>
          </a:prstGeom>
          <a:noFill/>
        </p:spPr>
        <p:txBody>
          <a:bodyPr wrap="none" rtlCol="0">
            <a:spAutoFit/>
          </a:bodyPr>
          <a:lstStyle/>
          <a:p>
            <a:r>
              <a:rPr lang="en-US" dirty="0" smtClean="0"/>
              <a:t>Local Power</a:t>
            </a:r>
          </a:p>
          <a:p>
            <a:r>
              <a:rPr lang="en-US" dirty="0" smtClean="0"/>
              <a:t>Generation</a:t>
            </a:r>
            <a:endParaRPr lang="en-US" dirty="0"/>
          </a:p>
        </p:txBody>
      </p:sp>
    </p:spTree>
    <p:extLst>
      <p:ext uri="{BB962C8B-B14F-4D97-AF65-F5344CB8AC3E}">
        <p14:creationId xmlns:p14="http://schemas.microsoft.com/office/powerpoint/2010/main" val="1617114341"/>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Mooring</a:t>
            </a:r>
            <a:endParaRPr lang="en-US" dirty="0"/>
          </a:p>
        </p:txBody>
      </p:sp>
      <p:sp>
        <p:nvSpPr>
          <p:cNvPr id="3" name="Content Placeholder 2"/>
          <p:cNvSpPr>
            <a:spLocks noGrp="1"/>
          </p:cNvSpPr>
          <p:nvPr>
            <p:ph idx="1"/>
          </p:nvPr>
        </p:nvSpPr>
        <p:spPr/>
        <p:txBody>
          <a:bodyPr/>
          <a:lstStyle/>
          <a:p>
            <a:r>
              <a:rPr lang="en-US" dirty="0" smtClean="0"/>
              <a:t>Power Generation</a:t>
            </a:r>
          </a:p>
          <a:p>
            <a:pPr lvl="1"/>
            <a:r>
              <a:rPr lang="en-US" dirty="0" smtClean="0"/>
              <a:t>Solar, </a:t>
            </a:r>
            <a:r>
              <a:rPr lang="en-US" dirty="0"/>
              <a:t>W</a:t>
            </a:r>
            <a:r>
              <a:rPr lang="en-US" dirty="0" smtClean="0"/>
              <a:t>ind, Diesel</a:t>
            </a:r>
          </a:p>
          <a:p>
            <a:pPr lvl="1"/>
            <a:r>
              <a:rPr lang="en-US" dirty="0" smtClean="0"/>
              <a:t>Battery Storage</a:t>
            </a:r>
          </a:p>
          <a:p>
            <a:r>
              <a:rPr lang="en-US" dirty="0" smtClean="0"/>
              <a:t>Shore Communication</a:t>
            </a:r>
          </a:p>
          <a:p>
            <a:pPr lvl="1"/>
            <a:r>
              <a:rPr lang="en-US" dirty="0" smtClean="0"/>
              <a:t>Wireless Telemetry</a:t>
            </a:r>
          </a:p>
          <a:p>
            <a:r>
              <a:rPr lang="en-US" dirty="0" smtClean="0"/>
              <a:t>Tether to Subsea Component</a:t>
            </a:r>
          </a:p>
          <a:p>
            <a:pPr lvl="1"/>
            <a:r>
              <a:rPr lang="en-US" dirty="0" smtClean="0"/>
              <a:t>Power</a:t>
            </a:r>
          </a:p>
          <a:p>
            <a:pPr lvl="1"/>
            <a:r>
              <a:rPr lang="en-US" dirty="0" smtClean="0"/>
              <a:t>Communication</a:t>
            </a:r>
            <a:endParaRPr lang="en-US" dirty="0"/>
          </a:p>
        </p:txBody>
      </p:sp>
      <p:pic>
        <p:nvPicPr>
          <p:cNvPr id="4" name="Picture 3" descr="cimt_buoy.jpg"/>
          <p:cNvPicPr>
            <a:picLocks noChangeAspect="1"/>
          </p:cNvPicPr>
          <p:nvPr/>
        </p:nvPicPr>
        <p:blipFill>
          <a:blip r:embed="rId3"/>
          <a:stretch>
            <a:fillRect/>
          </a:stretch>
        </p:blipFill>
        <p:spPr>
          <a:xfrm>
            <a:off x="5784849" y="1600199"/>
            <a:ext cx="3097591" cy="3730083"/>
          </a:xfrm>
          <a:prstGeom prst="rect">
            <a:avLst/>
          </a:prstGeom>
        </p:spPr>
      </p:pic>
    </p:spTree>
    <p:extLst>
      <p:ext uri="{BB962C8B-B14F-4D97-AF65-F5344CB8AC3E}">
        <p14:creationId xmlns:p14="http://schemas.microsoft.com/office/powerpoint/2010/main" val="2624265849"/>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normAutofit fontScale="90000"/>
          </a:bodyPr>
          <a:lstStyle/>
          <a:p>
            <a:r>
              <a:rPr lang="en-US" dirty="0" smtClean="0"/>
              <a:t>Cabled System</a:t>
            </a:r>
            <a:br>
              <a:rPr lang="en-US" dirty="0" smtClean="0"/>
            </a:br>
            <a:r>
              <a:rPr lang="en-US" dirty="0" smtClean="0"/>
              <a:t>(</a:t>
            </a:r>
            <a:r>
              <a:rPr lang="en-US" dirty="0" err="1" smtClean="0"/>
              <a:t>swFOCE</a:t>
            </a:r>
            <a:r>
              <a:rPr lang="en-US" dirty="0" smtClean="0"/>
              <a:t> configuration)</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TextBox 31"/>
          <p:cNvSpPr txBox="1"/>
          <p:nvPr/>
        </p:nvSpPr>
        <p:spPr>
          <a:xfrm>
            <a:off x="2095217" y="2653990"/>
            <a:ext cx="1175515" cy="646331"/>
          </a:xfrm>
          <a:prstGeom prst="rect">
            <a:avLst/>
          </a:prstGeom>
          <a:noFill/>
        </p:spPr>
        <p:txBody>
          <a:bodyPr wrap="none" rtlCol="0">
            <a:spAutoFit/>
          </a:bodyPr>
          <a:lstStyle/>
          <a:p>
            <a:r>
              <a:rPr lang="en-US" dirty="0" smtClean="0"/>
              <a:t>Shore Side</a:t>
            </a:r>
          </a:p>
          <a:p>
            <a:r>
              <a:rPr lang="en-US" dirty="0" smtClean="0"/>
              <a:t>Station</a:t>
            </a:r>
            <a:endParaRPr lang="en-US" dirty="0"/>
          </a:p>
        </p:txBody>
      </p:sp>
      <p:sp>
        <p:nvSpPr>
          <p:cNvPr id="33" name="TextBox 32"/>
          <p:cNvSpPr txBox="1"/>
          <p:nvPr/>
        </p:nvSpPr>
        <p:spPr>
          <a:xfrm>
            <a:off x="2522974" y="4607978"/>
            <a:ext cx="784895" cy="369332"/>
          </a:xfrm>
          <a:prstGeom prst="rect">
            <a:avLst/>
          </a:prstGeom>
          <a:noFill/>
        </p:spPr>
        <p:txBody>
          <a:bodyPr wrap="none" rtlCol="0">
            <a:spAutoFit/>
          </a:bodyPr>
          <a:lstStyle/>
          <a:p>
            <a:r>
              <a:rPr lang="en-US" dirty="0" smtClean="0"/>
              <a:t>Tether</a:t>
            </a:r>
            <a:endParaRPr lang="en-US" dirty="0"/>
          </a:p>
        </p:txBody>
      </p:sp>
      <p:sp>
        <p:nvSpPr>
          <p:cNvPr id="34" name="TextBox 33"/>
          <p:cNvSpPr txBox="1"/>
          <p:nvPr/>
        </p:nvSpPr>
        <p:spPr>
          <a:xfrm>
            <a:off x="5296051" y="4566510"/>
            <a:ext cx="1313629" cy="646331"/>
          </a:xfrm>
          <a:prstGeom prst="rect">
            <a:avLst/>
          </a:prstGeom>
          <a:noFill/>
        </p:spPr>
        <p:txBody>
          <a:bodyPr wrap="none" rtlCol="0">
            <a:spAutoFit/>
          </a:bodyPr>
          <a:lstStyle/>
          <a:p>
            <a:r>
              <a:rPr lang="en-US" dirty="0" smtClean="0"/>
              <a:t>Underwater</a:t>
            </a:r>
          </a:p>
          <a:p>
            <a:r>
              <a:rPr lang="en-US" dirty="0" smtClean="0"/>
              <a:t>Connection</a:t>
            </a:r>
            <a:endParaRPr lang="en-US" dirty="0"/>
          </a:p>
        </p:txBody>
      </p:sp>
    </p:spTree>
    <p:extLst>
      <p:ext uri="{BB962C8B-B14F-4D97-AF65-F5344CB8AC3E}">
        <p14:creationId xmlns:p14="http://schemas.microsoft.com/office/powerpoint/2010/main" val="3011463365"/>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 Station</a:t>
            </a:r>
            <a:endParaRPr lang="en-US" dirty="0"/>
          </a:p>
        </p:txBody>
      </p:sp>
      <p:sp>
        <p:nvSpPr>
          <p:cNvPr id="3" name="Content Placeholder 2"/>
          <p:cNvSpPr>
            <a:spLocks noGrp="1"/>
          </p:cNvSpPr>
          <p:nvPr>
            <p:ph idx="1"/>
          </p:nvPr>
        </p:nvSpPr>
        <p:spPr>
          <a:xfrm>
            <a:off x="457200" y="1417638"/>
            <a:ext cx="8229600" cy="4525963"/>
          </a:xfrm>
        </p:spPr>
        <p:txBody>
          <a:bodyPr>
            <a:normAutofit fontScale="92500" lnSpcReduction="10000"/>
          </a:bodyPr>
          <a:lstStyle/>
          <a:p>
            <a:r>
              <a:rPr lang="en-US" dirty="0" smtClean="0"/>
              <a:t>Physical Requirements</a:t>
            </a:r>
          </a:p>
          <a:p>
            <a:pPr lvl="1"/>
            <a:r>
              <a:rPr lang="en-US" dirty="0" smtClean="0"/>
              <a:t>Location</a:t>
            </a:r>
          </a:p>
          <a:p>
            <a:pPr lvl="1"/>
            <a:r>
              <a:rPr lang="en-US" dirty="0" smtClean="0"/>
              <a:t>Type of Installation</a:t>
            </a:r>
          </a:p>
          <a:p>
            <a:pPr lvl="1"/>
            <a:r>
              <a:rPr lang="en-US" dirty="0" smtClean="0"/>
              <a:t>Weather / Environmental Conditions</a:t>
            </a:r>
          </a:p>
          <a:p>
            <a:pPr lvl="1"/>
            <a:r>
              <a:rPr lang="en-US" dirty="0" smtClean="0"/>
              <a:t>Cable path (buried, exposed)</a:t>
            </a:r>
          </a:p>
          <a:p>
            <a:pPr lvl="1"/>
            <a:r>
              <a:rPr lang="en-US" dirty="0" smtClean="0"/>
              <a:t>Permitting</a:t>
            </a:r>
          </a:p>
          <a:p>
            <a:r>
              <a:rPr lang="en-US" dirty="0" smtClean="0"/>
              <a:t>Electrical Requirements</a:t>
            </a:r>
          </a:p>
          <a:p>
            <a:pPr lvl="1"/>
            <a:r>
              <a:rPr lang="en-US" dirty="0" smtClean="0"/>
              <a:t>Power Source</a:t>
            </a:r>
          </a:p>
          <a:p>
            <a:pPr lvl="1"/>
            <a:r>
              <a:rPr lang="en-US" dirty="0" smtClean="0"/>
              <a:t>Communication Equipment</a:t>
            </a:r>
          </a:p>
          <a:p>
            <a:pPr lvl="1"/>
            <a:r>
              <a:rPr lang="en-US" dirty="0" smtClean="0"/>
              <a:t>Ground Fault Detection / Safety</a:t>
            </a:r>
          </a:p>
          <a:p>
            <a:pPr lvl="1">
              <a:buNone/>
            </a:pPr>
            <a:endParaRPr lang="en-US" dirty="0"/>
          </a:p>
        </p:txBody>
      </p:sp>
    </p:spTree>
    <p:extLst>
      <p:ext uri="{BB962C8B-B14F-4D97-AF65-F5344CB8AC3E}">
        <p14:creationId xmlns:p14="http://schemas.microsoft.com/office/powerpoint/2010/main" val="1365489760"/>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swFOCE</a:t>
            </a:r>
            <a:r>
              <a:rPr lang="en-US" dirty="0" smtClean="0"/>
              <a:t> Shore Side Electronics            	</a:t>
            </a:r>
            <a:endParaRPr lang="en-US" dirty="0"/>
          </a:p>
        </p:txBody>
      </p:sp>
      <p:sp>
        <p:nvSpPr>
          <p:cNvPr id="3" name="Content Placeholder 2"/>
          <p:cNvSpPr>
            <a:spLocks noGrp="1"/>
          </p:cNvSpPr>
          <p:nvPr>
            <p:ph idx="1"/>
          </p:nvPr>
        </p:nvSpPr>
        <p:spPr>
          <a:xfrm>
            <a:off x="285517" y="1417638"/>
            <a:ext cx="5301244" cy="1961182"/>
          </a:xfrm>
        </p:spPr>
        <p:txBody>
          <a:bodyPr>
            <a:normAutofit fontScale="70000" lnSpcReduction="20000"/>
          </a:bodyPr>
          <a:lstStyle/>
          <a:p>
            <a:r>
              <a:rPr lang="en-US" dirty="0" smtClean="0"/>
              <a:t>Rack mountable components</a:t>
            </a:r>
          </a:p>
          <a:p>
            <a:pPr lvl="1"/>
            <a:r>
              <a:rPr lang="en-US" dirty="0" smtClean="0"/>
              <a:t>Power Supplies</a:t>
            </a:r>
          </a:p>
          <a:p>
            <a:pPr lvl="1"/>
            <a:r>
              <a:rPr lang="en-US" dirty="0" smtClean="0"/>
              <a:t>Isolation Transformer</a:t>
            </a:r>
          </a:p>
          <a:p>
            <a:pPr lvl="1"/>
            <a:r>
              <a:rPr lang="en-US" dirty="0" smtClean="0"/>
              <a:t>Router</a:t>
            </a:r>
          </a:p>
          <a:p>
            <a:pPr lvl="1"/>
            <a:r>
              <a:rPr lang="en-US" dirty="0" smtClean="0"/>
              <a:t>CO</a:t>
            </a:r>
            <a:r>
              <a:rPr lang="en-US" sz="3300" baseline="-25000" dirty="0" smtClean="0"/>
              <a:t>2</a:t>
            </a:r>
            <a:r>
              <a:rPr lang="en-US" dirty="0" smtClean="0"/>
              <a:t> generation control</a:t>
            </a:r>
          </a:p>
          <a:p>
            <a:pPr lvl="1"/>
            <a:r>
              <a:rPr lang="en-US" dirty="0" smtClean="0"/>
              <a:t>Data Acquisition</a:t>
            </a:r>
          </a:p>
          <a:p>
            <a:endParaRPr lang="en-US" dirty="0"/>
          </a:p>
        </p:txBody>
      </p:sp>
      <p:pic>
        <p:nvPicPr>
          <p:cNvPr id="1026" name="Picture 2"/>
          <p:cNvPicPr>
            <a:picLocks noChangeAspect="1" noChangeArrowheads="1"/>
          </p:cNvPicPr>
          <p:nvPr/>
        </p:nvPicPr>
        <p:blipFill>
          <a:blip r:embed="rId2"/>
          <a:srcRect/>
          <a:stretch>
            <a:fillRect/>
          </a:stretch>
        </p:blipFill>
        <p:spPr bwMode="auto">
          <a:xfrm>
            <a:off x="6387326" y="1228064"/>
            <a:ext cx="2429784" cy="5250794"/>
          </a:xfrm>
          <a:prstGeom prst="rect">
            <a:avLst/>
          </a:prstGeom>
          <a:noFill/>
          <a:ln w="9525">
            <a:noFill/>
            <a:miter lim="800000"/>
            <a:headEnd/>
            <a:tailEnd/>
          </a:ln>
        </p:spPr>
      </p:pic>
      <p:pic>
        <p:nvPicPr>
          <p:cNvPr id="5" name="Picture 4" descr="Sorensen_XG_1700 pic.jpg"/>
          <p:cNvPicPr>
            <a:picLocks noChangeAspect="1"/>
          </p:cNvPicPr>
          <p:nvPr/>
        </p:nvPicPr>
        <p:blipFill>
          <a:blip r:embed="rId3"/>
          <a:stretch>
            <a:fillRect/>
          </a:stretch>
        </p:blipFill>
        <p:spPr>
          <a:xfrm>
            <a:off x="457200" y="3612995"/>
            <a:ext cx="4895385" cy="2865863"/>
          </a:xfrm>
          <a:prstGeom prst="rect">
            <a:avLst/>
          </a:prstGeom>
        </p:spPr>
      </p:pic>
    </p:spTree>
    <p:extLst>
      <p:ext uri="{BB962C8B-B14F-4D97-AF65-F5344CB8AC3E}">
        <p14:creationId xmlns:p14="http://schemas.microsoft.com/office/powerpoint/2010/main" val="1528857008"/>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swFOCE</a:t>
            </a:r>
            <a:r>
              <a:rPr lang="en-US" dirty="0" smtClean="0"/>
              <a:t> Cabled Tether</a:t>
            </a:r>
            <a:endParaRPr lang="en-US" dirty="0"/>
          </a:p>
        </p:txBody>
      </p:sp>
      <p:sp>
        <p:nvSpPr>
          <p:cNvPr id="3" name="Content Placeholder 2"/>
          <p:cNvSpPr>
            <a:spLocks noGrp="1"/>
          </p:cNvSpPr>
          <p:nvPr>
            <p:ph idx="1"/>
          </p:nvPr>
        </p:nvSpPr>
        <p:spPr>
          <a:xfrm>
            <a:off x="457200" y="1417638"/>
            <a:ext cx="8229600" cy="4525963"/>
          </a:xfrm>
        </p:spPr>
        <p:txBody>
          <a:bodyPr>
            <a:normAutofit fontScale="85000" lnSpcReduction="20000"/>
          </a:bodyPr>
          <a:lstStyle/>
          <a:p>
            <a:r>
              <a:rPr lang="en-US" dirty="0" smtClean="0"/>
              <a:t>Electrical Requirements</a:t>
            </a:r>
          </a:p>
          <a:p>
            <a:pPr lvl="1"/>
            <a:r>
              <a:rPr lang="en-US" dirty="0" smtClean="0"/>
              <a:t>Power rating</a:t>
            </a:r>
          </a:p>
          <a:p>
            <a:pPr lvl="1"/>
            <a:r>
              <a:rPr lang="en-US" dirty="0" smtClean="0"/>
              <a:t>Communication speed / bandwidth</a:t>
            </a:r>
          </a:p>
          <a:p>
            <a:pPr lvl="1"/>
            <a:r>
              <a:rPr lang="en-US" dirty="0" smtClean="0"/>
              <a:t>Number of conductors (twisted pairs)</a:t>
            </a:r>
          </a:p>
          <a:p>
            <a:pPr lvl="1"/>
            <a:r>
              <a:rPr lang="en-US" dirty="0" smtClean="0"/>
              <a:t>Fiber optics?</a:t>
            </a:r>
          </a:p>
          <a:p>
            <a:pPr lvl="1"/>
            <a:r>
              <a:rPr lang="en-US" dirty="0" smtClean="0"/>
              <a:t>Connector selection</a:t>
            </a:r>
          </a:p>
          <a:p>
            <a:r>
              <a:rPr lang="en-US" dirty="0" smtClean="0"/>
              <a:t>Mechanical Requirements</a:t>
            </a:r>
          </a:p>
          <a:p>
            <a:pPr lvl="1"/>
            <a:r>
              <a:rPr lang="en-US" dirty="0" smtClean="0"/>
              <a:t>Length</a:t>
            </a:r>
          </a:p>
          <a:p>
            <a:pPr lvl="1"/>
            <a:r>
              <a:rPr lang="en-US" dirty="0" smtClean="0"/>
              <a:t>Strength</a:t>
            </a:r>
          </a:p>
          <a:p>
            <a:pPr lvl="1"/>
            <a:r>
              <a:rPr lang="en-US" dirty="0" smtClean="0"/>
              <a:t>Anchoring</a:t>
            </a:r>
          </a:p>
          <a:p>
            <a:pPr lvl="1"/>
            <a:r>
              <a:rPr lang="en-US" dirty="0" smtClean="0"/>
              <a:t>Trawl Resistant</a:t>
            </a:r>
          </a:p>
          <a:p>
            <a:pPr lvl="1"/>
            <a:r>
              <a:rPr lang="en-US" dirty="0" smtClean="0"/>
              <a:t>Deployment Method</a:t>
            </a:r>
            <a:endParaRPr lang="en-US" dirty="0"/>
          </a:p>
        </p:txBody>
      </p:sp>
      <p:pic>
        <p:nvPicPr>
          <p:cNvPr id="4" name="Picture 3" descr="Cable Cross Section.jpg"/>
          <p:cNvPicPr>
            <a:picLocks noChangeAspect="1"/>
          </p:cNvPicPr>
          <p:nvPr/>
        </p:nvPicPr>
        <p:blipFill>
          <a:blip r:embed="rId3"/>
          <a:stretch>
            <a:fillRect/>
          </a:stretch>
        </p:blipFill>
        <p:spPr>
          <a:xfrm>
            <a:off x="6080202" y="1417638"/>
            <a:ext cx="2541609" cy="1860821"/>
          </a:xfrm>
          <a:prstGeom prst="rect">
            <a:avLst/>
          </a:prstGeom>
        </p:spPr>
      </p:pic>
      <p:pic>
        <p:nvPicPr>
          <p:cNvPr id="5" name="Picture 4" descr="tether-umbilical-cable-for-rov-269641.jpg"/>
          <p:cNvPicPr>
            <a:picLocks noChangeAspect="1"/>
          </p:cNvPicPr>
          <p:nvPr/>
        </p:nvPicPr>
        <p:blipFill>
          <a:blip r:embed="rId4"/>
          <a:stretch>
            <a:fillRect/>
          </a:stretch>
        </p:blipFill>
        <p:spPr>
          <a:xfrm>
            <a:off x="4763461" y="3484060"/>
            <a:ext cx="3858350" cy="3095160"/>
          </a:xfrm>
          <a:prstGeom prst="rect">
            <a:avLst/>
          </a:prstGeom>
        </p:spPr>
      </p:pic>
    </p:spTree>
    <p:extLst>
      <p:ext uri="{BB962C8B-B14F-4D97-AF65-F5344CB8AC3E}">
        <p14:creationId xmlns:p14="http://schemas.microsoft.com/office/powerpoint/2010/main" val="1826153429"/>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Connectors	</a:t>
            </a:r>
            <a:endParaRPr lang="en-US" dirty="0"/>
          </a:p>
        </p:txBody>
      </p:sp>
      <p:sp>
        <p:nvSpPr>
          <p:cNvPr id="3" name="Content Placeholder 2"/>
          <p:cNvSpPr>
            <a:spLocks noGrp="1"/>
          </p:cNvSpPr>
          <p:nvPr>
            <p:ph idx="1"/>
          </p:nvPr>
        </p:nvSpPr>
        <p:spPr>
          <a:xfrm>
            <a:off x="457200" y="1226634"/>
            <a:ext cx="8229600" cy="5029200"/>
          </a:xfrm>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p>
          <a:p>
            <a:r>
              <a:rPr lang="en-US" dirty="0" smtClean="0"/>
              <a:t>Ratings</a:t>
            </a:r>
          </a:p>
          <a:p>
            <a:pPr lvl="1"/>
            <a:r>
              <a:rPr lang="en-US" dirty="0" smtClean="0"/>
              <a:t>Power conductors:  voltage/current</a:t>
            </a:r>
          </a:p>
          <a:p>
            <a:pPr lvl="1"/>
            <a:r>
              <a:rPr lang="en-US" dirty="0" smtClean="0"/>
              <a:t>Communication conductors: speed/bandwidth</a:t>
            </a:r>
          </a:p>
        </p:txBody>
      </p:sp>
      <p:pic>
        <p:nvPicPr>
          <p:cNvPr id="4" name="Picture 3" descr="SubConn Ethernet.jpg"/>
          <p:cNvPicPr>
            <a:picLocks noChangeAspect="1"/>
          </p:cNvPicPr>
          <p:nvPr/>
        </p:nvPicPr>
        <p:blipFill>
          <a:blip r:embed="rId3"/>
          <a:stretch>
            <a:fillRect/>
          </a:stretch>
        </p:blipFill>
        <p:spPr>
          <a:xfrm>
            <a:off x="4003797" y="1417638"/>
            <a:ext cx="4683003" cy="3132409"/>
          </a:xfrm>
          <a:prstGeom prst="rect">
            <a:avLst/>
          </a:prstGeom>
        </p:spPr>
      </p:pic>
    </p:spTree>
    <p:extLst>
      <p:ext uri="{BB962C8B-B14F-4D97-AF65-F5344CB8AC3E}">
        <p14:creationId xmlns:p14="http://schemas.microsoft.com/office/powerpoint/2010/main" val="4136802340"/>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252887936"/>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Tree>
    <p:extLst>
      <p:ext uri="{BB962C8B-B14F-4D97-AF65-F5344CB8AC3E}">
        <p14:creationId xmlns:p14="http://schemas.microsoft.com/office/powerpoint/2010/main" val="178015760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253104644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3">
              <a:alpha val="93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submitted April 24</a:t>
            </a:r>
            <a:r>
              <a:rPr lang="en-US" baseline="30000" dirty="0" smtClean="0"/>
              <a:t>th</a:t>
            </a:r>
            <a:r>
              <a:rPr lang="en-US" dirty="0" smtClean="0"/>
              <a:t>, 2012. </a:t>
            </a:r>
            <a:endParaRPr lang="en-US" dirty="0"/>
          </a:p>
        </p:txBody>
      </p:sp>
    </p:spTree>
    <p:extLst>
      <p:ext uri="{BB962C8B-B14F-4D97-AF65-F5344CB8AC3E}">
        <p14:creationId xmlns:p14="http://schemas.microsoft.com/office/powerpoint/2010/main" val="906471975"/>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DC-DC Converters</a:t>
            </a:r>
            <a:endParaRPr lang="en-US" dirty="0"/>
          </a:p>
        </p:txBody>
      </p:sp>
      <p:sp>
        <p:nvSpPr>
          <p:cNvPr id="6" name="Content Placeholder 5"/>
          <p:cNvSpPr>
            <a:spLocks noGrp="1"/>
          </p:cNvSpPr>
          <p:nvPr>
            <p:ph idx="1"/>
          </p:nvPr>
        </p:nvSpPr>
        <p:spPr>
          <a:xfrm>
            <a:off x="364273" y="1369257"/>
            <a:ext cx="6389649" cy="2330585"/>
          </a:xfrm>
        </p:spPr>
        <p:txBody>
          <a:bodyPr>
            <a:normAutofit fontScale="85000" lnSpcReduction="10000"/>
          </a:bodyPr>
          <a:lstStyle/>
          <a:p>
            <a:r>
              <a:rPr lang="en-US" dirty="0" smtClean="0"/>
              <a:t>Multitude of form factors</a:t>
            </a:r>
          </a:p>
          <a:p>
            <a:r>
              <a:rPr lang="en-US" dirty="0" smtClean="0"/>
              <a:t>COTS </a:t>
            </a:r>
            <a:r>
              <a:rPr lang="en-US" dirty="0" err="1" smtClean="0"/>
              <a:t>vs</a:t>
            </a:r>
            <a:r>
              <a:rPr lang="en-US" dirty="0" smtClean="0"/>
              <a:t> Custom</a:t>
            </a:r>
          </a:p>
          <a:p>
            <a:r>
              <a:rPr lang="en-US" dirty="0" smtClean="0"/>
              <a:t>Standard package for wiring consideration</a:t>
            </a:r>
          </a:p>
          <a:p>
            <a:r>
              <a:rPr lang="en-US" dirty="0" smtClean="0"/>
              <a:t>Choice of bus voltage</a:t>
            </a:r>
          </a:p>
          <a:p>
            <a:r>
              <a:rPr lang="en-US" dirty="0" smtClean="0"/>
              <a:t>Built-in Conditioning?</a:t>
            </a:r>
            <a:endParaRPr lang="en-US" dirty="0"/>
          </a:p>
        </p:txBody>
      </p:sp>
      <p:pic>
        <p:nvPicPr>
          <p:cNvPr id="2050" name="Picture 2"/>
          <p:cNvPicPr>
            <a:picLocks noChangeAspect="1" noChangeArrowheads="1"/>
          </p:cNvPicPr>
          <p:nvPr/>
        </p:nvPicPr>
        <p:blipFill>
          <a:blip r:embed="rId2"/>
          <a:srcRect/>
          <a:stretch>
            <a:fillRect/>
          </a:stretch>
        </p:blipFill>
        <p:spPr bwMode="auto">
          <a:xfrm>
            <a:off x="5753035" y="4517677"/>
            <a:ext cx="3257149" cy="2061542"/>
          </a:xfrm>
          <a:prstGeom prst="rect">
            <a:avLst/>
          </a:prstGeom>
          <a:noFill/>
          <a:ln w="9525">
            <a:noFill/>
            <a:miter lim="800000"/>
            <a:headEnd/>
            <a:tailEnd/>
          </a:ln>
        </p:spPr>
      </p:pic>
      <p:pic>
        <p:nvPicPr>
          <p:cNvPr id="4" name="Picture 3" descr="Astec DC-DC Converter.jpg"/>
          <p:cNvPicPr>
            <a:picLocks noChangeAspect="1"/>
          </p:cNvPicPr>
          <p:nvPr/>
        </p:nvPicPr>
        <p:blipFill>
          <a:blip r:embed="rId3"/>
          <a:stretch>
            <a:fillRect/>
          </a:stretch>
        </p:blipFill>
        <p:spPr>
          <a:xfrm>
            <a:off x="6753922" y="1572971"/>
            <a:ext cx="2088995" cy="1906208"/>
          </a:xfrm>
          <a:prstGeom prst="rect">
            <a:avLst/>
          </a:prstGeom>
        </p:spPr>
      </p:pic>
      <p:pic>
        <p:nvPicPr>
          <p:cNvPr id="5" name="Picture 4" descr="Switch-Power-Supply-SMPS-Power-Converter.jpg"/>
          <p:cNvPicPr>
            <a:picLocks noChangeAspect="1"/>
          </p:cNvPicPr>
          <p:nvPr/>
        </p:nvPicPr>
        <p:blipFill>
          <a:blip r:embed="rId4"/>
          <a:stretch>
            <a:fillRect/>
          </a:stretch>
        </p:blipFill>
        <p:spPr>
          <a:xfrm>
            <a:off x="457200" y="3699842"/>
            <a:ext cx="4339487" cy="2879377"/>
          </a:xfrm>
          <a:prstGeom prst="rect">
            <a:avLst/>
          </a:prstGeom>
        </p:spPr>
      </p:pic>
    </p:spTree>
    <p:extLst>
      <p:ext uri="{BB962C8B-B14F-4D97-AF65-F5344CB8AC3E}">
        <p14:creationId xmlns:p14="http://schemas.microsoft.com/office/powerpoint/2010/main" val="2855645298"/>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1911959106"/>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a:off x="7467600" y="4953000"/>
            <a:ext cx="11430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
        <p:nvSpPr>
          <p:cNvPr id="55" name="Rectangle 54"/>
          <p:cNvSpPr/>
          <p:nvPr/>
        </p:nvSpPr>
        <p:spPr>
          <a:xfrm>
            <a:off x="7391400" y="5029200"/>
            <a:ext cx="1558376" cy="369332"/>
          </a:xfrm>
          <a:prstGeom prst="rect">
            <a:avLst/>
          </a:prstGeom>
        </p:spPr>
        <p:txBody>
          <a:bodyPr wrap="none">
            <a:spAutoFit/>
          </a:bodyPr>
          <a:lstStyle/>
          <a:p>
            <a:pPr algn="ctr"/>
            <a:r>
              <a:rPr lang="en-US" dirty="0" smtClean="0"/>
              <a:t>Optional Paths</a:t>
            </a:r>
            <a:endParaRPr lang="en-US" dirty="0"/>
          </a:p>
        </p:txBody>
      </p:sp>
    </p:spTree>
    <p:extLst>
      <p:ext uri="{BB962C8B-B14F-4D97-AF65-F5344CB8AC3E}">
        <p14:creationId xmlns:p14="http://schemas.microsoft.com/office/powerpoint/2010/main" val="3152797247"/>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981307337"/>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4958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1864450210"/>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Backbone Systems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Sensor Node</a:t>
            </a:r>
            <a:endParaRPr lang="en-US" dirty="0"/>
          </a:p>
        </p:txBody>
      </p:sp>
    </p:spTree>
    <p:extLst>
      <p:ext uri="{BB962C8B-B14F-4D97-AF65-F5344CB8AC3E}">
        <p14:creationId xmlns:p14="http://schemas.microsoft.com/office/powerpoint/2010/main" val="357468183"/>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76053224"/>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2341877259"/>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2"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52145482"/>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89566594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 minimum)</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78495304"/>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946459131"/>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3599078892"/>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Sensor Node Board?</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p>
          <a:p>
            <a:pPr algn="ctr"/>
            <a:r>
              <a:rPr lang="en-US" dirty="0" err="1" smtClean="0">
                <a:solidFill>
                  <a:schemeClr val="tx1"/>
                </a:solidFill>
              </a:rPr>
              <a:t>SmartSensor</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889987" cy="369332"/>
          </a:xfrm>
          <a:prstGeom prst="rect">
            <a:avLst/>
          </a:prstGeom>
        </p:spPr>
        <p:txBody>
          <a:bodyPr wrap="none">
            <a:spAutoFit/>
          </a:bodyPr>
          <a:lstStyle/>
          <a:p>
            <a:r>
              <a:rPr lang="en-US" dirty="0" err="1" smtClean="0"/>
              <a:t>Comms</a:t>
            </a:r>
            <a:r>
              <a:rPr lang="en-US" dirty="0" smtClean="0"/>
              <a:t> </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00597023"/>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1-3 instruments per Sensor Node board</a:t>
            </a:r>
          </a:p>
          <a:p>
            <a:r>
              <a:rPr lang="en-US" dirty="0" smtClean="0"/>
              <a:t>Functions available:</a:t>
            </a:r>
          </a:p>
          <a:p>
            <a:pPr lvl="1"/>
            <a:r>
              <a:rPr lang="en-US" dirty="0" smtClean="0"/>
              <a:t>CPU, storage</a:t>
            </a:r>
          </a:p>
          <a:p>
            <a:pPr lvl="2"/>
            <a:r>
              <a:rPr lang="en-US" dirty="0" smtClean="0"/>
              <a:t>Device driver could be active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4051099501"/>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 Node Board</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830603110"/>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Electrical System Comparison</a:t>
            </a:r>
            <a:endParaRPr lang="en-US" dirty="0"/>
          </a:p>
        </p:txBody>
      </p:sp>
      <p:graphicFrame>
        <p:nvGraphicFramePr>
          <p:cNvPr id="3" name="Table 2"/>
          <p:cNvGraphicFramePr>
            <a:graphicFrameLocks noGrp="1"/>
          </p:cNvGraphicFramePr>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smtClean="0">
                          <a:solidFill>
                            <a:srgbClr val="000000"/>
                          </a:solidFill>
                          <a:latin typeface="Calibri"/>
                        </a:rPr>
                        <a:t>Sensor Node</a:t>
                      </a:r>
                    </a:p>
                    <a:p>
                      <a:pPr algn="l" fontAlgn="b"/>
                      <a:r>
                        <a:rPr lang="en-US" sz="1800" b="0" i="0" u="none" strike="noStrike" dirty="0" smtClean="0">
                          <a:solidFill>
                            <a:srgbClr val="000000"/>
                          </a:solidFill>
                          <a:latin typeface="Calibri"/>
                        </a:rPr>
                        <a:t>Board</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en-US" sz="1200" b="0" i="0" u="none" strike="noStrike" dirty="0">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$3500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a:t>
                      </a:r>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222107805"/>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Proposed </a:t>
            </a:r>
            <a:r>
              <a:rPr lang="en-US" sz="4000" dirty="0" err="1" smtClean="0"/>
              <a:t>swFOCE</a:t>
            </a:r>
            <a:r>
              <a:rPr lang="en-US" sz="4000" dirty="0" smtClean="0"/>
              <a:t> Electrical System</a:t>
            </a:r>
            <a:endParaRPr lang="en-US" sz="4000" dirty="0"/>
          </a:p>
        </p:txBody>
      </p:sp>
      <p:sp>
        <p:nvSpPr>
          <p:cNvPr id="3" name="Content Placeholder 2"/>
          <p:cNvSpPr>
            <a:spLocks noGrp="1"/>
          </p:cNvSpPr>
          <p:nvPr>
            <p:ph idx="1"/>
          </p:nvPr>
        </p:nvSpPr>
        <p:spPr>
          <a:xfrm>
            <a:off x="457200" y="1417638"/>
            <a:ext cx="8229600" cy="4525963"/>
          </a:xfrm>
        </p:spPr>
        <p:txBody>
          <a:bodyPr>
            <a:normAutofit fontScale="92500"/>
          </a:bodyPr>
          <a:lstStyle/>
          <a:p>
            <a:r>
              <a:rPr lang="en-US" dirty="0" smtClean="0"/>
              <a:t>Cabled System</a:t>
            </a:r>
          </a:p>
          <a:p>
            <a:pPr lvl="1"/>
            <a:r>
              <a:rPr lang="en-US" dirty="0" smtClean="0"/>
              <a:t>Tether carries 375Vdc and fiber optics for </a:t>
            </a:r>
            <a:r>
              <a:rPr lang="en-US" dirty="0" err="1" smtClean="0"/>
              <a:t>ethernet</a:t>
            </a:r>
            <a:endParaRPr lang="en-US" dirty="0" smtClean="0"/>
          </a:p>
          <a:p>
            <a:r>
              <a:rPr lang="en-US" dirty="0" smtClean="0"/>
              <a:t>Down-converting to 48Vdc in a central node</a:t>
            </a:r>
          </a:p>
          <a:p>
            <a:r>
              <a:rPr lang="en-US" dirty="0" smtClean="0"/>
              <a:t>Copper Gigabit </a:t>
            </a:r>
            <a:r>
              <a:rPr lang="en-US" dirty="0" err="1" smtClean="0"/>
              <a:t>ethernet</a:t>
            </a:r>
            <a:r>
              <a:rPr lang="en-US" dirty="0" smtClean="0"/>
              <a:t> to </a:t>
            </a:r>
            <a:r>
              <a:rPr lang="en-US" dirty="0" err="1" smtClean="0"/>
              <a:t>swFOCE</a:t>
            </a:r>
            <a:r>
              <a:rPr lang="en-US" dirty="0" smtClean="0"/>
              <a:t> node</a:t>
            </a:r>
          </a:p>
          <a:p>
            <a:r>
              <a:rPr lang="en-US" dirty="0" smtClean="0"/>
              <a:t>Utilizing star topology architecture with Sensor Node boards</a:t>
            </a:r>
          </a:p>
          <a:p>
            <a:r>
              <a:rPr lang="en-US" dirty="0" smtClean="0"/>
              <a:t>Sensor Node boards with configuration options</a:t>
            </a:r>
          </a:p>
          <a:p>
            <a:r>
              <a:rPr lang="en-US" dirty="0" smtClean="0"/>
              <a:t>Time-lapse camera + video option</a:t>
            </a:r>
          </a:p>
          <a:p>
            <a:pPr marL="0" indent="0">
              <a:buNone/>
            </a:pPr>
            <a:endParaRPr lang="en-US" dirty="0" smtClean="0"/>
          </a:p>
          <a:p>
            <a:pPr lvl="1"/>
            <a:endParaRPr lang="en-US" dirty="0"/>
          </a:p>
        </p:txBody>
      </p:sp>
    </p:spTree>
    <p:extLst>
      <p:ext uri="{BB962C8B-B14F-4D97-AF65-F5344CB8AC3E}">
        <p14:creationId xmlns:p14="http://schemas.microsoft.com/office/powerpoint/2010/main" val="2277445033"/>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1102829" y="539760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53773" y="1500966"/>
            <a:ext cx="1026160" cy="2221686"/>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3824581656"/>
              </p:ext>
            </p:extLst>
          </p:nvPr>
        </p:nvGraphicFramePr>
        <p:xfrm>
          <a:off x="335848" y="1500966"/>
          <a:ext cx="7298837" cy="3631711"/>
        </p:xfrm>
        <a:graphic>
          <a:graphicData uri="http://schemas.openxmlformats.org/drawingml/2006/table">
            <a:tbl>
              <a:tblPr firstRow="1" bandRow="1">
                <a:tableStyleId>{5C22544A-7EE6-4342-B048-85BDC9FD1C3A}</a:tableStyleId>
              </a:tblPr>
              <a:tblGrid>
                <a:gridCol w="1364385"/>
                <a:gridCol w="5934452"/>
              </a:tblGrid>
              <a:tr h="518816">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907928">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9079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unit is SBE37 (oxygen can be included)</a:t>
                      </a:r>
                    </a:p>
                  </a:txBody>
                  <a:tcPr anchor="ctr"/>
                </a:tc>
              </a:tr>
              <a:tr h="1297039">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bl>
          </a:graphicData>
        </a:graphic>
      </p:graphicFrame>
    </p:spTree>
    <p:extLst>
      <p:ext uri="{BB962C8B-B14F-4D97-AF65-F5344CB8AC3E}">
        <p14:creationId xmlns:p14="http://schemas.microsoft.com/office/powerpoint/2010/main" val="3338120058"/>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44067" y="1163638"/>
            <a:ext cx="1026160" cy="2221686"/>
          </a:xfrm>
          <a:prstGeom prst="rect">
            <a:avLst/>
          </a:prstGeom>
        </p:spPr>
      </p:pic>
      <p:sp>
        <p:nvSpPr>
          <p:cNvPr id="6" name="TextBox 5"/>
          <p:cNvSpPr txBox="1"/>
          <p:nvPr/>
        </p:nvSpPr>
        <p:spPr>
          <a:xfrm>
            <a:off x="819457" y="5733487"/>
            <a:ext cx="7476390" cy="923330"/>
          </a:xfrm>
          <a:prstGeom prst="rect">
            <a:avLst/>
          </a:prstGeom>
          <a:noFill/>
        </p:spPr>
        <p:txBody>
          <a:bodyPr wrap="square" rtlCol="0">
            <a:spAutoFit/>
          </a:bodyPr>
          <a:lstStyle/>
          <a:p>
            <a:r>
              <a:rPr lang="en-US" dirty="0" smtClean="0"/>
              <a:t>Suggested architecture allows for expansion of additional instrumentation</a:t>
            </a:r>
          </a:p>
          <a:p>
            <a:endParaRPr lang="en-US" dirty="0" smtClean="0"/>
          </a:p>
          <a:p>
            <a:r>
              <a:rPr lang="en-US" dirty="0" smtClean="0"/>
              <a:t>PAR</a:t>
            </a:r>
            <a:r>
              <a:rPr lang="en-US" dirty="0"/>
              <a:t>* - </a:t>
            </a:r>
            <a:r>
              <a:rPr lang="en-US" dirty="0" err="1"/>
              <a:t>Photosynthetically</a:t>
            </a:r>
            <a:r>
              <a:rPr lang="en-US" dirty="0"/>
              <a:t> Active </a:t>
            </a:r>
            <a:r>
              <a:rPr lang="en-US" dirty="0" smtClean="0"/>
              <a:t>Radiation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992635240"/>
              </p:ext>
            </p:extLst>
          </p:nvPr>
        </p:nvGraphicFramePr>
        <p:xfrm>
          <a:off x="629920" y="1184239"/>
          <a:ext cx="7298837" cy="4424382"/>
        </p:xfrm>
        <a:graphic>
          <a:graphicData uri="http://schemas.openxmlformats.org/drawingml/2006/table">
            <a:tbl>
              <a:tblPr firstRow="1" bandRow="1">
                <a:tableStyleId>{5C22544A-7EE6-4342-B048-85BDC9FD1C3A}</a:tableStyleId>
              </a:tblPr>
              <a:tblGrid>
                <a:gridCol w="1364385"/>
                <a:gridCol w="5934452"/>
              </a:tblGrid>
              <a:tr h="367673">
                <a:tc>
                  <a:txBody>
                    <a:bodyPr/>
                    <a:lstStyle/>
                    <a:p>
                      <a:pPr algn="ctr"/>
                      <a:r>
                        <a:rPr lang="en-US" sz="2000" dirty="0" smtClean="0"/>
                        <a:t>Sensor</a:t>
                      </a:r>
                      <a:endParaRPr lang="en-US" sz="2000" dirty="0"/>
                    </a:p>
                  </a:txBody>
                  <a:tcPr/>
                </a:tc>
                <a:tc>
                  <a:txBody>
                    <a:bodyPr/>
                    <a:lstStyle/>
                    <a:p>
                      <a:pPr algn="ctr"/>
                      <a:r>
                        <a:rPr lang="en-US" sz="2000" dirty="0" smtClean="0"/>
                        <a:t>Specification</a:t>
                      </a:r>
                      <a:endParaRPr lang="en-US" sz="2000" dirty="0"/>
                    </a:p>
                  </a:txBody>
                  <a:tcPr/>
                </a:tc>
              </a:tr>
              <a:tr h="400394">
                <a:tc>
                  <a:txBody>
                    <a:bodyPr/>
                    <a:lstStyle/>
                    <a:p>
                      <a:pPr algn="ctr"/>
                      <a:r>
                        <a:rPr lang="en-US" sz="2000" dirty="0" smtClean="0"/>
                        <a:t>pH</a:t>
                      </a:r>
                      <a:endParaRPr lang="en-US" sz="2000" dirty="0"/>
                    </a:p>
                  </a:txBody>
                  <a:tcPr anchor="ctr"/>
                </a:tc>
                <a:tc>
                  <a:txBody>
                    <a:bodyPr/>
                    <a:lstStyle/>
                    <a:p>
                      <a:r>
                        <a:rPr lang="en-US" sz="2000" dirty="0" smtClean="0"/>
                        <a:t>+/- .01 pH unit or better and suitable for control loop applications </a:t>
                      </a:r>
                    </a:p>
                  </a:txBody>
                  <a:tcPr anchor="ctr"/>
                </a:tc>
              </a:tr>
              <a:tr h="643428">
                <a:tc>
                  <a:txBody>
                    <a:bodyPr/>
                    <a:lstStyle/>
                    <a:p>
                      <a:pPr algn="ctr"/>
                      <a:r>
                        <a:rPr lang="en-US" sz="2000" dirty="0" smtClean="0"/>
                        <a:t>CTD,</a:t>
                      </a:r>
                      <a:r>
                        <a:rPr lang="en-US" sz="2000" baseline="0" dirty="0" smtClean="0"/>
                        <a:t> DO</a:t>
                      </a:r>
                      <a:r>
                        <a:rPr lang="en-US" sz="2000" baseline="-25000" dirty="0" smtClean="0"/>
                        <a:t>2</a:t>
                      </a:r>
                      <a:endParaRPr lang="en-US" sz="2000" baseline="-25000" dirty="0"/>
                    </a:p>
                  </a:txBody>
                  <a:tcPr anchor="ctr"/>
                </a:tc>
                <a:tc>
                  <a:txBody>
                    <a:bodyPr/>
                    <a:lstStyle/>
                    <a:p>
                      <a:r>
                        <a:rPr lang="en-US" sz="2000" dirty="0" smtClean="0"/>
                        <a:t>Comparable to current units at MBARI, baseline unit is SBE37 (oxygen can be included)</a:t>
                      </a:r>
                    </a:p>
                  </a:txBody>
                  <a:tcPr anchor="ctr"/>
                </a:tc>
              </a:tr>
              <a:tr h="919182">
                <a:tc>
                  <a:txBody>
                    <a:bodyPr/>
                    <a:lstStyle/>
                    <a:p>
                      <a:pPr algn="ctr"/>
                      <a:r>
                        <a:rPr lang="en-US" sz="2000" dirty="0" smtClean="0"/>
                        <a:t>Flow Sensor</a:t>
                      </a:r>
                      <a:endParaRPr lang="en-US" sz="2000" dirty="0"/>
                    </a:p>
                  </a:txBody>
                  <a:tcPr anchor="ctr"/>
                </a:tc>
                <a:tc>
                  <a:txBody>
                    <a:bodyPr/>
                    <a:lstStyle/>
                    <a:p>
                      <a:r>
                        <a:rPr lang="en-US" sz="2000" dirty="0" smtClean="0"/>
                        <a:t>TBD, likely electromagnetic to get smooth</a:t>
                      </a:r>
                      <a:r>
                        <a:rPr lang="en-US" sz="2000" baseline="0" dirty="0" smtClean="0"/>
                        <a:t> </a:t>
                      </a:r>
                      <a:r>
                        <a:rPr lang="en-US" sz="2000" dirty="0" smtClean="0"/>
                        <a:t>flow numbers and volumetric data. From </a:t>
                      </a:r>
                      <a:r>
                        <a:rPr lang="en-US" sz="2000" dirty="0" err="1" smtClean="0"/>
                        <a:t>dpFOCE</a:t>
                      </a:r>
                      <a:r>
                        <a:rPr lang="en-US" sz="2000" dirty="0" smtClean="0"/>
                        <a:t>, acoustic velocity sensors are not suitable. </a:t>
                      </a:r>
                    </a:p>
                  </a:txBody>
                  <a:tcPr anchor="ctr"/>
                </a:tc>
              </a:tr>
              <a:tr h="382071">
                <a:tc>
                  <a:txBody>
                    <a:bodyPr/>
                    <a:lstStyle/>
                    <a:p>
                      <a:pPr algn="ctr"/>
                      <a:r>
                        <a:rPr lang="en-US" sz="2000" dirty="0" smtClean="0"/>
                        <a:t>PAR* Sensor</a:t>
                      </a:r>
                      <a:endParaRPr lang="en-US" sz="2000" dirty="0"/>
                    </a:p>
                  </a:txBody>
                  <a:tcPr anchor="ctr"/>
                </a:tc>
                <a:tc>
                  <a:txBody>
                    <a:bodyPr/>
                    <a:lstStyle/>
                    <a:p>
                      <a:r>
                        <a:rPr lang="en-US" sz="2000" dirty="0" smtClean="0"/>
                        <a:t>400 – 700 nm / calibrated to </a:t>
                      </a:r>
                    </a:p>
                    <a:p>
                      <a:r>
                        <a:rPr lang="el-GR" sz="2000" dirty="0" smtClean="0"/>
                        <a:t>0 – 5000 μmol photons•m </a:t>
                      </a:r>
                      <a:r>
                        <a:rPr lang="el-GR" sz="2000" baseline="30000" dirty="0" smtClean="0"/>
                        <a:t>-2</a:t>
                      </a:r>
                      <a:r>
                        <a:rPr lang="el-GR" sz="2000" dirty="0" smtClean="0"/>
                        <a:t>•s </a:t>
                      </a:r>
                      <a:r>
                        <a:rPr lang="el-GR" sz="2000" baseline="30000" dirty="0" smtClean="0"/>
                        <a:t>-1</a:t>
                      </a:r>
                      <a:endParaRPr lang="en-US" sz="2000" baseline="30000" dirty="0" smtClean="0"/>
                    </a:p>
                  </a:txBody>
                  <a:tcPr anchor="ctr"/>
                </a:tc>
              </a:tr>
              <a:tr h="919182">
                <a:tc>
                  <a:txBody>
                    <a:bodyPr/>
                    <a:lstStyle/>
                    <a:p>
                      <a:r>
                        <a:rPr lang="en-US" sz="2000" dirty="0" smtClean="0"/>
                        <a:t>Camera/Lights	</a:t>
                      </a: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dirty="0" smtClean="0"/>
                        <a:t>1080p  - 16:9 ratio format – light source either natural and/or color balanced LED</a:t>
                      </a:r>
                    </a:p>
                  </a:txBody>
                  <a:tcPr anchor="ctr"/>
                </a:tc>
              </a:tr>
            </a:tbl>
          </a:graphicData>
        </a:graphic>
      </p:graphicFrame>
    </p:spTree>
    <p:extLst>
      <p:ext uri="{BB962C8B-B14F-4D97-AF65-F5344CB8AC3E}">
        <p14:creationId xmlns:p14="http://schemas.microsoft.com/office/powerpoint/2010/main" val="3517493901"/>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a:t>
            </a:r>
            <a:r>
              <a:rPr lang="en-US" dirty="0" err="1" smtClean="0"/>
              <a:t>swFOCE</a:t>
            </a:r>
            <a:r>
              <a:rPr lang="en-US" dirty="0" smtClean="0"/>
              <a:t> Data System</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9738144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488</TotalTime>
  <Words>9663</Words>
  <Application>Microsoft Macintosh PowerPoint</Application>
  <PresentationFormat>On-screen Show (4:3)</PresentationFormat>
  <Paragraphs>2105</Paragraphs>
  <Slides>116</Slides>
  <Notes>45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116</vt:i4>
      </vt:variant>
    </vt:vector>
  </HeadingPairs>
  <TitlesOfParts>
    <vt:vector size="118" baseType="lpstr">
      <vt:lpstr>1_Office Theme</vt:lpstr>
      <vt:lpstr>Acrobat Document</vt:lpstr>
      <vt:lpstr>xFOCE/swFOCE Review</vt:lpstr>
      <vt:lpstr>Climate change has consequences</vt:lpstr>
      <vt:lpstr>Purpose of CO2 enrichment experiments</vt:lpstr>
      <vt:lpstr>Chemistry of CO2 in seawater</vt:lpstr>
      <vt:lpstr>dw-FOCE control of pH / TCO2</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PowerPoint Presentation</vt:lpstr>
      <vt:lpstr>PowerPoint Presentation</vt:lpstr>
      <vt:lpstr>PowerPoint Presentation</vt:lpstr>
      <vt:lpstr>PowerPoint Presentation</vt:lpstr>
      <vt:lpstr>xFOCE /swFOCE Data Reqs.</vt:lpstr>
      <vt:lpstr>swFOCE Permitting</vt:lpstr>
      <vt:lpstr>Permitting Issues:</vt:lpstr>
      <vt:lpstr>Permitting Issues: cont’d</vt:lpstr>
      <vt:lpstr>Permitting: Lessons Learned</vt:lpstr>
      <vt:lpstr>Computing elements of xFOCE</vt:lpstr>
      <vt:lpstr>Computing Architectures User Concerns</vt:lpstr>
      <vt:lpstr>xFOCE demographic</vt:lpstr>
      <vt:lpstr>PowerPoint Presentation</vt:lpstr>
      <vt:lpstr>PowerPoint Presentation</vt:lpstr>
      <vt:lpstr>Computing Architectures Shrinking the Universe of Trades</vt:lpstr>
      <vt:lpstr>Build vs Buy General Principles</vt:lpstr>
      <vt:lpstr>Location Matters General Principles</vt:lpstr>
      <vt:lpstr>PowerPoint Presentation</vt:lpstr>
      <vt:lpstr>3 potential xFOCE architectures</vt:lpstr>
      <vt:lpstr>Centralized Workstation</vt:lpstr>
      <vt:lpstr>PowerPoint Presentation</vt:lpstr>
      <vt:lpstr>PowerPoint Presentation</vt:lpstr>
      <vt:lpstr>PowerPoint Presentation</vt:lpstr>
      <vt:lpstr>Summary Centralized Workstation</vt:lpstr>
      <vt:lpstr>Industrial Computers</vt:lpstr>
      <vt:lpstr>PowerPoint Presentation</vt:lpstr>
      <vt:lpstr>PowerPoint Presentation</vt:lpstr>
      <vt:lpstr>PowerPoint Presentation</vt:lpstr>
      <vt:lpstr>Summary Industrial Computers</vt:lpstr>
      <vt:lpstr>Sensor Node</vt:lpstr>
      <vt:lpstr>PowerPoint Presentation</vt:lpstr>
      <vt:lpstr>PowerPoint Presentation</vt:lpstr>
      <vt:lpstr>PowerPoint Presentation</vt:lpstr>
      <vt:lpstr>Summary Sensor Node</vt:lpstr>
      <vt:lpstr>Approach Tradeoffs</vt:lpstr>
      <vt:lpstr>swFOCE Hardware Specs</vt:lpstr>
      <vt:lpstr>PowerPoint Presentation</vt:lpstr>
      <vt:lpstr>PowerPoint Presentation</vt:lpstr>
      <vt:lpstr>PowerPoint Presentation</vt:lpstr>
      <vt:lpstr>Sample Experiment Chambers</vt:lpstr>
      <vt:lpstr>swFOCE Assembly w/Shear Skirt and Interface Seal</vt:lpstr>
      <vt:lpstr>PowerPoint Presentation</vt:lpstr>
      <vt:lpstr>Time Delay Mixing Section</vt:lpstr>
      <vt:lpstr>PowerPoint Presentation</vt:lpstr>
      <vt:lpstr>PowerPoint Presentation</vt:lpstr>
      <vt:lpstr>Power Options for xFOCE</vt:lpstr>
      <vt:lpstr>PowerPoint Presentation</vt:lpstr>
      <vt:lpstr>PowerPoint Presentation</vt:lpstr>
      <vt:lpstr>xFOCE Engineering Trades</vt:lpstr>
      <vt:lpstr>xFOCE Electrical Design</vt:lpstr>
      <vt:lpstr>Preliminary Considerations for any FOCE system </vt:lpstr>
      <vt:lpstr>Non-Cabled System (general for xFOCE)</vt:lpstr>
      <vt:lpstr>Mooring</vt:lpstr>
      <vt:lpstr>Cabled System (swFOCE configuration)</vt:lpstr>
      <vt:lpstr>Shore Side Station</vt:lpstr>
      <vt:lpstr>    swFOCE Shore Side Electronics             </vt:lpstr>
      <vt:lpstr>swFOCE Cabled Tether</vt:lpstr>
      <vt:lpstr>Underwater Connectors </vt:lpstr>
      <vt:lpstr>System Level Functions</vt:lpstr>
      <vt:lpstr>DC Power Example</vt:lpstr>
      <vt:lpstr>DC Power </vt:lpstr>
      <vt:lpstr>DC-DC Converters</vt:lpstr>
      <vt:lpstr>Communication</vt:lpstr>
      <vt:lpstr>Communications Example</vt:lpstr>
      <vt:lpstr>System Health Monitoring</vt:lpstr>
      <vt:lpstr>Health Monitoring Example</vt:lpstr>
      <vt:lpstr>Four Potential Backbone Systems</vt:lpstr>
      <vt:lpstr> PC/104 Stack </vt:lpstr>
      <vt:lpstr>PC/104 Stack</vt:lpstr>
      <vt:lpstr>Wago I/O System</vt:lpstr>
      <vt:lpstr>Wago I/O System</vt:lpstr>
      <vt:lpstr>Instrument Chassis</vt:lpstr>
      <vt:lpstr>Instrument Chassis</vt:lpstr>
      <vt:lpstr>Sensor Node Board</vt:lpstr>
      <vt:lpstr>Sensor Node Board</vt:lpstr>
      <vt:lpstr>Sensor Node Board</vt:lpstr>
      <vt:lpstr>Electrical System Comparison</vt:lpstr>
      <vt:lpstr>Proposed swFOCE Electrical System</vt:lpstr>
      <vt:lpstr>xFOCE Core Instrument Suite</vt:lpstr>
      <vt:lpstr>swFOCE Core Instrument Suite</vt:lpstr>
      <vt:lpstr>xFOCE/swFOCE Data System</vt:lpstr>
      <vt:lpstr>xFOCE Data</vt:lpstr>
      <vt:lpstr>swFOCE Data</vt:lpstr>
      <vt:lpstr>PowerPoint Presentation</vt:lpstr>
      <vt:lpstr>UI System Requirements</vt:lpstr>
      <vt:lpstr>PowerPoint Presentation</vt:lpstr>
      <vt:lpstr>UI Functions</vt:lpstr>
      <vt:lpstr>One end of the spectrum</vt:lpstr>
      <vt:lpstr>The other end (swFOCE)</vt:lpstr>
      <vt:lpstr>The other end (swFOCE)</vt:lpstr>
      <vt:lpstr>The other end (swFOCE)</vt:lpstr>
      <vt:lpstr>The other end (swFOCE)</vt:lpstr>
      <vt:lpstr>The other end (swFOCE)</vt:lpstr>
      <vt:lpstr>The take home</vt:lpstr>
      <vt:lpstr>Schedule and Resources</vt:lpstr>
      <vt:lpstr>swFOCE 2012 Resources</vt:lpstr>
      <vt:lpstr>swFOCE schedule</vt:lpstr>
      <vt:lpstr>FOCE: A tool to understand local impacts of Ocean Acidification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75</cp:revision>
  <dcterms:created xsi:type="dcterms:W3CDTF">2012-04-13T19:26:13Z</dcterms:created>
  <dcterms:modified xsi:type="dcterms:W3CDTF">2012-05-08T16:03:26Z</dcterms:modified>
</cp:coreProperties>
</file>