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embeddings/oleObject1.bin" ContentType="application/vnd.openxmlformats-officedocument.oleObject"/>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8"/>
  </p:notesMasterIdLst>
  <p:sldIdLst>
    <p:sldId id="262" r:id="rId2"/>
    <p:sldId id="257" r:id="rId3"/>
    <p:sldId id="258" r:id="rId4"/>
    <p:sldId id="259" r:id="rId5"/>
    <p:sldId id="260" r:id="rId6"/>
    <p:sldId id="261" r:id="rId7"/>
    <p:sldId id="265" r:id="rId8"/>
    <p:sldId id="267" r:id="rId9"/>
    <p:sldId id="268" r:id="rId10"/>
    <p:sldId id="269" r:id="rId11"/>
    <p:sldId id="270" r:id="rId12"/>
    <p:sldId id="271" r:id="rId13"/>
    <p:sldId id="272" r:id="rId14"/>
    <p:sldId id="273" r:id="rId15"/>
    <p:sldId id="274" r:id="rId16"/>
    <p:sldId id="275" r:id="rId17"/>
    <p:sldId id="266" r:id="rId18"/>
    <p:sldId id="276" r:id="rId19"/>
    <p:sldId id="277" r:id="rId20"/>
    <p:sldId id="278" r:id="rId21"/>
    <p:sldId id="279" r:id="rId22"/>
    <p:sldId id="280"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4" d="100"/>
          <a:sy n="104" d="100"/>
        </p:scale>
        <p:origin x="-1096"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52F444-409A-1D4B-9934-E32742101EE7}" type="datetimeFigureOut">
              <a:rPr lang="en-US" smtClean="0"/>
              <a:t>5/7/12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6FD27E-2276-C04A-980C-32D91A12A351}" type="slidenum">
              <a:rPr lang="en-US" smtClean="0"/>
              <a:t>‹#›</a:t>
            </a:fld>
            <a:endParaRPr lang="en-US"/>
          </a:p>
        </p:txBody>
      </p:sp>
    </p:spTree>
    <p:extLst>
      <p:ext uri="{BB962C8B-B14F-4D97-AF65-F5344CB8AC3E}">
        <p14:creationId xmlns:p14="http://schemas.microsoft.com/office/powerpoint/2010/main" val="160233818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SCUBA equivalents: CO2 release in one SW-FOCE chamber for 1 day would = </a:t>
            </a:r>
            <a:r>
              <a:rPr lang="en-US" sz="1200" kern="1200" dirty="0" smtClean="0">
                <a:solidFill>
                  <a:schemeClr val="tx1"/>
                </a:solidFill>
                <a:latin typeface="+mn-lt"/>
                <a:ea typeface="+mn-ea"/>
                <a:cs typeface="+mn-cs"/>
              </a:rPr>
              <a:t>4 people breathing (all day)</a:t>
            </a:r>
            <a:endParaRPr lang="en-US" dirty="0" smtClean="0"/>
          </a:p>
          <a:p>
            <a:r>
              <a:rPr lang="en-US" sz="1200" kern="1200" dirty="0" smtClean="0">
                <a:solidFill>
                  <a:schemeClr val="tx1"/>
                </a:solidFill>
                <a:latin typeface="+mn-lt"/>
                <a:ea typeface="+mn-ea"/>
                <a:cs typeface="+mn-cs"/>
              </a:rPr>
              <a:t>      35 SCUBA man-hours</a:t>
            </a:r>
            <a:endParaRPr lang="en-US" dirty="0" smtClean="0"/>
          </a:p>
          <a:p>
            <a:r>
              <a:rPr lang="en-US" sz="1200" kern="1200" dirty="0" smtClean="0">
                <a:solidFill>
                  <a:schemeClr val="tx1"/>
                </a:solidFill>
                <a:latin typeface="+mn-lt"/>
                <a:ea typeface="+mn-ea"/>
                <a:cs typeface="+mn-cs"/>
              </a:rPr>
              <a:t>      The CO2 produced by burning 0.42 gallons of gasoline</a:t>
            </a:r>
            <a:endParaRPr lang="en-US" dirty="0" smtClean="0"/>
          </a:p>
          <a:p>
            <a:r>
              <a:rPr lang="en-US" sz="1200" kern="1200" dirty="0" smtClean="0">
                <a:solidFill>
                  <a:schemeClr val="tx1"/>
                </a:solidFill>
                <a:latin typeface="+mn-lt"/>
                <a:ea typeface="+mn-ea"/>
                <a:cs typeface="+mn-cs"/>
              </a:rPr>
              <a:t>      The CO2 produced by burning 0.38 gallons of diesel fuel</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Reduce words</a:t>
            </a:r>
          </a:p>
          <a:p>
            <a:pPr marL="1314450" lvl="2" indent="-514350"/>
            <a:r>
              <a:rPr lang="en-US" dirty="0" smtClean="0"/>
              <a:t>Education about ocean acidification processes occurring today and why research extremely important</a:t>
            </a:r>
          </a:p>
          <a:p>
            <a:pPr marL="1314450" lvl="2" indent="-514350"/>
            <a:r>
              <a:rPr lang="en-US" dirty="0" smtClean="0"/>
              <a:t>Understanding scale: Created comparison examples that could be understood by general public (e.g., SCUBA diver and motor boat equivalents)</a:t>
            </a:r>
          </a:p>
          <a:p>
            <a:pPr marL="1314450" lvl="2" indent="-514350"/>
            <a:r>
              <a:rPr lang="en-US" dirty="0" smtClean="0"/>
              <a:t>Process much easier when agency staff understood the chemistry</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Deep FOCE: MBARI was recently granted an increase of CO2 release to 400L per year. The maximum quantities the research team foresees using are far below the CO</a:t>
            </a:r>
            <a:r>
              <a:rPr lang="en-US" sz="1200" kern="1200" baseline="-25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distributed into Monterey Bay by other methods. To demonstrate just how minor this amount of liquid CO</a:t>
            </a:r>
            <a:r>
              <a:rPr lang="en-US" sz="1200" kern="1200" baseline="-25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is in the big picture, Jim Barry provided calculations estimating the amount of liquid CO</a:t>
            </a:r>
            <a:r>
              <a:rPr lang="en-US" sz="1200" kern="1200" baseline="-25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released by one motorized boat operating in the bay. Assuming the boat has an approximately 150-horsepower motor, running at 12 gallons per hour, it will release approximately1800 L of liquid CO</a:t>
            </a:r>
            <a:r>
              <a:rPr lang="en-US" sz="1200" kern="1200" baseline="-25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per 8-hour-day.</a:t>
            </a:r>
            <a:endParaRPr lang="en-US" dirty="0" smtClean="0"/>
          </a:p>
          <a:p>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23</a:t>
            </a:fld>
            <a:endParaRPr lang="en-US"/>
          </a:p>
        </p:txBody>
      </p:sp>
    </p:spTree>
    <p:extLst>
      <p:ext uri="{BB962C8B-B14F-4D97-AF65-F5344CB8AC3E}">
        <p14:creationId xmlns:p14="http://schemas.microsoft.com/office/powerpoint/2010/main" val="1688698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24</a:t>
            </a:fld>
            <a:endParaRPr lang="en-US"/>
          </a:p>
        </p:txBody>
      </p:sp>
    </p:spTree>
    <p:extLst>
      <p:ext uri="{BB962C8B-B14F-4D97-AF65-F5344CB8AC3E}">
        <p14:creationId xmlns:p14="http://schemas.microsoft.com/office/powerpoint/2010/main" val="3932041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25</a:t>
            </a:fld>
            <a:endParaRPr lang="en-US"/>
          </a:p>
        </p:txBody>
      </p:sp>
    </p:spTree>
    <p:extLst>
      <p:ext uri="{BB962C8B-B14F-4D97-AF65-F5344CB8AC3E}">
        <p14:creationId xmlns:p14="http://schemas.microsoft.com/office/powerpoint/2010/main" val="1542163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26</a:t>
            </a:fld>
            <a:endParaRPr lang="en-US"/>
          </a:p>
        </p:txBody>
      </p:sp>
    </p:spTree>
    <p:extLst>
      <p:ext uri="{BB962C8B-B14F-4D97-AF65-F5344CB8AC3E}">
        <p14:creationId xmlns:p14="http://schemas.microsoft.com/office/powerpoint/2010/main" val="4025843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27</a:t>
            </a:fld>
            <a:endParaRPr lang="en-US"/>
          </a:p>
        </p:txBody>
      </p:sp>
    </p:spTree>
    <p:extLst>
      <p:ext uri="{BB962C8B-B14F-4D97-AF65-F5344CB8AC3E}">
        <p14:creationId xmlns:p14="http://schemas.microsoft.com/office/powerpoint/2010/main" val="803248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28</a:t>
            </a:fld>
            <a:endParaRPr lang="en-US"/>
          </a:p>
        </p:txBody>
      </p:sp>
    </p:spTree>
    <p:extLst>
      <p:ext uri="{BB962C8B-B14F-4D97-AF65-F5344CB8AC3E}">
        <p14:creationId xmlns:p14="http://schemas.microsoft.com/office/powerpoint/2010/main" val="3539279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29</a:t>
            </a:fld>
            <a:endParaRPr lang="en-US"/>
          </a:p>
        </p:txBody>
      </p:sp>
    </p:spTree>
    <p:extLst>
      <p:ext uri="{BB962C8B-B14F-4D97-AF65-F5344CB8AC3E}">
        <p14:creationId xmlns:p14="http://schemas.microsoft.com/office/powerpoint/2010/main" val="187523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900" dirty="0" smtClean="0"/>
              <a:t>Agency staff didn’t know how to move forward with applications because a process had not been determined even though regulations had gone into effect</a:t>
            </a:r>
          </a:p>
          <a:p>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3200" dirty="0" smtClean="0"/>
              <a:t>Each agency regulating different aspects of project so there is increased potential for conflicting opinions on project impacts and mitigation measures (e.g., use of local vs. non-local populations for perturbation experiments.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320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sz="3200" dirty="0" smtClean="0"/>
              <a:t>Depending on the project, each agency has a system of waiting for another agency to make a determination first before issuing their own authorization. Staff got creative with how to deal with this, but acknowledged system needed refining.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3200" dirty="0" smtClean="0"/>
          </a:p>
          <a:p>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 want</a:t>
            </a:r>
            <a:r>
              <a:rPr lang="en-US" baseline="0" dirty="0" smtClean="0"/>
              <a:t> to move details of permitting to appendix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a:t>
            </a:fld>
            <a:endParaRPr lang="en-US"/>
          </a:p>
        </p:txBody>
      </p:sp>
    </p:spTree>
    <p:extLst>
      <p:ext uri="{BB962C8B-B14F-4D97-AF65-F5344CB8AC3E}">
        <p14:creationId xmlns:p14="http://schemas.microsoft.com/office/powerpoint/2010/main" val="1171151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18</a:t>
            </a:fld>
            <a:endParaRPr lang="en-US"/>
          </a:p>
        </p:txBody>
      </p:sp>
    </p:spTree>
    <p:extLst>
      <p:ext uri="{BB962C8B-B14F-4D97-AF65-F5344CB8AC3E}">
        <p14:creationId xmlns:p14="http://schemas.microsoft.com/office/powerpoint/2010/main" val="2511216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19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20</a:t>
            </a:fld>
            <a:endParaRPr lang="en-US"/>
          </a:p>
        </p:txBody>
      </p:sp>
    </p:spTree>
    <p:extLst>
      <p:ext uri="{BB962C8B-B14F-4D97-AF65-F5344CB8AC3E}">
        <p14:creationId xmlns:p14="http://schemas.microsoft.com/office/powerpoint/2010/main" val="4118380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21</a:t>
            </a:fld>
            <a:endParaRPr lang="en-US"/>
          </a:p>
        </p:txBody>
      </p:sp>
    </p:spTree>
    <p:extLst>
      <p:ext uri="{BB962C8B-B14F-4D97-AF65-F5344CB8AC3E}">
        <p14:creationId xmlns:p14="http://schemas.microsoft.com/office/powerpoint/2010/main" val="868973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22</a:t>
            </a:fld>
            <a:endParaRPr lang="en-US"/>
          </a:p>
        </p:txBody>
      </p:sp>
    </p:spTree>
    <p:extLst>
      <p:ext uri="{BB962C8B-B14F-4D97-AF65-F5344CB8AC3E}">
        <p14:creationId xmlns:p14="http://schemas.microsoft.com/office/powerpoint/2010/main" val="2733185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173517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13787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455890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577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72787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142092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9223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424438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41322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00684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787819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85500993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39140635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oleObject" Target="../embeddings/oleObject1.bin"/><Relationship Id="rId5" Type="http://schemas.openxmlformats.org/officeDocument/2006/relationships/image" Target="../media/image6.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12.xml"/><Relationship Id="rId2"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5" Type="http://schemas.openxmlformats.org/officeDocument/2006/relationships/image" Target="../media/image16.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FOCE Review Appendix</a:t>
            </a:r>
            <a:endParaRPr lang="en-US" dirty="0"/>
          </a:p>
        </p:txBody>
      </p:sp>
      <p:sp>
        <p:nvSpPr>
          <p:cNvPr id="3" name="Subtitle 2"/>
          <p:cNvSpPr>
            <a:spLocks noGrp="1"/>
          </p:cNvSpPr>
          <p:nvPr>
            <p:ph type="subTitle" idx="1"/>
          </p:nvPr>
        </p:nvSpPr>
        <p:spPr/>
        <p:txBody>
          <a:bodyPr/>
          <a:lstStyle/>
          <a:p>
            <a:r>
              <a:rPr lang="en-US" dirty="0"/>
              <a:t>Permitting Topics</a:t>
            </a:r>
          </a:p>
        </p:txBody>
      </p:sp>
    </p:spTree>
    <p:extLst>
      <p:ext uri="{BB962C8B-B14F-4D97-AF65-F5344CB8AC3E}">
        <p14:creationId xmlns:p14="http://schemas.microsoft.com/office/powerpoint/2010/main" val="2578808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292225" y="1219200"/>
            <a:ext cx="7851775" cy="838200"/>
          </a:xfrm>
        </p:spPr>
        <p:txBody>
          <a:bodyPr>
            <a:normAutofit/>
          </a:bodyPr>
          <a:lstStyle/>
          <a:p>
            <a:pPr algn="ctr"/>
            <a:r>
              <a:rPr lang="en-US" sz="2400" b="1" u="sng" dirty="0" smtClean="0"/>
              <a:t>Flow Rate of Stabilized Enriched Seawater Relative to Chamber Cross-Section and Internal Current Speed</a:t>
            </a:r>
            <a:endParaRPr lang="en-US" sz="2400" b="1" u="sng" dirty="0"/>
          </a:p>
        </p:txBody>
      </p:sp>
      <p:graphicFrame>
        <p:nvGraphicFramePr>
          <p:cNvPr id="3" name="Table 2"/>
          <p:cNvGraphicFramePr>
            <a:graphicFrameLocks noGrp="1"/>
          </p:cNvGraphicFramePr>
          <p:nvPr/>
        </p:nvGraphicFramePr>
        <p:xfrm>
          <a:off x="1447800" y="2971800"/>
          <a:ext cx="6080760" cy="1156715"/>
        </p:xfrm>
        <a:graphic>
          <a:graphicData uri="http://schemas.openxmlformats.org/drawingml/2006/table">
            <a:tbl>
              <a:tblPr/>
              <a:tblGrid>
                <a:gridCol w="1013460"/>
                <a:gridCol w="1013460"/>
                <a:gridCol w="1013460"/>
                <a:gridCol w="1013460"/>
                <a:gridCol w="1013460"/>
                <a:gridCol w="1013460"/>
              </a:tblGrid>
              <a:tr h="0">
                <a:tc>
                  <a:txBody>
                    <a:bodyPr/>
                    <a:lstStyle/>
                    <a:p>
                      <a:pPr marL="0" marR="0" algn="ctr">
                        <a:lnSpc>
                          <a:spcPct val="115000"/>
                        </a:lnSpc>
                        <a:spcBef>
                          <a:spcPts val="0"/>
                        </a:spcBef>
                        <a:spcAft>
                          <a:spcPts val="0"/>
                        </a:spcAft>
                      </a:pPr>
                      <a:r>
                        <a:rPr lang="en-US" sz="1100" dirty="0">
                          <a:latin typeface="Calibri"/>
                          <a:ea typeface="Calibri"/>
                          <a:cs typeface="Times New Roman"/>
                        </a:rPr>
                        <a:t>Cross Section of Experiment Chamber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2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4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6 cm /sec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8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10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.5 m x .5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602 (159)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1802 (476)</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2400 (634)</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3001 (793)</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.25 m x .25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901 (238)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1503 (397)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smtClean="0">
                          <a:latin typeface="Calibri"/>
                          <a:ea typeface="Calibri"/>
                          <a:cs typeface="Times New Roman"/>
                        </a:rPr>
                        <a:t>.13 </a:t>
                      </a:r>
                      <a:r>
                        <a:rPr lang="en-US" sz="1100" dirty="0">
                          <a:latin typeface="Calibri"/>
                          <a:ea typeface="Calibri"/>
                          <a:cs typeface="Times New Roman"/>
                        </a:rPr>
                        <a:t>m x </a:t>
                      </a:r>
                      <a:r>
                        <a:rPr lang="en-US" sz="1100" dirty="0" smtClean="0">
                          <a:latin typeface="Calibri"/>
                          <a:ea typeface="Calibri"/>
                          <a:cs typeface="Times New Roman"/>
                        </a:rPr>
                        <a:t>.13 </a:t>
                      </a:r>
                      <a:r>
                        <a:rPr lang="en-US" sz="1100" dirty="0">
                          <a:latin typeface="Calibri"/>
                          <a:ea typeface="Calibri"/>
                          <a:cs typeface="Times New Roman"/>
                        </a:rPr>
                        <a: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151 (40)</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598 (158)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749 (198)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289" name="Rectangle 1"/>
          <p:cNvSpPr>
            <a:spLocks noChangeArrowheads="1"/>
          </p:cNvSpPr>
          <p:nvPr/>
        </p:nvSpPr>
        <p:spPr bwMode="auto">
          <a:xfrm>
            <a:off x="2895600" y="2362200"/>
            <a:ext cx="333411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*Liters/minute (Gallons/minute)</a:t>
            </a:r>
            <a:endParaRPr kumimoji="0" lang="en-US" sz="1600" b="0" i="0" u="none" strike="noStrike" cap="none" normalizeH="0" baseline="0" dirty="0" smtClean="0">
              <a:ln>
                <a:noFill/>
              </a:ln>
              <a:solidFill>
                <a:schemeClr val="tx1"/>
              </a:solidFill>
              <a:effectLst/>
              <a:latin typeface="Arial" pitchFamily="34" charset="0"/>
            </a:endParaRPr>
          </a:p>
        </p:txBody>
      </p:sp>
      <p:sp>
        <p:nvSpPr>
          <p:cNvPr id="5" name="TextBox 4"/>
          <p:cNvSpPr txBox="1"/>
          <p:nvPr/>
        </p:nvSpPr>
        <p:spPr>
          <a:xfrm>
            <a:off x="1371600" y="4648200"/>
            <a:ext cx="6406754" cy="954107"/>
          </a:xfrm>
          <a:prstGeom prst="rect">
            <a:avLst/>
          </a:prstGeom>
          <a:noFill/>
        </p:spPr>
        <p:txBody>
          <a:bodyPr wrap="none" rtlCol="0">
            <a:spAutoFit/>
          </a:bodyPr>
          <a:lstStyle/>
          <a:p>
            <a:r>
              <a:rPr lang="en-US" sz="1400" b="1" dirty="0" smtClean="0"/>
              <a:t>NOTE: The relative cross-sectional areas of the time delay mixing section (provides </a:t>
            </a:r>
          </a:p>
          <a:p>
            <a:r>
              <a:rPr lang="en-US" sz="1400" b="1" dirty="0"/>
              <a:t> </a:t>
            </a:r>
            <a:r>
              <a:rPr lang="en-US" sz="1400" b="1" dirty="0" smtClean="0"/>
              <a:t>            delivery of stabilized enriched seawater) and the experiment chamber  must </a:t>
            </a:r>
          </a:p>
          <a:p>
            <a:r>
              <a:rPr lang="en-US" sz="1400" b="1" dirty="0"/>
              <a:t> </a:t>
            </a:r>
            <a:r>
              <a:rPr lang="en-US" sz="1400" b="1" dirty="0" smtClean="0"/>
              <a:t>            be considered when  desiring to minimize the time for stabilizing pH in the </a:t>
            </a:r>
          </a:p>
          <a:p>
            <a:r>
              <a:rPr lang="en-US" sz="1400" b="1" dirty="0"/>
              <a:t> </a:t>
            </a:r>
            <a:r>
              <a:rPr lang="en-US" sz="1400" b="1" dirty="0" smtClean="0"/>
              <a:t>            chamber.</a:t>
            </a:r>
            <a:endParaRPr lang="en-US" sz="1400" b="1" dirty="0"/>
          </a:p>
        </p:txBody>
      </p:sp>
      <p:sp>
        <p:nvSpPr>
          <p:cNvPr id="6" name="Rectangle 1"/>
          <p:cNvSpPr>
            <a:spLocks noChangeArrowheads="1"/>
          </p:cNvSpPr>
          <p:nvPr/>
        </p:nvSpPr>
        <p:spPr bwMode="auto">
          <a:xfrm>
            <a:off x="914400" y="4114800"/>
            <a:ext cx="1905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0" fontAlgn="base" latinLnBrk="0" hangingPunct="0">
              <a:lnSpc>
                <a:spcPct val="100000"/>
              </a:lnSpc>
              <a:spcBef>
                <a:spcPct val="0"/>
              </a:spcBef>
              <a:spcAft>
                <a:spcPct val="0"/>
              </a:spcAft>
              <a:buClrTx/>
              <a:buSzTx/>
              <a:buFontTx/>
              <a:buNone/>
              <a:tabLst/>
            </a:pPr>
            <a:r>
              <a:rPr kumimoji="0" lang="en-US" sz="10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*3.785 liters = 1 gallon</a:t>
            </a:r>
            <a:endParaRPr kumimoji="0" lang="en-US" sz="1000" b="0" i="0" u="none" strike="noStrike" cap="none" normalizeH="0" baseline="0" dirty="0" smtClean="0">
              <a:ln>
                <a:noFill/>
              </a:ln>
              <a:solidFill>
                <a:schemeClr val="tx1"/>
              </a:solidFill>
              <a:effectLst/>
              <a:latin typeface="Arial" pitchFamily="34" charset="0"/>
            </a:endParaRPr>
          </a:p>
        </p:txBody>
      </p:sp>
      <p:cxnSp>
        <p:nvCxnSpPr>
          <p:cNvPr id="11" name="Straight Connector 10"/>
          <p:cNvCxnSpPr/>
          <p:nvPr/>
        </p:nvCxnSpPr>
        <p:spPr>
          <a:xfrm flipV="1">
            <a:off x="2438400" y="2743200"/>
            <a:ext cx="0" cy="228600"/>
          </a:xfrm>
          <a:prstGeom prst="line">
            <a:avLst/>
          </a:prstGeom>
          <a:ln w="9525"/>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a:off x="2438400" y="2743200"/>
            <a:ext cx="5105400" cy="0"/>
          </a:xfrm>
          <a:prstGeom prst="line">
            <a:avLst/>
          </a:prstGeom>
          <a:ln w="9525"/>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flipV="1">
            <a:off x="7543800" y="2743200"/>
            <a:ext cx="0" cy="228600"/>
          </a:xfrm>
          <a:prstGeom prst="line">
            <a:avLst/>
          </a:prstGeom>
          <a:ln w="9525"/>
        </p:spPr>
        <p:style>
          <a:lnRef idx="2">
            <a:schemeClr val="dk1"/>
          </a:lnRef>
          <a:fillRef idx="0">
            <a:schemeClr val="dk1"/>
          </a:fillRef>
          <a:effectRef idx="1">
            <a:schemeClr val="dk1"/>
          </a:effectRef>
          <a:fontRef idx="minor">
            <a:schemeClr val="tx1"/>
          </a:fontRef>
        </p:style>
      </p:cxnSp>
      <p:sp>
        <p:nvSpPr>
          <p:cNvPr id="17" name="Rectangle 1"/>
          <p:cNvSpPr>
            <a:spLocks noChangeArrowheads="1"/>
          </p:cNvSpPr>
          <p:nvPr/>
        </p:nvSpPr>
        <p:spPr bwMode="auto">
          <a:xfrm>
            <a:off x="4038600" y="2743200"/>
            <a:ext cx="1398140"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000" b="0" i="0" strike="noStrike" cap="none" normalizeH="0" dirty="0" smtClean="0">
                <a:ln>
                  <a:noFill/>
                </a:ln>
                <a:solidFill>
                  <a:schemeClr val="tx1"/>
                </a:solidFill>
                <a:effectLst/>
                <a:latin typeface="Calibri" pitchFamily="34" charset="0"/>
                <a:ea typeface="Calibri" pitchFamily="34" charset="0"/>
                <a:cs typeface="Times New Roman" pitchFamily="18" charset="0"/>
              </a:rPr>
              <a:t>Current Speed</a:t>
            </a:r>
            <a:endParaRPr kumimoji="0" lang="en-US" sz="1000" b="0" i="0" strike="noStrike" cap="none" normalizeH="0" dirty="0" smtClean="0">
              <a:ln>
                <a:noFill/>
              </a:ln>
              <a:solidFill>
                <a:schemeClr val="tx1"/>
              </a:solidFill>
              <a:effectLst/>
              <a:latin typeface="Arial" pitchFamily="34" charset="0"/>
            </a:endParaRPr>
          </a:p>
        </p:txBody>
      </p:sp>
      <p:sp>
        <p:nvSpPr>
          <p:cNvPr id="12" name="Rectangle 11"/>
          <p:cNvSpPr/>
          <p:nvPr/>
        </p:nvSpPr>
        <p:spPr>
          <a:xfrm>
            <a:off x="2667000" y="2286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3400079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066800"/>
            <a:ext cx="8153400" cy="1938992"/>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Polycarbonate</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-colored or clear</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Nearly unbreakable</a:t>
            </a:r>
          </a:p>
          <a:p>
            <a:pPr lvl="0" eaLnBrk="0" fontAlgn="base" hangingPunct="0">
              <a:spcBef>
                <a:spcPct val="0"/>
              </a:spcBef>
              <a:spcAft>
                <a:spcPct val="0"/>
              </a:spcAft>
              <a:buFont typeface="Arial" pitchFamily="34" charset="0"/>
              <a:buChar char="•"/>
            </a:pPr>
            <a:r>
              <a:rPr lang="en-US" sz="1200" dirty="0">
                <a:latin typeface="Calibri" pitchFamily="34" charset="0"/>
                <a:cs typeface="Times New Roman" pitchFamily="18" charset="0"/>
              </a:rPr>
              <a:t> </a:t>
            </a:r>
            <a:r>
              <a:rPr lang="en-US" sz="1200" dirty="0" smtClean="0">
                <a:latin typeface="Calibri" pitchFamily="34" charset="0"/>
                <a:cs typeface="Times New Roman" pitchFamily="18" charset="0"/>
              </a:rPr>
              <a:t>Scratch resistant</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Relatively easy to fabricate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Difficult to saw </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good ~86%		 </a:t>
            </a:r>
          </a:p>
          <a:p>
            <a:pPr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Yellows when exposed to UV</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sz="1200" dirty="0">
              <a:latin typeface="Calibri" pitchFamily="34" charset="0"/>
              <a:ea typeface="Calibri" pitchFamily="34" charset="0"/>
              <a:cs typeface="Times New Roman" pitchFamily="18" charset="0"/>
            </a:endParaRPr>
          </a:p>
        </p:txBody>
      </p:sp>
      <p:sp>
        <p:nvSpPr>
          <p:cNvPr id="4" name="Rectangle 3"/>
          <p:cNvSpPr/>
          <p:nvPr/>
        </p:nvSpPr>
        <p:spPr>
          <a:xfrm>
            <a:off x="4267200" y="1066800"/>
            <a:ext cx="4343400" cy="2308324"/>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Acrylic</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colored or clear</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Fair </a:t>
            </a:r>
            <a:r>
              <a:rPr lang="en-US" sz="1200" dirty="0" smtClean="0">
                <a:latin typeface="Calibri" pitchFamily="34" charset="0"/>
                <a:ea typeface="Calibri" pitchFamily="34" charset="0"/>
                <a:cs typeface="Times New Roman" pitchFamily="18" charset="0"/>
              </a:rPr>
              <a:t>impact resistance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Difficult</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to work with</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Requires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non-solvent based cutting fluid during fabrication</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is very good, 92%</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UV transmission</a:t>
            </a:r>
            <a:r>
              <a:rPr kumimoji="0" lang="en-US"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falls off rapidly at ~350 nm </a:t>
            </a:r>
          </a:p>
          <a:p>
            <a:pPr lvl="1"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G UVT formulation available with 275 nm cut-off</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Less yellowing from UV</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Easily </a:t>
            </a:r>
            <a:r>
              <a:rPr lang="en-US" sz="1200" dirty="0" smtClean="0">
                <a:latin typeface="Calibri" pitchFamily="34" charset="0"/>
                <a:ea typeface="Calibri" pitchFamily="34" charset="0"/>
                <a:cs typeface="Times New Roman" pitchFamily="18" charset="0"/>
              </a:rPr>
              <a:t>bonded with methyl chloride, or Weld-On #16</a:t>
            </a:r>
            <a:endParaRPr lang="en-US" sz="1200" dirty="0" smtClean="0">
              <a:latin typeface="Arial" pitchFamily="34" charset="0"/>
            </a:endParaRPr>
          </a:p>
          <a:p>
            <a:pPr eaLnBrk="0" fontAlgn="base" hangingPunct="0">
              <a:spcBef>
                <a:spcPct val="0"/>
              </a:spcBef>
              <a:spcAft>
                <a:spcPct val="0"/>
              </a:spcAft>
              <a:buFont typeface="Arial" pitchFamily="34" charset="0"/>
              <a:buChar char="•"/>
            </a:pPr>
            <a:endParaRPr kumimoji="0" lang="en-US" sz="1200" b="0" i="0" u="none" strike="noStrike" cap="none" normalizeH="0" baseline="0" dirty="0" smtClean="0">
              <a:ln>
                <a:noFill/>
              </a:ln>
              <a:solidFill>
                <a:schemeClr val="tx1"/>
              </a:solidFill>
              <a:effectLst/>
              <a:latin typeface="Arial" pitchFamily="34" charset="0"/>
            </a:endParaRPr>
          </a:p>
        </p:txBody>
      </p:sp>
      <p:sp>
        <p:nvSpPr>
          <p:cNvPr id="12" name="TextBox 11"/>
          <p:cNvSpPr txBox="1"/>
          <p:nvPr/>
        </p:nvSpPr>
        <p:spPr>
          <a:xfrm>
            <a:off x="1524000" y="609600"/>
            <a:ext cx="5715000" cy="369332"/>
          </a:xfrm>
          <a:prstGeom prst="rect">
            <a:avLst/>
          </a:prstGeom>
          <a:noFill/>
        </p:spPr>
        <p:txBody>
          <a:bodyPr wrap="square" rtlCol="0">
            <a:spAutoFit/>
          </a:bodyPr>
          <a:lstStyle/>
          <a:p>
            <a:pPr algn="ctr"/>
            <a:r>
              <a:rPr lang="en-US" b="1" u="sng" dirty="0" smtClean="0"/>
              <a:t>Potential Polymer Materials for Large Panels</a:t>
            </a:r>
            <a:endParaRPr lang="en-US" b="1" u="sng" dirty="0"/>
          </a:p>
        </p:txBody>
      </p:sp>
      <p:sp>
        <p:nvSpPr>
          <p:cNvPr id="13" name="TextBox 12"/>
          <p:cNvSpPr txBox="1"/>
          <p:nvPr/>
        </p:nvSpPr>
        <p:spPr>
          <a:xfrm>
            <a:off x="609600" y="3352800"/>
            <a:ext cx="3535391" cy="1569660"/>
          </a:xfrm>
          <a:prstGeom prst="rect">
            <a:avLst/>
          </a:prstGeom>
          <a:noFill/>
        </p:spPr>
        <p:txBody>
          <a:bodyPr wrap="none" rtlCol="0">
            <a:spAutoFit/>
          </a:bodyPr>
          <a:lstStyle/>
          <a:p>
            <a:r>
              <a:rPr lang="en-US" sz="1200" b="1" u="sng" dirty="0" smtClean="0"/>
              <a:t>PVC</a:t>
            </a:r>
            <a:r>
              <a:rPr lang="en-US" sz="1200" b="1" dirty="0" smtClean="0"/>
              <a:t> – pale blue or clear</a:t>
            </a:r>
          </a:p>
          <a:p>
            <a:pPr>
              <a:buFont typeface="Arial" pitchFamily="34" charset="0"/>
              <a:buChar char="•"/>
            </a:pPr>
            <a:r>
              <a:rPr lang="en-US" sz="1200" b="1" dirty="0" smtClean="0"/>
              <a:t> </a:t>
            </a:r>
            <a:r>
              <a:rPr lang="en-US" sz="1200" dirty="0" smtClean="0"/>
              <a:t>Fair impact resistance</a:t>
            </a:r>
          </a:p>
          <a:p>
            <a:pPr>
              <a:buFont typeface="Arial" pitchFamily="34" charset="0"/>
              <a:buChar char="•"/>
            </a:pPr>
            <a:r>
              <a:rPr lang="en-US" sz="1200" dirty="0" smtClean="0"/>
              <a:t> Fair notch sensitivity (crack propagation)</a:t>
            </a:r>
          </a:p>
          <a:p>
            <a:pPr>
              <a:buFont typeface="Arial" pitchFamily="34" charset="0"/>
              <a:buChar char="•"/>
            </a:pPr>
            <a:r>
              <a:rPr lang="en-US" sz="1200" dirty="0" smtClean="0"/>
              <a:t> Good UV resistance</a:t>
            </a:r>
          </a:p>
          <a:p>
            <a:pPr lvl="1">
              <a:buFont typeface="Arial" pitchFamily="34" charset="0"/>
              <a:buChar char="•"/>
            </a:pPr>
            <a:r>
              <a:rPr lang="en-US" sz="1200" dirty="0" smtClean="0"/>
              <a:t> Thicker materials retain resistance longer</a:t>
            </a:r>
          </a:p>
          <a:p>
            <a:pPr lvl="1">
              <a:buFont typeface="Arial" pitchFamily="34" charset="0"/>
              <a:buChar char="•"/>
            </a:pPr>
            <a:r>
              <a:rPr lang="en-US" sz="1200" dirty="0" smtClean="0"/>
              <a:t> Starts to yellow over long term &gt; 20 months</a:t>
            </a:r>
          </a:p>
          <a:p>
            <a:pPr>
              <a:buFont typeface="Arial" pitchFamily="34" charset="0"/>
              <a:buChar char="•"/>
            </a:pPr>
            <a:r>
              <a:rPr lang="en-US" sz="1200" dirty="0" smtClean="0"/>
              <a:t> Good chemical resistance</a:t>
            </a:r>
          </a:p>
          <a:p>
            <a:pPr>
              <a:buFont typeface="Arial" pitchFamily="34" charset="0"/>
              <a:buChar char="•"/>
            </a:pPr>
            <a:r>
              <a:rPr lang="en-US" sz="1200" dirty="0" smtClean="0"/>
              <a:t> Excellent corrosion resistance</a:t>
            </a:r>
            <a:endParaRPr lang="en-US" sz="1200" dirty="0"/>
          </a:p>
        </p:txBody>
      </p:sp>
      <p:sp>
        <p:nvSpPr>
          <p:cNvPr id="14" name="Rectangle 1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cxnSp>
        <p:nvCxnSpPr>
          <p:cNvPr id="15" name="Straight Connector 14"/>
          <p:cNvCxnSpPr/>
          <p:nvPr/>
        </p:nvCxnSpPr>
        <p:spPr>
          <a:xfrm>
            <a:off x="4114800" y="1143000"/>
            <a:ext cx="76200" cy="3733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2379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962400" y="381000"/>
            <a:ext cx="5181600" cy="457200"/>
          </a:xfrm>
        </p:spPr>
        <p:txBody>
          <a:bodyPr>
            <a:normAutofit/>
          </a:bodyPr>
          <a:lstStyle/>
          <a:p>
            <a:pPr algn="ctr"/>
            <a:r>
              <a:rPr lang="en-US" sz="2400" b="1" dirty="0" smtClean="0"/>
              <a:t>Potential Materials and Components</a:t>
            </a:r>
            <a:endParaRPr lang="en-US" sz="2400" dirty="0"/>
          </a:p>
        </p:txBody>
      </p:sp>
      <p:sp>
        <p:nvSpPr>
          <p:cNvPr id="63490" name="Rectangle 2"/>
          <p:cNvSpPr>
            <a:spLocks noChangeArrowheads="1"/>
          </p:cNvSpPr>
          <p:nvPr/>
        </p:nvSpPr>
        <p:spPr bwMode="auto">
          <a:xfrm>
            <a:off x="0" y="-125344"/>
            <a:ext cx="10522432"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p.2</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63491" name="Rectangle 3"/>
          <p:cNvSpPr>
            <a:spLocks noChangeArrowheads="1"/>
          </p:cNvSpPr>
          <p:nvPr/>
        </p:nvSpPr>
        <p:spPr bwMode="auto">
          <a:xfrm>
            <a:off x="0" y="838200"/>
            <a:ext cx="4648200"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rPr>
              <a:t>If using an External Frame to support Panels: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FRP</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-fiber reinforced plastic (fiberglass)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a:t>
            </a:r>
            <a:r>
              <a:rPr lang="en-US" sz="1100" dirty="0" smtClean="0">
                <a:latin typeface="Calibri" pitchFamily="34" charset="0"/>
                <a:ea typeface="Calibri" pitchFamily="34" charset="0"/>
                <a:cs typeface="Times New Roman" pitchFamily="18" charset="0"/>
              </a:rPr>
              <a:t>work with</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Excellent</a:t>
            </a: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for long term immersion</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Can dull cutting/boring tools quickly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Does not hold threads well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Sheet metal screws can be used in &gt;.25“ thick materials.</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6061 Aluminum</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a:t>
            </a:r>
          </a:p>
          <a:p>
            <a:pPr lvl="1" eaLnBrk="0" fontAlgn="base" hangingPunct="0">
              <a:spcBef>
                <a:spcPct val="0"/>
              </a:spcBef>
              <a:spcAft>
                <a:spcPct val="0"/>
              </a:spcAft>
              <a:buFont typeface="Arial" pitchFamily="34" charset="0"/>
              <a:buChar char="•"/>
            </a:pP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Available in many structural shapes</a:t>
            </a:r>
          </a:p>
          <a:p>
            <a:pPr lvl="1" eaLnBrk="0" fontAlgn="base" hangingPunct="0">
              <a:spcBef>
                <a:spcPct val="0"/>
              </a:spcBef>
              <a:spcAft>
                <a:spcPct val="0"/>
              </a:spcAft>
              <a:buFont typeface="Arial" pitchFamily="34" charset="0"/>
              <a:buChar char="•"/>
            </a:pPr>
            <a:r>
              <a:rPr lang="en-US" sz="1100" baseline="0" dirty="0" smtClean="0">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Corrosion issues when in contact with SS fasteners</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I</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nsulating washers may be used</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Excellent for long term immersion</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Cathodic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protection may be used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PVC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polyvinyl chloride</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work with</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Drilled and tapped easily</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Bonds well with adhesives</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Clear version is UV resistant </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Angles used for reinforcing edges allow good passage of light</a:t>
            </a:r>
            <a:r>
              <a:rPr lang="en-US" sz="1100" dirty="0" smtClean="0">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UHMW</a:t>
            </a:r>
            <a:r>
              <a:rPr lang="en-US" sz="1100" dirty="0" smtClean="0">
                <a:latin typeface="Calibri" pitchFamily="34" charset="0"/>
                <a:ea typeface="Calibri" pitchFamily="34" charset="0"/>
                <a:cs typeface="Times New Roman" pitchFamily="18" charset="0"/>
              </a:rPr>
              <a:t>- ultra-high molecular weight polyethylene</a:t>
            </a:r>
            <a:endPar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Common shapes are sheets, bars, rods</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Lower specific gravity than seawater</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cs typeface="Times New Roman" pitchFamily="18" charset="0"/>
              </a:rPr>
              <a:t> </a:t>
            </a:r>
            <a:r>
              <a:rPr lang="en-US" sz="1100" dirty="0" smtClean="0">
                <a:latin typeface="Calibri" pitchFamily="34" charset="0"/>
                <a:cs typeface="Times New Roman" pitchFamily="18" charset="0"/>
              </a:rPr>
              <a:t>Black formulation precludes light but is UV resistant</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3962400" y="685800"/>
            <a:ext cx="622478" cy="276999"/>
          </a:xfrm>
          <a:prstGeom prst="rect">
            <a:avLst/>
          </a:prstGeom>
        </p:spPr>
        <p:txBody>
          <a:bodyPr wrap="none">
            <a:spAutoFit/>
          </a:bodyPr>
          <a:lstStyle/>
          <a:p>
            <a:r>
              <a:rPr lang="en-US" sz="1200" b="1" dirty="0" smtClean="0"/>
              <a:t>(Cont.)</a:t>
            </a:r>
            <a:endParaRPr lang="en-US" sz="1200" b="1" dirty="0"/>
          </a:p>
        </p:txBody>
      </p:sp>
      <p:sp>
        <p:nvSpPr>
          <p:cNvPr id="6" name="Rectangle 5"/>
          <p:cNvSpPr/>
          <p:nvPr/>
        </p:nvSpPr>
        <p:spPr>
          <a:xfrm>
            <a:off x="26670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8" name="Rectangle 7"/>
          <p:cNvSpPr/>
          <p:nvPr/>
        </p:nvSpPr>
        <p:spPr>
          <a:xfrm>
            <a:off x="4572000" y="1600200"/>
            <a:ext cx="4572000" cy="4216539"/>
          </a:xfrm>
          <a:prstGeom prst="rect">
            <a:avLst/>
          </a:prstGeom>
        </p:spPr>
        <p:txBody>
          <a:bodyPr>
            <a:spAutoFit/>
          </a:bodyPr>
          <a:lstStyle/>
          <a:p>
            <a:pPr lvl="0" eaLnBrk="0" fontAlgn="base" hangingPunct="0">
              <a:spcBef>
                <a:spcPct val="0"/>
              </a:spcBef>
              <a:spcAft>
                <a:spcPct val="0"/>
              </a:spcAft>
            </a:pPr>
            <a:endParaRPr lang="en-US" dirty="0" smtClean="0">
              <a:latin typeface="Calibri" pitchFamily="34" charset="0"/>
              <a:cs typeface="Times New Roman" pitchFamily="18" charset="0"/>
            </a:endParaRPr>
          </a:p>
          <a:p>
            <a:pPr lvl="0" eaLnBrk="0" fontAlgn="base" hangingPunct="0">
              <a:spcBef>
                <a:spcPct val="0"/>
              </a:spcBef>
              <a:spcAft>
                <a:spcPct val="0"/>
              </a:spcAft>
            </a:pPr>
            <a:endParaRPr lang="en-US" sz="800" dirty="0" smtClean="0">
              <a:latin typeface="Arial" pitchFamily="34"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LATCHES</a:t>
            </a:r>
            <a:r>
              <a:rPr lang="en-US" sz="1100" b="1" dirty="0" smtClean="0">
                <a:latin typeface="Calibri" pitchFamily="34" charset="0"/>
                <a:ea typeface="Calibri" pitchFamily="34" charset="0"/>
                <a:cs typeface="Times New Roman" pitchFamily="18" charset="0"/>
              </a:rPr>
              <a:t> </a:t>
            </a:r>
            <a:r>
              <a:rPr lang="en-US" b="1" dirty="0" smtClean="0">
                <a:latin typeface="Calibri" pitchFamily="34" charset="0"/>
                <a:ea typeface="Calibri" pitchFamily="34" charset="0"/>
                <a:cs typeface="Times New Roman" pitchFamily="18" charset="0"/>
              </a:rPr>
              <a:t>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Corrosion resistant</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Easily operated by diver with gloves on</a:t>
            </a:r>
            <a:endParaRPr lang="en-US" sz="1100" dirty="0" smtClean="0">
              <a:latin typeface="Arial" pitchFamily="34" charset="0"/>
            </a:endParaRP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Commercially available</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Cabinet type, SS</a:t>
            </a:r>
          </a:p>
          <a:p>
            <a:pPr lvl="2" eaLnBrk="0" fontAlgn="base" hangingPunct="0">
              <a:spcBef>
                <a:spcPct val="0"/>
              </a:spcBef>
              <a:spcAft>
                <a:spcPct val="0"/>
              </a:spcAft>
              <a:buFont typeface="Arial" pitchFamily="34" charset="0"/>
              <a:buChar char="•"/>
            </a:pPr>
            <a:r>
              <a:rPr lang="en-US" sz="1100" dirty="0" smtClean="0">
                <a:latin typeface="Arial" pitchFamily="34" charset="0"/>
              </a:rPr>
              <a:t> </a:t>
            </a:r>
            <a:r>
              <a:rPr lang="en-US" sz="1100" dirty="0" smtClean="0">
                <a:latin typeface="Calibri" pitchFamily="34" charset="0"/>
                <a:ea typeface="Calibri" pitchFamily="34" charset="0"/>
                <a:cs typeface="Times New Roman" pitchFamily="18" charset="0"/>
              </a:rPr>
              <a:t>Block and pin, plastic or SS</a:t>
            </a:r>
          </a:p>
          <a:p>
            <a:pPr lvl="1"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Custom Design</a:t>
            </a:r>
          </a:p>
          <a:p>
            <a:pPr lvl="2"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a:t>
            </a:r>
            <a:r>
              <a:rPr lang="en-US" sz="1100" dirty="0" smtClean="0">
                <a:latin typeface="Calibri" pitchFamily="34" charset="0"/>
                <a:ea typeface="Calibri" pitchFamily="34" charset="0"/>
                <a:cs typeface="Times New Roman" pitchFamily="18" charset="0"/>
              </a:rPr>
              <a:t>am lock, single or paired</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Other</a:t>
            </a:r>
            <a:endParaRPr lang="en-US" sz="800" dirty="0" smtClean="0">
              <a:latin typeface="Arial" pitchFamily="34"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HINGES</a:t>
            </a:r>
            <a:r>
              <a:rPr lang="en-US" b="1" dirty="0" smtClean="0">
                <a:latin typeface="Calibri" pitchFamily="34" charset="0"/>
                <a:ea typeface="Calibri" pitchFamily="34" charset="0"/>
                <a:cs typeface="Times New Roman" pitchFamily="18" charset="0"/>
              </a:rPr>
              <a:t>  </a:t>
            </a:r>
          </a:p>
          <a:p>
            <a:pPr lvl="0"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 corrosion resistant</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-piano type,  SS</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-solid rubber, 1/8-1/4” thick, screwed in with facing plate</a:t>
            </a:r>
          </a:p>
          <a:p>
            <a:pPr lvl="0" eaLnBrk="0" fontAlgn="base" hangingPunct="0">
              <a:spcBef>
                <a:spcPct val="0"/>
              </a:spcBef>
              <a:spcAft>
                <a:spcPct val="0"/>
              </a:spcAft>
            </a:pPr>
            <a:endParaRPr lang="en-US" sz="1100"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FASTENERS</a:t>
            </a:r>
          </a:p>
          <a:p>
            <a:pPr lvl="0" eaLnBrk="0" fontAlgn="base" hangingPunct="0">
              <a:spcBef>
                <a:spcPct val="0"/>
              </a:spcBef>
              <a:spcAft>
                <a:spcPct val="0"/>
              </a:spcAft>
              <a:buFont typeface="Arial" pitchFamily="34" charset="0"/>
              <a:buChar char="•"/>
            </a:pPr>
            <a:r>
              <a:rPr lang="en-US" sz="1100" b="1"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Use stainless steel</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316 is preferable, 18-8 is acceptable</a:t>
            </a:r>
          </a:p>
        </p:txBody>
      </p:sp>
      <p:cxnSp>
        <p:nvCxnSpPr>
          <p:cNvPr id="10" name="Straight Connector 9"/>
          <p:cNvCxnSpPr/>
          <p:nvPr/>
        </p:nvCxnSpPr>
        <p:spPr>
          <a:xfrm>
            <a:off x="4495800" y="1219200"/>
            <a:ext cx="76200" cy="5486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495800" y="1143000"/>
            <a:ext cx="1043876" cy="261610"/>
          </a:xfrm>
          <a:prstGeom prst="rect">
            <a:avLst/>
          </a:prstGeom>
        </p:spPr>
        <p:txBody>
          <a:bodyPr wrap="none">
            <a:spAutoFit/>
          </a:bodyPr>
          <a:lstStyle/>
          <a:p>
            <a:r>
              <a:rPr lang="en-US" sz="1100" b="1" dirty="0" smtClean="0">
                <a:latin typeface="Calibri" pitchFamily="34" charset="0"/>
                <a:ea typeface="Calibri" pitchFamily="34" charset="0"/>
                <a:cs typeface="Times New Roman" pitchFamily="18" charset="0"/>
              </a:rPr>
              <a:t>COMPONENTS</a:t>
            </a:r>
            <a:endParaRPr lang="en-US" sz="1100" dirty="0"/>
          </a:p>
        </p:txBody>
      </p:sp>
    </p:spTree>
    <p:extLst>
      <p:ext uri="{BB962C8B-B14F-4D97-AF65-F5344CB8AC3E}">
        <p14:creationId xmlns:p14="http://schemas.microsoft.com/office/powerpoint/2010/main" val="1540046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5178425" y="381000"/>
            <a:ext cx="3965575" cy="533400"/>
          </a:xfrm>
        </p:spPr>
        <p:txBody>
          <a:bodyPr>
            <a:normAutofit/>
          </a:bodyPr>
          <a:lstStyle/>
          <a:p>
            <a:r>
              <a:rPr lang="en-US" sz="2400" b="1" u="sng" dirty="0" smtClean="0"/>
              <a:t>Proven Fabrication Methods</a:t>
            </a:r>
            <a:endParaRPr lang="en-US" sz="2400" b="1" u="sng" dirty="0"/>
          </a:p>
        </p:txBody>
      </p:sp>
      <p:pic>
        <p:nvPicPr>
          <p:cNvPr id="3" name="Picture 2" descr="C:\Users\scji\Pictures\2012-03-15\005.JPG"/>
          <p:cNvPicPr/>
          <p:nvPr/>
        </p:nvPicPr>
        <p:blipFill>
          <a:blip r:embed="rId3" cstate="print"/>
          <a:srcRect/>
          <a:stretch>
            <a:fillRect/>
          </a:stretch>
        </p:blipFill>
        <p:spPr bwMode="auto">
          <a:xfrm rot="5400000">
            <a:off x="209390" y="1162209"/>
            <a:ext cx="3509329" cy="3013710"/>
          </a:xfrm>
          <a:prstGeom prst="rect">
            <a:avLst/>
          </a:prstGeom>
          <a:noFill/>
          <a:ln w="9525">
            <a:noFill/>
            <a:miter lim="800000"/>
            <a:headEnd/>
            <a:tailEnd/>
          </a:ln>
        </p:spPr>
      </p:pic>
      <p:sp>
        <p:nvSpPr>
          <p:cNvPr id="4" name="Title 1"/>
          <p:cNvSpPr txBox="1">
            <a:spLocks/>
          </p:cNvSpPr>
          <p:nvPr/>
        </p:nvSpPr>
        <p:spPr>
          <a:xfrm>
            <a:off x="609600" y="4191000"/>
            <a:ext cx="2822448" cy="228600"/>
          </a:xfrm>
          <a:prstGeom prst="rect">
            <a:avLst/>
          </a:prstGeom>
          <a:ln>
            <a:noFill/>
          </a:ln>
        </p:spPr>
        <p:txBody>
          <a:bodyPr vert="horz"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Fastening Angles for Stiffness</a:t>
            </a:r>
            <a:endParaRPr kumimoji="0" lang="en-US" sz="16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sp>
        <p:nvSpPr>
          <p:cNvPr id="5" name="Title 1"/>
          <p:cNvSpPr txBox="1">
            <a:spLocks/>
          </p:cNvSpPr>
          <p:nvPr/>
        </p:nvSpPr>
        <p:spPr>
          <a:xfrm>
            <a:off x="914400" y="3733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6" name="Title 1"/>
          <p:cNvSpPr txBox="1">
            <a:spLocks/>
          </p:cNvSpPr>
          <p:nvPr/>
        </p:nvSpPr>
        <p:spPr>
          <a:xfrm>
            <a:off x="1600200" y="2209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9" name="Straight Arrow Connector 8"/>
          <p:cNvCxnSpPr/>
          <p:nvPr/>
        </p:nvCxnSpPr>
        <p:spPr>
          <a:xfrm flipV="1">
            <a:off x="1219200" y="3276600"/>
            <a:ext cx="1219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609" name="Rectangle 1"/>
          <p:cNvSpPr>
            <a:spLocks noChangeArrowheads="1"/>
          </p:cNvSpPr>
          <p:nvPr/>
        </p:nvSpPr>
        <p:spPr bwMode="auto">
          <a:xfrm>
            <a:off x="0" y="4648200"/>
            <a:ext cx="38862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Use of appropriate materials will maximize light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transmission into the test chamber.</a:t>
            </a:r>
            <a:endParaRPr kumimoji="0" lang="en-US" sz="12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-1/4” Clear Acrylic Panels</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 1.5” x 1.5” clear PVC angle used as outside support structure.</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x1.25” x1.25” clear PVC used inside.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-8-32 x 5/8” </a:t>
            </a:r>
            <a:r>
              <a:rPr kumimoji="0" lang="en-US" sz="10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screws tapped into inner PVC pieces, 6” Center to Center.</a:t>
            </a:r>
            <a:endParaRPr kumimoji="0" lang="en-US" sz="400" b="1" i="0" u="sng" strike="noStrike" cap="none" normalizeH="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graphicFrame>
        <p:nvGraphicFramePr>
          <p:cNvPr id="68610" name="Object 2"/>
          <p:cNvGraphicFramePr>
            <a:graphicFrameLocks noChangeAspect="1"/>
          </p:cNvGraphicFramePr>
          <p:nvPr/>
        </p:nvGraphicFramePr>
        <p:xfrm>
          <a:off x="4419600" y="990600"/>
          <a:ext cx="4238990" cy="2743200"/>
        </p:xfrm>
        <a:graphic>
          <a:graphicData uri="http://schemas.openxmlformats.org/presentationml/2006/ole">
            <mc:AlternateContent xmlns:mc="http://schemas.openxmlformats.org/markup-compatibility/2006">
              <mc:Choice xmlns:v="urn:schemas-microsoft-com:vml" Requires="v">
                <p:oleObj spid="_x0000_s1030"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990600"/>
                        <a:ext cx="423899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 name="Title 1"/>
          <p:cNvSpPr txBox="1">
            <a:spLocks/>
          </p:cNvSpPr>
          <p:nvPr/>
        </p:nvSpPr>
        <p:spPr>
          <a:xfrm>
            <a:off x="4953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4" name="Straight Arrow Connector 13"/>
          <p:cNvCxnSpPr/>
          <p:nvPr/>
        </p:nvCxnSpPr>
        <p:spPr>
          <a:xfrm>
            <a:off x="5715000" y="1524000"/>
            <a:ext cx="457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5257800" y="2590800"/>
            <a:ext cx="3840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17" name="Title 1"/>
          <p:cNvSpPr txBox="1">
            <a:spLocks/>
          </p:cNvSpPr>
          <p:nvPr/>
        </p:nvSpPr>
        <p:spPr>
          <a:xfrm>
            <a:off x="7391400" y="1371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8" name="Straight Arrow Connector 17"/>
          <p:cNvCxnSpPr/>
          <p:nvPr/>
        </p:nvCxnSpPr>
        <p:spPr>
          <a:xfrm>
            <a:off x="5638800" y="2667000"/>
            <a:ext cx="762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001000" y="1524000"/>
            <a:ext cx="762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6858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23" name="Straight Arrow Connector 22"/>
          <p:cNvCxnSpPr/>
          <p:nvPr/>
        </p:nvCxnSpPr>
        <p:spPr>
          <a:xfrm flipH="1">
            <a:off x="6858000" y="1447800"/>
            <a:ext cx="304800" cy="76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248400" y="26670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248400" y="24384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6553200" y="25146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6553200" y="25908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6172200" y="2362200"/>
            <a:ext cx="533400" cy="5334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5105400" y="2057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Clearance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35" name="Straight Arrow Connector 34"/>
          <p:cNvCxnSpPr/>
          <p:nvPr/>
        </p:nvCxnSpPr>
        <p:spPr>
          <a:xfrm>
            <a:off x="5486400" y="2133600"/>
            <a:ext cx="9144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486400" y="2133600"/>
            <a:ext cx="838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itle 1"/>
          <p:cNvSpPr txBox="1">
            <a:spLocks/>
          </p:cNvSpPr>
          <p:nvPr/>
        </p:nvSpPr>
        <p:spPr>
          <a:xfrm>
            <a:off x="7391400" y="3200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Threaded</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41" name="Straight Arrow Connector 40"/>
          <p:cNvCxnSpPr/>
          <p:nvPr/>
        </p:nvCxnSpPr>
        <p:spPr>
          <a:xfrm flipH="1" flipV="1">
            <a:off x="6629400" y="2590800"/>
            <a:ext cx="7620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2819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33" name="Rectangle 32"/>
          <p:cNvSpPr/>
          <p:nvPr/>
        </p:nvSpPr>
        <p:spPr>
          <a:xfrm>
            <a:off x="3962400" y="4724400"/>
            <a:ext cx="5105400" cy="1261884"/>
          </a:xfrm>
          <a:prstGeom prst="rect">
            <a:avLst/>
          </a:prstGeom>
        </p:spPr>
        <p:txBody>
          <a:bodyPr wrap="square">
            <a:spAutoFit/>
          </a:bodyPr>
          <a:lstStyle/>
          <a:p>
            <a:pPr lvl="0" eaLnBrk="0" fontAlgn="base" hangingPunct="0">
              <a:spcBef>
                <a:spcPct val="0"/>
              </a:spcBef>
              <a:spcAft>
                <a:spcPct val="0"/>
              </a:spcAft>
            </a:pPr>
            <a:r>
              <a:rPr lang="en-US" sz="1600" b="1" dirty="0" smtClean="0">
                <a:latin typeface="Calibri" pitchFamily="34" charset="0"/>
                <a:ea typeface="Calibri" pitchFamily="34" charset="0"/>
                <a:cs typeface="Times New Roman" pitchFamily="18" charset="0"/>
              </a:rPr>
              <a:t>FABRICATION Note:</a:t>
            </a:r>
            <a:r>
              <a:rPr lang="en-US" sz="16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Drilling holes in plastics, polycarbonate and especially acrylic can be difficult because the drill tends to grab and “dig” into the material.  Modify the cutting edge of the drill’s flutes by filing or sanding the cutting edge to a more vertical “scraping” edge (i.e. perpendicular to the surface being cut).  Keep it sharp and a very nice hole without breakout on the back surface will  result.  </a:t>
            </a:r>
            <a:endParaRPr lang="en-US" sz="1200" dirty="0" smtClean="0">
              <a:latin typeface="Arial" pitchFamily="34" charset="0"/>
            </a:endParaRPr>
          </a:p>
        </p:txBody>
      </p:sp>
    </p:spTree>
    <p:extLst>
      <p:ext uri="{BB962C8B-B14F-4D97-AF65-F5344CB8AC3E}">
        <p14:creationId xmlns:p14="http://schemas.microsoft.com/office/powerpoint/2010/main" val="913366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81000" y="838200"/>
            <a:ext cx="48768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Disk Theory for Moving Water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kumimoji="0" lang="en-US" sz="7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x RPM  x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800" b="1" dirty="0" err="1" smtClean="0">
                <a:latin typeface="Calibri" pitchFamily="34" charset="0"/>
                <a:ea typeface="Calibri" pitchFamily="34" charset="0"/>
                <a:cs typeface="Times New Roman" pitchFamily="18" charset="0"/>
              </a:rPr>
              <a:t>p</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100 =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minute</a:t>
            </a: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Where: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Pitch (cm.)</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RPM = Revolutions per minute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Area of the diameter projected by rotated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(cm. sq.)</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volume of water moved by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(liters)</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1200" b="0" i="0" u="none" strike="noStrike" cap="none" normalizeH="0" baseline="0" dirty="0" smtClean="0">
              <a:ln>
                <a:noFill/>
              </a:ln>
              <a:solidFill>
                <a:schemeClr val="tx1"/>
              </a:solidFill>
              <a:effectLst/>
              <a:latin typeface="Arial" pitchFamily="34" charset="0"/>
            </a:endParaRPr>
          </a:p>
        </p:txBody>
      </p:sp>
      <p:sp>
        <p:nvSpPr>
          <p:cNvPr id="4" name="Rectangle 3"/>
          <p:cNvSpPr/>
          <p:nvPr/>
        </p:nvSpPr>
        <p:spPr>
          <a:xfrm>
            <a:off x="76200" y="5791200"/>
            <a:ext cx="5257800" cy="830997"/>
          </a:xfrm>
          <a:prstGeom prst="rect">
            <a:avLst/>
          </a:prstGeom>
        </p:spPr>
        <p:txBody>
          <a:bodyPr wrap="square">
            <a:spAutoFit/>
          </a:bodyPr>
          <a:lstStyle/>
          <a:p>
            <a:r>
              <a:rPr lang="en-US" sz="1200" dirty="0" smtClean="0"/>
              <a:t>*NOTE:  Pitch is defined as "</a:t>
            </a:r>
            <a:r>
              <a:rPr lang="en-US" sz="1200" u="sng" dirty="0" smtClean="0"/>
              <a:t>the distance a </a:t>
            </a:r>
            <a:r>
              <a:rPr lang="en-US" sz="1200" u="sng" dirty="0" err="1" smtClean="0"/>
              <a:t>propellor</a:t>
            </a:r>
            <a:r>
              <a:rPr lang="en-US" sz="1200" u="sng" dirty="0" smtClean="0"/>
              <a:t> would move in one revolution </a:t>
            </a:r>
          </a:p>
          <a:p>
            <a:r>
              <a:rPr lang="en-US" sz="1200" u="sng" dirty="0" smtClean="0"/>
              <a:t>if it were moving through a soft solid, like a screw through wood</a:t>
            </a:r>
            <a:r>
              <a:rPr lang="en-US" sz="1200" dirty="0" smtClean="0"/>
              <a:t>." For example, </a:t>
            </a:r>
          </a:p>
          <a:p>
            <a:r>
              <a:rPr lang="en-US" sz="1200" dirty="0" smtClean="0"/>
              <a:t>a 21-pitch </a:t>
            </a:r>
            <a:r>
              <a:rPr lang="en-US" sz="1200" dirty="0" err="1" smtClean="0"/>
              <a:t>propellor</a:t>
            </a:r>
            <a:r>
              <a:rPr lang="en-US" sz="1200" dirty="0" smtClean="0"/>
              <a:t> would move forward 21 inches (53.3 cm) in one revolution.</a:t>
            </a:r>
            <a:endParaRPr lang="en-US" sz="1200" dirty="0"/>
          </a:p>
        </p:txBody>
      </p:sp>
      <p:pic>
        <p:nvPicPr>
          <p:cNvPr id="49156" name="Picture 4"/>
          <p:cNvPicPr>
            <a:picLocks noChangeAspect="1" noChangeArrowheads="1"/>
          </p:cNvPicPr>
          <p:nvPr/>
        </p:nvPicPr>
        <p:blipFill>
          <a:blip r:embed="rId2" cstate="print"/>
          <a:srcRect/>
          <a:stretch>
            <a:fillRect/>
          </a:stretch>
        </p:blipFill>
        <p:spPr bwMode="auto">
          <a:xfrm>
            <a:off x="1066800" y="3124200"/>
            <a:ext cx="3276600" cy="2673545"/>
          </a:xfrm>
          <a:prstGeom prst="rect">
            <a:avLst/>
          </a:prstGeom>
          <a:noFill/>
          <a:ln w="9525">
            <a:noFill/>
            <a:miter lim="800000"/>
            <a:headEnd/>
            <a:tailEnd/>
          </a:ln>
        </p:spPr>
      </p:pic>
      <p:sp>
        <p:nvSpPr>
          <p:cNvPr id="5" name="TextBox 4"/>
          <p:cNvSpPr txBox="1"/>
          <p:nvPr/>
        </p:nvSpPr>
        <p:spPr>
          <a:xfrm>
            <a:off x="1905000" y="457200"/>
            <a:ext cx="4332404" cy="369332"/>
          </a:xfrm>
          <a:prstGeom prst="rect">
            <a:avLst/>
          </a:prstGeom>
          <a:noFill/>
        </p:spPr>
        <p:txBody>
          <a:bodyPr wrap="none" rtlCol="0">
            <a:spAutoFit/>
          </a:bodyPr>
          <a:lstStyle/>
          <a:p>
            <a:pPr algn="ctr"/>
            <a:r>
              <a:rPr lang="en-US" b="1" dirty="0" smtClean="0"/>
              <a:t>Custom Thruster using </a:t>
            </a:r>
            <a:r>
              <a:rPr lang="en-US" b="1" dirty="0" err="1" smtClean="0"/>
              <a:t>Propellor</a:t>
            </a:r>
            <a:r>
              <a:rPr lang="en-US" b="1" dirty="0" smtClean="0"/>
              <a:t> and Motor</a:t>
            </a:r>
            <a:endParaRPr lang="en-US" b="1" dirty="0"/>
          </a:p>
        </p:txBody>
      </p:sp>
      <p:cxnSp>
        <p:nvCxnSpPr>
          <p:cNvPr id="9" name="Straight Connector 8"/>
          <p:cNvCxnSpPr/>
          <p:nvPr/>
        </p:nvCxnSpPr>
        <p:spPr>
          <a:xfrm>
            <a:off x="5181600" y="838200"/>
            <a:ext cx="76200" cy="586740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5146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11" name="Rectangle 10"/>
          <p:cNvSpPr/>
          <p:nvPr/>
        </p:nvSpPr>
        <p:spPr>
          <a:xfrm>
            <a:off x="5257800" y="2743200"/>
            <a:ext cx="3810000" cy="914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257800" y="2743200"/>
            <a:ext cx="3886200" cy="923330"/>
          </a:xfrm>
          <a:prstGeom prst="rect">
            <a:avLst/>
          </a:prstGeom>
        </p:spPr>
        <p:txBody>
          <a:bodyPr wrap="square">
            <a:spAutoFit/>
          </a:bodyPr>
          <a:lstStyle/>
          <a:p>
            <a:r>
              <a:rPr lang="en-US" u="sng" dirty="0" smtClean="0"/>
              <a:t>Equation for motor H.P. Requirement</a:t>
            </a:r>
          </a:p>
          <a:p>
            <a:endParaRPr lang="en-US" dirty="0" smtClean="0"/>
          </a:p>
          <a:p>
            <a:r>
              <a:rPr lang="en-US" dirty="0" smtClean="0"/>
              <a:t>HP = (psi x GPM) / (1714 x </a:t>
            </a:r>
            <a:r>
              <a:rPr lang="en-US" dirty="0" err="1" smtClean="0"/>
              <a:t>efficiency</a:t>
            </a:r>
            <a:r>
              <a:rPr lang="en-US" sz="700" dirty="0" err="1" smtClean="0"/>
              <a:t>Motor</a:t>
            </a:r>
            <a:r>
              <a:rPr lang="en-US" dirty="0" smtClean="0"/>
              <a:t>)</a:t>
            </a:r>
            <a:endParaRPr lang="en-US" dirty="0"/>
          </a:p>
        </p:txBody>
      </p:sp>
    </p:spTree>
    <p:extLst>
      <p:ext uri="{BB962C8B-B14F-4D97-AF65-F5344CB8AC3E}">
        <p14:creationId xmlns:p14="http://schemas.microsoft.com/office/powerpoint/2010/main" val="1877243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1981200" y="2209800"/>
            <a:ext cx="4612749" cy="3048000"/>
          </a:xfrm>
          <a:prstGeom prst="rect">
            <a:avLst/>
          </a:prstGeom>
          <a:noFill/>
          <a:ln w="9525">
            <a:noFill/>
            <a:miter lim="800000"/>
            <a:headEnd/>
            <a:tailEnd/>
          </a:ln>
        </p:spPr>
      </p:pic>
      <p:sp>
        <p:nvSpPr>
          <p:cNvPr id="9" name="TextBox 8"/>
          <p:cNvSpPr txBox="1"/>
          <p:nvPr/>
        </p:nvSpPr>
        <p:spPr>
          <a:xfrm>
            <a:off x="2590800" y="990600"/>
            <a:ext cx="3032112" cy="646331"/>
          </a:xfrm>
          <a:prstGeom prst="rect">
            <a:avLst/>
          </a:prstGeom>
          <a:noFill/>
        </p:spPr>
        <p:txBody>
          <a:bodyPr wrap="none" rtlCol="0">
            <a:spAutoFit/>
          </a:bodyPr>
          <a:lstStyle/>
          <a:p>
            <a:r>
              <a:rPr lang="en-US" dirty="0" smtClean="0"/>
              <a:t>Light Transmission through</a:t>
            </a:r>
          </a:p>
          <a:p>
            <a:r>
              <a:rPr lang="en-US" dirty="0" smtClean="0"/>
              <a:t>Polycarbonate  and Acrylic </a:t>
            </a:r>
            <a:endParaRPr lang="en-US" dirty="0"/>
          </a:p>
        </p:txBody>
      </p:sp>
      <p:sp>
        <p:nvSpPr>
          <p:cNvPr id="4" name="Rectangle 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4280608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 y="1600200"/>
            <a:ext cx="1295400" cy="3429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idx="4294967295"/>
          </p:nvPr>
        </p:nvSpPr>
        <p:spPr>
          <a:xfrm>
            <a:off x="0" y="914400"/>
            <a:ext cx="3124200" cy="228600"/>
          </a:xfrm>
          <a:solidFill>
            <a:schemeClr val="bg1"/>
          </a:solidFill>
        </p:spPr>
        <p:txBody>
          <a:bodyPr>
            <a:noAutofit/>
          </a:bodyPr>
          <a:lstStyle/>
          <a:p>
            <a:pPr algn="ctr"/>
            <a:r>
              <a:rPr lang="en-US" sz="1600" dirty="0" smtClean="0">
                <a:solidFill>
                  <a:schemeClr val="tx1"/>
                </a:solidFill>
              </a:rPr>
              <a:t>400nm through 700 nm</a:t>
            </a:r>
            <a:endParaRPr lang="en-US" sz="1600" dirty="0">
              <a:solidFill>
                <a:schemeClr val="tx1"/>
              </a:solidFill>
            </a:endParaRPr>
          </a:p>
        </p:txBody>
      </p:sp>
      <p:pic>
        <p:nvPicPr>
          <p:cNvPr id="55298" name="Picture 2"/>
          <p:cNvPicPr>
            <a:picLocks noChangeAspect="1" noChangeArrowheads="1"/>
          </p:cNvPicPr>
          <p:nvPr/>
        </p:nvPicPr>
        <p:blipFill>
          <a:blip r:embed="rId2" cstate="print"/>
          <a:srcRect/>
          <a:stretch>
            <a:fillRect/>
          </a:stretch>
        </p:blipFill>
        <p:spPr bwMode="auto">
          <a:xfrm>
            <a:off x="1447800" y="1600200"/>
            <a:ext cx="2511942" cy="34290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2438400" y="5257800"/>
            <a:ext cx="3771390" cy="1376363"/>
          </a:xfrm>
          <a:prstGeom prst="rect">
            <a:avLst/>
          </a:prstGeom>
          <a:noFill/>
          <a:ln w="9525">
            <a:noFill/>
            <a:miter lim="800000"/>
            <a:headEnd/>
            <a:tailEnd/>
          </a:ln>
        </p:spPr>
      </p:pic>
      <p:sp>
        <p:nvSpPr>
          <p:cNvPr id="7" name="Rectangle 6"/>
          <p:cNvSpPr/>
          <p:nvPr/>
        </p:nvSpPr>
        <p:spPr>
          <a:xfrm>
            <a:off x="2133600" y="609600"/>
            <a:ext cx="4432817" cy="369332"/>
          </a:xfrm>
          <a:prstGeom prst="rect">
            <a:avLst/>
          </a:prstGeom>
        </p:spPr>
        <p:txBody>
          <a:bodyPr wrap="none">
            <a:spAutoFit/>
          </a:bodyPr>
          <a:lstStyle/>
          <a:p>
            <a:r>
              <a:rPr lang="en-US" b="1" i="1" dirty="0" err="1" smtClean="0"/>
              <a:t>Photosynthetically</a:t>
            </a:r>
            <a:r>
              <a:rPr lang="en-US" b="1" i="1" dirty="0" smtClean="0"/>
              <a:t>  Active  </a:t>
            </a:r>
            <a:r>
              <a:rPr lang="en-US" b="1" i="1" dirty="0"/>
              <a:t>R</a:t>
            </a:r>
            <a:r>
              <a:rPr lang="en-US" b="1" i="1" dirty="0" smtClean="0"/>
              <a:t>adiation</a:t>
            </a:r>
            <a:r>
              <a:rPr lang="en-US" b="1" dirty="0" smtClean="0"/>
              <a:t> (</a:t>
            </a:r>
            <a:r>
              <a:rPr lang="en-US" b="1" i="1" dirty="0" smtClean="0"/>
              <a:t>PAR</a:t>
            </a:r>
            <a:r>
              <a:rPr lang="en-US" b="1" dirty="0" smtClean="0"/>
              <a:t>)</a:t>
            </a:r>
            <a:endParaRPr lang="en-US" b="1" dirty="0"/>
          </a:p>
        </p:txBody>
      </p:sp>
      <p:sp>
        <p:nvSpPr>
          <p:cNvPr id="8" name="TextBox 7"/>
          <p:cNvSpPr txBox="1"/>
          <p:nvPr/>
        </p:nvSpPr>
        <p:spPr>
          <a:xfrm>
            <a:off x="76200" y="1600200"/>
            <a:ext cx="1524000" cy="2616101"/>
          </a:xfrm>
          <a:prstGeom prst="rect">
            <a:avLst/>
          </a:prstGeom>
          <a:noFill/>
        </p:spPr>
        <p:txBody>
          <a:bodyPr wrap="square" rtlCol="0">
            <a:spAutoFit/>
          </a:bodyPr>
          <a:lstStyle/>
          <a:p>
            <a:r>
              <a:rPr lang="en-US" sz="1600" b="1" dirty="0" smtClean="0">
                <a:solidFill>
                  <a:schemeClr val="bg1"/>
                </a:solidFill>
              </a:rPr>
              <a:t>(0 Meters)</a:t>
            </a:r>
          </a:p>
          <a:p>
            <a:endParaRPr lang="en-US" sz="1600" b="1" dirty="0"/>
          </a:p>
          <a:p>
            <a:r>
              <a:rPr lang="en-US" sz="1600" b="1" dirty="0" smtClean="0">
                <a:solidFill>
                  <a:srgbClr val="FF0000"/>
                </a:solidFill>
              </a:rPr>
              <a:t>(4.6 Meters)</a:t>
            </a:r>
          </a:p>
          <a:p>
            <a:endParaRPr lang="en-US" sz="2400" b="1" dirty="0" smtClean="0"/>
          </a:p>
          <a:p>
            <a:r>
              <a:rPr lang="en-US" sz="1600" b="1" dirty="0" smtClean="0">
                <a:solidFill>
                  <a:srgbClr val="CCFF66"/>
                </a:solidFill>
              </a:rPr>
              <a:t>(9.1 Meters) </a:t>
            </a:r>
          </a:p>
          <a:p>
            <a:endParaRPr lang="en-US" sz="1600" b="1" dirty="0"/>
          </a:p>
          <a:p>
            <a:endParaRPr lang="en-US" sz="1200" b="1" dirty="0" smtClean="0"/>
          </a:p>
          <a:p>
            <a:r>
              <a:rPr lang="en-US" sz="1600" b="1" dirty="0" smtClean="0">
                <a:solidFill>
                  <a:srgbClr val="00B050"/>
                </a:solidFill>
              </a:rPr>
              <a:t>(18.3 Meters)</a:t>
            </a:r>
          </a:p>
          <a:p>
            <a:endParaRPr lang="en-US" sz="1600" b="1" dirty="0" smtClean="0"/>
          </a:p>
          <a:p>
            <a:r>
              <a:rPr lang="en-US" sz="1600" b="1" dirty="0" smtClean="0">
                <a:solidFill>
                  <a:srgbClr val="2503EF"/>
                </a:solidFill>
              </a:rPr>
              <a:t>(22.9 Meters)</a:t>
            </a:r>
            <a:endParaRPr lang="en-US" sz="1600" b="1" dirty="0">
              <a:solidFill>
                <a:srgbClr val="2503EF"/>
              </a:solidFill>
            </a:endParaRPr>
          </a:p>
        </p:txBody>
      </p:sp>
      <p:pic>
        <p:nvPicPr>
          <p:cNvPr id="55301" name="Picture 5"/>
          <p:cNvPicPr>
            <a:picLocks noChangeAspect="1" noChangeArrowheads="1"/>
          </p:cNvPicPr>
          <p:nvPr/>
        </p:nvPicPr>
        <p:blipFill>
          <a:blip r:embed="rId4" cstate="print"/>
          <a:srcRect/>
          <a:stretch>
            <a:fillRect/>
          </a:stretch>
        </p:blipFill>
        <p:spPr bwMode="auto">
          <a:xfrm>
            <a:off x="4419600" y="1600200"/>
            <a:ext cx="4572000" cy="3429000"/>
          </a:xfrm>
          <a:prstGeom prst="rect">
            <a:avLst/>
          </a:prstGeom>
          <a:noFill/>
          <a:ln w="9525">
            <a:noFill/>
            <a:miter lim="800000"/>
            <a:headEnd/>
            <a:tailEnd/>
          </a:ln>
        </p:spPr>
      </p:pic>
      <p:sp>
        <p:nvSpPr>
          <p:cNvPr id="10" name="Rectangle 9"/>
          <p:cNvSpPr/>
          <p:nvPr/>
        </p:nvSpPr>
        <p:spPr>
          <a:xfrm>
            <a:off x="2438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371375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FOCE Review Appendix</a:t>
            </a:r>
            <a:endParaRPr lang="en-US" dirty="0"/>
          </a:p>
        </p:txBody>
      </p:sp>
      <p:sp>
        <p:nvSpPr>
          <p:cNvPr id="3" name="Subtitle 2"/>
          <p:cNvSpPr>
            <a:spLocks noGrp="1"/>
          </p:cNvSpPr>
          <p:nvPr>
            <p:ph type="subTitle" idx="1"/>
          </p:nvPr>
        </p:nvSpPr>
        <p:spPr/>
        <p:txBody>
          <a:bodyPr/>
          <a:lstStyle/>
          <a:p>
            <a:r>
              <a:rPr lang="en-US" dirty="0" smtClean="0"/>
              <a:t>Electrical Topics</a:t>
            </a:r>
            <a:endParaRPr lang="en-US" dirty="0"/>
          </a:p>
        </p:txBody>
      </p:sp>
    </p:spTree>
    <p:extLst>
      <p:ext uri="{BB962C8B-B14F-4D97-AF65-F5344CB8AC3E}">
        <p14:creationId xmlns:p14="http://schemas.microsoft.com/office/powerpoint/2010/main" val="178802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Ethernet Standards</a:t>
            </a:r>
            <a:endParaRPr lang="en-US" dirty="0"/>
          </a:p>
        </p:txBody>
      </p:sp>
      <p:pic>
        <p:nvPicPr>
          <p:cNvPr id="4" name="Content Placeholder 3" descr="cables.gif"/>
          <p:cNvPicPr>
            <a:picLocks noGrp="1" noChangeAspect="1"/>
          </p:cNvPicPr>
          <p:nvPr>
            <p:ph idx="1"/>
          </p:nvPr>
        </p:nvPicPr>
        <p:blipFill>
          <a:blip r:embed="rId3"/>
          <a:stretch>
            <a:fillRect/>
          </a:stretch>
        </p:blipFill>
        <p:spPr>
          <a:xfrm>
            <a:off x="1834066" y="1417638"/>
            <a:ext cx="5022611" cy="4844143"/>
          </a:xfrm>
        </p:spPr>
      </p:pic>
    </p:spTree>
    <p:extLst>
      <p:ext uri="{BB962C8B-B14F-4D97-AF65-F5344CB8AC3E}">
        <p14:creationId xmlns:p14="http://schemas.microsoft.com/office/powerpoint/2010/main" val="332368748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Serial Standards</a:t>
            </a:r>
            <a:endParaRPr lang="en-US" dirty="0"/>
          </a:p>
        </p:txBody>
      </p:sp>
      <p:sp>
        <p:nvSpPr>
          <p:cNvPr id="1025"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
            </a:r>
            <a:br>
              <a:rPr kumimoji="0" lang="en-US" sz="1800" b="0" i="0" u="none" strike="noStrike" cap="none" normalizeH="0" baseline="0" smtClean="0">
                <a:ln>
                  <a:noFill/>
                </a:ln>
                <a:solidFill>
                  <a:schemeClr val="tx1"/>
                </a:solidFill>
                <a:effectLst/>
                <a:latin typeface="Arial" pitchFamily="34" charset="0"/>
              </a:rPr>
            </a:br>
            <a:r>
              <a:rPr kumimoji="0" lang="en-US" sz="1800" b="0" i="0" u="none" strike="noStrike" cap="none" normalizeH="0" baseline="0" smtClean="0">
                <a:ln>
                  <a:noFill/>
                </a:ln>
                <a:solidFill>
                  <a:schemeClr val="tx1"/>
                </a:solidFill>
                <a:effectLst/>
                <a:latin typeface="Arial" pitchFamily="34" charset="0"/>
              </a:rPr>
              <a:t/>
            </a:r>
            <a:br>
              <a:rPr kumimoji="0" lang="en-US" sz="1800" b="0" i="0" u="none" strike="noStrike" cap="none" normalizeH="0" baseline="0" smtClean="0">
                <a:ln>
                  <a:noFill/>
                </a:ln>
                <a:solidFill>
                  <a:schemeClr val="tx1"/>
                </a:solidFill>
                <a:effectLst/>
                <a:latin typeface="Arial" pitchFamily="34" charset="0"/>
              </a:rPr>
            </a:b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9" name="Table 8"/>
          <p:cNvGraphicFramePr>
            <a:graphicFrameLocks noGrp="1"/>
          </p:cNvGraphicFramePr>
          <p:nvPr/>
        </p:nvGraphicFramePr>
        <p:xfrm>
          <a:off x="1151162" y="2100943"/>
          <a:ext cx="6806294" cy="3068410"/>
        </p:xfrm>
        <a:graphic>
          <a:graphicData uri="http://schemas.openxmlformats.org/drawingml/2006/table">
            <a:tbl>
              <a:tblPr/>
              <a:tblGrid>
                <a:gridCol w="2381488"/>
                <a:gridCol w="1486049"/>
                <a:gridCol w="1357449"/>
                <a:gridCol w="1581308"/>
              </a:tblGrid>
              <a:tr h="489857">
                <a:tc>
                  <a:txBody>
                    <a:bodyPr/>
                    <a:lstStyle/>
                    <a:p>
                      <a:pPr algn="ctr" fontAlgn="b"/>
                      <a:r>
                        <a:rPr lang="en-US" sz="2000" b="1" i="0" u="none" strike="noStrike" dirty="0">
                          <a:solidFill>
                            <a:srgbClr val="000000"/>
                          </a:solidFill>
                          <a:latin typeface="Calibri"/>
                        </a:rPr>
                        <a:t>Specifications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RS-232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RS-422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dirty="0">
                          <a:solidFill>
                            <a:srgbClr val="000000"/>
                          </a:solidFill>
                          <a:latin typeface="Calibri"/>
                        </a:rPr>
                        <a:t>RS-485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ctr" fontAlgn="b"/>
                      <a:r>
                        <a:rPr lang="en-US" sz="2000" b="0" i="0" u="none" strike="noStrike">
                          <a:solidFill>
                            <a:srgbClr val="000000"/>
                          </a:solidFill>
                          <a:latin typeface="Calibri"/>
                        </a:rPr>
                        <a:t>Mode of Operation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Single-Ended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Differential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Calibri"/>
                        </a:rPr>
                        <a:t>Differential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9714">
                <a:tc>
                  <a:txBody>
                    <a:bodyPr/>
                    <a:lstStyle/>
                    <a:p>
                      <a:pPr algn="ctr" fontAlgn="b"/>
                      <a:r>
                        <a:rPr lang="en-US" sz="2000" b="0" i="0" u="none" strike="noStrike">
                          <a:solidFill>
                            <a:srgbClr val="000000"/>
                          </a:solidFill>
                          <a:latin typeface="Calibri"/>
                        </a:rPr>
                        <a:t>Total # of Transmitters and Receivers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 Trans                              1 Rcvr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 Trans                     10 Rcvrs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32 Trans                          32 Rcvrs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ctr" fontAlgn="b"/>
                      <a:r>
                        <a:rPr lang="en-US" sz="2000" b="0" i="0" u="none" strike="noStrike">
                          <a:solidFill>
                            <a:srgbClr val="000000"/>
                          </a:solidFill>
                          <a:latin typeface="Calibri"/>
                        </a:rPr>
                        <a:t>Maximum Cable Length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50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4000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4000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ctr" fontAlgn="b"/>
                      <a:r>
                        <a:rPr lang="en-US" sz="2000" b="0" i="0" u="none" strike="noStrike">
                          <a:solidFill>
                            <a:srgbClr val="000000"/>
                          </a:solidFill>
                          <a:latin typeface="Calibri"/>
                        </a:rPr>
                        <a:t>Maximum Data Rate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10MBit/s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err="1">
                          <a:solidFill>
                            <a:srgbClr val="000000"/>
                          </a:solidFill>
                          <a:latin typeface="Calibri"/>
                        </a:rPr>
                        <a:t>10MBit</a:t>
                      </a:r>
                      <a:r>
                        <a:rPr lang="en-US" sz="2000" b="0" i="0" u="none" strike="noStrike" dirty="0">
                          <a:solidFill>
                            <a:srgbClr val="000000"/>
                          </a:solidFill>
                          <a:latin typeface="Calibri"/>
                        </a:rPr>
                        <a: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5443048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Permits at Every Level</a:t>
            </a:r>
          </a:p>
        </p:txBody>
      </p:sp>
      <p:sp>
        <p:nvSpPr>
          <p:cNvPr id="3" name="Content Placeholder 2"/>
          <p:cNvSpPr>
            <a:spLocks noGrp="1"/>
          </p:cNvSpPr>
          <p:nvPr>
            <p:ph idx="1"/>
          </p:nvPr>
        </p:nvSpPr>
        <p:spPr>
          <a:xfrm>
            <a:off x="457200" y="1600200"/>
            <a:ext cx="4191000" cy="4876800"/>
          </a:xfrm>
        </p:spPr>
        <p:txBody>
          <a:bodyPr>
            <a:normAutofit fontScale="55000" lnSpcReduction="20000"/>
          </a:bodyPr>
          <a:lstStyle/>
          <a:p>
            <a:r>
              <a:rPr lang="en-US" sz="3600" dirty="0" smtClean="0"/>
              <a:t>From earliest meetings with COS &amp; Hopkins, realized permitting was a significant hurdle to overcome.</a:t>
            </a:r>
            <a:br>
              <a:rPr lang="en-US" sz="3600" dirty="0" smtClean="0"/>
            </a:br>
            <a:endParaRPr lang="en-US" sz="3600" dirty="0" smtClean="0"/>
          </a:p>
          <a:p>
            <a:r>
              <a:rPr lang="en-US" sz="3600" dirty="0" smtClean="0"/>
              <a:t>Brock </a:t>
            </a:r>
            <a:r>
              <a:rPr lang="en-US" sz="3600" dirty="0"/>
              <a:t>Woodson initially procured permit from </a:t>
            </a:r>
            <a:r>
              <a:rPr lang="en-US" sz="3600" dirty="0" smtClean="0"/>
              <a:t>Monterey Bay Sanctuary </a:t>
            </a:r>
            <a:r>
              <a:rPr lang="en-US" sz="3600" dirty="0"/>
              <a:t>to install </a:t>
            </a:r>
            <a:r>
              <a:rPr lang="en-US" sz="3600" dirty="0" smtClean="0"/>
              <a:t>cable</a:t>
            </a:r>
            <a:r>
              <a:rPr lang="en-US" sz="4000" dirty="0" smtClean="0"/>
              <a:t/>
            </a:r>
            <a:br>
              <a:rPr lang="en-US" sz="4000" dirty="0" smtClean="0"/>
            </a:br>
            <a:endParaRPr lang="en-US" sz="3800" dirty="0" smtClean="0"/>
          </a:p>
          <a:p>
            <a:r>
              <a:rPr lang="en-US" sz="3600" dirty="0" smtClean="0"/>
              <a:t>Innovative work, like SW-FOCE, would require the involvement of multiple regulatory agencies</a:t>
            </a:r>
          </a:p>
          <a:p>
            <a:pPr lvl="1"/>
            <a:r>
              <a:rPr lang="en-US" sz="2400" dirty="0" smtClean="0"/>
              <a:t>Monterey </a:t>
            </a:r>
            <a:r>
              <a:rPr lang="en-US" sz="2400" dirty="0"/>
              <a:t>Bay National Marine Sanctuary</a:t>
            </a:r>
          </a:p>
          <a:p>
            <a:pPr lvl="1"/>
            <a:r>
              <a:rPr lang="en-US" sz="2400" dirty="0"/>
              <a:t>California Coastal Commission</a:t>
            </a:r>
          </a:p>
          <a:p>
            <a:pPr lvl="1"/>
            <a:r>
              <a:rPr lang="en-US" sz="2400" dirty="0"/>
              <a:t>California Department of Fish &amp; Game</a:t>
            </a:r>
          </a:p>
          <a:p>
            <a:pPr lvl="1"/>
            <a:r>
              <a:rPr lang="en-US" sz="2400" dirty="0"/>
              <a:t>Central Coast Regional Water Quality Control Board</a:t>
            </a:r>
          </a:p>
          <a:p>
            <a:pPr lvl="1"/>
            <a:r>
              <a:rPr lang="en-US" sz="2400" dirty="0"/>
              <a:t>City of Pacific </a:t>
            </a:r>
            <a:r>
              <a:rPr lang="en-US" sz="2400" dirty="0" smtClean="0"/>
              <a:t>Grove</a:t>
            </a:r>
            <a:br>
              <a:rPr lang="en-US" sz="2400" dirty="0" smtClean="0"/>
            </a:br>
            <a:endParaRPr lang="en-US" sz="2400"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00" y="2286000"/>
            <a:ext cx="3848100" cy="2749103"/>
          </a:xfrm>
          <a:prstGeom prst="rect">
            <a:avLst/>
          </a:prstGeom>
        </p:spPr>
      </p:pic>
    </p:spTree>
    <p:extLst>
      <p:ext uri="{BB962C8B-B14F-4D97-AF65-F5344CB8AC3E}">
        <p14:creationId xmlns:p14="http://schemas.microsoft.com/office/powerpoint/2010/main" val="369238294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DSL Standards</a:t>
            </a:r>
            <a:endParaRPr lang="en-US" dirty="0"/>
          </a:p>
        </p:txBody>
      </p:sp>
      <p:graphicFrame>
        <p:nvGraphicFramePr>
          <p:cNvPr id="3" name="Table 2"/>
          <p:cNvGraphicFramePr>
            <a:graphicFrameLocks noGrp="1"/>
          </p:cNvGraphicFramePr>
          <p:nvPr/>
        </p:nvGraphicFramePr>
        <p:xfrm>
          <a:off x="301084" y="1417638"/>
          <a:ext cx="8385716" cy="3731438"/>
        </p:xfrm>
        <a:graphic>
          <a:graphicData uri="http://schemas.openxmlformats.org/drawingml/2006/table">
            <a:tbl>
              <a:tblPr/>
              <a:tblGrid>
                <a:gridCol w="1653654"/>
                <a:gridCol w="1991901"/>
                <a:gridCol w="2240889"/>
                <a:gridCol w="2499272"/>
              </a:tblGrid>
              <a:tr h="557605">
                <a:tc>
                  <a:txBody>
                    <a:bodyPr/>
                    <a:lstStyle/>
                    <a:p>
                      <a:pPr algn="ctr" fontAlgn="b"/>
                      <a:r>
                        <a:rPr lang="en-US" sz="2000" b="1" i="0" u="none" strike="noStrike" dirty="0">
                          <a:solidFill>
                            <a:srgbClr val="000000"/>
                          </a:solidFill>
                          <a:latin typeface="Calibri"/>
                        </a:rPr>
                        <a:t>Technology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Distance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Download Speed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Upload Speed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ADSL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18,000 ft / 5.4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8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SDSL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18,000 ft / 5.4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IDSL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36,000 ft / 10.8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144 kbit/s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144 kbit/s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HDSL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15,000 ft / 4.5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7605">
                <a:tc>
                  <a:txBody>
                    <a:bodyPr/>
                    <a:lstStyle/>
                    <a:p>
                      <a:pPr algn="ctr" fontAlgn="b"/>
                      <a:r>
                        <a:rPr lang="en-US" sz="2000" b="0" i="0" u="none" strike="noStrike">
                          <a:solidFill>
                            <a:srgbClr val="000000"/>
                          </a:solidFill>
                          <a:latin typeface="Calibri"/>
                        </a:rPr>
                        <a:t>VDSL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4,000 ft / 1.2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50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Calibri"/>
                        </a:rPr>
                        <a:t>8 </a:t>
                      </a:r>
                      <a:r>
                        <a:rPr lang="en-US" sz="2000" b="0" i="0" u="none" strike="noStrike" dirty="0" err="1">
                          <a:solidFill>
                            <a:srgbClr val="000000"/>
                          </a:solidFill>
                          <a:latin typeface="Calibri"/>
                        </a:rPr>
                        <a:t>Mbit</a:t>
                      </a:r>
                      <a:r>
                        <a:rPr lang="en-US" sz="2000" b="0" i="0" u="none" strike="noStrike" dirty="0">
                          <a:solidFill>
                            <a:srgbClr val="000000"/>
                          </a:solidFill>
                          <a:latin typeface="Calibri"/>
                        </a:rPr>
                        <a: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5335875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Level Power Control</a:t>
            </a:r>
            <a:endParaRPr lang="en-US" dirty="0"/>
          </a:p>
        </p:txBody>
      </p:sp>
      <p:sp>
        <p:nvSpPr>
          <p:cNvPr id="3" name="Rectangle 2"/>
          <p:cNvSpPr/>
          <p:nvPr/>
        </p:nvSpPr>
        <p:spPr>
          <a:xfrm>
            <a:off x="762000" y="1752600"/>
            <a:ext cx="7162800" cy="1905000"/>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a:solidFill>
                <a:schemeClr val="tx1"/>
              </a:solidFill>
            </a:endParaRPr>
          </a:p>
        </p:txBody>
      </p:sp>
      <p:sp>
        <p:nvSpPr>
          <p:cNvPr id="4" name="Rectangle 3"/>
          <p:cNvSpPr/>
          <p:nvPr/>
        </p:nvSpPr>
        <p:spPr>
          <a:xfrm>
            <a:off x="762000" y="4267200"/>
            <a:ext cx="6400800" cy="1905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a:solidFill>
                <a:schemeClr val="tx1"/>
              </a:solidFill>
            </a:endParaRPr>
          </a:p>
        </p:txBody>
      </p:sp>
      <p:sp>
        <p:nvSpPr>
          <p:cNvPr id="5" name="Rounded Rectangle 4"/>
          <p:cNvSpPr/>
          <p:nvPr/>
        </p:nvSpPr>
        <p:spPr>
          <a:xfrm>
            <a:off x="8458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flipH="1">
            <a:off x="8610600" y="2362200"/>
            <a:ext cx="299292" cy="2870812"/>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 name="Rectangle 6"/>
          <p:cNvSpPr/>
          <p:nvPr/>
        </p:nvSpPr>
        <p:spPr>
          <a:xfrm>
            <a:off x="8289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8" name="Rectangle 7"/>
          <p:cNvSpPr/>
          <p:nvPr/>
        </p:nvSpPr>
        <p:spPr>
          <a:xfrm>
            <a:off x="10668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a:t>
            </a:r>
          </a:p>
          <a:p>
            <a:pPr algn="ctr"/>
            <a:r>
              <a:rPr lang="en-US" dirty="0" smtClean="0">
                <a:solidFill>
                  <a:schemeClr val="tx1"/>
                </a:solidFill>
              </a:rPr>
              <a:t>Switching</a:t>
            </a:r>
            <a:endParaRPr lang="en-US" dirty="0">
              <a:solidFill>
                <a:schemeClr val="tx1"/>
              </a:solidFill>
            </a:endParaRPr>
          </a:p>
        </p:txBody>
      </p:sp>
      <p:sp>
        <p:nvSpPr>
          <p:cNvPr id="9" name="Rectangle 8"/>
          <p:cNvSpPr/>
          <p:nvPr/>
        </p:nvSpPr>
        <p:spPr>
          <a:xfrm>
            <a:off x="26670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0" name="Rectangle 9"/>
          <p:cNvSpPr/>
          <p:nvPr/>
        </p:nvSpPr>
        <p:spPr>
          <a:xfrm>
            <a:off x="4343400" y="2057400"/>
            <a:ext cx="12954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Monitoring</a:t>
            </a:r>
            <a:endParaRPr lang="en-US" dirty="0"/>
          </a:p>
        </p:txBody>
      </p:sp>
      <p:sp>
        <p:nvSpPr>
          <p:cNvPr id="11" name="Rectangle 10"/>
          <p:cNvSpPr/>
          <p:nvPr/>
        </p:nvSpPr>
        <p:spPr>
          <a:xfrm>
            <a:off x="62484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sp>
        <p:nvSpPr>
          <p:cNvPr id="12" name="Rectangle 11"/>
          <p:cNvSpPr/>
          <p:nvPr/>
        </p:nvSpPr>
        <p:spPr>
          <a:xfrm>
            <a:off x="3429000" y="2819400"/>
            <a:ext cx="1143000" cy="6096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Filtering</a:t>
            </a:r>
            <a:endParaRPr lang="en-US" dirty="0"/>
          </a:p>
        </p:txBody>
      </p:sp>
      <p:sp>
        <p:nvSpPr>
          <p:cNvPr id="13" name="Rectangle 12"/>
          <p:cNvSpPr/>
          <p:nvPr/>
        </p:nvSpPr>
        <p:spPr>
          <a:xfrm>
            <a:off x="5257800" y="2743200"/>
            <a:ext cx="1371600" cy="8382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Detection</a:t>
            </a:r>
            <a:endParaRPr lang="en-US" dirty="0"/>
          </a:p>
        </p:txBody>
      </p:sp>
      <p:sp>
        <p:nvSpPr>
          <p:cNvPr id="15" name="Pentagon 14"/>
          <p:cNvSpPr/>
          <p:nvPr/>
        </p:nvSpPr>
        <p:spPr>
          <a:xfrm>
            <a:off x="1752600" y="2895600"/>
            <a:ext cx="1143000" cy="609600"/>
          </a:xfrm>
          <a:prstGeom prst="homePlat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ADC</a:t>
            </a:r>
          </a:p>
        </p:txBody>
      </p:sp>
      <p:sp>
        <p:nvSpPr>
          <p:cNvPr id="16" name="Pentagon 15"/>
          <p:cNvSpPr/>
          <p:nvPr/>
        </p:nvSpPr>
        <p:spPr>
          <a:xfrm>
            <a:off x="1371600" y="4953000"/>
            <a:ext cx="1143000" cy="609600"/>
          </a:xfrm>
          <a:prstGeom prst="homePlat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ADC</a:t>
            </a:r>
          </a:p>
        </p:txBody>
      </p:sp>
      <p:sp>
        <p:nvSpPr>
          <p:cNvPr id="17" name="Isosceles Triangle 16"/>
          <p:cNvSpPr/>
          <p:nvPr/>
        </p:nvSpPr>
        <p:spPr>
          <a:xfrm rot="16200000">
            <a:off x="3086100" y="4610100"/>
            <a:ext cx="1371600" cy="1295400"/>
          </a:xfrm>
          <a:prstGeom prst="triangl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solidFill>
                  <a:schemeClr val="tx1"/>
                </a:solidFill>
              </a:rPr>
              <a:t>Amp</a:t>
            </a:r>
            <a:endParaRPr lang="en-US" dirty="0">
              <a:solidFill>
                <a:schemeClr val="tx1"/>
              </a:solidFill>
            </a:endParaRPr>
          </a:p>
        </p:txBody>
      </p:sp>
      <p:sp>
        <p:nvSpPr>
          <p:cNvPr id="18" name="Rectangle 17"/>
          <p:cNvSpPr/>
          <p:nvPr/>
        </p:nvSpPr>
        <p:spPr>
          <a:xfrm>
            <a:off x="5562600" y="5562600"/>
            <a:ext cx="1143000" cy="3048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Curr</a:t>
            </a:r>
            <a:r>
              <a:rPr lang="en-US" dirty="0" smtClean="0">
                <a:solidFill>
                  <a:schemeClr val="tx1"/>
                </a:solidFill>
              </a:rPr>
              <a:t> Limit</a:t>
            </a:r>
            <a:endParaRPr lang="en-US" dirty="0">
              <a:solidFill>
                <a:schemeClr val="tx1"/>
              </a:solidFill>
            </a:endParaRPr>
          </a:p>
        </p:txBody>
      </p:sp>
      <p:sp>
        <p:nvSpPr>
          <p:cNvPr id="19" name="Rectangle 18"/>
          <p:cNvSpPr/>
          <p:nvPr/>
        </p:nvSpPr>
        <p:spPr>
          <a:xfrm>
            <a:off x="4876800" y="4953000"/>
            <a:ext cx="228600" cy="6096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r>
              <a:rPr lang="en-US" dirty="0" smtClean="0">
                <a:solidFill>
                  <a:schemeClr val="tx1"/>
                </a:solidFill>
              </a:rPr>
              <a:t>R</a:t>
            </a:r>
          </a:p>
          <a:p>
            <a:pPr algn="ctr"/>
            <a:endParaRPr lang="en-US" dirty="0">
              <a:solidFill>
                <a:schemeClr val="tx1"/>
              </a:solidFill>
            </a:endParaRPr>
          </a:p>
        </p:txBody>
      </p:sp>
      <p:sp>
        <p:nvSpPr>
          <p:cNvPr id="20" name="Rectangle 19"/>
          <p:cNvSpPr/>
          <p:nvPr/>
        </p:nvSpPr>
        <p:spPr>
          <a:xfrm>
            <a:off x="5562600" y="45720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Mosfet</a:t>
            </a:r>
            <a:endParaRPr lang="en-US" dirty="0">
              <a:solidFill>
                <a:schemeClr val="tx1"/>
              </a:solidFill>
            </a:endParaRPr>
          </a:p>
        </p:txBody>
      </p:sp>
      <p:cxnSp>
        <p:nvCxnSpPr>
          <p:cNvPr id="22" name="Straight Connector 21"/>
          <p:cNvCxnSpPr>
            <a:stCxn id="17" idx="0"/>
            <a:endCxn id="16" idx="3"/>
          </p:cNvCxnSpPr>
          <p:nvPr/>
        </p:nvCxnSpPr>
        <p:spPr>
          <a:xfrm flipH="1">
            <a:off x="2514600" y="52578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a:off x="4419600" y="4724400"/>
            <a:ext cx="1143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a:off x="4419600" y="5715000"/>
            <a:ext cx="1143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flipV="1">
            <a:off x="4953000" y="4724400"/>
            <a:ext cx="0" cy="228600"/>
          </a:xfrm>
          <a:prstGeom prst="line">
            <a:avLst/>
          </a:prstGeom>
          <a:ln w="19050"/>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flipV="1">
            <a:off x="4953000" y="5562600"/>
            <a:ext cx="0" cy="152400"/>
          </a:xfrm>
          <a:prstGeom prst="line">
            <a:avLst/>
          </a:prstGeom>
          <a:ln w="19050"/>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H="1">
            <a:off x="6705600" y="48006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flipH="1">
            <a:off x="6705600" y="5715000"/>
            <a:ext cx="762000" cy="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sp>
        <p:nvSpPr>
          <p:cNvPr id="40" name="Rectangle 39"/>
          <p:cNvSpPr/>
          <p:nvPr/>
        </p:nvSpPr>
        <p:spPr>
          <a:xfrm>
            <a:off x="685800" y="1447800"/>
            <a:ext cx="1500796" cy="369332"/>
          </a:xfrm>
          <a:prstGeom prst="rect">
            <a:avLst/>
          </a:prstGeom>
        </p:spPr>
        <p:txBody>
          <a:bodyPr wrap="square">
            <a:spAutoFit/>
          </a:bodyPr>
          <a:lstStyle/>
          <a:p>
            <a:r>
              <a:rPr lang="en-US" dirty="0" smtClean="0"/>
              <a:t>Load Switcher</a:t>
            </a:r>
            <a:endParaRPr lang="en-US" dirty="0">
              <a:solidFill>
                <a:schemeClr val="tx1"/>
              </a:solidFill>
            </a:endParaRPr>
          </a:p>
        </p:txBody>
      </p:sp>
      <p:sp>
        <p:nvSpPr>
          <p:cNvPr id="41" name="Rectangle 40"/>
          <p:cNvSpPr/>
          <p:nvPr/>
        </p:nvSpPr>
        <p:spPr>
          <a:xfrm>
            <a:off x="685800" y="3962400"/>
            <a:ext cx="2285241" cy="369332"/>
          </a:xfrm>
          <a:prstGeom prst="rect">
            <a:avLst/>
          </a:prstGeom>
        </p:spPr>
        <p:txBody>
          <a:bodyPr wrap="none">
            <a:spAutoFit/>
          </a:bodyPr>
          <a:lstStyle/>
          <a:p>
            <a:r>
              <a:rPr lang="en-US" dirty="0" smtClean="0"/>
              <a:t>Ground Fault Monitor</a:t>
            </a:r>
            <a:endParaRPr lang="en-US" dirty="0">
              <a:solidFill>
                <a:schemeClr val="tx1"/>
              </a:solidFill>
            </a:endParaRPr>
          </a:p>
        </p:txBody>
      </p:sp>
      <p:cxnSp>
        <p:nvCxnSpPr>
          <p:cNvPr id="42" name="Straight Connector 41"/>
          <p:cNvCxnSpPr/>
          <p:nvPr/>
        </p:nvCxnSpPr>
        <p:spPr>
          <a:xfrm flipH="1">
            <a:off x="2895600" y="32004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a:off x="2209800" y="2362200"/>
            <a:ext cx="4572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6" name="Straight Connector 45"/>
          <p:cNvCxnSpPr/>
          <p:nvPr/>
        </p:nvCxnSpPr>
        <p:spPr>
          <a:xfrm flipH="1">
            <a:off x="3810000" y="23622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a:xfrm flipH="1">
            <a:off x="5638800" y="23622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p:cNvCxnSpPr/>
          <p:nvPr/>
        </p:nvCxnSpPr>
        <p:spPr>
          <a:xfrm flipH="1">
            <a:off x="4572000" y="3200400"/>
            <a:ext cx="6858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flipV="1">
            <a:off x="7010400" y="2590800"/>
            <a:ext cx="0" cy="381000"/>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a:xfrm flipV="1">
            <a:off x="4953000" y="2590800"/>
            <a:ext cx="0" cy="609600"/>
          </a:xfrm>
          <a:prstGeom prst="line">
            <a:avLst/>
          </a:prstGeom>
          <a:ln w="19050"/>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flipH="1">
            <a:off x="7391400" y="2362200"/>
            <a:ext cx="1066800" cy="0"/>
          </a:xfrm>
          <a:prstGeom prst="line">
            <a:avLst/>
          </a:prstGeom>
          <a:ln w="19050"/>
        </p:spPr>
        <p:style>
          <a:lnRef idx="1">
            <a:schemeClr val="dk1"/>
          </a:lnRef>
          <a:fillRef idx="0">
            <a:schemeClr val="dk1"/>
          </a:fillRef>
          <a:effectRef idx="0">
            <a:schemeClr val="dk1"/>
          </a:effectRef>
          <a:fontRef idx="minor">
            <a:schemeClr val="tx1"/>
          </a:fontRef>
        </p:style>
      </p:cxnSp>
      <p:sp>
        <p:nvSpPr>
          <p:cNvPr id="64" name="Rectangle 63"/>
          <p:cNvSpPr/>
          <p:nvPr/>
        </p:nvSpPr>
        <p:spPr>
          <a:xfrm>
            <a:off x="8458200" y="2209800"/>
            <a:ext cx="1524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8610600" y="2209800"/>
            <a:ext cx="1524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p:cNvCxnSpPr>
            <a:stCxn id="6" idx="3"/>
            <a:endCxn id="65" idx="3"/>
          </p:cNvCxnSpPr>
          <p:nvPr/>
        </p:nvCxnSpPr>
        <p:spPr>
          <a:xfrm flipH="1">
            <a:off x="8763000" y="2362200"/>
            <a:ext cx="109824" cy="0"/>
          </a:xfrm>
          <a:prstGeom prst="line">
            <a:avLst/>
          </a:prstGeom>
          <a:ln w="19050"/>
        </p:spPr>
        <p:style>
          <a:lnRef idx="1">
            <a:schemeClr val="dk1"/>
          </a:lnRef>
          <a:fillRef idx="0">
            <a:schemeClr val="dk1"/>
          </a:fillRef>
          <a:effectRef idx="0">
            <a:schemeClr val="dk1"/>
          </a:effectRef>
          <a:fontRef idx="minor">
            <a:schemeClr val="tx1"/>
          </a:fontRef>
        </p:style>
      </p:cxnSp>
      <p:sp>
        <p:nvSpPr>
          <p:cNvPr id="75" name="Freeform 74"/>
          <p:cNvSpPr/>
          <p:nvPr/>
        </p:nvSpPr>
        <p:spPr>
          <a:xfrm>
            <a:off x="7310438" y="3733800"/>
            <a:ext cx="995362" cy="1066800"/>
          </a:xfrm>
          <a:custGeom>
            <a:avLst/>
            <a:gdLst>
              <a:gd name="connsiteX0" fmla="*/ 0 w 986631"/>
              <a:gd name="connsiteY0" fmla="*/ 1066800 h 1066800"/>
              <a:gd name="connsiteX1" fmla="*/ 823912 w 986631"/>
              <a:gd name="connsiteY1" fmla="*/ 862013 h 1066800"/>
              <a:gd name="connsiteX2" fmla="*/ 976312 w 986631"/>
              <a:gd name="connsiteY2" fmla="*/ 0 h 1066800"/>
            </a:gdLst>
            <a:ahLst/>
            <a:cxnLst>
              <a:cxn ang="0">
                <a:pos x="connsiteX0" y="connsiteY0"/>
              </a:cxn>
              <a:cxn ang="0">
                <a:pos x="connsiteX1" y="connsiteY1"/>
              </a:cxn>
              <a:cxn ang="0">
                <a:pos x="connsiteX2" y="connsiteY2"/>
              </a:cxn>
            </a:cxnLst>
            <a:rect l="l" t="t" r="r" b="b"/>
            <a:pathLst>
              <a:path w="986631" h="1066800">
                <a:moveTo>
                  <a:pt x="0" y="1066800"/>
                </a:moveTo>
                <a:cubicBezTo>
                  <a:pt x="330596" y="1053306"/>
                  <a:pt x="661193" y="1039813"/>
                  <a:pt x="823912" y="862013"/>
                </a:cubicBezTo>
                <a:cubicBezTo>
                  <a:pt x="986631" y="684213"/>
                  <a:pt x="981471" y="342106"/>
                  <a:pt x="97631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7" name="Straight Connector 76"/>
          <p:cNvCxnSpPr/>
          <p:nvPr/>
        </p:nvCxnSpPr>
        <p:spPr>
          <a:xfrm flipV="1">
            <a:off x="8305800" y="2362200"/>
            <a:ext cx="0" cy="1371600"/>
          </a:xfrm>
          <a:prstGeom prst="line">
            <a:avLst/>
          </a:prstGeom>
          <a:ln w="19050"/>
        </p:spPr>
        <p:style>
          <a:lnRef idx="1">
            <a:schemeClr val="dk1"/>
          </a:lnRef>
          <a:fillRef idx="0">
            <a:schemeClr val="dk1"/>
          </a:fillRef>
          <a:effectRef idx="0">
            <a:schemeClr val="dk1"/>
          </a:effectRef>
          <a:fontRef idx="minor">
            <a:schemeClr val="tx1"/>
          </a:fontRef>
        </p:style>
      </p:cxnSp>
      <p:cxnSp>
        <p:nvCxnSpPr>
          <p:cNvPr id="79" name="Straight Connector 78"/>
          <p:cNvCxnSpPr/>
          <p:nvPr/>
        </p:nvCxnSpPr>
        <p:spPr>
          <a:xfrm>
            <a:off x="7315200" y="6400800"/>
            <a:ext cx="304800" cy="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flipH="1">
            <a:off x="72390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2" name="Straight Connector 81"/>
          <p:cNvCxnSpPr/>
          <p:nvPr/>
        </p:nvCxnSpPr>
        <p:spPr>
          <a:xfrm flipH="1">
            <a:off x="73914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3" name="Straight Connector 82"/>
          <p:cNvCxnSpPr/>
          <p:nvPr/>
        </p:nvCxnSpPr>
        <p:spPr>
          <a:xfrm flipH="1">
            <a:off x="75438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5" name="Straight Connector 84"/>
          <p:cNvCxnSpPr/>
          <p:nvPr/>
        </p:nvCxnSpPr>
        <p:spPr>
          <a:xfrm flipV="1">
            <a:off x="7467600" y="5715000"/>
            <a:ext cx="0" cy="6858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7" name="Straight Connector 86"/>
          <p:cNvCxnSpPr/>
          <p:nvPr/>
        </p:nvCxnSpPr>
        <p:spPr>
          <a:xfrm flipH="1">
            <a:off x="304800" y="2362200"/>
            <a:ext cx="762000" cy="0"/>
          </a:xfrm>
          <a:prstGeom prst="line">
            <a:avLst/>
          </a:prstGeom>
          <a:ln w="19050"/>
        </p:spPr>
        <p:style>
          <a:lnRef idx="1">
            <a:schemeClr val="dk1"/>
          </a:lnRef>
          <a:fillRef idx="0">
            <a:schemeClr val="dk1"/>
          </a:fillRef>
          <a:effectRef idx="0">
            <a:schemeClr val="dk1"/>
          </a:effectRef>
          <a:fontRef idx="minor">
            <a:schemeClr val="tx1"/>
          </a:fontRef>
        </p:style>
      </p:cxnSp>
      <p:sp>
        <p:nvSpPr>
          <p:cNvPr id="89" name="Rectangle 88"/>
          <p:cNvSpPr/>
          <p:nvPr/>
        </p:nvSpPr>
        <p:spPr>
          <a:xfrm>
            <a:off x="152400" y="19812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cxnSp>
        <p:nvCxnSpPr>
          <p:cNvPr id="90" name="Straight Connector 89"/>
          <p:cNvCxnSpPr/>
          <p:nvPr/>
        </p:nvCxnSpPr>
        <p:spPr>
          <a:xfrm flipH="1">
            <a:off x="1219200" y="32766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91" name="Straight Connector 90"/>
          <p:cNvCxnSpPr/>
          <p:nvPr/>
        </p:nvCxnSpPr>
        <p:spPr>
          <a:xfrm flipH="1">
            <a:off x="838200" y="53340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94" name="Straight Connector 93"/>
          <p:cNvCxnSpPr/>
          <p:nvPr/>
        </p:nvCxnSpPr>
        <p:spPr>
          <a:xfrm flipH="1">
            <a:off x="6629400" y="29718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52" name="Rectangle 51"/>
          <p:cNvSpPr/>
          <p:nvPr/>
        </p:nvSpPr>
        <p:spPr>
          <a:xfrm>
            <a:off x="5867400" y="6248400"/>
            <a:ext cx="1413720" cy="369332"/>
          </a:xfrm>
          <a:prstGeom prst="rect">
            <a:avLst/>
          </a:prstGeom>
        </p:spPr>
        <p:txBody>
          <a:bodyPr wrap="square">
            <a:spAutoFit/>
          </a:bodyPr>
          <a:lstStyle/>
          <a:p>
            <a:pPr algn="ctr"/>
            <a:r>
              <a:rPr lang="en-US" dirty="0" smtClean="0"/>
              <a:t>Seawater Ref</a:t>
            </a:r>
          </a:p>
        </p:txBody>
      </p:sp>
    </p:spTree>
    <p:extLst>
      <p:ext uri="{BB962C8B-B14F-4D97-AF65-F5344CB8AC3E}">
        <p14:creationId xmlns:p14="http://schemas.microsoft.com/office/powerpoint/2010/main" val="311432368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B Serial Serv.jpg"/>
          <p:cNvPicPr>
            <a:picLocks noChangeAspect="1"/>
          </p:cNvPicPr>
          <p:nvPr/>
        </p:nvPicPr>
        <p:blipFill>
          <a:blip r:embed="rId3"/>
          <a:stretch>
            <a:fillRect/>
          </a:stretch>
        </p:blipFill>
        <p:spPr>
          <a:xfrm>
            <a:off x="1481252" y="2702155"/>
            <a:ext cx="3852748" cy="3852748"/>
          </a:xfrm>
          <a:prstGeom prst="rect">
            <a:avLst/>
          </a:prstGeom>
        </p:spPr>
      </p:pic>
      <p:pic>
        <p:nvPicPr>
          <p:cNvPr id="5" name="Picture 4" descr="prd_ts_portserverts816_lg.jpg"/>
          <p:cNvPicPr>
            <a:picLocks noChangeAspect="1"/>
          </p:cNvPicPr>
          <p:nvPr/>
        </p:nvPicPr>
        <p:blipFill>
          <a:blip r:embed="rId4"/>
          <a:stretch>
            <a:fillRect/>
          </a:stretch>
        </p:blipFill>
        <p:spPr>
          <a:xfrm>
            <a:off x="5334000" y="564995"/>
            <a:ext cx="3810000" cy="3810000"/>
          </a:xfrm>
          <a:prstGeom prst="rect">
            <a:avLst/>
          </a:prstGeom>
        </p:spPr>
      </p:pic>
      <p:sp>
        <p:nvSpPr>
          <p:cNvPr id="2" name="Title 1"/>
          <p:cNvSpPr>
            <a:spLocks noGrp="1"/>
          </p:cNvSpPr>
          <p:nvPr>
            <p:ph type="title"/>
          </p:nvPr>
        </p:nvSpPr>
        <p:spPr/>
        <p:txBody>
          <a:bodyPr/>
          <a:lstStyle/>
          <a:p>
            <a:r>
              <a:rPr lang="en-US" dirty="0" smtClean="0"/>
              <a:t>Serial Port Expansion</a:t>
            </a:r>
            <a:endParaRPr lang="en-US" dirty="0"/>
          </a:p>
        </p:txBody>
      </p:sp>
      <p:sp>
        <p:nvSpPr>
          <p:cNvPr id="6" name="Content Placeholder 5"/>
          <p:cNvSpPr>
            <a:spLocks noGrp="1"/>
          </p:cNvSpPr>
          <p:nvPr>
            <p:ph idx="1"/>
          </p:nvPr>
        </p:nvSpPr>
        <p:spPr>
          <a:xfrm>
            <a:off x="457200" y="1600201"/>
            <a:ext cx="4876800" cy="2313878"/>
          </a:xfrm>
        </p:spPr>
        <p:txBody>
          <a:bodyPr>
            <a:normAutofit/>
          </a:bodyPr>
          <a:lstStyle/>
          <a:p>
            <a:r>
              <a:rPr lang="en-US" dirty="0" smtClean="0"/>
              <a:t>Large number of serial ports often needed.</a:t>
            </a:r>
          </a:p>
          <a:p>
            <a:r>
              <a:rPr lang="en-US" dirty="0" smtClean="0"/>
              <a:t>DC Powered expanders &amp; servers are plentiful.</a:t>
            </a:r>
          </a:p>
          <a:p>
            <a:endParaRPr lang="en-US" dirty="0"/>
          </a:p>
        </p:txBody>
      </p:sp>
      <p:pic>
        <p:nvPicPr>
          <p:cNvPr id="4" name="Picture 3" descr="XP003_8web.jpg"/>
          <p:cNvPicPr>
            <a:picLocks noChangeAspect="1"/>
          </p:cNvPicPr>
          <p:nvPr/>
        </p:nvPicPr>
        <p:blipFill>
          <a:blip r:embed="rId5"/>
          <a:stretch>
            <a:fillRect/>
          </a:stretch>
        </p:blipFill>
        <p:spPr>
          <a:xfrm>
            <a:off x="5706070" y="3423423"/>
            <a:ext cx="3200812" cy="3131480"/>
          </a:xfrm>
          <a:prstGeom prst="rect">
            <a:avLst/>
          </a:prstGeom>
        </p:spPr>
      </p:pic>
    </p:spTree>
    <p:extLst>
      <p:ext uri="{BB962C8B-B14F-4D97-AF65-F5344CB8AC3E}">
        <p14:creationId xmlns:p14="http://schemas.microsoft.com/office/powerpoint/2010/main" val="415377573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Computer</a:t>
            </a:r>
            <a:endParaRPr lang="en-US" dirty="0"/>
          </a:p>
        </p:txBody>
      </p:sp>
      <p:sp>
        <p:nvSpPr>
          <p:cNvPr id="3" name="Content Placeholder 2"/>
          <p:cNvSpPr>
            <a:spLocks noGrp="1"/>
          </p:cNvSpPr>
          <p:nvPr>
            <p:ph idx="1"/>
          </p:nvPr>
        </p:nvSpPr>
        <p:spPr/>
        <p:txBody>
          <a:bodyPr/>
          <a:lstStyle/>
          <a:p>
            <a:r>
              <a:rPr lang="en-US" dirty="0" smtClean="0"/>
              <a:t>Can be of almost any variety based upon intended usage in subsea node.</a:t>
            </a:r>
          </a:p>
          <a:p>
            <a:r>
              <a:rPr lang="en-US" dirty="0" smtClean="0"/>
              <a:t>Potential usage:</a:t>
            </a:r>
          </a:p>
          <a:p>
            <a:pPr lvl="1"/>
            <a:r>
              <a:rPr lang="en-US" dirty="0" smtClean="0"/>
              <a:t>Collection and dissemination of data from external instruments and internal subsystems.</a:t>
            </a:r>
          </a:p>
          <a:p>
            <a:pPr lvl="1"/>
            <a:r>
              <a:rPr lang="en-US" dirty="0" smtClean="0"/>
              <a:t>Performing the closed loop operation control of the pH experiments.</a:t>
            </a:r>
          </a:p>
          <a:p>
            <a:pPr lvl="1"/>
            <a:r>
              <a:rPr lang="en-US" dirty="0" smtClean="0"/>
              <a:t>Housing the individual instrument drivers.</a:t>
            </a:r>
            <a:endParaRPr lang="en-US" dirty="0"/>
          </a:p>
        </p:txBody>
      </p:sp>
    </p:spTree>
    <p:extLst>
      <p:ext uri="{BB962C8B-B14F-4D97-AF65-F5344CB8AC3E}">
        <p14:creationId xmlns:p14="http://schemas.microsoft.com/office/powerpoint/2010/main" val="19640124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(multiple manufacturers):</a:t>
            </a:r>
          </a:p>
          <a:p>
            <a:pPr lvl="1"/>
            <a:r>
              <a:rPr lang="en-US" dirty="0" smtClean="0"/>
              <a:t>CPU</a:t>
            </a:r>
          </a:p>
          <a:p>
            <a:pPr lvl="1"/>
            <a:r>
              <a:rPr lang="en-US" dirty="0" smtClean="0"/>
              <a:t>Data storage</a:t>
            </a:r>
          </a:p>
          <a:p>
            <a:pPr lvl="1"/>
            <a:r>
              <a:rPr lang="en-US" dirty="0" smtClean="0"/>
              <a:t>Power Supply</a:t>
            </a:r>
          </a:p>
          <a:p>
            <a:pPr lvl="1"/>
            <a:r>
              <a:rPr lang="en-US" dirty="0" smtClean="0"/>
              <a:t>Digital I/O, Analog I/O (</a:t>
            </a:r>
            <a:r>
              <a:rPr lang="en-US" dirty="0" err="1" smtClean="0"/>
              <a:t>DAQ</a:t>
            </a:r>
            <a:r>
              <a:rPr lang="en-US" dirty="0" smtClean="0"/>
              <a:t>)</a:t>
            </a:r>
          </a:p>
          <a:p>
            <a:pPr lvl="1"/>
            <a:r>
              <a:rPr lang="en-US" dirty="0" smtClean="0"/>
              <a:t>Relay control</a:t>
            </a:r>
          </a:p>
          <a:p>
            <a:pPr lvl="1"/>
            <a:r>
              <a:rPr lang="en-US" dirty="0" smtClean="0"/>
              <a:t>Serial expansion</a:t>
            </a:r>
          </a:p>
          <a:p>
            <a:pPr lvl="1"/>
            <a:r>
              <a:rPr lang="en-US" dirty="0" smtClean="0"/>
              <a:t>Environmental input (temp, hum, etc…)</a:t>
            </a:r>
          </a:p>
          <a:p>
            <a:pPr lvl="1"/>
            <a:r>
              <a:rPr lang="en-US" dirty="0" smtClean="0"/>
              <a:t>Video Server/Encoder</a:t>
            </a:r>
          </a:p>
          <a:p>
            <a:pPr lvl="1"/>
            <a:r>
              <a:rPr lang="en-US" dirty="0" smtClean="0"/>
              <a:t>Ethernet switch</a:t>
            </a:r>
          </a:p>
          <a:p>
            <a:pPr lvl="1"/>
            <a:r>
              <a:rPr lang="en-US" dirty="0" smtClean="0"/>
              <a:t>Others</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9056229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graphicFrame>
        <p:nvGraphicFramePr>
          <p:cNvPr id="10" name="Table 9"/>
          <p:cNvGraphicFramePr>
            <a:graphicFrameLocks noGrp="1"/>
          </p:cNvGraphicFramePr>
          <p:nvPr/>
        </p:nvGraphicFramePr>
        <p:xfrm>
          <a:off x="838200" y="1905002"/>
          <a:ext cx="7696198" cy="3574057"/>
        </p:xfrm>
        <a:graphic>
          <a:graphicData uri="http://schemas.openxmlformats.org/drawingml/2006/table">
            <a:tbl>
              <a:tblPr/>
              <a:tblGrid>
                <a:gridCol w="1422359"/>
                <a:gridCol w="1484202"/>
                <a:gridCol w="1273938"/>
                <a:gridCol w="1026572"/>
                <a:gridCol w="420523"/>
                <a:gridCol w="371050"/>
                <a:gridCol w="435984"/>
                <a:gridCol w="667890"/>
                <a:gridCol w="593680"/>
              </a:tblGrid>
              <a:tr h="223157">
                <a:tc>
                  <a:txBody>
                    <a:bodyPr/>
                    <a:lstStyle/>
                    <a:p>
                      <a:pPr algn="l" fontAlgn="b"/>
                      <a:r>
                        <a:rPr lang="en-US" sz="1200" b="1" i="0" u="none" strike="noStrike" dirty="0">
                          <a:solidFill>
                            <a:srgbClr val="000000"/>
                          </a:solidFill>
                          <a:latin typeface="Calibri"/>
                        </a:rPr>
                        <a:t>Function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Model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Manufacturer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Notes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Watts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Cost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Quan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Watts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Cost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Computer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Cool RoadRunner-LX800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Lippert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$500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$500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Storage</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500Gb Scorpio Blue</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Western Digital</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Power Supply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HE104+ DX</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Tri-M</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Load Switching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DM6956</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RTD Embedded Tech</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16 Channels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$500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2</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Circuit Breaker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Ground Faulting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Load Power Monitoring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MM-32DX-AT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Diamond Sys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32 Chan Analog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$600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$600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Environmental Sensing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Model 518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SensoRay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Temp/Hum only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$325</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$325</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Serial Expansion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Xtreme/104-Plus Port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Connect Tech</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16 Channels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$700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200" b="0" i="0" u="none" strike="noStrike">
                          <a:solidFill>
                            <a:srgbClr val="000000"/>
                          </a:solidFill>
                          <a:latin typeface="Calibri"/>
                        </a:rPr>
                        <a:t>42.5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$3525</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4153695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p:txBody>
          <a:bodyPr/>
          <a:lstStyle/>
          <a:p>
            <a:r>
              <a:rPr lang="en-US" dirty="0" smtClean="0"/>
              <a:t>Modules available:</a:t>
            </a:r>
          </a:p>
          <a:p>
            <a:pPr lvl="1"/>
            <a:r>
              <a:rPr lang="en-US" dirty="0" smtClean="0"/>
              <a:t>Controller</a:t>
            </a:r>
          </a:p>
          <a:p>
            <a:pPr lvl="1"/>
            <a:r>
              <a:rPr lang="en-US" dirty="0" smtClean="0"/>
              <a:t>Power Supply</a:t>
            </a:r>
          </a:p>
          <a:p>
            <a:pPr lvl="1"/>
            <a:r>
              <a:rPr lang="en-US" dirty="0" smtClean="0"/>
              <a:t>Relay Modules</a:t>
            </a:r>
          </a:p>
          <a:p>
            <a:pPr lvl="1"/>
            <a:r>
              <a:rPr lang="en-US" dirty="0" smtClean="0"/>
              <a:t>Digital I/O, Analog I/O (</a:t>
            </a:r>
            <a:r>
              <a:rPr lang="en-US" dirty="0" err="1" smtClean="0"/>
              <a:t>DAQ</a:t>
            </a:r>
            <a:r>
              <a:rPr lang="en-US" dirty="0" smtClean="0"/>
              <a:t>)</a:t>
            </a:r>
          </a:p>
          <a:p>
            <a:pPr lvl="1"/>
            <a:r>
              <a:rPr lang="en-US" dirty="0" smtClean="0"/>
              <a:t>Thermocouple inputs</a:t>
            </a:r>
          </a:p>
          <a:p>
            <a:pPr lvl="1"/>
            <a:r>
              <a:rPr lang="en-US" dirty="0" smtClean="0"/>
              <a:t>DC Motor Driver</a:t>
            </a:r>
          </a:p>
          <a:p>
            <a:pPr lvl="1"/>
            <a:r>
              <a:rPr lang="en-US" dirty="0" smtClean="0"/>
              <a:t>Others</a:t>
            </a:r>
            <a:endParaRPr lang="en-US" dirty="0"/>
          </a:p>
        </p:txBody>
      </p:sp>
    </p:spTree>
    <p:extLst>
      <p:ext uri="{BB962C8B-B14F-4D97-AF65-F5344CB8AC3E}">
        <p14:creationId xmlns:p14="http://schemas.microsoft.com/office/powerpoint/2010/main" val="191224003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graphicFrame>
        <p:nvGraphicFramePr>
          <p:cNvPr id="3" name="Table 2"/>
          <p:cNvGraphicFramePr>
            <a:graphicFrameLocks noGrp="1"/>
          </p:cNvGraphicFramePr>
          <p:nvPr/>
        </p:nvGraphicFramePr>
        <p:xfrm>
          <a:off x="381002" y="1676400"/>
          <a:ext cx="8229600" cy="3200400"/>
        </p:xfrm>
        <a:graphic>
          <a:graphicData uri="http://schemas.openxmlformats.org/drawingml/2006/table">
            <a:tbl>
              <a:tblPr/>
              <a:tblGrid>
                <a:gridCol w="1551008"/>
                <a:gridCol w="1122745"/>
                <a:gridCol w="1030148"/>
                <a:gridCol w="1747779"/>
                <a:gridCol w="555584"/>
                <a:gridCol w="555584"/>
                <a:gridCol w="555584"/>
                <a:gridCol w="555584"/>
                <a:gridCol w="555584"/>
              </a:tblGrid>
              <a:tr h="213360">
                <a:tc>
                  <a:txBody>
                    <a:bodyPr/>
                    <a:lstStyle/>
                    <a:p>
                      <a:pPr algn="l" fontAlgn="b"/>
                      <a:r>
                        <a:rPr lang="en-US" sz="1200" b="1" i="0" u="none" strike="noStrike">
                          <a:solidFill>
                            <a:srgbClr val="000000"/>
                          </a:solidFill>
                          <a:latin typeface="Calibri"/>
                        </a:rPr>
                        <a:t>Function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Model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Manufacturer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Notes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Watts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Cost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Quan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Watt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Cost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Computer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750-341</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Eth-Fieldus Coupler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Storage</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Power Supply</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Switching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857-304</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Single SPST Relay</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Circuit Breaker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Ground Faulting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Voltage Monitoring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750-483</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Voltage Analog Inputs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Current Monitoring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750-475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Current Analog Inputs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Envr Sensing - Temp</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750-469</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Thermocouple input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Envr Sensing - Hum</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Serial Expansion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200" b="0" i="0" u="none" strike="noStrike">
                          <a:solidFill>
                            <a:srgbClr val="000000"/>
                          </a:solidFill>
                          <a:latin typeface="Calibri"/>
                        </a:rPr>
                        <a:t>66.5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3031403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p:txBody>
          <a:bodyPr/>
          <a:lstStyle/>
          <a:p>
            <a:r>
              <a:rPr lang="en-US" dirty="0" smtClean="0"/>
              <a:t>Modules available:</a:t>
            </a:r>
          </a:p>
          <a:p>
            <a:pPr lvl="1"/>
            <a:r>
              <a:rPr lang="en-US" dirty="0" smtClean="0"/>
              <a:t>CPU Board</a:t>
            </a:r>
          </a:p>
          <a:p>
            <a:pPr lvl="1"/>
            <a:r>
              <a:rPr lang="en-US" dirty="0" smtClean="0"/>
              <a:t>Power Supply</a:t>
            </a:r>
          </a:p>
          <a:p>
            <a:pPr lvl="1"/>
            <a:r>
              <a:rPr lang="en-US" dirty="0" smtClean="0"/>
              <a:t>Environmental Monitoring Board</a:t>
            </a:r>
          </a:p>
          <a:p>
            <a:pPr lvl="1"/>
            <a:r>
              <a:rPr lang="en-US" dirty="0" smtClean="0"/>
              <a:t>Low Voltage Load Switcher (8 channels)</a:t>
            </a:r>
          </a:p>
          <a:p>
            <a:pPr lvl="1"/>
            <a:r>
              <a:rPr lang="en-US" dirty="0" smtClean="0"/>
              <a:t>Medium Voltage Load Switcher (4 channels)</a:t>
            </a:r>
          </a:p>
          <a:p>
            <a:pPr lvl="1"/>
            <a:r>
              <a:rPr lang="en-US" dirty="0" smtClean="0"/>
              <a:t>Ground Fault Detection Board (16 channels)</a:t>
            </a:r>
          </a:p>
          <a:p>
            <a:pPr lvl="1"/>
            <a:r>
              <a:rPr lang="en-US" dirty="0" smtClean="0"/>
              <a:t>Others</a:t>
            </a:r>
            <a:endParaRPr lang="en-US" dirty="0"/>
          </a:p>
        </p:txBody>
      </p:sp>
    </p:spTree>
    <p:extLst>
      <p:ext uri="{BB962C8B-B14F-4D97-AF65-F5344CB8AC3E}">
        <p14:creationId xmlns:p14="http://schemas.microsoft.com/office/powerpoint/2010/main" val="119927851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Instrument Chassis</a:t>
            </a:r>
            <a:endParaRPr lang="en-US" dirty="0"/>
          </a:p>
        </p:txBody>
      </p:sp>
      <p:graphicFrame>
        <p:nvGraphicFramePr>
          <p:cNvPr id="4" name="Table 3"/>
          <p:cNvGraphicFramePr>
            <a:graphicFrameLocks noGrp="1"/>
          </p:cNvGraphicFramePr>
          <p:nvPr/>
        </p:nvGraphicFramePr>
        <p:xfrm>
          <a:off x="533400" y="1752600"/>
          <a:ext cx="8153401" cy="4225220"/>
        </p:xfrm>
        <a:graphic>
          <a:graphicData uri="http://schemas.openxmlformats.org/drawingml/2006/table">
            <a:tbl>
              <a:tblPr/>
              <a:tblGrid>
                <a:gridCol w="1600200"/>
                <a:gridCol w="767211"/>
                <a:gridCol w="865308"/>
                <a:gridCol w="2329881"/>
                <a:gridCol w="561590"/>
                <a:gridCol w="511873"/>
                <a:gridCol w="356483"/>
                <a:gridCol w="539295"/>
                <a:gridCol w="621560"/>
              </a:tblGrid>
              <a:tr h="350520">
                <a:tc>
                  <a:txBody>
                    <a:bodyPr/>
                    <a:lstStyle/>
                    <a:p>
                      <a:pPr algn="l" fontAlgn="b"/>
                      <a:r>
                        <a:rPr lang="en-US" sz="1600" b="1" i="0" u="none" strike="noStrike" dirty="0">
                          <a:solidFill>
                            <a:srgbClr val="000000"/>
                          </a:solidFill>
                          <a:latin typeface="Calibri"/>
                        </a:rPr>
                        <a:t>Function</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solidFill>
                            <a:srgbClr val="000000"/>
                          </a:solidFill>
                          <a:latin typeface="Calibri"/>
                        </a:rPr>
                        <a:t>Model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err="1" smtClean="0">
                          <a:solidFill>
                            <a:srgbClr val="000000"/>
                          </a:solidFill>
                          <a:latin typeface="Calibri"/>
                        </a:rPr>
                        <a:t>Manuf</a:t>
                      </a:r>
                      <a:endParaRPr lang="en-US" sz="1600" b="1"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Notes</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Watts</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Cost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smtClean="0">
                          <a:solidFill>
                            <a:srgbClr val="000000"/>
                          </a:solidFill>
                          <a:latin typeface="Calibri"/>
                        </a:rPr>
                        <a:t>#</a:t>
                      </a:r>
                      <a:endParaRPr lang="en-US" sz="1600" b="1"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Tot Watt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Tot Cost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CPU</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0.680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$253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0.680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$253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Power Supply</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0.335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$324</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0.335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$324</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Backplane</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0.000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$193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0.000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$193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Environmental Board</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0" i="0" u="none" strike="noStrike">
                          <a:solidFill>
                            <a:srgbClr val="000000"/>
                          </a:solidFill>
                          <a:latin typeface="Calibri"/>
                        </a:rPr>
                        <a:t>8-hum, 4-temp, pressure, X,Y,Z, H2O Sense</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$316</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$316</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Low Voltage Load Switcher</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8-channels, 0-24V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$550</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3</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0.750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$1650</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Medium Voltage Load Switcher</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4-channels 24V-48V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$425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$425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Ground Fault Detection Board</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16-Channels (with 4 HV)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rgbClr val="000000"/>
                          </a:solidFill>
                          <a:latin typeface="Calibri"/>
                        </a:rPr>
                        <a:t>Q</a:t>
                      </a:r>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rgbClr val="000000"/>
                          </a:solidFill>
                          <a:latin typeface="Calibri"/>
                        </a:rPr>
                        <a:t>2.4</a:t>
                      </a:r>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r>
                        <a:rPr lang="en-US" sz="1600" b="0" i="0" u="none" strike="noStrike" dirty="0" smtClean="0">
                          <a:solidFill>
                            <a:srgbClr val="000000"/>
                          </a:solidFill>
                          <a:latin typeface="Calibri"/>
                        </a:rPr>
                        <a:t>Act</a:t>
                      </a:r>
                      <a:endParaRPr lang="en-US" sz="1600" b="0" i="0" u="none" strike="noStrike" dirty="0">
                        <a:solidFill>
                          <a:srgbClr val="000000"/>
                        </a:solidFill>
                        <a:latin typeface="Calibri"/>
                      </a:endParaRPr>
                    </a:p>
                  </a:txBody>
                  <a:tcPr marL="6844" marR="6844" marT="684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600" b="0" i="0" u="none" strike="noStrike" dirty="0" smtClean="0">
                          <a:solidFill>
                            <a:srgbClr val="000000"/>
                          </a:solidFill>
                          <a:latin typeface="Calibri"/>
                        </a:rPr>
                        <a:t>10</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$3,486</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4661133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Issues: cont’d</a:t>
            </a:r>
            <a:endParaRPr lang="en-US" dirty="0"/>
          </a:p>
        </p:txBody>
      </p:sp>
      <p:sp>
        <p:nvSpPr>
          <p:cNvPr id="3" name="Content Placeholder 2"/>
          <p:cNvSpPr>
            <a:spLocks noGrp="1"/>
          </p:cNvSpPr>
          <p:nvPr>
            <p:ph idx="1"/>
          </p:nvPr>
        </p:nvSpPr>
        <p:spPr>
          <a:xfrm>
            <a:off x="457200" y="1600200"/>
            <a:ext cx="3962400" cy="4525963"/>
          </a:xfrm>
        </p:spPr>
        <p:txBody>
          <a:bodyPr>
            <a:normAutofit/>
          </a:bodyPr>
          <a:lstStyle/>
          <a:p>
            <a:pPr marL="0" indent="0">
              <a:buNone/>
            </a:pPr>
            <a:r>
              <a:rPr lang="en-US" dirty="0" smtClean="0"/>
              <a:t>CO</a:t>
            </a:r>
            <a:r>
              <a:rPr lang="en-US" baseline="-25000" dirty="0" smtClean="0"/>
              <a:t>2</a:t>
            </a:r>
            <a:r>
              <a:rPr lang="en-US" dirty="0" smtClean="0"/>
              <a:t> impacts in the ocean poorly understood</a:t>
            </a:r>
          </a:p>
          <a:p>
            <a:pPr marL="914400" lvl="1" indent="-514350"/>
            <a:r>
              <a:rPr lang="en-US" dirty="0" smtClean="0"/>
              <a:t>Experimental releases considered “toxic waste”</a:t>
            </a:r>
          </a:p>
          <a:p>
            <a:pPr marL="914400" lvl="1" indent="-514350"/>
            <a:r>
              <a:rPr lang="en-US" dirty="0" smtClean="0"/>
              <a:t>Inform agency staff (and public) about FOCE experiments</a:t>
            </a:r>
          </a:p>
          <a:p>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1752600"/>
            <a:ext cx="3169227" cy="3320143"/>
          </a:xfrm>
          <a:prstGeom prst="rect">
            <a:avLst/>
          </a:prstGeom>
        </p:spPr>
      </p:pic>
    </p:spTree>
    <p:extLst>
      <p:ext uri="{BB962C8B-B14F-4D97-AF65-F5344CB8AC3E}">
        <p14:creationId xmlns:p14="http://schemas.microsoft.com/office/powerpoint/2010/main" val="273598901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FOCE Review Appendix</a:t>
            </a:r>
            <a:endParaRPr lang="en-US" dirty="0"/>
          </a:p>
        </p:txBody>
      </p:sp>
      <p:sp>
        <p:nvSpPr>
          <p:cNvPr id="3" name="Subtitle 2"/>
          <p:cNvSpPr>
            <a:spLocks noGrp="1"/>
          </p:cNvSpPr>
          <p:nvPr>
            <p:ph type="subTitle" idx="1"/>
          </p:nvPr>
        </p:nvSpPr>
        <p:spPr/>
        <p:txBody>
          <a:bodyPr/>
          <a:lstStyle/>
          <a:p>
            <a:r>
              <a:rPr lang="en-US" dirty="0" err="1" smtClean="0"/>
              <a:t>SoftwareTopics</a:t>
            </a:r>
            <a:endParaRPr lang="en-US" dirty="0"/>
          </a:p>
        </p:txBody>
      </p:sp>
    </p:spTree>
    <p:extLst>
      <p:ext uri="{BB962C8B-B14F-4D97-AF65-F5344CB8AC3E}">
        <p14:creationId xmlns:p14="http://schemas.microsoft.com/office/powerpoint/2010/main" val="3214096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Instrument drivers, data and </a:t>
            </a:r>
            <a:r>
              <a:rPr lang="en-US" dirty="0" err="1" smtClean="0"/>
              <a:t>comm</a:t>
            </a:r>
            <a:r>
              <a:rPr lang="en-US" dirty="0" smtClean="0"/>
              <a:t> links: some guidelines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1728141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data</a:t>
            </a:r>
            <a:endParaRPr lang="en-US" dirty="0"/>
          </a:p>
        </p:txBody>
      </p:sp>
      <p:sp>
        <p:nvSpPr>
          <p:cNvPr id="3" name="Content Placeholder 2"/>
          <p:cNvSpPr>
            <a:spLocks noGrp="1"/>
          </p:cNvSpPr>
          <p:nvPr>
            <p:ph idx="1"/>
          </p:nvPr>
        </p:nvSpPr>
        <p:spPr/>
        <p:txBody>
          <a:bodyPr>
            <a:normAutofit lnSpcReduction="10000"/>
          </a:bodyPr>
          <a:lstStyle/>
          <a:p>
            <a:r>
              <a:rPr lang="en-US" dirty="0" smtClean="0"/>
              <a:t>Always keep “raw” data retrieved from instrument</a:t>
            </a:r>
          </a:p>
          <a:p>
            <a:r>
              <a:rPr lang="en-US" dirty="0" smtClean="0"/>
              <a:t>Save instrument characteristics; make, model, serial #, calibration, </a:t>
            </a:r>
            <a:r>
              <a:rPr lang="en-US" dirty="0" err="1" smtClean="0"/>
              <a:t>etc</a:t>
            </a:r>
            <a:r>
              <a:rPr lang="en-US" dirty="0" smtClean="0"/>
              <a:t> </a:t>
            </a:r>
          </a:p>
          <a:p>
            <a:pPr lvl="1"/>
            <a:r>
              <a:rPr lang="en-US" dirty="0" smtClean="0"/>
              <a:t>Critical for data interpretation</a:t>
            </a:r>
          </a:p>
          <a:p>
            <a:pPr lvl="1"/>
            <a:r>
              <a:rPr lang="en-US" dirty="0" smtClean="0"/>
              <a:t>Often accessible from instrument itself</a:t>
            </a:r>
          </a:p>
          <a:p>
            <a:r>
              <a:rPr lang="en-US" dirty="0" smtClean="0"/>
              <a:t>Further processing...</a:t>
            </a:r>
          </a:p>
          <a:p>
            <a:pPr lvl="1"/>
            <a:r>
              <a:rPr lang="en-US" dirty="0" smtClean="0"/>
              <a:t>Format conversion, e.g. for </a:t>
            </a:r>
            <a:r>
              <a:rPr lang="en-US" dirty="0" err="1" smtClean="0"/>
              <a:t>MatLab</a:t>
            </a:r>
            <a:r>
              <a:rPr lang="en-US" dirty="0" smtClean="0"/>
              <a:t>, WWW access, other tools</a:t>
            </a:r>
          </a:p>
        </p:txBody>
      </p:sp>
    </p:spTree>
    <p:extLst>
      <p:ext uri="{BB962C8B-B14F-4D97-AF65-F5344CB8AC3E}">
        <p14:creationId xmlns:p14="http://schemas.microsoft.com/office/powerpoint/2010/main" val="35690324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Acquiring raw data</a:t>
            </a:r>
            <a:endParaRPr lang="en-US"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US" dirty="0" smtClean="0"/>
              <a:t>Self-logging instruments</a:t>
            </a:r>
          </a:p>
          <a:p>
            <a:pPr lvl="1"/>
            <a:r>
              <a:rPr lang="en-US" dirty="0"/>
              <a:t>A</a:t>
            </a:r>
            <a:r>
              <a:rPr lang="en-US" dirty="0" smtClean="0"/>
              <a:t>utonomously log and store data internally for later retrieval, often not needed in real-time</a:t>
            </a:r>
          </a:p>
          <a:p>
            <a:pPr marL="514350" indent="-514350">
              <a:buFont typeface="+mj-lt"/>
              <a:buAutoNum type="arabicPeriod"/>
            </a:pPr>
            <a:r>
              <a:rPr lang="en-US" dirty="0" smtClean="0"/>
              <a:t>Instrument driver: acquires and logs data to external storage</a:t>
            </a:r>
          </a:p>
          <a:p>
            <a:pPr lvl="1"/>
            <a:r>
              <a:rPr lang="en-US" dirty="0" smtClean="0"/>
              <a:t>Runs on shore workstation (cabled) or at-sea computer </a:t>
            </a:r>
          </a:p>
          <a:p>
            <a:pPr lvl="1"/>
            <a:r>
              <a:rPr lang="en-US" dirty="0" smtClean="0"/>
              <a:t>Can also retrieve &amp; log instrument serial number, characteristics</a:t>
            </a:r>
          </a:p>
          <a:p>
            <a:pPr lvl="1"/>
            <a:r>
              <a:rPr lang="en-US" dirty="0" smtClean="0"/>
              <a:t>May provide data/control access to other system components (e.g. CO2 control loop)</a:t>
            </a:r>
          </a:p>
          <a:p>
            <a:endParaRPr lang="en-US" dirty="0" smtClean="0"/>
          </a:p>
          <a:p>
            <a:endParaRPr lang="en-US" dirty="0"/>
          </a:p>
        </p:txBody>
      </p:sp>
    </p:spTree>
    <p:extLst>
      <p:ext uri="{BB962C8B-B14F-4D97-AF65-F5344CB8AC3E}">
        <p14:creationId xmlns:p14="http://schemas.microsoft.com/office/powerpoint/2010/main" val="39459115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get instrument drivers?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Manufacturer usually provides driver for Windows only</a:t>
            </a:r>
          </a:p>
          <a:p>
            <a:pPr lvl="1"/>
            <a:r>
              <a:rPr lang="en-US" dirty="0" smtClean="0"/>
              <a:t>May be usable on cabled system</a:t>
            </a:r>
          </a:p>
          <a:p>
            <a:r>
              <a:rPr lang="en-US" dirty="0" smtClean="0"/>
              <a:t>3</a:t>
            </a:r>
            <a:r>
              <a:rPr lang="en-US" baseline="30000" dirty="0" smtClean="0"/>
              <a:t>rd</a:t>
            </a:r>
            <a:r>
              <a:rPr lang="en-US" dirty="0" smtClean="0"/>
              <a:t> party drivers (e.g. MBARI SIAM, OASIS, UCSD </a:t>
            </a:r>
            <a:r>
              <a:rPr lang="en-US" dirty="0" err="1" smtClean="0"/>
              <a:t>SensorPod</a:t>
            </a:r>
            <a:r>
              <a:rPr lang="en-US" dirty="0" smtClean="0"/>
              <a:t>, ...)</a:t>
            </a:r>
          </a:p>
          <a:p>
            <a:pPr lvl="1"/>
            <a:r>
              <a:rPr lang="en-US" dirty="0" smtClean="0"/>
              <a:t>Often suitable for cabled or moored; maybe portable to multiple </a:t>
            </a:r>
            <a:r>
              <a:rPr lang="en-US" dirty="0" err="1" smtClean="0"/>
              <a:t>OSes</a:t>
            </a:r>
            <a:endParaRPr lang="en-US" dirty="0" smtClean="0"/>
          </a:p>
          <a:p>
            <a:pPr lvl="1"/>
            <a:r>
              <a:rPr lang="en-US" dirty="0" smtClean="0"/>
              <a:t>Requires programmer; can customize code, extend to new instruments</a:t>
            </a:r>
          </a:p>
          <a:p>
            <a:r>
              <a:rPr lang="en-US" dirty="0" smtClean="0"/>
              <a:t>Write your own drivers from the ground up</a:t>
            </a:r>
          </a:p>
          <a:p>
            <a:pPr lvl="1"/>
            <a:r>
              <a:rPr lang="en-US" dirty="0" err="1" smtClean="0"/>
              <a:t>LabView</a:t>
            </a:r>
            <a:r>
              <a:rPr lang="en-US" dirty="0" smtClean="0"/>
              <a:t>, Java, C/C++, C#, etc...</a:t>
            </a:r>
            <a:endParaRPr lang="en-US" dirty="0"/>
          </a:p>
        </p:txBody>
      </p:sp>
    </p:spTree>
    <p:extLst>
      <p:ext uri="{BB962C8B-B14F-4D97-AF65-F5344CB8AC3E}">
        <p14:creationId xmlns:p14="http://schemas.microsoft.com/office/powerpoint/2010/main" val="7831590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links</a:t>
            </a:r>
            <a:endParaRPr lang="en-US"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dirty="0" smtClean="0"/>
              <a:t>Cabled or high-speed wireless</a:t>
            </a:r>
          </a:p>
          <a:p>
            <a:pPr lvl="1"/>
            <a:r>
              <a:rPr lang="en-US" dirty="0" smtClean="0"/>
              <a:t>“Transparent” access to serial port; driver/logger can run on shore </a:t>
            </a:r>
          </a:p>
          <a:p>
            <a:pPr lvl="1"/>
            <a:r>
              <a:rPr lang="en-US" dirty="0" smtClean="0"/>
              <a:t>Generally reliable, but consider possible outage</a:t>
            </a:r>
          </a:p>
          <a:p>
            <a:pPr marL="514350" indent="-514350">
              <a:buFont typeface="+mj-lt"/>
              <a:buAutoNum type="arabicPeriod"/>
            </a:pPr>
            <a:r>
              <a:rPr lang="en-US" dirty="0" smtClean="0"/>
              <a:t>Low-bandwidth/intermittent wireless</a:t>
            </a:r>
          </a:p>
          <a:p>
            <a:pPr lvl="1"/>
            <a:r>
              <a:rPr lang="en-US" dirty="0" smtClean="0"/>
              <a:t>Design system for outages</a:t>
            </a:r>
          </a:p>
          <a:p>
            <a:pPr lvl="1"/>
            <a:r>
              <a:rPr lang="en-US" dirty="0" smtClean="0"/>
              <a:t>Keep raw data on deployed platform</a:t>
            </a:r>
          </a:p>
          <a:p>
            <a:pPr lvl="1"/>
            <a:r>
              <a:rPr lang="en-US" dirty="0"/>
              <a:t>S</a:t>
            </a:r>
            <a:r>
              <a:rPr lang="en-US" dirty="0" smtClean="0"/>
              <a:t>ummarize raw data for telemetry (e.g. averaging, “snapshots”)</a:t>
            </a:r>
            <a:endParaRPr lang="en-US" dirty="0"/>
          </a:p>
        </p:txBody>
      </p:sp>
    </p:spTree>
    <p:extLst>
      <p:ext uri="{BB962C8B-B14F-4D97-AF65-F5344CB8AC3E}">
        <p14:creationId xmlns:p14="http://schemas.microsoft.com/office/powerpoint/2010/main" val="32445982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data base</a:t>
            </a:r>
            <a:endParaRPr lang="en-US" dirty="0"/>
          </a:p>
        </p:txBody>
      </p:sp>
      <p:sp>
        <p:nvSpPr>
          <p:cNvPr id="3" name="Content Placeholder 2"/>
          <p:cNvSpPr>
            <a:spLocks noGrp="1"/>
          </p:cNvSpPr>
          <p:nvPr>
            <p:ph idx="1"/>
          </p:nvPr>
        </p:nvSpPr>
        <p:spPr/>
        <p:txBody>
          <a:bodyPr/>
          <a:lstStyle/>
          <a:p>
            <a:r>
              <a:rPr lang="en-US" dirty="0" smtClean="0"/>
              <a:t>User access to raw and processed data via Web or other interface</a:t>
            </a:r>
          </a:p>
          <a:p>
            <a:pPr lvl="1"/>
            <a:r>
              <a:rPr lang="en-US" dirty="0" smtClean="0"/>
              <a:t>Retrieve/display data based on user criteria</a:t>
            </a:r>
          </a:p>
          <a:p>
            <a:pPr lvl="1"/>
            <a:r>
              <a:rPr lang="en-US" dirty="0" smtClean="0"/>
              <a:t>Long-term data, metadata archive</a:t>
            </a:r>
          </a:p>
          <a:p>
            <a:pPr lvl="1"/>
            <a:r>
              <a:rPr lang="en-US" dirty="0" smtClean="0"/>
              <a:t>Many choices available </a:t>
            </a:r>
          </a:p>
          <a:p>
            <a:r>
              <a:rPr lang="en-US" dirty="0" smtClean="0"/>
              <a:t>MBARI Shore Side Database</a:t>
            </a:r>
          </a:p>
          <a:p>
            <a:pPr lvl="1"/>
            <a:r>
              <a:rPr lang="en-US" dirty="0"/>
              <a:t>O</a:t>
            </a:r>
            <a:r>
              <a:rPr lang="en-US" dirty="0" smtClean="0"/>
              <a:t>pen source</a:t>
            </a:r>
          </a:p>
          <a:p>
            <a:pPr lvl="1"/>
            <a:r>
              <a:rPr lang="en-US" dirty="0" smtClean="0"/>
              <a:t>Automated data ingest, processing and display</a:t>
            </a:r>
          </a:p>
          <a:p>
            <a:pPr lvl="1"/>
            <a:endParaRPr lang="en-US" dirty="0"/>
          </a:p>
        </p:txBody>
      </p:sp>
    </p:spTree>
    <p:extLst>
      <p:ext uri="{BB962C8B-B14F-4D97-AF65-F5344CB8AC3E}">
        <p14:creationId xmlns:p14="http://schemas.microsoft.com/office/powerpoint/2010/main" val="37149515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Issues: cont’d</a:t>
            </a:r>
            <a:endParaRPr lang="en-US" dirty="0"/>
          </a:p>
        </p:txBody>
      </p:sp>
      <p:sp>
        <p:nvSpPr>
          <p:cNvPr id="3" name="Content Placeholder 2"/>
          <p:cNvSpPr>
            <a:spLocks noGrp="1"/>
          </p:cNvSpPr>
          <p:nvPr>
            <p:ph idx="1"/>
          </p:nvPr>
        </p:nvSpPr>
        <p:spPr>
          <a:xfrm>
            <a:off x="682527" y="1600200"/>
            <a:ext cx="8026243" cy="4525963"/>
          </a:xfrm>
        </p:spPr>
        <p:txBody>
          <a:bodyPr>
            <a:normAutofit/>
          </a:bodyPr>
          <a:lstStyle/>
          <a:p>
            <a:pPr marL="0" indent="0">
              <a:buNone/>
            </a:pPr>
            <a:r>
              <a:rPr lang="en-US" sz="4200" dirty="0" smtClean="0"/>
              <a:t>Inconsistent or lack of permit process</a:t>
            </a:r>
          </a:p>
          <a:p>
            <a:pPr marL="914400" lvl="1" indent="-514350"/>
            <a:r>
              <a:rPr lang="en-US" sz="3300" dirty="0" smtClean="0"/>
              <a:t>Every agency has different process</a:t>
            </a:r>
          </a:p>
          <a:p>
            <a:pPr marL="914400" lvl="1" indent="-514350"/>
            <a:r>
              <a:rPr lang="en-US" sz="3300" dirty="0" smtClean="0"/>
              <a:t>First research project request in recently established MPA, as well as Area of Special Biological  Significance</a:t>
            </a:r>
          </a:p>
        </p:txBody>
      </p:sp>
    </p:spTree>
    <p:extLst>
      <p:ext uri="{BB962C8B-B14F-4D97-AF65-F5344CB8AC3E}">
        <p14:creationId xmlns:p14="http://schemas.microsoft.com/office/powerpoint/2010/main" val="125795885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Issues: cont’d</a:t>
            </a:r>
            <a:endParaRPr lang="en-US" dirty="0"/>
          </a:p>
        </p:txBody>
      </p:sp>
      <p:sp>
        <p:nvSpPr>
          <p:cNvPr id="3" name="Content Placeholder 2"/>
          <p:cNvSpPr>
            <a:spLocks noGrp="1"/>
          </p:cNvSpPr>
          <p:nvPr>
            <p:ph idx="1"/>
          </p:nvPr>
        </p:nvSpPr>
        <p:spPr>
          <a:xfrm>
            <a:off x="457200" y="1600200"/>
            <a:ext cx="3962400" cy="4525963"/>
          </a:xfrm>
        </p:spPr>
        <p:txBody>
          <a:bodyPr>
            <a:normAutofit fontScale="85000" lnSpcReduction="20000"/>
          </a:bodyPr>
          <a:lstStyle/>
          <a:p>
            <a:pPr marL="0" indent="0">
              <a:buNone/>
            </a:pPr>
            <a:r>
              <a:rPr lang="en-US" sz="3800" dirty="0" smtClean="0"/>
              <a:t>Inter-Agency Interactions</a:t>
            </a:r>
          </a:p>
          <a:p>
            <a:pPr marL="914400" lvl="1" indent="-514350"/>
            <a:r>
              <a:rPr lang="en-US" sz="3200" dirty="0" smtClean="0"/>
              <a:t>Each agency regulating different aspects of project</a:t>
            </a:r>
          </a:p>
          <a:p>
            <a:pPr marL="914400" lvl="1" indent="-514350"/>
            <a:r>
              <a:rPr lang="en-US" sz="3200" dirty="0" smtClean="0"/>
              <a:t>Order of response from agencies</a:t>
            </a:r>
          </a:p>
          <a:p>
            <a:pPr marL="914400" lvl="1" indent="-514350"/>
            <a:r>
              <a:rPr lang="en-US" sz="3200" dirty="0" smtClean="0"/>
              <a:t>Project exposed shortcomings in permitting process among multiple agencies</a:t>
            </a:r>
          </a:p>
          <a:p>
            <a:pPr marL="914400" lvl="1" indent="-514350"/>
            <a:endParaRPr lang="en-US" sz="3200" dirty="0" smtClean="0"/>
          </a:p>
          <a:p>
            <a:pPr marL="914400" lvl="1" indent="-514350"/>
            <a:endParaRPr lang="en-US" sz="3200" dirty="0" smtClean="0"/>
          </a:p>
          <a:p>
            <a:pPr marL="914400" lvl="1" indent="-514350"/>
            <a:endParaRPr lang="en-US" sz="3300"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5528" y="1153639"/>
            <a:ext cx="4081272" cy="3060192"/>
          </a:xfrm>
          <a:prstGeom prst="rect">
            <a:avLst/>
          </a:prstGeom>
        </p:spPr>
      </p:pic>
      <p:sp>
        <p:nvSpPr>
          <p:cNvPr id="4" name="Rectangle 3"/>
          <p:cNvSpPr/>
          <p:nvPr/>
        </p:nvSpPr>
        <p:spPr>
          <a:xfrm>
            <a:off x="4605529" y="4556503"/>
            <a:ext cx="4201874" cy="1569660"/>
          </a:xfrm>
          <a:prstGeom prst="rect">
            <a:avLst/>
          </a:prstGeom>
        </p:spPr>
        <p:txBody>
          <a:bodyPr wrap="square">
            <a:spAutoFit/>
          </a:bodyPr>
          <a:lstStyle/>
          <a:p>
            <a:pPr marL="0" lvl="1"/>
            <a:r>
              <a:rPr lang="en-US" sz="2400" dirty="0"/>
              <a:t>Agency staff </a:t>
            </a:r>
            <a:r>
              <a:rPr lang="en-US" sz="2400" dirty="0" smtClean="0"/>
              <a:t>understand their </a:t>
            </a:r>
            <a:r>
              <a:rPr lang="en-US" sz="2400" dirty="0"/>
              <a:t>respective agency permitting shortcomings due to recent changes in regulations </a:t>
            </a:r>
          </a:p>
        </p:txBody>
      </p:sp>
    </p:spTree>
    <p:extLst>
      <p:ext uri="{BB962C8B-B14F-4D97-AF65-F5344CB8AC3E}">
        <p14:creationId xmlns:p14="http://schemas.microsoft.com/office/powerpoint/2010/main" val="235547248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to Move Forward - </a:t>
            </a:r>
            <a:br>
              <a:rPr lang="en-US" dirty="0" smtClean="0"/>
            </a:br>
            <a:r>
              <a:rPr lang="en-US" dirty="0" smtClean="0"/>
              <a:t>Get an Advocate</a:t>
            </a:r>
            <a:endParaRPr lang="en-US" dirty="0"/>
          </a:p>
        </p:txBody>
      </p:sp>
      <p:sp>
        <p:nvSpPr>
          <p:cNvPr id="3" name="Content Placeholder 2"/>
          <p:cNvSpPr>
            <a:spLocks noGrp="1"/>
          </p:cNvSpPr>
          <p:nvPr>
            <p:ph idx="1"/>
          </p:nvPr>
        </p:nvSpPr>
        <p:spPr>
          <a:xfrm>
            <a:off x="457200" y="1600200"/>
            <a:ext cx="4038600" cy="4525963"/>
          </a:xfrm>
        </p:spPr>
        <p:txBody>
          <a:bodyPr>
            <a:normAutofit fontScale="92500"/>
          </a:bodyPr>
          <a:lstStyle/>
          <a:p>
            <a:r>
              <a:rPr lang="en-US" dirty="0" smtClean="0"/>
              <a:t>Peter Brewer met with Governor Brown</a:t>
            </a:r>
          </a:p>
          <a:p>
            <a:r>
              <a:rPr lang="en-US" dirty="0" smtClean="0"/>
              <a:t>Meg Caldwell helped streamline the process with two key State agencies (CCC &amp; CDFG) through discussions with high level personnel</a:t>
            </a:r>
          </a:p>
          <a:p>
            <a:endParaRPr lang="en-US" dirty="0" smtClean="0"/>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2693" y="2057400"/>
            <a:ext cx="4332707" cy="2885667"/>
          </a:xfrm>
          <a:prstGeom prst="rect">
            <a:avLst/>
          </a:prstGeom>
        </p:spPr>
      </p:pic>
    </p:spTree>
    <p:extLst>
      <p:ext uri="{BB962C8B-B14F-4D97-AF65-F5344CB8AC3E}">
        <p14:creationId xmlns:p14="http://schemas.microsoft.com/office/powerpoint/2010/main" val="1975408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FOCE Review Appendix</a:t>
            </a:r>
            <a:endParaRPr lang="en-US" dirty="0"/>
          </a:p>
        </p:txBody>
      </p:sp>
      <p:sp>
        <p:nvSpPr>
          <p:cNvPr id="3" name="Subtitle 2"/>
          <p:cNvSpPr>
            <a:spLocks noGrp="1"/>
          </p:cNvSpPr>
          <p:nvPr>
            <p:ph type="subTitle" idx="1"/>
          </p:nvPr>
        </p:nvSpPr>
        <p:spPr/>
        <p:txBody>
          <a:bodyPr/>
          <a:lstStyle/>
          <a:p>
            <a:r>
              <a:rPr lang="en-US" dirty="0" smtClean="0"/>
              <a:t>Mechanical Topics</a:t>
            </a:r>
            <a:endParaRPr lang="en-US" dirty="0"/>
          </a:p>
        </p:txBody>
      </p:sp>
    </p:spTree>
    <p:extLst>
      <p:ext uri="{BB962C8B-B14F-4D97-AF65-F5344CB8AC3E}">
        <p14:creationId xmlns:p14="http://schemas.microsoft.com/office/powerpoint/2010/main" val="178802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19200" y="838200"/>
          <a:ext cx="6629401" cy="6636506"/>
        </p:xfrm>
        <a:graphic>
          <a:graphicData uri="http://schemas.openxmlformats.org/drawingml/2006/table">
            <a:tbl>
              <a:tblPr/>
              <a:tblGrid>
                <a:gridCol w="348359"/>
                <a:gridCol w="675608"/>
                <a:gridCol w="675608"/>
                <a:gridCol w="675608"/>
                <a:gridCol w="675608"/>
                <a:gridCol w="675608"/>
                <a:gridCol w="675608"/>
                <a:gridCol w="675608"/>
                <a:gridCol w="200570"/>
                <a:gridCol w="675608"/>
                <a:gridCol w="675608"/>
              </a:tblGrid>
              <a:tr h="371444">
                <a:tc gridSpan="7">
                  <a:txBody>
                    <a:bodyPr/>
                    <a:lstStyle/>
                    <a:p>
                      <a:pPr algn="ctr" fontAlgn="b"/>
                      <a:r>
                        <a:rPr lang="en-US" sz="1200" b="1" i="0" u="none" strike="noStrike" dirty="0" smtClean="0">
                          <a:latin typeface="Arial"/>
                        </a:rPr>
                        <a:t>                           Estimation </a:t>
                      </a:r>
                      <a:r>
                        <a:rPr lang="en-US" sz="1200" b="1" i="0" u="none" strike="noStrike" dirty="0">
                          <a:latin typeface="Arial"/>
                        </a:rPr>
                        <a:t>of Shallow-FOCE CO</a:t>
                      </a:r>
                      <a:r>
                        <a:rPr lang="en-US" sz="1200" b="1" i="0" u="none" strike="noStrike" baseline="-25000" dirty="0">
                          <a:latin typeface="Arial"/>
                        </a:rPr>
                        <a:t>2</a:t>
                      </a:r>
                      <a:r>
                        <a:rPr lang="en-US" sz="1200" b="1" i="0" u="none" strike="noStrike" dirty="0">
                          <a:latin typeface="Arial"/>
                        </a:rPr>
                        <a:t> </a:t>
                      </a:r>
                      <a:r>
                        <a:rPr lang="en-US" sz="1200" b="1" i="0" u="none" strike="noStrike" dirty="0" smtClean="0">
                          <a:latin typeface="Arial"/>
                        </a:rPr>
                        <a:t>enriched</a:t>
                      </a:r>
                      <a:r>
                        <a:rPr lang="en-US" sz="1200" b="1" i="0" u="none" strike="noStrike" baseline="0" dirty="0" smtClean="0">
                          <a:latin typeface="Arial"/>
                        </a:rPr>
                        <a:t> </a:t>
                      </a:r>
                      <a:r>
                        <a:rPr lang="en-US" sz="1200" b="1" i="0" u="none" strike="noStrike" dirty="0" smtClean="0">
                          <a:latin typeface="Arial"/>
                        </a:rPr>
                        <a:t>seawater </a:t>
                      </a:r>
                      <a:r>
                        <a:rPr lang="en-US" sz="1200" b="1" i="0" u="none" strike="noStrike" dirty="0">
                          <a:latin typeface="Arial"/>
                        </a:rPr>
                        <a:t>release rate</a:t>
                      </a:r>
                      <a:r>
                        <a:rPr lang="en-US" sz="600" b="1" i="0" u="none" strike="noStrike" dirty="0">
                          <a:latin typeface="Arial"/>
                        </a:rPr>
                        <a: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r>
              <a:tr h="97124">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gridSpan="2">
                  <a:txBody>
                    <a:bodyPr/>
                    <a:lstStyle/>
                    <a:p>
                      <a:pPr algn="l" fontAlgn="b"/>
                      <a:r>
                        <a:rPr lang="en-US" sz="600" b="1" i="0" u="none" strike="noStrike">
                          <a:latin typeface="Arial"/>
                        </a:rPr>
                        <a:t>Assumptions:</a:t>
                      </a:r>
                    </a:p>
                  </a:txBody>
                  <a:tcPr marL="5684" marR="5684" marT="5684" marB="0" anchor="b">
                    <a:lnL>
                      <a:noFill/>
                    </a:lnL>
                    <a:lnR>
                      <a:noFill/>
                    </a:lnR>
                    <a:lnT>
                      <a:noFill/>
                    </a:lnT>
                    <a:lnB>
                      <a:noFill/>
                    </a:lnB>
                  </a:tcPr>
                </a:tc>
                <a:tc hMerge="1">
                  <a:txBody>
                    <a:bodyPr/>
                    <a:lstStyle/>
                    <a:p>
                      <a:endParaRPr lang="en-US"/>
                    </a:p>
                  </a:txBody>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1. Shallow FOCE is smaller than FOCE at MARS by 1/2: 0.5m X 0.5m.</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8">
                  <a:txBody>
                    <a:bodyPr/>
                    <a:lstStyle/>
                    <a:p>
                      <a:pPr algn="l" fontAlgn="b"/>
                      <a:r>
                        <a:rPr lang="en-US" sz="1200" b="0" i="0" u="none" strike="noStrike" dirty="0">
                          <a:latin typeface="Arial"/>
                        </a:rPr>
                        <a:t>2. Water velocity thru flume set as "on average" a 1 cm/s flow through chamber.</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6">
                  <a:txBody>
                    <a:bodyPr/>
                    <a:lstStyle/>
                    <a:p>
                      <a:pPr algn="l" fontAlgn="b"/>
                      <a:r>
                        <a:rPr lang="en-US" sz="1200" b="0" i="0" u="none" strike="noStrike">
                          <a:latin typeface="Arial"/>
                        </a:rPr>
                        <a:t> - residence time for a 1 meter length chamber is 100 secs.</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4">
                  <a:txBody>
                    <a:bodyPr/>
                    <a:lstStyle/>
                    <a:p>
                      <a:pPr algn="l" fontAlgn="b"/>
                      <a:r>
                        <a:rPr lang="en-US" sz="1200" b="0" i="0" u="none" strike="noStrike" dirty="0">
                          <a:latin typeface="Arial"/>
                        </a:rPr>
                        <a:t> - internal cyclic flow </a:t>
                      </a:r>
                      <a:r>
                        <a:rPr lang="en-US" sz="1200" b="0" i="0" u="none" strike="noStrike" dirty="0" err="1">
                          <a:latin typeface="Arial"/>
                        </a:rPr>
                        <a:t>indiced</a:t>
                      </a:r>
                      <a:r>
                        <a:rPr lang="en-US" sz="1200" b="0" i="0" u="none" strike="noStrike" dirty="0">
                          <a:latin typeface="Arial"/>
                        </a:rPr>
                        <a:t> by a paddle.</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cm/sec</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ht (m)</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w (m)</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10</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a:t>
                      </a:r>
                    </a:p>
                  </a:txBody>
                  <a:tcPr marL="5684" marR="5684" marT="5684" marB="0" anchor="b">
                    <a:lnL>
                      <a:noFill/>
                    </a:lnL>
                    <a:lnR>
                      <a:noFill/>
                    </a:lnR>
                    <a:lnT>
                      <a:noFill/>
                    </a:lnT>
                    <a:lnB>
                      <a:noFill/>
                    </a:lnB>
                  </a:tcPr>
                </a:tc>
                <a:tc>
                  <a:txBody>
                    <a:bodyPr/>
                    <a:lstStyle/>
                    <a:p>
                      <a:pPr algn="l" fontAlgn="b"/>
                      <a:r>
                        <a:rPr lang="en-US" sz="1200" b="0" i="0" u="none" strike="noStrike">
                          <a:latin typeface="Arial"/>
                        </a:rPr>
                        <a:t>L/s</a:t>
                      </a: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l" fontAlgn="b"/>
                      <a:r>
                        <a:rPr lang="en-US" sz="1200" b="0" i="0" u="none" strike="noStrike" dirty="0">
                          <a:latin typeface="Arial"/>
                        </a:rPr>
                        <a:t>3. Concentration of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1200" b="0" i="0" u="none" strike="noStrike" dirty="0" smtClean="0">
                          <a:solidFill>
                            <a:srgbClr val="00B050"/>
                          </a:solidFill>
                          <a:latin typeface="Arial"/>
                        </a:rPr>
                        <a:t>40</a:t>
                      </a:r>
                      <a:endParaRPr lang="en-US" sz="1200" b="0" i="0" u="none" strike="noStrike" dirty="0">
                        <a:solidFill>
                          <a:srgbClr val="00B050"/>
                        </a:solidFill>
                        <a:latin typeface="Arial"/>
                      </a:endParaRPr>
                    </a:p>
                  </a:txBody>
                  <a:tcPr marL="5684" marR="5684" marT="5684" marB="0" anchor="b">
                    <a:lnL>
                      <a:noFill/>
                    </a:lnL>
                    <a:lnR>
                      <a:noFill/>
                    </a:lnR>
                    <a:lnT>
                      <a:noFill/>
                    </a:lnT>
                    <a:lnB>
                      <a:noFill/>
                    </a:lnB>
                  </a:tcPr>
                </a:tc>
                <a:tc>
                  <a:txBody>
                    <a:bodyPr/>
                    <a:lstStyle/>
                    <a:p>
                      <a:pPr algn="l" fontAlgn="b"/>
                      <a:r>
                        <a:rPr lang="en-US" sz="1200" b="0" i="0" u="none" strike="noStrike">
                          <a:latin typeface="Arial"/>
                        </a:rPr>
                        <a:t>mM</a:t>
                      </a:r>
                    </a:p>
                  </a:txBody>
                  <a:tcPr marL="5684" marR="5684" marT="5684" marB="0" anchor="b">
                    <a:lnL>
                      <a:noFill/>
                    </a:lnL>
                    <a:lnR>
                      <a:noFill/>
                    </a:lnR>
                    <a:lnT>
                      <a:noFill/>
                    </a:lnT>
                    <a:lnB>
                      <a:noFill/>
                    </a:lnB>
                  </a:tcPr>
                </a:tc>
                <a:tc>
                  <a:txBody>
                    <a:bodyPr/>
                    <a:lstStyle/>
                    <a:p>
                      <a:pPr algn="r" fontAlgn="b"/>
                      <a:r>
                        <a:rPr lang="en-US" sz="1200" b="0" i="0" u="none" strike="noStrike">
                          <a:latin typeface="Arial"/>
                        </a:rPr>
                        <a:t>pH:</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4.75</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4. FOCE uses different amounts of CO2 depending upon pH offset: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ctr" fontAlgn="b"/>
                      <a:r>
                        <a:rPr lang="en-US" sz="1200" b="0" i="0" u="none" strike="noStrike" dirty="0" err="1">
                          <a:latin typeface="Arial"/>
                        </a:rPr>
                        <a:t>Vol</a:t>
                      </a:r>
                      <a:r>
                        <a:rPr lang="en-US" sz="1200" b="0" i="0" u="none" strike="noStrike" dirty="0">
                          <a:latin typeface="Arial"/>
                        </a:rPr>
                        <a:t>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2">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hMerge="1">
                  <a:txBody>
                    <a:bodyPr/>
                    <a:lstStyle/>
                    <a:p>
                      <a:endParaRPr lang="en-US"/>
                    </a:p>
                  </a:txBody>
                  <a:tcPr/>
                </a:tc>
              </a:tr>
              <a:tr h="309706">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pH offset</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+TCO2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a:txBody>
                    <a:bodyPr/>
                    <a:lstStyle/>
                    <a:p>
                      <a:pPr algn="ctr" fontAlgn="b"/>
                      <a:r>
                        <a:rPr lang="en-US" sz="1200" b="0" i="0" u="none" strike="noStrike" dirty="0" err="1">
                          <a:latin typeface="Arial"/>
                        </a:rPr>
                        <a:t>mL</a:t>
                      </a:r>
                      <a:r>
                        <a:rPr lang="en-US" sz="1200" b="0" i="0" u="none" strike="noStrike" dirty="0">
                          <a:latin typeface="Arial"/>
                        </a:rPr>
                        <a:t>/s</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L/min</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L/day</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kg/day</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lb/day</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l-GR" sz="1200" b="0" i="0" u="none" strike="noStrike">
                          <a:latin typeface="Arial"/>
                        </a:rPr>
                        <a:t>μ</a:t>
                      </a:r>
                      <a:r>
                        <a:rPr lang="en-US" sz="1200" b="0" i="0" u="none" strike="noStrike">
                          <a:latin typeface="Arial"/>
                        </a:rPr>
                        <a:t>mol/kg</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µmole/s</a:t>
                      </a: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74.5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1862.5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46.563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2.794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4023</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7.082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15.61</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136.1</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3402.5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85.062</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5.104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7349</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12.938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28.52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257.3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6432.5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160.813</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9.649</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13894</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24.459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53.92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767.7</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19192.5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479.813</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28.789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41456</a:t>
                      </a:r>
                    </a:p>
                  </a:txBody>
                  <a:tcPr marL="5684" marR="5684" marT="5684" marB="0" anchor="b">
                    <a:lnL>
                      <a:noFill/>
                    </a:lnL>
                    <a:lnR>
                      <a:noFill/>
                    </a:lnR>
                    <a:lnT>
                      <a:noFill/>
                    </a:lnT>
                    <a:lnB>
                      <a:noFill/>
                    </a:lnB>
                  </a:tcPr>
                </a:tc>
                <a:tc>
                  <a:txBody>
                    <a:bodyPr/>
                    <a:lstStyle/>
                    <a:p>
                      <a:pPr algn="l" fontAlgn="b"/>
                      <a:endParaRPr lang="en-US" sz="1200" b="0" i="0" u="none" strike="noStrike">
                        <a:solidFill>
                          <a:srgbClr val="FF0000"/>
                        </a:solidFill>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72.978</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160.89</a:t>
                      </a: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r>
              <a:tr h="158084">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000" b="0" i="0" u="none" strike="noStrike" dirty="0">
                        <a:latin typeface="Arial"/>
                      </a:endParaRPr>
                    </a:p>
                  </a:txBody>
                  <a:tcPr marL="5684" marR="5684" marT="5684" marB="0" anchor="b">
                    <a:lnL>
                      <a:noFill/>
                    </a:lnL>
                    <a:lnR>
                      <a:noFill/>
                    </a:lnR>
                    <a:lnT>
                      <a:noFill/>
                    </a:lnT>
                    <a:lnB>
                      <a:noFill/>
                    </a:lnB>
                  </a:tcPr>
                </a:tc>
              </a:tr>
            </a:tbl>
          </a:graphicData>
        </a:graphic>
      </p:graphicFrame>
      <p:sp>
        <p:nvSpPr>
          <p:cNvPr id="5" name="TextBox 4"/>
          <p:cNvSpPr txBox="1"/>
          <p:nvPr/>
        </p:nvSpPr>
        <p:spPr>
          <a:xfrm>
            <a:off x="1981200" y="76200"/>
            <a:ext cx="3512500" cy="369332"/>
          </a:xfrm>
          <a:prstGeom prst="rect">
            <a:avLst/>
          </a:prstGeom>
          <a:noFill/>
        </p:spPr>
        <p:txBody>
          <a:bodyPr wrap="none" rtlCol="0">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4" name="Rectangle 3"/>
          <p:cNvSpPr/>
          <p:nvPr/>
        </p:nvSpPr>
        <p:spPr>
          <a:xfrm>
            <a:off x="3124200" y="457200"/>
            <a:ext cx="1373133" cy="369332"/>
          </a:xfrm>
          <a:prstGeom prst="rect">
            <a:avLst/>
          </a:prstGeom>
        </p:spPr>
        <p:txBody>
          <a:bodyPr wrap="none">
            <a:spAutoFit/>
          </a:bodyPr>
          <a:lstStyle/>
          <a:p>
            <a:r>
              <a:rPr lang="en-US" b="1" dirty="0" smtClean="0"/>
              <a:t>Spreadsheet</a:t>
            </a:r>
            <a:endParaRPr lang="en-US" b="1" dirty="0"/>
          </a:p>
        </p:txBody>
      </p:sp>
    </p:spTree>
    <p:extLst>
      <p:ext uri="{BB962C8B-B14F-4D97-AF65-F5344CB8AC3E}">
        <p14:creationId xmlns:p14="http://schemas.microsoft.com/office/powerpoint/2010/main" val="63155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828800" y="914400"/>
          <a:ext cx="5308602" cy="5351780"/>
        </p:xfrm>
        <a:graphic>
          <a:graphicData uri="http://schemas.openxmlformats.org/drawingml/2006/table">
            <a:tbl>
              <a:tblPr/>
              <a:tblGrid>
                <a:gridCol w="560535"/>
                <a:gridCol w="527563"/>
                <a:gridCol w="527563"/>
                <a:gridCol w="527563"/>
                <a:gridCol w="527563"/>
                <a:gridCol w="527563"/>
                <a:gridCol w="527563"/>
                <a:gridCol w="527563"/>
                <a:gridCol w="527563"/>
                <a:gridCol w="527563"/>
              </a:tblGrid>
              <a:tr h="127000">
                <a:tc>
                  <a:txBody>
                    <a:bodyPr/>
                    <a:lstStyle/>
                    <a:p>
                      <a:pPr algn="l" fontAlgn="b"/>
                      <a:endParaRPr lang="en-US" sz="700" b="0"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ctr" fontAlgn="b"/>
                      <a:endParaRPr lang="en-US" sz="1600" b="0" i="0" u="none" strike="noStrike" dirty="0">
                        <a:solidFill>
                          <a:srgbClr val="000000"/>
                        </a:solidFill>
                        <a:latin typeface="Calibri"/>
                      </a:endParaRPr>
                    </a:p>
                  </a:txBody>
                  <a:tcPr marL="6350" marR="6350" marT="6350" marB="0" anchor="b">
                    <a:lnL>
                      <a:noFill/>
                    </a:lnL>
                    <a:lnR>
                      <a:noFill/>
                    </a:lnR>
                    <a:lnT>
                      <a:noFill/>
                    </a:lnT>
                    <a:lnB>
                      <a:noFill/>
                    </a:lnB>
                  </a:tcPr>
                </a:tc>
                <a:tc gridSpan="4">
                  <a:txBody>
                    <a:bodyPr/>
                    <a:lstStyle/>
                    <a:p>
                      <a:pPr algn="ctr" fontAlgn="b"/>
                      <a:r>
                        <a:rPr lang="en-US" sz="1600" b="1" i="0" u="sng" strike="noStrike" baseline="0" dirty="0">
                          <a:solidFill>
                            <a:schemeClr val="tx1"/>
                          </a:solidFill>
                          <a:latin typeface="Calibri"/>
                        </a:rPr>
                        <a:t>FOCE </a:t>
                      </a:r>
                      <a:r>
                        <a:rPr lang="en-US" sz="1600" b="1" i="0" u="sng" strike="noStrike" baseline="0" dirty="0" smtClean="0">
                          <a:solidFill>
                            <a:schemeClr val="tx1"/>
                          </a:solidFill>
                          <a:latin typeface="Calibri"/>
                        </a:rPr>
                        <a:t>Delay Section </a:t>
                      </a:r>
                      <a:r>
                        <a:rPr lang="en-US" sz="1600" b="1" i="0" u="sng" strike="noStrike" baseline="0" dirty="0">
                          <a:solidFill>
                            <a:schemeClr val="tx1"/>
                          </a:solidFill>
                          <a:latin typeface="Calibri"/>
                        </a:rPr>
                        <a:t>Lengths and </a:t>
                      </a:r>
                      <a:r>
                        <a:rPr lang="en-US" sz="1600" b="1" i="0" u="sng" strike="noStrike" baseline="0" dirty="0" smtClean="0">
                          <a:solidFill>
                            <a:schemeClr val="tx1"/>
                          </a:solidFill>
                          <a:latin typeface="Calibri"/>
                        </a:rPr>
                        <a:t>Flow(Q)</a:t>
                      </a:r>
                      <a:endParaRPr lang="en-US" sz="1600" b="1" i="0" u="sng" strike="noStrike" baseline="0"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gridSpan="8">
                  <a:txBody>
                    <a:bodyPr/>
                    <a:lstStyle/>
                    <a:p>
                      <a:pPr algn="l" fontAlgn="b"/>
                      <a:r>
                        <a:rPr lang="en-US" sz="1000" b="1" i="0" u="none" strike="noStrike" dirty="0">
                          <a:solidFill>
                            <a:schemeClr val="tx1"/>
                          </a:solidFill>
                          <a:latin typeface="Calibri"/>
                        </a:rPr>
                        <a:t>Assumption for this version - pH delta of - 0.3, 10 deg. C, so  2 Tau ~ 135 seconds</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000000"/>
                          </a:solidFill>
                          <a:latin typeface="Calibri"/>
                        </a:rPr>
                        <a:t>4/2/2012</a:t>
                      </a: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-Ambient pH ~8.1</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4">
                  <a:txBody>
                    <a:bodyPr/>
                    <a:lstStyle/>
                    <a:p>
                      <a:pPr algn="l" fontAlgn="b"/>
                      <a:endParaRPr lang="en-US" sz="1000" b="1" i="0" u="none" strike="noStrike" dirty="0">
                        <a:solidFill>
                          <a:srgbClr val="00B050"/>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-Mixing Section is Round tubing or pipe</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6">
                  <a:txBody>
                    <a:bodyPr/>
                    <a:lstStyle/>
                    <a:p>
                      <a:pPr algn="l" fontAlgn="b"/>
                      <a:r>
                        <a:rPr lang="en-US" sz="1000" b="1" i="0" u="none" strike="noStrike" dirty="0">
                          <a:solidFill>
                            <a:schemeClr val="tx1"/>
                          </a:solidFill>
                          <a:latin typeface="Calibri"/>
                        </a:rPr>
                        <a:t>            -Flow thru Test Section is the bulk (average) flow</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a:solidFill>
                            <a:srgbClr val="FF0000"/>
                          </a:solidFill>
                          <a:latin typeface="Calibri"/>
                        </a:rPr>
                        <a:t>INPUTS</a:t>
                      </a: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47.0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Height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Note: </a:t>
                      </a:r>
                      <a:r>
                        <a:rPr lang="en-US" sz="1000" b="1" i="0" u="none" strike="noStrike" dirty="0" err="1">
                          <a:solidFill>
                            <a:schemeClr val="tx1"/>
                          </a:solidFill>
                          <a:latin typeface="Calibri"/>
                        </a:rPr>
                        <a:t>swFOCE</a:t>
                      </a:r>
                      <a:r>
                        <a:rPr lang="en-US" sz="1000" b="1" i="0" u="none" strike="noStrike" dirty="0">
                          <a:solidFill>
                            <a:schemeClr val="tx1"/>
                          </a:solidFill>
                          <a:latin typeface="Calibri"/>
                        </a:rPr>
                        <a:t> dim's Ht, W, L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2">
                  <a:txBody>
                    <a:bodyPr/>
                    <a:lstStyle/>
                    <a:p>
                      <a:pPr algn="l" fontAlgn="b"/>
                      <a:r>
                        <a:rPr lang="en-US" sz="1000" b="1" i="0" u="none" strike="noStrike" dirty="0">
                          <a:solidFill>
                            <a:schemeClr val="tx1"/>
                          </a:solidFill>
                          <a:latin typeface="Calibri"/>
                        </a:rPr>
                        <a:t>47cm,49cm, 2m</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49.0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Width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2.0</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meters, Length of Test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cm/second, Flow velocity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30.5</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 Diameter of Mixing Section tubing</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r" fontAlgn="b"/>
                      <a:r>
                        <a:rPr lang="en-US" sz="1000" b="1" i="0" u="none" strike="noStrike">
                          <a:solidFill>
                            <a:schemeClr val="tx1"/>
                          </a:solidFill>
                          <a:latin typeface="Calibri"/>
                        </a:rPr>
                        <a:t>12.0</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inches</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dirty="0">
                          <a:solidFill>
                            <a:schemeClr val="tx1"/>
                          </a:solidFill>
                          <a:latin typeface="Calibri"/>
                        </a:rPr>
                        <a:t>RESULTS</a:t>
                      </a: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2303.0</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730.2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Mixing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6.3</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cm/sec,  Flow </a:t>
                      </a:r>
                      <a:r>
                        <a:rPr lang="en-US" sz="1000" b="1" i="0" u="none" strike="noStrike" dirty="0" err="1">
                          <a:solidFill>
                            <a:schemeClr val="tx1"/>
                          </a:solidFill>
                          <a:latin typeface="Calibri"/>
                        </a:rPr>
                        <a:t>vel</a:t>
                      </a:r>
                      <a:r>
                        <a:rPr lang="en-US" sz="1000" b="1" i="0" u="none" strike="noStrike" dirty="0">
                          <a:solidFill>
                            <a:schemeClr val="tx1"/>
                          </a:solidFill>
                          <a:latin typeface="Calibri"/>
                        </a:rPr>
                        <a:t> in mixing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8.5</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meters, Length of mixing section </a:t>
                      </a:r>
                      <a:r>
                        <a:rPr lang="en-US" sz="1000" b="1" i="0" u="none" strike="noStrike" dirty="0" err="1">
                          <a:solidFill>
                            <a:schemeClr val="tx1"/>
                          </a:solidFill>
                          <a:latin typeface="Calibri"/>
                        </a:rPr>
                        <a:t>req'd</a:t>
                      </a:r>
                      <a:r>
                        <a:rPr lang="en-US" sz="1000" b="1" i="0" u="none" strike="noStrike" dirty="0">
                          <a:solidFill>
                            <a:schemeClr val="tx1"/>
                          </a:solidFill>
                          <a:latin typeface="Calibri"/>
                        </a:rPr>
                        <a:t> for 2 Tau</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4.6</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Liters/sec,   Quantity of S.W. </a:t>
                      </a:r>
                      <a:r>
                        <a:rPr lang="en-US" sz="1000" b="1" i="0" u="none" strike="noStrike" dirty="0" err="1">
                          <a:solidFill>
                            <a:schemeClr val="tx1"/>
                          </a:solidFill>
                          <a:latin typeface="Calibri"/>
                        </a:rPr>
                        <a:t>req'd</a:t>
                      </a:r>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16582</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Liters/hr</a:t>
                      </a: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4381</a:t>
                      </a:r>
                    </a:p>
                  </a:txBody>
                  <a:tcPr marL="6350" marR="6350" marT="6350" marB="0" anchor="b">
                    <a:lnL>
                      <a:noFill/>
                    </a:lnL>
                    <a:lnR>
                      <a:noFill/>
                    </a:lnR>
                    <a:lnT>
                      <a:noFill/>
                    </a:lnT>
                    <a:lnB>
                      <a:noFill/>
                    </a:lnB>
                  </a:tcPr>
                </a:tc>
                <a:tc gridSpan="2">
                  <a:txBody>
                    <a:bodyPr/>
                    <a:lstStyle/>
                    <a:p>
                      <a:pPr algn="l" fontAlgn="b"/>
                      <a:r>
                        <a:rPr lang="en-US" sz="1000" b="1" i="0" u="none" strike="noStrike">
                          <a:solidFill>
                            <a:schemeClr val="tx1"/>
                          </a:solidFill>
                          <a:latin typeface="Calibri"/>
                        </a:rPr>
                        <a:t>  Gallons/hr</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chemeClr val="tx1"/>
                          </a:solidFill>
                          <a:latin typeface="Calibri"/>
                        </a:rPr>
                        <a:t>100</a:t>
                      </a:r>
                    </a:p>
                  </a:txBody>
                  <a:tcPr marL="6350" marR="6350" marT="6350" marB="0" anchor="b">
                    <a:lnL>
                      <a:noFill/>
                    </a:lnL>
                    <a:lnR>
                      <a:noFill/>
                    </a:lnR>
                    <a:lnT>
                      <a:noFill/>
                    </a:lnT>
                    <a:lnB>
                      <a:noFill/>
                    </a:lnB>
                  </a:tcPr>
                </a:tc>
                <a:tc gridSpan="5">
                  <a:txBody>
                    <a:bodyPr/>
                    <a:lstStyle/>
                    <a:p>
                      <a:pPr algn="l" fontAlgn="b"/>
                      <a:r>
                        <a:rPr lang="en-US" sz="1000" b="1" i="0" u="none" strike="noStrike">
                          <a:solidFill>
                            <a:schemeClr val="tx1"/>
                          </a:solidFill>
                          <a:latin typeface="Calibri"/>
                        </a:rPr>
                        <a:t>   seconds, Residence Time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bl>
          </a:graphicData>
        </a:graphic>
      </p:graphicFrame>
      <p:sp>
        <p:nvSpPr>
          <p:cNvPr id="5" name="Rectangle 4"/>
          <p:cNvSpPr/>
          <p:nvPr/>
        </p:nvSpPr>
        <p:spPr>
          <a:xfrm>
            <a:off x="23622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6" name="TextBox 5"/>
          <p:cNvSpPr txBox="1"/>
          <p:nvPr/>
        </p:nvSpPr>
        <p:spPr>
          <a:xfrm>
            <a:off x="3276600" y="533400"/>
            <a:ext cx="1373133" cy="369332"/>
          </a:xfrm>
          <a:prstGeom prst="rect">
            <a:avLst/>
          </a:prstGeom>
          <a:noFill/>
        </p:spPr>
        <p:txBody>
          <a:bodyPr wrap="none" rtlCol="0">
            <a:spAutoFit/>
          </a:bodyPr>
          <a:lstStyle/>
          <a:p>
            <a:r>
              <a:rPr lang="en-US" b="1" dirty="0" smtClean="0"/>
              <a:t>Spreadsheet</a:t>
            </a:r>
            <a:endParaRPr lang="en-US" b="1" dirty="0"/>
          </a:p>
        </p:txBody>
      </p:sp>
    </p:spTree>
    <p:extLst>
      <p:ext uri="{BB962C8B-B14F-4D97-AF65-F5344CB8AC3E}">
        <p14:creationId xmlns:p14="http://schemas.microsoft.com/office/powerpoint/2010/main" val="362835751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TotalTime>
  <Words>2673</Words>
  <Application>Microsoft Macintosh PowerPoint</Application>
  <PresentationFormat>On-screen Show (4:3)</PresentationFormat>
  <Paragraphs>834</Paragraphs>
  <Slides>36</Slides>
  <Notes>16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38" baseType="lpstr">
      <vt:lpstr>1_Office Theme</vt:lpstr>
      <vt:lpstr>Acrobat Document</vt:lpstr>
      <vt:lpstr>FOCE Review Appendix</vt:lpstr>
      <vt:lpstr>Permits at Every Level</vt:lpstr>
      <vt:lpstr>Permitting Issues: cont’d</vt:lpstr>
      <vt:lpstr>Permitting Issues: cont’d</vt:lpstr>
      <vt:lpstr>Permitting Issues: cont’d</vt:lpstr>
      <vt:lpstr>How to Move Forward -  Get an Advocate</vt:lpstr>
      <vt:lpstr>FOCE Review Appendix</vt:lpstr>
      <vt:lpstr>PowerPoint Presentation</vt:lpstr>
      <vt:lpstr>PowerPoint Presentation</vt:lpstr>
      <vt:lpstr>Flow Rate of Stabilized Enriched Seawater Relative to Chamber Cross-Section and Internal Current Speed</vt:lpstr>
      <vt:lpstr>PowerPoint Presentation</vt:lpstr>
      <vt:lpstr>Potential Materials and Components</vt:lpstr>
      <vt:lpstr>Proven Fabrication Methods</vt:lpstr>
      <vt:lpstr>PowerPoint Presentation</vt:lpstr>
      <vt:lpstr>PowerPoint Presentation</vt:lpstr>
      <vt:lpstr>400nm through 700 nm</vt:lpstr>
      <vt:lpstr>FOCE Review Appendix</vt:lpstr>
      <vt:lpstr>Ethernet Standards</vt:lpstr>
      <vt:lpstr>Serial Standards</vt:lpstr>
      <vt:lpstr>DSL Standards</vt:lpstr>
      <vt:lpstr>Instrument Level Power Control</vt:lpstr>
      <vt:lpstr>Serial Port Expansion</vt:lpstr>
      <vt:lpstr>Computer</vt:lpstr>
      <vt:lpstr>PC/104 Stack</vt:lpstr>
      <vt:lpstr>PC/104 Stack</vt:lpstr>
      <vt:lpstr>Wago I/O System</vt:lpstr>
      <vt:lpstr>Wago I/O System</vt:lpstr>
      <vt:lpstr>Instrument Chassis</vt:lpstr>
      <vt:lpstr>Instrument Chassis</vt:lpstr>
      <vt:lpstr>FOCE Review Appendix</vt:lpstr>
      <vt:lpstr>Instrument drivers, data and comm links: some guidelines</vt:lpstr>
      <vt:lpstr>Instrument data</vt:lpstr>
      <vt:lpstr>Acquiring raw data</vt:lpstr>
      <vt:lpstr>Where to get instrument drivers?</vt:lpstr>
      <vt:lpstr>Communication links</vt:lpstr>
      <vt:lpstr>Shore data base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5</cp:revision>
  <dcterms:created xsi:type="dcterms:W3CDTF">2012-04-30T18:27:53Z</dcterms:created>
  <dcterms:modified xsi:type="dcterms:W3CDTF">2012-05-07T21:45:11Z</dcterms:modified>
</cp:coreProperties>
</file>