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4.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8"/>
  </p:notesMasterIdLst>
  <p:sldIdLst>
    <p:sldId id="414" r:id="rId2"/>
    <p:sldId id="498" r:id="rId3"/>
    <p:sldId id="499" r:id="rId4"/>
    <p:sldId id="500" r:id="rId5"/>
    <p:sldId id="501" r:id="rId6"/>
    <p:sldId id="415" r:id="rId7"/>
    <p:sldId id="416" r:id="rId8"/>
    <p:sldId id="417" r:id="rId9"/>
    <p:sldId id="418" r:id="rId10"/>
    <p:sldId id="419" r:id="rId11"/>
    <p:sldId id="420" r:id="rId12"/>
    <p:sldId id="421" r:id="rId13"/>
    <p:sldId id="422" r:id="rId14"/>
    <p:sldId id="423" r:id="rId15"/>
    <p:sldId id="424" r:id="rId16"/>
    <p:sldId id="425" r:id="rId17"/>
    <p:sldId id="426" r:id="rId18"/>
    <p:sldId id="427" r:id="rId19"/>
    <p:sldId id="428" r:id="rId20"/>
    <p:sldId id="429" r:id="rId21"/>
    <p:sldId id="430" r:id="rId22"/>
    <p:sldId id="431" r:id="rId23"/>
    <p:sldId id="432" r:id="rId24"/>
    <p:sldId id="440" r:id="rId25"/>
    <p:sldId id="406" r:id="rId26"/>
    <p:sldId id="407" r:id="rId27"/>
    <p:sldId id="413" r:id="rId28"/>
    <p:sldId id="294" r:id="rId29"/>
    <p:sldId id="441" r:id="rId30"/>
    <p:sldId id="442" r:id="rId31"/>
    <p:sldId id="443" r:id="rId32"/>
    <p:sldId id="444" r:id="rId33"/>
    <p:sldId id="445" r:id="rId34"/>
    <p:sldId id="446" r:id="rId35"/>
    <p:sldId id="447" r:id="rId36"/>
    <p:sldId id="448" r:id="rId37"/>
    <p:sldId id="449"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325" r:id="rId57"/>
    <p:sldId id="327" r:id="rId58"/>
    <p:sldId id="328" r:id="rId59"/>
    <p:sldId id="330" r:id="rId60"/>
    <p:sldId id="329" r:id="rId61"/>
    <p:sldId id="331" r:id="rId62"/>
    <p:sldId id="333" r:id="rId63"/>
    <p:sldId id="335" r:id="rId64"/>
    <p:sldId id="339" r:id="rId65"/>
    <p:sldId id="340" r:id="rId66"/>
    <p:sldId id="341" r:id="rId67"/>
    <p:sldId id="435" r:id="rId68"/>
    <p:sldId id="352" r:id="rId69"/>
    <p:sldId id="353" r:id="rId70"/>
    <p:sldId id="363" r:id="rId71"/>
    <p:sldId id="364" r:id="rId72"/>
    <p:sldId id="354" r:id="rId73"/>
    <p:sldId id="355" r:id="rId74"/>
    <p:sldId id="356" r:id="rId75"/>
    <p:sldId id="357" r:id="rId76"/>
    <p:sldId id="362" r:id="rId77"/>
    <p:sldId id="366" r:id="rId78"/>
    <p:sldId id="486" r:id="rId79"/>
    <p:sldId id="367" r:id="rId80"/>
    <p:sldId id="368" r:id="rId81"/>
    <p:sldId id="371" r:id="rId82"/>
    <p:sldId id="373" r:id="rId83"/>
    <p:sldId id="374" r:id="rId84"/>
    <p:sldId id="375" r:id="rId85"/>
    <p:sldId id="377" r:id="rId86"/>
    <p:sldId id="378" r:id="rId87"/>
    <p:sldId id="380" r:id="rId88"/>
    <p:sldId id="382" r:id="rId89"/>
    <p:sldId id="384" r:id="rId90"/>
    <p:sldId id="386" r:id="rId91"/>
    <p:sldId id="388" r:id="rId92"/>
    <p:sldId id="390" r:id="rId93"/>
    <p:sldId id="391" r:id="rId94"/>
    <p:sldId id="392" r:id="rId95"/>
    <p:sldId id="393" r:id="rId96"/>
    <p:sldId id="487" r:id="rId97"/>
    <p:sldId id="485" r:id="rId98"/>
    <p:sldId id="437" r:id="rId99"/>
    <p:sldId id="470" r:id="rId100"/>
    <p:sldId id="471" r:id="rId101"/>
    <p:sldId id="472" r:id="rId102"/>
    <p:sldId id="473" r:id="rId103"/>
    <p:sldId id="488" r:id="rId104"/>
    <p:sldId id="489" r:id="rId105"/>
    <p:sldId id="490" r:id="rId106"/>
    <p:sldId id="491" r:id="rId107"/>
    <p:sldId id="492" r:id="rId108"/>
    <p:sldId id="493" r:id="rId109"/>
    <p:sldId id="494" r:id="rId110"/>
    <p:sldId id="495" r:id="rId111"/>
    <p:sldId id="496" r:id="rId112"/>
    <p:sldId id="497" r:id="rId113"/>
    <p:sldId id="401" r:id="rId114"/>
    <p:sldId id="468" r:id="rId115"/>
    <p:sldId id="469" r:id="rId116"/>
    <p:sldId id="433"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90191" autoAdjust="0"/>
  </p:normalViewPr>
  <p:slideViewPr>
    <p:cSldViewPr snapToGrid="0" snapToObjects="1">
      <p:cViewPr>
        <p:scale>
          <a:sx n="121" d="100"/>
          <a:sy n="121" d="100"/>
        </p:scale>
        <p:origin x="-72" y="-72"/>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presProps" Target="presProps.xml"/><Relationship Id="rId121" Type="http://schemas.openxmlformats.org/officeDocument/2006/relationships/viewProps" Target="viewProps.xml"/><Relationship Id="rId122" Type="http://schemas.openxmlformats.org/officeDocument/2006/relationships/theme" Target="theme/theme1.xml"/><Relationship Id="rId12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notesMaster" Target="notesMasters/notesMaster1.xml"/><Relationship Id="rId119" Type="http://schemas.openxmlformats.org/officeDocument/2006/relationships/printerSettings" Target="printerSettings/printerSettings1.bin"/><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emf"/><Relationship Id="rId2" Type="http://schemas.openxmlformats.org/officeDocument/2006/relationships/image" Target="../media/image49.emf"/><Relationship Id="rId3" Type="http://schemas.openxmlformats.org/officeDocument/2006/relationships/image" Target="../media/image5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5/9/12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13</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35</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36</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37</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39</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40</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21</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44</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45</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46</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47</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48</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49</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52</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53</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25</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54</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57</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59</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61</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64</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65</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66</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71</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26</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73</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75</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76</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96</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97</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98</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29</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30</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31</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32</a:t>
            </a:fld>
            <a:endParaRPr lang="en-US"/>
          </a:p>
        </p:txBody>
      </p:sp>
    </p:spTree>
    <p:extLst>
      <p:ext uri="{BB962C8B-B14F-4D97-AF65-F5344CB8AC3E}">
        <p14:creationId xmlns:p14="http://schemas.microsoft.com/office/powerpoint/2010/main" val="2244138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5/9/12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9.gif"/><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3.png"/><Relationship Id="rId8" Type="http://schemas.openxmlformats.org/officeDocument/2006/relationships/image" Target="../media/image101.gif"/><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e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6.e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7.gif"/><Relationship Id="rId6" Type="http://schemas.openxmlformats.org/officeDocument/2006/relationships/image" Target="../media/image18.gif"/><Relationship Id="rId7"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44.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9.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1.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5.xml.rels><?xml version="1.0" encoding="UTF-8" standalone="yes"?>
<Relationships xmlns="http://schemas.openxmlformats.org/package/2006/relationships"><Relationship Id="rId11" Type="http://schemas.openxmlformats.org/officeDocument/2006/relationships/image" Target="../media/image29.gif"/><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gif"/><Relationship Id="rId4" Type="http://schemas.openxmlformats.org/officeDocument/2006/relationships/image" Target="../media/image37.gif"/><Relationship Id="rId5" Type="http://schemas.openxmlformats.org/officeDocument/2006/relationships/image" Target="../media/image38.gif"/><Relationship Id="rId6" Type="http://schemas.openxmlformats.org/officeDocument/2006/relationships/image" Target="../media/image39.gif"/><Relationship Id="rId7" Type="http://schemas.openxmlformats.org/officeDocument/2006/relationships/image" Target="../media/image40.gif"/><Relationship Id="rId8" Type="http://schemas.openxmlformats.org/officeDocument/2006/relationships/image" Target="../media/image41.gif"/><Relationship Id="rId9" Type="http://schemas.openxmlformats.org/officeDocument/2006/relationships/image" Target="../media/image42.gif"/><Relationship Id="rId10" Type="http://schemas.openxmlformats.org/officeDocument/2006/relationships/image" Target="../media/image27.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47.jpeg"/></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oleObject" Target="../embeddings/oleObject1.bin"/><Relationship Id="rId5" Type="http://schemas.openxmlformats.org/officeDocument/2006/relationships/image" Target="../media/image48.emf"/><Relationship Id="rId6" Type="http://schemas.openxmlformats.org/officeDocument/2006/relationships/oleObject" Target="../embeddings/oleObject2.bin"/><Relationship Id="rId7" Type="http://schemas.openxmlformats.org/officeDocument/2006/relationships/image" Target="../media/image49.emf"/><Relationship Id="rId8" Type="http://schemas.openxmlformats.org/officeDocument/2006/relationships/oleObject" Target="../embeddings/oleObject3.bin"/><Relationship Id="rId9" Type="http://schemas.openxmlformats.org/officeDocument/2006/relationships/image" Target="../media/image50.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5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2.xml"/><Relationship Id="rId2" Type="http://schemas.openxmlformats.org/officeDocument/2006/relationships/image" Target="../media/image56.png"/></Relationships>
</file>

<file path=ppt/slides/_rels/slide63.xml.rels><?xml version="1.0" encoding="UTF-8" standalone="yes"?>
<Relationships xmlns="http://schemas.openxmlformats.org/package/2006/relationships"><Relationship Id="rId11" Type="http://schemas.openxmlformats.org/officeDocument/2006/relationships/image" Target="../media/image67.jpeg"/><Relationship Id="rId12" Type="http://schemas.openxmlformats.org/officeDocument/2006/relationships/image" Target="../media/image68.jpeg"/><Relationship Id="rId13" Type="http://schemas.openxmlformats.org/officeDocument/2006/relationships/image" Target="../media/image69.jpeg"/><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9.jpeg"/><Relationship Id="rId4" Type="http://schemas.openxmlformats.org/officeDocument/2006/relationships/image" Target="../media/image60.png"/><Relationship Id="rId5" Type="http://schemas.openxmlformats.org/officeDocument/2006/relationships/image" Target="../media/image61.jpeg"/><Relationship Id="rId6" Type="http://schemas.openxmlformats.org/officeDocument/2006/relationships/image" Target="../media/image62.png"/><Relationship Id="rId7" Type="http://schemas.openxmlformats.org/officeDocument/2006/relationships/image" Target="../media/image63.gif"/><Relationship Id="rId8" Type="http://schemas.openxmlformats.org/officeDocument/2006/relationships/image" Target="../media/image64.gif"/><Relationship Id="rId9" Type="http://schemas.openxmlformats.org/officeDocument/2006/relationships/image" Target="../media/image65.jpeg"/><Relationship Id="rId10" Type="http://schemas.openxmlformats.org/officeDocument/2006/relationships/image" Target="../media/image66.jpeg"/></Relationships>
</file>

<file path=ppt/slides/_rels/slide64.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65.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jpg"/><Relationship Id="rId6" Type="http://schemas.openxmlformats.org/officeDocument/2006/relationships/image" Target="../media/image77.jpg"/><Relationship Id="rId7" Type="http://schemas.openxmlformats.org/officeDocument/2006/relationships/image" Target="../media/image78.jp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4.bin"/><Relationship Id="rId5" Type="http://schemas.openxmlformats.org/officeDocument/2006/relationships/image" Target="../media/image79.emf"/><Relationship Id="rId6" Type="http://schemas.openxmlformats.org/officeDocument/2006/relationships/image" Target="../media/image80.jp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 Id="rId3" Type="http://schemas.openxmlformats.org/officeDocument/2006/relationships/image" Target="../media/image8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3.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 Id="rId3" Type="http://schemas.openxmlformats.org/officeDocument/2006/relationships/image" Target="../media/image85.jpeg"/></Relationships>
</file>

<file path=ppt/slides/_rels/slide75.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8.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gif"/><Relationship Id="rId6" Type="http://schemas.openxmlformats.org/officeDocument/2006/relationships/image" Target="../media/image16.gif"/><Relationship Id="rId7" Type="http://schemas.openxmlformats.org/officeDocument/2006/relationships/image" Target="../media/image17.gif"/><Relationship Id="rId8" Type="http://schemas.openxmlformats.org/officeDocument/2006/relationships/image" Target="../media/image18.gif"/><Relationship Id="rId9"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90.jpeg"/><Relationship Id="rId4" Type="http://schemas.openxmlformats.org/officeDocument/2006/relationships/image" Target="../media/image91.jpeg"/><Relationship Id="rId1" Type="http://schemas.openxmlformats.org/officeDocument/2006/relationships/slideLayout" Target="../slideLayouts/slideLayout2.xml"/><Relationship Id="rId2" Type="http://schemas.openxmlformats.org/officeDocument/2006/relationships/image" Target="../media/image89.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image" Target="../media/image92.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7.jpeg"/><Relationship Id="rId4" Type="http://schemas.openxmlformats.org/officeDocument/2006/relationships/image" Target="../media/image98.jpeg"/><Relationship Id="rId5" Type="http://schemas.openxmlformats.org/officeDocument/2006/relationships/image" Target="../media/image99.jpeg"/><Relationship Id="rId1" Type="http://schemas.openxmlformats.org/officeDocument/2006/relationships/slideLayout" Target="../slideLayouts/slideLayout2.xml"/><Relationship Id="rId2" Type="http://schemas.openxmlformats.org/officeDocument/2006/relationships/image" Target="../media/image96.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00.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00.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a:t>
            </a:r>
            <a:r>
              <a:rPr lang="en-US" dirty="0" smtClean="0"/>
              <a:t>minimize </a:t>
            </a:r>
            <a:r>
              <a:rPr lang="en-US" dirty="0" smtClean="0"/>
              <a:t>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157058"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203881"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10" name="Group 9"/>
          <p:cNvGrpSpPr/>
          <p:nvPr/>
        </p:nvGrpSpPr>
        <p:grpSpPr>
          <a:xfrm>
            <a:off x="6958357" y="5736955"/>
            <a:ext cx="678292" cy="796857"/>
            <a:chOff x="6895387" y="5736955"/>
            <a:chExt cx="678292" cy="796857"/>
          </a:xfrm>
        </p:grpSpPr>
        <p:sp>
          <p:nvSpPr>
            <p:cNvPr id="6" name="Oval 5"/>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246987"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H="1" flipV="1">
            <a:off x="7292663" y="5394021"/>
            <a:ext cx="4841"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cxnSp>
        <p:nvCxnSpPr>
          <p:cNvPr id="37" name="Straight Connector 36"/>
          <p:cNvCxnSpPr>
            <a:stCxn id="30" idx="0"/>
            <a:endCxn id="9" idx="2"/>
          </p:cNvCxnSpPr>
          <p:nvPr/>
        </p:nvCxnSpPr>
        <p:spPr>
          <a:xfrm flipH="1" flipV="1">
            <a:off x="7647386"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47386"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0"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4"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47386"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grpSp>
        <p:nvGrpSpPr>
          <p:cNvPr id="38" name="Group 37"/>
          <p:cNvGrpSpPr/>
          <p:nvPr/>
        </p:nvGrpSpPr>
        <p:grpSpPr>
          <a:xfrm>
            <a:off x="7686097" y="5729629"/>
            <a:ext cx="678292" cy="796857"/>
            <a:chOff x="6895387" y="5736955"/>
            <a:chExt cx="678292" cy="796857"/>
          </a:xfrm>
        </p:grpSpPr>
        <p:sp>
          <p:nvSpPr>
            <p:cNvPr id="39" name="Oval 38"/>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40" name="Straight Connector 39"/>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Tree>
    <p:extLst>
      <p:ext uri="{BB962C8B-B14F-4D97-AF65-F5344CB8AC3E}">
        <p14:creationId xmlns:p14="http://schemas.microsoft.com/office/powerpoint/2010/main" val="683889868"/>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192227042"/>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38975" b="12041"/>
          <a:stretch/>
        </p:blipFill>
        <p:spPr>
          <a:xfrm>
            <a:off x="2364922" y="1417638"/>
            <a:ext cx="4817434" cy="527033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1022701" y="1547521"/>
            <a:ext cx="7445125" cy="480315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t>
            </a:r>
            <a:r>
              <a:rPr lang="en-US" dirty="0" smtClean="0"/>
              <a:t>power </a:t>
            </a:r>
            <a:r>
              <a:rPr lang="en-US" dirty="0" smtClean="0"/>
              <a:t>and communications </a:t>
            </a:r>
            <a:r>
              <a:rPr lang="en-US" smtClean="0"/>
              <a:t>links </a:t>
            </a:r>
            <a:r>
              <a:rPr lang="en-US" smtClean="0"/>
              <a:t>separate from </a:t>
            </a:r>
            <a:r>
              <a:rPr lang="en-US" dirty="0" smtClean="0"/>
              <a:t>the </a:t>
            </a:r>
            <a:r>
              <a:rPr lang="en-US" dirty="0" smtClean="0"/>
              <a:t>planned Hopkins </a:t>
            </a:r>
            <a:r>
              <a:rPr lang="en-US" smtClean="0"/>
              <a:t>science </a:t>
            </a:r>
            <a:r>
              <a:rPr lang="en-US" smtClean="0"/>
              <a:t>use, </a:t>
            </a:r>
            <a:r>
              <a:rPr lang="en-US" dirty="0" smtClean="0"/>
              <a:t>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037257" y="1143000"/>
            <a:ext cx="2321228" cy="4801315"/>
          </a:xfrm>
          <a:prstGeom prst="rect">
            <a:avLst/>
          </a:prstGeom>
          <a:noFill/>
        </p:spPr>
        <p:txBody>
          <a:bodyPr wrap="square" rtlCol="0">
            <a:spAutoFit/>
          </a:bodyPr>
          <a:lstStyle/>
          <a:p>
            <a:pPr algn="r"/>
            <a:r>
              <a:rPr lang="en-US" dirty="0" smtClean="0"/>
              <a:t>Max depth</a:t>
            </a:r>
            <a:r>
              <a:rPr lang="en-US" dirty="0" smtClean="0"/>
              <a:t>:</a:t>
            </a:r>
          </a:p>
          <a:p>
            <a:pPr algn="r"/>
            <a:endParaRPr lang="en-US" dirty="0"/>
          </a:p>
          <a:p>
            <a:pPr algn="r"/>
            <a:r>
              <a:rPr lang="en-US" dirty="0" smtClean="0"/>
              <a:t>pH Offset Range</a:t>
            </a:r>
            <a:r>
              <a:rPr lang="en-US" dirty="0" smtClean="0"/>
              <a:t>:</a:t>
            </a:r>
            <a:endParaRPr lang="en-US" dirty="0" smtClean="0"/>
          </a:p>
          <a:p>
            <a:pPr algn="r"/>
            <a:endParaRPr lang="en-US" dirty="0"/>
          </a:p>
          <a:p>
            <a:pPr algn="r"/>
            <a:endParaRPr lang="en-US" dirty="0"/>
          </a:p>
          <a:p>
            <a:pPr algn="r"/>
            <a:r>
              <a:rPr lang="en-US" dirty="0" smtClean="0"/>
              <a:t>pH </a:t>
            </a:r>
            <a:r>
              <a:rPr lang="en-US" dirty="0" smtClean="0"/>
              <a:t>resolution: 	</a:t>
            </a:r>
            <a:endParaRPr lang="en-US" dirty="0" smtClean="0"/>
          </a:p>
          <a:p>
            <a:pPr algn="r"/>
            <a:endParaRPr lang="en-US" dirty="0"/>
          </a:p>
          <a:p>
            <a:pPr algn="r"/>
            <a:endParaRPr lang="en-US" dirty="0" smtClean="0"/>
          </a:p>
          <a:p>
            <a:pPr algn="r"/>
            <a:r>
              <a:rPr lang="en-US" dirty="0" smtClean="0"/>
              <a:t>Temp </a:t>
            </a:r>
            <a:r>
              <a:rPr lang="en-US" dirty="0" smtClean="0"/>
              <a:t>range</a:t>
            </a:r>
            <a:r>
              <a:rPr lang="en-US" dirty="0" smtClean="0"/>
              <a:t>:</a:t>
            </a:r>
          </a:p>
          <a:p>
            <a:pPr algn="r"/>
            <a:endParaRPr lang="en-US" dirty="0"/>
          </a:p>
          <a:p>
            <a:pPr algn="r"/>
            <a:r>
              <a:rPr lang="en-US" dirty="0" smtClean="0"/>
              <a:t>Max ext. velocity</a:t>
            </a:r>
            <a:r>
              <a:rPr lang="en-US" dirty="0" smtClean="0"/>
              <a:t>:</a:t>
            </a:r>
          </a:p>
          <a:p>
            <a:pPr algn="r"/>
            <a:endParaRPr lang="en-US" dirty="0"/>
          </a:p>
          <a:p>
            <a:pPr algn="r"/>
            <a:r>
              <a:rPr lang="en-US" dirty="0" smtClean="0"/>
              <a:t>Max int. </a:t>
            </a:r>
            <a:r>
              <a:rPr lang="en-US" dirty="0" smtClean="0"/>
              <a:t>velocity:</a:t>
            </a:r>
          </a:p>
          <a:p>
            <a:pPr algn="r"/>
            <a:endParaRPr lang="en-US" dirty="0" smtClean="0"/>
          </a:p>
          <a:p>
            <a:pPr algn="r"/>
            <a:r>
              <a:rPr lang="en-US" dirty="0" smtClean="0"/>
              <a:t>Full </a:t>
            </a:r>
            <a:r>
              <a:rPr lang="en-US" dirty="0" smtClean="0"/>
              <a:t>spectrum light: </a:t>
            </a:r>
            <a:endParaRPr lang="en-US" dirty="0" smtClean="0"/>
          </a:p>
          <a:p>
            <a:pPr algn="r"/>
            <a:endParaRPr lang="en-US" dirty="0"/>
          </a:p>
          <a:p>
            <a:pPr algn="r"/>
            <a:r>
              <a:rPr lang="en-US" dirty="0" smtClean="0"/>
              <a:t>Number of Units</a:t>
            </a:r>
            <a:r>
              <a:rPr lang="en-US" dirty="0" smtClean="0"/>
              <a:t>:</a:t>
            </a:r>
            <a:endParaRPr lang="en-US" dirty="0"/>
          </a:p>
        </p:txBody>
      </p:sp>
      <p:sp>
        <p:nvSpPr>
          <p:cNvPr id="4" name="TextBox 3"/>
          <p:cNvSpPr txBox="1"/>
          <p:nvPr/>
        </p:nvSpPr>
        <p:spPr>
          <a:xfrm>
            <a:off x="4160119" y="1131410"/>
            <a:ext cx="4861962" cy="5632312"/>
          </a:xfrm>
          <a:prstGeom prst="rect">
            <a:avLst/>
          </a:prstGeom>
          <a:noFill/>
        </p:spPr>
        <p:txBody>
          <a:bodyPr wrap="square" rtlCol="0">
            <a:spAutoFit/>
          </a:bodyPr>
          <a:lstStyle/>
          <a:p>
            <a:r>
              <a:rPr lang="en-US" dirty="0" smtClean="0"/>
              <a:t>40m </a:t>
            </a:r>
            <a:r>
              <a:rPr lang="en-US" dirty="0" smtClean="0"/>
              <a:t>(130 </a:t>
            </a:r>
            <a:r>
              <a:rPr lang="en-US" dirty="0" err="1" smtClean="0"/>
              <a:t>ft</a:t>
            </a:r>
            <a:r>
              <a:rPr lang="en-US" dirty="0" smtClean="0"/>
              <a:t>) </a:t>
            </a:r>
          </a:p>
          <a:p>
            <a:endParaRPr lang="en-US" dirty="0"/>
          </a:p>
          <a:p>
            <a:r>
              <a:rPr lang="en-US" dirty="0" smtClean="0"/>
              <a:t>0.0 </a:t>
            </a:r>
            <a:r>
              <a:rPr lang="en-US" dirty="0" smtClean="0"/>
              <a:t>to -0.6 continuous based on CO</a:t>
            </a:r>
            <a:r>
              <a:rPr lang="en-US" baseline="-25000" dirty="0" smtClean="0"/>
              <a:t>2</a:t>
            </a:r>
            <a:r>
              <a:rPr lang="en-US" dirty="0" smtClean="0"/>
              <a:t> </a:t>
            </a:r>
            <a:r>
              <a:rPr lang="en-US" dirty="0" smtClean="0"/>
              <a:t>available</a:t>
            </a:r>
            <a:r>
              <a:rPr lang="en-US" dirty="0" smtClean="0"/>
              <a:t>. Brief excursions to -0.8 or </a:t>
            </a:r>
            <a:r>
              <a:rPr lang="en-US" dirty="0" smtClean="0"/>
              <a:t>-</a:t>
            </a:r>
            <a:r>
              <a:rPr lang="en-US" dirty="0" smtClean="0"/>
              <a:t>1.0 offset potentially</a:t>
            </a:r>
          </a:p>
          <a:p>
            <a:endParaRPr lang="en-US" dirty="0"/>
          </a:p>
          <a:p>
            <a:r>
              <a:rPr lang="en-US" dirty="0" smtClean="0">
                <a:solidFill>
                  <a:srgbClr val="000000"/>
                </a:solidFill>
                <a:latin typeface="Times New Roman"/>
              </a:rPr>
              <a:t>0.05 </a:t>
            </a:r>
            <a:r>
              <a:rPr lang="en-US" dirty="0">
                <a:solidFill>
                  <a:srgbClr val="000000"/>
                </a:solidFill>
                <a:latin typeface="Times New Roman"/>
              </a:rPr>
              <a:t>pH units,  0.1 unit may </a:t>
            </a:r>
            <a:r>
              <a:rPr lang="en-US" dirty="0" smtClean="0">
                <a:solidFill>
                  <a:srgbClr val="000000"/>
                </a:solidFill>
                <a:latin typeface="Times New Roman"/>
              </a:rPr>
              <a:t>be </a:t>
            </a:r>
            <a:r>
              <a:rPr lang="en-US" dirty="0" smtClean="0">
                <a:solidFill>
                  <a:srgbClr val="000000"/>
                </a:solidFill>
                <a:latin typeface="Times New Roman"/>
              </a:rPr>
              <a:t>OK </a:t>
            </a:r>
            <a:endParaRPr lang="en-US" dirty="0" smtClean="0">
              <a:solidFill>
                <a:srgbClr val="000000"/>
              </a:solidFill>
              <a:latin typeface="Times New Roman"/>
            </a:endParaRPr>
          </a:p>
          <a:p>
            <a:r>
              <a:rPr lang="en-US" dirty="0" smtClean="0">
                <a:solidFill>
                  <a:srgbClr val="000000"/>
                </a:solidFill>
                <a:latin typeface="Times New Roman"/>
              </a:rPr>
              <a:t>(</a:t>
            </a:r>
            <a:r>
              <a:rPr lang="en-US" dirty="0" smtClean="0">
                <a:solidFill>
                  <a:srgbClr val="000000"/>
                </a:solidFill>
                <a:latin typeface="Times New Roman"/>
              </a:rPr>
              <a:t>prefer best resolution possible)</a:t>
            </a:r>
            <a:endParaRPr lang="en-US" dirty="0" smtClean="0"/>
          </a:p>
          <a:p>
            <a:endParaRPr lang="en-US" dirty="0"/>
          </a:p>
          <a:p>
            <a:r>
              <a:rPr lang="en-US" dirty="0" smtClean="0"/>
              <a:t>-</a:t>
            </a:r>
            <a:r>
              <a:rPr lang="en-US" dirty="0" smtClean="0"/>
              <a:t>2 to 30 degrees C</a:t>
            </a:r>
          </a:p>
          <a:p>
            <a:endParaRPr lang="en-US" dirty="0"/>
          </a:p>
          <a:p>
            <a:r>
              <a:rPr lang="en-US" dirty="0" smtClean="0"/>
              <a:t>50 </a:t>
            </a:r>
            <a:r>
              <a:rPr lang="en-US" dirty="0" smtClean="0"/>
              <a:t>cm/sec</a:t>
            </a:r>
          </a:p>
          <a:p>
            <a:endParaRPr lang="en-US" dirty="0"/>
          </a:p>
          <a:p>
            <a:r>
              <a:rPr lang="en-US" dirty="0" smtClean="0"/>
              <a:t>10 </a:t>
            </a:r>
            <a:r>
              <a:rPr lang="en-US" dirty="0" smtClean="0"/>
              <a:t>cm/sec</a:t>
            </a:r>
          </a:p>
          <a:p>
            <a:endParaRPr lang="en-US" dirty="0"/>
          </a:p>
          <a:p>
            <a:r>
              <a:rPr lang="en-US" dirty="0" smtClean="0"/>
              <a:t>Max </a:t>
            </a:r>
            <a:r>
              <a:rPr lang="en-US" dirty="0" smtClean="0"/>
              <a:t>transmission of sunlight at depth</a:t>
            </a:r>
          </a:p>
          <a:p>
            <a:endParaRPr lang="en-US" dirty="0"/>
          </a:p>
          <a:p>
            <a:r>
              <a:rPr lang="en-US" dirty="0" smtClean="0"/>
              <a:t>System </a:t>
            </a:r>
            <a:r>
              <a:rPr lang="en-US" dirty="0" smtClean="0"/>
              <a:t>support for 1 active and 1 	</a:t>
            </a:r>
            <a:r>
              <a:rPr lang="en-US" dirty="0" smtClean="0"/>
              <a:t>control </a:t>
            </a:r>
            <a:r>
              <a:rPr lang="en-US" dirty="0" smtClean="0"/>
              <a:t>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val="988785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val="37262534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4" name="Group 3"/>
          <p:cNvGrpSpPr/>
          <p:nvPr/>
        </p:nvGrpSpPr>
        <p:grpSpPr>
          <a:xfrm>
            <a:off x="6696179" y="5684837"/>
            <a:ext cx="659378" cy="646322"/>
            <a:chOff x="6696179" y="5684837"/>
            <a:chExt cx="659378" cy="646322"/>
          </a:xfrm>
        </p:grpSpPr>
        <p:sp>
          <p:nvSpPr>
            <p:cNvPr id="352" name="Oval 35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071983" y="5960893"/>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115079"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grpSp>
        <p:nvGrpSpPr>
          <p:cNvPr id="77" name="Group 76"/>
          <p:cNvGrpSpPr/>
          <p:nvPr/>
        </p:nvGrpSpPr>
        <p:grpSpPr>
          <a:xfrm>
            <a:off x="4405313" y="5793598"/>
            <a:ext cx="659378" cy="646322"/>
            <a:chOff x="6696179" y="5684837"/>
            <a:chExt cx="659378" cy="646322"/>
          </a:xfrm>
        </p:grpSpPr>
        <p:sp>
          <p:nvSpPr>
            <p:cNvPr id="78" name="Oval 7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9" name="Pentagon 7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0" name="Straight Connector 79"/>
            <p:cNvCxnSpPr>
              <a:endCxn id="7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grpSp>
        <p:nvGrpSpPr>
          <p:cNvPr id="113" name="Group 112"/>
          <p:cNvGrpSpPr/>
          <p:nvPr/>
        </p:nvGrpSpPr>
        <p:grpSpPr>
          <a:xfrm>
            <a:off x="754891"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72" name="Pentagon 71"/>
          <p:cNvSpPr/>
          <p:nvPr/>
        </p:nvSpPr>
        <p:spPr>
          <a:xfrm>
            <a:off x="1694260" y="573029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76" name="Group 75"/>
          <p:cNvGrpSpPr/>
          <p:nvPr/>
        </p:nvGrpSpPr>
        <p:grpSpPr>
          <a:xfrm>
            <a:off x="3962773" y="5496061"/>
            <a:ext cx="659378" cy="646322"/>
            <a:chOff x="6696179" y="5684837"/>
            <a:chExt cx="659378" cy="646322"/>
          </a:xfrm>
        </p:grpSpPr>
        <p:sp>
          <p:nvSpPr>
            <p:cNvPr id="77" name="Oval 7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8" name="Pentagon 7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9" name="Straight Connector 78"/>
            <p:cNvCxnSpPr>
              <a:endCxn id="7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276501" y="5385821"/>
            <a:ext cx="659378" cy="646322"/>
            <a:chOff x="6696179" y="5684837"/>
            <a:chExt cx="659378" cy="646322"/>
          </a:xfrm>
        </p:grpSpPr>
        <p:sp>
          <p:nvSpPr>
            <p:cNvPr id="81" name="Oval 80"/>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2" name="Pentagon 81"/>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3" name="Straight Connector 82"/>
            <p:cNvCxnSpPr>
              <a:endCxn id="81"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695738" y="57826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74" name="Group 73"/>
          <p:cNvGrpSpPr/>
          <p:nvPr/>
        </p:nvGrpSpPr>
        <p:grpSpPr>
          <a:xfrm>
            <a:off x="3974151" y="5811192"/>
            <a:ext cx="659378" cy="646322"/>
            <a:chOff x="6696179" y="5684837"/>
            <a:chExt cx="659378" cy="646322"/>
          </a:xfrm>
        </p:grpSpPr>
        <p:sp>
          <p:nvSpPr>
            <p:cNvPr id="76" name="Oval 7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7" name="Pentagon 7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8" name="Straight Connector 77"/>
            <p:cNvCxnSpPr>
              <a:endCxn id="7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79" name="Pentagon 78"/>
          <p:cNvSpPr/>
          <p:nvPr/>
        </p:nvSpPr>
        <p:spPr>
          <a:xfrm>
            <a:off x="1634680" y="6070834"/>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6224467" y="5714178"/>
            <a:ext cx="659378" cy="646322"/>
            <a:chOff x="6696179" y="5684837"/>
            <a:chExt cx="659378" cy="646322"/>
          </a:xfrm>
        </p:grpSpPr>
        <p:sp>
          <p:nvSpPr>
            <p:cNvPr id="84" name="Oval 83"/>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95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0495" y="3253524"/>
            <a:ext cx="9116387" cy="3604476"/>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106" name="Group 105"/>
          <p:cNvGrpSpPr/>
          <p:nvPr/>
        </p:nvGrpSpPr>
        <p:grpSpPr>
          <a:xfrm>
            <a:off x="4000591" y="5757873"/>
            <a:ext cx="659378" cy="646322"/>
            <a:chOff x="6696179" y="5684837"/>
            <a:chExt cx="659378" cy="646322"/>
          </a:xfrm>
        </p:grpSpPr>
        <p:sp>
          <p:nvSpPr>
            <p:cNvPr id="107" name="Oval 10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20" name="Pentagon 119"/>
          <p:cNvSpPr/>
          <p:nvPr/>
        </p:nvSpPr>
        <p:spPr>
          <a:xfrm>
            <a:off x="1676660" y="601103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21" name="Group 120"/>
          <p:cNvGrpSpPr/>
          <p:nvPr/>
        </p:nvGrpSpPr>
        <p:grpSpPr>
          <a:xfrm>
            <a:off x="6227187" y="5668124"/>
            <a:ext cx="659378" cy="646322"/>
            <a:chOff x="6696179" y="5684837"/>
            <a:chExt cx="659378" cy="646322"/>
          </a:xfrm>
        </p:grpSpPr>
        <p:sp>
          <p:nvSpPr>
            <p:cNvPr id="122" name="Oval 12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4" name="Pentagon 12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5" name="Straight Connector 124"/>
            <p:cNvCxnSpPr>
              <a:endCxn id="12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200" dirty="0" smtClean="0"/>
              <a:t>Extensibility in packaging and housings…have to put a lot of holes in housings</a:t>
            </a:r>
            <a:endParaRPr lang="en-US" sz="2200" dirty="0" smtClean="0"/>
          </a:p>
          <a:p>
            <a:pPr lvl="2"/>
            <a:r>
              <a:rPr lang="en-US" sz="1600" dirty="0" smtClean="0"/>
              <a:t>Can use junction boxes</a:t>
            </a:r>
          </a:p>
          <a:p>
            <a:pPr lvl="1"/>
            <a:r>
              <a:rPr lang="en-US" sz="2200" dirty="0"/>
              <a:t>Need lots of serial ports</a:t>
            </a:r>
          </a:p>
          <a:p>
            <a:pPr lvl="2"/>
            <a:r>
              <a:rPr lang="en-US" sz="1600" dirty="0"/>
              <a:t>Custom serial </a:t>
            </a:r>
            <a:r>
              <a:rPr lang="en-US" sz="1600" dirty="0" smtClean="0"/>
              <a:t>IO</a:t>
            </a:r>
          </a:p>
          <a:p>
            <a:pPr lvl="1"/>
            <a:r>
              <a:rPr lang="en-US" sz="2200" dirty="0" smtClean="0"/>
              <a:t>Power </a:t>
            </a:r>
            <a:r>
              <a:rPr lang="en-US" sz="2200" dirty="0"/>
              <a:t>consumption</a:t>
            </a:r>
          </a:p>
          <a:p>
            <a:pPr lvl="1"/>
            <a:r>
              <a:rPr lang="en-US" sz="2200" dirty="0" smtClean="0"/>
              <a:t>Less modular</a:t>
            </a:r>
          </a:p>
          <a:p>
            <a:pPr lvl="1"/>
            <a:endParaRPr lang="en-US" sz="2200" dirty="0" smtClean="0"/>
          </a:p>
          <a:p>
            <a:pPr lvl="1"/>
            <a:r>
              <a:rPr lang="en-US" sz="2200" dirty="0" smtClean="0"/>
              <a:t>Custom </a:t>
            </a:r>
            <a:r>
              <a:rPr lang="en-US" sz="2200" dirty="0"/>
              <a:t>HW/</a:t>
            </a:r>
            <a:r>
              <a:rPr lang="en-US" sz="2200" dirty="0" smtClean="0"/>
              <a:t>SW</a:t>
            </a:r>
            <a:endParaRPr lang="en-US" sz="22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grpSp>
        <p:nvGrpSpPr>
          <p:cNvPr id="82" name="Group 81"/>
          <p:cNvGrpSpPr/>
          <p:nvPr/>
        </p:nvGrpSpPr>
        <p:grpSpPr>
          <a:xfrm>
            <a:off x="4250591" y="5797679"/>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5" name="Straight Connector 84"/>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86" name="Pentagon 85"/>
          <p:cNvSpPr/>
          <p:nvPr/>
        </p:nvSpPr>
        <p:spPr>
          <a:xfrm>
            <a:off x="1964619" y="607466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7" name="Group 86"/>
          <p:cNvGrpSpPr/>
          <p:nvPr/>
        </p:nvGrpSpPr>
        <p:grpSpPr>
          <a:xfrm>
            <a:off x="6241495" y="5704721"/>
            <a:ext cx="659378" cy="646322"/>
            <a:chOff x="6696179" y="5684837"/>
            <a:chExt cx="659378" cy="646322"/>
          </a:xfrm>
        </p:grpSpPr>
        <p:sp>
          <p:nvSpPr>
            <p:cNvPr id="88" name="Oval 8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9" name="Pentagon 8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0" name="Straight Connector 89"/>
            <p:cNvCxnSpPr>
              <a:endCxn id="8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7613" y="3268252"/>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82" name="Group 81"/>
          <p:cNvGrpSpPr/>
          <p:nvPr/>
        </p:nvGrpSpPr>
        <p:grpSpPr>
          <a:xfrm>
            <a:off x="4240962" y="5810756"/>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8" name="Straight Connector 87"/>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90" name="Pentagon 89"/>
          <p:cNvSpPr/>
          <p:nvPr/>
        </p:nvSpPr>
        <p:spPr>
          <a:xfrm>
            <a:off x="1968114" y="609737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92" name="Group 91"/>
          <p:cNvGrpSpPr/>
          <p:nvPr/>
        </p:nvGrpSpPr>
        <p:grpSpPr>
          <a:xfrm>
            <a:off x="6211402" y="5701995"/>
            <a:ext cx="659378" cy="646322"/>
            <a:chOff x="6696179" y="5684837"/>
            <a:chExt cx="659378" cy="646322"/>
          </a:xfrm>
        </p:grpSpPr>
        <p:sp>
          <p:nvSpPr>
            <p:cNvPr id="93" name="Oval 9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9" name="Straight Connector 98"/>
            <p:cNvCxnSpPr>
              <a:endCxn id="9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173888488"/>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grpSp>
        <p:nvGrpSpPr>
          <p:cNvPr id="96" name="Group 95"/>
          <p:cNvGrpSpPr/>
          <p:nvPr/>
        </p:nvGrpSpPr>
        <p:grpSpPr>
          <a:xfrm>
            <a:off x="4505621" y="5821922"/>
            <a:ext cx="659378" cy="646322"/>
            <a:chOff x="6696179" y="5684837"/>
            <a:chExt cx="659378" cy="646322"/>
          </a:xfrm>
        </p:grpSpPr>
        <p:sp>
          <p:nvSpPr>
            <p:cNvPr id="97" name="Oval 9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0" name="Straight Connector 99"/>
            <p:cNvCxnSpPr>
              <a:endCxn id="9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1" name="Pentagon 100"/>
          <p:cNvSpPr/>
          <p:nvPr/>
        </p:nvSpPr>
        <p:spPr>
          <a:xfrm>
            <a:off x="2175130" y="6058652"/>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2" name="Group 101"/>
          <p:cNvGrpSpPr/>
          <p:nvPr/>
        </p:nvGrpSpPr>
        <p:grpSpPr>
          <a:xfrm>
            <a:off x="6772377" y="5719592"/>
            <a:ext cx="659378" cy="646322"/>
            <a:chOff x="6696179" y="5684837"/>
            <a:chExt cx="659378" cy="646322"/>
          </a:xfrm>
        </p:grpSpPr>
        <p:sp>
          <p:nvSpPr>
            <p:cNvPr id="103" name="Oval 10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4" name="Pentagon 10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5" name="Straight Connector 104"/>
            <p:cNvCxnSpPr>
              <a:endCxn id="10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val="31631279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27613" y="327389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94" name="Group 93"/>
          <p:cNvGrpSpPr/>
          <p:nvPr/>
        </p:nvGrpSpPr>
        <p:grpSpPr>
          <a:xfrm>
            <a:off x="4518603" y="5824418"/>
            <a:ext cx="659378" cy="646322"/>
            <a:chOff x="6696179" y="5684837"/>
            <a:chExt cx="659378" cy="646322"/>
          </a:xfrm>
        </p:grpSpPr>
        <p:sp>
          <p:nvSpPr>
            <p:cNvPr id="96" name="Oval 9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7" name="Pentagon 9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8" name="Straight Connector 97"/>
            <p:cNvCxnSpPr>
              <a:endCxn id="9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0" name="Pentagon 99"/>
          <p:cNvSpPr/>
          <p:nvPr/>
        </p:nvSpPr>
        <p:spPr>
          <a:xfrm>
            <a:off x="2199183" y="607083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1" name="Group 100"/>
          <p:cNvGrpSpPr/>
          <p:nvPr/>
        </p:nvGrpSpPr>
        <p:grpSpPr>
          <a:xfrm>
            <a:off x="6778980" y="5714178"/>
            <a:ext cx="659378" cy="646322"/>
            <a:chOff x="6696179" y="5684837"/>
            <a:chExt cx="659378" cy="646322"/>
          </a:xfrm>
        </p:grpSpPr>
        <p:sp>
          <p:nvSpPr>
            <p:cNvPr id="102" name="Oval 10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3" name="Pentagon 10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4" name="Straight Connector 103"/>
            <p:cNvCxnSpPr>
              <a:endCxn id="10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287"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288"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289"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98651062"/>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4189"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ln>
                        <a:noFill/>
                      </a:ln>
                      <a:effectLs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Tree>
    <p:extLst>
      <p:ext uri="{BB962C8B-B14F-4D97-AF65-F5344CB8AC3E}">
        <p14:creationId xmlns:p14="http://schemas.microsoft.com/office/powerpoint/2010/main" val="19108892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88598493"/>
              </p:ext>
            </p:extLst>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369332"/>
          </a:xfrm>
          <a:prstGeom prst="rect">
            <a:avLst/>
          </a:prstGeom>
          <a:noFill/>
        </p:spPr>
        <p:txBody>
          <a:bodyPr wrap="square" rtlCol="0">
            <a:spAutoFit/>
          </a:bodyPr>
          <a:lstStyle/>
          <a:p>
            <a:r>
              <a:rPr lang="en-US" dirty="0" smtClean="0"/>
              <a:t>Suggested architecture allows for expansion of additional </a:t>
            </a:r>
            <a:r>
              <a:rPr lang="en-US" dirty="0" smtClean="0"/>
              <a:t>instrumentation</a:t>
            </a:r>
            <a:endParaRPr lang="en-US" dirty="0" smtClean="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553</TotalTime>
  <Words>9731</Words>
  <Application>Microsoft Macintosh PowerPoint</Application>
  <PresentationFormat>On-screen Show (4:3)</PresentationFormat>
  <Paragraphs>2122</Paragraphs>
  <Slides>116</Slides>
  <Notes>45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116</vt:i4>
      </vt:variant>
    </vt:vector>
  </HeadingPairs>
  <TitlesOfParts>
    <vt:vector size="118"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85</cp:revision>
  <dcterms:created xsi:type="dcterms:W3CDTF">2012-04-13T19:26:13Z</dcterms:created>
  <dcterms:modified xsi:type="dcterms:W3CDTF">2012-05-09T19:59:29Z</dcterms:modified>
</cp:coreProperties>
</file>