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63" r:id="rId5"/>
    <p:sldId id="276" r:id="rId6"/>
    <p:sldId id="277" r:id="rId7"/>
    <p:sldId id="259" r:id="rId8"/>
    <p:sldId id="264" r:id="rId9"/>
    <p:sldId id="273" r:id="rId10"/>
    <p:sldId id="261" r:id="rId11"/>
    <p:sldId id="265" r:id="rId12"/>
    <p:sldId id="262" r:id="rId13"/>
    <p:sldId id="267" r:id="rId14"/>
    <p:sldId id="274" r:id="rId15"/>
    <p:sldId id="266" r:id="rId16"/>
    <p:sldId id="268" r:id="rId17"/>
    <p:sldId id="275" r:id="rId18"/>
    <p:sldId id="269" r:id="rId19"/>
    <p:sldId id="278" r:id="rId20"/>
    <p:sldId id="270" r:id="rId21"/>
    <p:sldId id="271" r:id="rId22"/>
    <p:sldId id="272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0333" autoAdjust="0"/>
  </p:normalViewPr>
  <p:slideViewPr>
    <p:cSldViewPr snapToGrid="0" snapToObjects="1">
      <p:cViewPr varScale="1">
        <p:scale>
          <a:sx n="93" d="100"/>
          <a:sy n="93" d="100"/>
        </p:scale>
        <p:origin x="-1138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504F2D-974D-4040-8AE5-E27C347E7105}" type="datetimeFigureOut">
              <a:rPr lang="en-US" smtClean="0"/>
              <a:pPr/>
              <a:t>4/5/2012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7FA4B1-CBBC-4F4A-9807-B57F2966D07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7FA4B1-CBBC-4F4A-9807-B57F2966D07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7FA4B1-CBBC-4F4A-9807-B57F2966D07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9883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381124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059525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254745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422933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910379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4/5/2012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79342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45594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4/5/2012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72227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73962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40182AC-5265-334D-A6D9-B6A91043C34A}" type="datetimeFigureOut">
              <a:rPr lang="en-US" smtClean="0"/>
              <a:pPr/>
              <a:t>4/5/2012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C773BA-0B60-5949-89E0-8CCFADA80A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27142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rgbClr val="FFFF00">
                <a:alpha val="36000"/>
              </a:srgbClr>
            </a:gs>
          </a:gsLst>
          <a:lin ang="5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0" y="6627168"/>
            <a:ext cx="132600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Copyright MBARI©2012</a:t>
            </a:r>
            <a:endParaRPr lang="en-US" sz="900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7715404" y="6627168"/>
            <a:ext cx="1428596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smtClean="0"/>
              <a:t>FOCE.BrewerLab.Apr.2012</a:t>
            </a:r>
            <a:endParaRPr lang="en-US" sz="900" dirty="0"/>
          </a:p>
        </p:txBody>
      </p:sp>
      <p:pic>
        <p:nvPicPr>
          <p:cNvPr id="9" name="Picture 8" descr="transparent_logo2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74" y="172435"/>
            <a:ext cx="839228" cy="58824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87421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92240" y="1482240"/>
            <a:ext cx="360281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 err="1" smtClean="0"/>
              <a:t>xFOCE</a:t>
            </a:r>
            <a:r>
              <a:rPr lang="en-US" sz="4000" dirty="0" smtClean="0"/>
              <a:t> / </a:t>
            </a:r>
            <a:r>
              <a:rPr lang="en-US" sz="4000" dirty="0" err="1" smtClean="0"/>
              <a:t>swFOCE</a:t>
            </a:r>
            <a:r>
              <a:rPr lang="en-US" sz="4000" dirty="0" smtClean="0"/>
              <a:t> </a:t>
            </a:r>
          </a:p>
          <a:p>
            <a:pPr algn="ctr"/>
            <a:r>
              <a:rPr lang="en-US" sz="4000" dirty="0" smtClean="0"/>
              <a:t>Review </a:t>
            </a:r>
            <a:endParaRPr lang="en-US" sz="4000" dirty="0"/>
          </a:p>
        </p:txBody>
      </p:sp>
    </p:spTree>
    <p:extLst>
      <p:ext uri="{BB962C8B-B14F-4D97-AF65-F5344CB8AC3E}">
        <p14:creationId xmlns="" xmlns:p14="http://schemas.microsoft.com/office/powerpoint/2010/main" val="3473572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0254"/>
            <a:ext cx="8229600" cy="1143000"/>
          </a:xfrm>
        </p:spPr>
        <p:txBody>
          <a:bodyPr/>
          <a:lstStyle/>
          <a:p>
            <a:r>
              <a:rPr lang="en-US" dirty="0" err="1" smtClean="0"/>
              <a:t>xFOCE</a:t>
            </a:r>
            <a:r>
              <a:rPr lang="en-US" dirty="0" smtClean="0"/>
              <a:t> Tech Specifications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Several pages maybe??? </a:t>
            </a:r>
          </a:p>
          <a:p>
            <a:r>
              <a:rPr lang="en-US" dirty="0" smtClean="0"/>
              <a:t>Divide </a:t>
            </a:r>
            <a:r>
              <a:rPr lang="en-US" dirty="0" err="1" smtClean="0"/>
              <a:t>shalls</a:t>
            </a:r>
            <a:r>
              <a:rPr lang="en-US" dirty="0" smtClean="0"/>
              <a:t> from nice to have</a:t>
            </a:r>
          </a:p>
          <a:p>
            <a:r>
              <a:rPr lang="en-US" dirty="0" smtClean="0"/>
              <a:t>These are specific and measureable… testable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709406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err="1" smtClean="0"/>
              <a:t>swFOCE</a:t>
            </a:r>
            <a:r>
              <a:rPr lang="en-US" dirty="0" smtClean="0"/>
              <a:t> Tech Specifications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Starting with </a:t>
            </a:r>
            <a:r>
              <a:rPr lang="en-US" dirty="0" err="1" smtClean="0"/>
              <a:t>xFOCE</a:t>
            </a:r>
            <a:r>
              <a:rPr lang="en-US" dirty="0" smtClean="0"/>
              <a:t>… does not conflict </a:t>
            </a:r>
          </a:p>
          <a:p>
            <a:r>
              <a:rPr lang="en-US" dirty="0" smtClean="0"/>
              <a:t>Divide </a:t>
            </a:r>
            <a:r>
              <a:rPr lang="en-US" dirty="0" err="1" smtClean="0"/>
              <a:t>shalls</a:t>
            </a:r>
            <a:r>
              <a:rPr lang="en-US" dirty="0" smtClean="0"/>
              <a:t> from nice to have</a:t>
            </a:r>
          </a:p>
          <a:p>
            <a:r>
              <a:rPr lang="en-US" dirty="0" smtClean="0"/>
              <a:t>These are specific and measureable… testable </a:t>
            </a:r>
          </a:p>
          <a:p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457200" y="3739243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02179" y="4122964"/>
            <a:ext cx="654967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- assembled with shop tools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-</a:t>
            </a:r>
            <a:r>
              <a:rPr lang="en-US" dirty="0" err="1" smtClean="0">
                <a:solidFill>
                  <a:srgbClr val="FF0000"/>
                </a:solidFill>
              </a:rPr>
              <a:t>enhSW</a:t>
            </a:r>
            <a:r>
              <a:rPr lang="en-US" dirty="0" smtClean="0">
                <a:solidFill>
                  <a:srgbClr val="FF0000"/>
                </a:solidFill>
              </a:rPr>
              <a:t> distribution block for multiple units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-mixing section of flexible ducting on each end– Dia. and Length TBD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227933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err="1" smtClean="0"/>
              <a:t>xFOCE</a:t>
            </a:r>
            <a:r>
              <a:rPr lang="en-US" dirty="0" smtClean="0"/>
              <a:t> Systems concept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Divide sub-systems out, major blocks and define what will traded. </a:t>
            </a:r>
          </a:p>
          <a:p>
            <a:endParaRPr lang="en-US" dirty="0"/>
          </a:p>
          <a:p>
            <a:r>
              <a:rPr lang="en-US" dirty="0" smtClean="0"/>
              <a:t>Define system / sub-system interfaces</a:t>
            </a:r>
          </a:p>
          <a:p>
            <a:endParaRPr lang="en-US" dirty="0"/>
          </a:p>
          <a:p>
            <a:r>
              <a:rPr lang="en-US" dirty="0" smtClean="0"/>
              <a:t>Assign each trade to a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36764" y="2575155"/>
            <a:ext cx="92191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Provide user/designer with tools and info sufficient to make an informed choices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 from trade-offs.  Excel- ETP3 CO2 Calculator and JTS </a:t>
            </a:r>
            <a:r>
              <a:rPr lang="en-US" dirty="0" err="1" smtClean="0">
                <a:solidFill>
                  <a:srgbClr val="FF0000"/>
                </a:solidFill>
              </a:rPr>
              <a:t>xFOCE</a:t>
            </a:r>
            <a:r>
              <a:rPr lang="en-US" dirty="0" smtClean="0">
                <a:solidFill>
                  <a:srgbClr val="FF0000"/>
                </a:solidFill>
              </a:rPr>
              <a:t> Mixing Section Length and Q’s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18507" y="5347607"/>
            <a:ext cx="5889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See </a:t>
            </a:r>
            <a:r>
              <a:rPr lang="en-US" dirty="0" err="1" smtClean="0">
                <a:solidFill>
                  <a:srgbClr val="FF0000"/>
                </a:solidFill>
              </a:rPr>
              <a:t>xFOCE</a:t>
            </a:r>
            <a:r>
              <a:rPr lang="en-US" dirty="0" smtClean="0">
                <a:solidFill>
                  <a:srgbClr val="FF0000"/>
                </a:solidFill>
              </a:rPr>
              <a:t> Mechanical Design Trade-off.doc – also in this file.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150888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/>
              <a:t>xFOCE</a:t>
            </a:r>
            <a:r>
              <a:rPr lang="en-US" dirty="0" smtClean="0"/>
              <a:t> Systems concept</a:t>
            </a:r>
            <a:endParaRPr lang="en-US" dirty="0"/>
          </a:p>
        </p:txBody>
      </p:sp>
      <p:pic>
        <p:nvPicPr>
          <p:cNvPr id="5" name="Picture 7" descr="FOCE_Flume1_noMBARIpro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81897"/>
            <a:ext cx="8305800" cy="468312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848671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FOCE_MARS_May20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914" y="1322157"/>
            <a:ext cx="6739924" cy="520899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/>
              <a:t>xFOCE</a:t>
            </a:r>
            <a:r>
              <a:rPr lang="en-US" dirty="0" smtClean="0"/>
              <a:t> Systems concept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723082" y="1044830"/>
            <a:ext cx="5696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What is the minimum requirement of elements for </a:t>
            </a:r>
            <a:r>
              <a:rPr lang="en-US" dirty="0" err="1" smtClean="0"/>
              <a:t>xFOCE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946689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err="1" smtClean="0"/>
              <a:t>swFOCE</a:t>
            </a:r>
            <a:r>
              <a:rPr lang="en-US" dirty="0" smtClean="0"/>
              <a:t> Systems concept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01119"/>
            <a:ext cx="8229600" cy="4525963"/>
          </a:xfrm>
        </p:spPr>
        <p:txBody>
          <a:bodyPr/>
          <a:lstStyle/>
          <a:p>
            <a:r>
              <a:rPr lang="en-US" dirty="0" smtClean="0"/>
              <a:t>Divide sub-systems out, major blocks and define what will traded starting with </a:t>
            </a:r>
            <a:r>
              <a:rPr lang="en-US" dirty="0" err="1" smtClean="0"/>
              <a:t>xFOCE</a:t>
            </a:r>
            <a:r>
              <a:rPr lang="en-US" dirty="0" smtClean="0"/>
              <a:t> base.  </a:t>
            </a:r>
          </a:p>
          <a:p>
            <a:endParaRPr lang="en-US" dirty="0"/>
          </a:p>
          <a:p>
            <a:r>
              <a:rPr lang="en-US" dirty="0" smtClean="0"/>
              <a:t>Define system / sub-system interfaces</a:t>
            </a:r>
          </a:p>
          <a:p>
            <a:endParaRPr lang="en-US" dirty="0"/>
          </a:p>
          <a:p>
            <a:r>
              <a:rPr lang="en-US" dirty="0" smtClean="0"/>
              <a:t>Assign each trade to a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584538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swFOCE Systems concept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634503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FOCE_MARS_May20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914" y="1322157"/>
            <a:ext cx="6739924" cy="520899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/>
              <a:t>swFOCE</a:t>
            </a:r>
            <a:r>
              <a:rPr lang="en-US" dirty="0" smtClean="0"/>
              <a:t> Systems concept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718488" y="981655"/>
            <a:ext cx="38655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What is </a:t>
            </a:r>
            <a:r>
              <a:rPr lang="en-US" b="1" u="sng" dirty="0" smtClean="0"/>
              <a:t>required</a:t>
            </a:r>
            <a:r>
              <a:rPr lang="en-US" dirty="0" smtClean="0"/>
              <a:t> to make an </a:t>
            </a:r>
            <a:r>
              <a:rPr lang="en-US" dirty="0" err="1" smtClean="0"/>
              <a:t>swFOCE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905139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Mechanical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855783" y="1208216"/>
            <a:ext cx="4866653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Basic </a:t>
            </a:r>
            <a:r>
              <a:rPr lang="en-US" dirty="0" err="1" smtClean="0"/>
              <a:t>xFOCE</a:t>
            </a:r>
            <a:r>
              <a:rPr lang="en-US" dirty="0" smtClean="0"/>
              <a:t> Structure</a:t>
            </a:r>
          </a:p>
          <a:p>
            <a:r>
              <a:rPr lang="en-US" dirty="0"/>
              <a:t>	</a:t>
            </a:r>
            <a:r>
              <a:rPr lang="en-US" dirty="0" err="1" smtClean="0"/>
              <a:t>swFOCE</a:t>
            </a:r>
            <a:r>
              <a:rPr lang="en-US" dirty="0" smtClean="0"/>
              <a:t> if anything is modified </a:t>
            </a:r>
          </a:p>
          <a:p>
            <a:endParaRPr lang="en-US" dirty="0"/>
          </a:p>
          <a:p>
            <a:r>
              <a:rPr lang="en-US" dirty="0" smtClean="0"/>
              <a:t>Anchoring (environmental data) </a:t>
            </a:r>
          </a:p>
          <a:p>
            <a:endParaRPr lang="en-US" dirty="0"/>
          </a:p>
          <a:p>
            <a:r>
              <a:rPr lang="en-US" dirty="0" smtClean="0"/>
              <a:t>Flow control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Thruster/Pumps TBD, test section flow 0-4 cm/sec</a:t>
            </a:r>
          </a:p>
          <a:p>
            <a:endParaRPr lang="en-US" dirty="0"/>
          </a:p>
          <a:p>
            <a:r>
              <a:rPr lang="en-US" dirty="0" smtClean="0"/>
              <a:t>Light management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-Acrylic sheets with translucent corners-next slide</a:t>
            </a:r>
            <a:endParaRPr lang="en-US" dirty="0"/>
          </a:p>
          <a:p>
            <a:r>
              <a:rPr lang="en-US" dirty="0" smtClean="0"/>
              <a:t>Bio-fouling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012621" y="1733941"/>
            <a:ext cx="24243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0.5m x 0.5 m x 2 meters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07854" y="2223798"/>
            <a:ext cx="44485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4 helical sand anchors + weighted scour skirts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117729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Acrylic sheets with PVC corners</a:t>
            </a:r>
            <a:endParaRPr lang="en-US" dirty="0"/>
          </a:p>
        </p:txBody>
      </p:sp>
      <p:pic>
        <p:nvPicPr>
          <p:cNvPr id="4" name="Content Placeholder 3" descr="C:\Users\scji\Pictures\mbari photos\FOCE\Shallow_files\xsh1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3143" y="1526721"/>
            <a:ext cx="6474277" cy="4735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70000" y="1609817"/>
            <a:ext cx="55058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Quick Background – talk about the current activities</a:t>
            </a:r>
          </a:p>
          <a:p>
            <a:endParaRPr lang="en-US" dirty="0"/>
          </a:p>
          <a:p>
            <a:r>
              <a:rPr lang="en-US" dirty="0" err="1" smtClean="0"/>
              <a:t>eFOCE</a:t>
            </a:r>
            <a:r>
              <a:rPr lang="en-US" dirty="0" smtClean="0"/>
              <a:t>, </a:t>
            </a:r>
            <a:r>
              <a:rPr lang="en-US" dirty="0" err="1" smtClean="0"/>
              <a:t>cpFOCE</a:t>
            </a:r>
            <a:r>
              <a:rPr lang="en-US" dirty="0" smtClean="0"/>
              <a:t>, </a:t>
            </a:r>
            <a:r>
              <a:rPr lang="en-US" dirty="0" err="1" smtClean="0"/>
              <a:t>dpFOCE</a:t>
            </a:r>
            <a:r>
              <a:rPr lang="en-US" dirty="0" smtClean="0"/>
              <a:t> and how these led to the </a:t>
            </a:r>
            <a:r>
              <a:rPr lang="en-US" dirty="0" err="1" smtClean="0"/>
              <a:t>xFOCE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402595" y="164757"/>
            <a:ext cx="469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Bill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66119" y="0"/>
            <a:ext cx="7705124" cy="919848"/>
          </a:xfrm>
        </p:spPr>
        <p:txBody>
          <a:bodyPr/>
          <a:lstStyle/>
          <a:p>
            <a:r>
              <a:rPr lang="en-US" dirty="0" err="1" smtClean="0"/>
              <a:t>xFOCE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9172144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Electrical 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597189" y="1269999"/>
            <a:ext cx="1907456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Power</a:t>
            </a:r>
          </a:p>
          <a:p>
            <a:r>
              <a:rPr lang="en-US" dirty="0"/>
              <a:t>	</a:t>
            </a:r>
            <a:r>
              <a:rPr lang="en-US" dirty="0" smtClean="0"/>
              <a:t>Budgets</a:t>
            </a:r>
          </a:p>
          <a:p>
            <a:r>
              <a:rPr lang="en-US" dirty="0"/>
              <a:t>	</a:t>
            </a:r>
            <a:r>
              <a:rPr lang="en-US" dirty="0" smtClean="0"/>
              <a:t>Management</a:t>
            </a:r>
          </a:p>
          <a:p>
            <a:endParaRPr lang="en-US" dirty="0"/>
          </a:p>
          <a:p>
            <a:r>
              <a:rPr lang="en-US" dirty="0" smtClean="0"/>
              <a:t>Communications</a:t>
            </a:r>
          </a:p>
          <a:p>
            <a:endParaRPr lang="en-US" dirty="0"/>
          </a:p>
          <a:p>
            <a:r>
              <a:rPr lang="en-US" dirty="0" smtClean="0"/>
              <a:t>Ground Fault ?? </a:t>
            </a:r>
          </a:p>
          <a:p>
            <a:endParaRPr lang="en-US" dirty="0"/>
          </a:p>
          <a:p>
            <a:r>
              <a:rPr lang="en-US" dirty="0" smtClean="0"/>
              <a:t>Control Circuits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887191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3"/>
            <a:ext cx="8229600" cy="1143000"/>
          </a:xfrm>
        </p:spPr>
        <p:txBody>
          <a:bodyPr/>
          <a:lstStyle/>
          <a:p>
            <a:r>
              <a:rPr lang="en-US" dirty="0" smtClean="0"/>
              <a:t>Software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505676" y="1057190"/>
            <a:ext cx="4485723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Basic Architectural Structure</a:t>
            </a:r>
          </a:p>
          <a:p>
            <a:r>
              <a:rPr lang="en-US" dirty="0"/>
              <a:t>	</a:t>
            </a:r>
            <a:r>
              <a:rPr lang="en-US" dirty="0" err="1" smtClean="0"/>
              <a:t>xFOCE</a:t>
            </a:r>
            <a:r>
              <a:rPr lang="en-US" dirty="0" smtClean="0"/>
              <a:t> (minimum needs)</a:t>
            </a:r>
          </a:p>
          <a:p>
            <a:r>
              <a:rPr lang="en-US" dirty="0"/>
              <a:t>	</a:t>
            </a:r>
            <a:r>
              <a:rPr lang="en-US" dirty="0" err="1" smtClean="0"/>
              <a:t>swFOCE</a:t>
            </a:r>
            <a:r>
              <a:rPr lang="en-US" dirty="0" smtClean="0"/>
              <a:t> (extensible elements as needed)</a:t>
            </a:r>
          </a:p>
          <a:p>
            <a:endParaRPr lang="en-US" dirty="0"/>
          </a:p>
          <a:p>
            <a:r>
              <a:rPr lang="en-US" dirty="0" smtClean="0"/>
              <a:t>Open Source</a:t>
            </a:r>
          </a:p>
          <a:p>
            <a:endParaRPr lang="en-US" dirty="0"/>
          </a:p>
          <a:p>
            <a:r>
              <a:rPr lang="en-US" dirty="0" smtClean="0"/>
              <a:t>Controller / algorithm development</a:t>
            </a:r>
          </a:p>
          <a:p>
            <a:endParaRPr lang="en-US" dirty="0"/>
          </a:p>
          <a:p>
            <a:r>
              <a:rPr lang="en-US" dirty="0" smtClean="0"/>
              <a:t>Science/User interfaces </a:t>
            </a:r>
          </a:p>
          <a:p>
            <a:r>
              <a:rPr lang="en-US" dirty="0"/>
              <a:t>	</a:t>
            </a:r>
            <a:r>
              <a:rPr lang="en-US" dirty="0" smtClean="0"/>
              <a:t>most basic </a:t>
            </a:r>
          </a:p>
          <a:p>
            <a:r>
              <a:rPr lang="en-US" dirty="0"/>
              <a:t>	</a:t>
            </a:r>
            <a:r>
              <a:rPr lang="en-US" dirty="0" smtClean="0"/>
              <a:t>options </a:t>
            </a:r>
          </a:p>
          <a:p>
            <a:endParaRPr lang="en-US" dirty="0"/>
          </a:p>
          <a:p>
            <a:r>
              <a:rPr lang="en-US" dirty="0" err="1" smtClean="0"/>
              <a:t>Realtime</a:t>
            </a:r>
            <a:r>
              <a:rPr lang="en-US" dirty="0" smtClean="0"/>
              <a:t> vs. ??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42580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Data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519406" y="1352377"/>
            <a:ext cx="4442330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Collection</a:t>
            </a:r>
          </a:p>
          <a:p>
            <a:endParaRPr lang="en-US" dirty="0"/>
          </a:p>
          <a:p>
            <a:r>
              <a:rPr lang="en-US" dirty="0" smtClean="0"/>
              <a:t>Storage</a:t>
            </a:r>
          </a:p>
          <a:p>
            <a:endParaRPr lang="en-US" dirty="0"/>
          </a:p>
          <a:p>
            <a:r>
              <a:rPr lang="en-US" dirty="0" smtClean="0"/>
              <a:t>Processing (??)</a:t>
            </a:r>
          </a:p>
          <a:p>
            <a:endParaRPr lang="en-US" dirty="0"/>
          </a:p>
          <a:p>
            <a:r>
              <a:rPr lang="en-US" dirty="0" smtClean="0"/>
              <a:t>Quality </a:t>
            </a:r>
          </a:p>
          <a:p>
            <a:endParaRPr lang="en-US" dirty="0"/>
          </a:p>
          <a:p>
            <a:r>
              <a:rPr lang="en-US" dirty="0" smtClean="0"/>
              <a:t>How does design handle modularity of </a:t>
            </a:r>
            <a:r>
              <a:rPr lang="en-US" dirty="0" err="1" smtClean="0"/>
              <a:t>xFOCE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63821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908"/>
            <a:ext cx="8229600" cy="1143000"/>
          </a:xfrm>
        </p:spPr>
        <p:txBody>
          <a:bodyPr/>
          <a:lstStyle/>
          <a:p>
            <a:r>
              <a:rPr lang="en-US" dirty="0" err="1" smtClean="0"/>
              <a:t>xFOCE</a:t>
            </a:r>
            <a:r>
              <a:rPr lang="en-US" dirty="0" smtClean="0"/>
              <a:t> Science </a:t>
            </a:r>
            <a:r>
              <a:rPr lang="en-US" dirty="0" err="1" smtClean="0"/>
              <a:t>Reqs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119" y="1149908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 smtClean="0"/>
              <a:t>Shall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Broad spectrum light transmissibility </a:t>
            </a:r>
            <a:r>
              <a:rPr lang="en-US" dirty="0" err="1" smtClean="0">
                <a:solidFill>
                  <a:srgbClr val="FF0000"/>
                </a:solidFill>
              </a:rPr>
              <a:t>approp</a:t>
            </a:r>
            <a:r>
              <a:rPr lang="en-US" dirty="0" smtClean="0">
                <a:solidFill>
                  <a:srgbClr val="FF0000"/>
                </a:solidFill>
              </a:rPr>
              <a:t>. to test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Anchoring and sealing to ocean floor </a:t>
            </a:r>
            <a:r>
              <a:rPr lang="en-US" dirty="0" err="1" smtClean="0">
                <a:solidFill>
                  <a:srgbClr val="FF0000"/>
                </a:solidFill>
              </a:rPr>
              <a:t>approp</a:t>
            </a:r>
            <a:r>
              <a:rPr lang="en-US" dirty="0" smtClean="0">
                <a:solidFill>
                  <a:srgbClr val="FF0000"/>
                </a:solidFill>
              </a:rPr>
              <a:t>. to </a:t>
            </a:r>
            <a:r>
              <a:rPr lang="en-US" dirty="0" smtClean="0">
                <a:solidFill>
                  <a:srgbClr val="FF0000"/>
                </a:solidFill>
              </a:rPr>
              <a:t>test, the more uneven the bottom, the more difficult this aspect becomes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May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095487" y="164757"/>
            <a:ext cx="8966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Bill / Ed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549103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908"/>
            <a:ext cx="8229600" cy="1143000"/>
          </a:xfrm>
        </p:spPr>
        <p:txBody>
          <a:bodyPr/>
          <a:lstStyle/>
          <a:p>
            <a:r>
              <a:rPr lang="en-US" dirty="0" err="1" smtClean="0"/>
              <a:t>swFOCE</a:t>
            </a:r>
            <a:r>
              <a:rPr lang="en-US" dirty="0" smtClean="0"/>
              <a:t> Science </a:t>
            </a:r>
            <a:r>
              <a:rPr lang="en-US" dirty="0" err="1" smtClean="0"/>
              <a:t>Reqs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2714" y="1215767"/>
            <a:ext cx="8229600" cy="4525963"/>
          </a:xfrm>
        </p:spPr>
        <p:txBody>
          <a:bodyPr/>
          <a:lstStyle/>
          <a:p>
            <a:r>
              <a:rPr lang="en-US" dirty="0" smtClean="0"/>
              <a:t>Shall be Built on </a:t>
            </a:r>
            <a:r>
              <a:rPr lang="en-US" dirty="0" err="1" smtClean="0"/>
              <a:t>xFOCE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095487" y="164757"/>
            <a:ext cx="8966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Bill / Ed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97244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xFOCE</a:t>
            </a:r>
            <a:r>
              <a:rPr lang="en-US" dirty="0" smtClean="0"/>
              <a:t> Technical Requirements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045029" y="1938635"/>
            <a:ext cx="470262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-OTS components where possible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-Easy to obtain and fabricate materials, typical shop tool construction, E.G.- Band saw, power hand drill, etc.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swFOCE</a:t>
            </a:r>
            <a:r>
              <a:rPr lang="en-US" dirty="0" smtClean="0"/>
              <a:t> Technical Requirements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42950" y="1820636"/>
            <a:ext cx="705179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-Max Light Transmissibility- Biologist Requirement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-Wave Zone-Protection from Wave generated forces and scouring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-Mechanism to generate internal oscillating flow-similar to wave surges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-</a:t>
            </a:r>
            <a:r>
              <a:rPr lang="en-US" dirty="0" err="1" smtClean="0">
                <a:solidFill>
                  <a:srgbClr val="FF0000"/>
                </a:solidFill>
              </a:rPr>
              <a:t>Photic</a:t>
            </a:r>
            <a:r>
              <a:rPr lang="en-US" dirty="0" smtClean="0">
                <a:solidFill>
                  <a:srgbClr val="FF0000"/>
                </a:solidFill>
              </a:rPr>
              <a:t> zone-clean as necessary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-Controlled flow thru system</a:t>
            </a:r>
            <a:r>
              <a:rPr lang="en-US" dirty="0" smtClean="0">
                <a:solidFill>
                  <a:srgbClr val="FF0000"/>
                </a:solidFill>
              </a:rPr>
              <a:t>.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-Diver access to instrumentation , cameras, etc. for cleaning, orientation,    etc. 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-</a:t>
            </a:r>
            <a:r>
              <a:rPr lang="en-US" dirty="0" smtClean="0">
                <a:solidFill>
                  <a:srgbClr val="FF0000"/>
                </a:solidFill>
              </a:rPr>
              <a:t>Use of underwater </a:t>
            </a:r>
            <a:r>
              <a:rPr lang="en-US" dirty="0" err="1" smtClean="0">
                <a:solidFill>
                  <a:srgbClr val="FF0000"/>
                </a:solidFill>
              </a:rPr>
              <a:t>matable</a:t>
            </a:r>
            <a:r>
              <a:rPr lang="en-US" dirty="0" smtClean="0">
                <a:solidFill>
                  <a:srgbClr val="FF0000"/>
                </a:solidFill>
              </a:rPr>
              <a:t> or non-contact connections wherever poss.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119" y="43"/>
            <a:ext cx="8229600" cy="1143000"/>
          </a:xfrm>
        </p:spPr>
        <p:txBody>
          <a:bodyPr/>
          <a:lstStyle/>
          <a:p>
            <a:r>
              <a:rPr lang="en-US" dirty="0" err="1" smtClean="0"/>
              <a:t>xFOCE</a:t>
            </a:r>
            <a:r>
              <a:rPr lang="en-US" dirty="0" smtClean="0"/>
              <a:t> Concept of Ops cable</a:t>
            </a:r>
            <a:endParaRPr lang="en-US" dirty="0"/>
          </a:p>
        </p:txBody>
      </p:sp>
      <p:sp>
        <p:nvSpPr>
          <p:cNvPr id="4" name="Right Triangle 3"/>
          <p:cNvSpPr/>
          <p:nvPr/>
        </p:nvSpPr>
        <p:spPr>
          <a:xfrm>
            <a:off x="2938159" y="3387124"/>
            <a:ext cx="1434757" cy="1508896"/>
          </a:xfrm>
          <a:prstGeom prst="rtTriangle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100000">
                <a:schemeClr val="bg2">
                  <a:lumMod val="7500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85566" y="3384377"/>
            <a:ext cx="2052594" cy="1511643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100000">
                <a:schemeClr val="bg2">
                  <a:lumMod val="7500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885566" y="4896020"/>
            <a:ext cx="7057081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1544595" y="2780269"/>
            <a:ext cx="679622" cy="60410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Isosceles Triangle 10"/>
          <p:cNvSpPr/>
          <p:nvPr/>
        </p:nvSpPr>
        <p:spPr>
          <a:xfrm>
            <a:off x="1316296" y="2443887"/>
            <a:ext cx="1175649" cy="336382"/>
          </a:xfrm>
          <a:prstGeom prst="triangle">
            <a:avLst>
              <a:gd name="adj" fmla="val 49416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983944" y="2869514"/>
            <a:ext cx="199081" cy="219675"/>
          </a:xfrm>
          <a:prstGeom prst="rect">
            <a:avLst/>
          </a:prstGeom>
          <a:solidFill>
            <a:schemeClr val="bg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958703" y="4558270"/>
            <a:ext cx="906162" cy="3377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183025" y="3387124"/>
            <a:ext cx="0" cy="79633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2183025" y="3466757"/>
            <a:ext cx="1235678" cy="329513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122614" y="3384377"/>
            <a:ext cx="0" cy="12082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122614" y="3505199"/>
            <a:ext cx="1447116" cy="387179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3418703" y="3796270"/>
            <a:ext cx="954213" cy="1036595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3569730" y="3892378"/>
            <a:ext cx="933621" cy="100364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372916" y="4832865"/>
            <a:ext cx="1577551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503351" y="4896020"/>
            <a:ext cx="1447116" cy="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Arc 30"/>
          <p:cNvSpPr/>
          <p:nvPr/>
        </p:nvSpPr>
        <p:spPr>
          <a:xfrm rot="8043587">
            <a:off x="2964083" y="3041132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Arc 31"/>
          <p:cNvSpPr/>
          <p:nvPr/>
        </p:nvSpPr>
        <p:spPr>
          <a:xfrm rot="8043587">
            <a:off x="3315232" y="3041133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Arc 32"/>
          <p:cNvSpPr/>
          <p:nvPr/>
        </p:nvSpPr>
        <p:spPr>
          <a:xfrm rot="8043587">
            <a:off x="3673059" y="3041133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Arc 33"/>
          <p:cNvSpPr/>
          <p:nvPr/>
        </p:nvSpPr>
        <p:spPr>
          <a:xfrm rot="8043587">
            <a:off x="4030885" y="3041133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Arc 34"/>
          <p:cNvSpPr/>
          <p:nvPr/>
        </p:nvSpPr>
        <p:spPr>
          <a:xfrm rot="8043587">
            <a:off x="4388708" y="3041133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Arc 35"/>
          <p:cNvSpPr/>
          <p:nvPr/>
        </p:nvSpPr>
        <p:spPr>
          <a:xfrm rot="8043587">
            <a:off x="4746537" y="3041134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Arc 36"/>
          <p:cNvSpPr/>
          <p:nvPr/>
        </p:nvSpPr>
        <p:spPr>
          <a:xfrm rot="8043587">
            <a:off x="5104360" y="3041131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Arc 37"/>
          <p:cNvSpPr/>
          <p:nvPr/>
        </p:nvSpPr>
        <p:spPr>
          <a:xfrm rot="8043587">
            <a:off x="5462190" y="3041135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Arc 38"/>
          <p:cNvSpPr/>
          <p:nvPr/>
        </p:nvSpPr>
        <p:spPr>
          <a:xfrm rot="8043587">
            <a:off x="6535664" y="3041139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Arc 39"/>
          <p:cNvSpPr/>
          <p:nvPr/>
        </p:nvSpPr>
        <p:spPr>
          <a:xfrm rot="8043587">
            <a:off x="5820012" y="3041135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Arc 40"/>
          <p:cNvSpPr/>
          <p:nvPr/>
        </p:nvSpPr>
        <p:spPr>
          <a:xfrm rot="8043587">
            <a:off x="6177842" y="3041139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Arc 41"/>
          <p:cNvSpPr/>
          <p:nvPr/>
        </p:nvSpPr>
        <p:spPr>
          <a:xfrm rot="8043587">
            <a:off x="7251317" y="3041140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Arc 42"/>
          <p:cNvSpPr/>
          <p:nvPr/>
        </p:nvSpPr>
        <p:spPr>
          <a:xfrm rot="8043587">
            <a:off x="6893495" y="3041140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1714466" y="1070918"/>
            <a:ext cx="2658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Science interface on shore</a:t>
            </a:r>
            <a:endParaRPr 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1696621" y="1407984"/>
            <a:ext cx="3548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CO2 and Enriching process on shore</a:t>
            </a:r>
            <a:endParaRPr lang="en-US" dirty="0"/>
          </a:p>
        </p:txBody>
      </p:sp>
      <p:sp>
        <p:nvSpPr>
          <p:cNvPr id="46" name="TextBox 45"/>
          <p:cNvSpPr txBox="1"/>
          <p:nvPr/>
        </p:nvSpPr>
        <p:spPr>
          <a:xfrm>
            <a:off x="1714466" y="1745050"/>
            <a:ext cx="4537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Air / sea interface managed using buried cable </a:t>
            </a:r>
            <a:endParaRPr lang="en-US" dirty="0"/>
          </a:p>
        </p:txBody>
      </p:sp>
      <p:sp>
        <p:nvSpPr>
          <p:cNvPr id="47" name="TextBox 46"/>
          <p:cNvSpPr txBox="1"/>
          <p:nvPr/>
        </p:nvSpPr>
        <p:spPr>
          <a:xfrm>
            <a:off x="2896580" y="2114382"/>
            <a:ext cx="400673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Capable of supporting 6 to 8 </a:t>
            </a:r>
            <a:r>
              <a:rPr lang="en-US" dirty="0" err="1" smtClean="0"/>
              <a:t>xFOCE</a:t>
            </a:r>
            <a:r>
              <a:rPr lang="en-US" dirty="0" smtClean="0"/>
              <a:t> units</a:t>
            </a:r>
          </a:p>
          <a:p>
            <a:r>
              <a:rPr lang="en-US" dirty="0"/>
              <a:t>	</a:t>
            </a:r>
            <a:r>
              <a:rPr lang="en-US" dirty="0" smtClean="0"/>
              <a:t>(4 active pH chg and 4 control  or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A regression series incl. a control</a:t>
            </a:r>
            <a:r>
              <a:rPr lang="en-US" dirty="0" smtClean="0"/>
              <a:t>)</a:t>
            </a:r>
            <a:endParaRPr lang="en-US" dirty="0"/>
          </a:p>
        </p:txBody>
      </p:sp>
      <p:cxnSp>
        <p:nvCxnSpPr>
          <p:cNvPr id="49" name="Straight Arrow Connector 48"/>
          <p:cNvCxnSpPr/>
          <p:nvPr/>
        </p:nvCxnSpPr>
        <p:spPr>
          <a:xfrm>
            <a:off x="7499143" y="3569730"/>
            <a:ext cx="0" cy="132629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7578811" y="3741351"/>
            <a:ext cx="13631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Depth rating</a:t>
            </a:r>
          </a:p>
          <a:p>
            <a:r>
              <a:rPr lang="en-US" dirty="0" smtClean="0"/>
              <a:t>min - XX</a:t>
            </a:r>
          </a:p>
          <a:p>
            <a:r>
              <a:rPr lang="en-US" dirty="0" smtClean="0"/>
              <a:t>max - XX</a:t>
            </a:r>
            <a:endParaRPr lang="en-US" dirty="0"/>
          </a:p>
        </p:txBody>
      </p:sp>
      <p:sp>
        <p:nvSpPr>
          <p:cNvPr id="53" name="TextBox 52"/>
          <p:cNvSpPr txBox="1"/>
          <p:nvPr/>
        </p:nvSpPr>
        <p:spPr>
          <a:xfrm>
            <a:off x="5403460" y="4970162"/>
            <a:ext cx="2095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Anchored to bottom</a:t>
            </a:r>
            <a:endParaRPr lang="en-US" dirty="0"/>
          </a:p>
        </p:txBody>
      </p:sp>
      <p:sp>
        <p:nvSpPr>
          <p:cNvPr id="54" name="TextBox 53"/>
          <p:cNvSpPr txBox="1"/>
          <p:nvPr/>
        </p:nvSpPr>
        <p:spPr>
          <a:xfrm>
            <a:off x="4994356" y="5339494"/>
            <a:ext cx="2948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Uses ??? to prevent erosion</a:t>
            </a:r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885566" y="5937337"/>
            <a:ext cx="58966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Length of cable is limited by req. of power, </a:t>
            </a:r>
            <a:r>
              <a:rPr lang="en-US" dirty="0" err="1" smtClean="0">
                <a:solidFill>
                  <a:srgbClr val="FF0000"/>
                </a:solidFill>
              </a:rPr>
              <a:t>comm’s</a:t>
            </a:r>
            <a:r>
              <a:rPr lang="en-US" dirty="0" smtClean="0">
                <a:solidFill>
                  <a:srgbClr val="FF0000"/>
                </a:solidFill>
              </a:rPr>
              <a:t> and noise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138619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08227" y="0"/>
            <a:ext cx="8229600" cy="1143000"/>
          </a:xfrm>
        </p:spPr>
        <p:txBody>
          <a:bodyPr/>
          <a:lstStyle/>
          <a:p>
            <a:r>
              <a:rPr lang="en-US" dirty="0" err="1" smtClean="0"/>
              <a:t>xFOCE</a:t>
            </a:r>
            <a:r>
              <a:rPr lang="en-US" dirty="0" smtClean="0"/>
              <a:t> Concept of Ops no cable</a:t>
            </a:r>
            <a:endParaRPr lang="en-US" dirty="0"/>
          </a:p>
        </p:txBody>
      </p:sp>
      <p:sp>
        <p:nvSpPr>
          <p:cNvPr id="5" name="Right Triangle 4"/>
          <p:cNvSpPr/>
          <p:nvPr/>
        </p:nvSpPr>
        <p:spPr>
          <a:xfrm>
            <a:off x="2938159" y="3387124"/>
            <a:ext cx="1434757" cy="1508896"/>
          </a:xfrm>
          <a:prstGeom prst="rtTriangle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100000">
                <a:schemeClr val="bg2">
                  <a:lumMod val="7500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885566" y="3384377"/>
            <a:ext cx="2052594" cy="1511643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</a:schemeClr>
              </a:gs>
              <a:gs pos="100000">
                <a:schemeClr val="bg2">
                  <a:lumMod val="75000"/>
                </a:schemeClr>
              </a:gs>
            </a:gsLst>
            <a:lin ang="16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885566" y="4896020"/>
            <a:ext cx="7057081" cy="0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1544595" y="2780269"/>
            <a:ext cx="679622" cy="60410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Isosceles Triangle 8"/>
          <p:cNvSpPr/>
          <p:nvPr/>
        </p:nvSpPr>
        <p:spPr>
          <a:xfrm>
            <a:off x="1316296" y="2443887"/>
            <a:ext cx="1175649" cy="336382"/>
          </a:xfrm>
          <a:prstGeom prst="triangle">
            <a:avLst>
              <a:gd name="adj" fmla="val 49416"/>
            </a:avLst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983944" y="2869514"/>
            <a:ext cx="199081" cy="219675"/>
          </a:xfrm>
          <a:prstGeom prst="rect">
            <a:avLst/>
          </a:prstGeom>
          <a:solidFill>
            <a:schemeClr val="bg1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958703" y="4558270"/>
            <a:ext cx="906162" cy="3377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6214084" y="3590324"/>
            <a:ext cx="0" cy="967946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083649" y="3590324"/>
            <a:ext cx="0" cy="96794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Arc 19"/>
          <p:cNvSpPr/>
          <p:nvPr/>
        </p:nvSpPr>
        <p:spPr>
          <a:xfrm rot="8043587">
            <a:off x="2964083" y="3041132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Arc 20"/>
          <p:cNvSpPr/>
          <p:nvPr/>
        </p:nvSpPr>
        <p:spPr>
          <a:xfrm rot="8043587">
            <a:off x="3315232" y="3041133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Arc 21"/>
          <p:cNvSpPr/>
          <p:nvPr/>
        </p:nvSpPr>
        <p:spPr>
          <a:xfrm rot="8043587">
            <a:off x="3673059" y="3041133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Arc 22"/>
          <p:cNvSpPr/>
          <p:nvPr/>
        </p:nvSpPr>
        <p:spPr>
          <a:xfrm rot="8043587">
            <a:off x="4030885" y="3041133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Arc 23"/>
          <p:cNvSpPr/>
          <p:nvPr/>
        </p:nvSpPr>
        <p:spPr>
          <a:xfrm rot="8043587">
            <a:off x="4388708" y="3041133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Arc 24"/>
          <p:cNvSpPr/>
          <p:nvPr/>
        </p:nvSpPr>
        <p:spPr>
          <a:xfrm rot="8043587">
            <a:off x="4746537" y="3041134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Arc 25"/>
          <p:cNvSpPr/>
          <p:nvPr/>
        </p:nvSpPr>
        <p:spPr>
          <a:xfrm rot="8043587">
            <a:off x="5104360" y="3041131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Arc 26"/>
          <p:cNvSpPr/>
          <p:nvPr/>
        </p:nvSpPr>
        <p:spPr>
          <a:xfrm rot="8043587">
            <a:off x="5462190" y="3041135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Arc 27"/>
          <p:cNvSpPr/>
          <p:nvPr/>
        </p:nvSpPr>
        <p:spPr>
          <a:xfrm rot="8043587">
            <a:off x="6535664" y="3041139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Arc 28"/>
          <p:cNvSpPr/>
          <p:nvPr/>
        </p:nvSpPr>
        <p:spPr>
          <a:xfrm rot="8043587">
            <a:off x="5820012" y="3041135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Arc 29"/>
          <p:cNvSpPr/>
          <p:nvPr/>
        </p:nvSpPr>
        <p:spPr>
          <a:xfrm rot="8043587">
            <a:off x="6177842" y="3041139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Arc 30"/>
          <p:cNvSpPr/>
          <p:nvPr/>
        </p:nvSpPr>
        <p:spPr>
          <a:xfrm rot="8043587">
            <a:off x="7251317" y="3041140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Arc 31"/>
          <p:cNvSpPr/>
          <p:nvPr/>
        </p:nvSpPr>
        <p:spPr>
          <a:xfrm rot="8043587">
            <a:off x="6893495" y="3041140"/>
            <a:ext cx="495643" cy="516239"/>
          </a:xfrm>
          <a:prstGeom prst="arc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7" name="Straight Connector 36"/>
          <p:cNvCxnSpPr>
            <a:stCxn id="35" idx="1"/>
          </p:cNvCxnSpPr>
          <p:nvPr/>
        </p:nvCxnSpPr>
        <p:spPr>
          <a:xfrm flipV="1">
            <a:off x="5986407" y="2656703"/>
            <a:ext cx="171377" cy="7481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H="1" flipV="1">
            <a:off x="6356865" y="2656703"/>
            <a:ext cx="193842" cy="8065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6157784" y="2656703"/>
            <a:ext cx="19908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 flipV="1">
            <a:off x="6111356" y="2941663"/>
            <a:ext cx="439351" cy="5731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V="1">
            <a:off x="6067837" y="2941672"/>
            <a:ext cx="357678" cy="57313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Oval 34"/>
          <p:cNvSpPr/>
          <p:nvPr/>
        </p:nvSpPr>
        <p:spPr>
          <a:xfrm>
            <a:off x="5860185" y="3361650"/>
            <a:ext cx="861899" cy="295188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/>
          <p:cNvSpPr txBox="1"/>
          <p:nvPr/>
        </p:nvSpPr>
        <p:spPr>
          <a:xfrm>
            <a:off x="1701548" y="918518"/>
            <a:ext cx="2658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Science interface on shore</a:t>
            </a:r>
            <a:endParaRPr lang="en-US" dirty="0"/>
          </a:p>
        </p:txBody>
      </p:sp>
      <p:sp>
        <p:nvSpPr>
          <p:cNvPr id="52" name="TextBox 51"/>
          <p:cNvSpPr txBox="1"/>
          <p:nvPr/>
        </p:nvSpPr>
        <p:spPr>
          <a:xfrm>
            <a:off x="1683703" y="1255584"/>
            <a:ext cx="35489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CO2 and Enriching process off shore</a:t>
            </a:r>
            <a:endParaRPr lang="en-US" dirty="0"/>
          </a:p>
        </p:txBody>
      </p:sp>
      <p:sp>
        <p:nvSpPr>
          <p:cNvPr id="53" name="TextBox 52"/>
          <p:cNvSpPr txBox="1"/>
          <p:nvPr/>
        </p:nvSpPr>
        <p:spPr>
          <a:xfrm>
            <a:off x="1701548" y="1592650"/>
            <a:ext cx="5941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Air / sea interface managed using surface expression (buoy ?)</a:t>
            </a:r>
            <a:endParaRPr lang="en-US" dirty="0"/>
          </a:p>
        </p:txBody>
      </p:sp>
      <p:sp>
        <p:nvSpPr>
          <p:cNvPr id="54" name="TextBox 53"/>
          <p:cNvSpPr txBox="1"/>
          <p:nvPr/>
        </p:nvSpPr>
        <p:spPr>
          <a:xfrm>
            <a:off x="2883662" y="1961982"/>
            <a:ext cx="51415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Capable of supporting 6 </a:t>
            </a:r>
            <a:r>
              <a:rPr lang="en-US" dirty="0" err="1" smtClean="0"/>
              <a:t>xFOCE</a:t>
            </a:r>
            <a:r>
              <a:rPr lang="en-US" dirty="0" smtClean="0"/>
              <a:t> units  (?? Maybe less) </a:t>
            </a:r>
          </a:p>
          <a:p>
            <a:r>
              <a:rPr lang="en-US" dirty="0"/>
              <a:t>	</a:t>
            </a:r>
            <a:r>
              <a:rPr lang="en-US" dirty="0" smtClean="0"/>
              <a:t>(3 active pH </a:t>
            </a:r>
            <a:r>
              <a:rPr lang="en-US" dirty="0" err="1" smtClean="0"/>
              <a:t>chg</a:t>
            </a:r>
            <a:r>
              <a:rPr lang="en-US" dirty="0" smtClean="0"/>
              <a:t> and 3 control)</a:t>
            </a:r>
            <a:endParaRPr lang="en-US" dirty="0"/>
          </a:p>
        </p:txBody>
      </p:sp>
      <p:cxnSp>
        <p:nvCxnSpPr>
          <p:cNvPr id="55" name="Straight Arrow Connector 54"/>
          <p:cNvCxnSpPr/>
          <p:nvPr/>
        </p:nvCxnSpPr>
        <p:spPr>
          <a:xfrm>
            <a:off x="7499143" y="3569730"/>
            <a:ext cx="0" cy="132629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7578811" y="3741351"/>
            <a:ext cx="13631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Depth rating</a:t>
            </a:r>
          </a:p>
          <a:p>
            <a:r>
              <a:rPr lang="en-US" dirty="0" smtClean="0"/>
              <a:t>min - XX</a:t>
            </a:r>
          </a:p>
          <a:p>
            <a:r>
              <a:rPr lang="en-US" dirty="0" smtClean="0"/>
              <a:t>max - XX</a:t>
            </a:r>
            <a:endParaRPr lang="en-US" dirty="0"/>
          </a:p>
        </p:txBody>
      </p:sp>
      <p:sp>
        <p:nvSpPr>
          <p:cNvPr id="57" name="TextBox 56"/>
          <p:cNvSpPr txBox="1"/>
          <p:nvPr/>
        </p:nvSpPr>
        <p:spPr>
          <a:xfrm>
            <a:off x="5403460" y="4970162"/>
            <a:ext cx="2095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Anchored to bottom</a:t>
            </a:r>
            <a:endParaRPr lang="en-US" dirty="0"/>
          </a:p>
        </p:txBody>
      </p:sp>
      <p:sp>
        <p:nvSpPr>
          <p:cNvPr id="58" name="TextBox 57"/>
          <p:cNvSpPr txBox="1"/>
          <p:nvPr/>
        </p:nvSpPr>
        <p:spPr>
          <a:xfrm>
            <a:off x="5403460" y="5339494"/>
            <a:ext cx="2794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Uses ??? to prevent erosion</a:t>
            </a:r>
            <a:endParaRPr lang="en-US" dirty="0"/>
          </a:p>
        </p:txBody>
      </p:sp>
      <p:sp>
        <p:nvSpPr>
          <p:cNvPr id="59" name="Lightning Bolt 58"/>
          <p:cNvSpPr/>
          <p:nvPr/>
        </p:nvSpPr>
        <p:spPr>
          <a:xfrm rot="20793381">
            <a:off x="2551971" y="2663461"/>
            <a:ext cx="1306510" cy="233616"/>
          </a:xfrm>
          <a:prstGeom prst="lightningBol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Lightning Bolt 59"/>
          <p:cNvSpPr/>
          <p:nvPr/>
        </p:nvSpPr>
        <p:spPr>
          <a:xfrm rot="9920404">
            <a:off x="4796550" y="2663460"/>
            <a:ext cx="1306510" cy="233616"/>
          </a:xfrm>
          <a:prstGeom prst="lightningBol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TextBox 60"/>
          <p:cNvSpPr txBox="1"/>
          <p:nvPr/>
        </p:nvSpPr>
        <p:spPr>
          <a:xfrm>
            <a:off x="3302814" y="2904523"/>
            <a:ext cx="21402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Comms</a:t>
            </a:r>
            <a:r>
              <a:rPr lang="en-US" dirty="0" smtClean="0"/>
              <a:t> by telemetry</a:t>
            </a:r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987879" y="5708826"/>
            <a:ext cx="70211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Largest trade-off is power supply .  Wind + solar + Batteries might supply 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10-20 W continuously.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260636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08227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/>
              <a:t>xFOCE</a:t>
            </a:r>
            <a:r>
              <a:rPr lang="en-US" dirty="0" smtClean="0"/>
              <a:t> Concept of Ops</a:t>
            </a:r>
            <a:endParaRPr lang="en-US" dirty="0"/>
          </a:p>
        </p:txBody>
      </p:sp>
      <p:pic>
        <p:nvPicPr>
          <p:cNvPr id="5" name="Picture 5" descr="FOCE_MARScontr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1143000"/>
            <a:ext cx="7858125" cy="5334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6343759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1236</TotalTime>
  <Words>551</Words>
  <Application>Microsoft Office PowerPoint</Application>
  <PresentationFormat>On-screen Show (4:3)</PresentationFormat>
  <Paragraphs>139</Paragraphs>
  <Slides>22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Slide 1</vt:lpstr>
      <vt:lpstr>xFOCE</vt:lpstr>
      <vt:lpstr>xFOCE Science Reqs</vt:lpstr>
      <vt:lpstr>swFOCE Science Reqs</vt:lpstr>
      <vt:lpstr>xFOCE Technical Requirements</vt:lpstr>
      <vt:lpstr>swFOCE Technical Requirements</vt:lpstr>
      <vt:lpstr>xFOCE Concept of Ops cable</vt:lpstr>
      <vt:lpstr>xFOCE Concept of Ops no cable</vt:lpstr>
      <vt:lpstr>Slide 9</vt:lpstr>
      <vt:lpstr>xFOCE Tech Specifications</vt:lpstr>
      <vt:lpstr>swFOCE Tech Specifications</vt:lpstr>
      <vt:lpstr>xFOCE Systems concept</vt:lpstr>
      <vt:lpstr>Slide 13</vt:lpstr>
      <vt:lpstr>Slide 14</vt:lpstr>
      <vt:lpstr>swFOCE Systems concept</vt:lpstr>
      <vt:lpstr>Slide 16</vt:lpstr>
      <vt:lpstr>Slide 17</vt:lpstr>
      <vt:lpstr>Mechanical </vt:lpstr>
      <vt:lpstr>Acrylic sheets with PVC corners</vt:lpstr>
      <vt:lpstr>Electrical </vt:lpstr>
      <vt:lpstr>Software</vt:lpstr>
      <vt:lpstr>Data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Bill Kirkwood</dc:creator>
  <cp:lastModifiedBy>scji</cp:lastModifiedBy>
  <cp:revision>36</cp:revision>
  <dcterms:created xsi:type="dcterms:W3CDTF">2012-03-27T22:25:38Z</dcterms:created>
  <dcterms:modified xsi:type="dcterms:W3CDTF">2012-04-05T18:25:20Z</dcterms:modified>
</cp:coreProperties>
</file>