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Default Extension="bin" ContentType="application/vnd.openxmlformats-officedocument.oleObject"/>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9" r:id="rId1"/>
    <p:sldMasterId id="2147483697" r:id="rId2"/>
    <p:sldMasterId id="2147483685" r:id="rId3"/>
  </p:sldMasterIdLst>
  <p:notesMasterIdLst>
    <p:notesMasterId r:id="rId32"/>
  </p:notesMasterIdLst>
  <p:sldIdLst>
    <p:sldId id="308" r:id="rId4"/>
    <p:sldId id="266" r:id="rId5"/>
    <p:sldId id="286" r:id="rId6"/>
    <p:sldId id="284" r:id="rId7"/>
    <p:sldId id="287" r:id="rId8"/>
    <p:sldId id="288" r:id="rId9"/>
    <p:sldId id="303" r:id="rId10"/>
    <p:sldId id="267" r:id="rId11"/>
    <p:sldId id="296" r:id="rId12"/>
    <p:sldId id="293" r:id="rId13"/>
    <p:sldId id="289" r:id="rId14"/>
    <p:sldId id="292" r:id="rId15"/>
    <p:sldId id="301" r:id="rId16"/>
    <p:sldId id="291" r:id="rId17"/>
    <p:sldId id="294" r:id="rId18"/>
    <p:sldId id="297" r:id="rId19"/>
    <p:sldId id="273" r:id="rId20"/>
    <p:sldId id="283" r:id="rId21"/>
    <p:sldId id="257" r:id="rId22"/>
    <p:sldId id="279" r:id="rId23"/>
    <p:sldId id="263" r:id="rId24"/>
    <p:sldId id="298" r:id="rId25"/>
    <p:sldId id="304" r:id="rId26"/>
    <p:sldId id="306" r:id="rId27"/>
    <p:sldId id="305" r:id="rId28"/>
    <p:sldId id="302" r:id="rId29"/>
    <p:sldId id="300" r:id="rId30"/>
    <p:sldId id="299"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80B1"/>
    <a:srgbClr val="2503EF"/>
    <a:srgbClr val="1A02AA"/>
    <a:srgbClr val="CC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77" d="100"/>
          <a:sy n="177" d="100"/>
        </p:scale>
        <p:origin x="-396" y="-9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2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AAEC82-7C5C-4346-80ED-A05CE875115B}" type="datetimeFigureOut">
              <a:rPr lang="en-US" smtClean="0"/>
              <a:t>4/11/2012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2C3C524-37DF-463D-A452-32DD46634F80}"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t>21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379883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3381124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10595250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379883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22547453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15422933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29103792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14793426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34455948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197222730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6739621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22547453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272714207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3381124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10595250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01F03C-C585-4611-9A7C-215B2B929990}" type="datetimeFigureOut">
              <a:rPr lang="en-US" smtClean="0"/>
              <a:t>3/21/2012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01F03C-C585-4611-9A7C-215B2B929990}" type="datetimeFigureOut">
              <a:rPr lang="en-US" smtClean="0"/>
              <a:t>3/21/2012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01F03C-C585-4611-9A7C-215B2B929990}" type="datetimeFigureOut">
              <a:rPr lang="en-US" smtClean="0"/>
              <a:t>3/21/2012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t>‹#›</a:t>
            </a:fld>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01F03C-C585-4611-9A7C-215B2B929990}" type="datetimeFigureOut">
              <a:rPr lang="en-US" smtClean="0"/>
              <a:t>3/21/2012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D35AB-B228-473B-948C-51E4D3034CB4}" type="slidenum">
              <a:rPr lang="en-US" smtClean="0"/>
              <a:t>‹#›</a:t>
            </a:fld>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01F03C-C585-4611-9A7C-215B2B929990}" type="datetimeFigureOut">
              <a:rPr lang="en-US" smtClean="0"/>
              <a:t>3/21/2012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9D35AB-B228-473B-948C-51E4D3034CB4}" type="slidenum">
              <a:rPr lang="en-US" smtClean="0"/>
              <a:t>‹#›</a:t>
            </a:fld>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01F03C-C585-4611-9A7C-215B2B929990}" type="datetimeFigureOut">
              <a:rPr lang="en-US" smtClean="0"/>
              <a:t>3/21/2012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9D35AB-B228-473B-948C-51E4D3034CB4}"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15422933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01F03C-C585-4611-9A7C-215B2B929990}" type="datetimeFigureOut">
              <a:rPr lang="en-US" smtClean="0"/>
              <a:t>3/21/2012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9D35AB-B228-473B-948C-51E4D3034CB4}" type="slidenum">
              <a:rPr lang="en-US" smtClean="0"/>
              <a:t>‹#›</a:t>
            </a:fld>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01F03C-C585-4611-9A7C-215B2B929990}" type="datetimeFigureOut">
              <a:rPr lang="en-US" smtClean="0"/>
              <a:t>3/21/2012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D35AB-B228-473B-948C-51E4D3034CB4}" type="slidenum">
              <a:rPr lang="en-US" smtClean="0"/>
              <a:t>‹#›</a:t>
            </a:fld>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01F03C-C585-4611-9A7C-215B2B929990}" type="datetimeFigureOut">
              <a:rPr lang="en-US" smtClean="0"/>
              <a:t>3/21/2012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9D35AB-B228-473B-948C-51E4D3034CB4}" type="slidenum">
              <a:rPr lang="en-US" smtClean="0"/>
              <a:t>‹#›</a:t>
            </a:fld>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01F03C-C585-4611-9A7C-215B2B929990}" type="datetimeFigureOut">
              <a:rPr lang="en-US" smtClean="0"/>
              <a:t>3/21/2012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t>‹#›</a:t>
            </a:fld>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01F03C-C585-4611-9A7C-215B2B929990}" type="datetimeFigureOut">
              <a:rPr lang="en-US" smtClean="0"/>
              <a:t>3/21/2012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9D35AB-B228-473B-948C-51E4D3034CB4}"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29103792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1479342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3445594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19722273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6739621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pPr/>
              <a:t>4/11/2012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pPr/>
              <a:t>‹#›</a:t>
            </a:fld>
            <a:endParaRPr lang="en-US"/>
          </a:p>
        </p:txBody>
      </p:sp>
    </p:spTree>
    <p:extLst>
      <p:ext uri="{BB962C8B-B14F-4D97-AF65-F5344CB8AC3E}">
        <p14:creationId xmlns="" xmlns:p14="http://schemas.microsoft.com/office/powerpoint/2010/main" val="27271420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3" cstate="print">
            <a:extLst>
              <a:ext uri="{28A0092B-C50C-407E-A947-70E740481C1C}">
                <a14:useLocalDpi xmlns=""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 xmlns:p14="http://schemas.microsoft.com/office/powerpoint/2010/main" val="487421982"/>
      </p:ext>
    </p:extLst>
  </p:cSld>
  <p:clrMap bg1="lt1" tx1="dk1" bg2="lt2" tx2="dk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4" cstate="print">
            <a:extLst>
              <a:ext uri="{28A0092B-C50C-407E-A947-70E740481C1C}">
                <a14:useLocalDpi xmlns=""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 xmlns:p14="http://schemas.microsoft.com/office/powerpoint/2010/main" val="487421982"/>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21"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01F03C-C585-4611-9A7C-215B2B929990}" type="datetimeFigureOut">
              <a:rPr lang="en-US" smtClean="0"/>
              <a:t>3/21/2012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9D35AB-B228-473B-948C-51E4D3034CB4}"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3.xml"/><Relationship Id="rId1" Type="http://schemas.openxmlformats.org/officeDocument/2006/relationships/vmlDrawing" Target="../drawings/vmlDrawing3.vml"/><Relationship Id="rId4" Type="http://schemas.openxmlformats.org/officeDocument/2006/relationships/oleObject" Target="../embeddings/oleObject4.bin"/></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3.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8" Type="http://schemas.openxmlformats.org/officeDocument/2006/relationships/image" Target="../media/image22.gif"/><Relationship Id="rId13" Type="http://schemas.openxmlformats.org/officeDocument/2006/relationships/image" Target="../media/image27.jpeg"/><Relationship Id="rId3" Type="http://schemas.openxmlformats.org/officeDocument/2006/relationships/image" Target="../media/image17.jpeg"/><Relationship Id="rId7" Type="http://schemas.openxmlformats.org/officeDocument/2006/relationships/image" Target="../media/image21.gif"/><Relationship Id="rId12"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openxmlformats.org/officeDocument/2006/relationships/image" Target="../media/image20.png"/><Relationship Id="rId11" Type="http://schemas.openxmlformats.org/officeDocument/2006/relationships/image" Target="../media/image25.jpe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8.png"/><Relationship Id="rId9" Type="http://schemas.openxmlformats.org/officeDocument/2006/relationships/image" Target="../media/image23.jpeg"/></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23.xml"/><Relationship Id="rId1" Type="http://schemas.openxmlformats.org/officeDocument/2006/relationships/vmlDrawing" Target="../drawings/vmlDrawing4.v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3.xml"/><Relationship Id="rId1" Type="http://schemas.openxmlformats.org/officeDocument/2006/relationships/vmlDrawing" Target="../drawings/vmlDrawing1.v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3.xml"/><Relationship Id="rId1" Type="http://schemas.openxmlformats.org/officeDocument/2006/relationships/vmlDrawing" Target="../drawings/vmlDrawing2.vml"/><Relationship Id="rId6" Type="http://schemas.openxmlformats.org/officeDocument/2006/relationships/oleObject" Target="../embeddings/oleObject3.bin"/><Relationship Id="rId5" Type="http://schemas.openxmlformats.org/officeDocument/2006/relationships/oleObject" Target="../embeddings/oleObject2.bin"/><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22566" y="1482240"/>
            <a:ext cx="5342167" cy="3662541"/>
          </a:xfrm>
          <a:prstGeom prst="rect">
            <a:avLst/>
          </a:prstGeom>
          <a:noFill/>
        </p:spPr>
        <p:txBody>
          <a:bodyPr wrap="none" rtlCol="0">
            <a:spAutoFit/>
          </a:bodyPr>
          <a:lstStyle/>
          <a:p>
            <a:pPr algn="ctr"/>
            <a:r>
              <a:rPr lang="en-US" sz="4000" dirty="0" smtClean="0">
                <a:solidFill>
                  <a:schemeClr val="tx1">
                    <a:lumMod val="85000"/>
                  </a:schemeClr>
                </a:solidFill>
              </a:rPr>
              <a:t>Mechanical Components</a:t>
            </a:r>
            <a:br>
              <a:rPr lang="en-US" sz="4000" dirty="0" smtClean="0">
                <a:solidFill>
                  <a:schemeClr val="tx1">
                    <a:lumMod val="85000"/>
                  </a:schemeClr>
                </a:solidFill>
              </a:rPr>
            </a:br>
            <a:r>
              <a:rPr lang="en-US" sz="4000" dirty="0" smtClean="0">
                <a:solidFill>
                  <a:schemeClr val="tx1">
                    <a:lumMod val="85000"/>
                  </a:schemeClr>
                </a:solidFill>
              </a:rPr>
              <a:t>Comprising </a:t>
            </a:r>
            <a:br>
              <a:rPr lang="en-US" sz="4000" dirty="0" smtClean="0">
                <a:solidFill>
                  <a:schemeClr val="tx1">
                    <a:lumMod val="85000"/>
                  </a:schemeClr>
                </a:solidFill>
              </a:rPr>
            </a:br>
            <a:r>
              <a:rPr lang="en-US" sz="4000" dirty="0" err="1" smtClean="0">
                <a:solidFill>
                  <a:schemeClr val="tx1">
                    <a:lumMod val="85000"/>
                  </a:schemeClr>
                </a:solidFill>
              </a:rPr>
              <a:t>xFOCE</a:t>
            </a:r>
            <a:r>
              <a:rPr lang="en-US" sz="4000" dirty="0" smtClean="0">
                <a:solidFill>
                  <a:schemeClr val="tx1">
                    <a:lumMod val="85000"/>
                  </a:schemeClr>
                </a:solidFill>
              </a:rPr>
              <a:t> / </a:t>
            </a:r>
            <a:r>
              <a:rPr lang="en-US" sz="4000" dirty="0" err="1" smtClean="0">
                <a:solidFill>
                  <a:schemeClr val="tx1">
                    <a:lumMod val="85000"/>
                  </a:schemeClr>
                </a:solidFill>
              </a:rPr>
              <a:t>swFOCE</a:t>
            </a:r>
            <a:r>
              <a:rPr lang="en-US" sz="4000" dirty="0" smtClean="0">
                <a:solidFill>
                  <a:schemeClr val="tx1">
                    <a:lumMod val="85000"/>
                  </a:schemeClr>
                </a:solidFill>
              </a:rPr>
              <a:t/>
            </a:r>
            <a:br>
              <a:rPr lang="en-US" sz="4000" dirty="0" smtClean="0">
                <a:solidFill>
                  <a:schemeClr val="tx1">
                    <a:lumMod val="85000"/>
                  </a:schemeClr>
                </a:solidFill>
              </a:rPr>
            </a:br>
            <a:r>
              <a:rPr lang="en-US" sz="4000" dirty="0" smtClean="0">
                <a:solidFill>
                  <a:schemeClr val="tx1">
                    <a:lumMod val="85000"/>
                  </a:schemeClr>
                </a:solidFill>
              </a:rPr>
              <a:t/>
            </a:r>
            <a:br>
              <a:rPr lang="en-US" sz="4000" dirty="0" smtClean="0">
                <a:solidFill>
                  <a:schemeClr val="tx1">
                    <a:lumMod val="85000"/>
                  </a:schemeClr>
                </a:solidFill>
              </a:rPr>
            </a:br>
            <a:r>
              <a:rPr lang="en-US" sz="3200" dirty="0" smtClean="0">
                <a:solidFill>
                  <a:schemeClr val="tx1">
                    <a:lumMod val="85000"/>
                  </a:schemeClr>
                </a:solidFill>
              </a:rPr>
              <a:t>Farley F. Shane</a:t>
            </a:r>
            <a:r>
              <a:rPr lang="en-US" sz="4000" dirty="0" smtClean="0">
                <a:solidFill>
                  <a:schemeClr val="tx1">
                    <a:lumMod val="85000"/>
                  </a:schemeClr>
                </a:solidFill>
              </a:rPr>
              <a:t/>
            </a:r>
            <a:br>
              <a:rPr lang="en-US" sz="4000" dirty="0" smtClean="0">
                <a:solidFill>
                  <a:schemeClr val="tx1">
                    <a:lumMod val="85000"/>
                  </a:schemeClr>
                </a:solidFill>
              </a:rPr>
            </a:br>
            <a:endParaRPr lang="en-US" sz="4000" dirty="0"/>
          </a:p>
        </p:txBody>
      </p:sp>
    </p:spTree>
    <p:extLst>
      <p:ext uri="{BB962C8B-B14F-4D97-AF65-F5344CB8AC3E}">
        <p14:creationId xmlns="" xmlns:p14="http://schemas.microsoft.com/office/powerpoint/2010/main" val="3473572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2514600" y="1397000"/>
          <a:ext cx="4089400" cy="4674870"/>
        </p:xfrm>
        <a:graphic>
          <a:graphicData uri="http://schemas.openxmlformats.org/drawingml/2006/table">
            <a:tbl>
              <a:tblPr/>
              <a:tblGrid>
                <a:gridCol w="431800"/>
                <a:gridCol w="406400"/>
                <a:gridCol w="406400"/>
                <a:gridCol w="406400"/>
                <a:gridCol w="406400"/>
                <a:gridCol w="406400"/>
                <a:gridCol w="406400"/>
                <a:gridCol w="406400"/>
                <a:gridCol w="406400"/>
                <a:gridCol w="406400"/>
              </a:tblGrid>
              <a:tr h="127000">
                <a:tc>
                  <a:txBody>
                    <a:bodyPr/>
                    <a:lstStyle/>
                    <a:p>
                      <a:pPr algn="l" fontAlgn="b"/>
                      <a:endParaRPr lang="en-US" sz="700" b="0"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ctr" fontAlgn="b"/>
                      <a:endParaRPr lang="en-US" sz="1600" b="0" i="0" u="none" strike="noStrike" dirty="0">
                        <a:solidFill>
                          <a:srgbClr val="000000"/>
                        </a:solidFill>
                        <a:latin typeface="Calibri"/>
                      </a:endParaRPr>
                    </a:p>
                  </a:txBody>
                  <a:tcPr marL="6350" marR="6350" marT="6350" marB="0" anchor="b">
                    <a:lnL>
                      <a:noFill/>
                    </a:lnL>
                    <a:lnR>
                      <a:noFill/>
                    </a:lnR>
                    <a:lnT>
                      <a:noFill/>
                    </a:lnT>
                    <a:lnB>
                      <a:noFill/>
                    </a:lnB>
                  </a:tcPr>
                </a:tc>
                <a:tc gridSpan="4">
                  <a:txBody>
                    <a:bodyPr/>
                    <a:lstStyle/>
                    <a:p>
                      <a:pPr algn="ctr" fontAlgn="b"/>
                      <a:r>
                        <a:rPr lang="en-US" sz="1600" b="0" i="0" u="none" strike="noStrike" dirty="0">
                          <a:solidFill>
                            <a:schemeClr val="tx1"/>
                          </a:solidFill>
                          <a:latin typeface="Calibri"/>
                        </a:rPr>
                        <a:t>FOCE Mixing Section Lengths and Q's</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gridSpan="8">
                  <a:txBody>
                    <a:bodyPr/>
                    <a:lstStyle/>
                    <a:p>
                      <a:pPr algn="l" fontAlgn="b"/>
                      <a:r>
                        <a:rPr lang="en-US" sz="700" b="0" i="0" u="none" strike="noStrike" dirty="0">
                          <a:solidFill>
                            <a:schemeClr val="tx1"/>
                          </a:solidFill>
                          <a:latin typeface="Calibri"/>
                        </a:rPr>
                        <a:t>Assumption for this version - pH delta of - 0.3, 10 deg. C, so  2 Tau ~ 135 seconds</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700" b="0" i="0" u="none" strike="noStrike" dirty="0">
                          <a:solidFill>
                            <a:srgbClr val="000000"/>
                          </a:solidFill>
                          <a:latin typeface="Calibri"/>
                        </a:rPr>
                        <a:t>4/2/2012</a:t>
                      </a:r>
                    </a:p>
                  </a:txBody>
                  <a:tcPr marL="6350" marR="6350" marT="6350" marB="0" anchor="b">
                    <a:lnL>
                      <a:noFill/>
                    </a:lnL>
                    <a:lnR>
                      <a:noFill/>
                    </a:lnR>
                    <a:lnT>
                      <a:noFill/>
                    </a:lnT>
                    <a:lnB>
                      <a:noFill/>
                    </a:lnB>
                  </a:tcPr>
                </a:tc>
              </a:tr>
              <a:tr h="127000">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gridSpan="3">
                  <a:txBody>
                    <a:bodyPr/>
                    <a:lstStyle/>
                    <a:p>
                      <a:pPr algn="l" fontAlgn="b"/>
                      <a:r>
                        <a:rPr lang="en-US" sz="700" b="0" i="0" u="none" strike="noStrike" dirty="0">
                          <a:solidFill>
                            <a:schemeClr val="tx1"/>
                          </a:solidFill>
                          <a:latin typeface="Calibri"/>
                        </a:rPr>
                        <a:t>            -Ambient pH ~8.1</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gridSpan="4">
                  <a:txBody>
                    <a:bodyPr/>
                    <a:lstStyle/>
                    <a:p>
                      <a:pPr algn="l" fontAlgn="b"/>
                      <a:r>
                        <a:rPr lang="en-US" sz="700" b="0" i="0" u="none" strike="noStrike" dirty="0">
                          <a:solidFill>
                            <a:srgbClr val="00B050"/>
                          </a:solidFill>
                          <a:latin typeface="Calibri"/>
                        </a:rPr>
                        <a:t>Note, Ed insert Tau calculator here.</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r>
              <a:tr h="127000">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gridSpan="5">
                  <a:txBody>
                    <a:bodyPr/>
                    <a:lstStyle/>
                    <a:p>
                      <a:pPr algn="l" fontAlgn="b"/>
                      <a:r>
                        <a:rPr lang="en-US" sz="700" b="0" i="0" u="none" strike="noStrike" dirty="0">
                          <a:solidFill>
                            <a:schemeClr val="tx1"/>
                          </a:solidFill>
                          <a:latin typeface="Calibri"/>
                        </a:rPr>
                        <a:t>            -Mixing Section is Round tubing or pipe</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gridSpan="6">
                  <a:txBody>
                    <a:bodyPr/>
                    <a:lstStyle/>
                    <a:p>
                      <a:pPr algn="l" fontAlgn="b"/>
                      <a:r>
                        <a:rPr lang="en-US" sz="700" b="0" i="0" u="none" strike="noStrike" dirty="0">
                          <a:solidFill>
                            <a:schemeClr val="tx1"/>
                          </a:solidFill>
                          <a:latin typeface="Calibri"/>
                        </a:rPr>
                        <a:t>            -Flow thru Test Section is the bulk (average) flow</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r>
                        <a:rPr lang="en-US" sz="700" b="0" i="0" u="none" strike="noStrike">
                          <a:solidFill>
                            <a:srgbClr val="FF0000"/>
                          </a:solidFill>
                          <a:latin typeface="Calibri"/>
                        </a:rPr>
                        <a:t>INPUTS</a:t>
                      </a:r>
                    </a:p>
                  </a:txBody>
                  <a:tcPr marL="6350" marR="6350" marT="6350" marB="0" anchor="b">
                    <a:lnL>
                      <a:noFill/>
                    </a:lnL>
                    <a:lnR>
                      <a:noFill/>
                    </a:lnR>
                    <a:lnT>
                      <a:noFill/>
                    </a:lnT>
                    <a:lnB>
                      <a:noFill/>
                    </a:lnB>
                  </a:tcPr>
                </a:tc>
                <a:tc>
                  <a:txBody>
                    <a:bodyPr/>
                    <a:lstStyle/>
                    <a:p>
                      <a:pPr algn="r" fontAlgn="b"/>
                      <a:r>
                        <a:rPr lang="en-US" sz="700" b="0" i="0" u="none" strike="noStrike">
                          <a:solidFill>
                            <a:srgbClr val="FF0000"/>
                          </a:solidFill>
                          <a:latin typeface="Calibri"/>
                        </a:rPr>
                        <a:t>47.0</a:t>
                      </a:r>
                    </a:p>
                  </a:txBody>
                  <a:tcPr marL="6350" marR="6350" marT="6350" marB="0" anchor="b">
                    <a:lnL>
                      <a:noFill/>
                    </a:lnL>
                    <a:lnR>
                      <a:noFill/>
                    </a:lnR>
                    <a:lnT>
                      <a:noFill/>
                    </a:lnT>
                    <a:lnB>
                      <a:noFill/>
                    </a:lnB>
                  </a:tcPr>
                </a:tc>
                <a:tc gridSpan="3">
                  <a:txBody>
                    <a:bodyPr/>
                    <a:lstStyle/>
                    <a:p>
                      <a:pPr algn="l" fontAlgn="b"/>
                      <a:r>
                        <a:rPr lang="en-US" sz="700" b="0" i="0" u="none" strike="noStrike" dirty="0">
                          <a:solidFill>
                            <a:schemeClr val="tx1"/>
                          </a:solidFill>
                          <a:latin typeface="Calibri"/>
                        </a:rPr>
                        <a:t> cm,  Height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gridSpan="3">
                  <a:txBody>
                    <a:bodyPr/>
                    <a:lstStyle/>
                    <a:p>
                      <a:pPr algn="l" fontAlgn="b"/>
                      <a:r>
                        <a:rPr lang="en-US" sz="700" b="0" i="0" u="none" strike="noStrike" dirty="0">
                          <a:solidFill>
                            <a:schemeClr val="tx1"/>
                          </a:solidFill>
                          <a:latin typeface="Calibri"/>
                        </a:rPr>
                        <a:t>Note: </a:t>
                      </a:r>
                      <a:r>
                        <a:rPr lang="en-US" sz="700" b="0" i="0" u="none" strike="noStrike" dirty="0" err="1">
                          <a:solidFill>
                            <a:schemeClr val="tx1"/>
                          </a:solidFill>
                          <a:latin typeface="Calibri"/>
                        </a:rPr>
                        <a:t>swFOCE</a:t>
                      </a:r>
                      <a:r>
                        <a:rPr lang="en-US" sz="700" b="0" i="0" u="none" strike="noStrike" dirty="0">
                          <a:solidFill>
                            <a:schemeClr val="tx1"/>
                          </a:solidFill>
                          <a:latin typeface="Calibri"/>
                        </a:rPr>
                        <a:t> dim's Ht, W, L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gridSpan="2">
                  <a:txBody>
                    <a:bodyPr/>
                    <a:lstStyle/>
                    <a:p>
                      <a:pPr algn="l" fontAlgn="b"/>
                      <a:r>
                        <a:rPr lang="en-US" sz="700" b="0" i="0" u="none" strike="noStrike" dirty="0">
                          <a:solidFill>
                            <a:schemeClr val="tx1"/>
                          </a:solidFill>
                          <a:latin typeface="Calibri"/>
                        </a:rPr>
                        <a:t>47cm,49cm, 2m</a:t>
                      </a:r>
                    </a:p>
                  </a:txBody>
                  <a:tcPr marL="6350" marR="6350" marT="6350" marB="0" anchor="b">
                    <a:lnL>
                      <a:noFill/>
                    </a:lnL>
                    <a:lnR>
                      <a:noFill/>
                    </a:lnR>
                    <a:lnT>
                      <a:noFill/>
                    </a:lnT>
                    <a:lnB>
                      <a:noFill/>
                    </a:lnB>
                  </a:tcPr>
                </a:tc>
                <a:tc hMerge="1">
                  <a:txBody>
                    <a:bodyPr/>
                    <a:lstStyle/>
                    <a:p>
                      <a:endParaRPr lang="en-US"/>
                    </a:p>
                  </a:txBody>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700" b="0" i="0" u="none" strike="noStrike">
                          <a:solidFill>
                            <a:srgbClr val="FF0000"/>
                          </a:solidFill>
                          <a:latin typeface="Calibri"/>
                        </a:rPr>
                        <a:t>49.0</a:t>
                      </a:r>
                    </a:p>
                  </a:txBody>
                  <a:tcPr marL="6350" marR="6350" marT="6350" marB="0" anchor="b">
                    <a:lnL>
                      <a:noFill/>
                    </a:lnL>
                    <a:lnR>
                      <a:noFill/>
                    </a:lnR>
                    <a:lnT>
                      <a:noFill/>
                    </a:lnT>
                    <a:lnB>
                      <a:noFill/>
                    </a:lnB>
                  </a:tcPr>
                </a:tc>
                <a:tc gridSpan="3">
                  <a:txBody>
                    <a:bodyPr/>
                    <a:lstStyle/>
                    <a:p>
                      <a:pPr algn="l" fontAlgn="b"/>
                      <a:r>
                        <a:rPr lang="en-US" sz="700" b="0" i="0" u="none" strike="noStrike">
                          <a:solidFill>
                            <a:schemeClr val="tx1"/>
                          </a:solidFill>
                          <a:latin typeface="Calibri"/>
                        </a:rPr>
                        <a:t> cm,  Width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700" b="0" i="0" u="none" strike="noStrike">
                          <a:solidFill>
                            <a:srgbClr val="FF0000"/>
                          </a:solidFill>
                          <a:latin typeface="Calibri"/>
                        </a:rPr>
                        <a:t>2.0</a:t>
                      </a:r>
                    </a:p>
                  </a:txBody>
                  <a:tcPr marL="6350" marR="6350" marT="6350" marB="0" anchor="b">
                    <a:lnL>
                      <a:noFill/>
                    </a:lnL>
                    <a:lnR>
                      <a:noFill/>
                    </a:lnR>
                    <a:lnT>
                      <a:noFill/>
                    </a:lnT>
                    <a:lnB>
                      <a:noFill/>
                    </a:lnB>
                  </a:tcPr>
                </a:tc>
                <a:tc gridSpan="4">
                  <a:txBody>
                    <a:bodyPr/>
                    <a:lstStyle/>
                    <a:p>
                      <a:pPr algn="l" fontAlgn="b"/>
                      <a:r>
                        <a:rPr lang="en-US" sz="700" b="0" i="0" u="none" strike="noStrike">
                          <a:solidFill>
                            <a:schemeClr val="tx1"/>
                          </a:solidFill>
                          <a:latin typeface="Calibri"/>
                        </a:rPr>
                        <a:t> meters, Length of Test Section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700" b="0" i="0" u="none" strike="noStrike">
                          <a:solidFill>
                            <a:srgbClr val="FF0000"/>
                          </a:solidFill>
                          <a:latin typeface="Calibri"/>
                        </a:rPr>
                        <a:t>2</a:t>
                      </a:r>
                    </a:p>
                  </a:txBody>
                  <a:tcPr marL="6350" marR="6350" marT="6350" marB="0" anchor="b">
                    <a:lnL>
                      <a:noFill/>
                    </a:lnL>
                    <a:lnR>
                      <a:noFill/>
                    </a:lnR>
                    <a:lnT>
                      <a:noFill/>
                    </a:lnT>
                    <a:lnB>
                      <a:noFill/>
                    </a:lnB>
                  </a:tcPr>
                </a:tc>
                <a:tc gridSpan="5">
                  <a:txBody>
                    <a:bodyPr/>
                    <a:lstStyle/>
                    <a:p>
                      <a:pPr algn="l" fontAlgn="b"/>
                      <a:r>
                        <a:rPr lang="en-US" sz="700" b="0" i="0" u="none" strike="noStrike">
                          <a:solidFill>
                            <a:schemeClr val="tx1"/>
                          </a:solidFill>
                          <a:latin typeface="Calibri"/>
                        </a:rPr>
                        <a:t> cm/second, Flow velocity in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700" b="0" i="0" u="none" strike="noStrike">
                          <a:solidFill>
                            <a:srgbClr val="FF0000"/>
                          </a:solidFill>
                          <a:latin typeface="Calibri"/>
                        </a:rPr>
                        <a:t>30.5</a:t>
                      </a:r>
                    </a:p>
                  </a:txBody>
                  <a:tcPr marL="6350" marR="6350" marT="6350" marB="0" anchor="b">
                    <a:lnL>
                      <a:noFill/>
                    </a:lnL>
                    <a:lnR>
                      <a:noFill/>
                    </a:lnR>
                    <a:lnT>
                      <a:noFill/>
                    </a:lnT>
                    <a:lnB>
                      <a:noFill/>
                    </a:lnB>
                  </a:tcPr>
                </a:tc>
                <a:tc gridSpan="4">
                  <a:txBody>
                    <a:bodyPr/>
                    <a:lstStyle/>
                    <a:p>
                      <a:pPr algn="l" fontAlgn="b"/>
                      <a:r>
                        <a:rPr lang="en-US" sz="700" b="0" i="0" u="none" strike="noStrike">
                          <a:solidFill>
                            <a:schemeClr val="tx1"/>
                          </a:solidFill>
                          <a:latin typeface="Calibri"/>
                        </a:rPr>
                        <a:t> cm, Diameter of Mixing Section tubing</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r" fontAlgn="b"/>
                      <a:r>
                        <a:rPr lang="en-US" sz="700" b="0" i="0" u="none" strike="noStrike">
                          <a:solidFill>
                            <a:schemeClr val="tx1"/>
                          </a:solidFill>
                          <a:latin typeface="Calibri"/>
                        </a:rPr>
                        <a:t>12.0</a:t>
                      </a:r>
                    </a:p>
                  </a:txBody>
                  <a:tcPr marL="6350" marR="6350" marT="6350" marB="0" anchor="b">
                    <a:lnL>
                      <a:noFill/>
                    </a:lnL>
                    <a:lnR>
                      <a:noFill/>
                    </a:lnR>
                    <a:lnT>
                      <a:noFill/>
                    </a:lnT>
                    <a:lnB>
                      <a:noFill/>
                    </a:lnB>
                  </a:tcPr>
                </a:tc>
                <a:tc>
                  <a:txBody>
                    <a:bodyPr/>
                    <a:lstStyle/>
                    <a:p>
                      <a:pPr algn="l" fontAlgn="b"/>
                      <a:r>
                        <a:rPr lang="en-US" sz="700" b="0" i="0" u="none" strike="noStrike">
                          <a:solidFill>
                            <a:schemeClr val="tx1"/>
                          </a:solidFill>
                          <a:latin typeface="Calibri"/>
                        </a:rPr>
                        <a:t>inches</a:t>
                      </a: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r>
                        <a:rPr lang="en-US" sz="700" b="0" i="0" u="none" strike="noStrike" dirty="0">
                          <a:solidFill>
                            <a:schemeClr val="tx1"/>
                          </a:solidFill>
                          <a:latin typeface="Calibri"/>
                        </a:rPr>
                        <a:t>RESULTS</a:t>
                      </a:r>
                    </a:p>
                  </a:txBody>
                  <a:tcPr marL="6350" marR="6350" marT="6350" marB="0" anchor="b">
                    <a:lnL>
                      <a:noFill/>
                    </a:lnL>
                    <a:lnR>
                      <a:noFill/>
                    </a:lnR>
                    <a:lnT>
                      <a:noFill/>
                    </a:lnT>
                    <a:lnB>
                      <a:noFill/>
                    </a:lnB>
                  </a:tcPr>
                </a:tc>
                <a:tc>
                  <a:txBody>
                    <a:bodyPr/>
                    <a:lstStyle/>
                    <a:p>
                      <a:pPr algn="r" fontAlgn="b"/>
                      <a:r>
                        <a:rPr lang="en-US" sz="700" b="0" i="0" u="none" strike="noStrike">
                          <a:solidFill>
                            <a:schemeClr val="tx1"/>
                          </a:solidFill>
                          <a:latin typeface="Calibri"/>
                        </a:rPr>
                        <a:t>2303.0</a:t>
                      </a:r>
                    </a:p>
                  </a:txBody>
                  <a:tcPr marL="6350" marR="6350" marT="6350" marB="0" anchor="b">
                    <a:lnL>
                      <a:noFill/>
                    </a:lnL>
                    <a:lnR>
                      <a:noFill/>
                    </a:lnR>
                    <a:lnT>
                      <a:noFill/>
                    </a:lnT>
                    <a:lnB>
                      <a:noFill/>
                    </a:lnB>
                  </a:tcPr>
                </a:tc>
                <a:tc gridSpan="5">
                  <a:txBody>
                    <a:bodyPr/>
                    <a:lstStyle/>
                    <a:p>
                      <a:pPr algn="l" fontAlgn="b"/>
                      <a:r>
                        <a:rPr lang="en-US" sz="700" b="0" i="0" u="none" strike="noStrike">
                          <a:solidFill>
                            <a:schemeClr val="tx1"/>
                          </a:solidFill>
                          <a:latin typeface="Calibri"/>
                        </a:rPr>
                        <a:t>  cm sqd,  Cross Sectional Area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700" b="0" i="0" u="none" strike="noStrike">
                          <a:solidFill>
                            <a:schemeClr val="tx1"/>
                          </a:solidFill>
                          <a:latin typeface="Calibri"/>
                        </a:rPr>
                        <a:t>730.2</a:t>
                      </a:r>
                    </a:p>
                  </a:txBody>
                  <a:tcPr marL="6350" marR="6350" marT="6350" marB="0" anchor="b">
                    <a:lnL>
                      <a:noFill/>
                    </a:lnL>
                    <a:lnR>
                      <a:noFill/>
                    </a:lnR>
                    <a:lnT>
                      <a:noFill/>
                    </a:lnT>
                    <a:lnB>
                      <a:noFill/>
                    </a:lnB>
                  </a:tcPr>
                </a:tc>
                <a:tc gridSpan="5">
                  <a:txBody>
                    <a:bodyPr/>
                    <a:lstStyle/>
                    <a:p>
                      <a:pPr algn="l" fontAlgn="b"/>
                      <a:r>
                        <a:rPr lang="en-US" sz="700" b="0" i="0" u="none" strike="noStrike">
                          <a:solidFill>
                            <a:schemeClr val="tx1"/>
                          </a:solidFill>
                          <a:latin typeface="Calibri"/>
                        </a:rPr>
                        <a:t> cm sqd, Cross Sectional Area of Mixing Section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700" b="0" i="0" u="none" strike="noStrike">
                          <a:solidFill>
                            <a:schemeClr val="tx1"/>
                          </a:solidFill>
                          <a:latin typeface="Calibri"/>
                        </a:rPr>
                        <a:t>6.3</a:t>
                      </a:r>
                    </a:p>
                  </a:txBody>
                  <a:tcPr marL="6350" marR="6350" marT="6350" marB="0" anchor="b">
                    <a:lnL>
                      <a:noFill/>
                    </a:lnL>
                    <a:lnR>
                      <a:noFill/>
                    </a:lnR>
                    <a:lnT>
                      <a:noFill/>
                    </a:lnT>
                    <a:lnB>
                      <a:noFill/>
                    </a:lnB>
                  </a:tcPr>
                </a:tc>
                <a:tc gridSpan="4">
                  <a:txBody>
                    <a:bodyPr/>
                    <a:lstStyle/>
                    <a:p>
                      <a:pPr algn="l" fontAlgn="b"/>
                      <a:r>
                        <a:rPr lang="en-US" sz="700" b="0" i="0" u="none" strike="noStrike">
                          <a:solidFill>
                            <a:schemeClr val="tx1"/>
                          </a:solidFill>
                          <a:latin typeface="Calibri"/>
                        </a:rPr>
                        <a:t> cm/sec,  Flow vel in mixing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700" b="0" i="0" u="none" strike="noStrike">
                          <a:solidFill>
                            <a:schemeClr val="tx1"/>
                          </a:solidFill>
                          <a:latin typeface="Calibri"/>
                        </a:rPr>
                        <a:t>8.5</a:t>
                      </a:r>
                    </a:p>
                  </a:txBody>
                  <a:tcPr marL="6350" marR="6350" marT="6350" marB="0" anchor="b">
                    <a:lnL>
                      <a:noFill/>
                    </a:lnL>
                    <a:lnR>
                      <a:noFill/>
                    </a:lnR>
                    <a:lnT>
                      <a:noFill/>
                    </a:lnT>
                    <a:lnB>
                      <a:noFill/>
                    </a:lnB>
                  </a:tcPr>
                </a:tc>
                <a:tc gridSpan="5">
                  <a:txBody>
                    <a:bodyPr/>
                    <a:lstStyle/>
                    <a:p>
                      <a:pPr algn="l" fontAlgn="b"/>
                      <a:r>
                        <a:rPr lang="en-US" sz="700" b="0" i="0" u="none" strike="noStrike">
                          <a:solidFill>
                            <a:schemeClr val="tx1"/>
                          </a:solidFill>
                          <a:latin typeface="Calibri"/>
                        </a:rPr>
                        <a:t>   meters, Length of mixing section req'd for 2 Tau</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700" b="0" i="0" u="none" strike="noStrike">
                          <a:solidFill>
                            <a:schemeClr val="tx1"/>
                          </a:solidFill>
                          <a:latin typeface="Calibri"/>
                        </a:rPr>
                        <a:t>4.6</a:t>
                      </a:r>
                    </a:p>
                  </a:txBody>
                  <a:tcPr marL="6350" marR="6350" marT="6350" marB="0" anchor="b">
                    <a:lnL>
                      <a:noFill/>
                    </a:lnL>
                    <a:lnR>
                      <a:noFill/>
                    </a:lnR>
                    <a:lnT>
                      <a:noFill/>
                    </a:lnT>
                    <a:lnB>
                      <a:noFill/>
                    </a:lnB>
                  </a:tcPr>
                </a:tc>
                <a:tc gridSpan="4">
                  <a:txBody>
                    <a:bodyPr/>
                    <a:lstStyle/>
                    <a:p>
                      <a:pPr algn="l" fontAlgn="b"/>
                      <a:r>
                        <a:rPr lang="en-US" sz="700" b="0" i="0" u="none" strike="noStrike">
                          <a:solidFill>
                            <a:schemeClr val="tx1"/>
                          </a:solidFill>
                          <a:latin typeface="Calibri"/>
                        </a:rPr>
                        <a:t>   Liters/sec,   Quantity of S.W. req'd</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700" b="0" i="0" u="none" strike="noStrike">
                          <a:solidFill>
                            <a:schemeClr val="tx1"/>
                          </a:solidFill>
                          <a:latin typeface="Calibri"/>
                        </a:rPr>
                        <a:t>16582</a:t>
                      </a:r>
                    </a:p>
                  </a:txBody>
                  <a:tcPr marL="6350" marR="6350" marT="6350" marB="0" anchor="b">
                    <a:lnL>
                      <a:noFill/>
                    </a:lnL>
                    <a:lnR>
                      <a:noFill/>
                    </a:lnR>
                    <a:lnT>
                      <a:noFill/>
                    </a:lnT>
                    <a:lnB>
                      <a:noFill/>
                    </a:lnB>
                  </a:tcPr>
                </a:tc>
                <a:tc>
                  <a:txBody>
                    <a:bodyPr/>
                    <a:lstStyle/>
                    <a:p>
                      <a:pPr algn="l" fontAlgn="b"/>
                      <a:r>
                        <a:rPr lang="en-US" sz="700" b="0" i="0" u="none" strike="noStrike">
                          <a:solidFill>
                            <a:schemeClr val="tx1"/>
                          </a:solidFill>
                          <a:latin typeface="Calibri"/>
                        </a:rPr>
                        <a:t>  Liters/hr</a:t>
                      </a: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r>
                        <a:rPr lang="en-US" sz="700" b="0" i="0" u="none" strike="noStrike">
                          <a:solidFill>
                            <a:schemeClr val="tx1"/>
                          </a:solidFill>
                          <a:latin typeface="Calibri"/>
                        </a:rPr>
                        <a:t> </a:t>
                      </a: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700" b="0" i="0" u="none" strike="noStrike">
                          <a:solidFill>
                            <a:schemeClr val="tx1"/>
                          </a:solidFill>
                          <a:latin typeface="Calibri"/>
                        </a:rPr>
                        <a:t>4381</a:t>
                      </a:r>
                    </a:p>
                  </a:txBody>
                  <a:tcPr marL="6350" marR="6350" marT="6350" marB="0" anchor="b">
                    <a:lnL>
                      <a:noFill/>
                    </a:lnL>
                    <a:lnR>
                      <a:noFill/>
                    </a:lnR>
                    <a:lnT>
                      <a:noFill/>
                    </a:lnT>
                    <a:lnB>
                      <a:noFill/>
                    </a:lnB>
                  </a:tcPr>
                </a:tc>
                <a:tc gridSpan="2">
                  <a:txBody>
                    <a:bodyPr/>
                    <a:lstStyle/>
                    <a:p>
                      <a:pPr algn="l" fontAlgn="b"/>
                      <a:r>
                        <a:rPr lang="en-US" sz="700" b="0" i="0" u="none" strike="noStrike">
                          <a:solidFill>
                            <a:schemeClr val="tx1"/>
                          </a:solidFill>
                          <a:latin typeface="Calibri"/>
                        </a:rPr>
                        <a:t>  Gallons/hr</a:t>
                      </a:r>
                    </a:p>
                  </a:txBody>
                  <a:tcPr marL="6350" marR="6350" marT="6350" marB="0" anchor="b">
                    <a:lnL>
                      <a:noFill/>
                    </a:lnL>
                    <a:lnR>
                      <a:noFill/>
                    </a:lnR>
                    <a:lnT>
                      <a:noFill/>
                    </a:lnT>
                    <a:lnB>
                      <a:noFill/>
                    </a:lnB>
                  </a:tcPr>
                </a:tc>
                <a:tc hMerge="1">
                  <a:txBody>
                    <a:bodyPr/>
                    <a:lstStyle/>
                    <a:p>
                      <a:endParaRPr lang="en-US"/>
                    </a:p>
                  </a:txBody>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700" b="0" i="0" u="none" strike="noStrike" dirty="0">
                          <a:solidFill>
                            <a:schemeClr val="tx1"/>
                          </a:solidFill>
                          <a:latin typeface="Calibri"/>
                        </a:rPr>
                        <a:t>100</a:t>
                      </a:r>
                    </a:p>
                  </a:txBody>
                  <a:tcPr marL="6350" marR="6350" marT="6350" marB="0" anchor="b">
                    <a:lnL>
                      <a:noFill/>
                    </a:lnL>
                    <a:lnR>
                      <a:noFill/>
                    </a:lnR>
                    <a:lnT>
                      <a:noFill/>
                    </a:lnT>
                    <a:lnB>
                      <a:noFill/>
                    </a:lnB>
                  </a:tcPr>
                </a:tc>
                <a:tc gridSpan="5">
                  <a:txBody>
                    <a:bodyPr/>
                    <a:lstStyle/>
                    <a:p>
                      <a:pPr algn="l" fontAlgn="b"/>
                      <a:r>
                        <a:rPr lang="en-US" sz="700" b="0" i="0" u="none" strike="noStrike">
                          <a:solidFill>
                            <a:schemeClr val="tx1"/>
                          </a:solidFill>
                          <a:latin typeface="Calibri"/>
                        </a:rPr>
                        <a:t>   seconds, Residence Time in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dirty="0">
                        <a:solidFill>
                          <a:srgbClr val="000000"/>
                        </a:solidFill>
                        <a:latin typeface="Calibri"/>
                      </a:endParaRPr>
                    </a:p>
                  </a:txBody>
                  <a:tcPr marL="6350" marR="6350" marT="6350" marB="0" anchor="b">
                    <a:lnL>
                      <a:noFill/>
                    </a:lnL>
                    <a:lnR>
                      <a:noFill/>
                    </a:lnR>
                    <a:lnT>
                      <a:noFill/>
                    </a:lnT>
                    <a:lnB>
                      <a:noFill/>
                    </a:lnB>
                  </a:tcPr>
                </a:tc>
              </a:tr>
            </a:tbl>
          </a:graphicData>
        </a:graphic>
      </p:graphicFrame>
      <p:sp>
        <p:nvSpPr>
          <p:cNvPr id="4" name="TextBox 3"/>
          <p:cNvSpPr txBox="1"/>
          <p:nvPr/>
        </p:nvSpPr>
        <p:spPr>
          <a:xfrm>
            <a:off x="3429000" y="76200"/>
            <a:ext cx="1450012" cy="369332"/>
          </a:xfrm>
          <a:prstGeom prst="rect">
            <a:avLst/>
          </a:prstGeom>
          <a:noFill/>
        </p:spPr>
        <p:txBody>
          <a:bodyPr wrap="none" rtlCol="0">
            <a:spAutoFit/>
          </a:bodyPr>
          <a:lstStyle/>
          <a:p>
            <a:r>
              <a:rPr lang="en-US" dirty="0" smtClean="0"/>
              <a:t>Spreadsheet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1219200"/>
            <a:ext cx="7851775" cy="838200"/>
          </a:xfrm>
        </p:spPr>
        <p:txBody>
          <a:bodyPr>
            <a:normAutofit/>
          </a:bodyPr>
          <a:lstStyle/>
          <a:p>
            <a:pPr algn="ctr"/>
            <a:r>
              <a:rPr lang="en-US" sz="2400" dirty="0" smtClean="0"/>
              <a:t>Flow Rate of Stabilized Enriched Seawater Relative to Chamber Cross-Section and Internal Current Speed</a:t>
            </a:r>
            <a:endParaRPr lang="en-US" sz="2400" dirty="0"/>
          </a:p>
        </p:txBody>
      </p:sp>
      <p:graphicFrame>
        <p:nvGraphicFramePr>
          <p:cNvPr id="3" name="Table 2"/>
          <p:cNvGraphicFramePr>
            <a:graphicFrameLocks noGrp="1"/>
          </p:cNvGraphicFramePr>
          <p:nvPr/>
        </p:nvGraphicFramePr>
        <p:xfrm>
          <a:off x="1447800" y="3352800"/>
          <a:ext cx="6080760" cy="1111504"/>
        </p:xfrm>
        <a:graphic>
          <a:graphicData uri="http://schemas.openxmlformats.org/drawingml/2006/table">
            <a:tbl>
              <a:tblPr/>
              <a:tblGrid>
                <a:gridCol w="1013460"/>
                <a:gridCol w="1013460"/>
                <a:gridCol w="1013460"/>
                <a:gridCol w="1013460"/>
                <a:gridCol w="1013460"/>
                <a:gridCol w="1013460"/>
              </a:tblGrid>
              <a:tr h="0">
                <a:tc>
                  <a:txBody>
                    <a:bodyPr/>
                    <a:lstStyle/>
                    <a:p>
                      <a:pPr marL="0" marR="0" algn="ctr">
                        <a:lnSpc>
                          <a:spcPct val="115000"/>
                        </a:lnSpc>
                        <a:spcBef>
                          <a:spcPts val="0"/>
                        </a:spcBef>
                        <a:spcAft>
                          <a:spcPts val="0"/>
                        </a:spcAft>
                      </a:pPr>
                      <a:r>
                        <a:rPr lang="en-US" sz="1100" dirty="0">
                          <a:latin typeface="Calibri"/>
                          <a:ea typeface="Calibri"/>
                          <a:cs typeface="Times New Roman"/>
                        </a:rPr>
                        <a:t>Cross Section of Experiment Chamber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2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p>
                      <a:pPr marL="0" marR="0" algn="ctr">
                        <a:lnSpc>
                          <a:spcPct val="115000"/>
                        </a:lnSpc>
                        <a:spcBef>
                          <a:spcPts val="0"/>
                        </a:spcBef>
                        <a:spcAft>
                          <a:spcPts val="0"/>
                        </a:spcAft>
                      </a:pPr>
                      <a:r>
                        <a:rPr lang="en-US" sz="1100" dirty="0">
                          <a:latin typeface="Calibri"/>
                          <a:ea typeface="Calibri"/>
                          <a:cs typeface="Times New Roman"/>
                        </a:rPr>
                        <a:t>4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6 cm /sec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8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10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a:latin typeface="Calibri"/>
                          <a:ea typeface="Calibri"/>
                          <a:cs typeface="Times New Roman"/>
                        </a:rPr>
                        <a:t>.5 m x .5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602 (159)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1200 (317)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1802 (476)</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2400 (634)</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3001 (793)</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a:latin typeface="Calibri"/>
                          <a:ea typeface="Calibri"/>
                          <a:cs typeface="Times New Roman"/>
                        </a:rPr>
                        <a:t>.25 m x .25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299 (79)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450 (119)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901 (238)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1200 (317)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1503 (397)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dirty="0" smtClean="0">
                          <a:latin typeface="Calibri"/>
                          <a:ea typeface="Calibri"/>
                          <a:cs typeface="Times New Roman"/>
                        </a:rPr>
                        <a:t>.13 </a:t>
                      </a:r>
                      <a:r>
                        <a:rPr lang="en-US" sz="1100" dirty="0">
                          <a:latin typeface="Calibri"/>
                          <a:ea typeface="Calibri"/>
                          <a:cs typeface="Times New Roman"/>
                        </a:rPr>
                        <a:t>m x </a:t>
                      </a:r>
                      <a:r>
                        <a:rPr lang="en-US" sz="1100" dirty="0" smtClean="0">
                          <a:latin typeface="Calibri"/>
                          <a:ea typeface="Calibri"/>
                          <a:cs typeface="Times New Roman"/>
                        </a:rPr>
                        <a:t>.13 </a:t>
                      </a:r>
                      <a:r>
                        <a:rPr lang="en-US" sz="1100" dirty="0">
                          <a:latin typeface="Calibri"/>
                          <a:ea typeface="Calibri"/>
                          <a:cs typeface="Times New Roman"/>
                        </a:rPr>
                        <a: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151 (40)</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299 (79)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450 (119)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598 (158)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749 (198)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289" name="Rectangle 1"/>
          <p:cNvSpPr>
            <a:spLocks noChangeArrowheads="1"/>
          </p:cNvSpPr>
          <p:nvPr/>
        </p:nvSpPr>
        <p:spPr bwMode="auto">
          <a:xfrm>
            <a:off x="2577631" y="2971800"/>
            <a:ext cx="3334119"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sz="16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*Liters/minute (Gallons/minute)</a:t>
            </a:r>
            <a:endParaRPr kumimoji="0" lang="en-US" sz="1600" b="0" i="0" u="none" strike="noStrike" cap="none" normalizeH="0" baseline="0" dirty="0" smtClean="0">
              <a:ln>
                <a:noFill/>
              </a:ln>
              <a:solidFill>
                <a:schemeClr val="tx1"/>
              </a:solidFill>
              <a:effectLst/>
              <a:latin typeface="Arial" pitchFamily="34" charset="0"/>
            </a:endParaRPr>
          </a:p>
        </p:txBody>
      </p:sp>
      <p:sp>
        <p:nvSpPr>
          <p:cNvPr id="5" name="TextBox 4"/>
          <p:cNvSpPr txBox="1"/>
          <p:nvPr/>
        </p:nvSpPr>
        <p:spPr>
          <a:xfrm>
            <a:off x="1981200" y="5029200"/>
            <a:ext cx="5726376" cy="830997"/>
          </a:xfrm>
          <a:prstGeom prst="rect">
            <a:avLst/>
          </a:prstGeom>
          <a:noFill/>
        </p:spPr>
        <p:txBody>
          <a:bodyPr wrap="none" rtlCol="0">
            <a:spAutoFit/>
          </a:bodyPr>
          <a:lstStyle/>
          <a:p>
            <a:r>
              <a:rPr lang="en-US" sz="1200" dirty="0" smtClean="0"/>
              <a:t>NOTE: The relative cross-sectional areas of the time delay mixing section (provides </a:t>
            </a:r>
          </a:p>
          <a:p>
            <a:r>
              <a:rPr lang="en-US" sz="1200" dirty="0"/>
              <a:t> </a:t>
            </a:r>
            <a:r>
              <a:rPr lang="en-US" sz="1200" dirty="0" smtClean="0"/>
              <a:t>            delivery of stabilized enriched seawater) and the experiment chamber  must </a:t>
            </a:r>
          </a:p>
          <a:p>
            <a:r>
              <a:rPr lang="en-US" sz="1200" dirty="0"/>
              <a:t> </a:t>
            </a:r>
            <a:r>
              <a:rPr lang="en-US" sz="1200" dirty="0" smtClean="0"/>
              <a:t>            be considered when  desiring to minimize the time for stabilizing pH in the </a:t>
            </a:r>
          </a:p>
          <a:p>
            <a:r>
              <a:rPr lang="en-US" sz="1200" dirty="0"/>
              <a:t> </a:t>
            </a:r>
            <a:r>
              <a:rPr lang="en-US" sz="1200" dirty="0" smtClean="0"/>
              <a:t>            chamber.</a:t>
            </a:r>
            <a:endParaRPr lang="en-US" sz="1200" dirty="0"/>
          </a:p>
        </p:txBody>
      </p:sp>
      <p:sp>
        <p:nvSpPr>
          <p:cNvPr id="6" name="Rectangle 1"/>
          <p:cNvSpPr>
            <a:spLocks noChangeArrowheads="1"/>
          </p:cNvSpPr>
          <p:nvPr/>
        </p:nvSpPr>
        <p:spPr bwMode="auto">
          <a:xfrm>
            <a:off x="990600" y="4495800"/>
            <a:ext cx="1824538" cy="2462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sz="10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*3.785 liters = 1 gallon</a:t>
            </a:r>
            <a:endParaRPr kumimoji="0" lang="en-US" sz="1000" b="0" i="0" u="none" strike="noStrike" cap="none" normalizeH="0" baseline="0" dirty="0" smtClean="0">
              <a:ln>
                <a:noFill/>
              </a:ln>
              <a:solidFill>
                <a:schemeClr val="tx1"/>
              </a:solidFill>
              <a:effectLst/>
              <a:latin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val 8"/>
          <p:cNvSpPr/>
          <p:nvPr/>
        </p:nvSpPr>
        <p:spPr>
          <a:xfrm>
            <a:off x="7315200" y="5334000"/>
            <a:ext cx="838200" cy="609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609600" y="1066800"/>
            <a:ext cx="8153400" cy="1569660"/>
          </a:xfrm>
          <a:prstGeom prst="rect">
            <a:avLst/>
          </a:prstGeom>
        </p:spPr>
        <p:txBody>
          <a:bodyPr wrap="square">
            <a:spAutoFit/>
          </a:bodyPr>
          <a:lstStyle/>
          <a:p>
            <a:pPr lvl="0" eaLnBrk="0" fontAlgn="base" hangingPunct="0">
              <a:spcBef>
                <a:spcPct val="0"/>
              </a:spcBef>
              <a:spcAft>
                <a:spcPct val="0"/>
              </a:spcAft>
            </a:pPr>
            <a:r>
              <a:rPr kumimoji="0" lang="en-US" sz="12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Polycarbonate</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-colored or clear</a:t>
            </a:r>
          </a:p>
          <a:p>
            <a:pPr lvl="0" eaLnBrk="0" fontAlgn="base" hangingPunct="0">
              <a:spcBef>
                <a:spcPct val="0"/>
              </a:spcBef>
              <a:spcAft>
                <a:spcPct val="0"/>
              </a:spcAft>
            </a:pP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Nearly unbreakable</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Relatively easy to fabricate</a:t>
            </a:r>
          </a:p>
          <a:p>
            <a:pPr lvl="0" eaLnBrk="0" fontAlgn="base" hangingPunct="0">
              <a:spcBef>
                <a:spcPct val="0"/>
              </a:spcBef>
              <a:spcAft>
                <a:spcPct val="0"/>
              </a:spcAft>
            </a:pPr>
            <a:r>
              <a:rPr lang="en-US" sz="1200" dirty="0">
                <a:latin typeface="Calibri" pitchFamily="34" charset="0"/>
                <a:ea typeface="Calibri" pitchFamily="34" charset="0"/>
                <a:cs typeface="Times New Roman" pitchFamily="18" charset="0"/>
              </a:rPr>
              <a:t>-</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Difficult to Saw </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Tx/>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Visible light transmission good ~86		 </a:t>
            </a:r>
          </a:p>
          <a:p>
            <a:pPr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-Yellows when exposed to UV.</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endParaRPr lang="en-US" sz="1200" dirty="0">
              <a:latin typeface="Calibri" pitchFamily="34" charset="0"/>
              <a:ea typeface="Calibri" pitchFamily="34" charset="0"/>
              <a:cs typeface="Times New Roman" pitchFamily="18" charset="0"/>
            </a:endParaRPr>
          </a:p>
        </p:txBody>
      </p:sp>
      <p:sp>
        <p:nvSpPr>
          <p:cNvPr id="4" name="Rectangle 3"/>
          <p:cNvSpPr/>
          <p:nvPr/>
        </p:nvSpPr>
        <p:spPr>
          <a:xfrm>
            <a:off x="533400" y="3048000"/>
            <a:ext cx="8305800" cy="1569660"/>
          </a:xfrm>
          <a:prstGeom prst="rect">
            <a:avLst/>
          </a:prstGeom>
        </p:spPr>
        <p:txBody>
          <a:bodyPr wrap="square">
            <a:spAutoFit/>
          </a:bodyPr>
          <a:lstStyle/>
          <a:p>
            <a:pPr lvl="0" eaLnBrk="0" fontAlgn="base" hangingPunct="0">
              <a:spcBef>
                <a:spcPct val="0"/>
              </a:spcBef>
              <a:spcAft>
                <a:spcPct val="0"/>
              </a:spcAft>
            </a:pPr>
            <a:r>
              <a:rPr kumimoji="0" lang="en-US" sz="12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Acrylic</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colored or clear</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-Impact</a:t>
            </a:r>
            <a:r>
              <a:rPr kumimoji="0" lang="en-US" sz="12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is t</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ougher than glass but will break easily at stress points.</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-Hard to fabricate</a:t>
            </a:r>
          </a:p>
          <a:p>
            <a:pPr lvl="0" eaLnBrk="0" fontAlgn="base" hangingPunct="0">
              <a:spcBef>
                <a:spcPct val="0"/>
              </a:spcBef>
              <a:spcAft>
                <a:spcPct val="0"/>
              </a:spcAft>
            </a:pPr>
            <a:r>
              <a:rPr lang="en-US" sz="1200" dirty="0" smtClean="0">
                <a:latin typeface="Calibri" pitchFamily="34" charset="0"/>
                <a:ea typeface="Calibri" pitchFamily="34" charset="0"/>
                <a:cs typeface="Times New Roman" pitchFamily="18" charset="0"/>
              </a:rPr>
              <a:t>-C</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utting, drilling needs to be done carefully with a non-solvent based cutting fluid paying special attention to heat generation.</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-Holes should be &gt;0.5” from edges to avoid breakout. </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Overall perpendicular visible light transmission is very good, 92%</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-UV transmission of general purpose Acrylic falls off rapidly at ~350 nm however a version is available( G UVT),  which has a 275 nm cut-off when this aspect is important, especially in shallow deployments.</a:t>
            </a:r>
            <a:endParaRPr kumimoji="0" lang="en-US" sz="1200" b="0" i="0" u="none" strike="noStrike" cap="none" normalizeH="0" baseline="0" dirty="0" smtClean="0">
              <a:ln>
                <a:noFill/>
              </a:ln>
              <a:solidFill>
                <a:schemeClr val="tx1"/>
              </a:solidFill>
              <a:effectLst/>
              <a:latin typeface="Arial" pitchFamily="34" charset="0"/>
            </a:endParaRPr>
          </a:p>
        </p:txBody>
      </p:sp>
      <p:sp>
        <p:nvSpPr>
          <p:cNvPr id="5" name="Rectangle 4"/>
          <p:cNvSpPr/>
          <p:nvPr/>
        </p:nvSpPr>
        <p:spPr>
          <a:xfrm>
            <a:off x="533400" y="4572000"/>
            <a:ext cx="6858000" cy="461665"/>
          </a:xfrm>
          <a:prstGeom prst="rect">
            <a:avLst/>
          </a:prstGeom>
        </p:spPr>
        <p:txBody>
          <a:bodyPr wrap="square">
            <a:spAutoFit/>
          </a:bodyPr>
          <a:lstStyle/>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-Less yellowing effect when exposed to daylight UV.</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-Can be bonded with methyl chloride, or easily obtainable Weld-On #16</a:t>
            </a:r>
            <a:endParaRPr kumimoji="0" lang="en-US" sz="1200" b="0" i="0" u="none" strike="noStrike" cap="none" normalizeH="0" baseline="0" dirty="0" smtClean="0">
              <a:ln>
                <a:noFill/>
              </a:ln>
              <a:solidFill>
                <a:schemeClr val="tx1"/>
              </a:solidFill>
              <a:effectLst/>
              <a:latin typeface="Arial" pitchFamily="34" charset="0"/>
            </a:endParaRPr>
          </a:p>
        </p:txBody>
      </p:sp>
      <p:sp>
        <p:nvSpPr>
          <p:cNvPr id="6" name="Rectangle 5"/>
          <p:cNvSpPr/>
          <p:nvPr/>
        </p:nvSpPr>
        <p:spPr>
          <a:xfrm>
            <a:off x="1600200" y="5181600"/>
            <a:ext cx="4572000" cy="1446550"/>
          </a:xfrm>
          <a:prstGeom prst="rect">
            <a:avLst/>
          </a:prstGeom>
        </p:spPr>
        <p:txBody>
          <a:bodyPr>
            <a:spAutoFit/>
          </a:bodyPr>
          <a:lstStyle/>
          <a:p>
            <a:pPr lvl="0" eaLnBrk="0" fontAlgn="base" hangingPunct="0">
              <a:spcBef>
                <a:spcPct val="0"/>
              </a:spcBef>
              <a:spcAft>
                <a:spcPct val="0"/>
              </a:spcAft>
            </a:pP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NOTE ON FABRICATION</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Drilling holes in plastics, polycarbonate and especially acrylic can be difficult because the drill tends to grab and “dig” into the material.  Modify the cutting edge of the drill’s flutes by filing or sanding the cutting edge to a more vertical “scraping” edge (i.e. perpendicular to the surface</a:t>
            </a:r>
            <a:r>
              <a:rPr kumimoji="0" lang="en-US" sz="12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being cut).</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Keep it sharp and a very nice hole without breakout on the back surface will  result.  See image at right.</a:t>
            </a:r>
            <a:endParaRPr kumimoji="0" lang="en-US" sz="1200" b="0" i="0" u="none" strike="noStrike" cap="none" normalizeH="0" baseline="0" dirty="0" smtClean="0">
              <a:ln>
                <a:noFill/>
              </a:ln>
              <a:solidFill>
                <a:schemeClr val="tx1"/>
              </a:solidFill>
              <a:effectLst/>
              <a:latin typeface="Arial" pitchFamily="34" charset="0"/>
            </a:endParaRPr>
          </a:p>
        </p:txBody>
      </p:sp>
      <p:sp>
        <p:nvSpPr>
          <p:cNvPr id="10" name="TextBox 9"/>
          <p:cNvSpPr txBox="1"/>
          <p:nvPr/>
        </p:nvSpPr>
        <p:spPr>
          <a:xfrm>
            <a:off x="7315200" y="5181600"/>
            <a:ext cx="533400" cy="923330"/>
          </a:xfrm>
          <a:prstGeom prst="rect">
            <a:avLst/>
          </a:prstGeom>
          <a:noFill/>
        </p:spPr>
        <p:txBody>
          <a:bodyPr wrap="square" rtlCol="0">
            <a:spAutoFit/>
          </a:bodyPr>
          <a:lstStyle/>
          <a:p>
            <a:r>
              <a:rPr lang="en-US" sz="5400" dirty="0" smtClean="0"/>
              <a:t>O</a:t>
            </a:r>
            <a:endParaRPr lang="en-US" sz="5400" dirty="0"/>
          </a:p>
        </p:txBody>
      </p:sp>
      <p:sp>
        <p:nvSpPr>
          <p:cNvPr id="11" name="Rectangle 10"/>
          <p:cNvSpPr/>
          <p:nvPr/>
        </p:nvSpPr>
        <p:spPr>
          <a:xfrm>
            <a:off x="6477000" y="6400800"/>
            <a:ext cx="1420582" cy="246221"/>
          </a:xfrm>
          <a:prstGeom prst="rect">
            <a:avLst/>
          </a:prstGeom>
        </p:spPr>
        <p:txBody>
          <a:bodyPr wrap="none">
            <a:spAutoFit/>
          </a:bodyPr>
          <a:lstStyle/>
          <a:p>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Drill bit mod for plastics</a:t>
            </a:r>
            <a:endParaRPr lang="en-US" sz="1000" dirty="0"/>
          </a:p>
        </p:txBody>
      </p:sp>
      <p:sp>
        <p:nvSpPr>
          <p:cNvPr id="12" name="TextBox 11"/>
          <p:cNvSpPr txBox="1"/>
          <p:nvPr/>
        </p:nvSpPr>
        <p:spPr>
          <a:xfrm>
            <a:off x="2209800" y="152400"/>
            <a:ext cx="5257800" cy="369332"/>
          </a:xfrm>
          <a:prstGeom prst="rect">
            <a:avLst/>
          </a:prstGeom>
          <a:noFill/>
        </p:spPr>
        <p:txBody>
          <a:bodyPr wrap="square" rtlCol="0">
            <a:spAutoFit/>
          </a:bodyPr>
          <a:lstStyle/>
          <a:p>
            <a:r>
              <a:rPr lang="en-US" b="1" dirty="0" smtClean="0"/>
              <a:t>Potential Materials and Fabrication Guidelines</a:t>
            </a:r>
            <a:endParaRPr lang="en-US" b="1"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381000"/>
            <a:ext cx="3965575" cy="533400"/>
          </a:xfrm>
        </p:spPr>
        <p:txBody>
          <a:bodyPr>
            <a:normAutofit/>
          </a:bodyPr>
          <a:lstStyle/>
          <a:p>
            <a:r>
              <a:rPr lang="en-US" sz="2400" dirty="0" smtClean="0"/>
              <a:t>Proven Fabrication Methods</a:t>
            </a:r>
            <a:endParaRPr lang="en-US" sz="2400" dirty="0"/>
          </a:p>
        </p:txBody>
      </p:sp>
      <p:pic>
        <p:nvPicPr>
          <p:cNvPr id="3" name="Picture 2" descr="C:\Users\scji\Pictures\2012-03-15\005.JPG"/>
          <p:cNvPicPr/>
          <p:nvPr/>
        </p:nvPicPr>
        <p:blipFill>
          <a:blip r:embed="rId3" cstate="print"/>
          <a:srcRect/>
          <a:stretch>
            <a:fillRect/>
          </a:stretch>
        </p:blipFill>
        <p:spPr bwMode="auto">
          <a:xfrm>
            <a:off x="609600" y="1828800"/>
            <a:ext cx="3509329" cy="3013710"/>
          </a:xfrm>
          <a:prstGeom prst="rect">
            <a:avLst/>
          </a:prstGeom>
          <a:noFill/>
          <a:ln w="9525">
            <a:noFill/>
            <a:miter lim="800000"/>
            <a:headEnd/>
            <a:tailEnd/>
          </a:ln>
        </p:spPr>
      </p:pic>
      <p:sp>
        <p:nvSpPr>
          <p:cNvPr id="4" name="Title 1"/>
          <p:cNvSpPr txBox="1">
            <a:spLocks/>
          </p:cNvSpPr>
          <p:nvPr/>
        </p:nvSpPr>
        <p:spPr>
          <a:xfrm>
            <a:off x="838200" y="4876800"/>
            <a:ext cx="2822448" cy="228600"/>
          </a:xfrm>
          <a:prstGeom prst="rect">
            <a:avLst/>
          </a:prstGeom>
          <a:ln>
            <a:noFill/>
          </a:ln>
        </p:spPr>
        <p:txBody>
          <a:bodyPr vert="horz" lIns="0" tIns="0" rIns="18288" bIns="0" anchor="b">
            <a:normAutofit lnSpcReduction="1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Fastening Angles for Stiffness</a:t>
            </a:r>
            <a:endParaRPr kumimoji="0" lang="en-US" sz="16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5" name="Title 1"/>
          <p:cNvSpPr txBox="1">
            <a:spLocks/>
          </p:cNvSpPr>
          <p:nvPr/>
        </p:nvSpPr>
        <p:spPr>
          <a:xfrm>
            <a:off x="914400" y="37338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6" name="Title 1"/>
          <p:cNvSpPr txBox="1">
            <a:spLocks/>
          </p:cNvSpPr>
          <p:nvPr/>
        </p:nvSpPr>
        <p:spPr>
          <a:xfrm>
            <a:off x="1600200" y="22098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8" name="Straight Arrow Connector 7"/>
          <p:cNvCxnSpPr>
            <a:stCxn id="6" idx="2"/>
          </p:cNvCxnSpPr>
          <p:nvPr/>
        </p:nvCxnSpPr>
        <p:spPr>
          <a:xfrm>
            <a:off x="2020824" y="2362200"/>
            <a:ext cx="569976" cy="5334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1219200" y="3276600"/>
            <a:ext cx="1066800" cy="457200"/>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68609" name="Rectangle 1"/>
          <p:cNvSpPr>
            <a:spLocks noChangeArrowheads="1"/>
          </p:cNvSpPr>
          <p:nvPr/>
        </p:nvSpPr>
        <p:spPr bwMode="auto">
          <a:xfrm>
            <a:off x="1524000" y="5435025"/>
            <a:ext cx="7010400" cy="11695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Use of these materials maximizes light transmission into the test chamber.</a:t>
            </a:r>
            <a:endParaRPr kumimoji="0" lang="en-US" sz="1200" b="1"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-1/4” Clear Acrylic Panels</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-3/16” x 1.5” x 1.5” clear PVC angle used as outside support structure.</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-3/16” x1.25” x1.25” clear PVC used inside.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-8-32 x 5/8” </a:t>
            </a:r>
            <a:r>
              <a:rPr kumimoji="0" lang="en-US" sz="10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screws tapped into inner PVC pieces, 6”C/C.</a:t>
            </a:r>
            <a:endParaRPr kumimoji="0" lang="en-US" sz="400" b="1" i="0" u="sng" strike="noStrike" cap="none" normalizeH="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graphicFrame>
        <p:nvGraphicFramePr>
          <p:cNvPr id="68610" name="Object 2"/>
          <p:cNvGraphicFramePr>
            <a:graphicFrameLocks noChangeAspect="1"/>
          </p:cNvGraphicFramePr>
          <p:nvPr/>
        </p:nvGraphicFramePr>
        <p:xfrm>
          <a:off x="4648200" y="2057400"/>
          <a:ext cx="4238990" cy="2743200"/>
        </p:xfrm>
        <a:graphic>
          <a:graphicData uri="http://schemas.openxmlformats.org/presentationml/2006/ole">
            <p:oleObj spid="_x0000_s68610" name="Acrobat Document" r:id="rId4" imgW="11658600" imgH="7543800" progId="AcroExch.Document.7">
              <p:embed/>
            </p:oleObj>
          </a:graphicData>
        </a:graphic>
      </p:graphicFrame>
      <p:sp>
        <p:nvSpPr>
          <p:cNvPr id="13" name="Title 1"/>
          <p:cNvSpPr txBox="1">
            <a:spLocks/>
          </p:cNvSpPr>
          <p:nvPr/>
        </p:nvSpPr>
        <p:spPr>
          <a:xfrm>
            <a:off x="5486400" y="25146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solidFill>
                  <a:schemeClr val="bg1"/>
                </a:solidFill>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solidFill>
                <a:schemeClr val="bg1"/>
              </a:solidFill>
              <a:effectLst>
                <a:outerShdw blurRad="38100" dist="25400" dir="5400000" algn="tl" rotWithShape="0">
                  <a:srgbClr val="000000">
                    <a:alpha val="43000"/>
                  </a:srgbClr>
                </a:outerShdw>
              </a:effectLst>
              <a:uLnTx/>
              <a:uFillTx/>
              <a:latin typeface="+mj-lt"/>
              <a:ea typeface="+mj-ea"/>
              <a:cs typeface="+mj-cs"/>
            </a:endParaRPr>
          </a:p>
        </p:txBody>
      </p:sp>
      <p:cxnSp>
        <p:nvCxnSpPr>
          <p:cNvPr id="14" name="Straight Arrow Connector 13"/>
          <p:cNvCxnSpPr/>
          <p:nvPr/>
        </p:nvCxnSpPr>
        <p:spPr>
          <a:xfrm>
            <a:off x="6019800" y="2667000"/>
            <a:ext cx="457200" cy="45720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6" name="Title 1"/>
          <p:cNvSpPr txBox="1">
            <a:spLocks/>
          </p:cNvSpPr>
          <p:nvPr/>
        </p:nvSpPr>
        <p:spPr>
          <a:xfrm>
            <a:off x="5257800" y="34290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solidFill>
                  <a:schemeClr val="bg1"/>
                </a:solidFill>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solidFill>
                <a:schemeClr val="bg1"/>
              </a:solidFill>
              <a:effectLst>
                <a:outerShdw blurRad="38100" dist="25400" dir="5400000" algn="tl" rotWithShape="0">
                  <a:srgbClr val="000000">
                    <a:alpha val="43000"/>
                  </a:srgbClr>
                </a:outerShdw>
              </a:effectLst>
              <a:uLnTx/>
              <a:uFillTx/>
              <a:latin typeface="+mj-lt"/>
              <a:ea typeface="+mj-ea"/>
              <a:cs typeface="+mj-cs"/>
            </a:endParaRPr>
          </a:p>
        </p:txBody>
      </p:sp>
      <p:sp>
        <p:nvSpPr>
          <p:cNvPr id="17" name="Title 1"/>
          <p:cNvSpPr txBox="1">
            <a:spLocks/>
          </p:cNvSpPr>
          <p:nvPr/>
        </p:nvSpPr>
        <p:spPr>
          <a:xfrm>
            <a:off x="7467600" y="24384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solidFill>
                  <a:schemeClr val="bg1"/>
                </a:solidFill>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solidFill>
                <a:schemeClr val="bg1"/>
              </a:solidFill>
              <a:effectLst>
                <a:outerShdw blurRad="38100" dist="25400" dir="5400000" algn="tl" rotWithShape="0">
                  <a:srgbClr val="000000">
                    <a:alpha val="43000"/>
                  </a:srgbClr>
                </a:outerShdw>
              </a:effectLst>
              <a:uLnTx/>
              <a:uFillTx/>
              <a:latin typeface="+mj-lt"/>
              <a:ea typeface="+mj-ea"/>
              <a:cs typeface="+mj-cs"/>
            </a:endParaRPr>
          </a:p>
        </p:txBody>
      </p:sp>
      <p:cxnSp>
        <p:nvCxnSpPr>
          <p:cNvPr id="18" name="Straight Arrow Connector 17"/>
          <p:cNvCxnSpPr/>
          <p:nvPr/>
        </p:nvCxnSpPr>
        <p:spPr>
          <a:xfrm>
            <a:off x="5943600" y="3581400"/>
            <a:ext cx="762000" cy="30480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8077200" y="2590800"/>
            <a:ext cx="76200" cy="53340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22" name="Title 1"/>
          <p:cNvSpPr txBox="1">
            <a:spLocks/>
          </p:cNvSpPr>
          <p:nvPr/>
        </p:nvSpPr>
        <p:spPr>
          <a:xfrm>
            <a:off x="7543800" y="41910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solidFill>
                  <a:schemeClr val="bg1"/>
                </a:solidFill>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solidFill>
                <a:schemeClr val="bg1"/>
              </a:solidFill>
              <a:effectLst>
                <a:outerShdw blurRad="38100" dist="25400" dir="5400000" algn="tl" rotWithShape="0">
                  <a:srgbClr val="000000">
                    <a:alpha val="43000"/>
                  </a:srgbClr>
                </a:outerShdw>
              </a:effectLst>
              <a:uLnTx/>
              <a:uFillTx/>
              <a:latin typeface="+mj-lt"/>
              <a:ea typeface="+mj-ea"/>
              <a:cs typeface="+mj-cs"/>
            </a:endParaRPr>
          </a:p>
        </p:txBody>
      </p:sp>
      <p:cxnSp>
        <p:nvCxnSpPr>
          <p:cNvPr id="23" name="Straight Arrow Connector 22"/>
          <p:cNvCxnSpPr/>
          <p:nvPr/>
        </p:nvCxnSpPr>
        <p:spPr>
          <a:xfrm flipH="1" flipV="1">
            <a:off x="7086600" y="3276600"/>
            <a:ext cx="609600" cy="990600"/>
          </a:xfrm>
          <a:prstGeom prst="straightConnector1">
            <a:avLst/>
          </a:prstGeom>
          <a:ln>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838200"/>
            <a:ext cx="4419600" cy="685800"/>
          </a:xfrm>
        </p:spPr>
        <p:txBody>
          <a:bodyPr>
            <a:normAutofit fontScale="90000"/>
          </a:bodyPr>
          <a:lstStyle/>
          <a:p>
            <a:pPr algn="ctr"/>
            <a:r>
              <a:rPr lang="en-US" sz="2400" dirty="0" smtClean="0">
                <a:solidFill>
                  <a:schemeClr val="accent3">
                    <a:lumMod val="60000"/>
                    <a:lumOff val="40000"/>
                  </a:schemeClr>
                </a:solidFill>
              </a:rPr>
              <a:t>Potential Materials and Fabrication Guidelines</a:t>
            </a:r>
            <a:br>
              <a:rPr lang="en-US" sz="2400" dirty="0" smtClean="0">
                <a:solidFill>
                  <a:schemeClr val="accent3">
                    <a:lumMod val="60000"/>
                    <a:lumOff val="40000"/>
                  </a:schemeClr>
                </a:solidFill>
              </a:rPr>
            </a:br>
            <a:endParaRPr lang="en-US" sz="2400" dirty="0"/>
          </a:p>
        </p:txBody>
      </p:sp>
      <p:sp>
        <p:nvSpPr>
          <p:cNvPr id="63490" name="Rectangle 2"/>
          <p:cNvSpPr>
            <a:spLocks noChangeArrowheads="1"/>
          </p:cNvSpPr>
          <p:nvPr/>
        </p:nvSpPr>
        <p:spPr bwMode="auto">
          <a:xfrm>
            <a:off x="0" y="-125344"/>
            <a:ext cx="10522432"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p.2</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63491" name="Rectangle 3"/>
          <p:cNvSpPr>
            <a:spLocks noChangeArrowheads="1"/>
          </p:cNvSpPr>
          <p:nvPr/>
        </p:nvSpPr>
        <p:spPr bwMode="auto">
          <a:xfrm>
            <a:off x="152400" y="1524000"/>
            <a:ext cx="8892178" cy="475514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all" normalizeH="0" dirty="0" smtClean="0">
                <a:ln>
                  <a:noFill/>
                </a:ln>
                <a:solidFill>
                  <a:schemeClr val="tx1"/>
                </a:solidFill>
                <a:effectLst/>
                <a:latin typeface="Calibri" pitchFamily="34" charset="0"/>
                <a:ea typeface="Calibri" pitchFamily="34" charset="0"/>
                <a:cs typeface="Times New Roman" pitchFamily="18" charset="0"/>
              </a:rPr>
              <a:t>If using an </a:t>
            </a:r>
            <a:r>
              <a:rPr kumimoji="0" lang="en-US" sz="1100" b="1" i="0" u="none" strike="noStrike" cap="all" normalizeH="0" dirty="0" err="1" smtClean="0">
                <a:ln>
                  <a:noFill/>
                </a:ln>
                <a:solidFill>
                  <a:schemeClr val="tx1"/>
                </a:solidFill>
                <a:effectLst/>
                <a:latin typeface="Calibri" pitchFamily="34" charset="0"/>
                <a:ea typeface="Calibri" pitchFamily="34" charset="0"/>
                <a:cs typeface="Times New Roman" pitchFamily="18" charset="0"/>
              </a:rPr>
              <a:t>Exo</a:t>
            </a:r>
            <a:r>
              <a:rPr kumimoji="0" lang="en-US" sz="1100" b="1" i="0" u="none" strike="noStrike" cap="all" normalizeH="0" dirty="0" smtClean="0">
                <a:ln>
                  <a:noFill/>
                </a:ln>
                <a:solidFill>
                  <a:schemeClr val="tx1"/>
                </a:solidFill>
                <a:effectLst/>
                <a:latin typeface="Calibri" pitchFamily="34" charset="0"/>
                <a:ea typeface="Calibri" pitchFamily="34" charset="0"/>
                <a:cs typeface="Times New Roman" pitchFamily="18" charset="0"/>
              </a:rPr>
              <a:t>-Frame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FRP</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-fiber reinforced plastic (fiberglass) – easily worked material that is available in structural shapes like angles, sheets and round or square tubes.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Almost impervious to SW.</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NOTE</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-FRP is destructive to tooling so cutting/boring tools need to be replaced often as they become dull.  Does not hold threads well,  </a:t>
            </a:r>
          </a:p>
          <a:p>
            <a:pPr marL="0" marR="0" lvl="0" indent="0" algn="l" defTabSz="914400" rtl="0" eaLnBrk="0" fontAlgn="base" latinLnBrk="0" hangingPunct="0">
              <a:lnSpc>
                <a:spcPct val="100000"/>
              </a:lnSpc>
              <a:spcBef>
                <a:spcPct val="0"/>
              </a:spcBef>
              <a:spcAft>
                <a:spcPct val="0"/>
              </a:spcAft>
              <a:buClrTx/>
              <a:buSzTx/>
              <a:buFontTx/>
              <a:buNone/>
              <a:tabLst/>
            </a:pPr>
            <a:r>
              <a:rPr lang="en-US" sz="1100" dirty="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sheet metal screws can be used in &gt;.25 “ thick materials.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6061 Aluminum</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Corrosion issues when in contact with SS fasteners, insulating washers help.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PVC</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Common shapes are sheets, bars, tubes, some sizes of angles. Can be found in a clear version so when angles used for reinforcing edges, there is </a:t>
            </a:r>
          </a:p>
          <a:p>
            <a:pPr marL="0" marR="0" lvl="0" indent="0" algn="l" defTabSz="914400" rtl="0" eaLnBrk="0" fontAlgn="base" latinLnBrk="0" hangingPunct="0">
              <a:lnSpc>
                <a:spcPct val="100000"/>
              </a:lnSpc>
              <a:spcBef>
                <a:spcPct val="0"/>
              </a:spcBef>
              <a:spcAft>
                <a:spcPct val="0"/>
              </a:spcAft>
              <a:buClrTx/>
              <a:buSzTx/>
              <a:buFontTx/>
              <a:buNone/>
              <a:tabLst/>
            </a:pPr>
            <a:r>
              <a:rPr lang="en-US" sz="1100" dirty="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less blockage of light.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-Easily fabricated and can be drilled/tapped easily.  Can also be bonded.  Not as strong as FRP.</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UHMW</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-nearly inert in SW, easy to fabricate,  common shapes are sheets, bars, rods.  Lighter than SW.</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Many of the plastics can be obtained in black to preclude light transmission and improve resistance to UV degradation when at or very near the surface .</a:t>
            </a: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LATCHES</a:t>
            </a:r>
            <a:r>
              <a:rPr kumimoji="0" lang="en-US" sz="11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10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Must be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sturdy, corrosion resistant,</a:t>
            </a:r>
            <a:r>
              <a:rPr kumimoji="0" lang="en-US" sz="11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easy for diver to manipulate with gloves on.</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-Cabinet type, SS.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-Block and pin, plastic SS</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fabricated custom design-cam lock, single or paired</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HINGES</a:t>
            </a:r>
            <a:r>
              <a:rPr kumimoji="0" lang="en-US" sz="11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10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Must be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sturdy, corrosion resistant</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-piano type,  SS</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-solid rubber, 1/8-1/4” thick, screwed in with facing plate</a:t>
            </a: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p:txBody>
      </p:sp>
      <p:sp>
        <p:nvSpPr>
          <p:cNvPr id="7" name="Rectangle 6"/>
          <p:cNvSpPr/>
          <p:nvPr/>
        </p:nvSpPr>
        <p:spPr>
          <a:xfrm>
            <a:off x="3962400" y="1143000"/>
            <a:ext cx="663708" cy="276999"/>
          </a:xfrm>
          <a:prstGeom prst="rect">
            <a:avLst/>
          </a:prstGeom>
        </p:spPr>
        <p:txBody>
          <a:bodyPr wrap="none">
            <a:spAutoFit/>
          </a:bodyPr>
          <a:lstStyle/>
          <a:p>
            <a:r>
              <a:rPr lang="en-US" sz="1200" dirty="0" smtClean="0">
                <a:solidFill>
                  <a:schemeClr val="accent3">
                    <a:lumMod val="60000"/>
                    <a:lumOff val="40000"/>
                  </a:schemeClr>
                </a:solidFill>
              </a:rPr>
              <a:t>(Cont.)</a:t>
            </a:r>
            <a:endParaRPr lang="en-US"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2514600" y="5105400"/>
            <a:ext cx="2667000" cy="685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1828800" y="685800"/>
            <a:ext cx="5105400" cy="369332"/>
          </a:xfrm>
          <a:prstGeom prst="rect">
            <a:avLst/>
          </a:prstGeom>
        </p:spPr>
        <p:txBody>
          <a:bodyPr wrap="square">
            <a:spAutoFit/>
          </a:bodyPr>
          <a:lstStyle/>
          <a:p>
            <a:r>
              <a:rPr lang="en-US" dirty="0" smtClean="0">
                <a:solidFill>
                  <a:schemeClr val="accent3">
                    <a:lumMod val="60000"/>
                    <a:lumOff val="40000"/>
                  </a:schemeClr>
                </a:solidFill>
              </a:rPr>
              <a:t>Potential Materials and Fabrication Guidelines</a:t>
            </a:r>
            <a:endParaRPr lang="en-US" dirty="0"/>
          </a:p>
        </p:txBody>
      </p:sp>
      <p:sp>
        <p:nvSpPr>
          <p:cNvPr id="4" name="Rectangle 3"/>
          <p:cNvSpPr/>
          <p:nvPr/>
        </p:nvSpPr>
        <p:spPr>
          <a:xfrm>
            <a:off x="3810000" y="1066800"/>
            <a:ext cx="914400" cy="276999"/>
          </a:xfrm>
          <a:prstGeom prst="rect">
            <a:avLst/>
          </a:prstGeom>
        </p:spPr>
        <p:txBody>
          <a:bodyPr wrap="square">
            <a:spAutoFit/>
          </a:bodyPr>
          <a:lstStyle/>
          <a:p>
            <a:r>
              <a:rPr lang="en-US" sz="1200" dirty="0" smtClean="0">
                <a:solidFill>
                  <a:schemeClr val="accent3">
                    <a:lumMod val="60000"/>
                    <a:lumOff val="40000"/>
                  </a:schemeClr>
                </a:solidFill>
              </a:rPr>
              <a:t>(Cont.)</a:t>
            </a:r>
            <a:endParaRPr lang="en-US" sz="1200" dirty="0"/>
          </a:p>
        </p:txBody>
      </p:sp>
      <p:sp>
        <p:nvSpPr>
          <p:cNvPr id="5" name="Rectangle 4"/>
          <p:cNvSpPr/>
          <p:nvPr/>
        </p:nvSpPr>
        <p:spPr>
          <a:xfrm>
            <a:off x="228600" y="2133600"/>
            <a:ext cx="8763000" cy="830997"/>
          </a:xfrm>
          <a:prstGeom prst="rect">
            <a:avLst/>
          </a:prstGeom>
        </p:spPr>
        <p:txBody>
          <a:bodyPr wrap="square">
            <a:spAutoFit/>
          </a:bodyPr>
          <a:lstStyle/>
          <a:p>
            <a:pPr eaLnBrk="0" fontAlgn="base" hangingPunct="0">
              <a:spcBef>
                <a:spcPct val="0"/>
              </a:spcBef>
              <a:spcAft>
                <a:spcPct val="0"/>
              </a:spcAft>
            </a:pPr>
            <a:r>
              <a:rPr kumimoji="0" lang="en-US" sz="12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Ducting </a:t>
            </a:r>
            <a:r>
              <a:rPr kumimoji="0" lang="en-US" sz="1200" i="0" u="sng" strike="noStrike" cap="none" normalizeH="0" dirty="0" smtClean="0">
                <a:ln>
                  <a:noFill/>
                </a:ln>
                <a:solidFill>
                  <a:schemeClr val="tx1"/>
                </a:solidFill>
                <a:effectLst/>
                <a:latin typeface="Calibri" pitchFamily="34" charset="0"/>
                <a:ea typeface="Calibri" pitchFamily="34" charset="0"/>
                <a:cs typeface="Times New Roman" pitchFamily="18" charset="0"/>
              </a:rPr>
              <a:t>(for 2 tau delay section)</a:t>
            </a:r>
          </a:p>
          <a:p>
            <a:pPr eaLnBrk="0" fontAlgn="base" hangingPunct="0">
              <a:spcBef>
                <a:spcPct val="0"/>
              </a:spcBef>
              <a:spcAft>
                <a:spcPct val="0"/>
              </a:spcAft>
            </a:pPr>
            <a:r>
              <a:rPr lang="en-US" sz="1200" dirty="0" smtClean="0">
                <a:latin typeface="Calibri" pitchFamily="34" charset="0"/>
                <a:ea typeface="Calibri" pitchFamily="34" charset="0"/>
                <a:cs typeface="Times New Roman" pitchFamily="18" charset="0"/>
              </a:rPr>
              <a:t>-</a:t>
            </a:r>
            <a:r>
              <a:rPr kumimoji="0" lang="en-US" sz="120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Most often used for</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air</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handling. </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Has integrated coil to maintain openness.</a:t>
            </a:r>
          </a:p>
          <a:p>
            <a:pPr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-Try to use all plastics.  Also comes with copper, steel wire or urethane reinforcement.    2 “ - 12” diameter,  various pressure/</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vac</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ratings,    durability, flexibility, costs.</a:t>
            </a:r>
            <a:endParaRPr kumimoji="0" lang="en-US" sz="1200" b="0" i="0" u="none" strike="noStrike" cap="none" normalizeH="0" baseline="0" dirty="0" smtClean="0">
              <a:ln>
                <a:noFill/>
              </a:ln>
              <a:solidFill>
                <a:schemeClr val="tx1"/>
              </a:solidFill>
              <a:effectLst/>
              <a:latin typeface="Arial" pitchFamily="34" charset="0"/>
            </a:endParaRPr>
          </a:p>
        </p:txBody>
      </p:sp>
      <p:sp>
        <p:nvSpPr>
          <p:cNvPr id="64515" name="Rectangle 3"/>
          <p:cNvSpPr>
            <a:spLocks noChangeArrowheads="1"/>
          </p:cNvSpPr>
          <p:nvPr/>
        </p:nvSpPr>
        <p:spPr bwMode="auto">
          <a:xfrm>
            <a:off x="0" y="3057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9" name="Rectangle 8"/>
          <p:cNvSpPr/>
          <p:nvPr/>
        </p:nvSpPr>
        <p:spPr>
          <a:xfrm>
            <a:off x="381000" y="3124200"/>
            <a:ext cx="7162800" cy="1754326"/>
          </a:xfrm>
          <a:prstGeom prst="rect">
            <a:avLst/>
          </a:prstGeom>
        </p:spPr>
        <p:txBody>
          <a:bodyPr wrap="square">
            <a:spAutoFit/>
          </a:bodyPr>
          <a:lstStyle/>
          <a:p>
            <a:pPr lvl="0" fontAlgn="base">
              <a:spcBef>
                <a:spcPct val="0"/>
              </a:spcBef>
              <a:spcAft>
                <a:spcPct val="0"/>
              </a:spcAf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THRUSTERS</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high reliability, select appropriate thrust/GPM rating, convenient power req. (AC/DC, Watts?), easy to control, cost</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-Small Boat Submersible Bilge Pumps,  At shallow depth most any of the big names should work. (Rule, Attwood, Lovett, Johnson,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Jobsco</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They are very inexpensive, get the non-auto on/off.  They may, however, have to be changed out every few months.  They are not designed for constant use. Available in 12,24,36 VDC.  Largest flows available are  3500-4000 GPH for ~$200.  (Flow ratings are with 0 head or backpressure).</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CrustCrawler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400 HFL - $600, 0-50 VDC, 400 watts, lip seals, 300 ft</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Technadyne</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Model 520 DC Brushless - $3700, 520 Watts, various voltages available, analog or digital  control, magnetically coupled prop</a:t>
            </a:r>
            <a:endParaRPr kumimoji="0" lang="en-US" sz="1200" b="0" i="0" u="none" strike="noStrike" cap="none" normalizeH="0" baseline="0" dirty="0" smtClean="0">
              <a:ln>
                <a:noFill/>
              </a:ln>
              <a:solidFill>
                <a:schemeClr val="tx1"/>
              </a:solidFill>
              <a:effectLst/>
              <a:latin typeface="Arial" pitchFamily="34" charset="0"/>
            </a:endParaRPr>
          </a:p>
        </p:txBody>
      </p:sp>
      <p:sp>
        <p:nvSpPr>
          <p:cNvPr id="10" name="TextBox 9"/>
          <p:cNvSpPr txBox="1"/>
          <p:nvPr/>
        </p:nvSpPr>
        <p:spPr>
          <a:xfrm>
            <a:off x="2514600" y="5105400"/>
            <a:ext cx="2674002" cy="646331"/>
          </a:xfrm>
          <a:prstGeom prst="rect">
            <a:avLst/>
          </a:prstGeom>
          <a:noFill/>
        </p:spPr>
        <p:txBody>
          <a:bodyPr wrap="none" rtlCol="0">
            <a:spAutoFit/>
          </a:bodyPr>
          <a:lstStyle/>
          <a:p>
            <a:r>
              <a:rPr lang="en-US" sz="1200" u="sng" dirty="0" smtClean="0"/>
              <a:t>Equation for motor H.P. Requirement</a:t>
            </a:r>
          </a:p>
          <a:p>
            <a:endParaRPr lang="en-US" sz="1200" dirty="0"/>
          </a:p>
          <a:p>
            <a:r>
              <a:rPr lang="en-US" sz="1200" dirty="0" smtClean="0"/>
              <a:t>HP = (psi x GPM) / 1714 </a:t>
            </a:r>
            <a:r>
              <a:rPr lang="en-US" sz="1200" dirty="0" err="1" smtClean="0"/>
              <a:t>efficiency</a:t>
            </a:r>
            <a:r>
              <a:rPr lang="en-US" sz="400" dirty="0" err="1" smtClean="0"/>
              <a:t>Motor</a:t>
            </a:r>
            <a:endParaRPr lang="en-US" sz="4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2133600" y="1100553"/>
            <a:ext cx="4876800" cy="28007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Disk Theory for moving Water</a:t>
            </a:r>
          </a:p>
          <a:p>
            <a:pPr marL="0" marR="0" lvl="0" indent="0" algn="l" defTabSz="914400" rtl="0" eaLnBrk="1" fontAlgn="base" latinLnBrk="0" hangingPunct="1">
              <a:lnSpc>
                <a:spcPct val="100000"/>
              </a:lnSpc>
              <a:spcBef>
                <a:spcPct val="0"/>
              </a:spcBef>
              <a:spcAft>
                <a:spcPct val="0"/>
              </a:spcAft>
              <a:buClrTx/>
              <a:buSzTx/>
              <a:buFontTx/>
              <a:buNone/>
              <a:tabLst/>
            </a:pPr>
            <a:endParaRPr lang="en-US" sz="1600" dirty="0" smtClean="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en-US" sz="1600" dirty="0">
              <a:latin typeface="Calibri" pitchFamily="34" charset="0"/>
              <a:cs typeface="Times New Roman" pitchFamily="18"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t>
            </a:r>
            <a:r>
              <a:rPr kumimoji="0" lang="en-US" sz="7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x RPM  x  </a:t>
            </a:r>
            <a:r>
              <a:rPr kumimoji="0" lang="en-US" sz="1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Area</a:t>
            </a:r>
            <a:r>
              <a:rPr lang="en-US" sz="800" dirty="0" err="1">
                <a:latin typeface="Calibri" pitchFamily="34" charset="0"/>
                <a:ea typeface="Calibri" pitchFamily="34" charset="0"/>
                <a:cs typeface="Times New Roman" pitchFamily="18" charset="0"/>
              </a:rPr>
              <a:t>p</a:t>
            </a:r>
            <a:r>
              <a:rPr kumimoji="0" lang="en-US" sz="8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ropeller</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t>
            </a:r>
            <a:r>
              <a:rPr kumimoji="0" lang="en-US" sz="1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Volume</a:t>
            </a:r>
            <a:r>
              <a:rPr kumimoji="0" lang="en-US" sz="8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water</a:t>
            </a:r>
            <a:r>
              <a:rPr kumimoji="0" lang="en-US" sz="16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minute</a:t>
            </a:r>
          </a:p>
          <a:p>
            <a:pPr marL="0" marR="0" lvl="0" indent="0" algn="l" defTabSz="914400" rtl="0" eaLnBrk="0" fontAlgn="base" latinLnBrk="0" hangingPunct="0">
              <a:lnSpc>
                <a:spcPct val="100000"/>
              </a:lnSpc>
              <a:spcBef>
                <a:spcPct val="0"/>
              </a:spcBef>
              <a:spcAft>
                <a:spcPct val="0"/>
              </a:spcAft>
              <a:buClrTx/>
              <a:buSzTx/>
              <a:buFontTx/>
              <a:buNone/>
              <a:tabLst/>
            </a:pPr>
            <a:endParaRPr lang="en-US" sz="12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Where:</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t>
            </a:r>
            <a:r>
              <a:rPr lang="en-US" sz="600" dirty="0" err="1" smtClean="0">
                <a:latin typeface="Calibri" pitchFamily="34" charset="0"/>
                <a:ea typeface="Calibri" pitchFamily="34" charset="0"/>
                <a:cs typeface="Times New Roman" pitchFamily="18" charset="0"/>
              </a:rPr>
              <a:t>p</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ropeller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Pitch (in.)</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RPM = Revolutions per minute</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Area</a:t>
            </a:r>
            <a:r>
              <a:rPr lang="en-US" sz="600" dirty="0" err="1" smtClean="0">
                <a:latin typeface="Calibri" pitchFamily="34" charset="0"/>
                <a:ea typeface="Calibri" pitchFamily="34" charset="0"/>
                <a:cs typeface="Times New Roman" pitchFamily="18" charset="0"/>
              </a:rPr>
              <a:t>p</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ropeller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Area of the diameter projected by rotated propeller (sq. in.)</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Volume</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water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volume of water moved by propeller (cu. In.)</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Gallon = 231 sq. in.</a:t>
            </a:r>
            <a:endParaRPr kumimoji="0" lang="en-US" sz="1200" b="0" i="0" u="none" strike="noStrike" cap="none" normalizeH="0" baseline="0" dirty="0" smtClean="0">
              <a:ln>
                <a:noFill/>
              </a:ln>
              <a:solidFill>
                <a:schemeClr val="tx1"/>
              </a:solidFill>
              <a:effectLst/>
              <a:latin typeface="Arial" pitchFamily="34" charset="0"/>
            </a:endParaRPr>
          </a:p>
        </p:txBody>
      </p:sp>
      <p:sp>
        <p:nvSpPr>
          <p:cNvPr id="4" name="Rectangle 3"/>
          <p:cNvSpPr/>
          <p:nvPr/>
        </p:nvSpPr>
        <p:spPr>
          <a:xfrm>
            <a:off x="1447800" y="5943600"/>
            <a:ext cx="6629400" cy="646331"/>
          </a:xfrm>
          <a:prstGeom prst="rect">
            <a:avLst/>
          </a:prstGeom>
        </p:spPr>
        <p:txBody>
          <a:bodyPr wrap="square">
            <a:spAutoFit/>
          </a:bodyPr>
          <a:lstStyle/>
          <a:p>
            <a:r>
              <a:rPr lang="en-US" sz="1200" dirty="0" smtClean="0"/>
              <a:t>*NOTE:  Pitch is defined as "the distance a propeller would move in one revolution if it were                           moving through a soft solid, like a screw through wood." For example, a 21-pitch propeller would move forward 21 inches in one revolution.</a:t>
            </a:r>
            <a:endParaRPr lang="en-US" sz="1200" dirty="0"/>
          </a:p>
        </p:txBody>
      </p:sp>
      <p:pic>
        <p:nvPicPr>
          <p:cNvPr id="49156" name="Picture 4"/>
          <p:cNvPicPr>
            <a:picLocks noChangeAspect="1" noChangeArrowheads="1"/>
          </p:cNvPicPr>
          <p:nvPr/>
        </p:nvPicPr>
        <p:blipFill>
          <a:blip r:embed="rId2" cstate="print"/>
          <a:srcRect/>
          <a:stretch>
            <a:fillRect/>
          </a:stretch>
        </p:blipFill>
        <p:spPr bwMode="auto">
          <a:xfrm>
            <a:off x="3048000" y="3962400"/>
            <a:ext cx="2438400" cy="1989615"/>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cstate="print"/>
          <a:srcRect/>
          <a:stretch>
            <a:fillRect/>
          </a:stretch>
        </p:blipFill>
        <p:spPr bwMode="auto">
          <a:xfrm>
            <a:off x="1981200" y="2209800"/>
            <a:ext cx="4612749" cy="3048000"/>
          </a:xfrm>
          <a:prstGeom prst="rect">
            <a:avLst/>
          </a:prstGeom>
          <a:noFill/>
          <a:ln w="9525">
            <a:noFill/>
            <a:miter lim="800000"/>
            <a:headEnd/>
            <a:tailEnd/>
          </a:ln>
        </p:spPr>
      </p:pic>
      <p:sp>
        <p:nvSpPr>
          <p:cNvPr id="9" name="TextBox 8"/>
          <p:cNvSpPr txBox="1"/>
          <p:nvPr/>
        </p:nvSpPr>
        <p:spPr>
          <a:xfrm>
            <a:off x="2590800" y="990600"/>
            <a:ext cx="3032112" cy="646331"/>
          </a:xfrm>
          <a:prstGeom prst="rect">
            <a:avLst/>
          </a:prstGeom>
          <a:noFill/>
        </p:spPr>
        <p:txBody>
          <a:bodyPr wrap="none" rtlCol="0">
            <a:spAutoFit/>
          </a:bodyPr>
          <a:lstStyle/>
          <a:p>
            <a:r>
              <a:rPr lang="en-US" dirty="0" smtClean="0"/>
              <a:t>Light Transmission through</a:t>
            </a:r>
          </a:p>
          <a:p>
            <a:r>
              <a:rPr lang="en-US" dirty="0" smtClean="0"/>
              <a:t>Polycarbonate  and Acrylic </a:t>
            </a:r>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2400" y="1600200"/>
            <a:ext cx="1295400" cy="3429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idx="4294967295"/>
          </p:nvPr>
        </p:nvSpPr>
        <p:spPr>
          <a:xfrm>
            <a:off x="0" y="914400"/>
            <a:ext cx="3124200" cy="228600"/>
          </a:xfrm>
          <a:solidFill>
            <a:schemeClr val="accent3">
              <a:lumMod val="75000"/>
            </a:schemeClr>
          </a:solidFill>
        </p:spPr>
        <p:txBody>
          <a:bodyPr>
            <a:noAutofit/>
          </a:bodyPr>
          <a:lstStyle/>
          <a:p>
            <a:pPr algn="ctr"/>
            <a:r>
              <a:rPr lang="en-US" sz="1600" dirty="0" smtClean="0">
                <a:solidFill>
                  <a:schemeClr val="tx1"/>
                </a:solidFill>
              </a:rPr>
              <a:t>PAR 400nm through 700 nm</a:t>
            </a:r>
            <a:endParaRPr lang="en-US" sz="1600" dirty="0">
              <a:solidFill>
                <a:schemeClr val="tx1"/>
              </a:solidFill>
            </a:endParaRPr>
          </a:p>
        </p:txBody>
      </p:sp>
      <p:pic>
        <p:nvPicPr>
          <p:cNvPr id="55298" name="Picture 2"/>
          <p:cNvPicPr>
            <a:picLocks noChangeAspect="1" noChangeArrowheads="1"/>
          </p:cNvPicPr>
          <p:nvPr/>
        </p:nvPicPr>
        <p:blipFill>
          <a:blip r:embed="rId2" cstate="print"/>
          <a:srcRect/>
          <a:stretch>
            <a:fillRect/>
          </a:stretch>
        </p:blipFill>
        <p:spPr bwMode="auto">
          <a:xfrm>
            <a:off x="1447800" y="1600200"/>
            <a:ext cx="2511942" cy="3429000"/>
          </a:xfrm>
          <a:prstGeom prst="rect">
            <a:avLst/>
          </a:prstGeom>
          <a:noFill/>
          <a:ln w="9525">
            <a:noFill/>
            <a:miter lim="800000"/>
            <a:headEnd/>
            <a:tailEnd/>
          </a:ln>
        </p:spPr>
      </p:pic>
      <p:pic>
        <p:nvPicPr>
          <p:cNvPr id="55299" name="Picture 3"/>
          <p:cNvPicPr>
            <a:picLocks noChangeAspect="1" noChangeArrowheads="1"/>
          </p:cNvPicPr>
          <p:nvPr/>
        </p:nvPicPr>
        <p:blipFill>
          <a:blip r:embed="rId3" cstate="print"/>
          <a:srcRect/>
          <a:stretch>
            <a:fillRect/>
          </a:stretch>
        </p:blipFill>
        <p:spPr bwMode="auto">
          <a:xfrm>
            <a:off x="2438400" y="5257800"/>
            <a:ext cx="3771390" cy="1376363"/>
          </a:xfrm>
          <a:prstGeom prst="rect">
            <a:avLst/>
          </a:prstGeom>
          <a:noFill/>
          <a:ln w="9525">
            <a:noFill/>
            <a:miter lim="800000"/>
            <a:headEnd/>
            <a:tailEnd/>
          </a:ln>
        </p:spPr>
      </p:pic>
      <p:pic>
        <p:nvPicPr>
          <p:cNvPr id="55301" name="Picture 5"/>
          <p:cNvPicPr>
            <a:picLocks noChangeAspect="1" noChangeArrowheads="1"/>
          </p:cNvPicPr>
          <p:nvPr/>
        </p:nvPicPr>
        <p:blipFill>
          <a:blip r:embed="rId4" cstate="print"/>
          <a:srcRect/>
          <a:stretch>
            <a:fillRect/>
          </a:stretch>
        </p:blipFill>
        <p:spPr bwMode="auto">
          <a:xfrm>
            <a:off x="4419600" y="1600200"/>
            <a:ext cx="4572000" cy="3429000"/>
          </a:xfrm>
          <a:prstGeom prst="rect">
            <a:avLst/>
          </a:prstGeom>
          <a:noFill/>
          <a:ln w="9525">
            <a:noFill/>
            <a:miter lim="800000"/>
            <a:headEnd/>
            <a:tailEnd/>
          </a:ln>
        </p:spPr>
      </p:pic>
      <p:sp>
        <p:nvSpPr>
          <p:cNvPr id="7" name="Rectangle 6"/>
          <p:cNvSpPr/>
          <p:nvPr/>
        </p:nvSpPr>
        <p:spPr>
          <a:xfrm>
            <a:off x="2133600" y="609600"/>
            <a:ext cx="4432817" cy="369332"/>
          </a:xfrm>
          <a:prstGeom prst="rect">
            <a:avLst/>
          </a:prstGeom>
        </p:spPr>
        <p:txBody>
          <a:bodyPr wrap="none">
            <a:spAutoFit/>
          </a:bodyPr>
          <a:lstStyle/>
          <a:p>
            <a:r>
              <a:rPr lang="en-US" i="1" dirty="0" err="1" smtClean="0"/>
              <a:t>Photosynthetically</a:t>
            </a:r>
            <a:r>
              <a:rPr lang="en-US" i="1" dirty="0" smtClean="0"/>
              <a:t>  Active  </a:t>
            </a:r>
            <a:r>
              <a:rPr lang="en-US" i="1" dirty="0"/>
              <a:t>R</a:t>
            </a:r>
            <a:r>
              <a:rPr lang="en-US" i="1" dirty="0" smtClean="0"/>
              <a:t>adiation</a:t>
            </a:r>
            <a:r>
              <a:rPr lang="en-US" dirty="0" smtClean="0"/>
              <a:t> (</a:t>
            </a:r>
            <a:r>
              <a:rPr lang="en-US" i="1" dirty="0" smtClean="0"/>
              <a:t>PAR</a:t>
            </a:r>
            <a:r>
              <a:rPr lang="en-US" dirty="0" smtClean="0"/>
              <a:t>)</a:t>
            </a:r>
            <a:endParaRPr lang="en-US" dirty="0"/>
          </a:p>
        </p:txBody>
      </p:sp>
      <p:sp>
        <p:nvSpPr>
          <p:cNvPr id="8" name="TextBox 7"/>
          <p:cNvSpPr txBox="1"/>
          <p:nvPr/>
        </p:nvSpPr>
        <p:spPr>
          <a:xfrm>
            <a:off x="76200" y="1600200"/>
            <a:ext cx="1524000" cy="2616101"/>
          </a:xfrm>
          <a:prstGeom prst="rect">
            <a:avLst/>
          </a:prstGeom>
          <a:noFill/>
        </p:spPr>
        <p:txBody>
          <a:bodyPr wrap="square" rtlCol="0">
            <a:spAutoFit/>
          </a:bodyPr>
          <a:lstStyle/>
          <a:p>
            <a:r>
              <a:rPr lang="en-US" sz="1600" b="1" dirty="0" smtClean="0">
                <a:solidFill>
                  <a:schemeClr val="bg1"/>
                </a:solidFill>
              </a:rPr>
              <a:t>(0 Meters)</a:t>
            </a:r>
          </a:p>
          <a:p>
            <a:endParaRPr lang="en-US" sz="1600" b="1" dirty="0"/>
          </a:p>
          <a:p>
            <a:r>
              <a:rPr lang="en-US" sz="1600" b="1" dirty="0" smtClean="0">
                <a:solidFill>
                  <a:srgbClr val="FF0000"/>
                </a:solidFill>
              </a:rPr>
              <a:t>(4.6 Meters)</a:t>
            </a:r>
          </a:p>
          <a:p>
            <a:endParaRPr lang="en-US" sz="2400" b="1" dirty="0" smtClean="0"/>
          </a:p>
          <a:p>
            <a:r>
              <a:rPr lang="en-US" sz="1600" b="1" dirty="0" smtClean="0">
                <a:solidFill>
                  <a:srgbClr val="CCFF66"/>
                </a:solidFill>
              </a:rPr>
              <a:t>(9.1 Meters) </a:t>
            </a:r>
          </a:p>
          <a:p>
            <a:endParaRPr lang="en-US" sz="1600" b="1" dirty="0"/>
          </a:p>
          <a:p>
            <a:endParaRPr lang="en-US" sz="1200" b="1" dirty="0" smtClean="0"/>
          </a:p>
          <a:p>
            <a:r>
              <a:rPr lang="en-US" sz="1600" b="1" dirty="0" smtClean="0">
                <a:solidFill>
                  <a:srgbClr val="00B050"/>
                </a:solidFill>
              </a:rPr>
              <a:t>(18.3 Meters)</a:t>
            </a:r>
          </a:p>
          <a:p>
            <a:endParaRPr lang="en-US" sz="1600" b="1" dirty="0" smtClean="0"/>
          </a:p>
          <a:p>
            <a:r>
              <a:rPr lang="en-US" sz="1600" b="1" dirty="0" smtClean="0">
                <a:solidFill>
                  <a:srgbClr val="2503EF"/>
                </a:solidFill>
              </a:rPr>
              <a:t>(22.9 Meters)</a:t>
            </a:r>
            <a:endParaRPr lang="en-US" sz="1600" b="1" dirty="0">
              <a:solidFill>
                <a:srgbClr val="2503EF"/>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838200"/>
            <a:ext cx="6403975" cy="609600"/>
          </a:xfrm>
        </p:spPr>
        <p:txBody>
          <a:bodyPr>
            <a:normAutofit/>
          </a:bodyPr>
          <a:lstStyle/>
          <a:p>
            <a:pPr algn="ctr"/>
            <a:r>
              <a:rPr lang="en-US" sz="3200" u="sng" dirty="0" smtClean="0"/>
              <a:t>XFOCE Platform Components</a:t>
            </a:r>
            <a:endParaRPr lang="en-US" sz="3200" u="sng" dirty="0"/>
          </a:p>
        </p:txBody>
      </p:sp>
      <p:sp>
        <p:nvSpPr>
          <p:cNvPr id="6" name="TextBox 5"/>
          <p:cNvSpPr txBox="1"/>
          <p:nvPr/>
        </p:nvSpPr>
        <p:spPr>
          <a:xfrm>
            <a:off x="1371600" y="1524000"/>
            <a:ext cx="5645776" cy="3693319"/>
          </a:xfrm>
          <a:prstGeom prst="rect">
            <a:avLst/>
          </a:prstGeom>
          <a:noFill/>
        </p:spPr>
        <p:txBody>
          <a:bodyPr wrap="square" rtlCol="0">
            <a:spAutoFit/>
          </a:bodyPr>
          <a:lstStyle/>
          <a:p>
            <a:endParaRPr lang="en-US" dirty="0"/>
          </a:p>
          <a:p>
            <a:pPr>
              <a:buFont typeface="Arial" pitchFamily="34" charset="0"/>
              <a:buChar char="•"/>
            </a:pPr>
            <a:r>
              <a:rPr lang="en-US" dirty="0" smtClean="0"/>
              <a:t>Internal Current Control Method</a:t>
            </a:r>
          </a:p>
          <a:p>
            <a:pPr lvl="1">
              <a:buFont typeface="Arial" pitchFamily="34" charset="0"/>
              <a:buChar char="•"/>
            </a:pPr>
            <a:r>
              <a:rPr lang="en-US" dirty="0" smtClean="0"/>
              <a:t> Fan/Screw</a:t>
            </a:r>
          </a:p>
          <a:p>
            <a:pPr lvl="1">
              <a:buFont typeface="Arial" pitchFamily="34" charset="0"/>
              <a:buChar char="•"/>
            </a:pPr>
            <a:r>
              <a:rPr lang="en-US" dirty="0" smtClean="0"/>
              <a:t> Pump</a:t>
            </a:r>
          </a:p>
          <a:p>
            <a:pPr lvl="1">
              <a:buFont typeface="Arial" pitchFamily="34" charset="0"/>
              <a:buChar char="•"/>
            </a:pPr>
            <a:r>
              <a:rPr lang="en-US" dirty="0" smtClean="0"/>
              <a:t> Other</a:t>
            </a:r>
          </a:p>
          <a:p>
            <a:pPr>
              <a:buFont typeface="Arial" pitchFamily="34" charset="0"/>
              <a:buChar char="•"/>
            </a:pPr>
            <a:r>
              <a:rPr lang="en-US" dirty="0" smtClean="0"/>
              <a:t>Enriched Seawater Distribution</a:t>
            </a:r>
          </a:p>
          <a:p>
            <a:pPr>
              <a:buFont typeface="Arial" pitchFamily="34" charset="0"/>
              <a:buChar char="•"/>
            </a:pPr>
            <a:r>
              <a:rPr lang="en-US" dirty="0" smtClean="0"/>
              <a:t> Chamber to Seafloor Interface Seal</a:t>
            </a:r>
          </a:p>
          <a:p>
            <a:pPr lvl="1">
              <a:buFont typeface="Arial" pitchFamily="34" charset="0"/>
              <a:buChar char="•"/>
            </a:pPr>
            <a:r>
              <a:rPr lang="en-US" dirty="0"/>
              <a:t> </a:t>
            </a:r>
            <a:r>
              <a:rPr lang="en-US" dirty="0" smtClean="0"/>
              <a:t>Shear Skirt (skirt should extend into the soil</a:t>
            </a:r>
          </a:p>
          <a:p>
            <a:pPr lvl="2"/>
            <a:r>
              <a:rPr lang="en-US" dirty="0"/>
              <a:t>a</a:t>
            </a:r>
            <a:r>
              <a:rPr lang="en-US" dirty="0" smtClean="0"/>
              <a:t>t least 20 cm.) </a:t>
            </a:r>
          </a:p>
          <a:p>
            <a:pPr lvl="1">
              <a:buFont typeface="Arial" pitchFamily="34" charset="0"/>
              <a:buChar char="•"/>
            </a:pPr>
            <a:r>
              <a:rPr lang="en-US" dirty="0" smtClean="0"/>
              <a:t> Canvas</a:t>
            </a:r>
          </a:p>
          <a:p>
            <a:pPr lvl="1">
              <a:buFont typeface="Arial" pitchFamily="34" charset="0"/>
              <a:buChar char="•"/>
            </a:pPr>
            <a:r>
              <a:rPr lang="en-US" dirty="0" smtClean="0"/>
              <a:t> Reinforced Plastic Sheet</a:t>
            </a:r>
          </a:p>
          <a:p>
            <a:pPr lvl="1">
              <a:buFont typeface="Arial" pitchFamily="34" charset="0"/>
              <a:buChar char="•"/>
            </a:pPr>
            <a:r>
              <a:rPr lang="en-US" dirty="0"/>
              <a:t> </a:t>
            </a:r>
            <a:r>
              <a:rPr lang="en-US" dirty="0" smtClean="0"/>
              <a:t>Rubber/</a:t>
            </a:r>
            <a:r>
              <a:rPr lang="en-US" dirty="0" err="1" smtClean="0"/>
              <a:t>Nitrile</a:t>
            </a:r>
            <a:r>
              <a:rPr lang="en-US" dirty="0" smtClean="0"/>
              <a:t>/ sheet</a:t>
            </a:r>
          </a:p>
          <a:p>
            <a:pPr lvl="1">
              <a:buFont typeface="Arial" pitchFamily="34" charset="0"/>
              <a:buChar char="•"/>
            </a:pPr>
            <a:r>
              <a:rPr lang="en-US" dirty="0" smtClean="0"/>
              <a:t> Grout Bags</a:t>
            </a:r>
          </a:p>
        </p:txBody>
      </p:sp>
      <p:sp>
        <p:nvSpPr>
          <p:cNvPr id="17" name="TextBox 16"/>
          <p:cNvSpPr txBox="1"/>
          <p:nvPr/>
        </p:nvSpPr>
        <p:spPr>
          <a:xfrm>
            <a:off x="3733800" y="1447800"/>
            <a:ext cx="663708" cy="276999"/>
          </a:xfrm>
          <a:prstGeom prst="rect">
            <a:avLst/>
          </a:prstGeom>
          <a:noFill/>
        </p:spPr>
        <p:txBody>
          <a:bodyPr wrap="none" rtlCol="0">
            <a:spAutoFit/>
          </a:bodyPr>
          <a:lstStyle/>
          <a:p>
            <a:r>
              <a:rPr lang="en-US" sz="1200" dirty="0" smtClean="0"/>
              <a:t>(Cont.)</a:t>
            </a:r>
            <a:endParaRPr lang="en-US" sz="1200" dirty="0"/>
          </a:p>
        </p:txBody>
      </p:sp>
      <p:sp>
        <p:nvSpPr>
          <p:cNvPr id="18" name="TextBox 17"/>
          <p:cNvSpPr txBox="1"/>
          <p:nvPr/>
        </p:nvSpPr>
        <p:spPr>
          <a:xfrm>
            <a:off x="4724400" y="6581001"/>
            <a:ext cx="663708" cy="276999"/>
          </a:xfrm>
          <a:prstGeom prst="rect">
            <a:avLst/>
          </a:prstGeom>
          <a:noFill/>
        </p:spPr>
        <p:txBody>
          <a:bodyPr wrap="none" rtlCol="0">
            <a:spAutoFit/>
          </a:bodyPr>
          <a:lstStyle/>
          <a:p>
            <a:r>
              <a:rPr lang="en-US" sz="1200" dirty="0" smtClean="0"/>
              <a:t>(Cont.)</a:t>
            </a:r>
            <a:endParaRPr lang="en-US"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762000"/>
            <a:ext cx="5638800" cy="1066800"/>
          </a:xfrm>
        </p:spPr>
        <p:txBody>
          <a:bodyPr>
            <a:noAutofit/>
          </a:bodyPr>
          <a:lstStyle/>
          <a:p>
            <a:pPr algn="ctr"/>
            <a:r>
              <a:rPr lang="en-US" sz="3200" dirty="0" err="1" smtClean="0"/>
              <a:t>xFOCE</a:t>
            </a:r>
            <a:r>
              <a:rPr lang="en-US" sz="3200" dirty="0" smtClean="0"/>
              <a:t> Mechanical</a:t>
            </a:r>
            <a:br>
              <a:rPr lang="en-US" sz="3200" dirty="0" smtClean="0"/>
            </a:br>
            <a:r>
              <a:rPr lang="en-US" sz="3200" dirty="0" smtClean="0"/>
              <a:t>  Sub-Systems</a:t>
            </a:r>
            <a:endParaRPr lang="en-US" sz="3200" dirty="0"/>
          </a:p>
        </p:txBody>
      </p:sp>
      <p:sp>
        <p:nvSpPr>
          <p:cNvPr id="3" name="Rectangle 2"/>
          <p:cNvSpPr/>
          <p:nvPr/>
        </p:nvSpPr>
        <p:spPr>
          <a:xfrm>
            <a:off x="152400" y="1102579"/>
            <a:ext cx="9167766" cy="5386090"/>
          </a:xfrm>
          <a:prstGeom prst="rect">
            <a:avLst/>
          </a:prstGeom>
        </p:spPr>
        <p:txBody>
          <a:bodyPr wrap="square">
            <a:spAutoFit/>
          </a:bodyPr>
          <a:lstStyle/>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pPr lvl="7">
              <a:buFont typeface="Arial" pitchFamily="34" charset="0"/>
              <a:buChar char="•"/>
            </a:pPr>
            <a:r>
              <a:rPr lang="en-US" sz="2400" u="sng" dirty="0" smtClean="0"/>
              <a:t> Seafloor Array</a:t>
            </a:r>
          </a:p>
          <a:p>
            <a:r>
              <a:rPr lang="en-US" sz="2400" dirty="0" smtClean="0"/>
              <a:t> </a:t>
            </a:r>
          </a:p>
          <a:p>
            <a:pPr lvl="7">
              <a:buFont typeface="Arial" pitchFamily="34" charset="0"/>
              <a:buChar char="•"/>
            </a:pPr>
            <a:r>
              <a:rPr lang="en-US" sz="2400" dirty="0"/>
              <a:t> </a:t>
            </a:r>
            <a:r>
              <a:rPr lang="en-US" sz="2400" u="sng" dirty="0" smtClean="0"/>
              <a:t>Onshore Array</a:t>
            </a:r>
            <a:endParaRPr lang="en-US" sz="2400" dirty="0" smtClean="0"/>
          </a:p>
          <a:p>
            <a:endParaRPr lang="en-US" sz="1600" dirty="0"/>
          </a:p>
          <a:p>
            <a:pPr lvl="3" algn="ctr"/>
            <a:endParaRPr lang="en-US" sz="1600" dirty="0"/>
          </a:p>
          <a:p>
            <a:endParaRPr lang="en-US" sz="1600" dirty="0" smtClean="0"/>
          </a:p>
          <a:p>
            <a:r>
              <a:rPr lang="en-US" sz="1600" dirty="0" smtClean="0"/>
              <a:t> </a:t>
            </a:r>
          </a:p>
          <a:p>
            <a:pPr lvl="1"/>
            <a:endParaRPr lang="en-US" sz="1600" dirty="0" smtClean="0"/>
          </a:p>
          <a:p>
            <a:pPr lvl="1"/>
            <a:endParaRPr lang="en-US" sz="1600" dirty="0"/>
          </a:p>
          <a:p>
            <a:pPr lvl="1"/>
            <a:r>
              <a:rPr lang="en-US" sz="1600" dirty="0" smtClean="0"/>
              <a:t>					</a:t>
            </a:r>
          </a:p>
          <a:p>
            <a:pPr lvl="1"/>
            <a:endParaRPr lang="en-US" sz="1600" dirty="0" smtClean="0"/>
          </a:p>
          <a:p>
            <a:pPr lvl="1"/>
            <a:endParaRPr lang="en-US" sz="1600" dirty="0" smtClean="0"/>
          </a:p>
          <a:p>
            <a:pPr lvl="1"/>
            <a:endParaRPr lang="en-US" sz="1600" dirty="0" smtClean="0"/>
          </a:p>
          <a:p>
            <a:pPr lvl="1"/>
            <a:endParaRPr lang="en-US" sz="16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066800"/>
            <a:ext cx="7838108" cy="6063198"/>
          </a:xfrm>
          <a:prstGeom prst="rect">
            <a:avLst/>
          </a:prstGeom>
        </p:spPr>
        <p:txBody>
          <a:bodyPr wrap="none">
            <a:spAutoFit/>
          </a:bodyPr>
          <a:lstStyle/>
          <a:p>
            <a:pPr>
              <a:buFont typeface="Arial" pitchFamily="34" charset="0"/>
              <a:buChar char="•"/>
            </a:pPr>
            <a:r>
              <a:rPr lang="en-US" dirty="0"/>
              <a:t> </a:t>
            </a:r>
            <a:r>
              <a:rPr lang="en-US" sz="1600" dirty="0" smtClean="0"/>
              <a:t>Anchors</a:t>
            </a:r>
          </a:p>
          <a:p>
            <a:pPr lvl="1">
              <a:buFont typeface="Arial" pitchFamily="34" charset="0"/>
              <a:buChar char="•"/>
            </a:pPr>
            <a:r>
              <a:rPr lang="en-US" sz="1600" dirty="0" smtClean="0"/>
              <a:t> Related to type of seafloor, longevity, access, etc.</a:t>
            </a:r>
          </a:p>
          <a:p>
            <a:pPr lvl="2">
              <a:buFont typeface="Arial" pitchFamily="34" charset="0"/>
              <a:buChar char="•"/>
            </a:pPr>
            <a:r>
              <a:rPr lang="en-US" sz="1600" dirty="0" smtClean="0"/>
              <a:t> </a:t>
            </a:r>
            <a:r>
              <a:rPr lang="en-US" sz="1600" u="sng" dirty="0" smtClean="0"/>
              <a:t>Semi, Consolidated, and Unconsolidated Sand, Silt, and Clay</a:t>
            </a:r>
          </a:p>
          <a:p>
            <a:pPr lvl="3">
              <a:buFont typeface="Arial" pitchFamily="34" charset="0"/>
              <a:buChar char="•"/>
            </a:pPr>
            <a:r>
              <a:rPr lang="en-US" sz="1600" dirty="0" smtClean="0"/>
              <a:t> Deadweight</a:t>
            </a:r>
          </a:p>
          <a:p>
            <a:pPr lvl="4">
              <a:buFont typeface="Arial" pitchFamily="34" charset="0"/>
              <a:buChar char="•"/>
            </a:pPr>
            <a:r>
              <a:rPr lang="en-US" sz="1600" dirty="0" smtClean="0"/>
              <a:t> Concrete Block</a:t>
            </a:r>
          </a:p>
          <a:p>
            <a:pPr lvl="4">
              <a:buFont typeface="Arial" pitchFamily="34" charset="0"/>
              <a:buChar char="•"/>
            </a:pPr>
            <a:r>
              <a:rPr lang="en-US" sz="1600" dirty="0" smtClean="0"/>
              <a:t> Other</a:t>
            </a:r>
          </a:p>
          <a:p>
            <a:pPr lvl="3">
              <a:buFont typeface="Arial" pitchFamily="34" charset="0"/>
              <a:buChar char="•"/>
            </a:pPr>
            <a:r>
              <a:rPr lang="en-US" sz="1600" dirty="0" smtClean="0"/>
              <a:t> Direct Embedment</a:t>
            </a:r>
          </a:p>
          <a:p>
            <a:pPr lvl="4">
              <a:buFont typeface="Arial" pitchFamily="34" charset="0"/>
              <a:buChar char="•"/>
            </a:pPr>
            <a:r>
              <a:rPr lang="en-US" sz="1600" dirty="0" smtClean="0"/>
              <a:t> Helix</a:t>
            </a:r>
          </a:p>
          <a:p>
            <a:pPr lvl="4">
              <a:buFont typeface="Arial" pitchFamily="34" charset="0"/>
              <a:buChar char="•"/>
            </a:pPr>
            <a:r>
              <a:rPr lang="en-US" sz="1600" dirty="0"/>
              <a:t> </a:t>
            </a:r>
            <a:r>
              <a:rPr lang="en-US" sz="1600" dirty="0" smtClean="0"/>
              <a:t>Keyed Plate</a:t>
            </a:r>
          </a:p>
          <a:p>
            <a:pPr lvl="3">
              <a:buFont typeface="Arial" pitchFamily="34" charset="0"/>
              <a:buChar char="•"/>
            </a:pPr>
            <a:r>
              <a:rPr lang="en-US" sz="1600" dirty="0" smtClean="0"/>
              <a:t> Drag Embedment (Difficult without additional equipment assistance)</a:t>
            </a:r>
          </a:p>
          <a:p>
            <a:pPr lvl="4">
              <a:buFont typeface="Arial" pitchFamily="34" charset="0"/>
              <a:buChar char="•"/>
            </a:pPr>
            <a:r>
              <a:rPr lang="en-US" sz="1600" dirty="0"/>
              <a:t> </a:t>
            </a:r>
            <a:r>
              <a:rPr lang="en-US" sz="1600" dirty="0" err="1" smtClean="0"/>
              <a:t>Danforth</a:t>
            </a:r>
            <a:r>
              <a:rPr lang="en-US" sz="1600" dirty="0" smtClean="0"/>
              <a:t>, CQR, Delta, Bruce, etc.</a:t>
            </a:r>
          </a:p>
          <a:p>
            <a:pPr lvl="3">
              <a:buFont typeface="Arial" pitchFamily="34" charset="0"/>
              <a:buChar char="•"/>
            </a:pPr>
            <a:r>
              <a:rPr lang="en-US" sz="1600" dirty="0" smtClean="0"/>
              <a:t> Self –Burying (Better for loose sand, silt)</a:t>
            </a:r>
          </a:p>
          <a:p>
            <a:pPr lvl="4">
              <a:buFont typeface="Arial" pitchFamily="34" charset="0"/>
              <a:buChar char="•"/>
            </a:pPr>
            <a:r>
              <a:rPr lang="en-US" sz="1600" dirty="0"/>
              <a:t> </a:t>
            </a:r>
            <a:r>
              <a:rPr lang="en-US" sz="1600" dirty="0" err="1" smtClean="0"/>
              <a:t>Dor-Mor</a:t>
            </a:r>
            <a:endParaRPr lang="en-US" sz="1600" dirty="0" smtClean="0"/>
          </a:p>
          <a:p>
            <a:pPr lvl="4">
              <a:buFont typeface="Arial" pitchFamily="34" charset="0"/>
              <a:buChar char="•"/>
            </a:pPr>
            <a:r>
              <a:rPr lang="en-US" sz="1600" dirty="0" smtClean="0"/>
              <a:t> Mushroom</a:t>
            </a:r>
          </a:p>
          <a:p>
            <a:pPr lvl="2">
              <a:buFont typeface="Arial" pitchFamily="34" charset="0"/>
              <a:buChar char="•"/>
            </a:pPr>
            <a:r>
              <a:rPr lang="en-US" sz="1600" dirty="0" smtClean="0"/>
              <a:t> </a:t>
            </a:r>
            <a:r>
              <a:rPr lang="en-US" sz="1600" u="sng" dirty="0" smtClean="0"/>
              <a:t>Rock and Coral</a:t>
            </a:r>
          </a:p>
          <a:p>
            <a:pPr lvl="3">
              <a:buFont typeface="Arial" pitchFamily="34" charset="0"/>
              <a:buChar char="•"/>
            </a:pPr>
            <a:r>
              <a:rPr lang="en-US" sz="1600" dirty="0"/>
              <a:t> </a:t>
            </a:r>
            <a:r>
              <a:rPr lang="en-US" sz="1600" dirty="0" smtClean="0"/>
              <a:t>Deadweight</a:t>
            </a:r>
          </a:p>
          <a:p>
            <a:pPr lvl="4">
              <a:buFont typeface="Arial" pitchFamily="34" charset="0"/>
              <a:buChar char="•"/>
            </a:pPr>
            <a:r>
              <a:rPr lang="en-US" sz="1600" dirty="0"/>
              <a:t> </a:t>
            </a:r>
            <a:r>
              <a:rPr lang="en-US" sz="1600" dirty="0" smtClean="0"/>
              <a:t>Concrete Block</a:t>
            </a:r>
          </a:p>
          <a:p>
            <a:pPr lvl="4">
              <a:buFont typeface="Arial" pitchFamily="34" charset="0"/>
              <a:buChar char="•"/>
            </a:pPr>
            <a:r>
              <a:rPr lang="en-US" sz="1600" dirty="0"/>
              <a:t> </a:t>
            </a:r>
            <a:r>
              <a:rPr lang="en-US" sz="1600" dirty="0" smtClean="0"/>
              <a:t>Other</a:t>
            </a:r>
          </a:p>
          <a:p>
            <a:pPr lvl="3">
              <a:buFont typeface="Arial" pitchFamily="34" charset="0"/>
              <a:buChar char="•"/>
            </a:pPr>
            <a:r>
              <a:rPr lang="en-US" sz="1600" dirty="0" smtClean="0"/>
              <a:t> Direct Embedment</a:t>
            </a:r>
          </a:p>
          <a:p>
            <a:pPr lvl="4">
              <a:buFont typeface="Arial" pitchFamily="34" charset="0"/>
              <a:buChar char="•"/>
            </a:pPr>
            <a:r>
              <a:rPr lang="en-US" sz="1600" dirty="0"/>
              <a:t> </a:t>
            </a:r>
            <a:r>
              <a:rPr lang="en-US" sz="1600" dirty="0" smtClean="0"/>
              <a:t>Powder Actuated Stud Gun (down to 46 meter (150’) depth)</a:t>
            </a:r>
          </a:p>
          <a:p>
            <a:pPr lvl="4">
              <a:buFont typeface="Arial" pitchFamily="34" charset="0"/>
              <a:buChar char="•"/>
            </a:pPr>
            <a:r>
              <a:rPr lang="en-US" sz="1600" dirty="0"/>
              <a:t> </a:t>
            </a:r>
            <a:r>
              <a:rPr lang="en-US" sz="1600" dirty="0" err="1" smtClean="0"/>
              <a:t>Epoxied</a:t>
            </a:r>
            <a:r>
              <a:rPr lang="en-US" sz="1600" dirty="0" smtClean="0"/>
              <a:t> Stud (Drilled hole)</a:t>
            </a:r>
          </a:p>
          <a:p>
            <a:pPr lvl="4">
              <a:buFont typeface="Arial" pitchFamily="34" charset="0"/>
              <a:buChar char="•"/>
            </a:pPr>
            <a:r>
              <a:rPr lang="en-US" sz="1600" dirty="0"/>
              <a:t> </a:t>
            </a:r>
            <a:r>
              <a:rPr lang="en-US" sz="1600" dirty="0" smtClean="0"/>
              <a:t>Expansion Bolt (Drilled hole)</a:t>
            </a:r>
          </a:p>
          <a:p>
            <a:pPr lvl="4">
              <a:buFont typeface="Arial" pitchFamily="34" charset="0"/>
              <a:buChar char="•"/>
            </a:pPr>
            <a:endParaRPr lang="en-US" sz="1600" dirty="0" smtClean="0"/>
          </a:p>
          <a:p>
            <a:pPr lvl="3">
              <a:buFont typeface="Arial" pitchFamily="34" charset="0"/>
              <a:buChar char="•"/>
            </a:pPr>
            <a:endParaRPr lang="en-US" dirty="0"/>
          </a:p>
        </p:txBody>
      </p:sp>
      <p:sp>
        <p:nvSpPr>
          <p:cNvPr id="7" name="Rectangle 6"/>
          <p:cNvSpPr/>
          <p:nvPr/>
        </p:nvSpPr>
        <p:spPr>
          <a:xfrm>
            <a:off x="3124200" y="609600"/>
            <a:ext cx="1600118" cy="461665"/>
          </a:xfrm>
          <a:prstGeom prst="rect">
            <a:avLst/>
          </a:prstGeom>
        </p:spPr>
        <p:txBody>
          <a:bodyPr wrap="none">
            <a:spAutoFit/>
          </a:bodyPr>
          <a:lstStyle/>
          <a:p>
            <a:r>
              <a:rPr lang="en-US" sz="2400" u="sng" dirty="0" smtClean="0">
                <a:solidFill>
                  <a:schemeClr val="accent3">
                    <a:lumMod val="60000"/>
                    <a:lumOff val="40000"/>
                  </a:schemeClr>
                </a:solidFill>
              </a:rPr>
              <a:t>Anchoring</a:t>
            </a:r>
            <a:endParaRPr lang="en-US" sz="2400" u="sng" dirty="0">
              <a:solidFill>
                <a:schemeClr val="accent3">
                  <a:lumMod val="60000"/>
                  <a:lumOff val="40000"/>
                </a:schemeClr>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38"/>
          <p:cNvSpPr/>
          <p:nvPr/>
        </p:nvSpPr>
        <p:spPr>
          <a:xfrm>
            <a:off x="5486400" y="4724400"/>
            <a:ext cx="3581400" cy="1981200"/>
          </a:xfrm>
          <a:prstGeom prst="roundRect">
            <a:avLst/>
          </a:prstGeom>
          <a:solidFill>
            <a:srgbClr val="D280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5257800" y="457200"/>
            <a:ext cx="3810000" cy="2514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37" name="Rounded Rectangle 36"/>
          <p:cNvSpPr/>
          <p:nvPr/>
        </p:nvSpPr>
        <p:spPr>
          <a:xfrm>
            <a:off x="5029200" y="3733800"/>
            <a:ext cx="20574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3962400" y="2209800"/>
            <a:ext cx="12192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helix anchoring graph"/>
          <p:cNvPicPr/>
          <p:nvPr/>
        </p:nvPicPr>
        <p:blipFill>
          <a:blip r:embed="rId3" cstate="print"/>
          <a:srcRect/>
          <a:stretch>
            <a:fillRect/>
          </a:stretch>
        </p:blipFill>
        <p:spPr bwMode="auto">
          <a:xfrm>
            <a:off x="7239000" y="4876800"/>
            <a:ext cx="1704975" cy="1600200"/>
          </a:xfrm>
          <a:prstGeom prst="rect">
            <a:avLst/>
          </a:prstGeom>
          <a:noFill/>
          <a:ln w="9525">
            <a:noFill/>
            <a:miter lim="800000"/>
            <a:headEnd/>
            <a:tailEnd/>
          </a:ln>
        </p:spPr>
      </p:pic>
      <p:pic>
        <p:nvPicPr>
          <p:cNvPr id="31" name="Picture 3"/>
          <p:cNvPicPr>
            <a:picLocks noChangeAspect="1" noChangeArrowheads="1"/>
          </p:cNvPicPr>
          <p:nvPr/>
        </p:nvPicPr>
        <p:blipFill>
          <a:blip r:embed="rId4" cstate="print"/>
          <a:srcRect/>
          <a:stretch>
            <a:fillRect/>
          </a:stretch>
        </p:blipFill>
        <p:spPr bwMode="auto">
          <a:xfrm>
            <a:off x="5638800" y="4876800"/>
            <a:ext cx="1600200" cy="1600200"/>
          </a:xfrm>
          <a:prstGeom prst="rect">
            <a:avLst/>
          </a:prstGeom>
          <a:noFill/>
          <a:ln w="9525">
            <a:noFill/>
            <a:miter lim="800000"/>
            <a:headEnd/>
            <a:tailEnd/>
          </a:ln>
        </p:spPr>
      </p:pic>
      <p:sp>
        <p:nvSpPr>
          <p:cNvPr id="29" name="Rounded Rectangle 28"/>
          <p:cNvSpPr/>
          <p:nvPr/>
        </p:nvSpPr>
        <p:spPr>
          <a:xfrm>
            <a:off x="304800" y="457200"/>
            <a:ext cx="3352800" cy="3505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27" name="Rectangle 26"/>
          <p:cNvSpPr/>
          <p:nvPr/>
        </p:nvSpPr>
        <p:spPr>
          <a:xfrm>
            <a:off x="76200" y="4114800"/>
            <a:ext cx="4267200" cy="16764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8194" name="Picture 2" descr="C:\Documents and Settings\shfa\Desktop\XFOCE, SWFOCE PDR\Danforth Deepset-II.jpg"/>
          <p:cNvPicPr>
            <a:picLocks noChangeAspect="1" noChangeArrowheads="1"/>
          </p:cNvPicPr>
          <p:nvPr/>
        </p:nvPicPr>
        <p:blipFill>
          <a:blip r:embed="rId5" cstate="print"/>
          <a:srcRect/>
          <a:stretch>
            <a:fillRect/>
          </a:stretch>
        </p:blipFill>
        <p:spPr bwMode="auto">
          <a:xfrm>
            <a:off x="381000" y="1752600"/>
            <a:ext cx="1524000" cy="1516944"/>
          </a:xfrm>
          <a:prstGeom prst="rect">
            <a:avLst/>
          </a:prstGeom>
          <a:noFill/>
        </p:spPr>
      </p:pic>
      <p:sp>
        <p:nvSpPr>
          <p:cNvPr id="4" name="TextBox 3"/>
          <p:cNvSpPr txBox="1"/>
          <p:nvPr/>
        </p:nvSpPr>
        <p:spPr>
          <a:xfrm>
            <a:off x="3276600" y="76200"/>
            <a:ext cx="2276649" cy="369332"/>
          </a:xfrm>
          <a:prstGeom prst="rect">
            <a:avLst/>
          </a:prstGeom>
          <a:noFill/>
        </p:spPr>
        <p:txBody>
          <a:bodyPr wrap="none" rtlCol="0">
            <a:spAutoFit/>
          </a:bodyPr>
          <a:lstStyle/>
          <a:p>
            <a:r>
              <a:rPr lang="en-US" u="sng" dirty="0" smtClean="0"/>
              <a:t>Examples of Anchors</a:t>
            </a:r>
            <a:endParaRPr lang="en-US" u="sng" dirty="0"/>
          </a:p>
        </p:txBody>
      </p:sp>
      <p:pic>
        <p:nvPicPr>
          <p:cNvPr id="8" name="Picture 3"/>
          <p:cNvPicPr>
            <a:picLocks noChangeAspect="1" noChangeArrowheads="1"/>
          </p:cNvPicPr>
          <p:nvPr/>
        </p:nvPicPr>
        <p:blipFill>
          <a:blip r:embed="rId6" cstate="print"/>
          <a:srcRect/>
          <a:stretch>
            <a:fillRect/>
          </a:stretch>
        </p:blipFill>
        <p:spPr bwMode="auto">
          <a:xfrm rot="16200000">
            <a:off x="3790098" y="2610702"/>
            <a:ext cx="1562015" cy="1065010"/>
          </a:xfrm>
          <a:prstGeom prst="rect">
            <a:avLst/>
          </a:prstGeom>
          <a:noFill/>
          <a:ln w="9525">
            <a:noFill/>
            <a:miter lim="800000"/>
            <a:headEnd/>
            <a:tailEnd/>
          </a:ln>
        </p:spPr>
      </p:pic>
      <p:pic>
        <p:nvPicPr>
          <p:cNvPr id="8196" name="Picture 4" descr="C:\Documents and Settings\shfa\Desktop\XFOCE, SWFOCE PDR\Mushroom Anchor.gif"/>
          <p:cNvPicPr>
            <a:picLocks noChangeAspect="1" noChangeArrowheads="1"/>
          </p:cNvPicPr>
          <p:nvPr/>
        </p:nvPicPr>
        <p:blipFill>
          <a:blip r:embed="rId7" cstate="print"/>
          <a:srcRect/>
          <a:stretch>
            <a:fillRect/>
          </a:stretch>
        </p:blipFill>
        <p:spPr bwMode="auto">
          <a:xfrm>
            <a:off x="2133600" y="3733800"/>
            <a:ext cx="2286000" cy="2057400"/>
          </a:xfrm>
          <a:prstGeom prst="rect">
            <a:avLst/>
          </a:prstGeom>
          <a:noFill/>
        </p:spPr>
      </p:pic>
      <p:pic>
        <p:nvPicPr>
          <p:cNvPr id="8197" name="Picture 5" descr="C:\Documents and Settings\shfa\Desktop\XFOCE, SWFOCE PDR\Dor Moor anchor.gif"/>
          <p:cNvPicPr>
            <a:picLocks noChangeAspect="1" noChangeArrowheads="1"/>
          </p:cNvPicPr>
          <p:nvPr/>
        </p:nvPicPr>
        <p:blipFill>
          <a:blip r:embed="rId8" cstate="print"/>
          <a:srcRect/>
          <a:stretch>
            <a:fillRect/>
          </a:stretch>
        </p:blipFill>
        <p:spPr bwMode="auto">
          <a:xfrm>
            <a:off x="228600" y="4572000"/>
            <a:ext cx="1745729" cy="1002547"/>
          </a:xfrm>
          <a:prstGeom prst="rect">
            <a:avLst/>
          </a:prstGeom>
          <a:noFill/>
        </p:spPr>
      </p:pic>
      <p:pic>
        <p:nvPicPr>
          <p:cNvPr id="15" name="Picture 14" descr="http://www.web4homes.com/c380/anchor1.jpg"/>
          <p:cNvPicPr/>
          <p:nvPr/>
        </p:nvPicPr>
        <p:blipFill>
          <a:blip r:embed="rId9" cstate="print"/>
          <a:srcRect/>
          <a:stretch>
            <a:fillRect/>
          </a:stretch>
        </p:blipFill>
        <p:spPr bwMode="auto">
          <a:xfrm>
            <a:off x="685800" y="533400"/>
            <a:ext cx="1743075" cy="876300"/>
          </a:xfrm>
          <a:prstGeom prst="rect">
            <a:avLst/>
          </a:prstGeom>
          <a:noFill/>
          <a:ln w="9525">
            <a:noFill/>
            <a:miter lim="800000"/>
            <a:headEnd/>
            <a:tailEnd/>
          </a:ln>
        </p:spPr>
      </p:pic>
      <p:pic>
        <p:nvPicPr>
          <p:cNvPr id="16" name="Picture 15" descr="http://www.web4homes.com/c380/anchor22.jpg"/>
          <p:cNvPicPr/>
          <p:nvPr/>
        </p:nvPicPr>
        <p:blipFill>
          <a:blip r:embed="rId10" cstate="print"/>
          <a:srcRect/>
          <a:stretch>
            <a:fillRect/>
          </a:stretch>
        </p:blipFill>
        <p:spPr bwMode="auto">
          <a:xfrm>
            <a:off x="1981200" y="1524000"/>
            <a:ext cx="1524000" cy="1162050"/>
          </a:xfrm>
          <a:prstGeom prst="rect">
            <a:avLst/>
          </a:prstGeom>
          <a:noFill/>
          <a:ln w="9525">
            <a:noFill/>
            <a:miter lim="800000"/>
            <a:headEnd/>
            <a:tailEnd/>
          </a:ln>
        </p:spPr>
      </p:pic>
      <p:sp>
        <p:nvSpPr>
          <p:cNvPr id="17" name="TextBox 16"/>
          <p:cNvSpPr txBox="1"/>
          <p:nvPr/>
        </p:nvSpPr>
        <p:spPr>
          <a:xfrm>
            <a:off x="6400800" y="5334000"/>
            <a:ext cx="1140697" cy="461665"/>
          </a:xfrm>
          <a:prstGeom prst="rect">
            <a:avLst/>
          </a:prstGeom>
          <a:noFill/>
        </p:spPr>
        <p:txBody>
          <a:bodyPr wrap="none" rtlCol="0">
            <a:spAutoFit/>
          </a:bodyPr>
          <a:lstStyle/>
          <a:p>
            <a:pPr algn="ctr"/>
            <a:r>
              <a:rPr lang="en-US" sz="1200" dirty="0" smtClean="0">
                <a:solidFill>
                  <a:schemeClr val="bg1"/>
                </a:solidFill>
              </a:rPr>
              <a:t>Single or </a:t>
            </a:r>
          </a:p>
          <a:p>
            <a:pPr algn="ctr"/>
            <a:r>
              <a:rPr lang="en-US" sz="1200" dirty="0" smtClean="0">
                <a:solidFill>
                  <a:schemeClr val="bg1"/>
                </a:solidFill>
              </a:rPr>
              <a:t>Multiple Helix</a:t>
            </a:r>
            <a:endParaRPr lang="en-US" sz="1200" dirty="0">
              <a:solidFill>
                <a:schemeClr val="bg1"/>
              </a:solidFill>
            </a:endParaRPr>
          </a:p>
        </p:txBody>
      </p:sp>
      <p:sp>
        <p:nvSpPr>
          <p:cNvPr id="18" name="TextBox 17"/>
          <p:cNvSpPr txBox="1"/>
          <p:nvPr/>
        </p:nvSpPr>
        <p:spPr>
          <a:xfrm>
            <a:off x="2438400" y="762000"/>
            <a:ext cx="502382" cy="276999"/>
          </a:xfrm>
          <a:prstGeom prst="rect">
            <a:avLst/>
          </a:prstGeom>
          <a:noFill/>
        </p:spPr>
        <p:txBody>
          <a:bodyPr wrap="none" rtlCol="0">
            <a:spAutoFit/>
          </a:bodyPr>
          <a:lstStyle/>
          <a:p>
            <a:r>
              <a:rPr lang="en-US" sz="1200" dirty="0" smtClean="0"/>
              <a:t>CRQ</a:t>
            </a:r>
            <a:endParaRPr lang="en-US" sz="1200" dirty="0"/>
          </a:p>
        </p:txBody>
      </p:sp>
      <p:sp>
        <p:nvSpPr>
          <p:cNvPr id="19" name="TextBox 18"/>
          <p:cNvSpPr txBox="1"/>
          <p:nvPr/>
        </p:nvSpPr>
        <p:spPr>
          <a:xfrm>
            <a:off x="762000" y="3352800"/>
            <a:ext cx="795602" cy="276999"/>
          </a:xfrm>
          <a:prstGeom prst="rect">
            <a:avLst/>
          </a:prstGeom>
          <a:noFill/>
        </p:spPr>
        <p:txBody>
          <a:bodyPr wrap="none" rtlCol="0">
            <a:spAutoFit/>
          </a:bodyPr>
          <a:lstStyle/>
          <a:p>
            <a:r>
              <a:rPr lang="en-US" sz="1200" dirty="0" err="1" smtClean="0"/>
              <a:t>Danforth</a:t>
            </a:r>
            <a:endParaRPr lang="en-US" sz="1200" dirty="0"/>
          </a:p>
        </p:txBody>
      </p:sp>
      <p:sp>
        <p:nvSpPr>
          <p:cNvPr id="21" name="TextBox 20"/>
          <p:cNvSpPr txBox="1"/>
          <p:nvPr/>
        </p:nvSpPr>
        <p:spPr>
          <a:xfrm>
            <a:off x="7696200" y="2514600"/>
            <a:ext cx="1155445" cy="461665"/>
          </a:xfrm>
          <a:prstGeom prst="rect">
            <a:avLst/>
          </a:prstGeom>
          <a:noFill/>
        </p:spPr>
        <p:txBody>
          <a:bodyPr wrap="none" rtlCol="0">
            <a:spAutoFit/>
          </a:bodyPr>
          <a:lstStyle/>
          <a:p>
            <a:r>
              <a:rPr lang="en-US" sz="1200" dirty="0" smtClean="0"/>
              <a:t>Installation of </a:t>
            </a:r>
          </a:p>
          <a:p>
            <a:r>
              <a:rPr lang="en-US" sz="1200" dirty="0" smtClean="0"/>
              <a:t>Anchor Pins</a:t>
            </a:r>
            <a:endParaRPr lang="en-US" sz="1200" dirty="0"/>
          </a:p>
        </p:txBody>
      </p:sp>
      <p:sp>
        <p:nvSpPr>
          <p:cNvPr id="22" name="TextBox 21"/>
          <p:cNvSpPr txBox="1"/>
          <p:nvPr/>
        </p:nvSpPr>
        <p:spPr>
          <a:xfrm>
            <a:off x="5105400" y="3733800"/>
            <a:ext cx="1981568" cy="276999"/>
          </a:xfrm>
          <a:prstGeom prst="rect">
            <a:avLst/>
          </a:prstGeom>
          <a:noFill/>
        </p:spPr>
        <p:txBody>
          <a:bodyPr wrap="none" rtlCol="0">
            <a:spAutoFit/>
          </a:bodyPr>
          <a:lstStyle/>
          <a:p>
            <a:r>
              <a:rPr lang="en-US" sz="1200" dirty="0" smtClean="0"/>
              <a:t>Powder Actuated Stud Gun</a:t>
            </a:r>
            <a:endParaRPr lang="en-US" sz="1200" dirty="0"/>
          </a:p>
        </p:txBody>
      </p:sp>
      <p:sp>
        <p:nvSpPr>
          <p:cNvPr id="23" name="TextBox 22"/>
          <p:cNvSpPr txBox="1"/>
          <p:nvPr/>
        </p:nvSpPr>
        <p:spPr>
          <a:xfrm>
            <a:off x="762000" y="5486400"/>
            <a:ext cx="777970" cy="276999"/>
          </a:xfrm>
          <a:prstGeom prst="rect">
            <a:avLst/>
          </a:prstGeom>
          <a:noFill/>
        </p:spPr>
        <p:txBody>
          <a:bodyPr wrap="none" rtlCol="0">
            <a:spAutoFit/>
          </a:bodyPr>
          <a:lstStyle/>
          <a:p>
            <a:r>
              <a:rPr lang="en-US" sz="1200" dirty="0" err="1" smtClean="0"/>
              <a:t>Dor-Mor</a:t>
            </a:r>
            <a:endParaRPr lang="en-US" sz="1200" dirty="0"/>
          </a:p>
        </p:txBody>
      </p:sp>
      <p:sp>
        <p:nvSpPr>
          <p:cNvPr id="26" name="TextBox 25"/>
          <p:cNvSpPr txBox="1"/>
          <p:nvPr/>
        </p:nvSpPr>
        <p:spPr>
          <a:xfrm>
            <a:off x="2209800" y="2743200"/>
            <a:ext cx="1099532" cy="276999"/>
          </a:xfrm>
          <a:prstGeom prst="rect">
            <a:avLst/>
          </a:prstGeom>
          <a:noFill/>
        </p:spPr>
        <p:txBody>
          <a:bodyPr wrap="none" rtlCol="0">
            <a:spAutoFit/>
          </a:bodyPr>
          <a:lstStyle/>
          <a:p>
            <a:r>
              <a:rPr lang="en-US" sz="1200" dirty="0" smtClean="0"/>
              <a:t>Claw or Bruce</a:t>
            </a:r>
            <a:endParaRPr lang="en-US" sz="1200" dirty="0"/>
          </a:p>
        </p:txBody>
      </p:sp>
      <p:sp>
        <p:nvSpPr>
          <p:cNvPr id="28" name="TextBox 27"/>
          <p:cNvSpPr txBox="1"/>
          <p:nvPr/>
        </p:nvSpPr>
        <p:spPr>
          <a:xfrm>
            <a:off x="1066800" y="4114800"/>
            <a:ext cx="1881605" cy="276999"/>
          </a:xfrm>
          <a:prstGeom prst="rect">
            <a:avLst/>
          </a:prstGeom>
          <a:noFill/>
        </p:spPr>
        <p:txBody>
          <a:bodyPr wrap="none" rtlCol="0">
            <a:spAutoFit/>
          </a:bodyPr>
          <a:lstStyle/>
          <a:p>
            <a:r>
              <a:rPr lang="en-US" sz="1200" u="sng" dirty="0" smtClean="0"/>
              <a:t>Self Embedment Anchors</a:t>
            </a:r>
            <a:endParaRPr lang="en-US" sz="1200" u="sng" dirty="0"/>
          </a:p>
        </p:txBody>
      </p:sp>
      <p:sp>
        <p:nvSpPr>
          <p:cNvPr id="30" name="TextBox 29"/>
          <p:cNvSpPr txBox="1"/>
          <p:nvPr/>
        </p:nvSpPr>
        <p:spPr>
          <a:xfrm>
            <a:off x="1066800" y="3657600"/>
            <a:ext cx="1958549" cy="276999"/>
          </a:xfrm>
          <a:prstGeom prst="rect">
            <a:avLst/>
          </a:prstGeom>
          <a:noFill/>
        </p:spPr>
        <p:txBody>
          <a:bodyPr wrap="none" rtlCol="0">
            <a:spAutoFit/>
          </a:bodyPr>
          <a:lstStyle/>
          <a:p>
            <a:r>
              <a:rPr lang="en-US" sz="1200" u="sng" dirty="0" smtClean="0"/>
              <a:t>Drag Embedment Anchors</a:t>
            </a:r>
            <a:endParaRPr lang="en-US" sz="1200" u="sng" dirty="0"/>
          </a:p>
        </p:txBody>
      </p:sp>
      <p:pic>
        <p:nvPicPr>
          <p:cNvPr id="33" name="Picture 32" descr="solid substrate anchoring"/>
          <p:cNvPicPr/>
          <p:nvPr/>
        </p:nvPicPr>
        <p:blipFill>
          <a:blip r:embed="rId11" cstate="print"/>
          <a:srcRect/>
          <a:stretch>
            <a:fillRect/>
          </a:stretch>
        </p:blipFill>
        <p:spPr bwMode="auto">
          <a:xfrm>
            <a:off x="7620000" y="457200"/>
            <a:ext cx="1352550" cy="2076450"/>
          </a:xfrm>
          <a:prstGeom prst="rect">
            <a:avLst/>
          </a:prstGeom>
          <a:noFill/>
          <a:ln w="9525">
            <a:noFill/>
            <a:miter lim="800000"/>
            <a:headEnd/>
            <a:tailEnd/>
          </a:ln>
        </p:spPr>
      </p:pic>
      <p:pic>
        <p:nvPicPr>
          <p:cNvPr id="34" name="Picture 33" descr="solid substrate anchoring"/>
          <p:cNvPicPr/>
          <p:nvPr/>
        </p:nvPicPr>
        <p:blipFill>
          <a:blip r:embed="rId12" cstate="print"/>
          <a:srcRect/>
          <a:stretch>
            <a:fillRect/>
          </a:stretch>
        </p:blipFill>
        <p:spPr bwMode="auto">
          <a:xfrm>
            <a:off x="5410200" y="762000"/>
            <a:ext cx="2195513" cy="1571625"/>
          </a:xfrm>
          <a:prstGeom prst="rect">
            <a:avLst/>
          </a:prstGeom>
          <a:noFill/>
          <a:ln w="9525">
            <a:noFill/>
            <a:miter lim="800000"/>
            <a:headEnd/>
            <a:tailEnd/>
          </a:ln>
        </p:spPr>
      </p:pic>
      <p:sp>
        <p:nvSpPr>
          <p:cNvPr id="35" name="TextBox 34"/>
          <p:cNvSpPr txBox="1"/>
          <p:nvPr/>
        </p:nvSpPr>
        <p:spPr>
          <a:xfrm>
            <a:off x="5638800" y="2286000"/>
            <a:ext cx="1561068" cy="276999"/>
          </a:xfrm>
          <a:prstGeom prst="rect">
            <a:avLst/>
          </a:prstGeom>
          <a:noFill/>
        </p:spPr>
        <p:txBody>
          <a:bodyPr wrap="none" rtlCol="0">
            <a:spAutoFit/>
          </a:bodyPr>
          <a:lstStyle/>
          <a:p>
            <a:r>
              <a:rPr lang="en-US" sz="1200" dirty="0" smtClean="0"/>
              <a:t>Anchor Pins in Coral</a:t>
            </a:r>
            <a:endParaRPr lang="en-US" sz="1200" dirty="0"/>
          </a:p>
        </p:txBody>
      </p:sp>
      <p:sp>
        <p:nvSpPr>
          <p:cNvPr id="41" name="TextBox 40"/>
          <p:cNvSpPr txBox="1"/>
          <p:nvPr/>
        </p:nvSpPr>
        <p:spPr>
          <a:xfrm>
            <a:off x="7315200" y="4343400"/>
            <a:ext cx="1384418" cy="276999"/>
          </a:xfrm>
          <a:prstGeom prst="rect">
            <a:avLst/>
          </a:prstGeom>
          <a:noFill/>
        </p:spPr>
        <p:txBody>
          <a:bodyPr wrap="none" rtlCol="0">
            <a:spAutoFit/>
          </a:bodyPr>
          <a:lstStyle/>
          <a:p>
            <a:r>
              <a:rPr lang="en-US" sz="1200" dirty="0" smtClean="0"/>
              <a:t>Deadweight Block</a:t>
            </a:r>
            <a:endParaRPr lang="en-US" sz="1200" dirty="0"/>
          </a:p>
        </p:txBody>
      </p:sp>
      <p:pic>
        <p:nvPicPr>
          <p:cNvPr id="42" name="Picture 41" descr="concrete anchor"/>
          <p:cNvPicPr/>
          <p:nvPr/>
        </p:nvPicPr>
        <p:blipFill>
          <a:blip r:embed="rId13" cstate="print"/>
          <a:srcRect/>
          <a:stretch>
            <a:fillRect/>
          </a:stretch>
        </p:blipFill>
        <p:spPr bwMode="auto">
          <a:xfrm>
            <a:off x="7315201" y="3124201"/>
            <a:ext cx="1447800" cy="12192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1524000"/>
            <a:ext cx="8229600" cy="2031325"/>
          </a:xfrm>
          <a:prstGeom prst="rect">
            <a:avLst/>
          </a:prstGeom>
        </p:spPr>
        <p:txBody>
          <a:bodyPr wrap="square">
            <a:spAutoFit/>
          </a:bodyPr>
          <a:lstStyle/>
          <a:p>
            <a:pPr lvl="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auger types easiest, Plate type “earth anchors” need to be dug out to retrieve.</a:t>
            </a:r>
            <a:endParaRPr kumimoji="0" lang="en-US"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-Screw-It Beach anchor,  removable handle,  Corrosion resistant - $70, </a:t>
            </a:r>
            <a:r>
              <a:rPr kumimoji="0" lang="en-US"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RoxyMarineMart</a:t>
            </a:r>
            <a:endParaRPr kumimoji="0" lang="en-US"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-Ironwood Pacific – 21”, 4” helix, powder coated steel, $40 each</a:t>
            </a:r>
            <a:endParaRPr kumimoji="0" lang="en-US"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-Helix – set of 4 for $23.  </a:t>
            </a:r>
            <a:r>
              <a:rPr kumimoji="0" lang="en-US"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MilSpec</a:t>
            </a: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Anchors</a:t>
            </a:r>
            <a:endParaRPr kumimoji="0" lang="en-US"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-Triangular earth Anchors with Galvanized cables, set of 4. ~$40</a:t>
            </a:r>
            <a:endParaRPr kumimoji="0" lang="en-US"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endParaRPr lang="en-US" dirty="0">
              <a:latin typeface="Calibri" pitchFamily="34" charset="0"/>
              <a:cs typeface="Times New Roman" pitchFamily="18" charset="0"/>
            </a:endParaRPr>
          </a:p>
        </p:txBody>
      </p:sp>
      <p:sp>
        <p:nvSpPr>
          <p:cNvPr id="4" name="TextBox 3"/>
          <p:cNvSpPr txBox="1"/>
          <p:nvPr/>
        </p:nvSpPr>
        <p:spPr>
          <a:xfrm>
            <a:off x="3200400" y="838200"/>
            <a:ext cx="1553374" cy="369332"/>
          </a:xfrm>
          <a:prstGeom prst="rect">
            <a:avLst/>
          </a:prstGeom>
          <a:noFill/>
        </p:spPr>
        <p:txBody>
          <a:bodyPr wrap="none" rtlCol="0">
            <a:spAutoFit/>
          </a:bodyPr>
          <a:lstStyle/>
          <a:p>
            <a:r>
              <a:rPr lang="en-US" dirty="0" smtClean="0"/>
              <a:t>Anchor Notes</a:t>
            </a:r>
            <a:endParaRPr lang="en-US" dirty="0"/>
          </a:p>
        </p:txBody>
      </p:sp>
      <p:pic>
        <p:nvPicPr>
          <p:cNvPr id="5" name="Picture 1" descr="xsh1"/>
          <p:cNvPicPr>
            <a:picLocks noChangeAspect="1" noChangeArrowheads="1"/>
          </p:cNvPicPr>
          <p:nvPr/>
        </p:nvPicPr>
        <p:blipFill>
          <a:blip r:embed="rId2" cstate="print"/>
          <a:srcRect/>
          <a:stretch>
            <a:fillRect/>
          </a:stretch>
        </p:blipFill>
        <p:spPr bwMode="auto">
          <a:xfrm>
            <a:off x="2819400" y="3657600"/>
            <a:ext cx="2895600" cy="2177683"/>
          </a:xfrm>
          <a:prstGeom prst="rect">
            <a:avLst/>
          </a:prstGeom>
          <a:noFill/>
        </p:spPr>
      </p:pic>
      <p:sp>
        <p:nvSpPr>
          <p:cNvPr id="6" name="TextBox 5"/>
          <p:cNvSpPr txBox="1"/>
          <p:nvPr/>
        </p:nvSpPr>
        <p:spPr>
          <a:xfrm>
            <a:off x="2667000" y="5867400"/>
            <a:ext cx="3275897" cy="369332"/>
          </a:xfrm>
          <a:prstGeom prst="rect">
            <a:avLst/>
          </a:prstGeom>
          <a:noFill/>
        </p:spPr>
        <p:txBody>
          <a:bodyPr wrap="none" rtlCol="0">
            <a:spAutoFit/>
          </a:bodyPr>
          <a:lstStyle/>
          <a:p>
            <a:r>
              <a:rPr lang="en-US" dirty="0" smtClean="0"/>
              <a:t>Method of Anchoring to Frame</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1371600"/>
            <a:ext cx="8229600" cy="4524315"/>
          </a:xfrm>
          <a:prstGeom prst="rect">
            <a:avLst/>
          </a:prstGeom>
        </p:spPr>
        <p:txBody>
          <a:bodyPr wrap="square">
            <a:spAutoFit/>
          </a:bodyPr>
          <a:lstStyle/>
          <a:p>
            <a:pPr lvl="1"/>
            <a:r>
              <a:rPr lang="en-US" sz="1600" dirty="0" smtClean="0"/>
              <a:t>This system mixes CO2 with seawater and delivers the enriched seawater to each Seafloor  Experiment System.  </a:t>
            </a:r>
          </a:p>
          <a:p>
            <a:pPr lvl="1"/>
            <a:endParaRPr lang="en-US" sz="1600" dirty="0"/>
          </a:p>
          <a:p>
            <a:pPr lvl="1"/>
            <a:r>
              <a:rPr lang="en-US" sz="1600" dirty="0" smtClean="0"/>
              <a:t>The Delivery System is comprised of at least the following components:</a:t>
            </a:r>
          </a:p>
          <a:p>
            <a:pPr lvl="1"/>
            <a:endParaRPr lang="en-US" sz="1600" dirty="0" smtClean="0"/>
          </a:p>
          <a:p>
            <a:pPr lvl="2">
              <a:buFont typeface="Arial" pitchFamily="34" charset="0"/>
              <a:buChar char="•"/>
            </a:pPr>
            <a:r>
              <a:rPr lang="en-US" sz="1600" dirty="0" smtClean="0"/>
              <a:t> Mixing Tank</a:t>
            </a:r>
          </a:p>
          <a:p>
            <a:pPr lvl="3">
              <a:buFont typeface="Arial" pitchFamily="34" charset="0"/>
              <a:buChar char="•"/>
            </a:pPr>
            <a:r>
              <a:rPr lang="en-US" sz="1600" dirty="0" smtClean="0"/>
              <a:t> Shall contain CO2 and seawater at 2 atmospheres.</a:t>
            </a:r>
          </a:p>
          <a:p>
            <a:pPr lvl="3">
              <a:buFont typeface="Arial" pitchFamily="34" charset="0"/>
              <a:buChar char="•"/>
            </a:pPr>
            <a:r>
              <a:rPr lang="en-US" sz="1600" dirty="0" smtClean="0"/>
              <a:t> Shall be partitioned and designed to allow for the creation and buffered storage of </a:t>
            </a:r>
          </a:p>
          <a:p>
            <a:pPr lvl="3"/>
            <a:r>
              <a:rPr lang="en-US" sz="1600" dirty="0" smtClean="0"/>
              <a:t>  enriched seawater. </a:t>
            </a:r>
          </a:p>
          <a:p>
            <a:pPr lvl="3">
              <a:buFont typeface="Arial" pitchFamily="34" charset="0"/>
              <a:buChar char="•"/>
            </a:pPr>
            <a:r>
              <a:rPr lang="en-US" sz="1600" dirty="0" smtClean="0"/>
              <a:t> Shall have adequate volume to supply the requirements for all Experiment System</a:t>
            </a:r>
          </a:p>
          <a:p>
            <a:pPr lvl="3"/>
            <a:r>
              <a:rPr lang="en-US" sz="1600" dirty="0" smtClean="0"/>
              <a:t>  enclosures at their maximum anticipated current speeds while maintaining </a:t>
            </a:r>
          </a:p>
          <a:p>
            <a:pPr lvl="3"/>
            <a:r>
              <a:rPr lang="en-US" sz="1600" dirty="0" smtClean="0"/>
              <a:t>  production of additional enriched seawater.</a:t>
            </a:r>
          </a:p>
          <a:p>
            <a:pPr lvl="3">
              <a:buFont typeface="Arial" pitchFamily="34" charset="0"/>
              <a:buChar char="•"/>
            </a:pPr>
            <a:r>
              <a:rPr lang="en-US" sz="1600" dirty="0" smtClean="0"/>
              <a:t> Shall have at least one Vaporizing Nozzle to create enriched seawater.</a:t>
            </a:r>
          </a:p>
          <a:p>
            <a:pPr lvl="3">
              <a:buFont typeface="Arial" pitchFamily="34" charset="0"/>
              <a:buChar char="•"/>
            </a:pPr>
            <a:r>
              <a:rPr lang="en-US" sz="1600" dirty="0" smtClean="0"/>
              <a:t> Shall have proper equipment and instrumentation to assure adequate monitoring, </a:t>
            </a:r>
          </a:p>
          <a:p>
            <a:pPr lvl="3"/>
            <a:r>
              <a:rPr lang="en-US" sz="1600" dirty="0" smtClean="0"/>
              <a:t>  mixing, and storage of enriched seawater.</a:t>
            </a:r>
            <a:endParaRPr lang="en-US" sz="1600" dirty="0" smtClean="0"/>
          </a:p>
        </p:txBody>
      </p:sp>
      <p:sp>
        <p:nvSpPr>
          <p:cNvPr id="4" name="Rectangle 3"/>
          <p:cNvSpPr/>
          <p:nvPr/>
        </p:nvSpPr>
        <p:spPr>
          <a:xfrm>
            <a:off x="2590800" y="762000"/>
            <a:ext cx="3980257" cy="369332"/>
          </a:xfrm>
          <a:prstGeom prst="rect">
            <a:avLst/>
          </a:prstGeom>
        </p:spPr>
        <p:txBody>
          <a:bodyPr wrap="none">
            <a:spAutoFit/>
          </a:bodyPr>
          <a:lstStyle/>
          <a:p>
            <a:r>
              <a:rPr lang="en-US" b="1" dirty="0" smtClean="0"/>
              <a:t>Enriched Seawater Delivery System</a:t>
            </a:r>
            <a:endParaRPr lang="en-US" b="1"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3" name="Object 3"/>
          <p:cNvGraphicFramePr>
            <a:graphicFrameLocks noChangeAspect="1"/>
          </p:cNvGraphicFramePr>
          <p:nvPr/>
        </p:nvGraphicFramePr>
        <p:xfrm>
          <a:off x="304800" y="381000"/>
          <a:ext cx="8504963" cy="5503862"/>
        </p:xfrm>
        <a:graphic>
          <a:graphicData uri="http://schemas.openxmlformats.org/presentationml/2006/ole">
            <p:oleObj spid="_x0000_s76803" name="Acrobat Document" r:id="rId3" imgW="11658600" imgH="7543800" progId="AcroExch.Document.7">
              <p:embed/>
            </p:oleObj>
          </a:graphicData>
        </a:graphic>
      </p:graphicFrame>
      <p:sp>
        <p:nvSpPr>
          <p:cNvPr id="5" name="TextBox 4"/>
          <p:cNvSpPr txBox="1"/>
          <p:nvPr/>
        </p:nvSpPr>
        <p:spPr>
          <a:xfrm>
            <a:off x="3657600" y="914400"/>
            <a:ext cx="1139351" cy="369332"/>
          </a:xfrm>
          <a:prstGeom prst="rect">
            <a:avLst/>
          </a:prstGeom>
          <a:noFill/>
        </p:spPr>
        <p:txBody>
          <a:bodyPr wrap="none" rtlCol="0">
            <a:spAutoFit/>
          </a:bodyPr>
          <a:lstStyle/>
          <a:p>
            <a:r>
              <a:rPr lang="en-US" b="1" dirty="0" smtClean="0">
                <a:solidFill>
                  <a:schemeClr val="accent3">
                    <a:lumMod val="75000"/>
                  </a:schemeClr>
                </a:solidFill>
              </a:rPr>
              <a:t>SWFOCE</a:t>
            </a:r>
            <a:endParaRPr lang="en-US" b="1" dirty="0">
              <a:solidFill>
                <a:schemeClr val="accent3">
                  <a:lumMod val="75000"/>
                </a:schemeClr>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685800"/>
            <a:ext cx="5641975" cy="609600"/>
          </a:xfrm>
        </p:spPr>
        <p:txBody>
          <a:bodyPr>
            <a:normAutofit/>
          </a:bodyPr>
          <a:lstStyle/>
          <a:p>
            <a:r>
              <a:rPr lang="en-US" sz="2400" dirty="0" smtClean="0"/>
              <a:t>Alternatives for producing power for XFOCE</a:t>
            </a:r>
            <a:endParaRPr lang="en-US" sz="2400" dirty="0"/>
          </a:p>
        </p:txBody>
      </p:sp>
      <p:sp>
        <p:nvSpPr>
          <p:cNvPr id="3" name="Title 1"/>
          <p:cNvSpPr txBox="1">
            <a:spLocks/>
          </p:cNvSpPr>
          <p:nvPr/>
        </p:nvSpPr>
        <p:spPr>
          <a:xfrm>
            <a:off x="1447800" y="1905000"/>
            <a:ext cx="5641848" cy="6096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0" u="none" strike="noStrike" kern="1200" cap="none" spc="0" normalizeH="0" baseline="0" noProof="0" dirty="0" smtClean="0">
                <a:ln>
                  <a:noFill/>
                </a:ln>
                <a:solidFill>
                  <a:schemeClr val="accent3">
                    <a:tint val="90000"/>
                    <a:satMod val="120000"/>
                  </a:schemeClr>
                </a:solidFill>
                <a:effectLst>
                  <a:outerShdw blurRad="38100" dist="25400" dir="5400000" algn="tl" rotWithShape="0">
                    <a:srgbClr val="000000">
                      <a:alpha val="43000"/>
                    </a:srgbClr>
                  </a:outerShdw>
                </a:effectLst>
                <a:uLnTx/>
                <a:uFillTx/>
                <a:latin typeface="+mj-lt"/>
                <a:ea typeface="+mj-ea"/>
                <a:cs typeface="+mj-cs"/>
              </a:rPr>
              <a:t>Chamber Maintenance Issues</a:t>
            </a:r>
            <a:endParaRPr kumimoji="0" lang="en-US" sz="2400" b="1" i="0" u="none" strike="noStrike" kern="1200" cap="none" spc="0" normalizeH="0" baseline="0" noProof="0" dirty="0">
              <a:ln>
                <a:noFill/>
              </a:ln>
              <a:solidFill>
                <a:schemeClr val="accent3">
                  <a:tint val="90000"/>
                  <a:satMod val="120000"/>
                </a:schemeClr>
              </a:solidFill>
              <a:effectLst>
                <a:outerShdw blurRad="38100" dist="25400" dir="5400000" algn="tl" rotWithShape="0">
                  <a:srgbClr val="000000">
                    <a:alpha val="43000"/>
                  </a:srgbClr>
                </a:outerShdw>
              </a:effectLst>
              <a:uLnTx/>
              <a:uFillTx/>
              <a:latin typeface="+mj-lt"/>
              <a:ea typeface="+mj-ea"/>
              <a:cs typeface="+mj-cs"/>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4191000" y="2514600"/>
            <a:ext cx="1752600" cy="259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600200" y="2057400"/>
            <a:ext cx="2057400" cy="3733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nvGraphicFramePr>
        <p:xfrm>
          <a:off x="1676400" y="2057400"/>
          <a:ext cx="1945471" cy="3733804"/>
        </p:xfrm>
        <a:graphic>
          <a:graphicData uri="http://schemas.openxmlformats.org/drawingml/2006/table">
            <a:tbl>
              <a:tblPr/>
              <a:tblGrid>
                <a:gridCol w="565316"/>
                <a:gridCol w="635980"/>
                <a:gridCol w="744175"/>
              </a:tblGrid>
              <a:tr h="205861">
                <a:tc gridSpan="3">
                  <a:txBody>
                    <a:bodyPr/>
                    <a:lstStyle/>
                    <a:p>
                      <a:pPr algn="ctr"/>
                      <a:r>
                        <a:rPr lang="en-US" sz="1000" dirty="0"/>
                        <a:t>PVC</a:t>
                      </a:r>
                    </a:p>
                  </a:txBody>
                  <a:tcPr marL="52779" marR="52779" marT="26390" marB="26390" anchor="ctr">
                    <a:lnL>
                      <a:noFill/>
                    </a:lnL>
                    <a:lnR>
                      <a:noFill/>
                    </a:lnR>
                    <a:lnT>
                      <a:noFill/>
                    </a:lnT>
                    <a:lnB>
                      <a:noFill/>
                    </a:lnB>
                  </a:tcPr>
                </a:tc>
                <a:tc hMerge="1">
                  <a:txBody>
                    <a:bodyPr/>
                    <a:lstStyle/>
                    <a:p>
                      <a:endParaRPr lang="en-US"/>
                    </a:p>
                  </a:txBody>
                  <a:tcPr/>
                </a:tc>
                <a:tc hMerge="1">
                  <a:txBody>
                    <a:bodyPr/>
                    <a:lstStyle/>
                    <a:p>
                      <a:endParaRPr lang="en-US"/>
                    </a:p>
                  </a:txBody>
                  <a:tcPr/>
                </a:tc>
              </a:tr>
              <a:tr h="645889">
                <a:tc>
                  <a:txBody>
                    <a:bodyPr/>
                    <a:lstStyle/>
                    <a:p>
                      <a:r>
                        <a:rPr lang="en-US" sz="800" dirty="0"/>
                        <a:t>Nominal Pipe Size</a:t>
                      </a:r>
                      <a:br>
                        <a:rPr lang="en-US" sz="800" dirty="0"/>
                      </a:br>
                      <a:r>
                        <a:rPr lang="en-US" sz="800" i="1" dirty="0"/>
                        <a:t>(inches)</a:t>
                      </a:r>
                      <a:endParaRPr lang="en-US" sz="800" dirty="0"/>
                    </a:p>
                  </a:txBody>
                  <a:tcPr marL="52779" marR="52779" marT="26390" marB="26390" anchor="ctr">
                    <a:lnL>
                      <a:noFill/>
                    </a:lnL>
                    <a:lnR>
                      <a:noFill/>
                    </a:lnR>
                    <a:lnT>
                      <a:noFill/>
                    </a:lnT>
                    <a:lnB>
                      <a:noFill/>
                    </a:lnB>
                  </a:tcPr>
                </a:tc>
                <a:tc>
                  <a:txBody>
                    <a:bodyPr/>
                    <a:lstStyle/>
                    <a:p>
                      <a:r>
                        <a:rPr lang="en-US" sz="1000"/>
                        <a:t>Schedule 40</a:t>
                      </a:r>
                    </a:p>
                  </a:txBody>
                  <a:tcPr marL="52779" marR="52779" marT="26390" marB="26390" anchor="ctr">
                    <a:lnL>
                      <a:noFill/>
                    </a:lnL>
                    <a:lnR>
                      <a:noFill/>
                    </a:lnR>
                    <a:lnT>
                      <a:noFill/>
                    </a:lnT>
                    <a:lnB>
                      <a:noFill/>
                    </a:lnB>
                  </a:tcPr>
                </a:tc>
                <a:tc>
                  <a:txBody>
                    <a:bodyPr/>
                    <a:lstStyle/>
                    <a:p>
                      <a:r>
                        <a:rPr lang="en-US" sz="1000" dirty="0"/>
                        <a:t>Schedule 80</a:t>
                      </a:r>
                    </a:p>
                  </a:txBody>
                  <a:tcPr marL="52779" marR="52779" marT="26390" marB="26390" anchor="ctr">
                    <a:lnL>
                      <a:noFill/>
                    </a:lnL>
                    <a:lnR>
                      <a:noFill/>
                    </a:lnR>
                    <a:lnT>
                      <a:noFill/>
                    </a:lnT>
                    <a:lnB>
                      <a:noFill/>
                    </a:lnB>
                  </a:tcPr>
                </a:tc>
              </a:tr>
              <a:tr h="205861">
                <a:tc>
                  <a:txBody>
                    <a:bodyPr/>
                    <a:lstStyle/>
                    <a:p>
                      <a:r>
                        <a:rPr lang="en-US" sz="1000" dirty="0"/>
                        <a:t>1/2</a:t>
                      </a:r>
                    </a:p>
                  </a:txBody>
                  <a:tcPr marL="52779" marR="52779" marT="26390" marB="26390" anchor="ctr">
                    <a:lnL>
                      <a:noFill/>
                    </a:lnL>
                    <a:lnR>
                      <a:noFill/>
                    </a:lnR>
                    <a:lnT>
                      <a:noFill/>
                    </a:lnT>
                    <a:lnB>
                      <a:noFill/>
                    </a:lnB>
                  </a:tcPr>
                </a:tc>
                <a:tc>
                  <a:txBody>
                    <a:bodyPr/>
                    <a:lstStyle/>
                    <a:p>
                      <a:r>
                        <a:rPr lang="en-US" sz="1000" dirty="0"/>
                        <a:t>358</a:t>
                      </a:r>
                    </a:p>
                  </a:txBody>
                  <a:tcPr marL="52779" marR="52779" marT="26390" marB="26390" anchor="ctr">
                    <a:lnL>
                      <a:noFill/>
                    </a:lnL>
                    <a:lnR>
                      <a:noFill/>
                    </a:lnR>
                    <a:lnT>
                      <a:noFill/>
                    </a:lnT>
                    <a:lnB>
                      <a:noFill/>
                    </a:lnB>
                    <a:solidFill>
                      <a:srgbClr val="00B050"/>
                    </a:solidFill>
                  </a:tcPr>
                </a:tc>
                <a:tc>
                  <a:txBody>
                    <a:bodyPr/>
                    <a:lstStyle/>
                    <a:p>
                      <a:r>
                        <a:rPr lang="en-US" sz="1000" dirty="0"/>
                        <a:t>509</a:t>
                      </a:r>
                    </a:p>
                  </a:txBody>
                  <a:tcPr marL="52779" marR="52779" marT="26390" marB="26390" anchor="ctr">
                    <a:lnL>
                      <a:noFill/>
                    </a:lnL>
                    <a:lnR>
                      <a:noFill/>
                    </a:lnR>
                    <a:lnT>
                      <a:noFill/>
                    </a:lnT>
                    <a:lnB>
                      <a:noFill/>
                    </a:lnB>
                    <a:solidFill>
                      <a:srgbClr val="00B050"/>
                    </a:solidFill>
                  </a:tcPr>
                </a:tc>
              </a:tr>
              <a:tr h="205861">
                <a:tc>
                  <a:txBody>
                    <a:bodyPr/>
                    <a:lstStyle/>
                    <a:p>
                      <a:r>
                        <a:rPr lang="en-US" sz="1000"/>
                        <a:t>3/4</a:t>
                      </a:r>
                    </a:p>
                  </a:txBody>
                  <a:tcPr marL="52779" marR="52779" marT="26390" marB="26390" anchor="ctr">
                    <a:lnL>
                      <a:noFill/>
                    </a:lnL>
                    <a:lnR>
                      <a:noFill/>
                    </a:lnR>
                    <a:lnT>
                      <a:noFill/>
                    </a:lnT>
                    <a:lnB>
                      <a:noFill/>
                    </a:lnB>
                  </a:tcPr>
                </a:tc>
                <a:tc>
                  <a:txBody>
                    <a:bodyPr/>
                    <a:lstStyle/>
                    <a:p>
                      <a:r>
                        <a:rPr lang="en-US" sz="1000" dirty="0"/>
                        <a:t>289</a:t>
                      </a:r>
                    </a:p>
                  </a:txBody>
                  <a:tcPr marL="52779" marR="52779" marT="26390" marB="26390" anchor="ctr">
                    <a:lnL>
                      <a:noFill/>
                    </a:lnL>
                    <a:lnR>
                      <a:noFill/>
                    </a:lnR>
                    <a:lnT>
                      <a:noFill/>
                    </a:lnT>
                    <a:lnB>
                      <a:noFill/>
                    </a:lnB>
                    <a:solidFill>
                      <a:srgbClr val="00B050"/>
                    </a:solidFill>
                  </a:tcPr>
                </a:tc>
                <a:tc>
                  <a:txBody>
                    <a:bodyPr/>
                    <a:lstStyle/>
                    <a:p>
                      <a:r>
                        <a:rPr lang="en-US" sz="1000"/>
                        <a:t>413</a:t>
                      </a:r>
                    </a:p>
                  </a:txBody>
                  <a:tcPr marL="52779" marR="52779" marT="26390" marB="26390" anchor="ctr">
                    <a:lnL>
                      <a:noFill/>
                    </a:lnL>
                    <a:lnR>
                      <a:noFill/>
                    </a:lnR>
                    <a:lnT>
                      <a:noFill/>
                    </a:lnT>
                    <a:lnB>
                      <a:noFill/>
                    </a:lnB>
                    <a:solidFill>
                      <a:srgbClr val="00B050"/>
                    </a:solidFill>
                  </a:tcPr>
                </a:tc>
              </a:tr>
              <a:tr h="205861">
                <a:tc>
                  <a:txBody>
                    <a:bodyPr/>
                    <a:lstStyle/>
                    <a:p>
                      <a:r>
                        <a:rPr lang="en-US" sz="1000"/>
                        <a:t>1</a:t>
                      </a:r>
                    </a:p>
                  </a:txBody>
                  <a:tcPr marL="52779" marR="52779" marT="26390" marB="26390" anchor="ctr">
                    <a:lnL>
                      <a:noFill/>
                    </a:lnL>
                    <a:lnR>
                      <a:noFill/>
                    </a:lnR>
                    <a:lnT>
                      <a:noFill/>
                    </a:lnT>
                    <a:lnB>
                      <a:noFill/>
                    </a:lnB>
                  </a:tcPr>
                </a:tc>
                <a:tc>
                  <a:txBody>
                    <a:bodyPr/>
                    <a:lstStyle/>
                    <a:p>
                      <a:r>
                        <a:rPr lang="en-US" sz="1000" dirty="0"/>
                        <a:t>270</a:t>
                      </a:r>
                    </a:p>
                  </a:txBody>
                  <a:tcPr marL="52779" marR="52779" marT="26390" marB="26390" anchor="ctr">
                    <a:lnL>
                      <a:noFill/>
                    </a:lnL>
                    <a:lnR>
                      <a:noFill/>
                    </a:lnR>
                    <a:lnT>
                      <a:noFill/>
                    </a:lnT>
                    <a:lnB>
                      <a:noFill/>
                    </a:lnB>
                    <a:solidFill>
                      <a:srgbClr val="00B050"/>
                    </a:solidFill>
                  </a:tcPr>
                </a:tc>
                <a:tc>
                  <a:txBody>
                    <a:bodyPr/>
                    <a:lstStyle/>
                    <a:p>
                      <a:r>
                        <a:rPr lang="en-US" sz="1000"/>
                        <a:t>378</a:t>
                      </a:r>
                    </a:p>
                  </a:txBody>
                  <a:tcPr marL="52779" marR="52779" marT="26390" marB="26390" anchor="ctr">
                    <a:lnL>
                      <a:noFill/>
                    </a:lnL>
                    <a:lnR>
                      <a:noFill/>
                    </a:lnR>
                    <a:lnT>
                      <a:noFill/>
                    </a:lnT>
                    <a:lnB>
                      <a:noFill/>
                    </a:lnB>
                    <a:solidFill>
                      <a:srgbClr val="00B050"/>
                    </a:solidFill>
                  </a:tcPr>
                </a:tc>
              </a:tr>
              <a:tr h="205861">
                <a:tc>
                  <a:txBody>
                    <a:bodyPr/>
                    <a:lstStyle/>
                    <a:p>
                      <a:r>
                        <a:rPr lang="en-US" sz="1000"/>
                        <a:t>1 1/4</a:t>
                      </a:r>
                    </a:p>
                  </a:txBody>
                  <a:tcPr marL="52779" marR="52779" marT="26390" marB="26390" anchor="ctr">
                    <a:lnL>
                      <a:noFill/>
                    </a:lnL>
                    <a:lnR>
                      <a:noFill/>
                    </a:lnR>
                    <a:lnT>
                      <a:noFill/>
                    </a:lnT>
                    <a:lnB>
                      <a:noFill/>
                    </a:lnB>
                  </a:tcPr>
                </a:tc>
                <a:tc>
                  <a:txBody>
                    <a:bodyPr/>
                    <a:lstStyle/>
                    <a:p>
                      <a:r>
                        <a:rPr lang="en-US" sz="1000" dirty="0"/>
                        <a:t>221</a:t>
                      </a:r>
                    </a:p>
                  </a:txBody>
                  <a:tcPr marL="52779" marR="52779" marT="26390" marB="26390" anchor="ctr">
                    <a:lnL>
                      <a:noFill/>
                    </a:lnL>
                    <a:lnR>
                      <a:noFill/>
                    </a:lnR>
                    <a:lnT>
                      <a:noFill/>
                    </a:lnT>
                    <a:lnB>
                      <a:noFill/>
                    </a:lnB>
                    <a:solidFill>
                      <a:srgbClr val="00B050"/>
                    </a:solidFill>
                  </a:tcPr>
                </a:tc>
                <a:tc>
                  <a:txBody>
                    <a:bodyPr/>
                    <a:lstStyle/>
                    <a:p>
                      <a:r>
                        <a:rPr lang="en-US" sz="1000" dirty="0"/>
                        <a:t>312</a:t>
                      </a:r>
                    </a:p>
                  </a:txBody>
                  <a:tcPr marL="52779" marR="52779" marT="26390" marB="26390" anchor="ctr">
                    <a:lnL>
                      <a:noFill/>
                    </a:lnL>
                    <a:lnR>
                      <a:noFill/>
                    </a:lnR>
                    <a:lnT>
                      <a:noFill/>
                    </a:lnT>
                    <a:lnB>
                      <a:noFill/>
                    </a:lnB>
                    <a:solidFill>
                      <a:srgbClr val="00B050"/>
                    </a:solidFill>
                  </a:tcPr>
                </a:tc>
              </a:tr>
              <a:tr h="205861">
                <a:tc>
                  <a:txBody>
                    <a:bodyPr/>
                    <a:lstStyle/>
                    <a:p>
                      <a:r>
                        <a:rPr lang="en-US" sz="1000"/>
                        <a:t>1 1/2</a:t>
                      </a:r>
                    </a:p>
                  </a:txBody>
                  <a:tcPr marL="52779" marR="52779" marT="26390" marB="26390" anchor="ctr">
                    <a:lnL>
                      <a:noFill/>
                    </a:lnL>
                    <a:lnR>
                      <a:noFill/>
                    </a:lnR>
                    <a:lnT>
                      <a:noFill/>
                    </a:lnT>
                    <a:lnB>
                      <a:noFill/>
                    </a:lnB>
                  </a:tcPr>
                </a:tc>
                <a:tc>
                  <a:txBody>
                    <a:bodyPr/>
                    <a:lstStyle/>
                    <a:p>
                      <a:r>
                        <a:rPr lang="en-US" sz="1000"/>
                        <a:t>198</a:t>
                      </a:r>
                    </a:p>
                  </a:txBody>
                  <a:tcPr marL="52779" marR="52779" marT="26390" marB="26390" anchor="ctr">
                    <a:lnL>
                      <a:noFill/>
                    </a:lnL>
                    <a:lnR>
                      <a:noFill/>
                    </a:lnR>
                    <a:lnT>
                      <a:noFill/>
                    </a:lnT>
                    <a:lnB>
                      <a:noFill/>
                    </a:lnB>
                    <a:solidFill>
                      <a:srgbClr val="00B050"/>
                    </a:solidFill>
                  </a:tcPr>
                </a:tc>
                <a:tc>
                  <a:txBody>
                    <a:bodyPr/>
                    <a:lstStyle/>
                    <a:p>
                      <a:r>
                        <a:rPr lang="en-US" sz="1000" dirty="0"/>
                        <a:t>282</a:t>
                      </a:r>
                    </a:p>
                  </a:txBody>
                  <a:tcPr marL="52779" marR="52779" marT="26390" marB="26390" anchor="ctr">
                    <a:lnL>
                      <a:noFill/>
                    </a:lnL>
                    <a:lnR>
                      <a:noFill/>
                    </a:lnR>
                    <a:lnT>
                      <a:noFill/>
                    </a:lnT>
                    <a:lnB>
                      <a:noFill/>
                    </a:lnB>
                    <a:solidFill>
                      <a:srgbClr val="00B050"/>
                    </a:solidFill>
                  </a:tcPr>
                </a:tc>
              </a:tr>
              <a:tr h="205861">
                <a:tc>
                  <a:txBody>
                    <a:bodyPr/>
                    <a:lstStyle/>
                    <a:p>
                      <a:r>
                        <a:rPr lang="en-US" sz="1000"/>
                        <a:t>2</a:t>
                      </a:r>
                    </a:p>
                  </a:txBody>
                  <a:tcPr marL="52779" marR="52779" marT="26390" marB="26390" anchor="ctr">
                    <a:lnL>
                      <a:noFill/>
                    </a:lnL>
                    <a:lnR>
                      <a:noFill/>
                    </a:lnR>
                    <a:lnT>
                      <a:noFill/>
                    </a:lnT>
                    <a:lnB>
                      <a:noFill/>
                    </a:lnB>
                  </a:tcPr>
                </a:tc>
                <a:tc>
                  <a:txBody>
                    <a:bodyPr/>
                    <a:lstStyle/>
                    <a:p>
                      <a:r>
                        <a:rPr lang="en-US" sz="1000"/>
                        <a:t>166</a:t>
                      </a:r>
                    </a:p>
                  </a:txBody>
                  <a:tcPr marL="52779" marR="52779" marT="26390" marB="26390" anchor="ctr">
                    <a:lnL>
                      <a:noFill/>
                    </a:lnL>
                    <a:lnR>
                      <a:noFill/>
                    </a:lnR>
                    <a:lnT>
                      <a:noFill/>
                    </a:lnT>
                    <a:lnB>
                      <a:noFill/>
                    </a:lnB>
                    <a:solidFill>
                      <a:srgbClr val="00B050"/>
                    </a:solidFill>
                  </a:tcPr>
                </a:tc>
                <a:tc>
                  <a:txBody>
                    <a:bodyPr/>
                    <a:lstStyle/>
                    <a:p>
                      <a:r>
                        <a:rPr lang="en-US" sz="1000" dirty="0"/>
                        <a:t>243</a:t>
                      </a:r>
                    </a:p>
                  </a:txBody>
                  <a:tcPr marL="52779" marR="52779" marT="26390" marB="26390" anchor="ctr">
                    <a:lnL>
                      <a:noFill/>
                    </a:lnL>
                    <a:lnR>
                      <a:noFill/>
                    </a:lnR>
                    <a:lnT>
                      <a:noFill/>
                    </a:lnT>
                    <a:lnB>
                      <a:noFill/>
                    </a:lnB>
                    <a:solidFill>
                      <a:srgbClr val="00B050"/>
                    </a:solidFill>
                  </a:tcPr>
                </a:tc>
              </a:tr>
              <a:tr h="205861">
                <a:tc>
                  <a:txBody>
                    <a:bodyPr/>
                    <a:lstStyle/>
                    <a:p>
                      <a:r>
                        <a:rPr lang="en-US" sz="1000"/>
                        <a:t>2 1/2</a:t>
                      </a:r>
                    </a:p>
                  </a:txBody>
                  <a:tcPr marL="52779" marR="52779" marT="26390" marB="26390" anchor="ctr">
                    <a:lnL>
                      <a:noFill/>
                    </a:lnL>
                    <a:lnR>
                      <a:noFill/>
                    </a:lnR>
                    <a:lnT>
                      <a:noFill/>
                    </a:lnT>
                    <a:lnB>
                      <a:noFill/>
                    </a:lnB>
                  </a:tcPr>
                </a:tc>
                <a:tc>
                  <a:txBody>
                    <a:bodyPr/>
                    <a:lstStyle/>
                    <a:p>
                      <a:r>
                        <a:rPr lang="en-US" sz="1000"/>
                        <a:t>182</a:t>
                      </a:r>
                    </a:p>
                  </a:txBody>
                  <a:tcPr marL="52779" marR="52779" marT="26390" marB="26390" anchor="ctr">
                    <a:lnL>
                      <a:noFill/>
                    </a:lnL>
                    <a:lnR>
                      <a:noFill/>
                    </a:lnR>
                    <a:lnT>
                      <a:noFill/>
                    </a:lnT>
                    <a:lnB>
                      <a:noFill/>
                    </a:lnB>
                    <a:solidFill>
                      <a:srgbClr val="00B050"/>
                    </a:solidFill>
                  </a:tcPr>
                </a:tc>
                <a:tc>
                  <a:txBody>
                    <a:bodyPr/>
                    <a:lstStyle/>
                    <a:p>
                      <a:r>
                        <a:rPr lang="en-US" sz="1000" dirty="0"/>
                        <a:t>255</a:t>
                      </a:r>
                    </a:p>
                  </a:txBody>
                  <a:tcPr marL="52779" marR="52779" marT="26390" marB="26390" anchor="ctr">
                    <a:lnL>
                      <a:noFill/>
                    </a:lnL>
                    <a:lnR>
                      <a:noFill/>
                    </a:lnR>
                    <a:lnT>
                      <a:noFill/>
                    </a:lnT>
                    <a:lnB>
                      <a:noFill/>
                    </a:lnB>
                    <a:solidFill>
                      <a:srgbClr val="00B050"/>
                    </a:solidFill>
                  </a:tcPr>
                </a:tc>
              </a:tr>
              <a:tr h="205861">
                <a:tc>
                  <a:txBody>
                    <a:bodyPr/>
                    <a:lstStyle/>
                    <a:p>
                      <a:r>
                        <a:rPr lang="en-US" sz="1000"/>
                        <a:t>3</a:t>
                      </a:r>
                    </a:p>
                  </a:txBody>
                  <a:tcPr marL="52779" marR="52779" marT="26390" marB="26390" anchor="ctr">
                    <a:lnL>
                      <a:noFill/>
                    </a:lnL>
                    <a:lnR>
                      <a:noFill/>
                    </a:lnR>
                    <a:lnT>
                      <a:noFill/>
                    </a:lnT>
                    <a:lnB>
                      <a:noFill/>
                    </a:lnB>
                  </a:tcPr>
                </a:tc>
                <a:tc>
                  <a:txBody>
                    <a:bodyPr/>
                    <a:lstStyle/>
                    <a:p>
                      <a:r>
                        <a:rPr lang="en-US" sz="1000"/>
                        <a:t>158</a:t>
                      </a:r>
                    </a:p>
                  </a:txBody>
                  <a:tcPr marL="52779" marR="52779" marT="26390" marB="26390" anchor="ctr">
                    <a:lnL>
                      <a:noFill/>
                    </a:lnL>
                    <a:lnR>
                      <a:noFill/>
                    </a:lnR>
                    <a:lnT>
                      <a:noFill/>
                    </a:lnT>
                    <a:lnB>
                      <a:noFill/>
                    </a:lnB>
                    <a:solidFill>
                      <a:srgbClr val="00B050"/>
                    </a:solidFill>
                  </a:tcPr>
                </a:tc>
                <a:tc>
                  <a:txBody>
                    <a:bodyPr/>
                    <a:lstStyle/>
                    <a:p>
                      <a:r>
                        <a:rPr lang="en-US" sz="1000" dirty="0"/>
                        <a:t>225</a:t>
                      </a:r>
                    </a:p>
                  </a:txBody>
                  <a:tcPr marL="52779" marR="52779" marT="26390" marB="26390" anchor="ctr">
                    <a:lnL>
                      <a:noFill/>
                    </a:lnL>
                    <a:lnR>
                      <a:noFill/>
                    </a:lnR>
                    <a:lnT>
                      <a:noFill/>
                    </a:lnT>
                    <a:lnB>
                      <a:noFill/>
                    </a:lnB>
                    <a:solidFill>
                      <a:srgbClr val="00B050"/>
                    </a:solidFill>
                  </a:tcPr>
                </a:tc>
              </a:tr>
              <a:tr h="205861">
                <a:tc>
                  <a:txBody>
                    <a:bodyPr/>
                    <a:lstStyle/>
                    <a:p>
                      <a:r>
                        <a:rPr lang="en-US" sz="1000" dirty="0"/>
                        <a:t>4</a:t>
                      </a:r>
                    </a:p>
                  </a:txBody>
                  <a:tcPr marL="52779" marR="52779" marT="26390" marB="26390" anchor="ctr">
                    <a:lnL>
                      <a:noFill/>
                    </a:lnL>
                    <a:lnR>
                      <a:noFill/>
                    </a:lnR>
                    <a:lnT>
                      <a:noFill/>
                    </a:lnT>
                    <a:lnB>
                      <a:noFill/>
                    </a:lnB>
                  </a:tcPr>
                </a:tc>
                <a:tc>
                  <a:txBody>
                    <a:bodyPr/>
                    <a:lstStyle/>
                    <a:p>
                      <a:r>
                        <a:rPr lang="en-US" sz="1000" dirty="0"/>
                        <a:t>133</a:t>
                      </a:r>
                    </a:p>
                  </a:txBody>
                  <a:tcPr marL="52779" marR="52779" marT="26390" marB="26390" anchor="ctr">
                    <a:lnL>
                      <a:noFill/>
                    </a:lnL>
                    <a:lnR>
                      <a:noFill/>
                    </a:lnR>
                    <a:lnT>
                      <a:noFill/>
                    </a:lnT>
                    <a:lnB>
                      <a:noFill/>
                    </a:lnB>
                    <a:solidFill>
                      <a:srgbClr val="FF0000"/>
                    </a:solidFill>
                  </a:tcPr>
                </a:tc>
                <a:tc>
                  <a:txBody>
                    <a:bodyPr/>
                    <a:lstStyle/>
                    <a:p>
                      <a:r>
                        <a:rPr lang="en-US" sz="1000" dirty="0"/>
                        <a:t>194</a:t>
                      </a:r>
                    </a:p>
                  </a:txBody>
                  <a:tcPr marL="52779" marR="52779" marT="26390" marB="26390" anchor="ctr">
                    <a:lnL>
                      <a:noFill/>
                    </a:lnL>
                    <a:lnR>
                      <a:noFill/>
                    </a:lnR>
                    <a:lnT>
                      <a:noFill/>
                    </a:lnT>
                    <a:lnB>
                      <a:noFill/>
                    </a:lnB>
                    <a:solidFill>
                      <a:srgbClr val="00B050"/>
                    </a:solidFill>
                  </a:tcPr>
                </a:tc>
              </a:tr>
              <a:tr h="205861">
                <a:tc>
                  <a:txBody>
                    <a:bodyPr/>
                    <a:lstStyle/>
                    <a:p>
                      <a:r>
                        <a:rPr lang="en-US" sz="1000"/>
                        <a:t>5</a:t>
                      </a:r>
                    </a:p>
                  </a:txBody>
                  <a:tcPr marL="52779" marR="52779" marT="26390" marB="26390" anchor="ctr">
                    <a:lnL>
                      <a:noFill/>
                    </a:lnL>
                    <a:lnR>
                      <a:noFill/>
                    </a:lnR>
                    <a:lnT>
                      <a:noFill/>
                    </a:lnT>
                    <a:lnB>
                      <a:noFill/>
                    </a:lnB>
                  </a:tcPr>
                </a:tc>
                <a:tc>
                  <a:txBody>
                    <a:bodyPr/>
                    <a:lstStyle/>
                    <a:p>
                      <a:r>
                        <a:rPr lang="en-US" sz="1000" dirty="0"/>
                        <a:t>117</a:t>
                      </a:r>
                    </a:p>
                  </a:txBody>
                  <a:tcPr marL="52779" marR="52779" marT="26390" marB="26390" anchor="ctr">
                    <a:lnL>
                      <a:noFill/>
                    </a:lnL>
                    <a:lnR>
                      <a:noFill/>
                    </a:lnR>
                    <a:lnT>
                      <a:noFill/>
                    </a:lnT>
                    <a:lnB>
                      <a:noFill/>
                    </a:lnB>
                    <a:solidFill>
                      <a:srgbClr val="FF0000"/>
                    </a:solidFill>
                  </a:tcPr>
                </a:tc>
                <a:tc>
                  <a:txBody>
                    <a:bodyPr/>
                    <a:lstStyle/>
                    <a:p>
                      <a:r>
                        <a:rPr lang="en-US" sz="1000" dirty="0"/>
                        <a:t>173</a:t>
                      </a:r>
                    </a:p>
                  </a:txBody>
                  <a:tcPr marL="52779" marR="52779" marT="26390" marB="26390" anchor="ctr">
                    <a:lnL>
                      <a:noFill/>
                    </a:lnL>
                    <a:lnR>
                      <a:noFill/>
                    </a:lnR>
                    <a:lnT>
                      <a:noFill/>
                    </a:lnT>
                    <a:lnB>
                      <a:noFill/>
                    </a:lnB>
                    <a:solidFill>
                      <a:srgbClr val="00B050"/>
                    </a:solidFill>
                  </a:tcPr>
                </a:tc>
              </a:tr>
              <a:tr h="205861">
                <a:tc>
                  <a:txBody>
                    <a:bodyPr/>
                    <a:lstStyle/>
                    <a:p>
                      <a:r>
                        <a:rPr lang="en-US" sz="1000"/>
                        <a:t>6</a:t>
                      </a:r>
                    </a:p>
                  </a:txBody>
                  <a:tcPr marL="52779" marR="52779" marT="26390" marB="26390" anchor="ctr">
                    <a:lnL>
                      <a:noFill/>
                    </a:lnL>
                    <a:lnR>
                      <a:noFill/>
                    </a:lnR>
                    <a:lnT>
                      <a:noFill/>
                    </a:lnT>
                    <a:lnB>
                      <a:noFill/>
                    </a:lnB>
                  </a:tcPr>
                </a:tc>
                <a:tc>
                  <a:txBody>
                    <a:bodyPr/>
                    <a:lstStyle/>
                    <a:p>
                      <a:r>
                        <a:rPr lang="en-US" sz="1000" dirty="0"/>
                        <a:t>106</a:t>
                      </a:r>
                    </a:p>
                  </a:txBody>
                  <a:tcPr marL="52779" marR="52779" marT="26390" marB="26390" anchor="ctr">
                    <a:lnL>
                      <a:noFill/>
                    </a:lnL>
                    <a:lnR>
                      <a:noFill/>
                    </a:lnR>
                    <a:lnT>
                      <a:noFill/>
                    </a:lnT>
                    <a:lnB>
                      <a:noFill/>
                    </a:lnB>
                    <a:solidFill>
                      <a:srgbClr val="FF0000"/>
                    </a:solidFill>
                  </a:tcPr>
                </a:tc>
                <a:tc>
                  <a:txBody>
                    <a:bodyPr/>
                    <a:lstStyle/>
                    <a:p>
                      <a:r>
                        <a:rPr lang="en-US" sz="1000" dirty="0"/>
                        <a:t>167</a:t>
                      </a:r>
                    </a:p>
                  </a:txBody>
                  <a:tcPr marL="52779" marR="52779" marT="26390" marB="26390" anchor="ctr">
                    <a:lnL>
                      <a:noFill/>
                    </a:lnL>
                    <a:lnR>
                      <a:noFill/>
                    </a:lnR>
                    <a:lnT>
                      <a:noFill/>
                    </a:lnT>
                    <a:lnB>
                      <a:noFill/>
                    </a:lnB>
                    <a:solidFill>
                      <a:srgbClr val="00B050"/>
                    </a:solidFill>
                  </a:tcPr>
                </a:tc>
              </a:tr>
              <a:tr h="205861">
                <a:tc>
                  <a:txBody>
                    <a:bodyPr/>
                    <a:lstStyle/>
                    <a:p>
                      <a:r>
                        <a:rPr lang="en-US" sz="1000" dirty="0"/>
                        <a:t>8</a:t>
                      </a:r>
                    </a:p>
                  </a:txBody>
                  <a:tcPr marL="52779" marR="52779" marT="26390" marB="26390" anchor="ctr">
                    <a:lnL>
                      <a:noFill/>
                    </a:lnL>
                    <a:lnR>
                      <a:noFill/>
                    </a:lnR>
                    <a:lnT>
                      <a:noFill/>
                    </a:lnT>
                    <a:lnB>
                      <a:noFill/>
                    </a:lnB>
                  </a:tcPr>
                </a:tc>
                <a:tc>
                  <a:txBody>
                    <a:bodyPr/>
                    <a:lstStyle/>
                    <a:p>
                      <a:r>
                        <a:rPr lang="en-US" sz="1000" dirty="0"/>
                        <a:t>93</a:t>
                      </a:r>
                    </a:p>
                  </a:txBody>
                  <a:tcPr marL="52779" marR="52779" marT="26390" marB="26390" anchor="ctr">
                    <a:lnL>
                      <a:noFill/>
                    </a:lnL>
                    <a:lnR>
                      <a:noFill/>
                    </a:lnR>
                    <a:lnT>
                      <a:noFill/>
                    </a:lnT>
                    <a:lnB>
                      <a:noFill/>
                    </a:lnB>
                    <a:solidFill>
                      <a:srgbClr val="FF0000"/>
                    </a:solidFill>
                  </a:tcPr>
                </a:tc>
                <a:tc>
                  <a:txBody>
                    <a:bodyPr/>
                    <a:lstStyle/>
                    <a:p>
                      <a:r>
                        <a:rPr lang="en-US" sz="1000" dirty="0"/>
                        <a:t>148</a:t>
                      </a:r>
                    </a:p>
                  </a:txBody>
                  <a:tcPr marL="52779" marR="52779" marT="26390" marB="26390" anchor="ctr">
                    <a:lnL>
                      <a:noFill/>
                    </a:lnL>
                    <a:lnR>
                      <a:noFill/>
                    </a:lnR>
                    <a:lnT>
                      <a:noFill/>
                    </a:lnT>
                    <a:lnB>
                      <a:noFill/>
                    </a:lnB>
                    <a:solidFill>
                      <a:srgbClr val="00B050"/>
                    </a:solidFill>
                  </a:tcPr>
                </a:tc>
              </a:tr>
              <a:tr h="205861">
                <a:tc>
                  <a:txBody>
                    <a:bodyPr/>
                    <a:lstStyle/>
                    <a:p>
                      <a:r>
                        <a:rPr lang="en-US" sz="1000" dirty="0"/>
                        <a:t>10</a:t>
                      </a:r>
                    </a:p>
                  </a:txBody>
                  <a:tcPr marL="52779" marR="52779" marT="26390" marB="26390" anchor="ctr">
                    <a:lnL>
                      <a:noFill/>
                    </a:lnL>
                    <a:lnR>
                      <a:noFill/>
                    </a:lnR>
                    <a:lnT>
                      <a:noFill/>
                    </a:lnT>
                    <a:lnB>
                      <a:noFill/>
                    </a:lnB>
                  </a:tcPr>
                </a:tc>
                <a:tc>
                  <a:txBody>
                    <a:bodyPr/>
                    <a:lstStyle/>
                    <a:p>
                      <a:r>
                        <a:rPr lang="en-US" sz="1000" dirty="0"/>
                        <a:t>84</a:t>
                      </a:r>
                    </a:p>
                  </a:txBody>
                  <a:tcPr marL="52779" marR="52779" marT="26390" marB="26390" anchor="ctr">
                    <a:lnL>
                      <a:noFill/>
                    </a:lnL>
                    <a:lnR>
                      <a:noFill/>
                    </a:lnR>
                    <a:lnT>
                      <a:noFill/>
                    </a:lnT>
                    <a:lnB>
                      <a:noFill/>
                    </a:lnB>
                    <a:solidFill>
                      <a:srgbClr val="FF0000"/>
                    </a:solidFill>
                  </a:tcPr>
                </a:tc>
                <a:tc>
                  <a:txBody>
                    <a:bodyPr/>
                    <a:lstStyle/>
                    <a:p>
                      <a:r>
                        <a:rPr lang="en-US" sz="1000" dirty="0"/>
                        <a:t>140</a:t>
                      </a:r>
                    </a:p>
                  </a:txBody>
                  <a:tcPr marL="52779" marR="52779" marT="26390" marB="26390" anchor="ctr">
                    <a:lnL>
                      <a:noFill/>
                    </a:lnL>
                    <a:lnR>
                      <a:noFill/>
                    </a:lnR>
                    <a:lnT>
                      <a:noFill/>
                    </a:lnT>
                    <a:lnB>
                      <a:noFill/>
                    </a:lnB>
                    <a:solidFill>
                      <a:srgbClr val="FF0000"/>
                    </a:solidFill>
                  </a:tcPr>
                </a:tc>
              </a:tr>
              <a:tr h="205861">
                <a:tc>
                  <a:txBody>
                    <a:bodyPr/>
                    <a:lstStyle/>
                    <a:p>
                      <a:r>
                        <a:rPr lang="en-US" sz="1000"/>
                        <a:t>12</a:t>
                      </a:r>
                    </a:p>
                  </a:txBody>
                  <a:tcPr marL="52779" marR="52779" marT="26390" marB="26390" anchor="ctr">
                    <a:lnL>
                      <a:noFill/>
                    </a:lnL>
                    <a:lnR>
                      <a:noFill/>
                    </a:lnR>
                    <a:lnT>
                      <a:noFill/>
                    </a:lnT>
                    <a:lnB>
                      <a:noFill/>
                    </a:lnB>
                  </a:tcPr>
                </a:tc>
                <a:tc>
                  <a:txBody>
                    <a:bodyPr/>
                    <a:lstStyle/>
                    <a:p>
                      <a:r>
                        <a:rPr lang="en-US" sz="1000" dirty="0"/>
                        <a:t>79</a:t>
                      </a:r>
                    </a:p>
                  </a:txBody>
                  <a:tcPr marL="52779" marR="52779" marT="26390" marB="26390" anchor="ctr">
                    <a:lnL>
                      <a:noFill/>
                    </a:lnL>
                    <a:lnR>
                      <a:noFill/>
                    </a:lnR>
                    <a:lnT>
                      <a:noFill/>
                    </a:lnT>
                    <a:lnB>
                      <a:noFill/>
                    </a:lnB>
                    <a:solidFill>
                      <a:srgbClr val="FF0000"/>
                    </a:solidFill>
                  </a:tcPr>
                </a:tc>
                <a:tc>
                  <a:txBody>
                    <a:bodyPr/>
                    <a:lstStyle/>
                    <a:p>
                      <a:r>
                        <a:rPr lang="en-US" sz="1000" dirty="0"/>
                        <a:t>137</a:t>
                      </a:r>
                    </a:p>
                  </a:txBody>
                  <a:tcPr marL="52779" marR="52779" marT="26390" marB="26390" anchor="ctr">
                    <a:lnL>
                      <a:noFill/>
                    </a:lnL>
                    <a:lnR>
                      <a:noFill/>
                    </a:lnR>
                    <a:lnT>
                      <a:noFill/>
                    </a:lnT>
                    <a:lnB>
                      <a:noFill/>
                    </a:lnB>
                    <a:solidFill>
                      <a:srgbClr val="FF0000"/>
                    </a:solidFill>
                  </a:tcPr>
                </a:tc>
              </a:tr>
            </a:tbl>
          </a:graphicData>
        </a:graphic>
      </p:graphicFrame>
      <p:cxnSp>
        <p:nvCxnSpPr>
          <p:cNvPr id="7" name="Straight Connector 6"/>
          <p:cNvCxnSpPr/>
          <p:nvPr/>
        </p:nvCxnSpPr>
        <p:spPr>
          <a:xfrm>
            <a:off x="2209800" y="2286000"/>
            <a:ext cx="0" cy="3505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895600" y="2286000"/>
            <a:ext cx="0" cy="3505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600200" y="2819400"/>
            <a:ext cx="2057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1600200" y="2286000"/>
            <a:ext cx="20574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8" name="Table 17"/>
          <p:cNvGraphicFramePr>
            <a:graphicFrameLocks noGrp="1"/>
          </p:cNvGraphicFramePr>
          <p:nvPr/>
        </p:nvGraphicFramePr>
        <p:xfrm>
          <a:off x="4191000" y="2438400"/>
          <a:ext cx="1828800" cy="2651760"/>
        </p:xfrm>
        <a:graphic>
          <a:graphicData uri="http://schemas.openxmlformats.org/drawingml/2006/table">
            <a:tbl>
              <a:tblPr/>
              <a:tblGrid>
                <a:gridCol w="914400"/>
                <a:gridCol w="914400"/>
              </a:tblGrid>
              <a:tr h="0">
                <a:tc>
                  <a:txBody>
                    <a:bodyPr/>
                    <a:lstStyle/>
                    <a:p>
                      <a:r>
                        <a:rPr lang="en-US" sz="1200" dirty="0"/>
                        <a:t>Operating Temp (°F)</a:t>
                      </a:r>
                    </a:p>
                  </a:txBody>
                  <a:tcPr anchor="ctr">
                    <a:lnL>
                      <a:noFill/>
                    </a:lnL>
                    <a:lnR>
                      <a:noFill/>
                    </a:lnR>
                    <a:lnT>
                      <a:noFill/>
                    </a:lnT>
                    <a:lnB>
                      <a:noFill/>
                    </a:lnB>
                  </a:tcPr>
                </a:tc>
                <a:tc>
                  <a:txBody>
                    <a:bodyPr/>
                    <a:lstStyle/>
                    <a:p>
                      <a:r>
                        <a:rPr lang="en-US" sz="1200" dirty="0"/>
                        <a:t>De-Rating </a:t>
                      </a:r>
                      <a:endParaRPr lang="en-US" sz="1200" dirty="0" smtClean="0"/>
                    </a:p>
                    <a:p>
                      <a:r>
                        <a:rPr lang="en-US" sz="1200" dirty="0" smtClean="0"/>
                        <a:t>Factor</a:t>
                      </a:r>
                      <a:endParaRPr lang="en-US" sz="1200" dirty="0"/>
                    </a:p>
                  </a:txBody>
                  <a:tcPr anchor="ctr">
                    <a:lnL>
                      <a:noFill/>
                    </a:lnL>
                    <a:lnR>
                      <a:noFill/>
                    </a:lnR>
                    <a:lnT>
                      <a:noFill/>
                    </a:lnT>
                    <a:lnB>
                      <a:noFill/>
                    </a:lnB>
                  </a:tcPr>
                </a:tc>
              </a:tr>
              <a:tr h="0">
                <a:tc>
                  <a:txBody>
                    <a:bodyPr/>
                    <a:lstStyle/>
                    <a:p>
                      <a:r>
                        <a:rPr lang="en-US" sz="1200" dirty="0"/>
                        <a:t>73</a:t>
                      </a:r>
                    </a:p>
                  </a:txBody>
                  <a:tcPr anchor="ctr">
                    <a:lnL>
                      <a:noFill/>
                    </a:lnL>
                    <a:lnR>
                      <a:noFill/>
                    </a:lnR>
                    <a:lnT>
                      <a:noFill/>
                    </a:lnT>
                    <a:lnB>
                      <a:noFill/>
                    </a:lnB>
                  </a:tcPr>
                </a:tc>
                <a:tc>
                  <a:txBody>
                    <a:bodyPr/>
                    <a:lstStyle/>
                    <a:p>
                      <a:r>
                        <a:rPr lang="en-US" sz="1200"/>
                        <a:t>1.00</a:t>
                      </a:r>
                    </a:p>
                  </a:txBody>
                  <a:tcPr anchor="ctr">
                    <a:lnL>
                      <a:noFill/>
                    </a:lnL>
                    <a:lnR>
                      <a:noFill/>
                    </a:lnR>
                    <a:lnT>
                      <a:noFill/>
                    </a:lnT>
                    <a:lnB>
                      <a:noFill/>
                    </a:lnB>
                  </a:tcPr>
                </a:tc>
              </a:tr>
              <a:tr h="0">
                <a:tc>
                  <a:txBody>
                    <a:bodyPr/>
                    <a:lstStyle/>
                    <a:p>
                      <a:r>
                        <a:rPr lang="en-US" sz="1200" dirty="0"/>
                        <a:t>80</a:t>
                      </a:r>
                    </a:p>
                  </a:txBody>
                  <a:tcPr anchor="ctr">
                    <a:lnL>
                      <a:noFill/>
                    </a:lnL>
                    <a:lnR>
                      <a:noFill/>
                    </a:lnR>
                    <a:lnT>
                      <a:noFill/>
                    </a:lnT>
                    <a:lnB>
                      <a:noFill/>
                    </a:lnB>
                  </a:tcPr>
                </a:tc>
                <a:tc>
                  <a:txBody>
                    <a:bodyPr/>
                    <a:lstStyle/>
                    <a:p>
                      <a:r>
                        <a:rPr lang="en-US" sz="1200"/>
                        <a:t>0.88</a:t>
                      </a:r>
                    </a:p>
                  </a:txBody>
                  <a:tcPr anchor="ctr">
                    <a:lnL>
                      <a:noFill/>
                    </a:lnL>
                    <a:lnR>
                      <a:noFill/>
                    </a:lnR>
                    <a:lnT>
                      <a:noFill/>
                    </a:lnT>
                    <a:lnB>
                      <a:noFill/>
                    </a:lnB>
                  </a:tcPr>
                </a:tc>
              </a:tr>
              <a:tr h="0">
                <a:tc>
                  <a:txBody>
                    <a:bodyPr/>
                    <a:lstStyle/>
                    <a:p>
                      <a:r>
                        <a:rPr lang="en-US" sz="1200" dirty="0"/>
                        <a:t>90</a:t>
                      </a:r>
                    </a:p>
                  </a:txBody>
                  <a:tcPr anchor="ctr">
                    <a:lnL>
                      <a:noFill/>
                    </a:lnL>
                    <a:lnR>
                      <a:noFill/>
                    </a:lnR>
                    <a:lnT>
                      <a:noFill/>
                    </a:lnT>
                    <a:lnB>
                      <a:noFill/>
                    </a:lnB>
                  </a:tcPr>
                </a:tc>
                <a:tc>
                  <a:txBody>
                    <a:bodyPr/>
                    <a:lstStyle/>
                    <a:p>
                      <a:r>
                        <a:rPr lang="en-US" sz="1200"/>
                        <a:t>0.75</a:t>
                      </a:r>
                    </a:p>
                  </a:txBody>
                  <a:tcPr anchor="ctr">
                    <a:lnL>
                      <a:noFill/>
                    </a:lnL>
                    <a:lnR>
                      <a:noFill/>
                    </a:lnR>
                    <a:lnT>
                      <a:noFill/>
                    </a:lnT>
                    <a:lnB>
                      <a:noFill/>
                    </a:lnB>
                  </a:tcPr>
                </a:tc>
              </a:tr>
              <a:tr h="0">
                <a:tc>
                  <a:txBody>
                    <a:bodyPr/>
                    <a:lstStyle/>
                    <a:p>
                      <a:r>
                        <a:rPr lang="en-US" sz="1200" dirty="0"/>
                        <a:t>100</a:t>
                      </a:r>
                    </a:p>
                  </a:txBody>
                  <a:tcPr anchor="ctr">
                    <a:lnL>
                      <a:noFill/>
                    </a:lnL>
                    <a:lnR>
                      <a:noFill/>
                    </a:lnR>
                    <a:lnT>
                      <a:noFill/>
                    </a:lnT>
                    <a:lnB>
                      <a:noFill/>
                    </a:lnB>
                  </a:tcPr>
                </a:tc>
                <a:tc>
                  <a:txBody>
                    <a:bodyPr/>
                    <a:lstStyle/>
                    <a:p>
                      <a:r>
                        <a:rPr lang="en-US" sz="1200" dirty="0"/>
                        <a:t>0.62</a:t>
                      </a:r>
                    </a:p>
                  </a:txBody>
                  <a:tcPr anchor="ctr">
                    <a:lnL>
                      <a:noFill/>
                    </a:lnL>
                    <a:lnR>
                      <a:noFill/>
                    </a:lnR>
                    <a:lnT>
                      <a:noFill/>
                    </a:lnT>
                    <a:lnB>
                      <a:noFill/>
                    </a:lnB>
                  </a:tcPr>
                </a:tc>
              </a:tr>
              <a:tr h="0">
                <a:tc>
                  <a:txBody>
                    <a:bodyPr/>
                    <a:lstStyle/>
                    <a:p>
                      <a:r>
                        <a:rPr lang="en-US" sz="1200" dirty="0"/>
                        <a:t>110</a:t>
                      </a:r>
                    </a:p>
                  </a:txBody>
                  <a:tcPr anchor="ctr">
                    <a:lnL>
                      <a:noFill/>
                    </a:lnL>
                    <a:lnR>
                      <a:noFill/>
                    </a:lnR>
                    <a:lnT>
                      <a:noFill/>
                    </a:lnT>
                    <a:lnB>
                      <a:noFill/>
                    </a:lnB>
                  </a:tcPr>
                </a:tc>
                <a:tc>
                  <a:txBody>
                    <a:bodyPr/>
                    <a:lstStyle/>
                    <a:p>
                      <a:r>
                        <a:rPr lang="en-US" sz="1200" dirty="0"/>
                        <a:t>0.51</a:t>
                      </a:r>
                    </a:p>
                  </a:txBody>
                  <a:tcPr anchor="ctr">
                    <a:lnL>
                      <a:noFill/>
                    </a:lnL>
                    <a:lnR>
                      <a:noFill/>
                    </a:lnR>
                    <a:lnT>
                      <a:noFill/>
                    </a:lnT>
                    <a:lnB>
                      <a:noFill/>
                    </a:lnB>
                  </a:tcPr>
                </a:tc>
              </a:tr>
              <a:tr h="0">
                <a:tc>
                  <a:txBody>
                    <a:bodyPr/>
                    <a:lstStyle/>
                    <a:p>
                      <a:r>
                        <a:rPr lang="en-US" sz="1200"/>
                        <a:t>120</a:t>
                      </a:r>
                    </a:p>
                  </a:txBody>
                  <a:tcPr anchor="ctr">
                    <a:lnL>
                      <a:noFill/>
                    </a:lnL>
                    <a:lnR>
                      <a:noFill/>
                    </a:lnR>
                    <a:lnT>
                      <a:noFill/>
                    </a:lnT>
                    <a:lnB>
                      <a:noFill/>
                    </a:lnB>
                  </a:tcPr>
                </a:tc>
                <a:tc>
                  <a:txBody>
                    <a:bodyPr/>
                    <a:lstStyle/>
                    <a:p>
                      <a:r>
                        <a:rPr lang="en-US" sz="1200" dirty="0"/>
                        <a:t>0.40</a:t>
                      </a:r>
                    </a:p>
                  </a:txBody>
                  <a:tcPr anchor="ctr">
                    <a:lnL>
                      <a:noFill/>
                    </a:lnL>
                    <a:lnR>
                      <a:noFill/>
                    </a:lnR>
                    <a:lnT>
                      <a:noFill/>
                    </a:lnT>
                    <a:lnB>
                      <a:noFill/>
                    </a:lnB>
                  </a:tcPr>
                </a:tc>
              </a:tr>
              <a:tr h="0">
                <a:tc>
                  <a:txBody>
                    <a:bodyPr/>
                    <a:lstStyle/>
                    <a:p>
                      <a:r>
                        <a:rPr lang="en-US" sz="1200"/>
                        <a:t>130</a:t>
                      </a:r>
                    </a:p>
                  </a:txBody>
                  <a:tcPr anchor="ctr">
                    <a:lnL>
                      <a:noFill/>
                    </a:lnL>
                    <a:lnR>
                      <a:noFill/>
                    </a:lnR>
                    <a:lnT>
                      <a:noFill/>
                    </a:lnT>
                    <a:lnB>
                      <a:noFill/>
                    </a:lnB>
                  </a:tcPr>
                </a:tc>
                <a:tc>
                  <a:txBody>
                    <a:bodyPr/>
                    <a:lstStyle/>
                    <a:p>
                      <a:r>
                        <a:rPr lang="en-US" sz="1200" dirty="0"/>
                        <a:t>0.31</a:t>
                      </a:r>
                    </a:p>
                  </a:txBody>
                  <a:tcPr anchor="ctr">
                    <a:lnL>
                      <a:noFill/>
                    </a:lnL>
                    <a:lnR>
                      <a:noFill/>
                    </a:lnR>
                    <a:lnT>
                      <a:noFill/>
                    </a:lnT>
                    <a:lnB>
                      <a:noFill/>
                    </a:lnB>
                  </a:tcPr>
                </a:tc>
              </a:tr>
              <a:tr h="0">
                <a:tc>
                  <a:txBody>
                    <a:bodyPr/>
                    <a:lstStyle/>
                    <a:p>
                      <a:r>
                        <a:rPr lang="en-US" sz="1200"/>
                        <a:t>140</a:t>
                      </a:r>
                    </a:p>
                  </a:txBody>
                  <a:tcPr anchor="ctr">
                    <a:lnL>
                      <a:noFill/>
                    </a:lnL>
                    <a:lnR>
                      <a:noFill/>
                    </a:lnR>
                    <a:lnT>
                      <a:noFill/>
                    </a:lnT>
                    <a:lnB>
                      <a:noFill/>
                    </a:lnB>
                  </a:tcPr>
                </a:tc>
                <a:tc>
                  <a:txBody>
                    <a:bodyPr/>
                    <a:lstStyle/>
                    <a:p>
                      <a:r>
                        <a:rPr lang="en-US" sz="1200" dirty="0"/>
                        <a:t>0.22</a:t>
                      </a:r>
                    </a:p>
                  </a:txBody>
                  <a:tcPr anchor="ctr">
                    <a:lnL>
                      <a:noFill/>
                    </a:lnL>
                    <a:lnR>
                      <a:noFill/>
                    </a:lnR>
                    <a:lnT>
                      <a:noFill/>
                    </a:lnT>
                    <a:lnB>
                      <a:noFill/>
                    </a:lnB>
                  </a:tcPr>
                </a:tc>
              </a:tr>
            </a:tbl>
          </a:graphicData>
        </a:graphic>
      </p:graphicFrame>
      <p:sp>
        <p:nvSpPr>
          <p:cNvPr id="50178" name="Rectangle 2"/>
          <p:cNvSpPr>
            <a:spLocks noChangeArrowheads="1"/>
          </p:cNvSpPr>
          <p:nvPr/>
        </p:nvSpPr>
        <p:spPr bwMode="auto">
          <a:xfrm>
            <a:off x="2438400" y="990600"/>
            <a:ext cx="3243645" cy="11079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rPr>
              <a:t>PVC - Polyvinyl Chloride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strong and rigid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resistant to a variety of acids and bases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maximum usable temperature </a:t>
            </a:r>
            <a:r>
              <a:rPr kumimoji="0" lang="en-US" sz="1200" b="0" i="1" u="none" strike="noStrike" cap="none" normalizeH="0" baseline="0" dirty="0" smtClean="0">
                <a:ln>
                  <a:noFill/>
                </a:ln>
                <a:solidFill>
                  <a:schemeClr val="tx1"/>
                </a:solidFill>
                <a:effectLst/>
                <a:latin typeface="Arial" pitchFamily="34" charset="0"/>
              </a:rPr>
              <a:t>140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F (60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C)</a:t>
            </a:r>
            <a:r>
              <a:rPr kumimoji="0" lang="en-US" sz="1200" b="0" i="0" u="none" strike="noStrike" cap="none" normalizeH="0" baseline="0" dirty="0" smtClean="0">
                <a:ln>
                  <a:noFill/>
                </a:ln>
                <a:solidFill>
                  <a:schemeClr val="tx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cxnSp>
        <p:nvCxnSpPr>
          <p:cNvPr id="22" name="Straight Connector 21"/>
          <p:cNvCxnSpPr/>
          <p:nvPr/>
        </p:nvCxnSpPr>
        <p:spPr>
          <a:xfrm>
            <a:off x="4191000" y="2895600"/>
            <a:ext cx="175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5029200" y="2514600"/>
            <a:ext cx="0" cy="25908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676400" y="5867400"/>
            <a:ext cx="5846665" cy="923330"/>
          </a:xfrm>
          <a:prstGeom prst="rect">
            <a:avLst/>
          </a:prstGeom>
          <a:noFill/>
        </p:spPr>
        <p:txBody>
          <a:bodyPr wrap="none" rtlCol="0">
            <a:spAutoFit/>
          </a:bodyPr>
          <a:lstStyle/>
          <a:p>
            <a:r>
              <a:rPr lang="en-US" dirty="0" smtClean="0"/>
              <a:t>Operating Depth = 40 Meters (~131 ft.) </a:t>
            </a:r>
          </a:p>
          <a:p>
            <a:r>
              <a:rPr lang="en-US" dirty="0" smtClean="0"/>
              <a:t>Maximum Pressure = .444 x Depth (ft.) +14.7 psi </a:t>
            </a:r>
            <a:r>
              <a:rPr lang="en-US" dirty="0" smtClean="0">
                <a:sym typeface="Wingdings" pitchFamily="2" charset="2"/>
              </a:rPr>
              <a:t> 73 psi</a:t>
            </a:r>
          </a:p>
          <a:p>
            <a:r>
              <a:rPr lang="en-US" dirty="0" smtClean="0">
                <a:sym typeface="Wingdings" pitchFamily="2" charset="2"/>
              </a:rPr>
              <a:t>Factor of Safety = 2   Therefore 2 x 73 psi = ~146 psi</a:t>
            </a:r>
            <a:endParaRPr lang="en-US" dirty="0"/>
          </a:p>
        </p:txBody>
      </p:sp>
      <p:sp>
        <p:nvSpPr>
          <p:cNvPr id="28" name="TextBox 27"/>
          <p:cNvSpPr txBox="1"/>
          <p:nvPr/>
        </p:nvSpPr>
        <p:spPr>
          <a:xfrm>
            <a:off x="1295400" y="685800"/>
            <a:ext cx="6089424" cy="369332"/>
          </a:xfrm>
          <a:prstGeom prst="rect">
            <a:avLst/>
          </a:prstGeom>
          <a:noFill/>
        </p:spPr>
        <p:txBody>
          <a:bodyPr wrap="none" rtlCol="0">
            <a:spAutoFit/>
          </a:bodyPr>
          <a:lstStyle/>
          <a:p>
            <a:r>
              <a:rPr lang="en-US" dirty="0" smtClean="0"/>
              <a:t>Low Cost Shallow Water Pressure Housing Case Fabrication</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Documents and Settings\shfa\Desktop\XFOCE, SWFOCE PDR\13 Segment Solar Buoy Assembly.JPG"/>
          <p:cNvPicPr>
            <a:picLocks noChangeAspect="1" noChangeArrowheads="1"/>
          </p:cNvPicPr>
          <p:nvPr/>
        </p:nvPicPr>
        <p:blipFill>
          <a:blip r:embed="rId2" cstate="print"/>
          <a:srcRect/>
          <a:stretch>
            <a:fillRect/>
          </a:stretch>
        </p:blipFill>
        <p:spPr bwMode="auto">
          <a:xfrm>
            <a:off x="1524000" y="1828800"/>
            <a:ext cx="7010400" cy="4521175"/>
          </a:xfrm>
          <a:prstGeom prst="rect">
            <a:avLst/>
          </a:prstGeom>
          <a:noFill/>
        </p:spPr>
      </p:pic>
      <p:sp>
        <p:nvSpPr>
          <p:cNvPr id="4" name="TextBox 3"/>
          <p:cNvSpPr txBox="1"/>
          <p:nvPr/>
        </p:nvSpPr>
        <p:spPr>
          <a:xfrm>
            <a:off x="2819400" y="914400"/>
            <a:ext cx="3335144" cy="369332"/>
          </a:xfrm>
          <a:prstGeom prst="rect">
            <a:avLst/>
          </a:prstGeom>
          <a:noFill/>
        </p:spPr>
        <p:txBody>
          <a:bodyPr wrap="none" rtlCol="0">
            <a:spAutoFit/>
          </a:bodyPr>
          <a:lstStyle/>
          <a:p>
            <a:r>
              <a:rPr lang="en-US" dirty="0" smtClean="0"/>
              <a:t>Power from Solar Cells on  Buoy</a:t>
            </a:r>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Documents and Settings\shfa\Desktop\XFOCE, SWFOCE PDR\Guggenheim and Anchor Interface Base Assembly.JPG"/>
          <p:cNvPicPr>
            <a:picLocks noChangeAspect="1" noChangeArrowheads="1"/>
          </p:cNvPicPr>
          <p:nvPr/>
        </p:nvPicPr>
        <p:blipFill>
          <a:blip r:embed="rId2" cstate="print"/>
          <a:srcRect/>
          <a:stretch>
            <a:fillRect/>
          </a:stretch>
        </p:blipFill>
        <p:spPr bwMode="auto">
          <a:xfrm>
            <a:off x="914400" y="1143000"/>
            <a:ext cx="7329106" cy="4572000"/>
          </a:xfrm>
          <a:prstGeom prst="rect">
            <a:avLst/>
          </a:prstGeom>
          <a:noFill/>
        </p:spPr>
      </p:pic>
      <p:sp>
        <p:nvSpPr>
          <p:cNvPr id="4" name="TextBox 3"/>
          <p:cNvSpPr txBox="1"/>
          <p:nvPr/>
        </p:nvSpPr>
        <p:spPr>
          <a:xfrm>
            <a:off x="914400" y="762000"/>
            <a:ext cx="7368684" cy="369332"/>
          </a:xfrm>
          <a:prstGeom prst="rect">
            <a:avLst/>
          </a:prstGeom>
          <a:noFill/>
        </p:spPr>
        <p:txBody>
          <a:bodyPr wrap="none" rtlCol="0">
            <a:spAutoFit/>
          </a:bodyPr>
          <a:lstStyle/>
          <a:p>
            <a:r>
              <a:rPr lang="en-US" u="sng" dirty="0" smtClean="0"/>
              <a:t>Possible Anchoring Template for Experiment Maintenance/Replacement</a:t>
            </a:r>
            <a:endParaRPr lang="en-US" u="sng"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1"/>
          <p:cNvGraphicFramePr>
            <a:graphicFrameLocks noChangeAspect="1"/>
          </p:cNvGraphicFramePr>
          <p:nvPr/>
        </p:nvGraphicFramePr>
        <p:xfrm>
          <a:off x="228600" y="762000"/>
          <a:ext cx="8763000" cy="5670846"/>
        </p:xfrm>
        <a:graphic>
          <a:graphicData uri="http://schemas.openxmlformats.org/presentationml/2006/ole">
            <p:oleObj spid="_x0000_s56322" name="Acrobat Document" r:id="rId3" imgW="11658600" imgH="7543800" progId="AcroExch.Document.7">
              <p:embed/>
            </p:oleObj>
          </a:graphicData>
        </a:graphic>
      </p:graphicFrame>
      <p:sp>
        <p:nvSpPr>
          <p:cNvPr id="104" name="Oval 103"/>
          <p:cNvSpPr/>
          <p:nvPr/>
        </p:nvSpPr>
        <p:spPr>
          <a:xfrm>
            <a:off x="6858000" y="5943600"/>
            <a:ext cx="2057400" cy="3810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3" name="Oval 102"/>
          <p:cNvSpPr/>
          <p:nvPr/>
        </p:nvSpPr>
        <p:spPr>
          <a:xfrm>
            <a:off x="4419600" y="5486400"/>
            <a:ext cx="28956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8" name="Oval 97"/>
          <p:cNvSpPr/>
          <p:nvPr/>
        </p:nvSpPr>
        <p:spPr>
          <a:xfrm>
            <a:off x="3124200" y="1600200"/>
            <a:ext cx="28956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idx="4294967295"/>
          </p:nvPr>
        </p:nvSpPr>
        <p:spPr>
          <a:xfrm>
            <a:off x="1371600" y="228600"/>
            <a:ext cx="6477000" cy="381000"/>
          </a:xfrm>
        </p:spPr>
        <p:txBody>
          <a:bodyPr>
            <a:noAutofit/>
          </a:bodyPr>
          <a:lstStyle/>
          <a:p>
            <a:pPr algn="ctr"/>
            <a:r>
              <a:rPr lang="en-US" sz="2400" b="1" u="sng" dirty="0" smtClean="0"/>
              <a:t>Typical Components Comprising a Seafloor Array</a:t>
            </a:r>
            <a:endParaRPr lang="en-US" sz="2400" b="1" u="sng" dirty="0"/>
          </a:p>
        </p:txBody>
      </p:sp>
      <p:sp>
        <p:nvSpPr>
          <p:cNvPr id="6" name="Rectangle 5"/>
          <p:cNvSpPr/>
          <p:nvPr/>
        </p:nvSpPr>
        <p:spPr>
          <a:xfrm>
            <a:off x="304800" y="3505200"/>
            <a:ext cx="2708434" cy="369332"/>
          </a:xfrm>
          <a:prstGeom prst="rect">
            <a:avLst/>
          </a:prstGeom>
        </p:spPr>
        <p:txBody>
          <a:bodyPr wrap="none">
            <a:spAutoFit/>
          </a:bodyPr>
          <a:lstStyle/>
          <a:p>
            <a:r>
              <a:rPr lang="en-US" b="1" dirty="0" smtClean="0"/>
              <a:t>Time Delay Mixing Section</a:t>
            </a:r>
            <a:endParaRPr lang="en-US" b="1" dirty="0"/>
          </a:p>
        </p:txBody>
      </p:sp>
      <p:sp>
        <p:nvSpPr>
          <p:cNvPr id="7" name="Rectangle 6"/>
          <p:cNvSpPr/>
          <p:nvPr/>
        </p:nvSpPr>
        <p:spPr>
          <a:xfrm>
            <a:off x="4572000" y="5486400"/>
            <a:ext cx="2708434" cy="369332"/>
          </a:xfrm>
          <a:prstGeom prst="rect">
            <a:avLst/>
          </a:prstGeom>
        </p:spPr>
        <p:txBody>
          <a:bodyPr wrap="none">
            <a:spAutoFit/>
          </a:bodyPr>
          <a:lstStyle/>
          <a:p>
            <a:r>
              <a:rPr lang="en-US" b="1" dirty="0" smtClean="0"/>
              <a:t>Time Delay Mixing Section</a:t>
            </a:r>
            <a:endParaRPr lang="en-US" b="1" dirty="0"/>
          </a:p>
        </p:txBody>
      </p:sp>
      <p:sp>
        <p:nvSpPr>
          <p:cNvPr id="8" name="Rectangle 7"/>
          <p:cNvSpPr/>
          <p:nvPr/>
        </p:nvSpPr>
        <p:spPr>
          <a:xfrm>
            <a:off x="5410200" y="2438400"/>
            <a:ext cx="2203937" cy="369332"/>
          </a:xfrm>
          <a:prstGeom prst="rect">
            <a:avLst/>
          </a:prstGeom>
        </p:spPr>
        <p:txBody>
          <a:bodyPr wrap="none">
            <a:spAutoFit/>
          </a:bodyPr>
          <a:lstStyle/>
          <a:p>
            <a:r>
              <a:rPr lang="en-US" b="1" dirty="0" smtClean="0"/>
              <a:t>Experiment Chamber</a:t>
            </a:r>
            <a:endParaRPr lang="en-US" b="1" dirty="0"/>
          </a:p>
        </p:txBody>
      </p:sp>
      <p:sp>
        <p:nvSpPr>
          <p:cNvPr id="9" name="Rectangle 8"/>
          <p:cNvSpPr/>
          <p:nvPr/>
        </p:nvSpPr>
        <p:spPr>
          <a:xfrm>
            <a:off x="228600" y="2895600"/>
            <a:ext cx="1563633" cy="369332"/>
          </a:xfrm>
          <a:prstGeom prst="rect">
            <a:avLst/>
          </a:prstGeom>
        </p:spPr>
        <p:txBody>
          <a:bodyPr wrap="none">
            <a:spAutoFit/>
          </a:bodyPr>
          <a:lstStyle/>
          <a:p>
            <a:r>
              <a:rPr lang="en-US" b="1" dirty="0" smtClean="0"/>
              <a:t>Seawater Inlet</a:t>
            </a:r>
            <a:endParaRPr lang="en-US" b="1" dirty="0"/>
          </a:p>
        </p:txBody>
      </p:sp>
      <p:sp>
        <p:nvSpPr>
          <p:cNvPr id="10" name="Rectangle 9"/>
          <p:cNvSpPr/>
          <p:nvPr/>
        </p:nvSpPr>
        <p:spPr>
          <a:xfrm>
            <a:off x="7162800" y="5943600"/>
            <a:ext cx="1563633" cy="369332"/>
          </a:xfrm>
          <a:prstGeom prst="rect">
            <a:avLst/>
          </a:prstGeom>
        </p:spPr>
        <p:txBody>
          <a:bodyPr wrap="none">
            <a:spAutoFit/>
          </a:bodyPr>
          <a:lstStyle/>
          <a:p>
            <a:r>
              <a:rPr lang="en-US" b="1" dirty="0" smtClean="0"/>
              <a:t>Seawater Inlet</a:t>
            </a:r>
            <a:endParaRPr lang="en-US" b="1" dirty="0"/>
          </a:p>
        </p:txBody>
      </p:sp>
      <p:sp>
        <p:nvSpPr>
          <p:cNvPr id="11" name="Rectangle 10"/>
          <p:cNvSpPr/>
          <p:nvPr/>
        </p:nvSpPr>
        <p:spPr>
          <a:xfrm>
            <a:off x="1524000" y="4876800"/>
            <a:ext cx="2603213" cy="369332"/>
          </a:xfrm>
          <a:prstGeom prst="rect">
            <a:avLst/>
          </a:prstGeom>
        </p:spPr>
        <p:txBody>
          <a:bodyPr wrap="none">
            <a:spAutoFit/>
          </a:bodyPr>
          <a:lstStyle/>
          <a:p>
            <a:r>
              <a:rPr lang="en-US" b="1" dirty="0" smtClean="0"/>
              <a:t>Conformal Sealing Mat(s)</a:t>
            </a:r>
            <a:endParaRPr lang="en-US" dirty="0"/>
          </a:p>
        </p:txBody>
      </p:sp>
      <p:cxnSp>
        <p:nvCxnSpPr>
          <p:cNvPr id="12" name="Straight Arrow Connector 11"/>
          <p:cNvCxnSpPr/>
          <p:nvPr/>
        </p:nvCxnSpPr>
        <p:spPr>
          <a:xfrm flipV="1">
            <a:off x="1676400" y="3048000"/>
            <a:ext cx="6858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762000" y="2590800"/>
            <a:ext cx="3810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V="1">
            <a:off x="7696200" y="5105400"/>
            <a:ext cx="152400" cy="914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7" idx="0"/>
          </p:cNvCxnSpPr>
          <p:nvPr/>
        </p:nvCxnSpPr>
        <p:spPr>
          <a:xfrm flipV="1">
            <a:off x="5926217" y="4495800"/>
            <a:ext cx="322183" cy="990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4572000" y="2667000"/>
            <a:ext cx="914400" cy="1219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1" idx="0"/>
          </p:cNvCxnSpPr>
          <p:nvPr/>
        </p:nvCxnSpPr>
        <p:spPr>
          <a:xfrm flipV="1">
            <a:off x="2825607" y="4419600"/>
            <a:ext cx="2127393"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1" idx="0"/>
          </p:cNvCxnSpPr>
          <p:nvPr/>
        </p:nvCxnSpPr>
        <p:spPr>
          <a:xfrm flipV="1">
            <a:off x="2825607" y="4114800"/>
            <a:ext cx="1365393" cy="762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276600" y="1676400"/>
            <a:ext cx="2700483" cy="369332"/>
          </a:xfrm>
          <a:prstGeom prst="rect">
            <a:avLst/>
          </a:prstGeom>
        </p:spPr>
        <p:txBody>
          <a:bodyPr wrap="none">
            <a:spAutoFit/>
          </a:bodyPr>
          <a:lstStyle/>
          <a:p>
            <a:r>
              <a:rPr lang="en-US" b="1" dirty="0" smtClean="0"/>
              <a:t>Scour Protection Elements</a:t>
            </a:r>
            <a:endParaRPr lang="en-US" b="1" dirty="0"/>
          </a:p>
        </p:txBody>
      </p:sp>
      <p:sp>
        <p:nvSpPr>
          <p:cNvPr id="20" name="Rectangle 19"/>
          <p:cNvSpPr/>
          <p:nvPr/>
        </p:nvSpPr>
        <p:spPr>
          <a:xfrm>
            <a:off x="6019800" y="3200400"/>
            <a:ext cx="2700483" cy="369332"/>
          </a:xfrm>
          <a:prstGeom prst="rect">
            <a:avLst/>
          </a:prstGeom>
        </p:spPr>
        <p:txBody>
          <a:bodyPr wrap="none">
            <a:spAutoFit/>
          </a:bodyPr>
          <a:lstStyle/>
          <a:p>
            <a:r>
              <a:rPr lang="en-US" b="1" dirty="0" smtClean="0"/>
              <a:t>Scour Protection Elements</a:t>
            </a:r>
            <a:endParaRPr lang="en-US" b="1" dirty="0"/>
          </a:p>
        </p:txBody>
      </p:sp>
      <p:cxnSp>
        <p:nvCxnSpPr>
          <p:cNvPr id="21" name="Straight Arrow Connector 20"/>
          <p:cNvCxnSpPr/>
          <p:nvPr/>
        </p:nvCxnSpPr>
        <p:spPr>
          <a:xfrm flipH="1">
            <a:off x="5791200" y="3505200"/>
            <a:ext cx="8382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9" idx="2"/>
          </p:cNvCxnSpPr>
          <p:nvPr/>
        </p:nvCxnSpPr>
        <p:spPr>
          <a:xfrm flipH="1">
            <a:off x="3657600" y="2045732"/>
            <a:ext cx="969242" cy="115466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04800" y="3962400"/>
            <a:ext cx="3202223" cy="369332"/>
          </a:xfrm>
          <a:prstGeom prst="rect">
            <a:avLst/>
          </a:prstGeom>
        </p:spPr>
        <p:txBody>
          <a:bodyPr wrap="none">
            <a:spAutoFit/>
          </a:bodyPr>
          <a:lstStyle/>
          <a:p>
            <a:r>
              <a:rPr lang="en-US" b="1" dirty="0" smtClean="0"/>
              <a:t>Chamber Anchors (at 4 corners)</a:t>
            </a:r>
            <a:endParaRPr lang="en-US" b="1" dirty="0"/>
          </a:p>
        </p:txBody>
      </p:sp>
      <p:cxnSp>
        <p:nvCxnSpPr>
          <p:cNvPr id="24" name="Straight Arrow Connector 23"/>
          <p:cNvCxnSpPr/>
          <p:nvPr/>
        </p:nvCxnSpPr>
        <p:spPr>
          <a:xfrm flipV="1">
            <a:off x="3429000" y="3810000"/>
            <a:ext cx="4572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2" name="Freeform 61"/>
          <p:cNvSpPr/>
          <p:nvPr/>
        </p:nvSpPr>
        <p:spPr>
          <a:xfrm>
            <a:off x="869577" y="2373854"/>
            <a:ext cx="7058809" cy="2692998"/>
          </a:xfrm>
          <a:custGeom>
            <a:avLst/>
            <a:gdLst>
              <a:gd name="connsiteX0" fmla="*/ 82475 w 7058809"/>
              <a:gd name="connsiteY0" fmla="*/ 62753 h 2692998"/>
              <a:gd name="connsiteX1" fmla="*/ 23308 w 7058809"/>
              <a:gd name="connsiteY1" fmla="*/ 3586 h 2692998"/>
              <a:gd name="connsiteX2" fmla="*/ 222324 w 7058809"/>
              <a:gd name="connsiteY2" fmla="*/ 84268 h 2692998"/>
              <a:gd name="connsiteX3" fmla="*/ 7058809 w 7058809"/>
              <a:gd name="connsiteY3" fmla="*/ 2692998 h 2692998"/>
            </a:gdLst>
            <a:ahLst/>
            <a:cxnLst>
              <a:cxn ang="0">
                <a:pos x="connsiteX0" y="connsiteY0"/>
              </a:cxn>
              <a:cxn ang="0">
                <a:pos x="connsiteX1" y="connsiteY1"/>
              </a:cxn>
              <a:cxn ang="0">
                <a:pos x="connsiteX2" y="connsiteY2"/>
              </a:cxn>
              <a:cxn ang="0">
                <a:pos x="connsiteX3" y="connsiteY3"/>
              </a:cxn>
            </a:cxnLst>
            <a:rect l="l" t="t" r="r" b="b"/>
            <a:pathLst>
              <a:path w="7058809" h="2692998">
                <a:moveTo>
                  <a:pt x="82475" y="62753"/>
                </a:moveTo>
                <a:cubicBezTo>
                  <a:pt x="41237" y="31376"/>
                  <a:pt x="0" y="0"/>
                  <a:pt x="23308" y="3586"/>
                </a:cubicBezTo>
                <a:cubicBezTo>
                  <a:pt x="46616" y="7172"/>
                  <a:pt x="222324" y="84268"/>
                  <a:pt x="222324" y="84268"/>
                </a:cubicBezTo>
                <a:cubicBezTo>
                  <a:pt x="1394907" y="532503"/>
                  <a:pt x="6405282" y="2130911"/>
                  <a:pt x="7058809" y="2692998"/>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Freeform 63"/>
          <p:cNvSpPr/>
          <p:nvPr/>
        </p:nvSpPr>
        <p:spPr>
          <a:xfrm>
            <a:off x="7944522" y="5082988"/>
            <a:ext cx="291354" cy="171226"/>
          </a:xfrm>
          <a:custGeom>
            <a:avLst/>
            <a:gdLst>
              <a:gd name="connsiteX0" fmla="*/ 0 w 291354"/>
              <a:gd name="connsiteY0" fmla="*/ 0 h 171226"/>
              <a:gd name="connsiteX1" fmla="*/ 263563 w 291354"/>
              <a:gd name="connsiteY1" fmla="*/ 161365 h 171226"/>
              <a:gd name="connsiteX2" fmla="*/ 166744 w 291354"/>
              <a:gd name="connsiteY2" fmla="*/ 59167 h 171226"/>
            </a:gdLst>
            <a:ahLst/>
            <a:cxnLst>
              <a:cxn ang="0">
                <a:pos x="connsiteX0" y="connsiteY0"/>
              </a:cxn>
              <a:cxn ang="0">
                <a:pos x="connsiteX1" y="connsiteY1"/>
              </a:cxn>
              <a:cxn ang="0">
                <a:pos x="connsiteX2" y="connsiteY2"/>
              </a:cxn>
            </a:cxnLst>
            <a:rect l="l" t="t" r="r" b="b"/>
            <a:pathLst>
              <a:path w="291354" h="171226">
                <a:moveTo>
                  <a:pt x="0" y="0"/>
                </a:moveTo>
                <a:cubicBezTo>
                  <a:pt x="117886" y="75752"/>
                  <a:pt x="235772" y="151504"/>
                  <a:pt x="263563" y="161365"/>
                </a:cubicBezTo>
                <a:cubicBezTo>
                  <a:pt x="291354" y="171226"/>
                  <a:pt x="229049" y="115196"/>
                  <a:pt x="166744" y="5916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9" name="Rounded Rectangle 88"/>
          <p:cNvSpPr/>
          <p:nvPr/>
        </p:nvSpPr>
        <p:spPr>
          <a:xfrm rot="1206824">
            <a:off x="4428055" y="3605281"/>
            <a:ext cx="152400" cy="76200"/>
          </a:xfrm>
          <a:prstGeom prst="roundRect">
            <a:avLst/>
          </a:prstGeom>
          <a:gradFill>
            <a:gsLst>
              <a:gs pos="0">
                <a:srgbClr val="FFEFD1"/>
              </a:gs>
              <a:gs pos="64999">
                <a:srgbClr val="F0EBD5"/>
              </a:gs>
              <a:gs pos="100000">
                <a:srgbClr val="D1C39F"/>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0" name="Freeform 89"/>
          <p:cNvSpPr/>
          <p:nvPr/>
        </p:nvSpPr>
        <p:spPr>
          <a:xfrm>
            <a:off x="1398494" y="1780391"/>
            <a:ext cx="3282875" cy="1818042"/>
          </a:xfrm>
          <a:custGeom>
            <a:avLst/>
            <a:gdLst>
              <a:gd name="connsiteX0" fmla="*/ 3103581 w 3282875"/>
              <a:gd name="connsiteY0" fmla="*/ 1818042 h 1818042"/>
              <a:gd name="connsiteX1" fmla="*/ 3259567 w 3282875"/>
              <a:gd name="connsiteY1" fmla="*/ 1484555 h 1818042"/>
              <a:gd name="connsiteX2" fmla="*/ 3221915 w 3282875"/>
              <a:gd name="connsiteY2" fmla="*/ 1328569 h 1818042"/>
              <a:gd name="connsiteX3" fmla="*/ 2893807 w 3282875"/>
              <a:gd name="connsiteY3" fmla="*/ 1156447 h 1818042"/>
              <a:gd name="connsiteX4" fmla="*/ 2630245 w 3282875"/>
              <a:gd name="connsiteY4" fmla="*/ 1048870 h 1818042"/>
              <a:gd name="connsiteX5" fmla="*/ 0 w 3282875"/>
              <a:gd name="connsiteY5" fmla="*/ 0 h 1818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2875" h="1818042">
                <a:moveTo>
                  <a:pt x="3103581" y="1818042"/>
                </a:moveTo>
                <a:cubicBezTo>
                  <a:pt x="3171713" y="1692088"/>
                  <a:pt x="3239845" y="1566134"/>
                  <a:pt x="3259567" y="1484555"/>
                </a:cubicBezTo>
                <a:cubicBezTo>
                  <a:pt x="3279289" y="1402976"/>
                  <a:pt x="3282875" y="1383254"/>
                  <a:pt x="3221915" y="1328569"/>
                </a:cubicBezTo>
                <a:cubicBezTo>
                  <a:pt x="3160955" y="1273884"/>
                  <a:pt x="2992419" y="1203064"/>
                  <a:pt x="2893807" y="1156447"/>
                </a:cubicBezTo>
                <a:cubicBezTo>
                  <a:pt x="2795195" y="1109831"/>
                  <a:pt x="2630245" y="1048870"/>
                  <a:pt x="2630245" y="1048870"/>
                </a:cubicBezTo>
                <a:cubicBezTo>
                  <a:pt x="2147944" y="856129"/>
                  <a:pt x="480508" y="93233"/>
                  <a:pt x="0" y="0"/>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1" name="Rectangle 90"/>
          <p:cNvSpPr/>
          <p:nvPr/>
        </p:nvSpPr>
        <p:spPr>
          <a:xfrm>
            <a:off x="1752600" y="990600"/>
            <a:ext cx="3247299" cy="369332"/>
          </a:xfrm>
          <a:prstGeom prst="rect">
            <a:avLst/>
          </a:prstGeom>
        </p:spPr>
        <p:txBody>
          <a:bodyPr wrap="none">
            <a:spAutoFit/>
          </a:bodyPr>
          <a:lstStyle/>
          <a:p>
            <a:r>
              <a:rPr lang="en-US" b="1" dirty="0" smtClean="0"/>
              <a:t>Enriched Seawater Delivery Line</a:t>
            </a:r>
            <a:endParaRPr lang="en-US" b="1" dirty="0"/>
          </a:p>
        </p:txBody>
      </p:sp>
      <p:cxnSp>
        <p:nvCxnSpPr>
          <p:cNvPr id="92" name="Straight Arrow Connector 91"/>
          <p:cNvCxnSpPr/>
          <p:nvPr/>
        </p:nvCxnSpPr>
        <p:spPr>
          <a:xfrm flipH="1">
            <a:off x="1828800" y="1295400"/>
            <a:ext cx="816842" cy="609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4" name="Rectangle 93"/>
          <p:cNvSpPr/>
          <p:nvPr/>
        </p:nvSpPr>
        <p:spPr>
          <a:xfrm>
            <a:off x="228600" y="1524000"/>
            <a:ext cx="1263487" cy="246221"/>
          </a:xfrm>
          <a:prstGeom prst="rect">
            <a:avLst/>
          </a:prstGeom>
        </p:spPr>
        <p:txBody>
          <a:bodyPr wrap="none">
            <a:spAutoFit/>
          </a:bodyPr>
          <a:lstStyle/>
          <a:p>
            <a:r>
              <a:rPr lang="en-US" sz="1000" b="1" dirty="0" smtClean="0"/>
              <a:t>From Onshore Array</a:t>
            </a:r>
            <a:endParaRPr lang="en-US" sz="1000" b="1" dirty="0"/>
          </a:p>
        </p:txBody>
      </p:sp>
      <p:cxnSp>
        <p:nvCxnSpPr>
          <p:cNvPr id="96" name="Curved Connector 95"/>
          <p:cNvCxnSpPr/>
          <p:nvPr/>
        </p:nvCxnSpPr>
        <p:spPr>
          <a:xfrm rot="5400000">
            <a:off x="1333500" y="1714500"/>
            <a:ext cx="152400" cy="76200"/>
          </a:xfrm>
          <a:prstGeom prst="curvedConnector3">
            <a:avLst>
              <a:gd name="adj1" fmla="val 50000"/>
            </a:avLst>
          </a:prstGeom>
        </p:spPr>
        <p:style>
          <a:lnRef idx="2">
            <a:schemeClr val="accent1"/>
          </a:lnRef>
          <a:fillRef idx="0">
            <a:schemeClr val="accent1"/>
          </a:fillRef>
          <a:effectRef idx="1">
            <a:schemeClr val="accent1"/>
          </a:effectRef>
          <a:fontRef idx="minor">
            <a:schemeClr val="tx1"/>
          </a:fontRef>
        </p:style>
      </p:cxnSp>
      <p:sp>
        <p:nvSpPr>
          <p:cNvPr id="100" name="Oval 99"/>
          <p:cNvSpPr/>
          <p:nvPr/>
        </p:nvSpPr>
        <p:spPr>
          <a:xfrm>
            <a:off x="5867400" y="3200400"/>
            <a:ext cx="2895600" cy="4572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9" name="Rectangle 98"/>
          <p:cNvSpPr/>
          <p:nvPr/>
        </p:nvSpPr>
        <p:spPr>
          <a:xfrm>
            <a:off x="6019800" y="3200400"/>
            <a:ext cx="2700483" cy="369332"/>
          </a:xfrm>
          <a:prstGeom prst="rect">
            <a:avLst/>
          </a:prstGeom>
        </p:spPr>
        <p:txBody>
          <a:bodyPr wrap="none">
            <a:spAutoFit/>
          </a:bodyPr>
          <a:lstStyle/>
          <a:p>
            <a:r>
              <a:rPr lang="en-US" b="1" dirty="0" smtClean="0"/>
              <a:t>Scour Protection Elements</a:t>
            </a:r>
            <a:endParaRPr lang="en-US" b="1" dirty="0"/>
          </a:p>
        </p:txBody>
      </p:sp>
      <p:sp>
        <p:nvSpPr>
          <p:cNvPr id="105" name="Oval 104"/>
          <p:cNvSpPr/>
          <p:nvPr/>
        </p:nvSpPr>
        <p:spPr>
          <a:xfrm>
            <a:off x="6781800" y="838200"/>
            <a:ext cx="2057400" cy="3810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6" name="TextBox 105"/>
          <p:cNvSpPr txBox="1"/>
          <p:nvPr/>
        </p:nvSpPr>
        <p:spPr>
          <a:xfrm>
            <a:off x="7162800" y="838200"/>
            <a:ext cx="1447800" cy="369332"/>
          </a:xfrm>
          <a:prstGeom prst="rect">
            <a:avLst/>
          </a:prstGeom>
          <a:noFill/>
        </p:spPr>
        <p:txBody>
          <a:bodyPr wrap="square" rtlCol="0">
            <a:spAutoFit/>
          </a:bodyPr>
          <a:lstStyle/>
          <a:p>
            <a:r>
              <a:rPr lang="en-US" dirty="0" smtClean="0"/>
              <a:t>Optional</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838200"/>
            <a:ext cx="8458200" cy="5509200"/>
          </a:xfrm>
          <a:prstGeom prst="rect">
            <a:avLst/>
          </a:prstGeom>
        </p:spPr>
        <p:txBody>
          <a:bodyPr wrap="square">
            <a:spAutoFit/>
          </a:bodyPr>
          <a:lstStyle/>
          <a:p>
            <a:pPr algn="ctr"/>
            <a:r>
              <a:rPr lang="en-US" sz="1600" dirty="0" smtClean="0"/>
              <a:t>Experiment Chamber Requirements</a:t>
            </a:r>
          </a:p>
          <a:p>
            <a:endParaRPr lang="en-US" sz="1600" dirty="0" smtClean="0"/>
          </a:p>
          <a:p>
            <a:pPr lvl="1">
              <a:buFont typeface="Arial" pitchFamily="34" charset="0"/>
              <a:buChar char="•"/>
            </a:pPr>
            <a:r>
              <a:rPr lang="en-US" sz="1600" dirty="0" smtClean="0"/>
              <a:t>Appropriately sized to meet requirements dictated by the site and the specific   </a:t>
            </a:r>
          </a:p>
          <a:p>
            <a:pPr lvl="1"/>
            <a:r>
              <a:rPr lang="en-US" sz="1600" dirty="0"/>
              <a:t> </a:t>
            </a:r>
            <a:r>
              <a:rPr lang="en-US" sz="1600" dirty="0" smtClean="0"/>
              <a:t>dimensional area of experimentation.</a:t>
            </a:r>
          </a:p>
          <a:p>
            <a:pPr lvl="1">
              <a:buFont typeface="Arial" pitchFamily="34" charset="0"/>
              <a:buChar char="•"/>
            </a:pPr>
            <a:r>
              <a:rPr lang="en-US" sz="1600" dirty="0" smtClean="0"/>
              <a:t> The height of the vertical cross-sectional area shall be capable of accommodating all </a:t>
            </a:r>
          </a:p>
          <a:p>
            <a:pPr lvl="1"/>
            <a:r>
              <a:rPr lang="en-US" sz="1600" dirty="0" smtClean="0"/>
              <a:t>   biology and other items of interest , plus all required instrumentation and ancillary </a:t>
            </a:r>
          </a:p>
          <a:p>
            <a:pPr lvl="1"/>
            <a:r>
              <a:rPr lang="en-US" sz="1600" dirty="0" smtClean="0"/>
              <a:t>   equipment.</a:t>
            </a:r>
          </a:p>
          <a:p>
            <a:pPr lvl="1">
              <a:buFont typeface="Arial" pitchFamily="34" charset="0"/>
              <a:buChar char="•"/>
            </a:pPr>
            <a:r>
              <a:rPr lang="en-US" sz="1600" dirty="0" smtClean="0"/>
              <a:t> There shall be at least one entrance and one exit to permit active or passive simulation of  </a:t>
            </a:r>
          </a:p>
          <a:p>
            <a:pPr lvl="1"/>
            <a:r>
              <a:rPr lang="en-US" sz="1600" dirty="0"/>
              <a:t> </a:t>
            </a:r>
            <a:r>
              <a:rPr lang="en-US" sz="1600" dirty="0" smtClean="0"/>
              <a:t>  </a:t>
            </a:r>
            <a:r>
              <a:rPr lang="en-US" sz="1600" dirty="0" smtClean="0"/>
              <a:t>any local current.</a:t>
            </a:r>
          </a:p>
          <a:p>
            <a:pPr lvl="1">
              <a:buFont typeface="Arial" pitchFamily="34" charset="0"/>
              <a:buChar char="•"/>
            </a:pPr>
            <a:r>
              <a:rPr lang="en-US" sz="1600" dirty="0" smtClean="0"/>
              <a:t> A method shall be used for incorporating a 2 Tau time delay path, volumetrically  sized </a:t>
            </a:r>
          </a:p>
          <a:p>
            <a:pPr lvl="1"/>
            <a:r>
              <a:rPr lang="en-US" sz="1600" dirty="0" smtClean="0"/>
              <a:t>   relative to the chamber and desired current velocity.</a:t>
            </a:r>
          </a:p>
          <a:p>
            <a:pPr lvl="1">
              <a:buFont typeface="Arial" pitchFamily="34" charset="0"/>
              <a:buChar char="•"/>
            </a:pPr>
            <a:r>
              <a:rPr lang="en-US" sz="1600" dirty="0" smtClean="0"/>
              <a:t> Tidal effects may be simulated mechanically or by another method as desired.</a:t>
            </a:r>
          </a:p>
          <a:p>
            <a:pPr lvl="1">
              <a:buFont typeface="Arial" pitchFamily="34" charset="0"/>
              <a:buChar char="•"/>
            </a:pPr>
            <a:r>
              <a:rPr lang="en-US" sz="1600" dirty="0" smtClean="0"/>
              <a:t> A method shall be used for sealing the interface between the chamber and the specific </a:t>
            </a:r>
          </a:p>
          <a:p>
            <a:pPr lvl="1"/>
            <a:r>
              <a:rPr lang="en-US" sz="1600" dirty="0"/>
              <a:t> </a:t>
            </a:r>
            <a:r>
              <a:rPr lang="en-US" sz="1600" dirty="0" smtClean="0"/>
              <a:t> </a:t>
            </a:r>
            <a:r>
              <a:rPr lang="en-US" sz="1600" dirty="0" smtClean="0"/>
              <a:t>site to mitigate enriched seawater leakage or seawater intrusion, and to inhibit local  </a:t>
            </a:r>
          </a:p>
          <a:p>
            <a:pPr lvl="1"/>
            <a:r>
              <a:rPr lang="en-US" sz="1600" dirty="0" smtClean="0"/>
              <a:t>  critter incursion.</a:t>
            </a:r>
          </a:p>
          <a:p>
            <a:pPr lvl="1">
              <a:buFont typeface="Arial" pitchFamily="34" charset="0"/>
              <a:buChar char="•"/>
            </a:pPr>
            <a:r>
              <a:rPr lang="en-US" sz="1600" dirty="0" smtClean="0"/>
              <a:t> A method shall be used as necessary to mitigate scour or erosion at the experiment site.</a:t>
            </a:r>
          </a:p>
          <a:p>
            <a:pPr lvl="1">
              <a:buFont typeface="Arial" pitchFamily="34" charset="0"/>
              <a:buChar char="•"/>
            </a:pPr>
            <a:r>
              <a:rPr lang="en-US" sz="1600" dirty="0" smtClean="0"/>
              <a:t> An appropriate method of securing the chamber to the site shall be used.</a:t>
            </a:r>
          </a:p>
          <a:p>
            <a:pPr lvl="1">
              <a:buFont typeface="Arial" pitchFamily="34" charset="0"/>
              <a:buChar char="•"/>
            </a:pPr>
            <a:r>
              <a:rPr lang="en-US" sz="1600" dirty="0"/>
              <a:t> </a:t>
            </a:r>
            <a:r>
              <a:rPr lang="en-US" sz="1600" dirty="0" smtClean="0"/>
              <a:t>Hatch requirements</a:t>
            </a:r>
          </a:p>
          <a:p>
            <a:pPr lvl="2">
              <a:buFont typeface="Arial" pitchFamily="34" charset="0"/>
              <a:buChar char="•"/>
            </a:pPr>
            <a:r>
              <a:rPr lang="en-US" sz="1600" dirty="0"/>
              <a:t> </a:t>
            </a:r>
            <a:r>
              <a:rPr lang="en-US" sz="1600" dirty="0" smtClean="0"/>
              <a:t>Several smaller rather than one larger</a:t>
            </a:r>
          </a:p>
          <a:p>
            <a:pPr lvl="2">
              <a:buFont typeface="Arial" pitchFamily="34" charset="0"/>
              <a:buChar char="•"/>
            </a:pPr>
            <a:r>
              <a:rPr lang="en-US" sz="1600" dirty="0"/>
              <a:t> </a:t>
            </a:r>
            <a:r>
              <a:rPr lang="en-US" sz="1600" dirty="0" smtClean="0"/>
              <a:t>Secured by latches</a:t>
            </a:r>
          </a:p>
          <a:p>
            <a:pPr lvl="1">
              <a:buFont typeface="Arial" pitchFamily="34" charset="0"/>
              <a:buChar char="•"/>
            </a:pPr>
            <a:r>
              <a:rPr lang="en-US" sz="1600" dirty="0"/>
              <a:t> </a:t>
            </a:r>
            <a:r>
              <a:rPr lang="en-US" sz="1600" dirty="0" smtClean="0"/>
              <a:t>Diver Depth</a:t>
            </a:r>
          </a:p>
          <a:p>
            <a:pPr lvl="2">
              <a:buFont typeface="Arial" pitchFamily="34" charset="0"/>
              <a:buChar char="•"/>
            </a:pPr>
            <a:r>
              <a:rPr lang="en-US" sz="1600" dirty="0" smtClean="0"/>
              <a:t> 40 meters</a:t>
            </a:r>
            <a:endParaRPr lang="en-US" sz="1600" dirty="0" smtClean="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295400" y="457200"/>
            <a:ext cx="5718175" cy="533400"/>
          </a:xfrm>
        </p:spPr>
        <p:txBody>
          <a:bodyPr>
            <a:normAutofit fontScale="90000"/>
          </a:bodyPr>
          <a:lstStyle/>
          <a:p>
            <a:r>
              <a:rPr lang="en-US" sz="2400" b="1" dirty="0" smtClean="0"/>
              <a:t>Sample Experiment Chamber Configurations</a:t>
            </a:r>
            <a:endParaRPr lang="en-US" sz="2400" b="1" dirty="0"/>
          </a:p>
        </p:txBody>
      </p:sp>
      <p:pic>
        <p:nvPicPr>
          <p:cNvPr id="3" name="Picture 3"/>
          <p:cNvPicPr>
            <a:picLocks noChangeAspect="1" noChangeArrowheads="1"/>
          </p:cNvPicPr>
          <p:nvPr/>
        </p:nvPicPr>
        <p:blipFill>
          <a:blip r:embed="rId3" cstate="print"/>
          <a:srcRect/>
          <a:stretch>
            <a:fillRect/>
          </a:stretch>
        </p:blipFill>
        <p:spPr bwMode="auto">
          <a:xfrm>
            <a:off x="685800" y="1219200"/>
            <a:ext cx="3276600" cy="2257213"/>
          </a:xfrm>
          <a:prstGeom prst="rect">
            <a:avLst/>
          </a:prstGeom>
          <a:noFill/>
          <a:ln w="9525">
            <a:noFill/>
            <a:miter lim="800000"/>
            <a:headEnd/>
            <a:tailEnd/>
          </a:ln>
        </p:spPr>
      </p:pic>
      <p:sp>
        <p:nvSpPr>
          <p:cNvPr id="4" name="TextBox 3"/>
          <p:cNvSpPr txBox="1"/>
          <p:nvPr/>
        </p:nvSpPr>
        <p:spPr>
          <a:xfrm>
            <a:off x="1219200" y="3505200"/>
            <a:ext cx="2133600" cy="369332"/>
          </a:xfrm>
          <a:prstGeom prst="rect">
            <a:avLst/>
          </a:prstGeom>
          <a:noFill/>
        </p:spPr>
        <p:txBody>
          <a:bodyPr wrap="square" rtlCol="0">
            <a:spAutoFit/>
          </a:bodyPr>
          <a:lstStyle/>
          <a:p>
            <a:r>
              <a:rPr lang="en-US" b="1" dirty="0" smtClean="0"/>
              <a:t>MBARI Deep FOCE</a:t>
            </a:r>
          </a:p>
        </p:txBody>
      </p:sp>
      <p:pic>
        <p:nvPicPr>
          <p:cNvPr id="5" name="Picture 2" descr="C:\Documents and Settings\shfa\Desktop\XFOCE, SWFOCE PDR\Truncated Triangle SWFOCE Enclosure.JPG"/>
          <p:cNvPicPr>
            <a:picLocks noChangeAspect="1" noChangeArrowheads="1"/>
          </p:cNvPicPr>
          <p:nvPr/>
        </p:nvPicPr>
        <p:blipFill>
          <a:blip r:embed="rId4" cstate="print"/>
          <a:srcRect/>
          <a:stretch>
            <a:fillRect/>
          </a:stretch>
        </p:blipFill>
        <p:spPr bwMode="auto">
          <a:xfrm>
            <a:off x="4800600" y="4267200"/>
            <a:ext cx="3505200" cy="2076450"/>
          </a:xfrm>
          <a:prstGeom prst="rect">
            <a:avLst/>
          </a:prstGeom>
          <a:noFill/>
        </p:spPr>
      </p:pic>
      <p:sp>
        <p:nvSpPr>
          <p:cNvPr id="6" name="Rectangle 5"/>
          <p:cNvSpPr/>
          <p:nvPr/>
        </p:nvSpPr>
        <p:spPr>
          <a:xfrm>
            <a:off x="5867400" y="6324600"/>
            <a:ext cx="1621164" cy="369332"/>
          </a:xfrm>
          <a:prstGeom prst="rect">
            <a:avLst/>
          </a:prstGeom>
        </p:spPr>
        <p:txBody>
          <a:bodyPr wrap="square">
            <a:spAutoFit/>
          </a:bodyPr>
          <a:lstStyle/>
          <a:p>
            <a:pPr algn="ctr"/>
            <a:r>
              <a:rPr lang="en-US" b="1" dirty="0" smtClean="0"/>
              <a:t>Trapezoidal</a:t>
            </a:r>
            <a:endParaRPr lang="en-US" b="1" dirty="0" smtClean="0"/>
          </a:p>
        </p:txBody>
      </p:sp>
      <p:sp>
        <p:nvSpPr>
          <p:cNvPr id="8" name="Rectangle 7"/>
          <p:cNvSpPr/>
          <p:nvPr/>
        </p:nvSpPr>
        <p:spPr>
          <a:xfrm>
            <a:off x="1528655" y="6400800"/>
            <a:ext cx="1805559" cy="369332"/>
          </a:xfrm>
          <a:prstGeom prst="rect">
            <a:avLst/>
          </a:prstGeom>
        </p:spPr>
        <p:txBody>
          <a:bodyPr wrap="none">
            <a:spAutoFit/>
          </a:bodyPr>
          <a:lstStyle/>
          <a:p>
            <a:pPr algn="ctr"/>
            <a:r>
              <a:rPr lang="en-US" b="1" dirty="0" smtClean="0"/>
              <a:t>Hemi- Cylindrical</a:t>
            </a:r>
            <a:endParaRPr lang="en-US" b="1" dirty="0" smtClean="0"/>
          </a:p>
        </p:txBody>
      </p:sp>
      <p:graphicFrame>
        <p:nvGraphicFramePr>
          <p:cNvPr id="57346" name="Object 2"/>
          <p:cNvGraphicFramePr>
            <a:graphicFrameLocks noChangeAspect="1"/>
          </p:cNvGraphicFramePr>
          <p:nvPr/>
        </p:nvGraphicFramePr>
        <p:xfrm>
          <a:off x="4724400" y="1219200"/>
          <a:ext cx="3650241" cy="2362200"/>
        </p:xfrm>
        <a:graphic>
          <a:graphicData uri="http://schemas.openxmlformats.org/presentationml/2006/ole">
            <p:oleObj spid="_x0000_s57346" name="Acrobat Document" r:id="rId5" imgW="11658600" imgH="7543800" progId="AcroExch.Document.7">
              <p:embed/>
            </p:oleObj>
          </a:graphicData>
        </a:graphic>
      </p:graphicFrame>
      <p:sp>
        <p:nvSpPr>
          <p:cNvPr id="12" name="Rectangle 11"/>
          <p:cNvSpPr/>
          <p:nvPr/>
        </p:nvSpPr>
        <p:spPr>
          <a:xfrm>
            <a:off x="5562600" y="3581400"/>
            <a:ext cx="2003690" cy="369332"/>
          </a:xfrm>
          <a:prstGeom prst="rect">
            <a:avLst/>
          </a:prstGeom>
        </p:spPr>
        <p:txBody>
          <a:bodyPr wrap="none">
            <a:spAutoFit/>
          </a:bodyPr>
          <a:lstStyle/>
          <a:p>
            <a:pPr algn="ctr"/>
            <a:r>
              <a:rPr lang="en-US" b="1" dirty="0" smtClean="0"/>
              <a:t>SWFOCE Prototype</a:t>
            </a:r>
            <a:endParaRPr lang="en-US" b="1" dirty="0" smtClean="0"/>
          </a:p>
        </p:txBody>
      </p:sp>
      <p:graphicFrame>
        <p:nvGraphicFramePr>
          <p:cNvPr id="57348" name="Object 4"/>
          <p:cNvGraphicFramePr>
            <a:graphicFrameLocks noChangeAspect="1"/>
          </p:cNvGraphicFramePr>
          <p:nvPr/>
        </p:nvGraphicFramePr>
        <p:xfrm>
          <a:off x="685800" y="4267200"/>
          <a:ext cx="3291625" cy="2130127"/>
        </p:xfrm>
        <a:graphic>
          <a:graphicData uri="http://schemas.openxmlformats.org/presentationml/2006/ole">
            <p:oleObj spid="_x0000_s57348" name="Acrobat Document" r:id="rId6" imgW="11658600" imgH="7543800" progId="AcroExch.Document.7">
              <p:embed/>
            </p:oleObj>
          </a:graphicData>
        </a:graphic>
      </p:graphicFrame>
      <p:sp>
        <p:nvSpPr>
          <p:cNvPr id="15" name="TextBox 14"/>
          <p:cNvSpPr txBox="1"/>
          <p:nvPr/>
        </p:nvSpPr>
        <p:spPr>
          <a:xfrm>
            <a:off x="914400" y="6019800"/>
            <a:ext cx="1504514" cy="276999"/>
          </a:xfrm>
          <a:prstGeom prst="rect">
            <a:avLst/>
          </a:prstGeom>
          <a:noFill/>
        </p:spPr>
        <p:txBody>
          <a:bodyPr wrap="none" rtlCol="0">
            <a:spAutoFit/>
          </a:bodyPr>
          <a:lstStyle/>
          <a:p>
            <a:r>
              <a:rPr lang="en-US" sz="1200" b="1" dirty="0" smtClean="0"/>
              <a:t>Modular Fan Section</a:t>
            </a:r>
            <a:endParaRPr lang="en-US" sz="1200" b="1" dirty="0"/>
          </a:p>
        </p:txBody>
      </p:sp>
      <p:sp>
        <p:nvSpPr>
          <p:cNvPr id="16" name="TextBox 15"/>
          <p:cNvSpPr txBox="1"/>
          <p:nvPr/>
        </p:nvSpPr>
        <p:spPr>
          <a:xfrm>
            <a:off x="1600200" y="4267200"/>
            <a:ext cx="1758879" cy="276999"/>
          </a:xfrm>
          <a:prstGeom prst="rect">
            <a:avLst/>
          </a:prstGeom>
          <a:noFill/>
        </p:spPr>
        <p:txBody>
          <a:bodyPr wrap="none" rtlCol="0">
            <a:spAutoFit/>
          </a:bodyPr>
          <a:lstStyle/>
          <a:p>
            <a:r>
              <a:rPr lang="en-US" sz="1200" b="1" dirty="0" smtClean="0"/>
              <a:t>Surge Translation Paddle</a:t>
            </a:r>
            <a:endParaRPr lang="en-US" sz="1200" b="1" dirty="0"/>
          </a:p>
        </p:txBody>
      </p:sp>
      <p:cxnSp>
        <p:nvCxnSpPr>
          <p:cNvPr id="18" name="Straight Arrow Connector 17"/>
          <p:cNvCxnSpPr>
            <a:stCxn id="15" idx="0"/>
          </p:cNvCxnSpPr>
          <p:nvPr/>
        </p:nvCxnSpPr>
        <p:spPr>
          <a:xfrm flipH="1" flipV="1">
            <a:off x="1524000" y="5486400"/>
            <a:ext cx="142657"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2590800" y="4495800"/>
            <a:ext cx="4572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6248400" y="1219200"/>
            <a:ext cx="1141595" cy="276999"/>
          </a:xfrm>
          <a:prstGeom prst="rect">
            <a:avLst/>
          </a:prstGeom>
          <a:noFill/>
        </p:spPr>
        <p:txBody>
          <a:bodyPr wrap="none" rtlCol="0">
            <a:spAutoFit/>
          </a:bodyPr>
          <a:lstStyle/>
          <a:p>
            <a:r>
              <a:rPr lang="en-US" sz="1200" b="1" dirty="0" smtClean="0"/>
              <a:t>Access Hatches</a:t>
            </a:r>
            <a:endParaRPr lang="en-US" sz="1200" b="1" dirty="0"/>
          </a:p>
        </p:txBody>
      </p:sp>
      <p:cxnSp>
        <p:nvCxnSpPr>
          <p:cNvPr id="25" name="Straight Arrow Connector 24"/>
          <p:cNvCxnSpPr>
            <a:stCxn id="24" idx="2"/>
          </p:cNvCxnSpPr>
          <p:nvPr/>
        </p:nvCxnSpPr>
        <p:spPr>
          <a:xfrm flipH="1">
            <a:off x="6705600" y="1496199"/>
            <a:ext cx="113598" cy="6374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4" idx="2"/>
          </p:cNvCxnSpPr>
          <p:nvPr/>
        </p:nvCxnSpPr>
        <p:spPr>
          <a:xfrm flipH="1">
            <a:off x="6019800" y="1496199"/>
            <a:ext cx="799398" cy="5612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5029200" y="6019800"/>
            <a:ext cx="1316130" cy="276999"/>
          </a:xfrm>
          <a:prstGeom prst="rect">
            <a:avLst/>
          </a:prstGeom>
          <a:noFill/>
        </p:spPr>
        <p:txBody>
          <a:bodyPr wrap="none" rtlCol="0">
            <a:spAutoFit/>
          </a:bodyPr>
          <a:lstStyle/>
          <a:p>
            <a:r>
              <a:rPr lang="en-US" sz="1200" b="1" dirty="0" smtClean="0"/>
              <a:t>Side Access Hatch</a:t>
            </a:r>
            <a:endParaRPr lang="en-US" sz="1200" b="1" dirty="0"/>
          </a:p>
        </p:txBody>
      </p:sp>
      <p:cxnSp>
        <p:nvCxnSpPr>
          <p:cNvPr id="32" name="Straight Arrow Connector 31"/>
          <p:cNvCxnSpPr>
            <a:stCxn id="31" idx="0"/>
          </p:cNvCxnSpPr>
          <p:nvPr/>
        </p:nvCxnSpPr>
        <p:spPr>
          <a:xfrm flipV="1">
            <a:off x="5687265" y="5410200"/>
            <a:ext cx="561135"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2438400" y="5791200"/>
            <a:ext cx="639919" cy="276999"/>
          </a:xfrm>
          <a:prstGeom prst="rect">
            <a:avLst/>
          </a:prstGeom>
          <a:noFill/>
        </p:spPr>
        <p:txBody>
          <a:bodyPr wrap="none" rtlCol="0">
            <a:spAutoFit/>
          </a:bodyPr>
          <a:lstStyle/>
          <a:p>
            <a:r>
              <a:rPr lang="en-US" sz="1200" b="1" dirty="0" smtClean="0"/>
              <a:t>Handle</a:t>
            </a:r>
            <a:endParaRPr lang="en-US" sz="1200" b="1" dirty="0"/>
          </a:p>
        </p:txBody>
      </p:sp>
      <p:cxnSp>
        <p:nvCxnSpPr>
          <p:cNvPr id="36" name="Straight Arrow Connector 35"/>
          <p:cNvCxnSpPr/>
          <p:nvPr/>
        </p:nvCxnSpPr>
        <p:spPr>
          <a:xfrm flipH="1" flipV="1">
            <a:off x="2590800" y="5334000"/>
            <a:ext cx="762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5334000" y="3048000"/>
            <a:ext cx="1152944" cy="276999"/>
          </a:xfrm>
          <a:prstGeom prst="rect">
            <a:avLst/>
          </a:prstGeom>
          <a:noFill/>
        </p:spPr>
        <p:txBody>
          <a:bodyPr wrap="none" rtlCol="0">
            <a:spAutoFit/>
          </a:bodyPr>
          <a:lstStyle/>
          <a:p>
            <a:r>
              <a:rPr lang="en-US" sz="1200" b="1" dirty="0" smtClean="0"/>
              <a:t>Conformal Seal</a:t>
            </a:r>
            <a:endParaRPr lang="en-US" sz="1200" b="1" dirty="0"/>
          </a:p>
        </p:txBody>
      </p:sp>
      <p:cxnSp>
        <p:nvCxnSpPr>
          <p:cNvPr id="54" name="Straight Arrow Connector 53"/>
          <p:cNvCxnSpPr/>
          <p:nvPr/>
        </p:nvCxnSpPr>
        <p:spPr>
          <a:xfrm flipV="1">
            <a:off x="5638800" y="2667000"/>
            <a:ext cx="304800" cy="457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638800" y="4343400"/>
            <a:ext cx="2510111" cy="276999"/>
          </a:xfrm>
          <a:prstGeom prst="rect">
            <a:avLst/>
          </a:prstGeom>
          <a:noFill/>
        </p:spPr>
        <p:txBody>
          <a:bodyPr wrap="none" rtlCol="0">
            <a:spAutoFit/>
          </a:bodyPr>
          <a:lstStyle/>
          <a:p>
            <a:r>
              <a:rPr lang="en-US" sz="1200" b="1" dirty="0" smtClean="0"/>
              <a:t>Surface for Possible Instrumentation</a:t>
            </a:r>
            <a:endParaRPr lang="en-US" sz="1200" b="1" dirty="0"/>
          </a:p>
        </p:txBody>
      </p:sp>
      <p:cxnSp>
        <p:nvCxnSpPr>
          <p:cNvPr id="57" name="Straight Arrow Connector 56"/>
          <p:cNvCxnSpPr>
            <a:stCxn id="56" idx="2"/>
          </p:cNvCxnSpPr>
          <p:nvPr/>
        </p:nvCxnSpPr>
        <p:spPr>
          <a:xfrm>
            <a:off x="6893856" y="4620399"/>
            <a:ext cx="40344" cy="4850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6781800" y="6019800"/>
            <a:ext cx="1541832" cy="276999"/>
          </a:xfrm>
          <a:prstGeom prst="rect">
            <a:avLst/>
          </a:prstGeom>
          <a:noFill/>
        </p:spPr>
        <p:txBody>
          <a:bodyPr wrap="none" rtlCol="0">
            <a:spAutoFit/>
          </a:bodyPr>
          <a:lstStyle/>
          <a:p>
            <a:r>
              <a:rPr lang="en-US" sz="1200" b="1" dirty="0" smtClean="0"/>
              <a:t>Perimeter Shear Skirt</a:t>
            </a:r>
            <a:endParaRPr lang="en-US" sz="1200" b="1" dirty="0"/>
          </a:p>
        </p:txBody>
      </p:sp>
      <p:cxnSp>
        <p:nvCxnSpPr>
          <p:cNvPr id="61" name="Straight Arrow Connector 60"/>
          <p:cNvCxnSpPr/>
          <p:nvPr/>
        </p:nvCxnSpPr>
        <p:spPr>
          <a:xfrm flipV="1">
            <a:off x="7543800" y="5638800"/>
            <a:ext cx="76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7162800" y="1447800"/>
            <a:ext cx="1164806" cy="461665"/>
          </a:xfrm>
          <a:prstGeom prst="rect">
            <a:avLst/>
          </a:prstGeom>
          <a:noFill/>
        </p:spPr>
        <p:txBody>
          <a:bodyPr wrap="none" rtlCol="0">
            <a:spAutoFit/>
          </a:bodyPr>
          <a:lstStyle/>
          <a:p>
            <a:r>
              <a:rPr lang="en-US" sz="1200" b="1" dirty="0" smtClean="0"/>
              <a:t>Fitting for Time</a:t>
            </a:r>
          </a:p>
          <a:p>
            <a:r>
              <a:rPr lang="en-US" sz="1200" b="1" dirty="0" smtClean="0"/>
              <a:t>Delay Section</a:t>
            </a:r>
            <a:endParaRPr lang="en-US" sz="1200" b="1" dirty="0"/>
          </a:p>
        </p:txBody>
      </p:sp>
      <p:cxnSp>
        <p:nvCxnSpPr>
          <p:cNvPr id="78" name="Straight Arrow Connector 77"/>
          <p:cNvCxnSpPr/>
          <p:nvPr/>
        </p:nvCxnSpPr>
        <p:spPr>
          <a:xfrm flipH="1">
            <a:off x="7391400" y="1828800"/>
            <a:ext cx="265998"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7543800" y="3276600"/>
            <a:ext cx="705386" cy="276999"/>
          </a:xfrm>
          <a:prstGeom prst="rect">
            <a:avLst/>
          </a:prstGeom>
          <a:noFill/>
        </p:spPr>
        <p:txBody>
          <a:bodyPr wrap="none" rtlCol="0">
            <a:spAutoFit/>
          </a:bodyPr>
          <a:lstStyle/>
          <a:p>
            <a:r>
              <a:rPr lang="en-US" sz="1200" b="1" dirty="0" smtClean="0"/>
              <a:t>Anchors</a:t>
            </a:r>
            <a:endParaRPr lang="en-US" sz="1200" b="1" dirty="0"/>
          </a:p>
        </p:txBody>
      </p:sp>
      <p:cxnSp>
        <p:nvCxnSpPr>
          <p:cNvPr id="81" name="Straight Arrow Connector 80"/>
          <p:cNvCxnSpPr>
            <a:stCxn id="80" idx="0"/>
          </p:cNvCxnSpPr>
          <p:nvPr/>
        </p:nvCxnSpPr>
        <p:spPr>
          <a:xfrm flipH="1" flipV="1">
            <a:off x="7848600" y="2971800"/>
            <a:ext cx="47893"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a:stCxn id="80" idx="0"/>
          </p:cNvCxnSpPr>
          <p:nvPr/>
        </p:nvCxnSpPr>
        <p:spPr>
          <a:xfrm flipH="1" flipV="1">
            <a:off x="7315200" y="3200400"/>
            <a:ext cx="581293"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C:\Documents and Settings\shfa\Desktop\XFOCE, SWFOCE PDR\Guggenheim SWFOCE Concept.JPG"/>
          <p:cNvPicPr>
            <a:picLocks noChangeAspect="1" noChangeArrowheads="1"/>
          </p:cNvPicPr>
          <p:nvPr/>
        </p:nvPicPr>
        <p:blipFill>
          <a:blip r:embed="rId2" cstate="print"/>
          <a:srcRect/>
          <a:stretch>
            <a:fillRect/>
          </a:stretch>
        </p:blipFill>
        <p:spPr bwMode="auto">
          <a:xfrm>
            <a:off x="381000" y="1295400"/>
            <a:ext cx="3855662" cy="2628405"/>
          </a:xfrm>
          <a:prstGeom prst="rect">
            <a:avLst/>
          </a:prstGeom>
          <a:noFill/>
        </p:spPr>
      </p:pic>
      <p:sp>
        <p:nvSpPr>
          <p:cNvPr id="4" name="Rectangle 3"/>
          <p:cNvSpPr/>
          <p:nvPr/>
        </p:nvSpPr>
        <p:spPr>
          <a:xfrm>
            <a:off x="457200" y="3581400"/>
            <a:ext cx="1563890" cy="307777"/>
          </a:xfrm>
          <a:prstGeom prst="rect">
            <a:avLst/>
          </a:prstGeom>
        </p:spPr>
        <p:txBody>
          <a:bodyPr wrap="none">
            <a:spAutoFit/>
          </a:bodyPr>
          <a:lstStyle/>
          <a:p>
            <a:pPr algn="ctr"/>
            <a:r>
              <a:rPr lang="en-US" sz="1400" b="1" dirty="0" smtClean="0"/>
              <a:t>Integral 2 Tau Path</a:t>
            </a:r>
            <a:endParaRPr lang="en-US" sz="1400" b="1" dirty="0"/>
          </a:p>
        </p:txBody>
      </p:sp>
      <p:sp>
        <p:nvSpPr>
          <p:cNvPr id="5" name="Rectangle 4"/>
          <p:cNvSpPr/>
          <p:nvPr/>
        </p:nvSpPr>
        <p:spPr>
          <a:xfrm>
            <a:off x="2133600" y="76200"/>
            <a:ext cx="4800600" cy="523220"/>
          </a:xfrm>
          <a:prstGeom prst="rect">
            <a:avLst/>
          </a:prstGeom>
        </p:spPr>
        <p:txBody>
          <a:bodyPr wrap="square">
            <a:spAutoFit/>
          </a:bodyPr>
          <a:lstStyle/>
          <a:p>
            <a:r>
              <a:rPr lang="en-US" b="1" dirty="0" smtClean="0"/>
              <a:t>Sample Experiment Chamber Configurations</a:t>
            </a:r>
          </a:p>
          <a:p>
            <a:pPr algn="ctr"/>
            <a:r>
              <a:rPr lang="en-US" sz="1000" dirty="0" smtClean="0"/>
              <a:t>(Cont.)</a:t>
            </a:r>
            <a:endParaRPr lang="en-US" sz="1000" dirty="0"/>
          </a:p>
        </p:txBody>
      </p:sp>
      <p:sp>
        <p:nvSpPr>
          <p:cNvPr id="8" name="TextBox 7"/>
          <p:cNvSpPr txBox="1"/>
          <p:nvPr/>
        </p:nvSpPr>
        <p:spPr>
          <a:xfrm>
            <a:off x="3581400" y="1905000"/>
            <a:ext cx="531684" cy="338554"/>
          </a:xfrm>
          <a:prstGeom prst="rect">
            <a:avLst/>
          </a:prstGeom>
          <a:noFill/>
        </p:spPr>
        <p:txBody>
          <a:bodyPr wrap="none" rtlCol="0">
            <a:spAutoFit/>
          </a:bodyPr>
          <a:lstStyle/>
          <a:p>
            <a:r>
              <a:rPr lang="en-US" sz="1600" b="1" dirty="0" smtClean="0"/>
              <a:t>Fan</a:t>
            </a:r>
            <a:r>
              <a:rPr lang="en-US" sz="1600" dirty="0" smtClean="0">
                <a:solidFill>
                  <a:schemeClr val="bg1"/>
                </a:solidFill>
              </a:rPr>
              <a:t> </a:t>
            </a:r>
            <a:endParaRPr lang="en-US" sz="1600" dirty="0">
              <a:solidFill>
                <a:schemeClr val="bg1"/>
              </a:solidFill>
            </a:endParaRPr>
          </a:p>
        </p:txBody>
      </p:sp>
      <p:cxnSp>
        <p:nvCxnSpPr>
          <p:cNvPr id="11" name="Straight Arrow Connector 10"/>
          <p:cNvCxnSpPr>
            <a:stCxn id="8" idx="1"/>
          </p:cNvCxnSpPr>
          <p:nvPr/>
        </p:nvCxnSpPr>
        <p:spPr>
          <a:xfrm flipH="1">
            <a:off x="3429000" y="2074277"/>
            <a:ext cx="152400" cy="287923"/>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685800" y="3962400"/>
            <a:ext cx="3120854" cy="369332"/>
          </a:xfrm>
          <a:prstGeom prst="rect">
            <a:avLst/>
          </a:prstGeom>
        </p:spPr>
        <p:txBody>
          <a:bodyPr wrap="none">
            <a:spAutoFit/>
          </a:bodyPr>
          <a:lstStyle/>
          <a:p>
            <a:r>
              <a:rPr lang="en-US" b="1" dirty="0" smtClean="0"/>
              <a:t>Guggenheim/Stadium Concept</a:t>
            </a:r>
            <a:endParaRPr lang="en-US" b="1" dirty="0"/>
          </a:p>
        </p:txBody>
      </p:sp>
      <p:sp>
        <p:nvSpPr>
          <p:cNvPr id="29" name="Rectangle 28"/>
          <p:cNvSpPr/>
          <p:nvPr/>
        </p:nvSpPr>
        <p:spPr>
          <a:xfrm>
            <a:off x="2819400" y="3505200"/>
            <a:ext cx="1226233" cy="369332"/>
          </a:xfrm>
          <a:prstGeom prst="rect">
            <a:avLst/>
          </a:prstGeom>
        </p:spPr>
        <p:txBody>
          <a:bodyPr wrap="none">
            <a:spAutoFit/>
          </a:bodyPr>
          <a:lstStyle/>
          <a:p>
            <a:r>
              <a:rPr lang="en-US" b="1" dirty="0" smtClean="0"/>
              <a:t>Inlet vents</a:t>
            </a:r>
            <a:endParaRPr lang="en-US" b="1" dirty="0"/>
          </a:p>
        </p:txBody>
      </p:sp>
      <p:sp>
        <p:nvSpPr>
          <p:cNvPr id="31" name="Rectangle 30"/>
          <p:cNvSpPr/>
          <p:nvPr/>
        </p:nvSpPr>
        <p:spPr>
          <a:xfrm>
            <a:off x="609600" y="1295400"/>
            <a:ext cx="2203937" cy="646331"/>
          </a:xfrm>
          <a:prstGeom prst="rect">
            <a:avLst/>
          </a:prstGeom>
        </p:spPr>
        <p:txBody>
          <a:bodyPr wrap="none">
            <a:spAutoFit/>
          </a:bodyPr>
          <a:lstStyle/>
          <a:p>
            <a:r>
              <a:rPr lang="en-US" b="1" dirty="0" smtClean="0"/>
              <a:t>Experiment Chamber</a:t>
            </a:r>
          </a:p>
          <a:p>
            <a:r>
              <a:rPr lang="en-US" b="1" dirty="0" smtClean="0"/>
              <a:t>           Volume</a:t>
            </a:r>
            <a:endParaRPr lang="en-US" b="1" dirty="0"/>
          </a:p>
        </p:txBody>
      </p:sp>
      <p:sp>
        <p:nvSpPr>
          <p:cNvPr id="32" name="Rectangle 31"/>
          <p:cNvSpPr/>
          <p:nvPr/>
        </p:nvSpPr>
        <p:spPr>
          <a:xfrm>
            <a:off x="457200" y="1905000"/>
            <a:ext cx="1517851" cy="369332"/>
          </a:xfrm>
          <a:prstGeom prst="rect">
            <a:avLst/>
          </a:prstGeom>
        </p:spPr>
        <p:txBody>
          <a:bodyPr wrap="none">
            <a:spAutoFit/>
          </a:bodyPr>
          <a:lstStyle/>
          <a:p>
            <a:r>
              <a:rPr lang="en-US" b="1" dirty="0" smtClean="0"/>
              <a:t>Exhaust Vents</a:t>
            </a:r>
            <a:endParaRPr lang="en-US" b="1" dirty="0"/>
          </a:p>
        </p:txBody>
      </p:sp>
      <p:cxnSp>
        <p:nvCxnSpPr>
          <p:cNvPr id="34" name="Straight Arrow Connector 33"/>
          <p:cNvCxnSpPr>
            <a:stCxn id="29" idx="1"/>
          </p:cNvCxnSpPr>
          <p:nvPr/>
        </p:nvCxnSpPr>
        <p:spPr>
          <a:xfrm flipH="1" flipV="1">
            <a:off x="2590800" y="3124200"/>
            <a:ext cx="228600" cy="565666"/>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9" idx="1"/>
          </p:cNvCxnSpPr>
          <p:nvPr/>
        </p:nvCxnSpPr>
        <p:spPr>
          <a:xfrm flipH="1" flipV="1">
            <a:off x="2209800" y="3124200"/>
            <a:ext cx="609600" cy="565666"/>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1066800" y="2209800"/>
            <a:ext cx="914400" cy="2286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2438400" y="1905000"/>
            <a:ext cx="609600" cy="4572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flipV="1">
            <a:off x="1219200" y="3124200"/>
            <a:ext cx="152400" cy="5334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2057400" y="1600200"/>
            <a:ext cx="304800" cy="9906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2286000" y="1600200"/>
            <a:ext cx="1926746" cy="369332"/>
          </a:xfrm>
          <a:prstGeom prst="rect">
            <a:avLst/>
          </a:prstGeom>
        </p:spPr>
        <p:txBody>
          <a:bodyPr wrap="none">
            <a:spAutoFit/>
          </a:bodyPr>
          <a:lstStyle/>
          <a:p>
            <a:r>
              <a:rPr lang="en-US" b="1" dirty="0" smtClean="0"/>
              <a:t>Transparent Cover</a:t>
            </a:r>
            <a:endParaRPr lang="en-US" b="1" dirty="0"/>
          </a:p>
        </p:txBody>
      </p:sp>
      <p:pic>
        <p:nvPicPr>
          <p:cNvPr id="43" name="Picture 6"/>
          <p:cNvPicPr>
            <a:picLocks noChangeAspect="1" noChangeArrowheads="1"/>
          </p:cNvPicPr>
          <p:nvPr/>
        </p:nvPicPr>
        <p:blipFill>
          <a:blip r:embed="rId3" cstate="print"/>
          <a:srcRect/>
          <a:stretch>
            <a:fillRect/>
          </a:stretch>
        </p:blipFill>
        <p:spPr bwMode="auto">
          <a:xfrm>
            <a:off x="4800600" y="1295400"/>
            <a:ext cx="3864730" cy="2590800"/>
          </a:xfrm>
          <a:prstGeom prst="rect">
            <a:avLst/>
          </a:prstGeom>
          <a:noFill/>
          <a:ln w="9525">
            <a:noFill/>
            <a:miter lim="800000"/>
            <a:headEnd/>
            <a:tailEnd/>
          </a:ln>
        </p:spPr>
      </p:pic>
      <p:sp>
        <p:nvSpPr>
          <p:cNvPr id="44" name="Rectangle 43"/>
          <p:cNvSpPr/>
          <p:nvPr/>
        </p:nvSpPr>
        <p:spPr>
          <a:xfrm>
            <a:off x="4953000" y="4648200"/>
            <a:ext cx="3581400" cy="1384995"/>
          </a:xfrm>
          <a:prstGeom prst="rect">
            <a:avLst/>
          </a:prstGeom>
        </p:spPr>
        <p:txBody>
          <a:bodyPr wrap="square">
            <a:spAutoFit/>
          </a:bodyPr>
          <a:lstStyle/>
          <a:p>
            <a:pPr>
              <a:buFont typeface="Arial" pitchFamily="34" charset="0"/>
              <a:buChar char="•"/>
            </a:pPr>
            <a:r>
              <a:rPr lang="en-US" sz="1200" dirty="0" smtClean="0"/>
              <a:t> Polyethylene film </a:t>
            </a:r>
          </a:p>
          <a:p>
            <a:pPr>
              <a:buFont typeface="Arial" pitchFamily="34" charset="0"/>
              <a:buChar char="•"/>
            </a:pPr>
            <a:r>
              <a:rPr lang="en-US" sz="1200" dirty="0" smtClean="0"/>
              <a:t> Frame made of plastic or metal tubing.</a:t>
            </a:r>
            <a:endParaRPr lang="en-US" sz="1200" dirty="0"/>
          </a:p>
          <a:p>
            <a:pPr>
              <a:buFont typeface="Arial" pitchFamily="34" charset="0"/>
              <a:buChar char="•"/>
            </a:pPr>
            <a:r>
              <a:rPr lang="en-US" sz="1200" dirty="0" smtClean="0"/>
              <a:t> Requires a fairly benign environment.</a:t>
            </a:r>
          </a:p>
          <a:p>
            <a:pPr>
              <a:buFont typeface="Arial" pitchFamily="34" charset="0"/>
              <a:buChar char="•"/>
            </a:pPr>
            <a:r>
              <a:rPr lang="en-US" sz="1200" dirty="0" smtClean="0"/>
              <a:t> Translates surge</a:t>
            </a:r>
            <a:r>
              <a:rPr lang="en-US" sz="1200" dirty="0" smtClean="0"/>
              <a:t>.</a:t>
            </a:r>
          </a:p>
          <a:p>
            <a:pPr>
              <a:buFont typeface="Arial" pitchFamily="34" charset="0"/>
              <a:buChar char="•"/>
            </a:pPr>
            <a:r>
              <a:rPr lang="en-US" sz="1200" dirty="0" smtClean="0"/>
              <a:t> Current configuration does not incorporate delay</a:t>
            </a:r>
          </a:p>
          <a:p>
            <a:r>
              <a:rPr lang="en-US" sz="1200" dirty="0"/>
              <a:t> </a:t>
            </a:r>
            <a:r>
              <a:rPr lang="en-US" sz="1200" dirty="0" smtClean="0"/>
              <a:t> </a:t>
            </a:r>
            <a:r>
              <a:rPr lang="en-US" sz="1200" dirty="0" smtClean="0"/>
              <a:t>path.</a:t>
            </a:r>
          </a:p>
          <a:p>
            <a:pPr>
              <a:buFont typeface="Arial" pitchFamily="34" charset="0"/>
              <a:buChar char="•"/>
            </a:pPr>
            <a:r>
              <a:rPr lang="en-US" sz="1200" dirty="0"/>
              <a:t> </a:t>
            </a:r>
            <a:r>
              <a:rPr lang="en-US" sz="1200" dirty="0" smtClean="0"/>
              <a:t>Requires creative instrument attachment.</a:t>
            </a:r>
          </a:p>
        </p:txBody>
      </p:sp>
      <p:sp>
        <p:nvSpPr>
          <p:cNvPr id="45" name="Rectangle 44"/>
          <p:cNvSpPr/>
          <p:nvPr/>
        </p:nvSpPr>
        <p:spPr>
          <a:xfrm>
            <a:off x="4800600" y="4343400"/>
            <a:ext cx="4013535" cy="276999"/>
          </a:xfrm>
          <a:prstGeom prst="rect">
            <a:avLst/>
          </a:prstGeom>
        </p:spPr>
        <p:txBody>
          <a:bodyPr wrap="none">
            <a:spAutoFit/>
          </a:bodyPr>
          <a:lstStyle/>
          <a:p>
            <a:pPr algn="ctr"/>
            <a:r>
              <a:rPr lang="en-US" sz="1200" dirty="0" smtClean="0"/>
              <a:t>Submersible Habitat for Analyzing Reef Quality (SHARQ)</a:t>
            </a:r>
            <a:endParaRPr lang="en-US" sz="1200" dirty="0"/>
          </a:p>
        </p:txBody>
      </p:sp>
      <p:sp>
        <p:nvSpPr>
          <p:cNvPr id="46" name="Rectangle 45"/>
          <p:cNvSpPr/>
          <p:nvPr/>
        </p:nvSpPr>
        <p:spPr>
          <a:xfrm>
            <a:off x="5715001" y="3886200"/>
            <a:ext cx="2088520" cy="523220"/>
          </a:xfrm>
          <a:prstGeom prst="rect">
            <a:avLst/>
          </a:prstGeom>
        </p:spPr>
        <p:txBody>
          <a:bodyPr wrap="none">
            <a:spAutoFit/>
          </a:bodyPr>
          <a:lstStyle/>
          <a:p>
            <a:pPr algn="ctr"/>
            <a:r>
              <a:rPr lang="en-US" b="1" dirty="0" smtClean="0"/>
              <a:t>Compliant Chamber</a:t>
            </a:r>
          </a:p>
          <a:p>
            <a:pPr algn="ctr"/>
            <a:r>
              <a:rPr lang="en-US" sz="1000" b="1" dirty="0" smtClean="0"/>
              <a:t>(Not a FOCE as shown)</a:t>
            </a:r>
            <a:endParaRPr lang="en-US" sz="10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0" y="685800"/>
            <a:ext cx="3432175" cy="609600"/>
          </a:xfrm>
        </p:spPr>
        <p:txBody>
          <a:bodyPr>
            <a:normAutofit fontScale="90000"/>
          </a:bodyPr>
          <a:lstStyle/>
          <a:p>
            <a:r>
              <a:rPr lang="en-US" sz="2400" dirty="0" smtClean="0"/>
              <a:t>Time Delay Mixing Section</a:t>
            </a:r>
            <a:endParaRPr lang="en-US" sz="2400" dirty="0"/>
          </a:p>
        </p:txBody>
      </p:sp>
      <p:sp>
        <p:nvSpPr>
          <p:cNvPr id="3" name="Rectangle 2"/>
          <p:cNvSpPr/>
          <p:nvPr/>
        </p:nvSpPr>
        <p:spPr>
          <a:xfrm>
            <a:off x="1676400" y="2514600"/>
            <a:ext cx="7696200" cy="2062103"/>
          </a:xfrm>
          <a:prstGeom prst="rect">
            <a:avLst/>
          </a:prstGeom>
        </p:spPr>
        <p:txBody>
          <a:bodyPr wrap="square">
            <a:spAutoFit/>
          </a:bodyPr>
          <a:lstStyle/>
          <a:p>
            <a:r>
              <a:rPr lang="en-US" sz="1600" dirty="0" smtClean="0"/>
              <a:t>The Enriched Seawater Time Delay “mixing” Section provides the necessary time for the CO2 and the seawater to chemically react and establish a stabilized </a:t>
            </a:r>
            <a:r>
              <a:rPr lang="en-US" sz="1600" dirty="0" err="1" smtClean="0"/>
              <a:t>pH.</a:t>
            </a:r>
            <a:endParaRPr lang="en-US" sz="1600" dirty="0"/>
          </a:p>
          <a:p>
            <a:endParaRPr lang="en-US" sz="1600" dirty="0"/>
          </a:p>
          <a:p>
            <a:r>
              <a:rPr lang="en-US" sz="1600" dirty="0" smtClean="0"/>
              <a:t>The 2 Tau time delay is determined by water temperature and the desired </a:t>
            </a:r>
            <a:r>
              <a:rPr lang="en-US" sz="1600" dirty="0" err="1" smtClean="0"/>
              <a:t>pH.</a:t>
            </a:r>
            <a:endParaRPr lang="en-US" sz="1600" dirty="0" smtClean="0"/>
          </a:p>
          <a:p>
            <a:endParaRPr lang="en-US" sz="1600" dirty="0"/>
          </a:p>
          <a:p>
            <a:r>
              <a:rPr lang="en-US" sz="1600" dirty="0" smtClean="0"/>
              <a:t>The  </a:t>
            </a:r>
            <a:r>
              <a:rPr lang="en-US" sz="1600" dirty="0" err="1" smtClean="0"/>
              <a:t>Zeebe</a:t>
            </a:r>
            <a:r>
              <a:rPr lang="en-US" sz="1600" dirty="0" smtClean="0"/>
              <a:t>-Wolf  </a:t>
            </a:r>
            <a:r>
              <a:rPr lang="en-US" sz="1600" dirty="0" err="1" smtClean="0"/>
              <a:t>Gladrow</a:t>
            </a:r>
            <a:r>
              <a:rPr lang="en-US" sz="1600" dirty="0" smtClean="0"/>
              <a:t> CO2 Kinetic Model is used to determine Tau.</a:t>
            </a:r>
          </a:p>
          <a:p>
            <a:endParaRPr lang="en-US" sz="1600" dirty="0"/>
          </a:p>
          <a:p>
            <a:endParaRPr lang="en-US" sz="1600" dirty="0" smtClean="0"/>
          </a:p>
        </p:txBody>
      </p:sp>
      <p:sp>
        <p:nvSpPr>
          <p:cNvPr id="4" name="Rectangle 3"/>
          <p:cNvSpPr/>
          <p:nvPr/>
        </p:nvSpPr>
        <p:spPr>
          <a:xfrm>
            <a:off x="1676400" y="4114800"/>
            <a:ext cx="7086600" cy="646331"/>
          </a:xfrm>
          <a:prstGeom prst="rect">
            <a:avLst/>
          </a:prstGeom>
        </p:spPr>
        <p:txBody>
          <a:bodyPr wrap="square">
            <a:spAutoFit/>
          </a:bodyPr>
          <a:lstStyle/>
          <a:p>
            <a:r>
              <a:rPr lang="en-US" dirty="0" smtClean="0"/>
              <a:t>The length of the mixing section is relative to the desired current speed.</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667000" y="990600"/>
            <a:ext cx="3351110" cy="369332"/>
          </a:xfrm>
          <a:prstGeom prst="rect">
            <a:avLst/>
          </a:prstGeom>
        </p:spPr>
        <p:txBody>
          <a:bodyPr wrap="none">
            <a:spAutoFit/>
          </a:bodyPr>
          <a:lstStyle/>
          <a:p>
            <a:r>
              <a:rPr lang="en-US" dirty="0"/>
              <a:t>XFOCE Chamber Requirements</a:t>
            </a:r>
          </a:p>
        </p:txBody>
      </p:sp>
      <p:pic>
        <p:nvPicPr>
          <p:cNvPr id="19457" name="Picture 1"/>
          <p:cNvPicPr>
            <a:picLocks noChangeAspect="1" noChangeArrowheads="1"/>
          </p:cNvPicPr>
          <p:nvPr/>
        </p:nvPicPr>
        <p:blipFill>
          <a:blip r:embed="rId2" cstate="print"/>
          <a:srcRect/>
          <a:stretch>
            <a:fillRect/>
          </a:stretch>
        </p:blipFill>
        <p:spPr bwMode="auto">
          <a:xfrm>
            <a:off x="2011680" y="838200"/>
            <a:ext cx="5114925" cy="5124450"/>
          </a:xfrm>
          <a:prstGeom prst="rect">
            <a:avLst/>
          </a:prstGeom>
          <a:noFill/>
          <a:ln w="9525">
            <a:noFill/>
            <a:miter lim="800000"/>
            <a:headEnd/>
            <a:tailEnd/>
          </a:ln>
        </p:spPr>
      </p:pic>
      <p:sp>
        <p:nvSpPr>
          <p:cNvPr id="8" name="Rectangle 7"/>
          <p:cNvSpPr/>
          <p:nvPr/>
        </p:nvSpPr>
        <p:spPr>
          <a:xfrm>
            <a:off x="2438400" y="5934670"/>
            <a:ext cx="6096000" cy="461665"/>
          </a:xfrm>
          <a:prstGeom prst="rect">
            <a:avLst/>
          </a:prstGeom>
        </p:spPr>
        <p:txBody>
          <a:bodyPr wrap="square">
            <a:spAutoFit/>
          </a:bodyPr>
          <a:lstStyle/>
          <a:p>
            <a:r>
              <a:rPr lang="en-US" sz="1200" dirty="0"/>
              <a:t>Curves from the </a:t>
            </a:r>
            <a:r>
              <a:rPr lang="en-US" sz="1200" dirty="0" err="1"/>
              <a:t>Zeebe</a:t>
            </a:r>
            <a:r>
              <a:rPr lang="en-US" sz="1200" dirty="0"/>
              <a:t>-Wolf </a:t>
            </a:r>
            <a:r>
              <a:rPr lang="en-US" sz="1200" dirty="0" err="1"/>
              <a:t>Gladrow</a:t>
            </a:r>
            <a:r>
              <a:rPr lang="en-US" sz="1200" dirty="0"/>
              <a:t> CO2 kinetic model</a:t>
            </a:r>
          </a:p>
          <a:p>
            <a:r>
              <a:rPr lang="en-US" sz="1200" dirty="0"/>
              <a:t>showing e-folding time at various temperatures as a function of </a:t>
            </a:r>
            <a:r>
              <a:rPr lang="en-US" sz="1200" dirty="0" err="1"/>
              <a:t>pH.</a:t>
            </a:r>
            <a:endParaRPr lang="en-US" sz="1200" dirty="0"/>
          </a:p>
        </p:txBody>
      </p:sp>
      <p:cxnSp>
        <p:nvCxnSpPr>
          <p:cNvPr id="10" name="Straight Connector 9"/>
          <p:cNvCxnSpPr/>
          <p:nvPr/>
        </p:nvCxnSpPr>
        <p:spPr>
          <a:xfrm>
            <a:off x="5678424" y="1371600"/>
            <a:ext cx="76200" cy="4038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541264" y="1295400"/>
            <a:ext cx="76200" cy="41148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394960" y="1295400"/>
            <a:ext cx="91440" cy="41148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5266944" y="1295400"/>
            <a:ext cx="67056" cy="41148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3886200" y="4206240"/>
            <a:ext cx="3048000"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3886200" y="4507992"/>
            <a:ext cx="3048000"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3886200" y="4846320"/>
            <a:ext cx="3048000" cy="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895600" y="4038600"/>
            <a:ext cx="973343" cy="246221"/>
          </a:xfrm>
          <a:prstGeom prst="rect">
            <a:avLst/>
          </a:prstGeom>
          <a:noFill/>
        </p:spPr>
        <p:txBody>
          <a:bodyPr wrap="none" rtlCol="0">
            <a:spAutoFit/>
          </a:bodyPr>
          <a:lstStyle/>
          <a:p>
            <a:r>
              <a:rPr lang="en-US" sz="1000" dirty="0" smtClean="0"/>
              <a:t>Tau = 67.8 </a:t>
            </a:r>
            <a:r>
              <a:rPr lang="en-US" sz="1000" dirty="0" err="1" smtClean="0"/>
              <a:t>secs</a:t>
            </a:r>
            <a:endParaRPr lang="en-US" sz="1000" dirty="0"/>
          </a:p>
        </p:txBody>
      </p:sp>
      <p:sp>
        <p:nvSpPr>
          <p:cNvPr id="22" name="Rectangle 21"/>
          <p:cNvSpPr/>
          <p:nvPr/>
        </p:nvSpPr>
        <p:spPr>
          <a:xfrm>
            <a:off x="2895600" y="4343400"/>
            <a:ext cx="979755" cy="246221"/>
          </a:xfrm>
          <a:prstGeom prst="rect">
            <a:avLst/>
          </a:prstGeom>
        </p:spPr>
        <p:txBody>
          <a:bodyPr wrap="none">
            <a:spAutoFit/>
          </a:bodyPr>
          <a:lstStyle/>
          <a:p>
            <a:r>
              <a:rPr lang="en-US" sz="1000" dirty="0" smtClean="0"/>
              <a:t>Tau = 51.3 </a:t>
            </a:r>
            <a:r>
              <a:rPr lang="en-US" sz="1000" dirty="0" err="1" smtClean="0"/>
              <a:t>secs</a:t>
            </a:r>
            <a:endParaRPr lang="en-US" sz="1000" dirty="0"/>
          </a:p>
        </p:txBody>
      </p:sp>
      <p:sp>
        <p:nvSpPr>
          <p:cNvPr id="23" name="Rectangle 22"/>
          <p:cNvSpPr/>
          <p:nvPr/>
        </p:nvSpPr>
        <p:spPr>
          <a:xfrm>
            <a:off x="2895600" y="4724400"/>
            <a:ext cx="973343" cy="246221"/>
          </a:xfrm>
          <a:prstGeom prst="rect">
            <a:avLst/>
          </a:prstGeom>
        </p:spPr>
        <p:txBody>
          <a:bodyPr wrap="none">
            <a:spAutoFit/>
          </a:bodyPr>
          <a:lstStyle/>
          <a:p>
            <a:r>
              <a:rPr lang="en-US" sz="1000" dirty="0" smtClean="0"/>
              <a:t>Tau = 31.1 </a:t>
            </a:r>
            <a:r>
              <a:rPr lang="en-US" sz="1000" dirty="0" err="1" smtClean="0"/>
              <a:t>secs</a:t>
            </a:r>
            <a:endParaRPr lang="en-US" sz="1000" dirty="0"/>
          </a:p>
        </p:txBody>
      </p:sp>
      <p:sp>
        <p:nvSpPr>
          <p:cNvPr id="25" name="TextBox 24"/>
          <p:cNvSpPr txBox="1"/>
          <p:nvPr/>
        </p:nvSpPr>
        <p:spPr>
          <a:xfrm>
            <a:off x="5334000" y="441960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26" name="TextBox 25"/>
          <p:cNvSpPr txBox="1"/>
          <p:nvPr/>
        </p:nvSpPr>
        <p:spPr>
          <a:xfrm>
            <a:off x="5212080" y="475488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27" name="TextBox 26"/>
          <p:cNvSpPr txBox="1"/>
          <p:nvPr/>
        </p:nvSpPr>
        <p:spPr>
          <a:xfrm>
            <a:off x="5468112" y="411480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28" name="TextBox 27"/>
          <p:cNvSpPr txBox="1"/>
          <p:nvPr/>
        </p:nvSpPr>
        <p:spPr>
          <a:xfrm>
            <a:off x="5614416" y="4050792"/>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29" name="TextBox 28"/>
          <p:cNvSpPr txBox="1"/>
          <p:nvPr/>
        </p:nvSpPr>
        <p:spPr>
          <a:xfrm>
            <a:off x="3962400" y="1219200"/>
            <a:ext cx="1003801" cy="246221"/>
          </a:xfrm>
          <a:prstGeom prst="rect">
            <a:avLst/>
          </a:prstGeom>
          <a:noFill/>
        </p:spPr>
        <p:txBody>
          <a:bodyPr wrap="none" rtlCol="0">
            <a:spAutoFit/>
          </a:bodyPr>
          <a:lstStyle/>
          <a:p>
            <a:r>
              <a:rPr lang="en-US" sz="1000" dirty="0" smtClean="0"/>
              <a:t>Offset pH = -0.7</a:t>
            </a:r>
            <a:endParaRPr lang="en-US" sz="1000" dirty="0"/>
          </a:p>
        </p:txBody>
      </p:sp>
      <p:sp>
        <p:nvSpPr>
          <p:cNvPr id="30" name="TextBox 29"/>
          <p:cNvSpPr txBox="1"/>
          <p:nvPr/>
        </p:nvSpPr>
        <p:spPr>
          <a:xfrm>
            <a:off x="3886200" y="1524000"/>
            <a:ext cx="1003801" cy="246221"/>
          </a:xfrm>
          <a:prstGeom prst="rect">
            <a:avLst/>
          </a:prstGeom>
          <a:noFill/>
        </p:spPr>
        <p:txBody>
          <a:bodyPr wrap="none" rtlCol="0">
            <a:spAutoFit/>
          </a:bodyPr>
          <a:lstStyle/>
          <a:p>
            <a:r>
              <a:rPr lang="en-US" sz="1000" dirty="0" smtClean="0"/>
              <a:t>Offset pH = -0.5</a:t>
            </a:r>
            <a:endParaRPr lang="en-US" sz="1000" dirty="0"/>
          </a:p>
        </p:txBody>
      </p:sp>
      <p:sp>
        <p:nvSpPr>
          <p:cNvPr id="31" name="TextBox 30"/>
          <p:cNvSpPr txBox="1"/>
          <p:nvPr/>
        </p:nvSpPr>
        <p:spPr>
          <a:xfrm>
            <a:off x="3886200" y="1905000"/>
            <a:ext cx="1003801" cy="246221"/>
          </a:xfrm>
          <a:prstGeom prst="rect">
            <a:avLst/>
          </a:prstGeom>
          <a:noFill/>
        </p:spPr>
        <p:txBody>
          <a:bodyPr wrap="none" rtlCol="0">
            <a:spAutoFit/>
          </a:bodyPr>
          <a:lstStyle/>
          <a:p>
            <a:r>
              <a:rPr lang="en-US" sz="1000" dirty="0" smtClean="0"/>
              <a:t>Offset pH = -0.3</a:t>
            </a:r>
            <a:endParaRPr lang="en-US" sz="1000" dirty="0"/>
          </a:p>
        </p:txBody>
      </p:sp>
      <p:sp>
        <p:nvSpPr>
          <p:cNvPr id="32" name="TextBox 31"/>
          <p:cNvSpPr txBox="1"/>
          <p:nvPr/>
        </p:nvSpPr>
        <p:spPr>
          <a:xfrm>
            <a:off x="5791200" y="1219200"/>
            <a:ext cx="947695" cy="246221"/>
          </a:xfrm>
          <a:prstGeom prst="rect">
            <a:avLst/>
          </a:prstGeom>
          <a:noFill/>
        </p:spPr>
        <p:txBody>
          <a:bodyPr wrap="none" rtlCol="0">
            <a:spAutoFit/>
          </a:bodyPr>
          <a:lstStyle/>
          <a:p>
            <a:r>
              <a:rPr lang="en-US" sz="1000" dirty="0" err="1" smtClean="0"/>
              <a:t>Bkgrd</a:t>
            </a:r>
            <a:r>
              <a:rPr lang="en-US" sz="1000" dirty="0" smtClean="0"/>
              <a:t> pH ~ 8.1</a:t>
            </a:r>
            <a:endParaRPr lang="en-US" sz="1000" dirty="0"/>
          </a:p>
        </p:txBody>
      </p:sp>
      <p:cxnSp>
        <p:nvCxnSpPr>
          <p:cNvPr id="36" name="Straight Connector 35"/>
          <p:cNvCxnSpPr/>
          <p:nvPr/>
        </p:nvCxnSpPr>
        <p:spPr>
          <a:xfrm>
            <a:off x="4953000" y="1371600"/>
            <a:ext cx="304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4876800" y="1676400"/>
            <a:ext cx="533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4876800" y="2057400"/>
            <a:ext cx="685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flipH="1">
            <a:off x="5715000" y="1371600"/>
            <a:ext cx="152400" cy="15240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219200" y="609600"/>
          <a:ext cx="6629401" cy="6636506"/>
        </p:xfrm>
        <a:graphic>
          <a:graphicData uri="http://schemas.openxmlformats.org/drawingml/2006/table">
            <a:tbl>
              <a:tblPr/>
              <a:tblGrid>
                <a:gridCol w="348359"/>
                <a:gridCol w="675608"/>
                <a:gridCol w="675608"/>
                <a:gridCol w="675608"/>
                <a:gridCol w="675608"/>
                <a:gridCol w="675608"/>
                <a:gridCol w="675608"/>
                <a:gridCol w="675608"/>
                <a:gridCol w="200570"/>
                <a:gridCol w="675608"/>
                <a:gridCol w="675608"/>
              </a:tblGrid>
              <a:tr h="371444">
                <a:tc gridSpan="7">
                  <a:txBody>
                    <a:bodyPr/>
                    <a:lstStyle/>
                    <a:p>
                      <a:pPr algn="ctr" fontAlgn="b"/>
                      <a:r>
                        <a:rPr lang="en-US" sz="1200" b="1" i="0" u="none" strike="noStrike" dirty="0">
                          <a:latin typeface="Arial"/>
                        </a:rPr>
                        <a:t>Estimation of Shallow-FOCE CO</a:t>
                      </a:r>
                      <a:r>
                        <a:rPr lang="en-US" sz="1200" b="1" i="0" u="none" strike="noStrike" baseline="-25000" dirty="0">
                          <a:latin typeface="Arial"/>
                        </a:rPr>
                        <a:t>2</a:t>
                      </a:r>
                      <a:r>
                        <a:rPr lang="en-US" sz="1200" b="1" i="0" u="none" strike="noStrike" dirty="0">
                          <a:latin typeface="Arial"/>
                        </a:rPr>
                        <a:t> enriched seawater release rate</a:t>
                      </a:r>
                      <a:r>
                        <a:rPr lang="en-US" sz="600" b="1" i="0" u="none" strike="noStrike" dirty="0">
                          <a:latin typeface="Arial"/>
                        </a:rPr>
                        <a:t>:</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r>
              <a:tr h="97124">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r>
              <a:tr h="97124">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97124">
                <a:tc gridSpan="2">
                  <a:txBody>
                    <a:bodyPr/>
                    <a:lstStyle/>
                    <a:p>
                      <a:pPr algn="l" fontAlgn="b"/>
                      <a:r>
                        <a:rPr lang="en-US" sz="600" b="1" i="0" u="none" strike="noStrike">
                          <a:latin typeface="Arial"/>
                        </a:rPr>
                        <a:t>Assumptions:</a:t>
                      </a:r>
                    </a:p>
                  </a:txBody>
                  <a:tcPr marL="5684" marR="5684" marT="5684" marB="0" anchor="b">
                    <a:lnL>
                      <a:noFill/>
                    </a:lnL>
                    <a:lnR>
                      <a:noFill/>
                    </a:lnR>
                    <a:lnT>
                      <a:noFill/>
                    </a:lnT>
                    <a:lnB>
                      <a:noFill/>
                    </a:lnB>
                  </a:tcPr>
                </a:tc>
                <a:tc hMerge="1">
                  <a:txBody>
                    <a:bodyPr/>
                    <a:lstStyle/>
                    <a:p>
                      <a:endParaRPr lang="en-US"/>
                    </a:p>
                  </a:txBody>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97124">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7">
                  <a:txBody>
                    <a:bodyPr/>
                    <a:lstStyle/>
                    <a:p>
                      <a:pPr algn="l" fontAlgn="b"/>
                      <a:r>
                        <a:rPr lang="en-US" sz="1200" b="0" i="0" u="none" strike="noStrike" dirty="0">
                          <a:latin typeface="Arial"/>
                        </a:rPr>
                        <a:t>1. Shallow FOCE is smaller than FOCE at MARS by 1/2: 0.5m X 0.5m.</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8">
                  <a:txBody>
                    <a:bodyPr/>
                    <a:lstStyle/>
                    <a:p>
                      <a:pPr algn="l" fontAlgn="b"/>
                      <a:r>
                        <a:rPr lang="en-US" sz="1200" b="0" i="0" u="none" strike="noStrike" dirty="0">
                          <a:latin typeface="Arial"/>
                        </a:rPr>
                        <a:t>2. Water velocity thru flume set as "on average" a 1 cm/s flow through chamber.</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6">
                  <a:txBody>
                    <a:bodyPr/>
                    <a:lstStyle/>
                    <a:p>
                      <a:pPr algn="l" fontAlgn="b"/>
                      <a:r>
                        <a:rPr lang="en-US" sz="1200" b="0" i="0" u="none" strike="noStrike">
                          <a:latin typeface="Arial"/>
                        </a:rPr>
                        <a:t> - residence time for a 1 meter length chamber is 100 secs.</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4">
                  <a:txBody>
                    <a:bodyPr/>
                    <a:lstStyle/>
                    <a:p>
                      <a:pPr algn="l" fontAlgn="b"/>
                      <a:r>
                        <a:rPr lang="en-US" sz="1200" b="0" i="0" u="none" strike="noStrike" dirty="0">
                          <a:latin typeface="Arial"/>
                        </a:rPr>
                        <a:t> - internal cyclic flow </a:t>
                      </a:r>
                      <a:r>
                        <a:rPr lang="en-US" sz="1200" b="0" i="0" u="none" strike="noStrike" dirty="0" err="1">
                          <a:latin typeface="Arial"/>
                        </a:rPr>
                        <a:t>indiced</a:t>
                      </a:r>
                      <a:r>
                        <a:rPr lang="en-US" sz="1200" b="0" i="0" u="none" strike="noStrike" dirty="0">
                          <a:latin typeface="Arial"/>
                        </a:rPr>
                        <a:t> by a paddle.</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cm/sec</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ht (m)</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w (m)</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10</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0.5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0.5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25</a:t>
                      </a:r>
                    </a:p>
                  </a:txBody>
                  <a:tcPr marL="5684" marR="5684" marT="5684" marB="0" anchor="b">
                    <a:lnL>
                      <a:noFill/>
                    </a:lnL>
                    <a:lnR>
                      <a:noFill/>
                    </a:lnR>
                    <a:lnT>
                      <a:noFill/>
                    </a:lnT>
                    <a:lnB>
                      <a:noFill/>
                    </a:lnB>
                  </a:tcPr>
                </a:tc>
                <a:tc>
                  <a:txBody>
                    <a:bodyPr/>
                    <a:lstStyle/>
                    <a:p>
                      <a:pPr algn="l" fontAlgn="b"/>
                      <a:r>
                        <a:rPr lang="en-US" sz="1200" b="0" i="0" u="none" strike="noStrike">
                          <a:latin typeface="Arial"/>
                        </a:rPr>
                        <a:t>L/s</a:t>
                      </a: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3">
                  <a:txBody>
                    <a:bodyPr/>
                    <a:lstStyle/>
                    <a:p>
                      <a:pPr algn="l" fontAlgn="b"/>
                      <a:r>
                        <a:rPr lang="en-US" sz="1200" b="0" i="0" u="none" strike="noStrike" dirty="0">
                          <a:latin typeface="Arial"/>
                        </a:rPr>
                        <a:t>3. Concentration of CO2-ESW:</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ctr" fontAlgn="b"/>
                      <a:r>
                        <a:rPr lang="en-US" sz="1200" b="0" i="0" u="none" strike="noStrike" dirty="0" smtClean="0">
                          <a:solidFill>
                            <a:srgbClr val="00B050"/>
                          </a:solidFill>
                          <a:latin typeface="Arial"/>
                        </a:rPr>
                        <a:t>40</a:t>
                      </a:r>
                      <a:endParaRPr lang="en-US" sz="1200" b="0" i="0" u="none" strike="noStrike" dirty="0">
                        <a:solidFill>
                          <a:srgbClr val="00B050"/>
                        </a:solidFill>
                        <a:latin typeface="Arial"/>
                      </a:endParaRPr>
                    </a:p>
                  </a:txBody>
                  <a:tcPr marL="5684" marR="5684" marT="5684" marB="0" anchor="b">
                    <a:lnL>
                      <a:noFill/>
                    </a:lnL>
                    <a:lnR>
                      <a:noFill/>
                    </a:lnR>
                    <a:lnT>
                      <a:noFill/>
                    </a:lnT>
                    <a:lnB>
                      <a:noFill/>
                    </a:lnB>
                  </a:tcPr>
                </a:tc>
                <a:tc>
                  <a:txBody>
                    <a:bodyPr/>
                    <a:lstStyle/>
                    <a:p>
                      <a:pPr algn="l" fontAlgn="b"/>
                      <a:r>
                        <a:rPr lang="en-US" sz="1200" b="0" i="0" u="none" strike="noStrike">
                          <a:latin typeface="Arial"/>
                        </a:rPr>
                        <a:t>mM</a:t>
                      </a:r>
                    </a:p>
                  </a:txBody>
                  <a:tcPr marL="5684" marR="5684" marT="5684" marB="0" anchor="b">
                    <a:lnL>
                      <a:noFill/>
                    </a:lnL>
                    <a:lnR>
                      <a:noFill/>
                    </a:lnR>
                    <a:lnT>
                      <a:noFill/>
                    </a:lnT>
                    <a:lnB>
                      <a:noFill/>
                    </a:lnB>
                  </a:tcPr>
                </a:tc>
                <a:tc>
                  <a:txBody>
                    <a:bodyPr/>
                    <a:lstStyle/>
                    <a:p>
                      <a:pPr algn="r" fontAlgn="b"/>
                      <a:r>
                        <a:rPr lang="en-US" sz="1200" b="0" i="0" u="none" strike="noStrike">
                          <a:latin typeface="Arial"/>
                        </a:rPr>
                        <a:t>pH:</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4.75</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7">
                  <a:txBody>
                    <a:bodyPr/>
                    <a:lstStyle/>
                    <a:p>
                      <a:pPr algn="l" fontAlgn="b"/>
                      <a:r>
                        <a:rPr lang="en-US" sz="1200" b="0" i="0" u="none" strike="noStrike" dirty="0">
                          <a:latin typeface="Arial"/>
                        </a:rPr>
                        <a:t>4. FOCE uses different amounts of CO2 depending upon pH offset:</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3">
                  <a:txBody>
                    <a:bodyPr/>
                    <a:lstStyle/>
                    <a:p>
                      <a:pPr algn="ctr" fontAlgn="b"/>
                      <a:r>
                        <a:rPr lang="en-US" sz="1200" b="0" i="0" u="none" strike="noStrike" dirty="0" err="1">
                          <a:latin typeface="Arial"/>
                        </a:rPr>
                        <a:t>Vol</a:t>
                      </a:r>
                      <a:r>
                        <a:rPr lang="en-US" sz="1200" b="0" i="0" u="none" strike="noStrike" dirty="0">
                          <a:latin typeface="Arial"/>
                        </a:rPr>
                        <a:t> CO2-ESW</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2">
                  <a:txBody>
                    <a:bodyPr/>
                    <a:lstStyle/>
                    <a:p>
                      <a:pPr algn="ctr" fontAlgn="b"/>
                      <a:r>
                        <a:rPr lang="en-US" sz="1200" b="0" i="0" u="none" strike="noStrike">
                          <a:latin typeface="Arial"/>
                        </a:rPr>
                        <a:t>Amt CO2</a:t>
                      </a:r>
                    </a:p>
                  </a:txBody>
                  <a:tcPr marL="5684" marR="5684" marT="5684" marB="0" anchor="b">
                    <a:lnL>
                      <a:noFill/>
                    </a:lnL>
                    <a:lnR>
                      <a:noFill/>
                    </a:lnR>
                    <a:lnT>
                      <a:noFill/>
                    </a:lnT>
                    <a:lnB>
                      <a:noFill/>
                    </a:lnB>
                  </a:tcPr>
                </a:tc>
                <a:tc hMerge="1">
                  <a:txBody>
                    <a:bodyPr/>
                    <a:lstStyle/>
                    <a:p>
                      <a:endParaRPr lang="en-US"/>
                    </a:p>
                  </a:txBody>
                  <a:tcPr/>
                </a:tc>
              </a:tr>
              <a:tr h="309706">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pH offset</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+TCO2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Amt CO2</a:t>
                      </a:r>
                    </a:p>
                  </a:txBody>
                  <a:tcPr marL="5684" marR="5684" marT="5684" marB="0" anchor="b">
                    <a:lnL>
                      <a:noFill/>
                    </a:lnL>
                    <a:lnR>
                      <a:noFill/>
                    </a:lnR>
                    <a:lnT>
                      <a:noFill/>
                    </a:lnT>
                    <a:lnB>
                      <a:noFill/>
                    </a:lnB>
                  </a:tcPr>
                </a:tc>
                <a:tc>
                  <a:txBody>
                    <a:bodyPr/>
                    <a:lstStyle/>
                    <a:p>
                      <a:pPr algn="ctr" fontAlgn="b"/>
                      <a:r>
                        <a:rPr lang="en-US" sz="1200" b="0" i="0" u="none" strike="noStrike" dirty="0" err="1">
                          <a:latin typeface="Arial"/>
                        </a:rPr>
                        <a:t>mL</a:t>
                      </a:r>
                      <a:r>
                        <a:rPr lang="en-US" sz="1200" b="0" i="0" u="none" strike="noStrike" dirty="0">
                          <a:latin typeface="Arial"/>
                        </a:rPr>
                        <a:t>/s</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L/min</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L/day</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kg/day</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lb/day</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l-GR" sz="1200" b="0" i="0" u="none" strike="noStrike">
                          <a:latin typeface="Arial"/>
                        </a:rPr>
                        <a:t>μ</a:t>
                      </a:r>
                      <a:r>
                        <a:rPr lang="en-US" sz="1200" b="0" i="0" u="none" strike="noStrike">
                          <a:latin typeface="Arial"/>
                        </a:rPr>
                        <a:t>mol/kg</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µmole/s</a:t>
                      </a: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74.5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1862.5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46.563</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2.794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4023</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7.082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15.61</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136.1</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3402.5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85.062</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5.104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7349</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12.938</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28.52</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0.8</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257.3</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6432.5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160.813</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9.649</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13894</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24.459</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53.92</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1.5</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767.7</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19192.5</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479.813</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28.789</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FF0000"/>
                          </a:solidFill>
                          <a:latin typeface="Arial"/>
                        </a:rPr>
                        <a:t>41456</a:t>
                      </a:r>
                    </a:p>
                  </a:txBody>
                  <a:tcPr marL="5684" marR="5684" marT="5684" marB="0" anchor="b">
                    <a:lnL>
                      <a:noFill/>
                    </a:lnL>
                    <a:lnR>
                      <a:noFill/>
                    </a:lnR>
                    <a:lnT>
                      <a:noFill/>
                    </a:lnT>
                    <a:lnB>
                      <a:noFill/>
                    </a:lnB>
                  </a:tcPr>
                </a:tc>
                <a:tc>
                  <a:txBody>
                    <a:bodyPr/>
                    <a:lstStyle/>
                    <a:p>
                      <a:pPr algn="l" fontAlgn="b"/>
                      <a:endParaRPr lang="en-US" sz="1200" b="0" i="0" u="none" strike="noStrike">
                        <a:solidFill>
                          <a:srgbClr val="FF0000"/>
                        </a:solidFill>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72.978</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FF0000"/>
                          </a:solidFill>
                          <a:latin typeface="Arial"/>
                        </a:rPr>
                        <a:t>160.89</a:t>
                      </a: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r>
              <a:tr h="158084">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000" b="0" i="0" u="none" strike="noStrike" dirty="0">
                        <a:latin typeface="Arial"/>
                      </a:endParaRPr>
                    </a:p>
                  </a:txBody>
                  <a:tcPr marL="5684" marR="5684" marT="5684" marB="0" anchor="b">
                    <a:lnL>
                      <a:noFill/>
                    </a:lnL>
                    <a:lnR>
                      <a:noFill/>
                    </a:lnR>
                    <a:lnT>
                      <a:noFill/>
                    </a:lnT>
                    <a:lnB>
                      <a:noFill/>
                    </a:lnB>
                  </a:tcPr>
                </a:tc>
              </a:tr>
            </a:tbl>
          </a:graphicData>
        </a:graphic>
      </p:graphicFrame>
      <p:sp>
        <p:nvSpPr>
          <p:cNvPr id="5" name="TextBox 4"/>
          <p:cNvSpPr txBox="1"/>
          <p:nvPr/>
        </p:nvSpPr>
        <p:spPr>
          <a:xfrm>
            <a:off x="3352800" y="0"/>
            <a:ext cx="1906419" cy="369332"/>
          </a:xfrm>
          <a:prstGeom prst="rect">
            <a:avLst/>
          </a:prstGeom>
          <a:noFill/>
        </p:spPr>
        <p:txBody>
          <a:bodyPr wrap="none" rtlCol="0">
            <a:spAutoFit/>
          </a:bodyPr>
          <a:lstStyle/>
          <a:p>
            <a:r>
              <a:rPr lang="en-US" b="1" dirty="0" smtClean="0"/>
              <a:t>Excel Spreadsheet</a:t>
            </a:r>
            <a:endParaRPr lang="en-US" b="1" dirty="0"/>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Custom Design">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C8E0D8"/>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33209</TotalTime>
  <Words>2351</Words>
  <Application>Microsoft Office PowerPoint</Application>
  <PresentationFormat>On-screen Show (4:3)</PresentationFormat>
  <Paragraphs>516</Paragraphs>
  <Slides>28</Slides>
  <Notes>1</Notes>
  <HiddenSlides>0</HiddenSlides>
  <MMClips>0</MMClips>
  <ScaleCrop>false</ScaleCrop>
  <HeadingPairs>
    <vt:vector size="6" baseType="variant">
      <vt:variant>
        <vt:lpstr>Theme</vt:lpstr>
      </vt:variant>
      <vt:variant>
        <vt:i4>3</vt:i4>
      </vt:variant>
      <vt:variant>
        <vt:lpstr>Embedded OLE Servers</vt:lpstr>
      </vt:variant>
      <vt:variant>
        <vt:i4>1</vt:i4>
      </vt:variant>
      <vt:variant>
        <vt:lpstr>Slide Titles</vt:lpstr>
      </vt:variant>
      <vt:variant>
        <vt:i4>28</vt:i4>
      </vt:variant>
    </vt:vector>
  </HeadingPairs>
  <TitlesOfParts>
    <vt:vector size="32" baseType="lpstr">
      <vt:lpstr>1_Office Theme</vt:lpstr>
      <vt:lpstr>Office Theme</vt:lpstr>
      <vt:lpstr>Custom Design</vt:lpstr>
      <vt:lpstr>Adobe Acrobat Document</vt:lpstr>
      <vt:lpstr>Slide 1</vt:lpstr>
      <vt:lpstr>xFOCE Mechanical   Sub-Systems</vt:lpstr>
      <vt:lpstr>Typical Components Comprising a Seafloor Array</vt:lpstr>
      <vt:lpstr>Slide 4</vt:lpstr>
      <vt:lpstr>Sample Experiment Chamber Configurations</vt:lpstr>
      <vt:lpstr>Slide 6</vt:lpstr>
      <vt:lpstr>Time Delay Mixing Section</vt:lpstr>
      <vt:lpstr>Slide 8</vt:lpstr>
      <vt:lpstr>Slide 9</vt:lpstr>
      <vt:lpstr>Slide 10</vt:lpstr>
      <vt:lpstr>Flow Rate of Stabilized Enriched Seawater Relative to Chamber Cross-Section and Internal Current Speed</vt:lpstr>
      <vt:lpstr>Slide 12</vt:lpstr>
      <vt:lpstr>Proven Fabrication Methods</vt:lpstr>
      <vt:lpstr>Potential Materials and Fabrication Guidelines </vt:lpstr>
      <vt:lpstr>Slide 15</vt:lpstr>
      <vt:lpstr>Slide 16</vt:lpstr>
      <vt:lpstr>Slide 17</vt:lpstr>
      <vt:lpstr>PAR 400nm through 700 nm</vt:lpstr>
      <vt:lpstr>XFOCE Platform Components</vt:lpstr>
      <vt:lpstr>Slide 20</vt:lpstr>
      <vt:lpstr>Slide 21</vt:lpstr>
      <vt:lpstr>Slide 22</vt:lpstr>
      <vt:lpstr>Slide 23</vt:lpstr>
      <vt:lpstr>Slide 24</vt:lpstr>
      <vt:lpstr>Alternatives for producing power for XFOCE</vt:lpstr>
      <vt:lpstr>Slide 26</vt:lpstr>
      <vt:lpstr>Slide 27</vt:lpstr>
      <vt:lpstr>Slide 28</vt:lpstr>
    </vt:vector>
  </TitlesOfParts>
  <Company>MBARI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shfa</dc:creator>
  <cp:lastModifiedBy>shfa</cp:lastModifiedBy>
  <cp:revision>4185</cp:revision>
  <dcterms:created xsi:type="dcterms:W3CDTF">2012-03-21T21:10:07Z</dcterms:created>
  <dcterms:modified xsi:type="dcterms:W3CDTF">2012-04-13T22:39:51Z</dcterms:modified>
</cp:coreProperties>
</file>