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embeddings/oleObject4.bin" ContentType="application/vnd.openxmlformats-officedocument.oleObject"/>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20"/>
  </p:notesMasterIdLst>
  <p:sldIdLst>
    <p:sldId id="414" r:id="rId2"/>
    <p:sldId id="498" r:id="rId3"/>
    <p:sldId id="499" r:id="rId4"/>
    <p:sldId id="500" r:id="rId5"/>
    <p:sldId id="501" r:id="rId6"/>
    <p:sldId id="502" r:id="rId7"/>
    <p:sldId id="415" r:id="rId8"/>
    <p:sldId id="416" r:id="rId9"/>
    <p:sldId id="417" r:id="rId10"/>
    <p:sldId id="418" r:id="rId11"/>
    <p:sldId id="419" r:id="rId12"/>
    <p:sldId id="420" r:id="rId13"/>
    <p:sldId id="421" r:id="rId14"/>
    <p:sldId id="422" r:id="rId15"/>
    <p:sldId id="423" r:id="rId16"/>
    <p:sldId id="424" r:id="rId17"/>
    <p:sldId id="425" r:id="rId18"/>
    <p:sldId id="426" r:id="rId19"/>
    <p:sldId id="427" r:id="rId20"/>
    <p:sldId id="428" r:id="rId21"/>
    <p:sldId id="429" r:id="rId22"/>
    <p:sldId id="430" r:id="rId23"/>
    <p:sldId id="431" r:id="rId24"/>
    <p:sldId id="432" r:id="rId25"/>
    <p:sldId id="440" r:id="rId26"/>
    <p:sldId id="406" r:id="rId27"/>
    <p:sldId id="407" r:id="rId28"/>
    <p:sldId id="413" r:id="rId29"/>
    <p:sldId id="294" r:id="rId30"/>
    <p:sldId id="441" r:id="rId31"/>
    <p:sldId id="442" r:id="rId32"/>
    <p:sldId id="443" r:id="rId33"/>
    <p:sldId id="444" r:id="rId34"/>
    <p:sldId id="445" r:id="rId35"/>
    <p:sldId id="446" r:id="rId36"/>
    <p:sldId id="447" r:id="rId37"/>
    <p:sldId id="448" r:id="rId38"/>
    <p:sldId id="449" r:id="rId39"/>
    <p:sldId id="450" r:id="rId40"/>
    <p:sldId id="451" r:id="rId41"/>
    <p:sldId id="452" r:id="rId42"/>
    <p:sldId id="453" r:id="rId43"/>
    <p:sldId id="454" r:id="rId44"/>
    <p:sldId id="455" r:id="rId45"/>
    <p:sldId id="456" r:id="rId46"/>
    <p:sldId id="457" r:id="rId47"/>
    <p:sldId id="458" r:id="rId48"/>
    <p:sldId id="459" r:id="rId49"/>
    <p:sldId id="460" r:id="rId50"/>
    <p:sldId id="461" r:id="rId51"/>
    <p:sldId id="462" r:id="rId52"/>
    <p:sldId id="463" r:id="rId53"/>
    <p:sldId id="464" r:id="rId54"/>
    <p:sldId id="465" r:id="rId55"/>
    <p:sldId id="466" r:id="rId56"/>
    <p:sldId id="467" r:id="rId57"/>
    <p:sldId id="504" r:id="rId58"/>
    <p:sldId id="325" r:id="rId59"/>
    <p:sldId id="327" r:id="rId60"/>
    <p:sldId id="328" r:id="rId61"/>
    <p:sldId id="330" r:id="rId62"/>
    <p:sldId id="329" r:id="rId63"/>
    <p:sldId id="331" r:id="rId64"/>
    <p:sldId id="333" r:id="rId65"/>
    <p:sldId id="335" r:id="rId66"/>
    <p:sldId id="339" r:id="rId67"/>
    <p:sldId id="340" r:id="rId68"/>
    <p:sldId id="503" r:id="rId69"/>
    <p:sldId id="435" r:id="rId70"/>
    <p:sldId id="352" r:id="rId71"/>
    <p:sldId id="353" r:id="rId72"/>
    <p:sldId id="363" r:id="rId73"/>
    <p:sldId id="364" r:id="rId74"/>
    <p:sldId id="354" r:id="rId75"/>
    <p:sldId id="355" r:id="rId76"/>
    <p:sldId id="356" r:id="rId77"/>
    <p:sldId id="357" r:id="rId78"/>
    <p:sldId id="362" r:id="rId79"/>
    <p:sldId id="366" r:id="rId80"/>
    <p:sldId id="486" r:id="rId81"/>
    <p:sldId id="367" r:id="rId82"/>
    <p:sldId id="368" r:id="rId83"/>
    <p:sldId id="371" r:id="rId84"/>
    <p:sldId id="373" r:id="rId85"/>
    <p:sldId id="374" r:id="rId86"/>
    <p:sldId id="375" r:id="rId87"/>
    <p:sldId id="377" r:id="rId88"/>
    <p:sldId id="378" r:id="rId89"/>
    <p:sldId id="380" r:id="rId90"/>
    <p:sldId id="382" r:id="rId91"/>
    <p:sldId id="384" r:id="rId92"/>
    <p:sldId id="386" r:id="rId93"/>
    <p:sldId id="388" r:id="rId94"/>
    <p:sldId id="390" r:id="rId95"/>
    <p:sldId id="391" r:id="rId96"/>
    <p:sldId id="392" r:id="rId97"/>
    <p:sldId id="393" r:id="rId98"/>
    <p:sldId id="487" r:id="rId99"/>
    <p:sldId id="485" r:id="rId100"/>
    <p:sldId id="437" r:id="rId101"/>
    <p:sldId id="470" r:id="rId102"/>
    <p:sldId id="471" r:id="rId103"/>
    <p:sldId id="472" r:id="rId104"/>
    <p:sldId id="473" r:id="rId105"/>
    <p:sldId id="488" r:id="rId106"/>
    <p:sldId id="489" r:id="rId107"/>
    <p:sldId id="490" r:id="rId108"/>
    <p:sldId id="491" r:id="rId109"/>
    <p:sldId id="492" r:id="rId110"/>
    <p:sldId id="493" r:id="rId111"/>
    <p:sldId id="494" r:id="rId112"/>
    <p:sldId id="495" r:id="rId113"/>
    <p:sldId id="496" r:id="rId114"/>
    <p:sldId id="497" r:id="rId115"/>
    <p:sldId id="401" r:id="rId116"/>
    <p:sldId id="468" r:id="rId117"/>
    <p:sldId id="469" r:id="rId118"/>
    <p:sldId id="433" r:id="rId1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4" autoAdjust="0"/>
    <p:restoredTop sz="77164" autoAdjust="0"/>
  </p:normalViewPr>
  <p:slideViewPr>
    <p:cSldViewPr snapToGrid="0" snapToObjects="1">
      <p:cViewPr>
        <p:scale>
          <a:sx n="121" d="100"/>
          <a:sy n="121" d="100"/>
        </p:scale>
        <p:origin x="-872" y="344"/>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notesMaster" Target="notesMasters/notesMaster1.xml"/><Relationship Id="rId121" Type="http://schemas.openxmlformats.org/officeDocument/2006/relationships/printerSettings" Target="printerSettings/printerSettings1.bin"/><Relationship Id="rId122" Type="http://schemas.openxmlformats.org/officeDocument/2006/relationships/presProps" Target="presProps.xml"/><Relationship Id="rId123" Type="http://schemas.openxmlformats.org/officeDocument/2006/relationships/viewProps" Target="viewProps.xml"/><Relationship Id="rId124" Type="http://schemas.openxmlformats.org/officeDocument/2006/relationships/theme" Target="theme/theme1.xml"/><Relationship Id="rId12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0.emf"/><Relationship Id="rId2" Type="http://schemas.openxmlformats.org/officeDocument/2006/relationships/image" Target="../media/image51.emf"/><Relationship Id="rId3" Type="http://schemas.openxmlformats.org/officeDocument/2006/relationships/image" Target="../media/image5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5/12/12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t>14</a:t>
            </a:fld>
            <a:endParaRPr lang="en-US"/>
          </a:p>
        </p:txBody>
      </p:sp>
    </p:spTree>
    <p:extLst>
      <p:ext uri="{BB962C8B-B14F-4D97-AF65-F5344CB8AC3E}">
        <p14:creationId xmlns:p14="http://schemas.microsoft.com/office/powerpoint/2010/main"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components </a:t>
            </a:r>
            <a:r>
              <a:rPr lang="en-US" b="1" i="1" dirty="0" smtClean="0"/>
              <a:t>must</a:t>
            </a:r>
            <a:r>
              <a:rPr lang="en-US" dirty="0" smtClean="0"/>
              <a:t> </a:t>
            </a:r>
            <a:r>
              <a:rPr lang="en-US" dirty="0" smtClean="0"/>
              <a:t>be on the seafloor</a:t>
            </a:r>
          </a:p>
          <a:p>
            <a:pPr lvl="1"/>
            <a:r>
              <a:rPr lang="en-US" dirty="0" smtClean="0"/>
              <a:t>Chamber, instruments</a:t>
            </a:r>
          </a:p>
          <a:p>
            <a:pPr lvl="1"/>
            <a:r>
              <a:rPr lang="en-US" dirty="0" smtClean="0"/>
              <a:t>Arguably Actuators </a:t>
            </a:r>
            <a:r>
              <a:rPr lang="en-US" dirty="0" smtClean="0"/>
              <a:t>(pumps,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t>
            </a:r>
            <a:r>
              <a:rPr lang="en-US" dirty="0" smtClean="0"/>
              <a:t>each</a:t>
            </a:r>
            <a:r>
              <a:rPr lang="en-US" baseline="0" dirty="0" smtClean="0"/>
              <a:t> of those functional blocks</a:t>
            </a:r>
            <a:r>
              <a:rPr lang="en-US"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33</a:t>
            </a:fld>
            <a:endParaRPr lang="en-US"/>
          </a:p>
        </p:txBody>
      </p:sp>
    </p:spTree>
    <p:extLst>
      <p:ext uri="{BB962C8B-B14F-4D97-AF65-F5344CB8AC3E}">
        <p14:creationId xmlns:p14="http://schemas.microsoft.com/office/powerpoint/2010/main" val="2244138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you are starting from first principles, that’s a large trade space,</a:t>
            </a:r>
          </a:p>
          <a:p>
            <a:r>
              <a:rPr lang="en-US" baseline="0" dirty="0" smtClean="0"/>
              <a:t>That includes lots of technical decisions – like buying a bike or camera or car – </a:t>
            </a:r>
          </a:p>
          <a:p>
            <a:r>
              <a:rPr lang="en-US" baseline="0" dirty="0" smtClean="0"/>
              <a:t>And to diminish it</a:t>
            </a:r>
            <a:endParaRPr lang="en-US" baseline="0" dirty="0" smtClean="0"/>
          </a:p>
          <a:p>
            <a:r>
              <a:rPr lang="en-US" baseline="0" dirty="0" smtClean="0"/>
              <a:t>It’s helpful to focus on the </a:t>
            </a:r>
            <a:r>
              <a:rPr lang="en-US" baseline="0" dirty="0" smtClean="0"/>
              <a:t>decisions that have the greatest impact on your </a:t>
            </a:r>
            <a:r>
              <a:rPr lang="en-US" baseline="0" dirty="0" smtClean="0"/>
              <a:t>concerns of</a:t>
            </a:r>
            <a:endParaRPr lang="en-US" baseline="0" dirty="0" smtClean="0"/>
          </a:p>
          <a:p>
            <a:r>
              <a:rPr lang="en-US" baseline="0" dirty="0" smtClean="0"/>
              <a:t>Performance, flexibility, </a:t>
            </a:r>
            <a:r>
              <a:rPr lang="en-US" baseline="0" dirty="0" smtClean="0"/>
              <a:t>ease of use </a:t>
            </a:r>
            <a:r>
              <a:rPr lang="en-US" baseline="0" dirty="0" smtClean="0"/>
              <a:t>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a:t>
            </a:r>
            <a:r>
              <a:rPr lang="en-US" baseline="0" dirty="0" smtClean="0"/>
              <a:t>parts of it you </a:t>
            </a:r>
            <a:r>
              <a:rPr lang="en-US" baseline="0" dirty="0" smtClean="0"/>
              <a:t>choose to build </a:t>
            </a:r>
            <a:r>
              <a:rPr lang="en-US" baseline="0" dirty="0" smtClean="0"/>
              <a:t>yourself and </a:t>
            </a:r>
            <a:r>
              <a:rPr lang="en-US" baseline="0" dirty="0" smtClean="0"/>
              <a:t>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a:t>
            </a:r>
            <a:r>
              <a:rPr lang="en-US" baseline="0" dirty="0" smtClean="0"/>
              <a:t>topologically with </a:t>
            </a:r>
            <a:r>
              <a:rPr lang="en-US" baseline="0" dirty="0" smtClean="0"/>
              <a:t>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34</a:t>
            </a:fld>
            <a:endParaRPr lang="en-US"/>
          </a:p>
        </p:txBody>
      </p:sp>
    </p:spTree>
    <p:extLst>
      <p:ext uri="{BB962C8B-B14F-4D97-AF65-F5344CB8AC3E}">
        <p14:creationId xmlns:p14="http://schemas.microsoft.com/office/powerpoint/2010/main" val="3432673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35</a:t>
            </a:fld>
            <a:endParaRPr lang="en-US"/>
          </a:p>
        </p:txBody>
      </p:sp>
    </p:spTree>
    <p:extLst>
      <p:ext uri="{BB962C8B-B14F-4D97-AF65-F5344CB8AC3E}">
        <p14:creationId xmlns:p14="http://schemas.microsoft.com/office/powerpoint/2010/main" val="1034604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a:t>
            </a:r>
            <a:r>
              <a:rPr lang="en-US" baseline="0" dirty="0" smtClean="0"/>
              <a:t>the science question, geography </a:t>
            </a:r>
            <a:r>
              <a:rPr lang="en-US" baseline="0" dirty="0" smtClean="0"/>
              <a:t>and permitting often make </a:t>
            </a:r>
            <a:r>
              <a:rPr lang="en-US" baseline="0" dirty="0" smtClean="0"/>
              <a:t>this decision for </a:t>
            </a:r>
            <a:r>
              <a:rPr lang="en-US" baseline="0" dirty="0" smtClean="0"/>
              <a:t>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Making</a:t>
            </a:r>
            <a:r>
              <a:rPr lang="en-US" baseline="0" dirty="0" smtClean="0"/>
              <a:t> that choice is e</a:t>
            </a:r>
            <a:r>
              <a:rPr lang="en-US" dirty="0" smtClean="0"/>
              <a:t>asy</a:t>
            </a:r>
            <a:r>
              <a:rPr lang="en-US" baseline="0" dirty="0" smtClean="0"/>
              <a:t> </a:t>
            </a:r>
            <a:r>
              <a:rPr lang="en-US" baseline="0" dirty="0" smtClean="0"/>
              <a:t>to say, hard to do: the balance between simplicity and robustness can be hard to get right</a:t>
            </a:r>
          </a:p>
          <a:p>
            <a:endParaRPr lang="en-US" dirty="0" smtClean="0"/>
          </a:p>
          <a:p>
            <a:r>
              <a:rPr lang="en-US" dirty="0" smtClean="0"/>
              <a:t>Connectors</a:t>
            </a:r>
            <a:r>
              <a:rPr lang="en-US" baseline="0" dirty="0" smtClean="0"/>
              <a:t>, cables and housings </a:t>
            </a:r>
            <a:r>
              <a:rPr lang="en-US" baseline="0" dirty="0" smtClean="0"/>
              <a:t>tend to be the </a:t>
            </a:r>
            <a:r>
              <a:rPr lang="en-US" baseline="0" dirty="0" smtClean="0"/>
              <a:t>#1 point of failure in ocean observing systems.</a:t>
            </a:r>
          </a:p>
          <a:p>
            <a:r>
              <a:rPr lang="en-US" baseline="0" dirty="0" smtClean="0"/>
              <a:t>While even the </a:t>
            </a:r>
            <a:r>
              <a:rPr lang="en-US" baseline="0" dirty="0" smtClean="0"/>
              <a:t>most expensive options are subject to </a:t>
            </a:r>
            <a:r>
              <a:rPr lang="en-US" baseline="0" dirty="0" smtClean="0"/>
              <a:t>failure, you generally get what you pay for.</a:t>
            </a:r>
            <a:endParaRPr lang="en-US" baseline="0" dirty="0" smtClean="0"/>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Some Options for these are covered </a:t>
            </a:r>
            <a:r>
              <a:rPr lang="en-US" baseline="0" dirty="0" smtClean="0"/>
              <a:t>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36</a:t>
            </a:fld>
            <a:endParaRPr lang="en-US"/>
          </a:p>
        </p:txBody>
      </p:sp>
    </p:spTree>
    <p:extLst>
      <p:ext uri="{BB962C8B-B14F-4D97-AF65-F5344CB8AC3E}">
        <p14:creationId xmlns:p14="http://schemas.microsoft.com/office/powerpoint/2010/main" val="1362960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t>
            </a:r>
            <a:r>
              <a:rPr lang="en-US" dirty="0" smtClean="0"/>
              <a:t>a twist on our reference </a:t>
            </a:r>
            <a:r>
              <a:rPr lang="en-US" dirty="0" smtClean="0"/>
              <a:t>diagram</a:t>
            </a:r>
            <a:r>
              <a:rPr lang="en-US" baseline="0" dirty="0" smtClean="0"/>
              <a:t> again, </a:t>
            </a:r>
            <a:r>
              <a:rPr lang="en-US" baseline="0" dirty="0" smtClean="0"/>
              <a:t>as </a:t>
            </a:r>
            <a:r>
              <a:rPr lang="en-US" baseline="0" dirty="0" smtClean="0"/>
              <a:t>the software developer sees it.</a:t>
            </a:r>
          </a:p>
          <a:p>
            <a:r>
              <a:rPr lang="en-US" baseline="0" dirty="0" smtClean="0"/>
              <a:t>And it’s a convenient way of guiding a trade study to sift through all the options there are in implementing a FOCE system.</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a:t>
            </a:r>
            <a:r>
              <a:rPr lang="en-US" baseline="0" dirty="0" smtClean="0"/>
              <a:t>perimeter, in and out of the controller.</a:t>
            </a:r>
          </a:p>
          <a:p>
            <a:endParaRPr lang="en-US" baseline="0" dirty="0" smtClean="0"/>
          </a:p>
          <a:p>
            <a:r>
              <a:rPr lang="en-US" baseline="0" dirty="0" smtClean="0"/>
              <a:t>You the users </a:t>
            </a:r>
            <a:r>
              <a:rPr lang="en-US" baseline="0" dirty="0" smtClean="0"/>
              <a:t>will be </a:t>
            </a:r>
            <a:r>
              <a:rPr lang="en-US" baseline="0" dirty="0" smtClean="0"/>
              <a:t>concerned with </a:t>
            </a:r>
          </a:p>
          <a:p>
            <a:pPr marL="171450" indent="-171450">
              <a:buFontTx/>
              <a:buChar char="-"/>
            </a:pPr>
            <a:r>
              <a:rPr lang="en-US" baseline="0" dirty="0" smtClean="0"/>
              <a:t>What </a:t>
            </a:r>
            <a:r>
              <a:rPr lang="en-US" baseline="0" dirty="0" smtClean="0"/>
              <a:t>is inside the </a:t>
            </a:r>
            <a:r>
              <a:rPr lang="en-US" baseline="0" dirty="0" smtClean="0"/>
              <a:t>box – there are lots of ways to do these functions</a:t>
            </a:r>
            <a:endParaRPr lang="en-US" baseline="0" dirty="0" smtClean="0"/>
          </a:p>
          <a:p>
            <a:pPr marL="171450" indent="-171450">
              <a:buFontTx/>
              <a:buChar char="-"/>
            </a:pPr>
            <a:r>
              <a:rPr lang="en-US" baseline="0" dirty="0" smtClean="0"/>
              <a:t>How should we arrange the </a:t>
            </a:r>
            <a:r>
              <a:rPr lang="en-US" baseline="0" dirty="0" smtClean="0"/>
              <a:t>pieces physically and logically</a:t>
            </a:r>
            <a:endParaRPr lang="en-US" baseline="0" dirty="0" smtClean="0"/>
          </a:p>
          <a:p>
            <a:pPr marL="171450" indent="-171450">
              <a:buFontTx/>
              <a:buChar char="-"/>
            </a:pPr>
            <a:r>
              <a:rPr lang="en-US" baseline="0" dirty="0" smtClean="0"/>
              <a:t>Which </a:t>
            </a:r>
            <a:r>
              <a:rPr lang="en-US" baseline="0" dirty="0" smtClean="0"/>
              <a:t>we should build ourselves and which we should purchase and integrate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37</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we’ll do is walk through</a:t>
            </a:r>
            <a:r>
              <a:rPr lang="en-US" baseline="0" dirty="0" smtClean="0"/>
              <a:t> several architectures, all of which contain elements that have been used in FOCE implementations</a:t>
            </a:r>
          </a:p>
          <a:p>
            <a:r>
              <a:rPr lang="en-US" baseline="0" dirty="0" smtClean="0"/>
              <a:t>Inside and outside MBARI.</a:t>
            </a:r>
          </a:p>
          <a:p>
            <a:endParaRPr lang="en-US" dirty="0" smtClean="0"/>
          </a:p>
          <a:p>
            <a:r>
              <a:rPr lang="en-US" dirty="0" smtClean="0"/>
              <a:t>The 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These approaches are really distinguished mostly by the choice of pieces – the build/buy choices.</a:t>
            </a:r>
          </a:p>
          <a:p>
            <a:pPr marL="0" indent="0">
              <a:buFontTx/>
              <a:buNone/>
            </a:pPr>
            <a:r>
              <a:rPr lang="en-US" baseline="0" dirty="0" smtClean="0"/>
              <a:t>But we also need to examine the options you (and we) might consider for how to arrange and connect them.</a:t>
            </a:r>
          </a:p>
          <a:p>
            <a:pPr marL="0" indent="0">
              <a:buFontTx/>
              <a:buNone/>
            </a:pPr>
            <a:endParaRPr lang="en-US" baseline="0" dirty="0" smtClean="0"/>
          </a:p>
          <a:p>
            <a:r>
              <a:rPr lang="en-US" dirty="0" smtClean="0"/>
              <a:t>For</a:t>
            </a:r>
            <a:r>
              <a:rPr lang="en-US" baseline="0" dirty="0" smtClean="0"/>
              <a:t> each approach, we’ll look at it from three perspectives: Location, Build/buy and Connections</a:t>
            </a:r>
          </a:p>
          <a:p>
            <a:endParaRPr lang="en-US" baseline="0" dirty="0" smtClean="0"/>
          </a:p>
          <a:p>
            <a:r>
              <a:rPr lang="en-US" baseline="0" dirty="0" smtClean="0"/>
              <a:t>Location view shows one way of arranging system pieces, though the choice of where to put things is somewhat independent of what pieces you choose.</a:t>
            </a:r>
          </a:p>
          <a:p>
            <a:r>
              <a:rPr lang="en-US" baseline="0" dirty="0" smtClean="0"/>
              <a:t>The idea behind </a:t>
            </a:r>
            <a:r>
              <a:rPr lang="en-US" baseline="0" dirty="0" smtClean="0"/>
              <a:t>location </a:t>
            </a:r>
            <a:r>
              <a:rPr lang="en-US" baseline="0" dirty="0" smtClean="0"/>
              <a:t>view is is to highlight the pros and cons of where things are placed.</a:t>
            </a:r>
          </a:p>
          <a:p>
            <a:endParaRPr lang="en-US" baseline="0" dirty="0" smtClean="0"/>
          </a:p>
          <a:p>
            <a:pPr marL="0" indent="0">
              <a:buFontTx/>
              <a:buNone/>
            </a:pPr>
            <a:r>
              <a:rPr lang="en-US" baseline="0" dirty="0" smtClean="0"/>
              <a:t>Build Buy View – again, the distinguishing feature of each approach – is about why you may choose to build or by various components</a:t>
            </a:r>
          </a:p>
          <a:p>
            <a:pPr marL="0" indent="0">
              <a:buFontTx/>
              <a:buNone/>
            </a:pPr>
            <a:endParaRPr lang="en-US" baseline="0" dirty="0" smtClean="0"/>
          </a:p>
          <a:p>
            <a:pPr marL="0" indent="0">
              <a:buFontTx/>
              <a:buNone/>
            </a:pPr>
            <a:r>
              <a:rPr lang="en-US" baseline="0" dirty="0" smtClean="0"/>
              <a:t>Connection view, similar to Location view, shows one way you might connect the parts of a FOCE system.</a:t>
            </a:r>
          </a:p>
          <a:p>
            <a:pPr marL="0" indent="0">
              <a:buFontTx/>
              <a:buNone/>
            </a:pPr>
            <a:endParaRPr lang="en-US" baseline="0" dirty="0" smtClean="0"/>
          </a:p>
          <a:p>
            <a:pPr marL="0" indent="0">
              <a:buFontTx/>
              <a:buNone/>
            </a:pPr>
            <a:r>
              <a:rPr lang="en-US" baseline="0" dirty="0" smtClean="0"/>
              <a:t>All are valid approaches with optimizations for a particular </a:t>
            </a:r>
            <a:r>
              <a:rPr lang="en-US" baseline="0" dirty="0" smtClean="0"/>
              <a:t>application</a:t>
            </a:r>
          </a:p>
          <a:p>
            <a:pPr marL="0" indent="0">
              <a:buFontTx/>
              <a:buNone/>
            </a:pPr>
            <a:r>
              <a:rPr lang="en-US" baseline="0" dirty="0" smtClean="0"/>
              <a:t>We’ll end up by discussing the approach we’d recommend for </a:t>
            </a:r>
            <a:r>
              <a:rPr lang="en-US" baseline="0" dirty="0" err="1" smtClean="0"/>
              <a:t>xFOCE</a:t>
            </a:r>
            <a:r>
              <a:rPr lang="en-US" baseline="0" dirty="0" smtClean="0"/>
              <a:t> and our own </a:t>
            </a:r>
            <a:r>
              <a:rPr lang="en-US" baseline="0" dirty="0" err="1" smtClean="0"/>
              <a:t>swFOCE</a:t>
            </a:r>
            <a:endParaRPr lang="en-US" baseline="0" dirty="0" smtClean="0"/>
          </a:p>
          <a:p>
            <a:pPr marL="0" indent="0">
              <a:buFontTx/>
              <a:buNone/>
            </a:pP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38</a:t>
            </a:fld>
            <a:endParaRPr lang="en-US"/>
          </a:p>
        </p:txBody>
      </p:sp>
    </p:spTree>
    <p:extLst>
      <p:ext uri="{BB962C8B-B14F-4D97-AF65-F5344CB8AC3E}">
        <p14:creationId xmlns:p14="http://schemas.microsoft.com/office/powerpoint/2010/main" val="3695886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approach we’ll look at is the</a:t>
            </a:r>
            <a:r>
              <a:rPr lang="en-US" baseline="0" dirty="0" smtClean="0"/>
              <a:t> one we call Centralized Workstation</a:t>
            </a:r>
          </a:p>
          <a:p>
            <a:endParaRPr lang="en-US" baseline="0" dirty="0" smtClean="0"/>
          </a:p>
          <a:p>
            <a:r>
              <a:rPr lang="en-US" baseline="0" dirty="0" smtClean="0"/>
              <a:t>The main concept of this approach is to use one workstation/PC class computer to perform all of the data </a:t>
            </a:r>
            <a:r>
              <a:rPr lang="en-US" baseline="0" dirty="0" smtClean="0"/>
              <a:t>acquisition </a:t>
            </a:r>
            <a:r>
              <a:rPr lang="en-US" baseline="0" dirty="0" smtClean="0"/>
              <a:t>and control functions using desktop-class applications, standards and tools.</a:t>
            </a:r>
          </a:p>
          <a:p>
            <a:r>
              <a:rPr lang="en-US" baseline="0" dirty="0" smtClean="0"/>
              <a:t>We used something like this for our deep FOCE, which </a:t>
            </a:r>
            <a:r>
              <a:rPr lang="en-US" baseline="0" dirty="0" smtClean="0"/>
              <a:t>includes a mixture of hardware that is fairly rich in custom designs.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39</a:t>
            </a:fld>
            <a:endParaRPr lang="en-US"/>
          </a:p>
        </p:txBody>
      </p:sp>
    </p:spTree>
    <p:extLst>
      <p:ext uri="{BB962C8B-B14F-4D97-AF65-F5344CB8AC3E}">
        <p14:creationId xmlns:p14="http://schemas.microsoft.com/office/powerpoint/2010/main" val="175117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Here</a:t>
            </a:r>
            <a:r>
              <a:rPr lang="en-US" baseline="0" dirty="0" smtClean="0"/>
              <a:t> we look at Centralized Workstation pieces</a:t>
            </a:r>
            <a:r>
              <a:rPr lang="en-US" dirty="0" smtClean="0"/>
              <a:t>, arranged</a:t>
            </a:r>
            <a:r>
              <a:rPr lang="en-US" baseline="0" dirty="0" smtClean="0"/>
              <a:t> with the entire experiment located on 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shore (as we did for </a:t>
            </a:r>
            <a:r>
              <a:rPr lang="en-US" baseline="0" dirty="0" err="1" smtClean="0"/>
              <a:t>dpFOCE</a:t>
            </a:r>
            <a:r>
              <a:rPr lang="en-US" baseline="0" dirty="0" smtClean="0"/>
              <a:t> on MARS and will do again for </a:t>
            </a:r>
            <a:r>
              <a:rPr lang="en-US" baseline="0" dirty="0" err="1" smtClean="0"/>
              <a:t>swFOCE</a:t>
            </a:r>
            <a:r>
              <a:rPr lang="en-US" baseline="0" dirty="0" smtClean="0"/>
              <a:t> on the KFA cable)</a:t>
            </a:r>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171450" indent="-171450">
              <a:buFontTx/>
              <a:buChar char="-"/>
            </a:pPr>
            <a:r>
              <a:rPr lang="en-US" baseline="0" dirty="0" smtClean="0"/>
              <a:t>It is simpler w/o a surface expression, at the expense of some accessibility</a:t>
            </a:r>
          </a:p>
          <a:p>
            <a:pPr marL="171450" indent="-171450">
              <a:buFontTx/>
              <a:buChar char="-"/>
            </a:pPr>
            <a:endParaRPr lang="en-US" baseline="0" dirty="0" smtClean="0"/>
          </a:p>
          <a:p>
            <a:pPr marL="0" indent="0">
              <a:buFontTx/>
              <a:buNone/>
            </a:pPr>
            <a:r>
              <a:rPr lang="en-US" baseline="0" dirty="0" smtClean="0"/>
              <a:t>What distinguishes this </a:t>
            </a:r>
            <a:r>
              <a:rPr lang="en-US" baseline="0" dirty="0" smtClean="0"/>
              <a:t>approach from others </a:t>
            </a:r>
            <a:r>
              <a:rPr lang="en-US" baseline="0" dirty="0" smtClean="0"/>
              <a:t>is that the </a:t>
            </a:r>
            <a:r>
              <a:rPr lang="en-US" baseline="0" dirty="0" smtClean="0"/>
              <a:t>controller is a workstation class computer, consolidated </a:t>
            </a:r>
            <a:r>
              <a:rPr lang="en-US" baseline="0" dirty="0" smtClean="0"/>
              <a:t>in a single </a:t>
            </a:r>
            <a:r>
              <a:rPr lang="en-US" baseline="0" dirty="0" smtClean="0"/>
              <a:t>housing, one per chamber.</a:t>
            </a:r>
          </a:p>
          <a:p>
            <a:pPr marL="0" indent="0">
              <a:buFontTx/>
              <a:buNone/>
            </a:pPr>
            <a:r>
              <a:rPr lang="en-US" baseline="0" dirty="0" smtClean="0"/>
              <a:t>All of the instrument and actuator connections terminate at this single housing.</a:t>
            </a:r>
            <a:endParaRPr lang="en-US" baseline="0" dirty="0" smtClean="0"/>
          </a:p>
          <a:p>
            <a:r>
              <a:rPr lang="en-US" baseline="0" dirty="0" smtClean="0"/>
              <a:t>(note that an experiment may include multiple chambers; only one is shown here)</a:t>
            </a:r>
          </a:p>
          <a:p>
            <a:pPr marL="0" indent="0">
              <a:buFontTx/>
              <a:buNone/>
            </a:pPr>
            <a:endParaRPr lang="en-US" dirty="0" smtClean="0"/>
          </a:p>
          <a:p>
            <a:pPr marL="0" indent="0">
              <a:buFontTx/>
              <a:buNone/>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40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t>
            </a:r>
            <a:r>
              <a:rPr lang="en-US" baseline="0" dirty="0" smtClean="0"/>
              <a:t>a COTS </a:t>
            </a:r>
            <a:r>
              <a:rPr lang="en-US" baseline="0" dirty="0" smtClean="0"/>
              <a:t>PC104 controller computer</a:t>
            </a:r>
          </a:p>
          <a:p>
            <a:pPr marL="171450" indent="-171450">
              <a:buFontTx/>
              <a:buChar char="-"/>
            </a:pPr>
            <a:r>
              <a:rPr lang="en-US" baseline="0" dirty="0" smtClean="0"/>
              <a:t>One potential drawback to this approach is that it requires a large serial </a:t>
            </a:r>
            <a:r>
              <a:rPr lang="en-US" baseline="0" dirty="0" smtClean="0"/>
              <a:t>expansion because a single computer is used to collect data from all of the instruments and control the experiment</a:t>
            </a:r>
          </a:p>
          <a:p>
            <a:pPr marL="628650" lvl="1" indent="-171450">
              <a:buFontTx/>
              <a:buChar char="-"/>
            </a:pPr>
            <a:r>
              <a:rPr lang="en-US" baseline="0" dirty="0" smtClean="0"/>
              <a:t>Serial expansion isn’t hard, </a:t>
            </a:r>
            <a:r>
              <a:rPr lang="en-US" baseline="0" dirty="0" smtClean="0"/>
              <a:t>since you can buy serial </a:t>
            </a:r>
            <a:r>
              <a:rPr lang="en-US" baseline="0" dirty="0" smtClean="0"/>
              <a:t>port peripheral </a:t>
            </a:r>
            <a:r>
              <a:rPr lang="en-US" baseline="0" dirty="0" smtClean="0"/>
              <a:t>cards, but it ties you to a larger, more power hungry workstation class computer</a:t>
            </a:r>
          </a:p>
          <a:p>
            <a:pPr marL="171450" indent="-171450">
              <a:buFontTx/>
              <a:buChar char="-"/>
            </a:pPr>
            <a:r>
              <a:rPr lang="en-US" baseline="0" dirty="0" smtClean="0"/>
              <a:t>It makes sense to use open source components like Linux, Java, OSDT (data distribution and archiving software),</a:t>
            </a:r>
          </a:p>
          <a:p>
            <a:pPr marL="171450" indent="-171450">
              <a:buFontTx/>
              <a:buChar char="-"/>
            </a:pPr>
            <a:r>
              <a:rPr lang="en-US" baseline="0" dirty="0" smtClean="0"/>
              <a:t>but the controller software was custom almost entirely throughout, in our case to reuse software we had a large investment in</a:t>
            </a:r>
            <a:r>
              <a:rPr lang="en-US" baseline="0" dirty="0" smtClean="0"/>
              <a:t>. (also, I’m not sure if any 100% turnkey solutions exist that will work for FOCE)</a:t>
            </a:r>
            <a:endParaRPr lang="en-US" baseline="0" dirty="0" smtClean="0"/>
          </a:p>
          <a:p>
            <a:pPr marL="628650" lvl="1" indent="-171450">
              <a:buFontTx/>
              <a:buChar char="-"/>
            </a:pPr>
            <a:r>
              <a:rPr lang="en-US" baseline="0" dirty="0" smtClean="0"/>
              <a:t>We specifically wanted to use SIAM (distributed data acquisition software developed for use on MOOS and MARS)</a:t>
            </a:r>
          </a:p>
          <a:p>
            <a:pPr marL="628650" lvl="1" indent="-171450">
              <a:buFontTx/>
              <a:buChar char="-"/>
            </a:pPr>
            <a:r>
              <a:rPr lang="en-US" baseline="0" dirty="0" smtClean="0"/>
              <a:t>And also SSDS (shore side data system), which is an institutional data repository for many different platforms including moorings, </a:t>
            </a:r>
            <a:r>
              <a:rPr lang="en-US" baseline="0" dirty="0" err="1" smtClean="0"/>
              <a:t>auvs</a:t>
            </a:r>
            <a:r>
              <a:rPr lang="en-US" baseline="0" dirty="0" smtClean="0"/>
              <a:t> and experiments on MARS</a:t>
            </a:r>
          </a:p>
          <a:p>
            <a:pPr marL="628650" lvl="1" indent="-171450">
              <a:buFontTx/>
              <a:buChar char="-"/>
            </a:pPr>
            <a:r>
              <a:rPr lang="en-US" baseline="0" dirty="0" smtClean="0"/>
              <a:t>FOCE GUI is a graphical user interface optimized for for controlling and monitoring the deep FOCE experiment</a:t>
            </a:r>
          </a:p>
          <a:p>
            <a:pPr marL="171450" indent="-171450">
              <a:buFontTx/>
              <a:buChar char="-"/>
            </a:pPr>
            <a:r>
              <a:rPr lang="en-US" baseline="0" dirty="0" smtClean="0"/>
              <a:t>The power system hardware was semi-custom as well, though it made use of available voltage converters and takes advantage of available </a:t>
            </a:r>
            <a:r>
              <a:rPr lang="en-US" baseline="0" dirty="0" smtClean="0"/>
              <a:t>peripheral </a:t>
            </a:r>
            <a:r>
              <a:rPr lang="en-US" baseline="0" dirty="0" smtClean="0"/>
              <a:t>cards available off the shelf</a:t>
            </a:r>
          </a:p>
          <a:p>
            <a:pPr marL="628650" lvl="1" indent="-171450">
              <a:buFontTx/>
              <a:buChar char="-"/>
            </a:pPr>
            <a:r>
              <a:rPr lang="en-US" baseline="0" dirty="0" smtClean="0"/>
              <a:t>For example data </a:t>
            </a:r>
            <a:r>
              <a:rPr lang="en-US" baseline="0" dirty="0" err="1" smtClean="0"/>
              <a:t>acq</a:t>
            </a:r>
            <a:r>
              <a:rPr lang="en-US" baseline="0" dirty="0" smtClean="0"/>
              <a:t> cards for 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t>41</a:t>
            </a:fld>
            <a:endParaRPr lang="en-US"/>
          </a:p>
        </p:txBody>
      </p:sp>
    </p:spTree>
    <p:extLst>
      <p:ext uri="{BB962C8B-B14F-4D97-AF65-F5344CB8AC3E}">
        <p14:creationId xmlns:p14="http://schemas.microsoft.com/office/powerpoint/2010/main" val="728798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look at communications and power infrastructure – one possible way of connecting the boxes.</a:t>
            </a:r>
          </a:p>
          <a:p>
            <a:endParaRPr lang="en-US" baseline="0" dirty="0" smtClean="0"/>
          </a:p>
          <a:p>
            <a:r>
              <a:rPr lang="en-US" baseline="0" dirty="0" smtClean="0"/>
              <a:t>On the right there is a data and power cable to shore that can provide </a:t>
            </a:r>
            <a:r>
              <a:rPr lang="en-US" baseline="0" dirty="0" err="1" smtClean="0"/>
              <a:t>kWatts</a:t>
            </a:r>
            <a:r>
              <a:rPr lang="en-US" baseline="0" dirty="0" smtClean="0"/>
              <a:t> </a:t>
            </a:r>
            <a:r>
              <a:rPr lang="en-US" baseline="0" dirty="0" smtClean="0"/>
              <a:t>of power and Mbps (or </a:t>
            </a:r>
            <a:r>
              <a:rPr lang="en-US" baseline="0" dirty="0" err="1" smtClean="0"/>
              <a:t>Gbps</a:t>
            </a:r>
            <a:r>
              <a:rPr lang="en-US" baseline="0" dirty="0" smtClean="0"/>
              <a:t>) communications bandwidth.</a:t>
            </a:r>
          </a:p>
          <a:p>
            <a:r>
              <a:rPr lang="en-US" baseline="0" dirty="0" smtClean="0"/>
              <a:t>A potential drawback of cables is that it typically requires greater technical and financial investment, and may be challenging to permit.</a:t>
            </a:r>
          </a:p>
          <a:p>
            <a:r>
              <a:rPr lang="en-US" baseline="0" dirty="0" smtClean="0"/>
              <a:t>The high power and bandwidth make it a good fit for the work station class computer and distributed software chosen in this Centralized Workstation concept.</a:t>
            </a:r>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a larger chamber size (larger experiments, requiring larger water movers, etc.)</a:t>
            </a:r>
          </a:p>
          <a:p>
            <a:endParaRPr lang="en-US" baseline="0" dirty="0" smtClean="0"/>
          </a:p>
          <a:p>
            <a:r>
              <a:rPr lang="en-US" baseline="0" dirty="0" smtClean="0"/>
              <a:t>Reaching out from the controller, connections to the instruments are predominantly serial, though </a:t>
            </a:r>
            <a:r>
              <a:rPr lang="en-US" baseline="0" dirty="0" err="1" smtClean="0"/>
              <a:t>ethernet</a:t>
            </a:r>
            <a:r>
              <a:rPr lang="en-US" baseline="0" dirty="0" smtClean="0"/>
              <a:t>-serial connections are also used</a:t>
            </a:r>
          </a:p>
          <a:p>
            <a:r>
              <a:rPr lang="en-US" baseline="0" dirty="0" smtClean="0"/>
              <a:t>To the ESW system ( we did it to make the ESW system ROV compatible)</a:t>
            </a:r>
          </a:p>
          <a:p>
            <a:r>
              <a:rPr lang="en-US" baseline="0" dirty="0" smtClean="0"/>
              <a:t>But also it shows another option that </a:t>
            </a:r>
            <a:r>
              <a:rPr lang="en-US" baseline="0" dirty="0" smtClean="0"/>
              <a:t>we might </a:t>
            </a:r>
            <a:r>
              <a:rPr lang="en-US" baseline="0" dirty="0" smtClean="0"/>
              <a:t>think twice about if we </a:t>
            </a:r>
            <a:r>
              <a:rPr lang="en-US" baseline="0" dirty="0" err="1" smtClean="0"/>
              <a:t>didn</a:t>
            </a:r>
            <a:r>
              <a:rPr lang="fr-FR" baseline="0" dirty="0" smtClean="0"/>
              <a:t>’</a:t>
            </a:r>
            <a:r>
              <a:rPr lang="en-US" baseline="0" dirty="0" smtClean="0"/>
              <a:t>t have a cable to </a:t>
            </a:r>
            <a:r>
              <a:rPr lang="en-US" baseline="0" dirty="0" smtClean="0"/>
              <a:t>shore, </a:t>
            </a:r>
            <a:r>
              <a:rPr lang="en-US" baseline="0" dirty="0" smtClean="0"/>
              <a:t>because of the power needed by </a:t>
            </a:r>
            <a:r>
              <a:rPr lang="en-US" baseline="0" dirty="0" smtClean="0"/>
              <a:t>Ethernet</a:t>
            </a:r>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42</a:t>
            </a:fld>
            <a:endParaRPr lang="en-US"/>
          </a:p>
        </p:txBody>
      </p:sp>
    </p:spTree>
    <p:extLst>
      <p:ext uri="{BB962C8B-B14F-4D97-AF65-F5344CB8AC3E}">
        <p14:creationId xmlns:p14="http://schemas.microsoft.com/office/powerpoint/2010/main" val="3511653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22</a:t>
            </a:fld>
            <a:endParaRPr lang="en-US"/>
          </a:p>
        </p:txBody>
      </p:sp>
    </p:spTree>
    <p:extLst>
      <p:ext uri="{BB962C8B-B14F-4D97-AF65-F5344CB8AC3E}">
        <p14:creationId xmlns:p14="http://schemas.microsoft.com/office/powerpoint/2010/main"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endParaRPr lang="en-US" baseline="0" dirty="0" smtClean="0"/>
          </a:p>
          <a:p>
            <a:r>
              <a:rPr lang="en-US" baseline="0" dirty="0" smtClean="0"/>
              <a:t>It </a:t>
            </a:r>
            <a:r>
              <a:rPr lang="en-US" baseline="0" dirty="0" smtClean="0"/>
              <a:t>means fewer housings, but larger ones (which are more difficult to seal). </a:t>
            </a:r>
          </a:p>
          <a:p>
            <a:r>
              <a:rPr lang="en-US" baseline="0" dirty="0" smtClean="0"/>
              <a:t>Fewer housing may be an up-side just because there is less to build and maintain, </a:t>
            </a:r>
          </a:p>
          <a:p>
            <a:r>
              <a:rPr lang="en-US" baseline="0" dirty="0" smtClean="0"/>
              <a:t>but it may be difficult or expensive to spare since the whole thing must be replaced at once.</a:t>
            </a:r>
          </a:p>
          <a:p>
            <a:endParaRPr lang="en-US" baseline="0" dirty="0" smtClean="0"/>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p>
          <a:p>
            <a:endParaRPr lang="en-US" baseline="0" dirty="0" smtClean="0"/>
          </a:p>
          <a:p>
            <a:r>
              <a:rPr lang="en-US" baseline="0" dirty="0" smtClean="0"/>
              <a:t>One of the big drivers for any of the approaches is how to handle many serial instruments, and how to distribute power to them.</a:t>
            </a:r>
          </a:p>
          <a:p>
            <a:r>
              <a:rPr lang="en-US" baseline="0" dirty="0" smtClean="0"/>
              <a:t>These are capabilities that are fairly easy to buy and integrate (as peripherals) into larger computers for which available power isn’t a concern.</a:t>
            </a:r>
          </a:p>
          <a:p>
            <a:r>
              <a:rPr lang="en-US" baseline="0" dirty="0" smtClean="0"/>
              <a:t>Once you get into the realm of smaller processors that use less than a few Watts</a:t>
            </a:r>
            <a:r>
              <a:rPr lang="en-US" baseline="0" dirty="0" smtClean="0"/>
              <a:t>, the </a:t>
            </a:r>
            <a:r>
              <a:rPr lang="en-US" baseline="0" dirty="0" smtClean="0"/>
              <a:t>selection of serial expansion and power switching options </a:t>
            </a:r>
            <a:endParaRPr lang="en-US" baseline="0" dirty="0" smtClean="0"/>
          </a:p>
          <a:p>
            <a:r>
              <a:rPr lang="en-US" baseline="0" dirty="0" smtClean="0"/>
              <a:t>becomes narrow, </a:t>
            </a:r>
            <a:r>
              <a:rPr lang="en-US" baseline="0" dirty="0" smtClean="0"/>
              <a:t>and designing them from scratch may be something our users may not want to get into.</a:t>
            </a:r>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43</a:t>
            </a:fld>
            <a:endParaRPr lang="en-US"/>
          </a:p>
        </p:txBody>
      </p:sp>
    </p:spTree>
    <p:extLst>
      <p:ext uri="{BB962C8B-B14F-4D97-AF65-F5344CB8AC3E}">
        <p14:creationId xmlns:p14="http://schemas.microsoft.com/office/powerpoint/2010/main" val="613851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approach</a:t>
            </a:r>
            <a:r>
              <a:rPr lang="en-US" baseline="0" dirty="0" smtClean="0"/>
              <a:t> we’ll call Industrial Computers is distinct in that it seeks to minimize custom hardware and software development</a:t>
            </a:r>
          </a:p>
          <a:p>
            <a:r>
              <a:rPr lang="en-US" baseline="0" dirty="0" smtClean="0"/>
              <a:t>By using readily available and robust industrial automation computers.</a:t>
            </a:r>
          </a:p>
          <a:p>
            <a:endParaRPr lang="en-US" baseline="0" dirty="0" smtClean="0"/>
          </a:p>
          <a:p>
            <a:r>
              <a:rPr lang="en-US" baseline="0" dirty="0" smtClean="0"/>
              <a:t>The CP-FOCE implementation applied an approach like this very effectively in an un-cabled near-shore application at Heron Island.</a:t>
            </a:r>
          </a:p>
          <a:p>
            <a:endParaRPr lang="en-US" baseline="0" dirty="0" smtClean="0"/>
          </a:p>
          <a:p>
            <a:r>
              <a:rPr lang="en-US" baseline="0" dirty="0" smtClean="0"/>
              <a:t>We’ll start again in a Location view that arranges the Industrial computer pieces in a configuration with a moored surface expression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44</a:t>
            </a:fld>
            <a:endParaRPr lang="en-US"/>
          </a:p>
        </p:txBody>
      </p:sp>
    </p:spTree>
    <p:extLst>
      <p:ext uri="{BB962C8B-B14F-4D97-AF65-F5344CB8AC3E}">
        <p14:creationId xmlns:p14="http://schemas.microsoft.com/office/powerpoint/2010/main" val="3246317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 this configuration, all</a:t>
            </a:r>
            <a:r>
              <a:rPr lang="en-US" baseline="0" dirty="0" smtClean="0"/>
              <a:t> of the control and power distribution electronics 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 </a:t>
            </a:r>
          </a:p>
          <a:p>
            <a:endParaRPr lang="en-US" baseline="0" dirty="0" smtClean="0"/>
          </a:p>
          <a:p>
            <a:r>
              <a:rPr lang="en-US" baseline="0" dirty="0" smtClean="0"/>
              <a:t>In the case of </a:t>
            </a:r>
            <a:r>
              <a:rPr lang="en-US" baseline="0" dirty="0" err="1" smtClean="0"/>
              <a:t>cpFOCE</a:t>
            </a:r>
            <a:r>
              <a:rPr lang="en-US" baseline="0" dirty="0" smtClean="0"/>
              <a:t>, this arrangement was motivated </a:t>
            </a:r>
            <a:r>
              <a:rPr lang="en-US" baseline="0" dirty="0" smtClean="0"/>
              <a:t>in part by </a:t>
            </a:r>
            <a:r>
              <a:rPr lang="en-US" baseline="0" dirty="0" smtClean="0"/>
              <a:t>permitting issues: it was OK to run an ESW hose, but not power lines, across the beach to the site.</a:t>
            </a:r>
          </a:p>
          <a:p>
            <a:r>
              <a:rPr lang="en-US" baseline="0" dirty="0" smtClean="0"/>
              <a:t>So here is a case in which the physical partitioning of the system is dictated somewhat by environmental issues –</a:t>
            </a:r>
          </a:p>
          <a:p>
            <a:r>
              <a:rPr lang="en-US" baseline="0" dirty="0" smtClean="0"/>
              <a:t>The key choice here is whether to put the electronics on the surface or under water.</a:t>
            </a:r>
          </a:p>
          <a:p>
            <a:endParaRPr lang="en-US" baseline="0" dirty="0" smtClean="0"/>
          </a:p>
          <a:p>
            <a:r>
              <a:rPr lang="en-US" baseline="0" dirty="0" smtClean="0"/>
              <a:t>That in some way was driven by the use of industrial computers: they have a large form factor, requiring larger housings. Multiple experimental chambers were </a:t>
            </a:r>
            <a:r>
              <a:rPr lang="en-US" baseline="0" dirty="0" smtClean="0"/>
              <a:t>needed, each </a:t>
            </a:r>
          </a:p>
          <a:p>
            <a:r>
              <a:rPr lang="en-US" baseline="0" dirty="0" smtClean="0"/>
              <a:t>with </a:t>
            </a:r>
            <a:r>
              <a:rPr lang="en-US" baseline="0" dirty="0" smtClean="0"/>
              <a:t>a corresponding number of cables, connectors and seals. In a relatively shallow and benign site, it made sense to opt to most things on a surface float for the sake of</a:t>
            </a:r>
          </a:p>
          <a:p>
            <a:r>
              <a:rPr lang="en-US" baseline="0" dirty="0" smtClean="0"/>
              <a:t>Accessibility and reliability.</a:t>
            </a:r>
          </a:p>
          <a:p>
            <a:endParaRPr lang="en-US" baseline="0" dirty="0" smtClean="0"/>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The proximity to shore and local facilities made it convenient to locate a graphical user interface on shore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45</a:t>
            </a:fld>
            <a:endParaRPr lang="en-US"/>
          </a:p>
        </p:txBody>
      </p:sp>
    </p:spTree>
    <p:extLst>
      <p:ext uri="{BB962C8B-B14F-4D97-AF65-F5344CB8AC3E}">
        <p14:creationId xmlns:p14="http://schemas.microsoft.com/office/powerpoint/2010/main" val="747457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a greater use of COTS hardware and software.</a:t>
            </a:r>
          </a:p>
          <a:p>
            <a:endParaRPr lang="en-US" baseline="0" dirty="0" smtClean="0"/>
          </a:p>
          <a:p>
            <a:r>
              <a:rPr lang="en-US" dirty="0" smtClean="0"/>
              <a:t>The controller hardware takes</a:t>
            </a:r>
            <a:r>
              <a:rPr lang="en-US" baseline="0" dirty="0" smtClean="0"/>
              <a:t> advantage of flexible modular industrial computers like </a:t>
            </a:r>
            <a:r>
              <a:rPr lang="en-US" baseline="0" dirty="0" smtClean="0"/>
              <a:t>National Instruments </a:t>
            </a:r>
            <a:r>
              <a:rPr lang="en-US" baseline="0" dirty="0" smtClean="0"/>
              <a:t>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applications,</a:t>
            </a:r>
          </a:p>
          <a:p>
            <a:r>
              <a:rPr lang="en-US" baseline="0" dirty="0" smtClean="0"/>
              <a:t>And so not optimized for low power consumption.</a:t>
            </a:r>
          </a:p>
          <a:p>
            <a:endParaRPr lang="en-US" baseline="0" dirty="0" smtClean="0"/>
          </a:p>
          <a:p>
            <a:r>
              <a:rPr lang="en-US" baseline="0" dirty="0" smtClean="0"/>
              <a:t>The software stacks provide rich libraries that </a:t>
            </a:r>
            <a:r>
              <a:rPr lang="en-US" baseline="0" dirty="0" smtClean="0"/>
              <a:t>include GUI </a:t>
            </a:r>
            <a:r>
              <a:rPr lang="en-US" baseline="0" dirty="0" smtClean="0"/>
              <a:t>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MATLAB, and are flexible enough to bridge into custom software components too.</a:t>
            </a:r>
          </a:p>
          <a:p>
            <a:endParaRPr lang="en-US" baseline="0" dirty="0" smtClean="0"/>
          </a:p>
          <a:p>
            <a:r>
              <a:rPr lang="en-US" baseline="0" dirty="0" smtClean="0"/>
              <a:t>This approach ties you to 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46</a:t>
            </a:fld>
            <a:endParaRPr lang="en-US"/>
          </a:p>
        </p:txBody>
      </p:sp>
    </p:spTree>
    <p:extLst>
      <p:ext uri="{BB962C8B-B14F-4D97-AF65-F5344CB8AC3E}">
        <p14:creationId xmlns:p14="http://schemas.microsoft.com/office/powerpoint/2010/main" val="20202684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As you’d expect,</a:t>
            </a:r>
            <a:r>
              <a:rPr lang="en-US" baseline="0" dirty="0" smtClean="0"/>
              <a:t> the interconnections relate to where you choose to locate the pieces.</a:t>
            </a:r>
          </a:p>
          <a:p>
            <a:endParaRPr lang="en-US" dirty="0" smtClean="0"/>
          </a:p>
          <a:p>
            <a:r>
              <a:rPr lang="en-US" dirty="0" smtClean="0"/>
              <a:t>With 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Some 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a:t>
            </a:r>
            <a:r>
              <a:rPr lang="en-US" baseline="0" dirty="0" smtClean="0"/>
              <a:t>multiple </a:t>
            </a:r>
            <a:r>
              <a:rPr lang="en-US" baseline="0" dirty="0" smtClean="0"/>
              <a:t>cables</a:t>
            </a:r>
          </a:p>
          <a:p>
            <a:r>
              <a:rPr lang="en-US" baseline="0" dirty="0" smtClean="0"/>
              <a:t>Directly to the surface. Like the Centralized Workstation approach, there are still many serial connections that must go to each controller.</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p>
          <a:p>
            <a:endParaRPr lang="en-US" baseline="0" dirty="0" smtClean="0"/>
          </a:p>
          <a:p>
            <a:r>
              <a:rPr lang="en-US" baseline="0" dirty="0" smtClean="0"/>
              <a:t> Fairly high bandwidths are achievable, though these are generally suitable over Line-of-sight distances and consume moderate to high amounts of power.</a:t>
            </a:r>
          </a:p>
          <a:p>
            <a:endParaRPr lang="en-US" baseline="0" dirty="0" smtClean="0"/>
          </a:p>
          <a:p>
            <a:r>
              <a:rPr lang="en-US" baseline="0" dirty="0" smtClean="0"/>
              <a:t>Depending on where they are used, you may encounter interference; you can use licensed frequencies, though there is some overhead cost associated with this path.</a:t>
            </a:r>
          </a:p>
          <a:p>
            <a:endParaRPr lang="en-US" baseline="0" dirty="0" smtClean="0"/>
          </a:p>
          <a:p>
            <a:r>
              <a:rPr lang="en-US" baseline="0" dirty="0" smtClean="0"/>
              <a:t>If 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endParaRPr lang="en-US" baseline="0" dirty="0" smtClean="0"/>
          </a:p>
          <a:p>
            <a:r>
              <a:rPr lang="en-US" baseline="0" dirty="0" err="1" smtClean="0"/>
              <a:t>Globalstar</a:t>
            </a:r>
            <a:r>
              <a:rPr lang="en-US" baseline="0" dirty="0" smtClean="0"/>
              <a:t> </a:t>
            </a:r>
            <a:r>
              <a:rPr lang="en-US" baseline="0" dirty="0" smtClean="0"/>
              <a:t>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47</a:t>
            </a:fld>
            <a:endParaRPr lang="en-US"/>
          </a:p>
        </p:txBody>
      </p:sp>
    </p:spTree>
    <p:extLst>
      <p:ext uri="{BB962C8B-B14F-4D97-AF65-F5344CB8AC3E}">
        <p14:creationId xmlns:p14="http://schemas.microsoft.com/office/powerpoint/2010/main" val="276080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endParaRPr lang="en-US" dirty="0" smtClean="0"/>
          </a:p>
          <a:p>
            <a:r>
              <a:rPr lang="en-US" dirty="0" smtClean="0"/>
              <a:t>The hardware and software is expensive (I estimated</a:t>
            </a:r>
            <a:r>
              <a:rPr lang="en-US" baseline="0" dirty="0" smtClean="0"/>
              <a:t> $10-20k for each FOCE chamber; some of that is software cost that could 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p>
          <a:p>
            <a:r>
              <a:rPr lang="en-US" baseline="0" dirty="0" smtClean="0"/>
              <a:t>The instrument drivers for the CTD, pH sensors, </a:t>
            </a:r>
            <a:r>
              <a:rPr lang="en-US" baseline="0" dirty="0" err="1" smtClean="0"/>
              <a:t>velocimeters</a:t>
            </a:r>
            <a:r>
              <a:rPr lang="en-US" baseline="0" dirty="0" smtClean="0"/>
              <a:t> went together in a matter of days, along with a very nice graphical user interface.</a:t>
            </a:r>
          </a:p>
          <a:p>
            <a:r>
              <a:rPr lang="en-US" baseline="0" dirty="0" smtClean="0"/>
              <a:t>With </a:t>
            </a:r>
            <a:r>
              <a:rPr lang="en-US" baseline="0" dirty="0" smtClean="0"/>
              <a:t>COTS </a:t>
            </a:r>
            <a:r>
              <a:rPr lang="en-US" baseline="0" dirty="0" smtClean="0"/>
              <a:t>and open source products, there is great 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48</a:t>
            </a:fld>
            <a:endParaRPr lang="en-US"/>
          </a:p>
        </p:txBody>
      </p:sp>
    </p:spTree>
    <p:extLst>
      <p:ext uri="{BB962C8B-B14F-4D97-AF65-F5344CB8AC3E}">
        <p14:creationId xmlns:p14="http://schemas.microsoft.com/office/powerpoint/2010/main" val="3170884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Node is looking like our preference for </a:t>
            </a:r>
            <a:r>
              <a:rPr lang="en-US" baseline="0" dirty="0" err="1" smtClean="0"/>
              <a:t>xFOCE</a:t>
            </a:r>
            <a:r>
              <a:rPr lang="en-US" baseline="0" dirty="0" smtClean="0"/>
              <a:t> and </a:t>
            </a:r>
            <a:r>
              <a:rPr lang="en-US" baseline="0" dirty="0" err="1" smtClean="0"/>
              <a:t>swFOCE</a:t>
            </a:r>
            <a:r>
              <a:rPr lang="en-US" baseline="0" dirty="0" smtClean="0"/>
              <a:t>, and bears</a:t>
            </a:r>
          </a:p>
          <a:p>
            <a:r>
              <a:rPr lang="en-US" baseline="0" dirty="0" smtClean="0"/>
              <a:t>Resemblance to the approach being used by Ville </a:t>
            </a:r>
            <a:r>
              <a:rPr lang="en-US" baseline="0" dirty="0" err="1" smtClean="0"/>
              <a:t>Franche</a:t>
            </a:r>
            <a:r>
              <a:rPr lang="en-US" baseline="0" dirty="0" smtClean="0"/>
              <a:t> with </a:t>
            </a:r>
            <a:r>
              <a:rPr lang="en-US" baseline="0" dirty="0" err="1" smtClean="0"/>
              <a:t>eFOCE</a:t>
            </a:r>
            <a:r>
              <a:rPr lang="en-US" baseline="0" dirty="0" smtClean="0"/>
              <a:t>.</a:t>
            </a:r>
          </a:p>
          <a:p>
            <a:endParaRPr lang="en-US" baseline="0" dirty="0" smtClean="0"/>
          </a:p>
          <a:p>
            <a:r>
              <a:rPr lang="en-US" baseline="0" dirty="0" smtClean="0"/>
              <a:t>Though again, in practice, users may draw from a number of methods.</a:t>
            </a:r>
          </a:p>
          <a:p>
            <a:endParaRPr lang="en-US" baseline="0" dirty="0" smtClean="0"/>
          </a:p>
          <a:p>
            <a:r>
              <a:rPr lang="en-US" baseline="0" dirty="0" smtClean="0"/>
              <a:t>The central idea behind Sensor Node is to take advantage of the wide spectrum of small processors</a:t>
            </a:r>
          </a:p>
          <a:p>
            <a:r>
              <a:rPr lang="en-US" baseline="0" dirty="0" smtClean="0"/>
              <a:t> currently available off the shelf at very low cost and aimed at a DIY market.</a:t>
            </a:r>
          </a:p>
          <a:p>
            <a:endParaRPr lang="en-US" baseline="0" dirty="0" smtClean="0"/>
          </a:p>
          <a:p>
            <a:r>
              <a:rPr lang="en-US" baseline="0" dirty="0" smtClean="0"/>
              <a:t>We’ll propose that dividing some of the system functions between different types of processors, it will</a:t>
            </a:r>
          </a:p>
          <a:p>
            <a:r>
              <a:rPr lang="en-US" dirty="0" smtClean="0"/>
              <a:t> serve to </a:t>
            </a:r>
          </a:p>
          <a:p>
            <a:r>
              <a:rPr lang="en-US" dirty="0" smtClean="0"/>
              <a:t>keep the hardware and software as</a:t>
            </a:r>
            <a:r>
              <a:rPr lang="en-US" baseline="0" dirty="0" smtClean="0"/>
              <a:t> simple as possible</a:t>
            </a:r>
            <a:r>
              <a:rPr lang="en-US" dirty="0" smtClean="0"/>
              <a:t>,</a:t>
            </a:r>
            <a:r>
              <a:rPr lang="en-US" baseline="0" dirty="0" smtClean="0"/>
              <a:t> </a:t>
            </a:r>
          </a:p>
          <a:p>
            <a:r>
              <a:rPr lang="en-US" baseline="0" dirty="0" smtClean="0"/>
              <a:t>keep power consumption down to support remote configurations</a:t>
            </a:r>
          </a:p>
          <a:p>
            <a:r>
              <a:rPr lang="en-US" baseline="0" dirty="0" smtClean="0"/>
              <a:t>Designing minimal custom hardware (and avoiding the need for some designs like serial port expansion)</a:t>
            </a:r>
          </a:p>
          <a:p>
            <a:endParaRPr lang="en-US" baseline="0" dirty="0" smtClean="0"/>
          </a:p>
          <a:p>
            <a:r>
              <a:rPr lang="en-US" dirty="0" smtClean="0"/>
              <a:t>With a</a:t>
            </a:r>
            <a:r>
              <a:rPr lang="en-US" baseline="0" dirty="0" smtClean="0"/>
              <a:t> little custom hardware, t</a:t>
            </a:r>
            <a:r>
              <a:rPr lang="en-US" dirty="0" smtClean="0"/>
              <a:t>here</a:t>
            </a:r>
            <a:r>
              <a:rPr lang="en-US" baseline="0" dirty="0" smtClean="0"/>
              <a:t> is a little more integration work to do, but we aim to use COTS and open source </a:t>
            </a:r>
          </a:p>
          <a:p>
            <a:r>
              <a:rPr lang="en-US" baseline="0" dirty="0" smtClean="0"/>
              <a:t>as much as possible, and make any custom hardware and software we do to be easy for end users to adopt.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49</a:t>
            </a:fld>
            <a:endParaRPr lang="en-US"/>
          </a:p>
        </p:txBody>
      </p:sp>
    </p:spTree>
    <p:extLst>
      <p:ext uri="{BB962C8B-B14F-4D97-AF65-F5344CB8AC3E}">
        <p14:creationId xmlns:p14="http://schemas.microsoft.com/office/powerpoint/2010/main" val="1284289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picture here isn’t </a:t>
            </a:r>
            <a:r>
              <a:rPr lang="en-US" dirty="0" smtClean="0"/>
              <a:t>actually </a:t>
            </a:r>
            <a:r>
              <a:rPr lang="en-US" dirty="0" smtClean="0"/>
              <a:t>a FOCE implementation,</a:t>
            </a:r>
            <a:r>
              <a:rPr lang="en-US" baseline="0" dirty="0" smtClean="0"/>
              <a:t> but I chose it because it </a:t>
            </a:r>
            <a:r>
              <a:rPr lang="en-US" baseline="0" dirty="0" smtClean="0"/>
              <a:t>suggests a </a:t>
            </a:r>
            <a:r>
              <a:rPr lang="en-US" baseline="0" dirty="0" smtClean="0"/>
              <a:t>moored application somewhat further from shore</a:t>
            </a:r>
          </a:p>
          <a:p>
            <a:r>
              <a:rPr lang="en-US" baseline="0" dirty="0" smtClean="0"/>
              <a:t>And in deeper water, which is the gist of this Location View.</a:t>
            </a:r>
          </a:p>
          <a:p>
            <a:endParaRPr lang="en-US" baseline="0" dirty="0" smtClean="0"/>
          </a:p>
          <a:p>
            <a:r>
              <a:rPr lang="en-US" dirty="0" smtClean="0"/>
              <a:t>In each experiment chamber,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a:t>
            </a:r>
            <a:r>
              <a:rPr lang="en-US" baseline="0" dirty="0" smtClean="0"/>
              <a:t>gateway periodically </a:t>
            </a:r>
            <a:r>
              <a:rPr lang="en-US" baseline="0" dirty="0" smtClean="0"/>
              <a:t>collects the data from the various sensor nodes, and </a:t>
            </a:r>
            <a:r>
              <a:rPr lang="en-US" baseline="0" dirty="0" smtClean="0"/>
              <a:t>runs the software process </a:t>
            </a:r>
            <a:r>
              <a:rPr lang="en-US" baseline="0" dirty="0" smtClean="0"/>
              <a:t>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a:t>
            </a:r>
            <a:r>
              <a:rPr lang="en-US" baseline="0" dirty="0" smtClean="0"/>
              <a:t>platforms with no operating system,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t>
            </a:r>
            <a:r>
              <a:rPr lang="en-US" baseline="0" dirty="0" smtClean="0"/>
              <a:t>to build and </a:t>
            </a:r>
            <a:r>
              <a:rPr lang="en-US" baseline="0" dirty="0" smtClean="0"/>
              <a:t>the cost </a:t>
            </a:r>
            <a:r>
              <a:rPr lang="en-US" baseline="0" dirty="0" smtClean="0"/>
              <a:t>low.</a:t>
            </a:r>
            <a:endParaRPr lang="en-US" baseline="0" dirty="0" smtClean="0"/>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aseline="0" dirty="0" smtClean="0"/>
              <a:t>Sensor </a:t>
            </a:r>
            <a:r>
              <a:rPr lang="en-US" baseline="0" dirty="0" smtClean="0"/>
              <a:t>Node approach balances build and buy, trying to keep the custom hardware and </a:t>
            </a:r>
            <a:r>
              <a:rPr lang="en-US" baseline="0" dirty="0" smtClean="0"/>
              <a:t>software minimal and </a:t>
            </a:r>
            <a:r>
              <a:rPr lang="en-US" baseline="0" dirty="0" smtClean="0"/>
              <a:t>focused on </a:t>
            </a:r>
            <a:r>
              <a:rPr lang="en-US" baseline="0" dirty="0" smtClean="0"/>
              <a:t>items that can’t </a:t>
            </a:r>
            <a:r>
              <a:rPr lang="en-US" baseline="0" dirty="0" smtClean="0"/>
              <a:t>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As a community grows around FOCE, there is potential for greater sharing and reuse of 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approaches discussed, 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r>
              <a:rPr lang="en-US" baseline="0" dirty="0" smtClean="0"/>
              <a:t>, while </a:t>
            </a:r>
            <a:r>
              <a:rPr lang="en-US" baseline="0" dirty="0" smtClean="0"/>
              <a:t>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distances and more sensitive to temperature gradients in the water column.</a:t>
            </a:r>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52</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a:t>
            </a:r>
            <a:r>
              <a:rPr lang="en-US" baseline="0" dirty="0" smtClean="0"/>
              <a:t>low</a:t>
            </a:r>
            <a:r>
              <a:rPr lang="en-US" baseline="0" dirty="0" smtClean="0"/>
              <a:t>, with processors costing ~$50-300.</a:t>
            </a:r>
          </a:p>
          <a:p>
            <a:pPr marL="171450" indent="-171450">
              <a:buFontTx/>
              <a:buChar char="-"/>
            </a:pPr>
            <a:r>
              <a:rPr lang="en-US" baseline="0" dirty="0" smtClean="0"/>
              <a:t>Possible down sides are that there is </a:t>
            </a:r>
            <a:r>
              <a:rPr lang="en-US" baseline="0" dirty="0" smtClean="0"/>
              <a:t>some custom </a:t>
            </a:r>
            <a:r>
              <a:rPr lang="en-US" baseline="0" dirty="0" smtClean="0"/>
              <a:t>hardware, and even if you adopt someone else’s design, there is more hardware 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53</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pPr lvl="1"/>
            <a:endParaRPr lang="en-US" sz="1800" dirty="0" smtClean="0">
              <a:solidFill>
                <a:schemeClr val="tx2"/>
              </a:solidFill>
            </a:endParaRPr>
          </a:p>
          <a:p>
            <a:pPr lvl="0"/>
            <a:r>
              <a:rPr lang="en-US" dirty="0" smtClean="0">
                <a:solidFill>
                  <a:schemeClr val="tx2"/>
                </a:solidFill>
              </a:rPr>
              <a:t>Here</a:t>
            </a:r>
            <a:r>
              <a:rPr lang="en-US" baseline="0" dirty="0" smtClean="0">
                <a:solidFill>
                  <a:schemeClr val="tx2"/>
                </a:solidFill>
              </a:rPr>
              <a:t> we boil down the trades to a simple </a:t>
            </a:r>
            <a:r>
              <a:rPr lang="en-US" baseline="0" dirty="0" smtClean="0">
                <a:solidFill>
                  <a:schemeClr val="tx2"/>
                </a:solidFill>
              </a:rPr>
              <a:t>matrix in terms of the basic criteria we started with, though elements of all the approaches are </a:t>
            </a:r>
            <a:r>
              <a:rPr lang="en-US" baseline="0" dirty="0" smtClean="0">
                <a:solidFill>
                  <a:schemeClr val="tx2"/>
                </a:solidFill>
              </a:rPr>
              <a:t>valid under different conditions</a:t>
            </a:r>
            <a:endParaRPr lang="en-US" dirty="0" smtClean="0"/>
          </a:p>
          <a:p>
            <a:r>
              <a:rPr lang="en-US" dirty="0" smtClean="0"/>
              <a:t>In balance, we prefer the Sensor Node as the recommended approach</a:t>
            </a:r>
            <a:r>
              <a:rPr lang="en-US" baseline="0" dirty="0" smtClean="0"/>
              <a: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54</a:t>
            </a:fld>
            <a:endParaRPr lang="en-US"/>
          </a:p>
        </p:txBody>
      </p:sp>
    </p:spTree>
    <p:extLst>
      <p:ext uri="{BB962C8B-B14F-4D97-AF65-F5344CB8AC3E}">
        <p14:creationId xmlns:p14="http://schemas.microsoft.com/office/powerpoint/2010/main" val="2743845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easily do the </a:t>
            </a:r>
            <a:r>
              <a:rPr lang="en-US" baseline="0" dirty="0" err="1" smtClean="0"/>
              <a:t>SensorNode</a:t>
            </a:r>
            <a:r>
              <a:rPr lang="en-US" baseline="0" dirty="0" smtClean="0"/>
              <a:t> and Gateway tasks.</a:t>
            </a:r>
          </a:p>
          <a:p>
            <a:endParaRPr lang="en-US" baseline="0" dirty="0" smtClean="0"/>
          </a:p>
          <a:p>
            <a:r>
              <a:rPr lang="en-US" baseline="0" dirty="0" smtClean="0"/>
              <a:t>One of the big drivers becomes the software development environments – we want to choose hardware so that the software tools and programming language support are low cost and easy to use.</a:t>
            </a:r>
          </a:p>
          <a:p>
            <a:r>
              <a:rPr lang="en-US" baseline="0" dirty="0" smtClean="0"/>
              <a:t>We imagine that C/C++, and Java are most </a:t>
            </a:r>
            <a:r>
              <a:rPr lang="en-US" baseline="0" dirty="0" smtClean="0"/>
              <a:t>familiar to users, </a:t>
            </a:r>
            <a:r>
              <a:rPr lang="en-US" baseline="0" dirty="0" smtClean="0"/>
              <a:t>as are things like the </a:t>
            </a:r>
            <a:r>
              <a:rPr lang="en-US" baseline="0" dirty="0" err="1" smtClean="0"/>
              <a:t>Arduino</a:t>
            </a:r>
            <a:r>
              <a:rPr lang="en-US" baseline="0" dirty="0" smtClean="0"/>
              <a:t> programming environment</a:t>
            </a:r>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55</a:t>
            </a:fld>
            <a:endParaRPr lang="en-US"/>
          </a:p>
        </p:txBody>
      </p:sp>
    </p:spTree>
    <p:extLst>
      <p:ext uri="{BB962C8B-B14F-4D97-AF65-F5344CB8AC3E}">
        <p14:creationId xmlns:p14="http://schemas.microsoft.com/office/powerpoint/2010/main" val="1599670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With</a:t>
            </a:r>
            <a:r>
              <a:rPr lang="en-US" baseline="0" dirty="0" smtClean="0"/>
              <a:t> software factors in mind, here is our proposed configuration for </a:t>
            </a:r>
            <a:r>
              <a:rPr lang="en-US" baseline="0" dirty="0" err="1" smtClean="0"/>
              <a:t>swFOCE</a:t>
            </a:r>
            <a:r>
              <a:rPr lang="en-US" baseline="0" dirty="0" smtClean="0"/>
              <a:t>:</a:t>
            </a:r>
          </a:p>
          <a:p>
            <a:endParaRPr lang="en-US" baseline="0" dirty="0" smtClean="0"/>
          </a:p>
          <a:p>
            <a:pPr marL="0" indent="0">
              <a:buFontTx/>
              <a:buNone/>
            </a:pPr>
            <a:r>
              <a:rPr lang="en-US" baseline="0" dirty="0" smtClean="0"/>
              <a:t>- </a:t>
            </a:r>
            <a:r>
              <a:rPr lang="en-US" baseline="0" dirty="0" smtClean="0"/>
              <a:t> Controller </a:t>
            </a:r>
            <a:r>
              <a:rPr lang="en-US" baseline="0" dirty="0" smtClean="0"/>
              <a:t>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shelf (or we can develop and open source a custom solution</a:t>
            </a:r>
          </a:p>
          <a:p>
            <a:pPr marL="171450" indent="-171450">
              <a:buFontTx/>
              <a:buChar char="-"/>
            </a:pPr>
            <a:r>
              <a:rPr lang="en-US" baseline="0" dirty="0" smtClean="0"/>
              <a:t>We’ll do our own instrument drivers, control system, and protocols for distributing and archiving data at the low </a:t>
            </a:r>
            <a:r>
              <a:rPr lang="en-US" baseline="0" dirty="0" smtClean="0"/>
              <a:t>levels </a:t>
            </a:r>
          </a:p>
          <a:p>
            <a:pPr marL="171450" indent="-171450">
              <a:buFontTx/>
              <a:buChar char="-"/>
            </a:pPr>
            <a:r>
              <a:rPr lang="en-US" baseline="0" dirty="0" smtClean="0"/>
              <a:t>We’d then open source any custom hardware and software to the </a:t>
            </a:r>
            <a:r>
              <a:rPr lang="en-US" baseline="0" dirty="0" err="1" smtClean="0"/>
              <a:t>xFOCE</a:t>
            </a:r>
            <a:r>
              <a:rPr lang="en-US" baseline="0" dirty="0" smtClean="0"/>
              <a:t> community</a:t>
            </a:r>
            <a:endParaRPr lang="en-US" baseline="0" dirty="0" smtClean="0"/>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0" indent="0">
              <a:buFontTx/>
              <a:buNone/>
            </a:pPr>
            <a:endParaRPr lang="en-US" baseline="0" dirty="0" smtClean="0"/>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56</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57</a:t>
            </a:fld>
            <a:endParaRPr lang="en-US"/>
          </a:p>
        </p:txBody>
      </p:sp>
    </p:spTree>
    <p:extLst>
      <p:ext uri="{BB962C8B-B14F-4D97-AF65-F5344CB8AC3E}">
        <p14:creationId xmlns:p14="http://schemas.microsoft.com/office/powerpoint/2010/main" val="12522214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59</a:t>
            </a:fld>
            <a:endParaRPr lang="en-US"/>
          </a:p>
        </p:txBody>
      </p:sp>
    </p:spTree>
    <p:extLst>
      <p:ext uri="{BB962C8B-B14F-4D97-AF65-F5344CB8AC3E}">
        <p14:creationId xmlns:p14="http://schemas.microsoft.com/office/powerpoint/2010/main" val="23128676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61</a:t>
            </a:fld>
            <a:endParaRPr lang="en-US"/>
          </a:p>
        </p:txBody>
      </p:sp>
    </p:spTree>
    <p:extLst>
      <p:ext uri="{BB962C8B-B14F-4D97-AF65-F5344CB8AC3E}">
        <p14:creationId xmlns:p14="http://schemas.microsoft.com/office/powerpoint/2010/main" val="2448703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63</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65</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66</a:t>
            </a:fld>
            <a:endParaRPr lang="en-US"/>
          </a:p>
        </p:txBody>
      </p:sp>
    </p:spTree>
    <p:extLst>
      <p:ext uri="{BB962C8B-B14F-4D97-AF65-F5344CB8AC3E}">
        <p14:creationId xmlns:p14="http://schemas.microsoft.com/office/powerpoint/2010/main" val="2679799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67</a:t>
            </a:fld>
            <a:endParaRPr lang="en-US"/>
          </a:p>
        </p:txBody>
      </p:sp>
    </p:spTree>
    <p:extLst>
      <p:ext uri="{BB962C8B-B14F-4D97-AF65-F5344CB8AC3E}">
        <p14:creationId xmlns:p14="http://schemas.microsoft.com/office/powerpoint/2010/main" val="3005794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68</a:t>
            </a:fld>
            <a:endParaRPr lang="en-US"/>
          </a:p>
        </p:txBody>
      </p:sp>
    </p:spTree>
    <p:extLst>
      <p:ext uri="{BB962C8B-B14F-4D97-AF65-F5344CB8AC3E}">
        <p14:creationId xmlns:p14="http://schemas.microsoft.com/office/powerpoint/2010/main" val="23692443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73</a:t>
            </a:fld>
            <a:endParaRPr lang="en-US"/>
          </a:p>
        </p:txBody>
      </p:sp>
    </p:spTree>
    <p:extLst>
      <p:ext uri="{BB962C8B-B14F-4D97-AF65-F5344CB8AC3E}">
        <p14:creationId xmlns:p14="http://schemas.microsoft.com/office/powerpoint/2010/main" val="42239827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77</a:t>
            </a:fld>
            <a:endParaRPr lang="en-US"/>
          </a:p>
        </p:txBody>
      </p:sp>
    </p:spTree>
    <p:extLst>
      <p:ext uri="{BB962C8B-B14F-4D97-AF65-F5344CB8AC3E}">
        <p14:creationId xmlns:p14="http://schemas.microsoft.com/office/powerpoint/2010/main" val="38299933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78</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87</a:t>
            </a:fld>
            <a:endParaRPr lang="en-US"/>
          </a:p>
        </p:txBody>
      </p:sp>
    </p:spTree>
    <p:extLst>
      <p:ext uri="{BB962C8B-B14F-4D97-AF65-F5344CB8AC3E}">
        <p14:creationId xmlns:p14="http://schemas.microsoft.com/office/powerpoint/2010/main" val="39189379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98</a:t>
            </a:fld>
            <a:endParaRPr lang="en-US"/>
          </a:p>
        </p:txBody>
      </p:sp>
    </p:spTree>
    <p:extLst>
      <p:ext uri="{BB962C8B-B14F-4D97-AF65-F5344CB8AC3E}">
        <p14:creationId xmlns:p14="http://schemas.microsoft.com/office/powerpoint/2010/main" val="15791399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99</a:t>
            </a:fld>
            <a:endParaRPr lang="en-US"/>
          </a:p>
        </p:txBody>
      </p:sp>
    </p:spTree>
    <p:extLst>
      <p:ext uri="{BB962C8B-B14F-4D97-AF65-F5344CB8AC3E}">
        <p14:creationId xmlns:p14="http://schemas.microsoft.com/office/powerpoint/2010/main" val="35192545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100</a:t>
            </a:fld>
            <a:endParaRPr lang="en-US"/>
          </a:p>
        </p:txBody>
      </p:sp>
    </p:spTree>
    <p:extLst>
      <p:ext uri="{BB962C8B-B14F-4D97-AF65-F5344CB8AC3E}">
        <p14:creationId xmlns:p14="http://schemas.microsoft.com/office/powerpoint/2010/main" val="167929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28</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Data is, of course, a central focus of any experiment. It is among the primary interests of potential FOCE users.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picture schematically shows the path data takes as it is produced and consumed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t>
            </a:r>
          </a:p>
          <a:p>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Data originates from devices (which may be science instruments, actuators (pumps and fans) or diagnostic sensors.</a:t>
            </a:r>
          </a:p>
          <a:p>
            <a:pPr marL="228600" indent="-228600">
              <a:buAutoNum type="arabicPeriod"/>
            </a:pPr>
            <a:r>
              <a:rPr lang="en-US" sz="1200" kern="1200" dirty="0" smtClean="0">
                <a:solidFill>
                  <a:schemeClr val="tx1"/>
                </a:solidFill>
                <a:latin typeface="+mn-lt"/>
                <a:ea typeface="+mn-ea"/>
                <a:cs typeface="+mn-cs"/>
              </a:rPr>
              <a:t>Driver software collects data from the system and passes it to components that use the data to control the experiment.</a:t>
            </a:r>
          </a:p>
          <a:p>
            <a:pPr marL="228600" indent="-228600">
              <a:buAutoNum type="arabicPeriod"/>
            </a:pPr>
            <a:r>
              <a:rPr lang="en-US" sz="1200" kern="1200" dirty="0" smtClean="0">
                <a:solidFill>
                  <a:schemeClr val="tx1"/>
                </a:solidFill>
                <a:latin typeface="+mn-lt"/>
                <a:ea typeface="+mn-ea"/>
                <a:cs typeface="+mn-cs"/>
              </a:rPr>
              <a:t>The controllers use some kind of distribution component that can usher the data into archives, and to various clients</a:t>
            </a:r>
            <a:r>
              <a:rPr lang="en-US" sz="1200" kern="1200" baseline="0" dirty="0" smtClean="0">
                <a:solidFill>
                  <a:schemeClr val="tx1"/>
                </a:solidFill>
                <a:latin typeface="+mn-lt"/>
                <a:ea typeface="+mn-ea"/>
                <a:cs typeface="+mn-cs"/>
              </a:rPr>
              <a:t> that </a:t>
            </a:r>
            <a:r>
              <a:rPr lang="en-US" sz="1200" kern="1200" dirty="0" smtClean="0">
                <a:solidFill>
                  <a:schemeClr val="tx1"/>
                </a:solidFill>
                <a:latin typeface="+mn-lt"/>
                <a:ea typeface="+mn-ea"/>
                <a:cs typeface="+mn-cs"/>
              </a:rPr>
              <a:t>consume the data: archives, configuration and monitoring interfaces, as well as query and visualization tools. </a:t>
            </a:r>
          </a:p>
          <a:p>
            <a:pPr marL="228600" indent="-228600">
              <a:buAutoNum type="arabicPeriod"/>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BASIC REQUIREMENTS</a:t>
            </a:r>
          </a:p>
          <a:p>
            <a:pPr marL="228600" indent="-228600">
              <a:buAutoNum type="arabicPeriod"/>
            </a:pPr>
            <a:r>
              <a:rPr lang="en-US" sz="1200" kern="1200" dirty="0" smtClean="0">
                <a:solidFill>
                  <a:schemeClr val="tx1"/>
                </a:solidFill>
                <a:latin typeface="+mn-lt"/>
                <a:ea typeface="+mn-ea"/>
                <a:cs typeface="+mn-cs"/>
              </a:rPr>
              <a:t>So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one could say that the fundamental data requirement is to provide a robust primary archive of the experimental data in a format that is flexible and extensible. </a:t>
            </a:r>
          </a:p>
          <a:p>
            <a:r>
              <a:rPr lang="en-US" sz="1200" kern="1200" dirty="0" smtClean="0">
                <a:solidFill>
                  <a:schemeClr val="tx1"/>
                </a:solidFill>
                <a:latin typeface="+mn-lt"/>
                <a:ea typeface="+mn-ea"/>
                <a:cs typeface="+mn-cs"/>
              </a:rPr>
              <a:t>     To this end, </a:t>
            </a:r>
            <a:r>
              <a:rPr lang="en-US" baseline="0" dirty="0" smtClean="0"/>
              <a:t>the basic data requirements of </a:t>
            </a:r>
            <a:r>
              <a:rPr lang="en-US" baseline="0" dirty="0" err="1" smtClean="0"/>
              <a:t>xFOCE</a:t>
            </a:r>
            <a:r>
              <a:rPr lang="en-US" baseline="0" dirty="0" smtClean="0"/>
              <a:t> are that:</a:t>
            </a:r>
          </a:p>
          <a:p>
            <a:pPr marL="685800" marR="0" lvl="1"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Adjustable sample rates</a:t>
            </a:r>
          </a:p>
          <a:p>
            <a:pPr marL="685800" marR="0" lvl="1"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We have data time stamp accuracy (1-second) </a:t>
            </a:r>
          </a:p>
          <a:p>
            <a:pPr marL="685800" marR="0" lvl="1"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The data format needs to also be flexible (e.g., time stamped CSV files (comma separated values) would be okay to use by scientists)</a:t>
            </a:r>
          </a:p>
          <a:p>
            <a:pPr marL="685800" lvl="1" indent="-228600">
              <a:buAutoNum type="arabicPeriod"/>
            </a:pPr>
            <a:r>
              <a:rPr lang="en-US" baseline="0" dirty="0" smtClean="0"/>
              <a:t>The system also needs to provide health and status of the system and instruments (i.e., quality of data).</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ACCESS CLIENTS</a:t>
            </a:r>
          </a:p>
          <a:p>
            <a:r>
              <a:rPr lang="en-US" sz="1200" kern="1200" dirty="0" smtClean="0">
                <a:solidFill>
                  <a:schemeClr val="tx1"/>
                </a:solidFill>
                <a:latin typeface="+mn-lt"/>
                <a:ea typeface="+mn-ea"/>
                <a:cs typeface="+mn-cs"/>
              </a:rPr>
              <a:t>2.</a:t>
            </a:r>
            <a:r>
              <a:rPr lang="en-US" sz="1200" kern="1200" baseline="0" dirty="0" smtClean="0">
                <a:solidFill>
                  <a:schemeClr val="tx1"/>
                </a:solidFill>
                <a:latin typeface="+mn-lt"/>
                <a:ea typeface="+mn-ea"/>
                <a:cs typeface="+mn-cs"/>
              </a:rPr>
              <a:t> </a:t>
            </a:r>
            <a:r>
              <a:rPr lang="en-US" baseline="0" dirty="0" smtClean="0"/>
              <a:t>We envision that users will have different ways to access data. </a:t>
            </a:r>
            <a:r>
              <a:rPr lang="en-US" sz="1200" kern="1200" dirty="0" smtClean="0">
                <a:solidFill>
                  <a:schemeClr val="tx1"/>
                </a:solidFill>
                <a:latin typeface="+mn-lt"/>
                <a:ea typeface="+mn-ea"/>
                <a:cs typeface="+mn-cs"/>
              </a:rPr>
              <a:t>The clients haven’t all been defined, and may vary from implementer to implementer – everyone has their favorite way to look at data. </a:t>
            </a:r>
          </a:p>
          <a:p>
            <a:r>
              <a:rPr lang="en-US" sz="1200" kern="1200" baseline="0" dirty="0" smtClean="0">
                <a:solidFill>
                  <a:schemeClr val="tx1"/>
                </a:solidFill>
                <a:latin typeface="+mn-lt"/>
                <a:ea typeface="+mn-ea"/>
                <a:cs typeface="+mn-cs"/>
              </a:rPr>
              <a:t>    However,</a:t>
            </a:r>
            <a:r>
              <a:rPr lang="en-US" baseline="0" dirty="0" smtClean="0"/>
              <a:t> common examples of these are:</a:t>
            </a:r>
          </a:p>
          <a:p>
            <a:pPr marL="685800" lvl="1" indent="-228600">
              <a:buAutoNum type="arabicPeriod"/>
            </a:pPr>
            <a:r>
              <a:rPr lang="en-US" baseline="0" dirty="0" smtClean="0"/>
              <a:t>MATLAB</a:t>
            </a:r>
          </a:p>
          <a:p>
            <a:pPr marL="685800" lvl="1" indent="-228600">
              <a:buAutoNum type="arabicPeriod"/>
            </a:pPr>
            <a:r>
              <a:rPr lang="en-US" baseline="0" dirty="0" smtClean="0"/>
              <a:t>Excel</a:t>
            </a:r>
          </a:p>
          <a:p>
            <a:pPr marL="685800" lvl="1" indent="-228600">
              <a:buAutoNum type="arabicPeriod"/>
            </a:pPr>
            <a:r>
              <a:rPr lang="en-US" baseline="0" dirty="0" err="1" smtClean="0"/>
              <a:t>LabView</a:t>
            </a:r>
            <a:endParaRPr lang="en-US" baseline="0" dirty="0" smtClean="0"/>
          </a:p>
          <a:p>
            <a:pPr marL="685800" lvl="1" indent="-228600">
              <a:buAutoNum type="arabicPeriod"/>
            </a:pPr>
            <a:r>
              <a:rPr lang="en-US" baseline="0" dirty="0" smtClean="0"/>
              <a:t>Or their own in-house custom built utilities</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INTERFACES</a:t>
            </a:r>
          </a:p>
          <a:p>
            <a:pPr marL="228600" indent="-228600">
              <a:buNone/>
            </a:pPr>
            <a:r>
              <a:rPr lang="en-US" sz="1200" kern="1200" dirty="0" smtClean="0">
                <a:solidFill>
                  <a:schemeClr val="tx1"/>
                </a:solidFill>
                <a:latin typeface="+mn-lt"/>
                <a:ea typeface="+mn-ea"/>
                <a:cs typeface="+mn-cs"/>
              </a:rPr>
              <a:t>3. To attain the needed flexibility, well-defined (and hopefully somewhat standard) interfaces (point to diagram) are the key.</a:t>
            </a:r>
          </a:p>
          <a:p>
            <a:pPr marL="228600" indent="-228600">
              <a:buNone/>
            </a:pPr>
            <a:r>
              <a:rPr lang="en-US" sz="1200" kern="1200" baseline="0" dirty="0" smtClean="0">
                <a:solidFill>
                  <a:schemeClr val="tx1"/>
                </a:solidFill>
                <a:latin typeface="+mn-lt"/>
                <a:ea typeface="+mn-ea"/>
                <a:cs typeface="+mn-cs"/>
              </a:rPr>
              <a:t>     The </a:t>
            </a:r>
            <a:r>
              <a:rPr lang="en-US" sz="1200" kern="1200" dirty="0" smtClean="0">
                <a:solidFill>
                  <a:schemeClr val="tx1"/>
                </a:solidFill>
                <a:latin typeface="+mn-lt"/>
                <a:ea typeface="+mn-ea"/>
                <a:cs typeface="+mn-cs"/>
              </a:rPr>
              <a:t>interfaces that matter most are:</a:t>
            </a:r>
          </a:p>
          <a:p>
            <a:pPr marL="685800" lvl="1" indent="-228600">
              <a:buAutoNum type="arabicPeriod"/>
            </a:pPr>
            <a:r>
              <a:rPr lang="en-US" baseline="0" dirty="0" smtClean="0"/>
              <a:t>Configuration and control interfaces – Setting up/Accessing the system while deployed to deliver data in the form they need.</a:t>
            </a:r>
          </a:p>
          <a:p>
            <a:pPr marL="685800" lvl="1" indent="-228600">
              <a:buAutoNum type="arabicPeriod"/>
            </a:pPr>
            <a:r>
              <a:rPr lang="en-US" baseline="0" dirty="0" smtClean="0"/>
              <a:t>Data access interface</a:t>
            </a:r>
          </a:p>
          <a:p>
            <a:pPr marL="228600" indent="-228600">
              <a:buNone/>
            </a:pPr>
            <a:r>
              <a:rPr lang="en-US" baseline="0" dirty="0" smtClean="0"/>
              <a:t>     		     - You need to consider links to the data (e.g., specific services, clients and applications to view the data). </a:t>
            </a:r>
          </a:p>
          <a:p>
            <a:pPr marL="228600" indent="-228600">
              <a:buNone/>
            </a:pPr>
            <a:r>
              <a:rPr lang="en-US" baseline="0" dirty="0" smtClean="0"/>
              <a:t>     		     - Other important considerations include using interfaces that are simple, efficient, (standard) and can support low bandwidth links (should there not be high-bandwidth capabilities). As a result, the specific amount of</a:t>
            </a:r>
          </a:p>
          <a:p>
            <a:r>
              <a:rPr lang="en-US" baseline="0" dirty="0" smtClean="0"/>
              <a:t>         	       bandwidth and electrical connections for the system NEED to be well defined. </a:t>
            </a:r>
          </a:p>
          <a:p>
            <a:r>
              <a:rPr lang="en-US" baseline="0" dirty="0" smtClean="0"/>
              <a:t>	3.  Data archival formats </a:t>
            </a:r>
          </a:p>
          <a:p>
            <a:r>
              <a:rPr lang="en-US" baseline="0" dirty="0" smtClean="0"/>
              <a:t>               - Users need to be able to use data archive formats.</a:t>
            </a:r>
          </a:p>
          <a:p>
            <a:endParaRPr lang="en-US" baseline="0" dirty="0" smtClean="0"/>
          </a:p>
          <a:p>
            <a:r>
              <a:rPr lang="en-US" baseline="0" dirty="0" smtClean="0"/>
              <a:t>**Due to their importance, these interfaces should be defined EARLY in the </a:t>
            </a:r>
            <a:r>
              <a:rPr lang="en-US" baseline="0" dirty="0" err="1" smtClean="0"/>
              <a:t>xFOCE</a:t>
            </a:r>
            <a:r>
              <a:rPr lang="en-US" baseline="0" dirty="0" smtClean="0"/>
              <a:t> design process.</a:t>
            </a:r>
          </a:p>
          <a:p>
            <a:endParaRPr lang="en-US" baseline="0" dirty="0" smtClean="0"/>
          </a:p>
          <a:p>
            <a:r>
              <a:rPr lang="en-US" baseline="0" dirty="0" smtClean="0"/>
              <a:t>METADATA</a:t>
            </a:r>
          </a:p>
          <a:p>
            <a:r>
              <a:rPr lang="en-US" baseline="0" dirty="0" smtClean="0"/>
              <a:t>4. It’s easy to lose the importance of metadata in the system when you’re struggling with technical issues like wiring and housings, but Metadata also needs to also be architected in early.</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    Knowing - what sensors were in place,</a:t>
            </a:r>
            <a:r>
              <a:rPr lang="en-US" sz="1200" kern="1200" baseline="0" dirty="0" smtClean="0">
                <a:solidFill>
                  <a:schemeClr val="tx1"/>
                </a:solidFill>
                <a:latin typeface="+mn-lt"/>
                <a:ea typeface="+mn-ea"/>
                <a:cs typeface="+mn-cs"/>
              </a:rPr>
              <a:t> w</a:t>
            </a:r>
            <a:r>
              <a:rPr lang="en-US" sz="1200" kern="1200" dirty="0" smtClean="0">
                <a:solidFill>
                  <a:schemeClr val="tx1"/>
                </a:solidFill>
                <a:latin typeface="+mn-lt"/>
                <a:ea typeface="+mn-ea"/>
                <a:cs typeface="+mn-cs"/>
              </a:rPr>
              <a:t>hen and how they were calibrated, and whether the system was working nominally - can be the difference between understanding the experimental outcome or not.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    There are a lot of valid ways to manage metadata.</a:t>
            </a:r>
            <a:r>
              <a:rPr lang="en-US" sz="1200" kern="1200" baseline="0" dirty="0" smtClean="0">
                <a:solidFill>
                  <a:schemeClr val="tx1"/>
                </a:solidFill>
                <a:latin typeface="+mn-lt"/>
                <a:ea typeface="+mn-ea"/>
                <a:cs typeface="+mn-cs"/>
              </a:rPr>
              <a:t> Currently,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doesn’t place any specific requirements what metadata to manage or how to manage it.</a:t>
            </a:r>
            <a:r>
              <a:rPr lang="en-US" sz="1200" kern="1200" baseline="0" dirty="0" smtClean="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	1. However, it is a best practice to have metadata “hooks” for automating this designed in at the very least because it is both science contextual data as well as system data.  </a:t>
            </a:r>
          </a:p>
          <a:p>
            <a:pPr marL="228600" indent="-228600">
              <a:buNone/>
            </a:pPr>
            <a:r>
              <a:rPr lang="en-US" baseline="0" dirty="0" smtClean="0"/>
              <a:t>              - Important data for science users would be Changes to instruments, sampling changes or calibrations, while</a:t>
            </a:r>
          </a:p>
          <a:p>
            <a:pPr marL="228600" indent="-228600">
              <a:buNone/>
            </a:pPr>
            <a:r>
              <a:rPr lang="en-US" baseline="0" dirty="0" smtClean="0"/>
              <a:t>              - Data about the system would include system ground faults, water leaks or other system faults. </a:t>
            </a:r>
          </a:p>
          <a:p>
            <a:pPr marL="228600" indent="-228600">
              <a:buNone/>
            </a:pPr>
            <a:r>
              <a:rPr lang="en-US" baseline="0" dirty="0" smtClean="0"/>
              <a:t>		2. Metadata enables the user to understand what is or what did happen.</a:t>
            </a:r>
          </a:p>
          <a:p>
            <a:pPr marL="228600" indent="-228600">
              <a:buNone/>
            </a:pPr>
            <a:r>
              <a:rPr lang="en-US" baseline="0" dirty="0" smtClean="0"/>
              <a:t>               - You might not know why an experiment is happening / or has happened the way it has.  </a:t>
            </a:r>
          </a:p>
          <a:p>
            <a:pPr marL="228600" indent="-228600">
              <a:buNone/>
            </a:pPr>
            <a:r>
              <a:rPr lang="en-US" baseline="0" dirty="0" smtClean="0"/>
              <a:t>           3. It provides insight into strange data anomalies and can aid in troubleshooting a system problem.</a:t>
            </a:r>
          </a:p>
          <a:p>
            <a:pPr marL="228600" indent="-228600">
              <a:buNone/>
            </a:pPr>
            <a:r>
              <a:rPr lang="en-US" baseline="0" dirty="0" smtClean="0"/>
              <a:t>		    - It can “forensically” help to reconstruct what happened.  </a:t>
            </a:r>
          </a:p>
          <a:p>
            <a:pPr marL="228600" indent="-228600">
              <a:buNone/>
            </a:pPr>
            <a:endParaRPr lang="en-US" baseline="0" dirty="0" smtClean="0"/>
          </a:p>
          <a:p>
            <a:pPr marL="228600" indent="-228600">
              <a:buNone/>
            </a:pPr>
            <a:r>
              <a:rPr lang="en-US" baseline="0" dirty="0" smtClean="0"/>
              <a:t>		As a result it is a good idea to keep track of a systems/experiment’s metadata</a:t>
            </a:r>
          </a:p>
          <a:p>
            <a:pPr marL="228600" indent="-228600">
              <a:buNone/>
            </a:pPr>
            <a:endParaRPr lang="en-US" baseline="0" dirty="0" smtClean="0"/>
          </a:p>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t>102</a:t>
            </a:fld>
            <a:endParaRPr lang="en-US"/>
          </a:p>
        </p:txBody>
      </p:sp>
    </p:spTree>
    <p:extLst>
      <p:ext uri="{BB962C8B-B14F-4D97-AF65-F5344CB8AC3E}">
        <p14:creationId xmlns:p14="http://schemas.microsoft.com/office/powerpoint/2010/main" val="6760323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Built on top of the </a:t>
            </a:r>
            <a:r>
              <a:rPr lang="en-US" dirty="0" err="1" smtClean="0"/>
              <a:t>xFOCE</a:t>
            </a:r>
            <a:r>
              <a:rPr lang="en-US" dirty="0" smtClean="0"/>
              <a:t> data requirements,</a:t>
            </a:r>
            <a:r>
              <a:rPr lang="en-US" baseline="0" dirty="0" smtClean="0"/>
              <a:t> </a:t>
            </a:r>
            <a:r>
              <a:rPr lang="en-US" baseline="0" dirty="0" err="1" smtClean="0"/>
              <a:t>swFOCE</a:t>
            </a:r>
            <a:r>
              <a:rPr lang="en-US" baseline="0" dirty="0" smtClean="0"/>
              <a:t> will need added data requirements including:</a:t>
            </a:r>
          </a:p>
          <a:p>
            <a:endParaRPr lang="en-US" baseline="0" dirty="0" smtClean="0"/>
          </a:p>
          <a:p>
            <a:r>
              <a:rPr lang="en-US" baseline="0" dirty="0" smtClean="0"/>
              <a:t>REMOTE ACCESS</a:t>
            </a:r>
          </a:p>
          <a:p>
            <a:r>
              <a:rPr lang="en-US" baseline="0" dirty="0" smtClean="0"/>
              <a:t>1. Remote Access - – More than one institution needs to use </a:t>
            </a:r>
            <a:r>
              <a:rPr lang="en-US" baseline="0" dirty="0" err="1" smtClean="0"/>
              <a:t>swFOCE</a:t>
            </a:r>
            <a:r>
              <a:rPr lang="en-US" baseline="0" dirty="0" smtClean="0"/>
              <a:t> and are physically distant from the experiment site.</a:t>
            </a:r>
          </a:p>
          <a:p>
            <a:r>
              <a:rPr lang="en-US" baseline="0" dirty="0" smtClean="0"/>
              <a:t>    - From multi-users</a:t>
            </a:r>
          </a:p>
          <a:p>
            <a:r>
              <a:rPr lang="en-US" baseline="0" dirty="0" smtClean="0"/>
              <a:t>	</a:t>
            </a:r>
            <a:r>
              <a:rPr lang="en-US" sz="1200" kern="1200" dirty="0" smtClean="0">
                <a:solidFill>
                  <a:schemeClr val="tx1"/>
                </a:solidFill>
                <a:latin typeface="+mn-lt"/>
                <a:ea typeface="+mn-ea"/>
                <a:cs typeface="+mn-cs"/>
              </a:rPr>
              <a:t>System needs to have</a:t>
            </a:r>
            <a:r>
              <a:rPr lang="en-US" sz="1200" kern="1200" baseline="0" dirty="0" smtClean="0">
                <a:solidFill>
                  <a:schemeClr val="tx1"/>
                </a:solidFill>
                <a:latin typeface="+mn-lt"/>
                <a:ea typeface="+mn-ea"/>
                <a:cs typeface="+mn-cs"/>
              </a:rPr>
              <a:t> the</a:t>
            </a:r>
            <a:r>
              <a:rPr lang="en-US" sz="1200" kern="1200" dirty="0" smtClean="0">
                <a:solidFill>
                  <a:schemeClr val="tx1"/>
                </a:solidFill>
                <a:latin typeface="+mn-lt"/>
                <a:ea typeface="+mn-ea"/>
                <a:cs typeface="+mn-cs"/>
              </a:rPr>
              <a:t> capability to grant different levels of access to the system – for example, accessing data </a:t>
            </a:r>
            <a:r>
              <a:rPr lang="en-US" sz="1200" kern="1200" dirty="0" err="1" smtClean="0">
                <a:solidFill>
                  <a:schemeClr val="tx1"/>
                </a:solidFill>
                <a:latin typeface="+mn-lt"/>
                <a:ea typeface="+mn-ea"/>
                <a:cs typeface="+mn-cs"/>
              </a:rPr>
              <a:t>vs</a:t>
            </a:r>
            <a:r>
              <a:rPr lang="en-US" sz="1200" kern="1200" dirty="0" smtClean="0">
                <a:solidFill>
                  <a:schemeClr val="tx1"/>
                </a:solidFill>
                <a:latin typeface="+mn-lt"/>
                <a:ea typeface="+mn-ea"/>
                <a:cs typeface="+mn-cs"/>
              </a:rPr>
              <a:t> configuring and controlling the system.</a:t>
            </a:r>
            <a:endParaRPr lang="en-US" baseline="0" dirty="0" smtClean="0"/>
          </a:p>
          <a:p>
            <a:r>
              <a:rPr lang="en-US" baseline="0" dirty="0" smtClean="0"/>
              <a:t>    - A separate administrative access for configuration of the system or manipulating hardware versus just looking or observing data.  “Active versus passive role”.  </a:t>
            </a:r>
          </a:p>
          <a:p>
            <a:r>
              <a:rPr lang="en-US" baseline="0" dirty="0" smtClean="0"/>
              <a:t>	</a:t>
            </a:r>
            <a:r>
              <a:rPr lang="en-US" sz="1200" kern="1200" dirty="0" smtClean="0">
                <a:solidFill>
                  <a:schemeClr val="tx1"/>
                </a:solidFill>
                <a:latin typeface="+mn-lt"/>
                <a:ea typeface="+mn-ea"/>
                <a:cs typeface="+mn-cs"/>
              </a:rPr>
              <a:t>Concurrency and safety also fall into this domain – we have to make sure that we handle people accessing the system at the same time, and operators on-site are safe.</a:t>
            </a:r>
            <a:endParaRPr lang="en-US" baseline="0" dirty="0" smtClean="0"/>
          </a:p>
          <a:p>
            <a:endParaRPr lang="en-US" baseline="0" dirty="0" smtClean="0"/>
          </a:p>
          <a:p>
            <a:r>
              <a:rPr lang="en-US" baseline="0" dirty="0" smtClean="0"/>
              <a:t>METADATA MANAGEMENT</a:t>
            </a:r>
          </a:p>
          <a:p>
            <a:r>
              <a:rPr lang="en-US" baseline="0" dirty="0" smtClean="0"/>
              <a:t>2. As we just mentioned, there is no strict requirement on metadata for </a:t>
            </a:r>
            <a:r>
              <a:rPr lang="en-US" baseline="0" dirty="0" err="1" smtClean="0"/>
              <a:t>xFOCE</a:t>
            </a:r>
            <a:r>
              <a:rPr lang="en-US" baseline="0" dirty="0" smtClean="0"/>
              <a:t> but for shallow water FOCE it is an important requirement.  </a:t>
            </a:r>
          </a:p>
          <a:p>
            <a:r>
              <a:rPr lang="en-US" baseline="0" dirty="0" smtClean="0"/>
              <a:t>    - We need to automatically keep and access data including: voltage, ground faults, instrument manifest, etc., similarly to how it was done with </a:t>
            </a:r>
            <a:r>
              <a:rPr lang="en-US" baseline="0" dirty="0" err="1" smtClean="0"/>
              <a:t>dpFOCE</a:t>
            </a:r>
            <a:r>
              <a:rPr lang="en-US" baseline="0" dirty="0" smtClean="0"/>
              <a:t>.  </a:t>
            </a:r>
          </a:p>
          <a:p>
            <a:endParaRPr lang="en-US" baseline="0" dirty="0" smtClean="0"/>
          </a:p>
          <a:p>
            <a:r>
              <a:rPr lang="en-US" baseline="0" dirty="0" smtClean="0"/>
              <a:t>COMPATIBILITY WITH </a:t>
            </a:r>
            <a:r>
              <a:rPr lang="en-US" baseline="0" dirty="0" err="1" smtClean="0"/>
              <a:t>dpFOCE</a:t>
            </a:r>
            <a:r>
              <a:rPr lang="en-US" baseline="0" dirty="0" smtClean="0"/>
              <a:t> DATA</a:t>
            </a:r>
          </a:p>
          <a:p>
            <a:r>
              <a:rPr lang="en-US" baseline="0" dirty="0" smtClean="0"/>
              <a:t>3. We also require that </a:t>
            </a:r>
            <a:r>
              <a:rPr lang="en-US" baseline="0" dirty="0" err="1" smtClean="0"/>
              <a:t>swFOCE</a:t>
            </a:r>
            <a:r>
              <a:rPr lang="en-US" baseline="0" dirty="0" smtClean="0"/>
              <a:t> data be compatible with the previous </a:t>
            </a:r>
            <a:r>
              <a:rPr lang="en-US" baseline="0" dirty="0" err="1" smtClean="0"/>
              <a:t>dpFOCE</a:t>
            </a:r>
            <a:r>
              <a:rPr lang="en-US" baseline="0" dirty="0" smtClean="0"/>
              <a:t> experiment data and our shore side data system.  </a:t>
            </a:r>
          </a:p>
          <a:p>
            <a:endParaRPr lang="en-US" baseline="0" dirty="0" smtClean="0"/>
          </a:p>
          <a:p>
            <a:r>
              <a:rPr lang="en-US" baseline="0" dirty="0" smtClean="0"/>
              <a:t>GROUND FAULT MONITORING</a:t>
            </a:r>
          </a:p>
          <a:p>
            <a:r>
              <a:rPr lang="en-US" baseline="0" dirty="0" smtClean="0"/>
              <a:t>4. </a:t>
            </a:r>
            <a:r>
              <a:rPr lang="en-US" sz="1200" kern="1200" dirty="0" smtClean="0">
                <a:solidFill>
                  <a:schemeClr val="tx1"/>
                </a:solidFill>
                <a:latin typeface="+mn-lt"/>
                <a:ea typeface="+mn-ea"/>
                <a:cs typeface="+mn-cs"/>
              </a:rPr>
              <a:t>While ground fault monitoring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isn’t a strict requirement, we have found it very useful (e.g., in monitoring electrical engineering systems and devices), and would like to add this to our monitoring capability</a:t>
            </a:r>
            <a:r>
              <a:rPr lang="en-US" baseline="0" dirty="0" smtClean="0"/>
              <a:t>.</a:t>
            </a:r>
          </a:p>
          <a:p>
            <a:endParaRPr lang="en-US" baseline="0" dirty="0" smtClean="0"/>
          </a:p>
          <a:p>
            <a:r>
              <a:rPr lang="en-US" baseline="0" dirty="0" smtClean="0"/>
              <a:t>STILL / VIDEO IMAGE DATA</a:t>
            </a:r>
          </a:p>
          <a:p>
            <a:r>
              <a:rPr lang="en-US" baseline="0" dirty="0" smtClean="0"/>
              <a:t> 5. Finally, </a:t>
            </a:r>
            <a:r>
              <a:rPr lang="en-US" sz="1200" kern="1200" dirty="0" smtClean="0">
                <a:solidFill>
                  <a:schemeClr val="tx1"/>
                </a:solidFill>
                <a:latin typeface="+mn-lt"/>
                <a:ea typeface="+mn-ea"/>
                <a:cs typeface="+mn-cs"/>
              </a:rPr>
              <a:t>our science user has expressed a need for time-lapse video and still image data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endParaRPr lang="en-US" baseline="0"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t>103</a:t>
            </a:fld>
            <a:endParaRPr lang="en-US"/>
          </a:p>
        </p:txBody>
      </p:sp>
    </p:spTree>
    <p:extLst>
      <p:ext uri="{BB962C8B-B14F-4D97-AF65-F5344CB8AC3E}">
        <p14:creationId xmlns:p14="http://schemas.microsoft.com/office/powerpoint/2010/main" val="38600333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diagram shows how these data requirements overlay onto the Sensor Node architecture that we’ll use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1. Controller Gateway nodes collect data from the sensor nodes (Data ACQ) and store the original data. </a:t>
            </a:r>
          </a:p>
          <a:p>
            <a:pPr marL="228600" indent="-228600">
              <a:buNone/>
            </a:pPr>
            <a:r>
              <a:rPr lang="en-US" sz="1200" kern="1200" dirty="0" smtClean="0">
                <a:solidFill>
                  <a:schemeClr val="tx1"/>
                </a:solidFill>
                <a:latin typeface="+mn-lt"/>
                <a:ea typeface="+mn-ea"/>
                <a:cs typeface="+mn-cs"/>
              </a:rPr>
              <a:t>    These primary archives will likely use a simple file format (CSV, for example).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2. The nodes need to present an interface [Access Service] to components on shore to configure and monitor the system (e.g. with the FOCE GUI from a remote location) and to access data.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3. The Shore Side Data System (SSDS) (which will reside at the Hopkins site) will be used as the primary repository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(supports queries via HTTP using browser or client software).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4. We also include an Open Source Data Turbine (OSDT) instance that is another archive that can be used with clients like Real-Time</a:t>
            </a:r>
            <a:r>
              <a:rPr lang="en-US" sz="1200" kern="1200" baseline="0" dirty="0" smtClean="0">
                <a:solidFill>
                  <a:schemeClr val="tx1"/>
                </a:solidFill>
                <a:latin typeface="+mn-lt"/>
                <a:ea typeface="+mn-ea"/>
                <a:cs typeface="+mn-cs"/>
              </a:rPr>
              <a:t> Date Viewer (</a:t>
            </a:r>
            <a:r>
              <a:rPr lang="en-US" sz="1200" kern="1200" dirty="0" smtClean="0">
                <a:solidFill>
                  <a:schemeClr val="tx1"/>
                </a:solidFill>
                <a:latin typeface="+mn-lt"/>
                <a:ea typeface="+mn-ea"/>
                <a:cs typeface="+mn-cs"/>
              </a:rPr>
              <a:t>RDV) to visualize and playback data time series in real time or post-deployment.</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5. The component labeled Access Server represents software components that manage user access to the system.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6.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which is a cabled system, the link between shore and the experiment is Ethernet providing high bandwidth.</a:t>
            </a:r>
            <a:r>
              <a:rPr lang="en-US" sz="1200" kern="1200" baseline="0" dirty="0" smtClean="0">
                <a:solidFill>
                  <a:schemeClr val="tx1"/>
                </a:solidFill>
                <a:latin typeface="+mn-lt"/>
                <a:ea typeface="+mn-ea"/>
                <a:cs typeface="+mn-cs"/>
              </a:rPr>
              <a:t>  As a result,</a:t>
            </a:r>
            <a:r>
              <a:rPr lang="en-US" sz="1200" kern="1200" dirty="0" smtClean="0">
                <a:solidFill>
                  <a:schemeClr val="tx1"/>
                </a:solidFill>
                <a:latin typeface="+mn-lt"/>
                <a:ea typeface="+mn-ea"/>
                <a:cs typeface="+mn-cs"/>
              </a:rPr>
              <a:t> we’ll design interfaces around TCP/UDP protocols, though we’ll need to keep these lightweight and scalable to support lower bandwidth options that may be used in other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applications.</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7. The video/image data path is somewhat TBD. By trying to keep the processing infrastructure simple (and serial), it may not be possible to integrate live video feeds via sensor nodes (or even gateway nodes), It may turn out to be more practical to simply hang TCP based cameras on the network and provide additional tools (or third party) to collect and archive image data</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t>104</a:t>
            </a:fld>
            <a:endParaRPr lang="en-US"/>
          </a:p>
        </p:txBody>
      </p:sp>
    </p:spTree>
    <p:extLst>
      <p:ext uri="{BB962C8B-B14F-4D97-AF65-F5344CB8AC3E}">
        <p14:creationId xmlns:p14="http://schemas.microsoft.com/office/powerpoint/2010/main" val="917841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considering the UI requirements for either the </a:t>
            </a:r>
            <a:r>
              <a:rPr lang="en-US" dirty="0" err="1" smtClean="0"/>
              <a:t>xFOCE</a:t>
            </a:r>
            <a:r>
              <a:rPr lang="en-US" dirty="0" smtClean="0"/>
              <a:t> or </a:t>
            </a:r>
            <a:r>
              <a:rPr lang="en-US" dirty="0" err="1" smtClean="0"/>
              <a:t>swFOCE</a:t>
            </a:r>
            <a:r>
              <a:rPr lang="en-US" dirty="0" smtClean="0"/>
              <a:t> system, we took a step back and looked at the existing</a:t>
            </a:r>
            <a:r>
              <a:rPr lang="en-US" baseline="0" dirty="0" smtClean="0"/>
              <a:t> </a:t>
            </a:r>
            <a:r>
              <a:rPr lang="en-US" baseline="0" dirty="0" err="1" smtClean="0"/>
              <a:t>dpFOCE</a:t>
            </a:r>
            <a:r>
              <a:rPr lang="en-US" baseline="0" dirty="0" smtClean="0"/>
              <a:t> GUI and what it required.  These requirements include:</a:t>
            </a:r>
          </a:p>
          <a:p>
            <a:endParaRPr lang="en-US" baseline="0" dirty="0" smtClean="0"/>
          </a:p>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smtClean="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dirty="0" smtClean="0"/>
              <a:t>User Authentication / Authorization</a:t>
            </a:r>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smtClean="0"/>
              <a:t>Metadata access / management</a:t>
            </a:r>
          </a:p>
          <a:p>
            <a:pPr marL="457200" indent="-457200">
              <a:buFont typeface="+mj-lt"/>
              <a:buAutoNum type="arabicPeriod"/>
            </a:pPr>
            <a:r>
              <a:rPr lang="en-US" sz="2000" dirty="0" smtClean="0"/>
              <a:t>Data Format and Parsing (or pick data format)</a:t>
            </a:r>
          </a:p>
          <a:p>
            <a:pPr marL="457200" indent="-457200">
              <a:buFont typeface="+mj-lt"/>
              <a:buAutoNum type="arabicPeriod"/>
            </a:pPr>
            <a:r>
              <a:rPr lang="en-US" sz="2000" dirty="0" smtClean="0"/>
              <a:t>System Change Notification (push notification for low bandwidth)</a:t>
            </a:r>
          </a:p>
          <a:p>
            <a:pPr marL="457200" indent="-457200">
              <a:buFont typeface="+mj-lt"/>
              <a:buAutoNum type="arabicPeriod"/>
            </a:pPr>
            <a:r>
              <a:rPr lang="en-US" sz="2000" dirty="0" smtClean="0"/>
              <a:t>Scaling and Extensibility (all the above for additional instruments)</a:t>
            </a:r>
          </a:p>
          <a:p>
            <a:pPr marL="457200" indent="-457200">
              <a:buFont typeface="+mj-lt"/>
              <a:buAutoNum type="arabicPeriod"/>
            </a:pPr>
            <a:r>
              <a:rPr lang="en-US" sz="2000" dirty="0" smtClean="0"/>
              <a:t>Data repository for historical data</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105</a:t>
            </a:fld>
            <a:endParaRPr lang="en-US"/>
          </a:p>
        </p:txBody>
      </p:sp>
    </p:spTree>
    <p:extLst>
      <p:ext uri="{BB962C8B-B14F-4D97-AF65-F5344CB8AC3E}">
        <p14:creationId xmlns:p14="http://schemas.microsoft.com/office/powerpoint/2010/main" val="30417865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 these same requirements for</a:t>
            </a:r>
            <a:r>
              <a:rPr lang="en-US" baseline="0" dirty="0" smtClean="0"/>
              <a:t> both the </a:t>
            </a:r>
            <a:r>
              <a:rPr lang="en-US" baseline="0" dirty="0" err="1" smtClean="0"/>
              <a:t>xFOCE</a:t>
            </a:r>
            <a:r>
              <a:rPr lang="en-US" baseline="0" dirty="0" smtClean="0"/>
              <a:t> and the </a:t>
            </a:r>
            <a:r>
              <a:rPr lang="en-US" baseline="0" dirty="0" err="1" smtClean="0"/>
              <a:t>swFOCE</a:t>
            </a:r>
            <a:r>
              <a:rPr lang="en-US" baseline="0" dirty="0" smtClean="0"/>
              <a:t> UIs and how they might be represented for the two systems.</a:t>
            </a:r>
          </a:p>
          <a:p>
            <a:endParaRPr lang="en-US" baseline="0" dirty="0" smtClean="0"/>
          </a:p>
          <a:p>
            <a:r>
              <a:rPr lang="en-US" baseline="0" dirty="0" smtClean="0"/>
              <a:t>The </a:t>
            </a:r>
            <a:r>
              <a:rPr lang="en-US" baseline="0" dirty="0" err="1" smtClean="0"/>
              <a:t>xFOCE</a:t>
            </a:r>
            <a:r>
              <a:rPr lang="en-US" baseline="0" dirty="0" smtClean="0"/>
              <a:t>, which does not have many strict data requirements, only a few items would be required for the system including:</a:t>
            </a:r>
          </a:p>
          <a:p>
            <a:pPr marL="228600" indent="-228600">
              <a:buAutoNum type="arabicPeriod"/>
            </a:pPr>
            <a:r>
              <a:rPr lang="en-US" baseline="0" dirty="0" smtClean="0"/>
              <a:t>Network Connectivity</a:t>
            </a:r>
          </a:p>
          <a:p>
            <a:pPr marL="228600" indent="-228600">
              <a:buAutoNum type="arabicPeriod"/>
            </a:pPr>
            <a:r>
              <a:rPr lang="en-US" baseline="0" dirty="0" smtClean="0"/>
              <a:t>Health and Status displays</a:t>
            </a:r>
          </a:p>
          <a:p>
            <a:pPr marL="228600" indent="-228600">
              <a:buAutoNum type="arabicPeriod"/>
            </a:pPr>
            <a:r>
              <a:rPr lang="en-US" baseline="0" dirty="0" smtClean="0"/>
              <a:t>Control APIs for both the System and the Instruments</a:t>
            </a:r>
          </a:p>
          <a:p>
            <a:pPr marL="228600" indent="-228600">
              <a:buNone/>
            </a:pPr>
            <a:endParaRPr lang="en-US" baseline="0" dirty="0" smtClean="0"/>
          </a:p>
          <a:p>
            <a:pPr marL="228600" indent="-228600">
              <a:buNone/>
            </a:pPr>
            <a:r>
              <a:rPr lang="en-US" baseline="0" dirty="0" smtClean="0"/>
              <a:t>So much of the </a:t>
            </a:r>
            <a:r>
              <a:rPr lang="en-US" baseline="0" dirty="0" err="1" smtClean="0"/>
              <a:t>xFOCE</a:t>
            </a:r>
            <a:r>
              <a:rPr lang="en-US" baseline="0" dirty="0" smtClean="0"/>
              <a:t> falls into the “It Depends, Maybe” classification as each system and their requirements will be on a a system-to-system basis. What</a:t>
            </a:r>
          </a:p>
          <a:p>
            <a:pPr marL="228600" indent="-228600">
              <a:buNone/>
            </a:pPr>
            <a:r>
              <a:rPr lang="en-US" baseline="0" dirty="0" smtClean="0"/>
              <a:t>Is needed by one group may not be needed by another.</a:t>
            </a:r>
          </a:p>
          <a:p>
            <a:pPr marL="228600" indent="-228600">
              <a:buAutoNum type="arabicPeriod"/>
            </a:pPr>
            <a:endParaRPr lang="en-US" baseline="0" dirty="0" smtClean="0"/>
          </a:p>
          <a:p>
            <a:pPr marL="228600" indent="-228600">
              <a:buNone/>
            </a:pPr>
            <a:r>
              <a:rPr lang="en-US" baseline="0" dirty="0" smtClean="0"/>
              <a:t>However, for the </a:t>
            </a:r>
            <a:r>
              <a:rPr lang="en-US" baseline="0" dirty="0" err="1" smtClean="0"/>
              <a:t>swFOCE</a:t>
            </a:r>
            <a:r>
              <a:rPr lang="en-US" baseline="0" dirty="0" smtClean="0"/>
              <a:t>, which is much more complex and well-defined in its design, would have a larger list of requirements in addition to the first three.</a:t>
            </a:r>
          </a:p>
          <a:p>
            <a:pPr marL="228600" indent="-228600">
              <a:buNone/>
            </a:pPr>
            <a:r>
              <a:rPr lang="en-US" baseline="0" dirty="0" smtClean="0"/>
              <a:t>4. Data Collection APIs</a:t>
            </a:r>
          </a:p>
          <a:p>
            <a:pPr marL="228600" indent="-228600">
              <a:buNone/>
            </a:pPr>
            <a:r>
              <a:rPr lang="en-US" baseline="0" dirty="0" smtClean="0"/>
              <a:t>5. Security</a:t>
            </a:r>
          </a:p>
          <a:p>
            <a:pPr marL="228600" indent="-228600">
              <a:buNone/>
            </a:pPr>
            <a:r>
              <a:rPr lang="en-US" baseline="0" dirty="0" smtClean="0"/>
              <a:t>6. Node / Instrument List (Registry)</a:t>
            </a:r>
          </a:p>
          <a:p>
            <a:pPr marL="228600" indent="-228600">
              <a:buNone/>
            </a:pPr>
            <a:r>
              <a:rPr lang="en-US" baseline="0" dirty="0" smtClean="0"/>
              <a:t>7. Metadata Access Management</a:t>
            </a:r>
          </a:p>
          <a:p>
            <a:pPr marL="228600" indent="-228600">
              <a:buNone/>
            </a:pPr>
            <a:r>
              <a:rPr lang="en-US" baseline="0" dirty="0" smtClean="0"/>
              <a:t>8. Data format and parsing</a:t>
            </a:r>
          </a:p>
          <a:p>
            <a:pPr marL="228600" indent="-228600">
              <a:buNone/>
            </a:pPr>
            <a:r>
              <a:rPr lang="en-US" baseline="0" dirty="0" smtClean="0"/>
              <a:t>9. System Change </a:t>
            </a:r>
            <a:r>
              <a:rPr lang="en-US" baseline="0" dirty="0" err="1" smtClean="0"/>
              <a:t>Notificiation</a:t>
            </a:r>
            <a:endParaRPr lang="en-US" baseline="0" dirty="0" smtClean="0"/>
          </a:p>
          <a:p>
            <a:pPr marL="228600" indent="-228600">
              <a:buNone/>
            </a:pPr>
            <a:r>
              <a:rPr lang="en-US" baseline="0" dirty="0" smtClean="0"/>
              <a:t>10. Scaling and Extensibility</a:t>
            </a:r>
          </a:p>
          <a:p>
            <a:pPr marL="228600" indent="-228600">
              <a:buNone/>
            </a:pPr>
            <a:r>
              <a:rPr lang="en-US" baseline="0" dirty="0" smtClean="0"/>
              <a:t>11. Data Repository</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106</a:t>
            </a:fld>
            <a:endParaRPr lang="en-US"/>
          </a:p>
        </p:txBody>
      </p:sp>
    </p:spTree>
    <p:extLst>
      <p:ext uri="{BB962C8B-B14F-4D97-AF65-F5344CB8AC3E}">
        <p14:creationId xmlns:p14="http://schemas.microsoft.com/office/powerpoint/2010/main" val="18541868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simple diagram showing the before mentioned UI Functions.</a:t>
            </a:r>
          </a:p>
          <a:p>
            <a:endParaRPr lang="en-US" dirty="0" smtClean="0"/>
          </a:p>
          <a:p>
            <a:r>
              <a:rPr lang="en-US" sz="1200" kern="1200" dirty="0" smtClean="0">
                <a:solidFill>
                  <a:schemeClr val="tx1"/>
                </a:solidFill>
                <a:latin typeface="+mn-lt"/>
                <a:ea typeface="+mn-ea"/>
                <a:cs typeface="+mn-cs"/>
              </a:rPr>
              <a:t>In order for the GUI to meet the stated requirements (we are assuming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here), it will need certain things from the deployed </a:t>
            </a:r>
            <a:r>
              <a:rPr lang="en-US" sz="1200" kern="1200" dirty="0" err="1" smtClean="0">
                <a:solidFill>
                  <a:schemeClr val="tx1"/>
                </a:solidFill>
                <a:latin typeface="+mn-lt"/>
                <a:ea typeface="+mn-ea"/>
                <a:cs typeface="+mn-cs"/>
              </a:rPr>
              <a:t>FOCEsystem</a:t>
            </a:r>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These functions are defined in the blocks to the left.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important to note that the GUI does not necessarily care where these functions are in the deployed FOCE, they just need to be available to the GUI.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separation of the contextual data and metadata is done to emphasize that while this information does not necessarily need to be kept on the deployed </a:t>
            </a:r>
          </a:p>
          <a:p>
            <a:r>
              <a:rPr lang="en-US" sz="1200" kern="1200" dirty="0" smtClean="0">
                <a:solidFill>
                  <a:schemeClr val="tx1"/>
                </a:solidFill>
                <a:latin typeface="+mn-lt"/>
                <a:ea typeface="+mn-ea"/>
                <a:cs typeface="+mn-cs"/>
              </a:rPr>
              <a:t>system,</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it needs to be kept somewhere for the GUI to utilize.</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107</a:t>
            </a:fld>
            <a:endParaRPr lang="en-US"/>
          </a:p>
        </p:txBody>
      </p:sp>
    </p:spTree>
    <p:extLst>
      <p:ext uri="{BB962C8B-B14F-4D97-AF65-F5344CB8AC3E}">
        <p14:creationId xmlns:p14="http://schemas.microsoft.com/office/powerpoint/2010/main" val="37767371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is to emphasize that this can all be done in the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scenario without having all of the capability baked in to the system itself.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All the functions still need to be available if you are going to do a "UI" of any kind.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Maybe in this case you use MATLAB or </a:t>
            </a:r>
            <a:r>
              <a:rPr lang="en-US" sz="1200" kern="1200" dirty="0" err="1" smtClean="0">
                <a:solidFill>
                  <a:schemeClr val="tx1"/>
                </a:solidFill>
                <a:latin typeface="+mn-lt"/>
                <a:ea typeface="+mn-ea"/>
                <a:cs typeface="+mn-cs"/>
              </a:rPr>
              <a:t>LabVIEW</a:t>
            </a:r>
            <a:r>
              <a:rPr lang="en-US" sz="1200" kern="1200" dirty="0" smtClean="0">
                <a:solidFill>
                  <a:schemeClr val="tx1"/>
                </a:solidFill>
                <a:latin typeface="+mn-lt"/>
                <a:ea typeface="+mn-ea"/>
                <a:cs typeface="+mn-cs"/>
              </a:rPr>
              <a:t> as your GUI.  That is not a problem but you still need to have all the functionality of the </a:t>
            </a:r>
          </a:p>
          <a:p>
            <a:r>
              <a:rPr lang="en-US" sz="1200" kern="1200" dirty="0" smtClean="0">
                <a:solidFill>
                  <a:schemeClr val="tx1"/>
                </a:solidFill>
                <a:latin typeface="+mn-lt"/>
                <a:ea typeface="+mn-ea"/>
                <a:cs typeface="+mn-cs"/>
              </a:rPr>
              <a:t>previous diagram supported to enable even the MATLABUI.  &lt;Then you give some examples from the diagram&gt;.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Data standard format is CSV files scraped from terminal sessions and the metadata is kept in a notebook so the MATLAB user knows how </a:t>
            </a:r>
          </a:p>
          <a:p>
            <a:r>
              <a:rPr lang="en-US" sz="1200" kern="1200" dirty="0" smtClean="0">
                <a:solidFill>
                  <a:schemeClr val="tx1"/>
                </a:solidFill>
                <a:latin typeface="+mn-lt"/>
                <a:ea typeface="+mn-ea"/>
                <a:cs typeface="+mn-cs"/>
              </a:rPr>
              <a:t>to deal with the data.</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108</a:t>
            </a:fld>
            <a:endParaRPr lang="en-US"/>
          </a:p>
        </p:txBody>
      </p:sp>
    </p:spTree>
    <p:extLst>
      <p:ext uri="{BB962C8B-B14F-4D97-AF65-F5344CB8AC3E}">
        <p14:creationId xmlns:p14="http://schemas.microsoft.com/office/powerpoint/2010/main" val="8674160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is to emphasize that this can all be done in the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scenario without having all of the capability baked in to the system itself.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All the functions still need to be available if you are going to do a "UI" of any kind.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Maybe in this case you use MATLAB or </a:t>
            </a:r>
            <a:r>
              <a:rPr lang="en-US" sz="1200" kern="1200" dirty="0" err="1" smtClean="0">
                <a:solidFill>
                  <a:schemeClr val="tx1"/>
                </a:solidFill>
                <a:latin typeface="+mn-lt"/>
                <a:ea typeface="+mn-ea"/>
                <a:cs typeface="+mn-cs"/>
              </a:rPr>
              <a:t>LabVIEW</a:t>
            </a:r>
            <a:r>
              <a:rPr lang="en-US" sz="1200" kern="1200" dirty="0" smtClean="0">
                <a:solidFill>
                  <a:schemeClr val="tx1"/>
                </a:solidFill>
                <a:latin typeface="+mn-lt"/>
                <a:ea typeface="+mn-ea"/>
                <a:cs typeface="+mn-cs"/>
              </a:rPr>
              <a:t> as your GUI.  That is not a problem but you still need to have all the functionality of the </a:t>
            </a:r>
          </a:p>
          <a:p>
            <a:r>
              <a:rPr lang="en-US" sz="1200" kern="1200" dirty="0" smtClean="0">
                <a:solidFill>
                  <a:schemeClr val="tx1"/>
                </a:solidFill>
                <a:latin typeface="+mn-lt"/>
                <a:ea typeface="+mn-ea"/>
                <a:cs typeface="+mn-cs"/>
              </a:rPr>
              <a:t>previous diagram supported to enable even the MATLABUI.  &lt;Then you give some examples from the diagram&gt;.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Data standard format is CSV files scraped from terminal sessions and the metadata is kept in a notebook so the MATLAB user knows how </a:t>
            </a:r>
          </a:p>
          <a:p>
            <a:r>
              <a:rPr lang="en-US" sz="1200" kern="1200" dirty="0" smtClean="0">
                <a:solidFill>
                  <a:schemeClr val="tx1"/>
                </a:solidFill>
                <a:latin typeface="+mn-lt"/>
                <a:ea typeface="+mn-ea"/>
                <a:cs typeface="+mn-cs"/>
              </a:rPr>
              <a:t>to deal with the data.</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109</a:t>
            </a:fld>
            <a:endParaRPr lang="en-US"/>
          </a:p>
        </p:txBody>
      </p:sp>
    </p:spTree>
    <p:extLst>
      <p:ext uri="{BB962C8B-B14F-4D97-AF65-F5344CB8AC3E}">
        <p14:creationId xmlns:p14="http://schemas.microsoft.com/office/powerpoint/2010/main" val="12473493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just a step through of the things that are crucial for UI development.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Telemetry and </a:t>
            </a:r>
            <a:r>
              <a:rPr lang="en-US" sz="1200" kern="1200" dirty="0" err="1" smtClean="0">
                <a:solidFill>
                  <a:schemeClr val="tx1"/>
                </a:solidFill>
                <a:latin typeface="+mn-lt"/>
                <a:ea typeface="+mn-ea"/>
                <a:cs typeface="+mn-cs"/>
              </a:rPr>
              <a:t>comms</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Again, this could be a terminal session, satellite or high-bandwidth cabled connectivity at the other. For there to be an effective UI, connectivity is key.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&lt;Don't need to spend too much time here, but we just want to make sure that the specification of what that connection (or options of that connection are) </a:t>
            </a:r>
          </a:p>
          <a:p>
            <a:r>
              <a:rPr lang="en-US" sz="1200" kern="1200" dirty="0" smtClean="0">
                <a:solidFill>
                  <a:schemeClr val="tx1"/>
                </a:solidFill>
                <a:latin typeface="+mn-lt"/>
                <a:ea typeface="+mn-ea"/>
                <a:cs typeface="+mn-cs"/>
              </a:rPr>
              <a:t>before doing the UI development.&gt;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Need to know all operating connectivity modes that the UI(s) will have to deal with.</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110</a:t>
            </a:fld>
            <a:endParaRPr lang="en-US"/>
          </a:p>
        </p:txBody>
      </p:sp>
    </p:spTree>
    <p:extLst>
      <p:ext uri="{BB962C8B-B14F-4D97-AF65-F5344CB8AC3E}">
        <p14:creationId xmlns:p14="http://schemas.microsoft.com/office/powerpoint/2010/main" val="11079776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the various means by which the information will travel.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These are heavily linked to the APIs, but are different.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APIs are the functions that need to be provided, while the transport indicates how the UIs interact with those APIs.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a layer above the connection, but is critically important for the UI choice.  The choice of the transport will heavily </a:t>
            </a:r>
          </a:p>
          <a:p>
            <a:r>
              <a:rPr lang="en-US" sz="1200" kern="1200" dirty="0" smtClean="0">
                <a:solidFill>
                  <a:schemeClr val="tx1"/>
                </a:solidFill>
                <a:latin typeface="+mn-lt"/>
                <a:ea typeface="+mn-ea"/>
                <a:cs typeface="+mn-cs"/>
              </a:rPr>
              <a:t>influence how the GUI is architected and the choice of technologies to use.</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111</a:t>
            </a:fld>
            <a:endParaRPr lang="en-US"/>
          </a:p>
        </p:txBody>
      </p:sp>
    </p:spTree>
    <p:extLst>
      <p:ext uri="{BB962C8B-B14F-4D97-AF65-F5344CB8AC3E}">
        <p14:creationId xmlns:p14="http://schemas.microsoft.com/office/powerpoint/2010/main" val="3233027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 this part of the presentation, I’ll be talking about </a:t>
            </a:r>
            <a:r>
              <a:rPr lang="en-US" dirty="0" err="1" smtClean="0"/>
              <a:t>xFOCE</a:t>
            </a:r>
            <a:r>
              <a:rPr lang="en-US" dirty="0" smtClean="0"/>
              <a:t> architecture – what the</a:t>
            </a:r>
            <a:r>
              <a:rPr lang="en-US" baseline="0" dirty="0" smtClean="0"/>
              <a:t> pieces are and how they’re best arranged in the application space</a:t>
            </a:r>
            <a:endParaRPr lang="en-US" dirty="0" smtClean="0"/>
          </a:p>
          <a:p>
            <a:endParaRPr lang="en-US" dirty="0" smtClean="0"/>
          </a:p>
          <a:p>
            <a:r>
              <a:rPr lang="en-US" dirty="0" smtClean="0"/>
              <a:t>At MBARI, it</a:t>
            </a:r>
            <a:r>
              <a:rPr lang="en-US" baseline="0" dirty="0" smtClean="0"/>
              <a:t> isn’t often that we get an opportunity to take something we’ve done and start from a clean sheet of paper.</a:t>
            </a:r>
          </a:p>
          <a:p>
            <a:r>
              <a:rPr lang="en-US" baseline="0" dirty="0" smtClean="0"/>
              <a:t>That’s exactly what we got for </a:t>
            </a:r>
            <a:r>
              <a:rPr lang="en-US" baseline="0" dirty="0" err="1" smtClean="0"/>
              <a:t>xFOCE</a:t>
            </a:r>
            <a:r>
              <a:rPr lang="en-US" baseline="0" dirty="0" smtClean="0"/>
              <a:t> – a chance to completely re-think our experience with </a:t>
            </a:r>
            <a:r>
              <a:rPr lang="en-US" baseline="0" dirty="0" err="1" smtClean="0"/>
              <a:t>dpFOCE</a:t>
            </a:r>
            <a:r>
              <a:rPr lang="en-US" baseline="0" dirty="0" smtClean="0"/>
              <a:t>.</a:t>
            </a:r>
          </a:p>
          <a:p>
            <a:r>
              <a:rPr lang="en-US" baseline="0" dirty="0" smtClean="0"/>
              <a:t>To a bunch of engineers, a clean sheet of paper can be both exciting and daunting. The wrinkle with </a:t>
            </a:r>
            <a:r>
              <a:rPr lang="en-US" baseline="0" dirty="0" err="1" smtClean="0"/>
              <a:t>xFOCE</a:t>
            </a:r>
            <a:r>
              <a:rPr lang="en-US" baseline="0" dirty="0" smtClean="0"/>
              <a:t> is that</a:t>
            </a:r>
          </a:p>
          <a:p>
            <a:r>
              <a:rPr lang="en-US" baseline="0" dirty="0" smtClean="0"/>
              <a:t>Our new take on FOCE is optimized for cost and performance:</a:t>
            </a:r>
          </a:p>
          <a:p>
            <a:r>
              <a:rPr lang="en-US" baseline="0" dirty="0" smtClean="0"/>
              <a:t>The metric for success is how easy it is for someone outside MBARI to build </a:t>
            </a:r>
            <a:r>
              <a:rPr lang="en-US" baseline="0" dirty="0" smtClean="0"/>
              <a:t>it and </a:t>
            </a:r>
            <a:r>
              <a:rPr lang="en-US" baseline="0" dirty="0" smtClean="0"/>
              <a:t>do real science </a:t>
            </a:r>
            <a:r>
              <a:rPr lang="en-US" baseline="0" dirty="0" smtClean="0"/>
              <a:t>with it.</a:t>
            </a:r>
            <a:endParaRPr lang="en-US" baseline="0" dirty="0" smtClean="0"/>
          </a:p>
          <a:p>
            <a:endParaRPr lang="en-US" baseline="0" dirty="0" smtClean="0"/>
          </a:p>
          <a:p>
            <a:r>
              <a:rPr lang="en-US" baseline="0" dirty="0" smtClean="0"/>
              <a:t>This is a new game for MBARI, and a challenging one; we’ve always built things that complement our unique deep water capabilities, and built them for decades of service in the harsh marine environment.</a:t>
            </a:r>
          </a:p>
          <a:p>
            <a:r>
              <a:rPr lang="en-US" baseline="0" dirty="0" smtClean="0"/>
              <a:t>The </a:t>
            </a:r>
            <a:r>
              <a:rPr lang="en-US" baseline="0" dirty="0" err="1" smtClean="0"/>
              <a:t>xFOCE</a:t>
            </a:r>
            <a:r>
              <a:rPr lang="en-US" baseline="0" dirty="0" smtClean="0"/>
              <a:t> challenge has been to push the extremes of simplicity while still providing value as a serious tool </a:t>
            </a:r>
            <a:r>
              <a:rPr lang="en-US" baseline="0" dirty="0" smtClean="0"/>
              <a:t>for ocean </a:t>
            </a:r>
            <a:r>
              <a:rPr lang="en-US" baseline="0" dirty="0" smtClean="0"/>
              <a:t>scientists.</a:t>
            </a:r>
          </a:p>
          <a:p>
            <a:endParaRPr lang="en-US" baseline="0" dirty="0" smtClean="0"/>
          </a:p>
          <a:p>
            <a:r>
              <a:rPr lang="en-US" baseline="0" dirty="0" smtClean="0"/>
              <a:t>So as we get into the details of </a:t>
            </a:r>
            <a:r>
              <a:rPr lang="en-US" baseline="0" dirty="0" err="1" smtClean="0"/>
              <a:t>xFOCE</a:t>
            </a:r>
            <a:r>
              <a:rPr lang="en-US" baseline="0" dirty="0" smtClean="0"/>
              <a:t>, the questions are about whether or not we’ve got that balance right, and we look to the reviewers to help us know if we’ve gone far enough to make</a:t>
            </a:r>
          </a:p>
          <a:p>
            <a:r>
              <a:rPr lang="en-US" baseline="0" dirty="0" smtClean="0"/>
              <a:t>The technology accessible, and whether the we’ve gone too far (or in the right direction) in generating a robust and cost-effective technology.</a:t>
            </a:r>
          </a:p>
        </p:txBody>
      </p:sp>
      <p:sp>
        <p:nvSpPr>
          <p:cNvPr id="4" name="Slide Number Placeholder 3"/>
          <p:cNvSpPr>
            <a:spLocks noGrp="1"/>
          </p:cNvSpPr>
          <p:nvPr>
            <p:ph type="sldNum" sz="quarter" idx="10"/>
          </p:nvPr>
        </p:nvSpPr>
        <p:spPr/>
        <p:txBody>
          <a:bodyPr/>
          <a:lstStyle/>
          <a:p>
            <a:fld id="{96FD36FC-907B-624E-A4E7-DC3C0235DA73}" type="slidenum">
              <a:rPr lang="en-US" smtClean="0"/>
              <a:t>29</a:t>
            </a:fld>
            <a:endParaRPr lang="en-US"/>
          </a:p>
        </p:txBody>
      </p:sp>
    </p:spTree>
    <p:extLst>
      <p:ext uri="{BB962C8B-B14F-4D97-AF65-F5344CB8AC3E}">
        <p14:creationId xmlns:p14="http://schemas.microsoft.com/office/powerpoint/2010/main" val="3521950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As with the other parts of the system, this can be done in many ways and will depend on the architecture choices made in the telemetry and transport options.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level of complexity here can be none (i.e. your security is a firewall), to having logins with roles and access policies to both controls and data.</a:t>
            </a:r>
          </a:p>
          <a:p>
            <a:r>
              <a:rPr lang="en-US" sz="1200" kern="1200" dirty="0" smtClean="0">
                <a:solidFill>
                  <a:schemeClr val="tx1"/>
                </a:solidFill>
                <a:latin typeface="+mn-lt"/>
                <a:ea typeface="+mn-ea"/>
                <a:cs typeface="+mn-cs"/>
              </a:rPr>
              <a:t>Again, will depend on requirements and architecture.</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112</a:t>
            </a:fld>
            <a:endParaRPr lang="en-US"/>
          </a:p>
        </p:txBody>
      </p:sp>
    </p:spTree>
    <p:extLst>
      <p:ext uri="{BB962C8B-B14F-4D97-AF65-F5344CB8AC3E}">
        <p14:creationId xmlns:p14="http://schemas.microsoft.com/office/powerpoint/2010/main" val="329595786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Again these will depend on the previous choices and on the requirements of the UI.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APIs are the core of the functionality that will be provided to the user through the UIs, </a:t>
            </a:r>
          </a:p>
          <a:p>
            <a:r>
              <a:rPr lang="en-US" sz="1200" kern="1200" dirty="0" smtClean="0">
                <a:solidFill>
                  <a:schemeClr val="tx1"/>
                </a:solidFill>
                <a:latin typeface="+mn-lt"/>
                <a:ea typeface="+mn-ea"/>
                <a:cs typeface="+mn-cs"/>
              </a:rPr>
              <a:t>but will have to be subject to the connectivity, the transport and the security before they can </a:t>
            </a:r>
          </a:p>
          <a:p>
            <a:r>
              <a:rPr lang="en-US" sz="1200" kern="1200" dirty="0" smtClean="0">
                <a:solidFill>
                  <a:schemeClr val="tx1"/>
                </a:solidFill>
                <a:latin typeface="+mn-lt"/>
                <a:ea typeface="+mn-ea"/>
                <a:cs typeface="+mn-cs"/>
              </a:rPr>
              <a:t>be utilized.</a:t>
            </a:r>
            <a:endParaRPr lang="en-US" dirty="0" smtClean="0"/>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113</a:t>
            </a:fld>
            <a:endParaRPr lang="en-US"/>
          </a:p>
        </p:txBody>
      </p:sp>
    </p:spTree>
    <p:extLst>
      <p:ext uri="{BB962C8B-B14F-4D97-AF65-F5344CB8AC3E}">
        <p14:creationId xmlns:p14="http://schemas.microsoft.com/office/powerpoint/2010/main" val="38100529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These are the take home messages from the UI side of the house.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These can largely be read and are just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to summarize the preceding slides.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also to emphasize that the UIs need to be co-developed along with the system and will be part of the system architecture and design.  </a:t>
            </a:r>
          </a:p>
          <a:p>
            <a:r>
              <a:rPr lang="en-US" sz="1200" kern="1200" dirty="0" smtClean="0">
                <a:solidFill>
                  <a:schemeClr val="tx1"/>
                </a:solidFill>
                <a:latin typeface="+mn-lt"/>
                <a:ea typeface="+mn-ea"/>
                <a:cs typeface="+mn-cs"/>
              </a:rPr>
              <a:t>That is really all there is to it.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We are largely waiting for the architecture and requirements to be defined before we can move ahead with UI design and choices of </a:t>
            </a:r>
          </a:p>
          <a:p>
            <a:r>
              <a:rPr lang="en-US" sz="1200" kern="1200" smtClean="0">
                <a:solidFill>
                  <a:schemeClr val="tx1"/>
                </a:solidFill>
                <a:latin typeface="+mn-lt"/>
                <a:ea typeface="+mn-ea"/>
                <a:cs typeface="+mn-cs"/>
              </a:rPr>
              <a:t>technologies and architectures. </a:t>
            </a:r>
            <a:endParaRPr lang="en-US" smtClean="0"/>
          </a:p>
          <a:p>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114</a:t>
            </a:fld>
            <a:endParaRPr lang="en-US"/>
          </a:p>
        </p:txBody>
      </p:sp>
    </p:spTree>
    <p:extLst>
      <p:ext uri="{BB962C8B-B14F-4D97-AF65-F5344CB8AC3E}">
        <p14:creationId xmlns:p14="http://schemas.microsoft.com/office/powerpoint/2010/main" val="2702083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that in</a:t>
            </a:r>
            <a:r>
              <a:rPr lang="en-US" baseline="0" dirty="0" smtClean="0"/>
              <a:t> mind, these are some things that matter most to potential users, and are metrics </a:t>
            </a:r>
          </a:p>
          <a:p>
            <a:r>
              <a:rPr lang="en-US" baseline="0" dirty="0" smtClean="0"/>
              <a:t>Against which we should measure our concepts.</a:t>
            </a:r>
          </a:p>
          <a:p>
            <a:endParaRPr lang="en-US" dirty="0" smtClean="0"/>
          </a:p>
          <a:p>
            <a:r>
              <a:rPr lang="en-US" dirty="0" smtClean="0"/>
              <a:t>The</a:t>
            </a:r>
            <a:r>
              <a:rPr lang="en-US" baseline="0" dirty="0" smtClean="0"/>
              <a:t> bottom line is that experimental results need to produce papers.</a:t>
            </a:r>
          </a:p>
          <a:p>
            <a:r>
              <a:rPr lang="en-US" baseline="0" dirty="0" smtClean="0"/>
              <a:t>So the tools need to use a valid scientific approach and produce good data.</a:t>
            </a:r>
          </a:p>
          <a:p>
            <a:endParaRPr lang="en-US" baseline="0" dirty="0" smtClean="0"/>
          </a:p>
          <a:p>
            <a:r>
              <a:rPr lang="en-US" baseline="0" dirty="0" smtClean="0"/>
              <a:t>They need to support applications that span several different science disciplines, and </a:t>
            </a:r>
            <a:r>
              <a:rPr lang="en-US" baseline="0" dirty="0" smtClean="0"/>
              <a:t>in different ocean </a:t>
            </a:r>
            <a:r>
              <a:rPr lang="en-US" baseline="0" dirty="0" smtClean="0"/>
              <a:t>environments</a:t>
            </a:r>
          </a:p>
          <a:p>
            <a:endParaRPr lang="en-US" baseline="0" dirty="0" smtClean="0"/>
          </a:p>
          <a:p>
            <a:r>
              <a:rPr lang="en-US" baseline="0" dirty="0" smtClean="0"/>
              <a:t>Must be easy to </a:t>
            </a:r>
            <a:r>
              <a:rPr lang="en-US" baseline="0" dirty="0" smtClean="0"/>
              <a:t>specify </a:t>
            </a:r>
            <a:r>
              <a:rPr lang="en-US" baseline="0" dirty="0" smtClean="0"/>
              <a:t>and obtain components, to </a:t>
            </a:r>
            <a:r>
              <a:rPr lang="en-US" baseline="0" dirty="0" smtClean="0"/>
              <a:t>manufacture the system</a:t>
            </a:r>
            <a:endParaRPr lang="en-US" baseline="0" dirty="0" smtClean="0"/>
          </a:p>
          <a:p>
            <a:r>
              <a:rPr lang="en-US" baseline="0" dirty="0" smtClean="0"/>
              <a:t>It’s essential to be able to test and validate the operation of the system</a:t>
            </a:r>
            <a:endParaRPr lang="en-US" baseline="0" dirty="0" smtClean="0"/>
          </a:p>
          <a:p>
            <a:r>
              <a:rPr lang="en-US" baseline="0" dirty="0" smtClean="0"/>
              <a:t>Must be safe and robust to deploy, configure and </a:t>
            </a:r>
            <a:r>
              <a:rPr lang="en-US" baseline="0" dirty="0" smtClean="0"/>
              <a:t>maintain</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Since research never calls for decreased capability, fewer sensors, or less data ;o)</a:t>
            </a:r>
            <a:endParaRPr lang="en-US" baseline="0" dirty="0" smtClean="0"/>
          </a:p>
          <a:p>
            <a:r>
              <a:rPr lang="en-US" baseline="0" dirty="0" smtClean="0"/>
              <a:t>There ought to be a technology </a:t>
            </a:r>
            <a:r>
              <a:rPr lang="en-US" baseline="0" dirty="0" smtClean="0"/>
              <a:t>path to extend </a:t>
            </a:r>
            <a:r>
              <a:rPr lang="en-US" baseline="0" dirty="0" smtClean="0"/>
              <a:t>it to add sensors and modify algorithms </a:t>
            </a:r>
          </a:p>
          <a:p>
            <a:r>
              <a:rPr lang="en-US" baseline="0" dirty="0" smtClean="0"/>
              <a:t>So that users can start using FOCE techniques simply, but have the ability to do increasingly sophisticated experiments.</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30</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Next to understanding requirements, gaining a sense for </a:t>
            </a:r>
          </a:p>
          <a:p>
            <a:r>
              <a:rPr lang="en-US" baseline="0" dirty="0" smtClean="0"/>
              <a:t>Users’ capabilities, resources and workflows needs to be reflected in the concepts and design.</a:t>
            </a:r>
            <a:endParaRPr lang="en-US" dirty="0" smtClean="0"/>
          </a:p>
          <a:p>
            <a:endParaRPr lang="en-US" dirty="0" smtClean="0"/>
          </a:p>
          <a:p>
            <a:r>
              <a:rPr lang="en-US" dirty="0" smtClean="0"/>
              <a:t>Here</a:t>
            </a:r>
            <a:r>
              <a:rPr lang="en-US" baseline="0" dirty="0" smtClean="0"/>
              <a:t> </a:t>
            </a:r>
            <a:r>
              <a:rPr lang="en-US" baseline="0" dirty="0" smtClean="0"/>
              <a:t>are some other key features of who we think our users are…</a:t>
            </a:r>
          </a:p>
          <a:p>
            <a:r>
              <a:rPr lang="en-US" baseline="0" dirty="0" smtClean="0"/>
              <a:t>These were the subject </a:t>
            </a:r>
            <a:r>
              <a:rPr lang="en-US" baseline="0" dirty="0" smtClean="0"/>
              <a:t>of much </a:t>
            </a:r>
            <a:r>
              <a:rPr lang="en-US" baseline="0" dirty="0" smtClean="0"/>
              <a:t>discussion as we developed concepts and requirements</a:t>
            </a:r>
          </a:p>
          <a:p>
            <a:endParaRPr lang="en-US" baseline="0" dirty="0" smtClean="0"/>
          </a:p>
          <a:p>
            <a:r>
              <a:rPr lang="en-US" baseline="0" dirty="0" smtClean="0"/>
              <a:t>[go thru list]</a:t>
            </a:r>
          </a:p>
          <a:p>
            <a:endParaRPr lang="en-US" baseline="0" dirty="0" smtClean="0"/>
          </a:p>
          <a:p>
            <a:r>
              <a:rPr lang="en-US" baseline="0" dirty="0" smtClean="0"/>
              <a:t>Hopefully they resonate well with our external audience</a:t>
            </a:r>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31</a:t>
            </a:fld>
            <a:endParaRPr lang="en-US"/>
          </a:p>
        </p:txBody>
      </p:sp>
    </p:spTree>
    <p:extLst>
      <p:ext uri="{BB962C8B-B14F-4D97-AF65-F5344CB8AC3E}">
        <p14:creationId xmlns:p14="http://schemas.microsoft.com/office/powerpoint/2010/main" val="3352394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purpose of discussing basic</a:t>
            </a:r>
            <a:r>
              <a:rPr lang="en-US" baseline="0" dirty="0" smtClean="0"/>
              <a:t> FOCE design concepts, here is </a:t>
            </a:r>
            <a:r>
              <a:rPr lang="en-US" baseline="0" dirty="0" smtClean="0"/>
              <a:t>reference diagram </a:t>
            </a:r>
            <a:r>
              <a:rPr lang="en-US" baseline="0" dirty="0" smtClean="0"/>
              <a:t>showing essential </a:t>
            </a:r>
            <a:r>
              <a:rPr lang="en-US" baseline="0" dirty="0" smtClean="0"/>
              <a:t>FOCE </a:t>
            </a:r>
            <a:r>
              <a:rPr lang="en-US" baseline="0" dirty="0" smtClean="0"/>
              <a:t>elements-</a:t>
            </a:r>
          </a:p>
          <a:p>
            <a:r>
              <a:rPr lang="en-US" baseline="0" dirty="0" smtClean="0"/>
              <a:t>About the simplest system we can still think of as FOCE, which at it’s core is about controlling pH in a box.</a:t>
            </a:r>
          </a:p>
          <a:p>
            <a:endParaRPr lang="en-US" baseline="0" dirty="0" smtClean="0"/>
          </a:p>
          <a:p>
            <a:pPr marL="171450" indent="-171450">
              <a:buFontTx/>
              <a:buChar char="-"/>
            </a:pPr>
            <a:r>
              <a:rPr lang="en-US" baseline="0" dirty="0" smtClean="0"/>
              <a:t>Chamber at the bottom where all of the science action </a:t>
            </a:r>
            <a:r>
              <a:rPr lang="en-US" baseline="0" dirty="0" smtClean="0"/>
              <a:t>happens – the fundamental idea of FOCE is to create a pH controlled environment inside this box.</a:t>
            </a:r>
            <a:endParaRPr lang="en-US" baseline="0" dirty="0" smtClean="0"/>
          </a:p>
          <a:p>
            <a:pPr marL="171450" indent="-171450">
              <a:buFontTx/>
              <a:buChar char="-"/>
            </a:pPr>
            <a:r>
              <a:rPr lang="en-US" baseline="0" dirty="0" smtClean="0"/>
              <a:t>Populated with </a:t>
            </a:r>
            <a:r>
              <a:rPr lang="en-US" baseline="0" dirty="0" smtClean="0"/>
              <a:t>sensors and actuators, </a:t>
            </a:r>
            <a:r>
              <a:rPr lang="en-US" baseline="0" dirty="0" smtClean="0"/>
              <a:t>both internal and external to the </a:t>
            </a:r>
            <a:r>
              <a:rPr lang="en-US" baseline="0" dirty="0" smtClean="0"/>
              <a:t>chamber – these comprise a basic science suite and most participate in the pH control algorithm</a:t>
            </a:r>
            <a:endParaRPr lang="en-US" baseline="0" dirty="0" smtClean="0"/>
          </a:p>
          <a:p>
            <a:pPr marL="171450" indent="-171450">
              <a:buFontTx/>
              <a:buChar char="-"/>
            </a:pPr>
            <a:r>
              <a:rPr lang="en-US" baseline="0" dirty="0" smtClean="0"/>
              <a:t>There is a system for enriching seawater with CO2 and delivering it to the chamber</a:t>
            </a:r>
            <a:endParaRPr lang="en-US" baseline="0" dirty="0" smtClean="0"/>
          </a:p>
          <a:p>
            <a:pPr marL="171450" indent="-171450">
              <a:buFontTx/>
              <a:buChar char="-"/>
            </a:pPr>
            <a:r>
              <a:rPr lang="en-US" baseline="0" dirty="0" smtClean="0"/>
              <a:t>Controller at the center (I’m a software guy ;o</a:t>
            </a:r>
            <a:r>
              <a:rPr lang="en-US" baseline="0" dirty="0" smtClean="0"/>
              <a:t>) that reads sensors and manages the flow through the chamber and delivery of ESW</a:t>
            </a:r>
            <a:endParaRPr lang="en-US" baseline="0" dirty="0" smtClean="0"/>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a:t>
            </a:r>
            <a:r>
              <a:rPr lang="en-US" baseline="0" dirty="0" smtClean="0"/>
              <a:t>interfaces to configure and monitor the experiment</a:t>
            </a: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32</a:t>
            </a:fld>
            <a:endParaRPr lang="en-US"/>
          </a:p>
        </p:txBody>
      </p:sp>
    </p:spTree>
    <p:extLst>
      <p:ext uri="{BB962C8B-B14F-4D97-AF65-F5344CB8AC3E}">
        <p14:creationId xmlns:p14="http://schemas.microsoft.com/office/powerpoint/2010/main" val="2187212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02.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104.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5.png"/><Relationship Id="rId9" Type="http://schemas.openxmlformats.org/officeDocument/2006/relationships/image" Target="../media/image103.gif"/><Relationship Id="rId10" Type="http://schemas.openxmlformats.org/officeDocument/2006/relationships/image" Target="../media/image104.gif"/><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105.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06.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10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107.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07.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07.emf"/></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07.emf"/></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8.emf"/></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9.emf"/></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gif"/><Relationship Id="rId5" Type="http://schemas.openxmlformats.org/officeDocument/2006/relationships/image" Target="../media/image17.gif"/><Relationship Id="rId6" Type="http://schemas.openxmlformats.org/officeDocument/2006/relationships/image" Target="../media/image18.gif"/><Relationship Id="rId7"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6.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 Id="rId3" Type="http://schemas.openxmlformats.org/officeDocument/2006/relationships/image" Target="../media/image5.tiff"/></Relationships>
</file>

<file path=ppt/slides/_rels/slide40.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3.JPG"/></Relationships>
</file>

<file path=ppt/slides/_rels/slide45.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4.JPG"/><Relationship Id="rId7"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7.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7.jp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5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56.xml.rels><?xml version="1.0" encoding="UTF-8" standalone="yes"?>
<Relationships xmlns="http://schemas.openxmlformats.org/package/2006/relationships"><Relationship Id="rId11" Type="http://schemas.openxmlformats.org/officeDocument/2006/relationships/image" Target="../media/image29.gif"/><Relationship Id="rId12" Type="http://schemas.openxmlformats.org/officeDocument/2006/relationships/image" Target="../media/image45.png"/><Relationship Id="rId13" Type="http://schemas.openxmlformats.org/officeDocument/2006/relationships/image" Target="../media/image46.png"/><Relationship Id="rId14" Type="http://schemas.openxmlformats.org/officeDocument/2006/relationships/image" Target="../media/image47.png"/><Relationship Id="rId15" Type="http://schemas.openxmlformats.org/officeDocument/2006/relationships/image" Target="../media/image48.png"/><Relationship Id="rId1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8.gif"/><Relationship Id="rId4" Type="http://schemas.openxmlformats.org/officeDocument/2006/relationships/image" Target="../media/image39.gif"/><Relationship Id="rId5" Type="http://schemas.openxmlformats.org/officeDocument/2006/relationships/image" Target="../media/image40.gif"/><Relationship Id="rId6" Type="http://schemas.openxmlformats.org/officeDocument/2006/relationships/image" Target="../media/image41.gif"/><Relationship Id="rId7" Type="http://schemas.openxmlformats.org/officeDocument/2006/relationships/image" Target="../media/image42.gif"/><Relationship Id="rId8" Type="http://schemas.openxmlformats.org/officeDocument/2006/relationships/image" Target="../media/image43.gif"/><Relationship Id="rId9" Type="http://schemas.openxmlformats.org/officeDocument/2006/relationships/image" Target="../media/image44.gif"/><Relationship Id="rId10" Type="http://schemas.openxmlformats.org/officeDocument/2006/relationships/image" Target="../media/image27.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4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oleObject" Target="../embeddings/oleObject1.bin"/><Relationship Id="rId5" Type="http://schemas.openxmlformats.org/officeDocument/2006/relationships/image" Target="../media/image50.emf"/><Relationship Id="rId6" Type="http://schemas.openxmlformats.org/officeDocument/2006/relationships/oleObject" Target="../embeddings/oleObject2.bin"/><Relationship Id="rId7" Type="http://schemas.openxmlformats.org/officeDocument/2006/relationships/image" Target="../media/image51.emf"/><Relationship Id="rId8" Type="http://schemas.openxmlformats.org/officeDocument/2006/relationships/oleObject" Target="../embeddings/oleObject3.bin"/><Relationship Id="rId9" Type="http://schemas.openxmlformats.org/officeDocument/2006/relationships/image" Target="../media/image52.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54.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5.jpeg"/></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1" Type="http://schemas.openxmlformats.org/officeDocument/2006/relationships/slideLayout" Target="../slideLayouts/slideLayout12.xml"/><Relationship Id="rId2" Type="http://schemas.openxmlformats.org/officeDocument/2006/relationships/image" Target="../media/image58.png"/></Relationships>
</file>

<file path=ppt/slides/_rels/slide65.xml.rels><?xml version="1.0" encoding="UTF-8" standalone="yes"?>
<Relationships xmlns="http://schemas.openxmlformats.org/package/2006/relationships"><Relationship Id="rId11" Type="http://schemas.openxmlformats.org/officeDocument/2006/relationships/image" Target="../media/image69.jpeg"/><Relationship Id="rId12" Type="http://schemas.openxmlformats.org/officeDocument/2006/relationships/image" Target="../media/image70.jpeg"/><Relationship Id="rId13" Type="http://schemas.openxmlformats.org/officeDocument/2006/relationships/image" Target="../media/image71.jpeg"/><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61.jpeg"/><Relationship Id="rId4" Type="http://schemas.openxmlformats.org/officeDocument/2006/relationships/image" Target="../media/image62.png"/><Relationship Id="rId5" Type="http://schemas.openxmlformats.org/officeDocument/2006/relationships/image" Target="../media/image63.jpeg"/><Relationship Id="rId6" Type="http://schemas.openxmlformats.org/officeDocument/2006/relationships/image" Target="../media/image64.png"/><Relationship Id="rId7" Type="http://schemas.openxmlformats.org/officeDocument/2006/relationships/image" Target="../media/image65.gif"/><Relationship Id="rId8" Type="http://schemas.openxmlformats.org/officeDocument/2006/relationships/image" Target="../media/image66.gif"/><Relationship Id="rId9" Type="http://schemas.openxmlformats.org/officeDocument/2006/relationships/image" Target="../media/image67.jpeg"/><Relationship Id="rId10" Type="http://schemas.openxmlformats.org/officeDocument/2006/relationships/image" Target="../media/image68.jpeg"/></Relationships>
</file>

<file path=ppt/slides/_rels/slide66.xml.rels><?xml version="1.0" encoding="UTF-8" standalone="yes"?>
<Relationships xmlns="http://schemas.openxmlformats.org/package/2006/relationships"><Relationship Id="rId3" Type="http://schemas.openxmlformats.org/officeDocument/2006/relationships/image" Target="../media/image72.jpe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 Id="rId1" Type="http://schemas.openxmlformats.org/officeDocument/2006/relationships/slideLayout" Target="../slideLayouts/slideLayout12.xml"/><Relationship Id="rId2" Type="http://schemas.openxmlformats.org/officeDocument/2006/relationships/notesSlide" Target="../notesSlides/notesSlide39.xml"/></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jpg"/><Relationship Id="rId6" Type="http://schemas.openxmlformats.org/officeDocument/2006/relationships/image" Target="../media/image79.jpg"/><Relationship Id="rId7" Type="http://schemas.openxmlformats.org/officeDocument/2006/relationships/image" Target="../media/image80.jpg"/><Relationship Id="rId1" Type="http://schemas.openxmlformats.org/officeDocument/2006/relationships/slideLayout" Target="../slideLayouts/slideLayout12.xml"/><Relationship Id="rId2" Type="http://schemas.openxmlformats.org/officeDocument/2006/relationships/notesSlide" Target="../notesSlides/notesSlide40.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41.xml"/><Relationship Id="rId4" Type="http://schemas.openxmlformats.org/officeDocument/2006/relationships/oleObject" Target="../embeddings/oleObject4.bin"/><Relationship Id="rId5" Type="http://schemas.openxmlformats.org/officeDocument/2006/relationships/image" Target="../media/image81.emf"/><Relationship Id="rId6" Type="http://schemas.openxmlformats.org/officeDocument/2006/relationships/image" Target="../media/image82.jpeg"/><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png"/><Relationship Id="rId3" Type="http://schemas.openxmlformats.org/officeDocument/2006/relationships/image" Target="../media/image8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5.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6.png"/><Relationship Id="rId3" Type="http://schemas.openxmlformats.org/officeDocument/2006/relationships/image" Target="../media/image87.jpeg"/></Relationships>
</file>

<file path=ppt/slides/_rels/slide77.xml.rels><?xml version="1.0" encoding="UTF-8" standalone="yes"?>
<Relationships xmlns="http://schemas.openxmlformats.org/package/2006/relationships"><Relationship Id="rId3" Type="http://schemas.openxmlformats.org/officeDocument/2006/relationships/image" Target="../media/image88.jpeg"/><Relationship Id="rId4" Type="http://schemas.openxmlformats.org/officeDocument/2006/relationships/image" Target="../media/image89.jpe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90.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2.jpeg"/><Relationship Id="rId4" Type="http://schemas.openxmlformats.org/officeDocument/2006/relationships/image" Target="../media/image93.jpeg"/><Relationship Id="rId1" Type="http://schemas.openxmlformats.org/officeDocument/2006/relationships/slideLayout" Target="../slideLayouts/slideLayout2.xml"/><Relationship Id="rId2" Type="http://schemas.openxmlformats.org/officeDocument/2006/relationships/image" Target="../media/image9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88.xml.rels><?xml version="1.0" encoding="UTF-8" standalone="yes"?>
<Relationships xmlns="http://schemas.openxmlformats.org/package/2006/relationships"><Relationship Id="rId3" Type="http://schemas.openxmlformats.org/officeDocument/2006/relationships/image" Target="../media/image95.jpeg"/><Relationship Id="rId4" Type="http://schemas.openxmlformats.org/officeDocument/2006/relationships/image" Target="../media/image96.png"/><Relationship Id="rId1" Type="http://schemas.openxmlformats.org/officeDocument/2006/relationships/slideLayout" Target="../slideLayouts/slideLayout2.xml"/><Relationship Id="rId2" Type="http://schemas.openxmlformats.org/officeDocument/2006/relationships/image" Target="../media/image94.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gif"/><Relationship Id="rId6" Type="http://schemas.openxmlformats.org/officeDocument/2006/relationships/image" Target="../media/image16.gif"/><Relationship Id="rId7" Type="http://schemas.openxmlformats.org/officeDocument/2006/relationships/image" Target="../media/image17.gif"/><Relationship Id="rId8" Type="http://schemas.openxmlformats.org/officeDocument/2006/relationships/image" Target="../media/image18.gif"/><Relationship Id="rId9"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99.jpeg"/><Relationship Id="rId4" Type="http://schemas.openxmlformats.org/officeDocument/2006/relationships/image" Target="../media/image100.jpeg"/><Relationship Id="rId5" Type="http://schemas.openxmlformats.org/officeDocument/2006/relationships/image" Target="../media/image101.jpeg"/><Relationship Id="rId1" Type="http://schemas.openxmlformats.org/officeDocument/2006/relationships/slideLayout" Target="../slideLayouts/slideLayout2.xml"/><Relationship Id="rId2" Type="http://schemas.openxmlformats.org/officeDocument/2006/relationships/image" Target="../media/image98.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0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19192550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78495304"/>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val="3517493901"/>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381440"/>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031117" y="410016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077940" y="414080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379723"/>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27758"/>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10" name="Group 9"/>
          <p:cNvGrpSpPr/>
          <p:nvPr/>
        </p:nvGrpSpPr>
        <p:grpSpPr>
          <a:xfrm>
            <a:off x="6958357" y="5736955"/>
            <a:ext cx="678292" cy="796857"/>
            <a:chOff x="6895387" y="5736955"/>
            <a:chExt cx="678292" cy="796857"/>
          </a:xfrm>
        </p:grpSpPr>
        <p:sp>
          <p:nvSpPr>
            <p:cNvPr id="6" name="Oval 5"/>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121046" y="418144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24378"/>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463769"/>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H="1" flipV="1">
            <a:off x="7292663" y="5394021"/>
            <a:ext cx="4841"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8021"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cxnSp>
        <p:nvCxnSpPr>
          <p:cNvPr id="37" name="Straight Connector 36"/>
          <p:cNvCxnSpPr>
            <a:stCxn id="30" idx="0"/>
            <a:endCxn id="9" idx="2"/>
          </p:cNvCxnSpPr>
          <p:nvPr/>
        </p:nvCxnSpPr>
        <p:spPr>
          <a:xfrm flipH="1" flipV="1">
            <a:off x="7650684" y="4621598"/>
            <a:ext cx="374559"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50684" y="3919869"/>
            <a:ext cx="13403" cy="261576"/>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691819"/>
            <a:ext cx="432728" cy="67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1" y="2610597"/>
            <a:ext cx="468676"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5" y="2561957"/>
            <a:ext cx="16702" cy="90181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64087" y="2610597"/>
            <a:ext cx="482832"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grpSp>
        <p:nvGrpSpPr>
          <p:cNvPr id="38" name="Group 37"/>
          <p:cNvGrpSpPr/>
          <p:nvPr/>
        </p:nvGrpSpPr>
        <p:grpSpPr>
          <a:xfrm>
            <a:off x="7686097" y="5729629"/>
            <a:ext cx="678292" cy="796857"/>
            <a:chOff x="6895387" y="5736955"/>
            <a:chExt cx="678292" cy="796857"/>
          </a:xfrm>
        </p:grpSpPr>
        <p:sp>
          <p:nvSpPr>
            <p:cNvPr id="39" name="Oval 38"/>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40" name="Straight Connector 39"/>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Tree>
    <p:extLst>
      <p:ext uri="{BB962C8B-B14F-4D97-AF65-F5344CB8AC3E}">
        <p14:creationId xmlns:p14="http://schemas.microsoft.com/office/powerpoint/2010/main" val="683889868"/>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2732778267"/>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8"/>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Other…</a:t>
            </a: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grpSp>
        <p:nvGrpSpPr>
          <p:cNvPr id="5" name="Group 4"/>
          <p:cNvGrpSpPr/>
          <p:nvPr/>
        </p:nvGrpSpPr>
        <p:grpSpPr>
          <a:xfrm>
            <a:off x="3688407" y="5902391"/>
            <a:ext cx="492129" cy="579698"/>
            <a:chOff x="3688407" y="5893679"/>
            <a:chExt cx="492129" cy="579698"/>
          </a:xfrm>
        </p:grpSpPr>
        <p:sp>
          <p:nvSpPr>
            <p:cNvPr id="80" name="Oval 79"/>
            <p:cNvSpPr/>
            <p:nvPr/>
          </p:nvSpPr>
          <p:spPr>
            <a:xfrm>
              <a:off x="3720254" y="5893679"/>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sp>
          <p:nvSpPr>
            <p:cNvPr id="82" name="Rectangle 81"/>
            <p:cNvSpPr/>
            <p:nvPr/>
          </p:nvSpPr>
          <p:spPr>
            <a:xfrm>
              <a:off x="3688407" y="6304646"/>
              <a:ext cx="492129"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image</a:t>
              </a:r>
              <a:endParaRPr lang="en-US" sz="800" dirty="0"/>
            </a:p>
          </p:txBody>
        </p:sp>
        <p:pic>
          <p:nvPicPr>
            <p:cNvPr id="3" name="Picture 2" descr="cam-movie-xpar.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25166" y="5973185"/>
              <a:ext cx="218611" cy="233723"/>
            </a:xfrm>
            <a:prstGeom prst="rect">
              <a:avLst/>
            </a:prstGeom>
          </p:spPr>
        </p:pic>
      </p:grpSp>
      <p:cxnSp>
        <p:nvCxnSpPr>
          <p:cNvPr id="91" name="Straight Connector 90"/>
          <p:cNvCxnSpPr>
            <a:stCxn id="80" idx="0"/>
          </p:cNvCxnSpPr>
          <p:nvPr/>
        </p:nvCxnSpPr>
        <p:spPr>
          <a:xfrm flipV="1">
            <a:off x="3934471" y="5579051"/>
            <a:ext cx="0" cy="32334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92" name="Rounded Rectangle 91"/>
          <p:cNvSpPr/>
          <p:nvPr/>
        </p:nvSpPr>
        <p:spPr>
          <a:xfrm>
            <a:off x="3934471" y="5560366"/>
            <a:ext cx="284625" cy="29550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a:t>
            </a:r>
          </a:p>
        </p:txBody>
      </p:sp>
    </p:spTree>
    <p:extLst>
      <p:ext uri="{BB962C8B-B14F-4D97-AF65-F5344CB8AC3E}">
        <p14:creationId xmlns:p14="http://schemas.microsoft.com/office/powerpoint/2010/main" val="192227042"/>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smtClean="0"/>
              <a:t>User Authentication / Authorization</a:t>
            </a:r>
            <a:endParaRPr lang="en-US" sz="2000" dirty="0" smtClean="0"/>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val="7086709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val="209981849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3"/>
          <a:stretch>
            <a:fillRect/>
          </a:stretch>
        </p:blipFill>
        <p:spPr>
          <a:xfrm>
            <a:off x="1909471" y="1291760"/>
            <a:ext cx="4710395" cy="5230086"/>
          </a:xfrm>
          <a:prstGeom prst="rect">
            <a:avLst/>
          </a:prstGeom>
        </p:spPr>
      </p:pic>
    </p:spTree>
    <p:extLst>
      <p:ext uri="{BB962C8B-B14F-4D97-AF65-F5344CB8AC3E}">
        <p14:creationId xmlns:p14="http://schemas.microsoft.com/office/powerpoint/2010/main" val="180222021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3"/>
          <a:stretch>
            <a:fillRect/>
          </a:stretch>
        </p:blipFill>
        <p:spPr>
          <a:xfrm>
            <a:off x="878859" y="1417638"/>
            <a:ext cx="7170686" cy="4602877"/>
          </a:xfrm>
          <a:prstGeom prst="rect">
            <a:avLst/>
          </a:prstGeom>
        </p:spPr>
      </p:pic>
    </p:spTree>
    <p:extLst>
      <p:ext uri="{BB962C8B-B14F-4D97-AF65-F5344CB8AC3E}">
        <p14:creationId xmlns:p14="http://schemas.microsoft.com/office/powerpoint/2010/main" val="32727769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spTree>
    <p:extLst>
      <p:ext uri="{BB962C8B-B14F-4D97-AF65-F5344CB8AC3E}">
        <p14:creationId xmlns:p14="http://schemas.microsoft.com/office/powerpoint/2010/main" val="2415668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61735713"/>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val="28689765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val="39899444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val="196534365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val="38972846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val="24699251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929224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val="0"/>
              </a:ext>
            </a:extLst>
          </a:blip>
          <a:srcRect l="6744" t="11110" r="40222" b="16763"/>
          <a:stretch/>
        </p:blipFill>
        <p:spPr>
          <a:xfrm>
            <a:off x="1887892" y="1254908"/>
            <a:ext cx="5227899" cy="5494192"/>
          </a:xfrm>
          <a:prstGeom prst="rect">
            <a:avLst/>
          </a:prstGeom>
        </p:spPr>
      </p:pic>
    </p:spTree>
    <p:extLst>
      <p:ext uri="{BB962C8B-B14F-4D97-AF65-F5344CB8AC3E}">
        <p14:creationId xmlns:p14="http://schemas.microsoft.com/office/powerpoint/2010/main" val="13103639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val="0"/>
              </a:ext>
            </a:extLst>
          </a:blip>
          <a:srcRect l="6510" t="11496" r="9602" b="18467"/>
          <a:stretch/>
        </p:blipFill>
        <p:spPr>
          <a:xfrm>
            <a:off x="592395" y="1417638"/>
            <a:ext cx="8053194" cy="5195445"/>
          </a:xfrm>
          <a:prstGeom prst="rect">
            <a:avLst/>
          </a:prstGeom>
        </p:spPr>
      </p:pic>
    </p:spTree>
    <p:extLst>
      <p:ext uri="{BB962C8B-B14F-4D97-AF65-F5344CB8AC3E}">
        <p14:creationId xmlns:p14="http://schemas.microsoft.com/office/powerpoint/2010/main" val="12721387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77077613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power and communications </a:t>
            </a:r>
            <a:r>
              <a:rPr lang="en-US" smtClean="0"/>
              <a:t>links separate from </a:t>
            </a:r>
            <a:r>
              <a:rPr lang="en-US" dirty="0" smtClean="0"/>
              <a:t>the planned Hopkins </a:t>
            </a:r>
            <a:r>
              <a:rPr lang="en-US" smtClean="0"/>
              <a:t>science use, </a:t>
            </a:r>
            <a:r>
              <a:rPr lang="en-US" dirty="0" smtClean="0"/>
              <a:t>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184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val="364569027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03907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037257" y="1143000"/>
            <a:ext cx="2321228" cy="4801315"/>
          </a:xfrm>
          <a:prstGeom prst="rect">
            <a:avLst/>
          </a:prstGeom>
          <a:noFill/>
        </p:spPr>
        <p:txBody>
          <a:bodyPr wrap="square" rtlCol="0">
            <a:spAutoFit/>
          </a:bodyPr>
          <a:lstStyle/>
          <a:p>
            <a:pPr algn="r"/>
            <a:r>
              <a:rPr lang="en-US" dirty="0" smtClean="0"/>
              <a:t>Max depth:</a:t>
            </a:r>
          </a:p>
          <a:p>
            <a:pPr algn="r"/>
            <a:endParaRPr lang="en-US" dirty="0"/>
          </a:p>
          <a:p>
            <a:pPr algn="r"/>
            <a:r>
              <a:rPr lang="en-US" dirty="0" smtClean="0"/>
              <a:t>pH Offset Range:</a:t>
            </a:r>
          </a:p>
          <a:p>
            <a:pPr algn="r"/>
            <a:endParaRPr lang="en-US" dirty="0"/>
          </a:p>
          <a:p>
            <a:pPr algn="r"/>
            <a:endParaRPr lang="en-US" dirty="0"/>
          </a:p>
          <a:p>
            <a:pPr algn="r"/>
            <a:r>
              <a:rPr lang="en-US" dirty="0" smtClean="0"/>
              <a:t>pH resolution: 	</a:t>
            </a:r>
          </a:p>
          <a:p>
            <a:pPr algn="r"/>
            <a:endParaRPr lang="en-US" dirty="0"/>
          </a:p>
          <a:p>
            <a:pPr algn="r"/>
            <a:endParaRPr lang="en-US" dirty="0" smtClean="0"/>
          </a:p>
          <a:p>
            <a:pPr algn="r"/>
            <a:r>
              <a:rPr lang="en-US" dirty="0" smtClean="0"/>
              <a:t>Temp range:</a:t>
            </a:r>
          </a:p>
          <a:p>
            <a:pPr algn="r"/>
            <a:endParaRPr lang="en-US" dirty="0"/>
          </a:p>
          <a:p>
            <a:pPr algn="r"/>
            <a:r>
              <a:rPr lang="en-US" dirty="0" smtClean="0"/>
              <a:t>Max ext. velocity:</a:t>
            </a:r>
          </a:p>
          <a:p>
            <a:pPr algn="r"/>
            <a:endParaRPr lang="en-US" dirty="0"/>
          </a:p>
          <a:p>
            <a:pPr algn="r"/>
            <a:r>
              <a:rPr lang="en-US" dirty="0" smtClean="0"/>
              <a:t>Max int. velocity:</a:t>
            </a:r>
          </a:p>
          <a:p>
            <a:pPr algn="r"/>
            <a:endParaRPr lang="en-US" dirty="0" smtClean="0"/>
          </a:p>
          <a:p>
            <a:pPr algn="r"/>
            <a:r>
              <a:rPr lang="en-US" dirty="0" smtClean="0"/>
              <a:t>Full spectrum light: </a:t>
            </a:r>
          </a:p>
          <a:p>
            <a:pPr algn="r"/>
            <a:endParaRPr lang="en-US" dirty="0"/>
          </a:p>
          <a:p>
            <a:pPr algn="r"/>
            <a:r>
              <a:rPr lang="en-US" dirty="0" smtClean="0"/>
              <a:t>Number of Units:</a:t>
            </a:r>
            <a:endParaRPr lang="en-US" dirty="0"/>
          </a:p>
        </p:txBody>
      </p:sp>
      <p:sp>
        <p:nvSpPr>
          <p:cNvPr id="4" name="TextBox 3"/>
          <p:cNvSpPr txBox="1"/>
          <p:nvPr/>
        </p:nvSpPr>
        <p:spPr>
          <a:xfrm>
            <a:off x="4160119" y="1131410"/>
            <a:ext cx="4861962" cy="5632312"/>
          </a:xfrm>
          <a:prstGeom prst="rect">
            <a:avLst/>
          </a:prstGeom>
          <a:noFill/>
        </p:spPr>
        <p:txBody>
          <a:bodyPr wrap="square" rtlCol="0">
            <a:spAutoFit/>
          </a:bodyPr>
          <a:lstStyle/>
          <a:p>
            <a:r>
              <a:rPr lang="en-US" dirty="0" smtClean="0"/>
              <a:t>40m (130 </a:t>
            </a:r>
            <a:r>
              <a:rPr lang="en-US" dirty="0" err="1" smtClean="0"/>
              <a:t>ft</a:t>
            </a:r>
            <a:r>
              <a:rPr lang="en-US" dirty="0" smtClean="0"/>
              <a:t>) </a:t>
            </a:r>
          </a:p>
          <a:p>
            <a:endParaRPr lang="en-US" dirty="0"/>
          </a:p>
          <a:p>
            <a:r>
              <a:rPr lang="en-US" dirty="0" smtClean="0"/>
              <a:t>0.0 to -0.6 continuous based on CO</a:t>
            </a:r>
            <a:r>
              <a:rPr lang="en-US" baseline="-25000" dirty="0" smtClean="0"/>
              <a:t>2</a:t>
            </a:r>
            <a:r>
              <a:rPr lang="en-US" dirty="0" smtClean="0"/>
              <a:t> available. Brief excursions to -0.8 or -1.0 offset potentially</a:t>
            </a:r>
          </a:p>
          <a:p>
            <a:endParaRPr lang="en-US" dirty="0"/>
          </a:p>
          <a:p>
            <a:r>
              <a:rPr lang="en-US" dirty="0" smtClean="0">
                <a:solidFill>
                  <a:srgbClr val="000000"/>
                </a:solidFill>
                <a:latin typeface="Times New Roman"/>
              </a:rPr>
              <a:t>0.05 </a:t>
            </a:r>
            <a:r>
              <a:rPr lang="en-US" dirty="0">
                <a:solidFill>
                  <a:srgbClr val="000000"/>
                </a:solidFill>
                <a:latin typeface="Times New Roman"/>
              </a:rPr>
              <a:t>pH units,  0.1 unit may </a:t>
            </a:r>
            <a:r>
              <a:rPr lang="en-US" dirty="0" smtClean="0">
                <a:solidFill>
                  <a:srgbClr val="000000"/>
                </a:solidFill>
                <a:latin typeface="Times New Roman"/>
              </a:rPr>
              <a:t>be OK </a:t>
            </a:r>
          </a:p>
          <a:p>
            <a:r>
              <a:rPr lang="en-US" dirty="0" smtClean="0">
                <a:solidFill>
                  <a:srgbClr val="000000"/>
                </a:solidFill>
                <a:latin typeface="Times New Roman"/>
              </a:rPr>
              <a:t>(prefer best resolution possible)</a:t>
            </a:r>
            <a:endParaRPr lang="en-US" dirty="0" smtClean="0"/>
          </a:p>
          <a:p>
            <a:endParaRPr lang="en-US" dirty="0"/>
          </a:p>
          <a:p>
            <a:r>
              <a:rPr lang="en-US" dirty="0" smtClean="0"/>
              <a:t>-2 to 30 degrees C</a:t>
            </a:r>
          </a:p>
          <a:p>
            <a:endParaRPr lang="en-US" dirty="0"/>
          </a:p>
          <a:p>
            <a:r>
              <a:rPr lang="en-US" dirty="0" smtClean="0"/>
              <a:t>50 cm/sec</a:t>
            </a:r>
          </a:p>
          <a:p>
            <a:endParaRPr lang="en-US" dirty="0"/>
          </a:p>
          <a:p>
            <a:r>
              <a:rPr lang="en-US" dirty="0" smtClean="0"/>
              <a:t>10 cm/sec</a:t>
            </a:r>
          </a:p>
          <a:p>
            <a:endParaRPr lang="en-US" dirty="0"/>
          </a:p>
          <a:p>
            <a:r>
              <a:rPr lang="en-US" dirty="0" smtClean="0"/>
              <a:t>Max transmission of sunlight at depth</a:t>
            </a:r>
          </a:p>
          <a:p>
            <a:endParaRPr lang="en-US" dirty="0"/>
          </a:p>
          <a:p>
            <a:r>
              <a:rPr lang="en-US" dirty="0" smtClean="0"/>
              <a:t>System support for 1 active and 1 	control chamber</a:t>
            </a:r>
          </a:p>
          <a:p>
            <a:endParaRPr lang="en-US" dirty="0"/>
          </a:p>
          <a:p>
            <a:endParaRPr lang="en-US" dirty="0"/>
          </a:p>
        </p:txBody>
      </p:sp>
    </p:spTree>
    <p:extLst>
      <p:ext uri="{BB962C8B-B14F-4D97-AF65-F5344CB8AC3E}">
        <p14:creationId xmlns:p14="http://schemas.microsoft.com/office/powerpoint/2010/main" val="310734972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138527620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75401953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045273" y="1354858"/>
            <a:ext cx="1327042"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191903" y="2100399"/>
            <a:ext cx="1060171"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191902" y="2672159"/>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191903" y="1479827"/>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708795" y="1143000"/>
            <a:ext cx="912115"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13165202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0"/>
            <a:ext cx="7705124" cy="919848"/>
          </a:xfrm>
        </p:spPr>
        <p:txBody>
          <a:bodyPr>
            <a:normAutofit fontScale="90000"/>
          </a:bodyPr>
          <a:lstStyle/>
          <a:p>
            <a:r>
              <a:rPr lang="en-US" dirty="0" smtClean="0"/>
              <a:t>Climate change has consequences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880" y="914400"/>
            <a:ext cx="4411066" cy="5669280"/>
          </a:xfrm>
          <a:prstGeom prst="rect">
            <a:avLst/>
          </a:prstGeom>
          <a:ln w="25400">
            <a:solidFill>
              <a:schemeClr val="tx1"/>
            </a:solidFill>
          </a:ln>
        </p:spPr>
      </p:pic>
    </p:spTree>
    <p:extLst>
      <p:ext uri="{BB962C8B-B14F-4D97-AF65-F5344CB8AC3E}">
        <p14:creationId xmlns:p14="http://schemas.microsoft.com/office/powerpoint/2010/main" val="9887859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457323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140990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1602422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545975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129815300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99279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7279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8290909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177304416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73426"/>
            <a:ext cx="7705124" cy="919848"/>
          </a:xfrm>
        </p:spPr>
        <p:txBody>
          <a:bodyPr>
            <a:normAutofit fontScale="90000"/>
          </a:bodyPr>
          <a:lstStyle/>
          <a:p>
            <a:r>
              <a:rPr lang="en-US" dirty="0" smtClean="0"/>
              <a:t>Purpose of CO</a:t>
            </a:r>
            <a:r>
              <a:rPr lang="en-US" baseline="-25000" dirty="0" smtClean="0"/>
              <a:t>2</a:t>
            </a:r>
            <a:r>
              <a:rPr lang="en-US" dirty="0" smtClean="0"/>
              <a:t> enrichment experiments</a:t>
            </a:r>
            <a:endParaRPr lang="en-US" dirty="0"/>
          </a:p>
        </p:txBody>
      </p:sp>
      <p:sp>
        <p:nvSpPr>
          <p:cNvPr id="3" name="TextBox 2"/>
          <p:cNvSpPr txBox="1"/>
          <p:nvPr/>
        </p:nvSpPr>
        <p:spPr>
          <a:xfrm>
            <a:off x="766119" y="1600193"/>
            <a:ext cx="7705124" cy="4647426"/>
          </a:xfrm>
          <a:prstGeom prst="rect">
            <a:avLst/>
          </a:prstGeom>
          <a:noFill/>
        </p:spPr>
        <p:txBody>
          <a:bodyPr wrap="square" rtlCol="0">
            <a:spAutoFit/>
          </a:bodyPr>
          <a:lstStyle/>
          <a:p>
            <a:r>
              <a:rPr lang="en-US" sz="2800" dirty="0" smtClean="0"/>
              <a:t>FACE studies on land:</a:t>
            </a:r>
          </a:p>
          <a:p>
            <a:pPr marL="800100" lvl="1" indent="-342900">
              <a:buFont typeface="Arial" pitchFamily="34" charset="0"/>
              <a:buChar char="•"/>
            </a:pPr>
            <a:r>
              <a:rPr lang="en-US" sz="2400" dirty="0" smtClean="0"/>
              <a:t>Greenhouse experiments had shown an enhancement of growth rates with high CO</a:t>
            </a:r>
            <a:r>
              <a:rPr lang="en-US" sz="2400" baseline="-25000" dirty="0" smtClean="0"/>
              <a:t>2</a:t>
            </a:r>
            <a:r>
              <a:rPr lang="en-US" sz="2400" dirty="0" smtClean="0"/>
              <a:t> conditions.</a:t>
            </a:r>
          </a:p>
          <a:p>
            <a:pPr marL="800100" lvl="1" indent="-342900">
              <a:buFont typeface="Arial" pitchFamily="34" charset="0"/>
              <a:buChar char="•"/>
            </a:pPr>
            <a:r>
              <a:rPr lang="en-US" sz="2400" dirty="0" smtClean="0"/>
              <a:t>What happens in the “real world?”</a:t>
            </a:r>
          </a:p>
          <a:p>
            <a:endParaRPr lang="en-US" sz="2400" dirty="0" smtClean="0"/>
          </a:p>
          <a:p>
            <a:r>
              <a:rPr lang="en-US" sz="2800" dirty="0" smtClean="0"/>
              <a:t>FOCE is the marine analog to FACE:</a:t>
            </a:r>
          </a:p>
          <a:p>
            <a:pPr marL="800100" lvl="1" indent="-342900">
              <a:buFont typeface="Arial" pitchFamily="34" charset="0"/>
              <a:buChar char="•"/>
            </a:pPr>
            <a:r>
              <a:rPr lang="en-US" sz="2400" dirty="0" smtClean="0"/>
              <a:t>Avoid the limitations of aquaria experiments.</a:t>
            </a:r>
          </a:p>
          <a:p>
            <a:pPr marL="1257300" lvl="2" indent="-342900">
              <a:buFont typeface="Arial" pitchFamily="34" charset="0"/>
              <a:buChar char="•"/>
            </a:pPr>
            <a:r>
              <a:rPr lang="en-US" sz="2400" dirty="0" err="1" smtClean="0"/>
              <a:t>Culturable</a:t>
            </a:r>
            <a:r>
              <a:rPr lang="en-US" sz="2400" dirty="0" smtClean="0"/>
              <a:t> organisms.</a:t>
            </a:r>
          </a:p>
          <a:p>
            <a:pPr marL="1257300" lvl="2" indent="-342900">
              <a:buFont typeface="Arial" pitchFamily="34" charset="0"/>
              <a:buChar char="•"/>
            </a:pPr>
            <a:r>
              <a:rPr lang="en-US" sz="2400" dirty="0" smtClean="0"/>
              <a:t>“Axenic ecosystems”.</a:t>
            </a:r>
          </a:p>
          <a:p>
            <a:pPr marL="800100" lvl="1" indent="-342900">
              <a:buFont typeface="Arial" pitchFamily="34" charset="0"/>
              <a:buChar char="•"/>
            </a:pPr>
            <a:r>
              <a:rPr lang="en-US" sz="2400" dirty="0" smtClean="0"/>
              <a:t>Open system </a:t>
            </a:r>
            <a:r>
              <a:rPr lang="en-US" sz="2400" i="1" dirty="0" smtClean="0"/>
              <a:t>vs</a:t>
            </a:r>
            <a:r>
              <a:rPr lang="en-US" sz="2400" dirty="0" smtClean="0"/>
              <a:t> closed </a:t>
            </a:r>
            <a:r>
              <a:rPr lang="en-US" sz="2400" dirty="0" err="1" smtClean="0"/>
              <a:t>mesocosm</a:t>
            </a:r>
            <a:r>
              <a:rPr lang="en-US" sz="2400" dirty="0" smtClean="0"/>
              <a:t>.</a:t>
            </a:r>
          </a:p>
          <a:p>
            <a:pPr marL="1257300" lvl="2" indent="-342900">
              <a:buFont typeface="Arial" pitchFamily="34" charset="0"/>
              <a:buChar char="•"/>
            </a:pPr>
            <a:r>
              <a:rPr lang="en-US" sz="2400" dirty="0" smtClean="0"/>
              <a:t>Natural cycling of environmental conditions.</a:t>
            </a:r>
          </a:p>
          <a:p>
            <a:pPr marL="1257300" lvl="2" indent="-342900">
              <a:buFont typeface="Arial" pitchFamily="34" charset="0"/>
              <a:buChar char="•"/>
            </a:pPr>
            <a:r>
              <a:rPr lang="en-US" sz="2400" dirty="0" smtClean="0"/>
              <a:t>Complete ecosystem interactions.</a:t>
            </a:r>
            <a:endParaRPr lang="en-US" sz="2400" dirty="0"/>
          </a:p>
        </p:txBody>
      </p:sp>
    </p:spTree>
    <p:extLst>
      <p:ext uri="{BB962C8B-B14F-4D97-AF65-F5344CB8AC3E}">
        <p14:creationId xmlns:p14="http://schemas.microsoft.com/office/powerpoint/2010/main" val="372625347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100202753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9210245"/>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7783991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4" name="Group 3"/>
          <p:cNvGrpSpPr/>
          <p:nvPr/>
        </p:nvGrpSpPr>
        <p:grpSpPr>
          <a:xfrm>
            <a:off x="6696179" y="5684837"/>
            <a:ext cx="659378" cy="646322"/>
            <a:chOff x="6696179" y="5684837"/>
            <a:chExt cx="659378" cy="646322"/>
          </a:xfrm>
        </p:grpSpPr>
        <p:sp>
          <p:nvSpPr>
            <p:cNvPr id="352" name="Oval 35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071983" y="5960893"/>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115079"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grpSp>
        <p:nvGrpSpPr>
          <p:cNvPr id="77" name="Group 76"/>
          <p:cNvGrpSpPr/>
          <p:nvPr/>
        </p:nvGrpSpPr>
        <p:grpSpPr>
          <a:xfrm>
            <a:off x="4405313" y="5793598"/>
            <a:ext cx="659378" cy="646322"/>
            <a:chOff x="6696179" y="5684837"/>
            <a:chExt cx="659378" cy="646322"/>
          </a:xfrm>
        </p:grpSpPr>
        <p:sp>
          <p:nvSpPr>
            <p:cNvPr id="78" name="Oval 7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9" name="Pentagon 7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0" name="Straight Connector 79"/>
            <p:cNvCxnSpPr>
              <a:endCxn id="7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8650684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53900999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214160611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err="1" smtClean="0"/>
              <a:t>Kludgy</a:t>
            </a:r>
            <a:r>
              <a:rPr lang="en-US" dirty="0" smtClean="0"/>
              <a:t> mechanical/electrical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56155971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269864093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grpSp>
        <p:nvGrpSpPr>
          <p:cNvPr id="113" name="Group 112"/>
          <p:cNvGrpSpPr/>
          <p:nvPr/>
        </p:nvGrpSpPr>
        <p:grpSpPr>
          <a:xfrm>
            <a:off x="754891"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72" name="Pentagon 71"/>
          <p:cNvSpPr/>
          <p:nvPr/>
        </p:nvSpPr>
        <p:spPr>
          <a:xfrm>
            <a:off x="1694260" y="573029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76" name="Group 75"/>
          <p:cNvGrpSpPr/>
          <p:nvPr/>
        </p:nvGrpSpPr>
        <p:grpSpPr>
          <a:xfrm>
            <a:off x="3962773" y="5496061"/>
            <a:ext cx="659378" cy="646322"/>
            <a:chOff x="6696179" y="5684837"/>
            <a:chExt cx="659378" cy="646322"/>
          </a:xfrm>
        </p:grpSpPr>
        <p:sp>
          <p:nvSpPr>
            <p:cNvPr id="77" name="Oval 7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8" name="Pentagon 7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9" name="Straight Connector 78"/>
            <p:cNvCxnSpPr>
              <a:endCxn id="7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6276501" y="5385821"/>
            <a:ext cx="659378" cy="646322"/>
            <a:chOff x="6696179" y="5684837"/>
            <a:chExt cx="659378" cy="646322"/>
          </a:xfrm>
        </p:grpSpPr>
        <p:sp>
          <p:nvSpPr>
            <p:cNvPr id="81" name="Oval 80"/>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2" name="Pentagon 81"/>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3" name="Straight Connector 82"/>
            <p:cNvCxnSpPr>
              <a:endCxn id="81"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9707927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403963662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val="18589926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02479"/>
            <a:ext cx="7705124" cy="919848"/>
          </a:xfrm>
        </p:spPr>
        <p:txBody>
          <a:bodyPr/>
          <a:lstStyle/>
          <a:p>
            <a:r>
              <a:rPr lang="en-US" dirty="0" smtClean="0"/>
              <a:t>Chemistry of CO</a:t>
            </a:r>
            <a:r>
              <a:rPr lang="en-US" baseline="-25000" dirty="0" smtClean="0"/>
              <a:t>2</a:t>
            </a:r>
            <a:r>
              <a:rPr lang="en-US" dirty="0" smtClean="0"/>
              <a:t> in seawater</a:t>
            </a:r>
            <a:endParaRPr lang="en-US" dirty="0"/>
          </a:p>
        </p:txBody>
      </p:sp>
      <p:sp>
        <p:nvSpPr>
          <p:cNvPr id="4" name="TextBox 3"/>
          <p:cNvSpPr txBox="1"/>
          <p:nvPr/>
        </p:nvSpPr>
        <p:spPr>
          <a:xfrm>
            <a:off x="766119" y="1403131"/>
            <a:ext cx="7705124" cy="1261884"/>
          </a:xfrm>
          <a:prstGeom prst="rect">
            <a:avLst/>
          </a:prstGeom>
          <a:noFill/>
        </p:spPr>
        <p:txBody>
          <a:bodyPr wrap="square" rtlCol="0">
            <a:spAutoFit/>
          </a:bodyPr>
          <a:lstStyle/>
          <a:p>
            <a:r>
              <a:rPr lang="en-US" sz="2800" dirty="0" smtClean="0"/>
              <a:t>Reaction of CO</a:t>
            </a:r>
            <a:r>
              <a:rPr lang="en-US" sz="2800" baseline="-25000" dirty="0" smtClean="0"/>
              <a:t>2</a:t>
            </a:r>
            <a:r>
              <a:rPr lang="en-US" sz="2800" dirty="0" smtClean="0"/>
              <a:t> + H</a:t>
            </a:r>
            <a:r>
              <a:rPr lang="en-US" sz="2800" baseline="-25000" dirty="0" smtClean="0"/>
              <a:t>2</a:t>
            </a:r>
            <a:r>
              <a:rPr lang="en-US" sz="2800" dirty="0" smtClean="0"/>
              <a:t>O is well known:</a:t>
            </a:r>
          </a:p>
          <a:p>
            <a:pPr marL="800100" lvl="1" indent="-342900">
              <a:buFont typeface="Arial" pitchFamily="34" charset="0"/>
              <a:buChar char="•"/>
            </a:pPr>
            <a:r>
              <a:rPr lang="en-US" sz="2400" dirty="0" smtClean="0"/>
              <a:t>Equilibrium constants are well described [ F(S,T,P) ].</a:t>
            </a:r>
          </a:p>
          <a:p>
            <a:pPr marL="800100" lvl="1" indent="-342900">
              <a:buFont typeface="Arial" pitchFamily="34" charset="0"/>
              <a:buChar char="•"/>
            </a:pPr>
            <a:r>
              <a:rPr lang="en-US" sz="2400" dirty="0" smtClean="0"/>
              <a:t>Reaction rates can be predicted:</a:t>
            </a:r>
            <a:endParaRPr lang="en-US" sz="2400" dirty="0"/>
          </a:p>
        </p:txBody>
      </p:sp>
      <p:sp>
        <p:nvSpPr>
          <p:cNvPr id="5" name="TextBox 4"/>
          <p:cNvSpPr txBox="1"/>
          <p:nvPr/>
        </p:nvSpPr>
        <p:spPr>
          <a:xfrm>
            <a:off x="867103" y="6251036"/>
            <a:ext cx="7843346" cy="369332"/>
          </a:xfrm>
          <a:prstGeom prst="rect">
            <a:avLst/>
          </a:prstGeom>
          <a:noFill/>
        </p:spPr>
        <p:txBody>
          <a:bodyPr wrap="square" rtlCol="0">
            <a:spAutoFit/>
          </a:bodyPr>
          <a:lstStyle/>
          <a:p>
            <a:r>
              <a:rPr lang="en-US" dirty="0" smtClean="0"/>
              <a:t>Kinetic predictions from equations in Appendix C.7 </a:t>
            </a:r>
            <a:r>
              <a:rPr lang="en-US" dirty="0" err="1" smtClean="0"/>
              <a:t>Zeebe</a:t>
            </a:r>
            <a:r>
              <a:rPr lang="en-US" dirty="0" smtClean="0"/>
              <a:t> &amp; Wolf-</a:t>
            </a:r>
            <a:r>
              <a:rPr lang="en-US" dirty="0" err="1" smtClean="0"/>
              <a:t>Gladrow</a:t>
            </a:r>
            <a:r>
              <a:rPr lang="en-US" dirty="0" smtClean="0"/>
              <a:t> (2001).</a:t>
            </a:r>
            <a:endParaRPr lang="en-US" dirty="0"/>
          </a:p>
        </p:txBody>
      </p:sp>
      <p:pic>
        <p:nvPicPr>
          <p:cNvPr id="5123" name="Picture 3" descr="C:\Users\etp3\Documents\Projects\FOCE\Shallow\tau_fig2.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744789"/>
            <a:ext cx="3163824" cy="323088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etp3\Documents\Projects\FOCE\Shallow\tvt_fig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20" y="2743200"/>
            <a:ext cx="3163824" cy="323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2953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695738" y="57826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74" name="Group 73"/>
          <p:cNvGrpSpPr/>
          <p:nvPr/>
        </p:nvGrpSpPr>
        <p:grpSpPr>
          <a:xfrm>
            <a:off x="3974151" y="5811192"/>
            <a:ext cx="659378" cy="646322"/>
            <a:chOff x="6696179" y="5684837"/>
            <a:chExt cx="659378" cy="646322"/>
          </a:xfrm>
        </p:grpSpPr>
        <p:sp>
          <p:nvSpPr>
            <p:cNvPr id="76" name="Oval 7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7" name="Pentagon 7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8" name="Straight Connector 77"/>
            <p:cNvCxnSpPr>
              <a:endCxn id="7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79" name="Pentagon 78"/>
          <p:cNvSpPr/>
          <p:nvPr/>
        </p:nvSpPr>
        <p:spPr>
          <a:xfrm>
            <a:off x="1634680" y="6070834"/>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3" name="Group 82"/>
          <p:cNvGrpSpPr/>
          <p:nvPr/>
        </p:nvGrpSpPr>
        <p:grpSpPr>
          <a:xfrm>
            <a:off x="6224467" y="5714178"/>
            <a:ext cx="659378" cy="646322"/>
            <a:chOff x="6696179" y="5684837"/>
            <a:chExt cx="659378" cy="646322"/>
          </a:xfrm>
        </p:grpSpPr>
        <p:sp>
          <p:nvSpPr>
            <p:cNvPr id="84" name="Oval 83"/>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8861297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8099607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0495" y="3253524"/>
            <a:ext cx="9116387" cy="3604476"/>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106" name="Group 105"/>
          <p:cNvGrpSpPr/>
          <p:nvPr/>
        </p:nvGrpSpPr>
        <p:grpSpPr>
          <a:xfrm>
            <a:off x="4000591" y="5757873"/>
            <a:ext cx="659378" cy="646322"/>
            <a:chOff x="6696179" y="5684837"/>
            <a:chExt cx="659378" cy="646322"/>
          </a:xfrm>
        </p:grpSpPr>
        <p:sp>
          <p:nvSpPr>
            <p:cNvPr id="107" name="Oval 10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0" name="Pentagon 109"/>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1" name="Straight Connector 110"/>
            <p:cNvCxnSpPr>
              <a:endCxn id="10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20" name="Pentagon 119"/>
          <p:cNvSpPr/>
          <p:nvPr/>
        </p:nvSpPr>
        <p:spPr>
          <a:xfrm>
            <a:off x="1676660" y="601103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21" name="Group 120"/>
          <p:cNvGrpSpPr/>
          <p:nvPr/>
        </p:nvGrpSpPr>
        <p:grpSpPr>
          <a:xfrm>
            <a:off x="6227187" y="5668124"/>
            <a:ext cx="659378" cy="646322"/>
            <a:chOff x="6696179" y="5684837"/>
            <a:chExt cx="659378" cy="646322"/>
          </a:xfrm>
        </p:grpSpPr>
        <p:sp>
          <p:nvSpPr>
            <p:cNvPr id="122" name="Oval 12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4" name="Pentagon 12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5" name="Straight Connector 124"/>
            <p:cNvCxnSpPr>
              <a:endCxn id="12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0739979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200" dirty="0" smtClean="0"/>
              <a:t>Extensibility in packaging and housings…have to put a lot of holes in housings</a:t>
            </a:r>
          </a:p>
          <a:p>
            <a:pPr lvl="2"/>
            <a:r>
              <a:rPr lang="en-US" sz="1600" dirty="0" smtClean="0"/>
              <a:t>Can use junction boxes</a:t>
            </a:r>
          </a:p>
          <a:p>
            <a:pPr lvl="1"/>
            <a:r>
              <a:rPr lang="en-US" sz="2200" dirty="0"/>
              <a:t>Need lots of serial ports</a:t>
            </a:r>
          </a:p>
          <a:p>
            <a:pPr lvl="2"/>
            <a:r>
              <a:rPr lang="en-US" sz="1600" dirty="0"/>
              <a:t>Custom serial </a:t>
            </a:r>
            <a:r>
              <a:rPr lang="en-US" sz="1600" dirty="0" smtClean="0"/>
              <a:t>IO</a:t>
            </a:r>
          </a:p>
          <a:p>
            <a:pPr lvl="1"/>
            <a:r>
              <a:rPr lang="en-US" sz="2200" dirty="0" smtClean="0"/>
              <a:t>Power </a:t>
            </a:r>
            <a:r>
              <a:rPr lang="en-US" sz="2200" dirty="0"/>
              <a:t>consumption</a:t>
            </a:r>
          </a:p>
          <a:p>
            <a:pPr lvl="1"/>
            <a:r>
              <a:rPr lang="en-US" sz="2200" dirty="0" smtClean="0"/>
              <a:t>Less modular</a:t>
            </a:r>
          </a:p>
          <a:p>
            <a:pPr lvl="1"/>
            <a:endParaRPr lang="en-US" sz="2200" dirty="0" smtClean="0"/>
          </a:p>
          <a:p>
            <a:pPr lvl="1"/>
            <a:r>
              <a:rPr lang="en-US" sz="2200" dirty="0" smtClean="0"/>
              <a:t>Custom </a:t>
            </a:r>
            <a:r>
              <a:rPr lang="en-US" sz="2200" dirty="0"/>
              <a:t>HW/</a:t>
            </a:r>
            <a:r>
              <a:rPr lang="en-US" sz="2200" dirty="0" smtClean="0"/>
              <a:t>SW</a:t>
            </a:r>
            <a:endParaRPr lang="en-US" sz="2200" dirty="0"/>
          </a:p>
        </p:txBody>
      </p:sp>
    </p:spTree>
    <p:extLst>
      <p:ext uri="{BB962C8B-B14F-4D97-AF65-F5344CB8AC3E}">
        <p14:creationId xmlns:p14="http://schemas.microsoft.com/office/powerpoint/2010/main" val="223330567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val="206773271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grpSp>
        <p:nvGrpSpPr>
          <p:cNvPr id="82" name="Group 81"/>
          <p:cNvGrpSpPr/>
          <p:nvPr/>
        </p:nvGrpSpPr>
        <p:grpSpPr>
          <a:xfrm>
            <a:off x="4250591" y="5797679"/>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5" name="Straight Connector 84"/>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86" name="Pentagon 85"/>
          <p:cNvSpPr/>
          <p:nvPr/>
        </p:nvSpPr>
        <p:spPr>
          <a:xfrm>
            <a:off x="1964619" y="607466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7" name="Group 86"/>
          <p:cNvGrpSpPr/>
          <p:nvPr/>
        </p:nvGrpSpPr>
        <p:grpSpPr>
          <a:xfrm>
            <a:off x="6241495" y="5704721"/>
            <a:ext cx="659378" cy="646322"/>
            <a:chOff x="6696179" y="5684837"/>
            <a:chExt cx="659378" cy="646322"/>
          </a:xfrm>
        </p:grpSpPr>
        <p:sp>
          <p:nvSpPr>
            <p:cNvPr id="88" name="Oval 8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9" name="Pentagon 8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0" name="Straight Connector 89"/>
            <p:cNvCxnSpPr>
              <a:endCxn id="8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pic>
        <p:nvPicPr>
          <p:cNvPr id="2" name="Picture 1" descr="IMG_0112.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62025" y="3072458"/>
            <a:ext cx="1553300" cy="1164974"/>
          </a:xfrm>
          <a:prstGeom prst="rect">
            <a:avLst/>
          </a:prstGeom>
        </p:spPr>
      </p:pic>
    </p:spTree>
    <p:extLst>
      <p:ext uri="{BB962C8B-B14F-4D97-AF65-F5344CB8AC3E}">
        <p14:creationId xmlns:p14="http://schemas.microsoft.com/office/powerpoint/2010/main" val="412837494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90748772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27613" y="3268252"/>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82" name="Group 81"/>
          <p:cNvGrpSpPr/>
          <p:nvPr/>
        </p:nvGrpSpPr>
        <p:grpSpPr>
          <a:xfrm>
            <a:off x="4240962" y="5810756"/>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8" name="Straight Connector 87"/>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90" name="Pentagon 89"/>
          <p:cNvSpPr/>
          <p:nvPr/>
        </p:nvSpPr>
        <p:spPr>
          <a:xfrm>
            <a:off x="1968114" y="609737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92" name="Group 91"/>
          <p:cNvGrpSpPr/>
          <p:nvPr/>
        </p:nvGrpSpPr>
        <p:grpSpPr>
          <a:xfrm>
            <a:off x="6211402" y="5701995"/>
            <a:ext cx="659378" cy="646322"/>
            <a:chOff x="6696179" y="5684837"/>
            <a:chExt cx="659378" cy="646322"/>
          </a:xfrm>
        </p:grpSpPr>
        <p:sp>
          <p:nvSpPr>
            <p:cNvPr id="93" name="Oval 9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9" name="Straight Connector 98"/>
            <p:cNvCxnSpPr>
              <a:endCxn id="9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9457894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27682760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a:xfrm>
            <a:off x="457200" y="1417638"/>
            <a:ext cx="8229600" cy="4525963"/>
          </a:xfrm>
        </p:spPr>
        <p:txBody>
          <a:bodyPr>
            <a:normAutofit/>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p:txBody>
      </p:sp>
      <p:pic>
        <p:nvPicPr>
          <p:cNvPr id="5" name="Picture 4" descr="eFO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5666" y="5386404"/>
            <a:ext cx="2662458" cy="1342346"/>
          </a:xfrm>
          <a:prstGeom prst="rect">
            <a:avLst/>
          </a:prstGeom>
        </p:spPr>
      </p:pic>
    </p:spTree>
    <p:extLst>
      <p:ext uri="{BB962C8B-B14F-4D97-AF65-F5344CB8AC3E}">
        <p14:creationId xmlns:p14="http://schemas.microsoft.com/office/powerpoint/2010/main" val="83970540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204958"/>
            <a:ext cx="7705124" cy="919848"/>
          </a:xfrm>
        </p:spPr>
        <p:txBody>
          <a:bodyPr/>
          <a:lstStyle/>
          <a:p>
            <a:r>
              <a:rPr lang="en-US" dirty="0" err="1" smtClean="0"/>
              <a:t>dw</a:t>
            </a:r>
            <a:r>
              <a:rPr lang="en-US" dirty="0" smtClean="0"/>
              <a:t>-FOCE control of pH / TCO</a:t>
            </a:r>
            <a:r>
              <a:rPr lang="en-US" baseline="-25000" dirty="0" smtClean="0"/>
              <a:t>2</a:t>
            </a:r>
            <a:endParaRPr lang="en-US" baseline="-25000" dirty="0"/>
          </a:p>
        </p:txBody>
      </p:sp>
      <p:pic>
        <p:nvPicPr>
          <p:cNvPr id="6146" name="Picture 2" descr="C:\Users\etp3\Documents\Projects\FOCE\Shallow\123_1745+04h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32416"/>
            <a:ext cx="8275320" cy="26460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4666610"/>
            <a:ext cx="8275320" cy="1015663"/>
          </a:xfrm>
          <a:prstGeom prst="rect">
            <a:avLst/>
          </a:prstGeom>
          <a:noFill/>
        </p:spPr>
        <p:txBody>
          <a:bodyPr wrap="square" rtlCol="0">
            <a:spAutoFit/>
          </a:bodyPr>
          <a:lstStyle/>
          <a:p>
            <a:r>
              <a:rPr lang="en-US" sz="2000" dirty="0" smtClean="0"/>
              <a:t>We can control TCO</a:t>
            </a:r>
            <a:r>
              <a:rPr lang="en-US" sz="2000" baseline="-25000" dirty="0" smtClean="0"/>
              <a:t>2</a:t>
            </a:r>
            <a:r>
              <a:rPr lang="en-US" sz="2000" dirty="0" smtClean="0"/>
              <a:t> and pH; but these are not the only important variables:</a:t>
            </a:r>
          </a:p>
          <a:p>
            <a:pPr marL="800100" lvl="1" indent="-342900">
              <a:buFont typeface="Arial" pitchFamily="34" charset="0"/>
              <a:buChar char="•"/>
            </a:pPr>
            <a:r>
              <a:rPr lang="en-US" sz="2000" dirty="0" smtClean="0"/>
              <a:t>Dissolved oxygen  (Brewer &amp; Peltzer, 2009; Hofmann et al., 2011).</a:t>
            </a:r>
          </a:p>
          <a:p>
            <a:pPr marL="800100" lvl="1" indent="-342900">
              <a:buFont typeface="Arial" pitchFamily="34" charset="0"/>
              <a:buChar char="•"/>
            </a:pPr>
            <a:r>
              <a:rPr lang="en-US" sz="2000" dirty="0" err="1" smtClean="0"/>
              <a:t>Flowrate</a:t>
            </a:r>
            <a:r>
              <a:rPr lang="en-US" sz="2000" dirty="0" smtClean="0"/>
              <a:t> (Hofmann et al., submitted to GBC).</a:t>
            </a:r>
          </a:p>
        </p:txBody>
      </p:sp>
    </p:spTree>
    <p:extLst>
      <p:ext uri="{BB962C8B-B14F-4D97-AF65-F5344CB8AC3E}">
        <p14:creationId xmlns:p14="http://schemas.microsoft.com/office/powerpoint/2010/main" val="31631279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2578454821"/>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p>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grpSp>
        <p:nvGrpSpPr>
          <p:cNvPr id="96" name="Group 95"/>
          <p:cNvGrpSpPr/>
          <p:nvPr/>
        </p:nvGrpSpPr>
        <p:grpSpPr>
          <a:xfrm>
            <a:off x="4505621" y="5821922"/>
            <a:ext cx="659378" cy="646322"/>
            <a:chOff x="6696179" y="5684837"/>
            <a:chExt cx="659378" cy="646322"/>
          </a:xfrm>
        </p:grpSpPr>
        <p:sp>
          <p:nvSpPr>
            <p:cNvPr id="97" name="Oval 9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0" name="Straight Connector 99"/>
            <p:cNvCxnSpPr>
              <a:endCxn id="9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1" name="Pentagon 100"/>
          <p:cNvSpPr/>
          <p:nvPr/>
        </p:nvSpPr>
        <p:spPr>
          <a:xfrm>
            <a:off x="2175130" y="6058652"/>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2" name="Group 101"/>
          <p:cNvGrpSpPr/>
          <p:nvPr/>
        </p:nvGrpSpPr>
        <p:grpSpPr>
          <a:xfrm>
            <a:off x="6772377" y="5719592"/>
            <a:ext cx="659378" cy="646322"/>
            <a:chOff x="6696179" y="5684837"/>
            <a:chExt cx="659378" cy="646322"/>
          </a:xfrm>
        </p:grpSpPr>
        <p:sp>
          <p:nvSpPr>
            <p:cNvPr id="103" name="Oval 10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4" name="Pentagon 10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5" name="Straight Connector 104"/>
            <p:cNvCxnSpPr>
              <a:endCxn id="10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0146542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212242892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27613" y="327389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94" name="Group 93"/>
          <p:cNvGrpSpPr/>
          <p:nvPr/>
        </p:nvGrpSpPr>
        <p:grpSpPr>
          <a:xfrm>
            <a:off x="4518603" y="5824418"/>
            <a:ext cx="659378" cy="646322"/>
            <a:chOff x="6696179" y="5684837"/>
            <a:chExt cx="659378" cy="646322"/>
          </a:xfrm>
        </p:grpSpPr>
        <p:sp>
          <p:nvSpPr>
            <p:cNvPr id="96" name="Oval 9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7" name="Pentagon 9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8" name="Straight Connector 97"/>
            <p:cNvCxnSpPr>
              <a:endCxn id="9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0" name="Pentagon 99"/>
          <p:cNvSpPr/>
          <p:nvPr/>
        </p:nvSpPr>
        <p:spPr>
          <a:xfrm>
            <a:off x="2199183" y="607083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1" name="Group 100"/>
          <p:cNvGrpSpPr/>
          <p:nvPr/>
        </p:nvGrpSpPr>
        <p:grpSpPr>
          <a:xfrm>
            <a:off x="6778980" y="5714178"/>
            <a:ext cx="659378" cy="646322"/>
            <a:chOff x="6696179" y="5684837"/>
            <a:chExt cx="659378" cy="646322"/>
          </a:xfrm>
        </p:grpSpPr>
        <p:sp>
          <p:nvSpPr>
            <p:cNvPr id="102" name="Oval 10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3" name="Pentagon 10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4" name="Straight Connector 103"/>
            <p:cNvCxnSpPr>
              <a:endCxn id="10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7956948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32069274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val="385184054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val="1014335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a14:imgLayer r:embed="rId1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val="301458044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 Summary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Many valid approaches and choices of</a:t>
            </a:r>
          </a:p>
          <a:p>
            <a:pPr lvl="1"/>
            <a:r>
              <a:rPr lang="en-US" dirty="0" smtClean="0"/>
              <a:t>Build </a:t>
            </a:r>
            <a:r>
              <a:rPr lang="en-US" dirty="0" err="1" smtClean="0"/>
              <a:t>vs</a:t>
            </a:r>
            <a:r>
              <a:rPr lang="en-US" dirty="0" smtClean="0"/>
              <a:t> Buy</a:t>
            </a:r>
          </a:p>
          <a:p>
            <a:pPr lvl="1"/>
            <a:r>
              <a:rPr lang="en-US" dirty="0" smtClean="0"/>
              <a:t>Location/</a:t>
            </a:r>
            <a:r>
              <a:rPr lang="en-US" dirty="0" err="1" smtClean="0"/>
              <a:t>Partioning</a:t>
            </a:r>
            <a:r>
              <a:rPr lang="en-US" dirty="0" smtClean="0"/>
              <a:t> of system</a:t>
            </a:r>
          </a:p>
          <a:p>
            <a:pPr lvl="1"/>
            <a:r>
              <a:rPr lang="en-US" dirty="0" smtClean="0"/>
              <a:t>Topology/Interconnections</a:t>
            </a:r>
          </a:p>
          <a:p>
            <a:r>
              <a:rPr lang="en-US" dirty="0" smtClean="0"/>
              <a:t>For </a:t>
            </a:r>
            <a:r>
              <a:rPr lang="en-US" dirty="0" err="1" smtClean="0"/>
              <a:t>xFOCE</a:t>
            </a:r>
            <a:r>
              <a:rPr lang="en-US" dirty="0" smtClean="0"/>
              <a:t> (and </a:t>
            </a:r>
            <a:r>
              <a:rPr lang="en-US" dirty="0" err="1" smtClean="0"/>
              <a:t>swFOCE</a:t>
            </a:r>
            <a:r>
              <a:rPr lang="en-US" dirty="0" smtClean="0"/>
              <a:t>) we like Sensor Node</a:t>
            </a:r>
          </a:p>
          <a:p>
            <a:pPr lvl="1"/>
            <a:r>
              <a:rPr lang="en-US" dirty="0" smtClean="0"/>
              <a:t>Best balance or </a:t>
            </a:r>
          </a:p>
          <a:p>
            <a:pPr lvl="2"/>
            <a:r>
              <a:rPr lang="en-US" dirty="0" smtClean="0"/>
              <a:t>performance</a:t>
            </a:r>
          </a:p>
          <a:p>
            <a:pPr lvl="2"/>
            <a:r>
              <a:rPr lang="en-US" dirty="0" smtClean="0"/>
              <a:t>cost</a:t>
            </a:r>
          </a:p>
          <a:p>
            <a:pPr lvl="2"/>
            <a:r>
              <a:rPr lang="en-US" dirty="0" smtClean="0"/>
              <a:t>ease of construction/use</a:t>
            </a:r>
          </a:p>
          <a:p>
            <a:pPr lvl="2"/>
            <a:r>
              <a:rPr lang="en-US" dirty="0" smtClean="0"/>
              <a:t>extensibility</a:t>
            </a:r>
            <a:endParaRPr lang="en-US" dirty="0"/>
          </a:p>
        </p:txBody>
      </p:sp>
    </p:spTree>
    <p:extLst>
      <p:ext uri="{BB962C8B-B14F-4D97-AF65-F5344CB8AC3E}">
        <p14:creationId xmlns:p14="http://schemas.microsoft.com/office/powerpoint/2010/main" val="4595982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xFOCE</a:t>
            </a:r>
            <a:r>
              <a:rPr lang="en-US" dirty="0" smtClean="0"/>
              <a:t> and </a:t>
            </a:r>
            <a:r>
              <a:rPr lang="en-US" dirty="0" err="1" smtClean="0"/>
              <a:t>swFOCE</a:t>
            </a:r>
            <a:endParaRPr lang="en-US" dirty="0"/>
          </a:p>
        </p:txBody>
      </p:sp>
    </p:spTree>
    <p:extLst>
      <p:ext uri="{BB962C8B-B14F-4D97-AF65-F5344CB8AC3E}">
        <p14:creationId xmlns:p14="http://schemas.microsoft.com/office/powerpoint/2010/main" val="32214109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925"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926"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927"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97878" y="2552700"/>
            <a:ext cx="4572000" cy="3581400"/>
          </a:xfrm>
          <a:prstGeom prst="rect">
            <a:avLst/>
          </a:prstGeom>
          <a:noFill/>
          <a:ln w="9525">
            <a:solidFill>
              <a:schemeClr val="accent1"/>
            </a:solidFill>
            <a:miter lim="800000"/>
            <a:headEnd/>
            <a:tailEnd/>
          </a:ln>
        </p:spPr>
      </p:pic>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val="15589620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val="2731706"/>
              </p:ext>
            </p:extLst>
          </p:nvPr>
        </p:nvGraphicFramePr>
        <p:xfrm>
          <a:off x="4821071" y="3379507"/>
          <a:ext cx="2784723" cy="1802093"/>
        </p:xfrm>
        <a:graphic>
          <a:graphicData uri="http://schemas.openxmlformats.org/presentationml/2006/ole">
            <mc:AlternateContent xmlns:mc="http://schemas.openxmlformats.org/markup-compatibility/2006">
              <mc:Choice xmlns:v="urn:schemas-microsoft-com:vml" Requires="v">
                <p:oleObj spid="_x0000_s5301"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071" y="3379507"/>
                        <a:ext cx="2784723" cy="18020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6" cstate="print">
            <a:extLst>
              <a:ext uri="{28A0092B-C50C-407E-A947-70E740481C1C}">
                <a14:useLocalDpi xmlns:a14="http://schemas.microsoft.com/office/drawing/2010/main" val="0"/>
              </a:ext>
            </a:extLst>
          </a:blip>
          <a:srcRect l="35473" t="21737" r="37357" b="30236"/>
          <a:stretch/>
        </p:blipFill>
        <p:spPr>
          <a:xfrm>
            <a:off x="6342093" y="845216"/>
            <a:ext cx="2527402" cy="2543563"/>
          </a:xfrm>
          <a:prstGeom prst="rect">
            <a:avLst/>
          </a:prstGeom>
        </p:spPr>
      </p:pic>
      <p:sp>
        <p:nvSpPr>
          <p:cNvPr id="33" name="TextBox 32"/>
          <p:cNvSpPr txBox="1"/>
          <p:nvPr/>
        </p:nvSpPr>
        <p:spPr>
          <a:xfrm>
            <a:off x="7058615" y="852100"/>
            <a:ext cx="1846146" cy="276999"/>
          </a:xfrm>
          <a:prstGeom prst="rect">
            <a:avLst/>
          </a:prstGeom>
          <a:noFill/>
        </p:spPr>
        <p:txBody>
          <a:bodyPr wrap="none" rtlCol="0">
            <a:spAutoFit/>
          </a:bodyPr>
          <a:lstStyle/>
          <a:p>
            <a:r>
              <a:rPr lang="en-US" sz="1200" b="1" dirty="0" smtClean="0"/>
              <a:t>Van-Stone / Socket Flange</a:t>
            </a:r>
            <a:endParaRPr lang="en-US" sz="1200" b="1" dirty="0"/>
          </a:p>
        </p:txBody>
      </p:sp>
      <p:cxnSp>
        <p:nvCxnSpPr>
          <p:cNvPr id="50" name="Straight Arrow Connector 49"/>
          <p:cNvCxnSpPr/>
          <p:nvPr/>
        </p:nvCxnSpPr>
        <p:spPr>
          <a:xfrm flipH="1">
            <a:off x="7175735" y="1109181"/>
            <a:ext cx="596665" cy="3570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6342093" y="2466201"/>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52" name="Straight Arrow Connector 51"/>
          <p:cNvCxnSpPr/>
          <p:nvPr/>
        </p:nvCxnSpPr>
        <p:spPr>
          <a:xfrm flipV="1">
            <a:off x="6787005" y="2224451"/>
            <a:ext cx="453732" cy="29014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8117430" y="1551801"/>
            <a:ext cx="425116" cy="276999"/>
          </a:xfrm>
          <a:prstGeom prst="rect">
            <a:avLst/>
          </a:prstGeom>
          <a:noFill/>
        </p:spPr>
        <p:txBody>
          <a:bodyPr wrap="none" rtlCol="0">
            <a:spAutoFit/>
          </a:bodyPr>
          <a:lstStyle/>
          <a:p>
            <a:r>
              <a:rPr lang="en-US" sz="1200" b="1" dirty="0" smtClean="0"/>
              <a:t>Cap</a:t>
            </a:r>
            <a:endParaRPr lang="en-US" sz="1200" b="1" dirty="0"/>
          </a:p>
        </p:txBody>
      </p:sp>
      <p:cxnSp>
        <p:nvCxnSpPr>
          <p:cNvPr id="56" name="Straight Arrow Connector 55"/>
          <p:cNvCxnSpPr/>
          <p:nvPr/>
        </p:nvCxnSpPr>
        <p:spPr>
          <a:xfrm>
            <a:off x="8202460" y="1748787"/>
            <a:ext cx="176912" cy="71741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6787005" y="3034099"/>
            <a:ext cx="617028" cy="276999"/>
          </a:xfrm>
          <a:prstGeom prst="rect">
            <a:avLst/>
          </a:prstGeom>
          <a:noFill/>
        </p:spPr>
        <p:txBody>
          <a:bodyPr wrap="none" rtlCol="0">
            <a:spAutoFit/>
          </a:bodyPr>
          <a:lstStyle/>
          <a:p>
            <a:r>
              <a:rPr lang="en-US" sz="1200" b="1" dirty="0" smtClean="0"/>
              <a:t>Gasket</a:t>
            </a:r>
            <a:endParaRPr lang="en-US" sz="1200" b="1" dirty="0"/>
          </a:p>
        </p:txBody>
      </p:sp>
      <p:cxnSp>
        <p:nvCxnSpPr>
          <p:cNvPr id="59" name="Straight Arrow Connector 58"/>
          <p:cNvCxnSpPr/>
          <p:nvPr/>
        </p:nvCxnSpPr>
        <p:spPr>
          <a:xfrm flipV="1">
            <a:off x="7318668" y="3034099"/>
            <a:ext cx="642918" cy="15165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40899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492361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16107733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713577756"/>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val="1780157604"/>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06471975"/>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388598493"/>
              </p:ext>
            </p:extLst>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Sensor Node boards with configuration options</a:t>
            </a:r>
          </a:p>
          <a:p>
            <a:r>
              <a:rPr lang="en-US" dirty="0" smtClean="0"/>
              <a:t>Time-lapse camera + video option</a:t>
            </a:r>
          </a:p>
          <a:p>
            <a:pPr marL="0" indent="0">
              <a:buNone/>
            </a:pPr>
            <a:endParaRPr lang="en-US" dirty="0" smtClean="0"/>
          </a:p>
          <a:p>
            <a:pPr lvl="1"/>
            <a:endParaRPr lang="en-US" dirty="0"/>
          </a:p>
        </p:txBody>
      </p:sp>
    </p:spTree>
    <p:extLst>
      <p:ext uri="{BB962C8B-B14F-4D97-AF65-F5344CB8AC3E}">
        <p14:creationId xmlns:p14="http://schemas.microsoft.com/office/powerpoint/2010/main" val="2277445033"/>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369332"/>
          </a:xfrm>
          <a:prstGeom prst="rect">
            <a:avLst/>
          </a:prstGeom>
          <a:noFill/>
        </p:spPr>
        <p:txBody>
          <a:bodyPr wrap="square" rtlCol="0">
            <a:spAutoFit/>
          </a:bodyPr>
          <a:lstStyle/>
          <a:p>
            <a:r>
              <a:rPr lang="en-US" dirty="0" smtClean="0"/>
              <a:t>Suggested architecture allows for expansion of additional instrumentation</a:t>
            </a:r>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val="333812005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2943</TotalTime>
  <Words>13264</Words>
  <Application>Microsoft Macintosh PowerPoint</Application>
  <PresentationFormat>On-screen Show (4:3)</PresentationFormat>
  <Paragraphs>2454</Paragraphs>
  <Slides>118</Slides>
  <Notes>62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118</vt:i4>
      </vt:variant>
    </vt:vector>
  </HeadingPairs>
  <TitlesOfParts>
    <vt:vector size="120" baseType="lpstr">
      <vt:lpstr>1_Office Theme</vt:lpstr>
      <vt:lpstr>Acrobat Document</vt:lpstr>
      <vt:lpstr>xFOCE/swFOCE Review</vt:lpstr>
      <vt:lpstr>Climate change has consequences</vt:lpstr>
      <vt:lpstr>Purpose of CO2 enrichment experiments</vt:lpstr>
      <vt:lpstr>Chemistry of CO2 in seawater</vt:lpstr>
      <vt:lpstr>dw-FOCE control of pH / TCO2</vt:lpstr>
      <vt:lpstr>xFOCE and swFOCE</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PowerPoint Presentation</vt:lpstr>
      <vt:lpstr>PowerPoint Presentation</vt:lpstr>
      <vt:lpstr>Computing Architectures Shrinking the Universe of Trades</vt:lpstr>
      <vt:lpstr>Build vs Buy General Principles</vt:lpstr>
      <vt:lpstr>Location Matters General Principles</vt:lpstr>
      <vt:lpstr>PowerPoint Presentation</vt:lpstr>
      <vt:lpstr>3 potential xFOCE architectures</vt:lpstr>
      <vt:lpstr>Centralized Workstation</vt:lpstr>
      <vt:lpstr>PowerPoint Presentation</vt:lpstr>
      <vt:lpstr>PowerPoint Presentation</vt:lpstr>
      <vt:lpstr>PowerPoint Presentation</vt:lpstr>
      <vt:lpstr>Summary Centralized Workstation</vt:lpstr>
      <vt:lpstr>Industrial Computers</vt:lpstr>
      <vt:lpstr>PowerPoint Presentation</vt:lpstr>
      <vt:lpstr>PowerPoint Presentation</vt:lpstr>
      <vt:lpstr>PowerPoint Presentation</vt:lpstr>
      <vt:lpstr>Summary Industrial Computers</vt:lpstr>
      <vt:lpstr>Sensor Node</vt:lpstr>
      <vt:lpstr>PowerPoint Presentation</vt:lpstr>
      <vt:lpstr>PowerPoint Presentation</vt:lpstr>
      <vt:lpstr>PowerPoint Presentation</vt:lpstr>
      <vt:lpstr>Summary Sensor Node</vt:lpstr>
      <vt:lpstr>Approach Tradeoffs</vt:lpstr>
      <vt:lpstr>swFOCE Hardware Specs</vt:lpstr>
      <vt:lpstr>PowerPoint Presentation</vt:lpstr>
      <vt:lpstr>Architecture Summary</vt:lpstr>
      <vt:lpstr>PowerPoint Presentation</vt:lpstr>
      <vt:lpstr>PowerPoint Presentation</vt:lpstr>
      <vt:lpstr>Sample Experiment Chambers</vt:lpstr>
      <vt:lpstr>swFOCE Assembly w/Shear Skirt and Interface Seal</vt:lpstr>
      <vt:lpstr>PowerPoint Presentation</vt:lpstr>
      <vt:lpstr>Time Delay Mixing Section</vt:lpstr>
      <vt:lpstr>PowerPoint Presentation</vt:lpstr>
      <vt:lpstr>PowerPoint Presentation</vt:lpstr>
      <vt:lpstr>Power Options for xFOCE</vt:lpstr>
      <vt:lpstr>PowerPoint Presentation</vt:lpstr>
      <vt:lpstr>PowerPoint Presentation</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PowerPoint Presentation</vt:lpstr>
      <vt:lpstr>UI System Requirements</vt:lpstr>
      <vt:lpstr>PowerPoint Presentation</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295</cp:revision>
  <dcterms:created xsi:type="dcterms:W3CDTF">2012-04-13T19:26:13Z</dcterms:created>
  <dcterms:modified xsi:type="dcterms:W3CDTF">2012-05-14T04:00:09Z</dcterms:modified>
</cp:coreProperties>
</file>