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gif" ContentType="image/gif"/>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6"/>
  </p:notesMasterIdLst>
  <p:sldIdLst>
    <p:sldId id="470" r:id="rId2"/>
    <p:sldId id="471" r:id="rId3"/>
    <p:sldId id="472" r:id="rId4"/>
    <p:sldId id="473" r:id="rId5"/>
    <p:sldId id="488" r:id="rId6"/>
    <p:sldId id="489" r:id="rId7"/>
    <p:sldId id="490" r:id="rId8"/>
    <p:sldId id="491" r:id="rId9"/>
    <p:sldId id="492" r:id="rId10"/>
    <p:sldId id="493" r:id="rId11"/>
    <p:sldId id="494" r:id="rId12"/>
    <p:sldId id="495" r:id="rId13"/>
    <p:sldId id="496" r:id="rId14"/>
    <p:sldId id="49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74" autoAdjust="0"/>
    <p:restoredTop sz="72262" autoAdjust="0"/>
  </p:normalViewPr>
  <p:slideViewPr>
    <p:cSldViewPr snapToGrid="0" snapToObjects="1">
      <p:cViewPr>
        <p:scale>
          <a:sx n="121" d="100"/>
          <a:sy n="121" d="100"/>
        </p:scale>
        <p:origin x="-2224" y="424"/>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pPr/>
              <a:t>5/13/12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pPr/>
              <a:t>‹#›</a:t>
            </a:fld>
            <a:endParaRPr lang="en-US"/>
          </a:p>
        </p:txBody>
      </p:sp>
    </p:spTree>
    <p:extLst>
      <p:ext uri="{BB962C8B-B14F-4D97-AF65-F5344CB8AC3E}">
        <p14:creationId xmlns:p14="http://schemas.microsoft.com/office/powerpoint/2010/main"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Data is, of course, a central focus of any experiment. It is among the primary interests of potential FOCE users.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picture schematically shows the path data takes as it is produced and consumed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a:t>
            </a:r>
          </a:p>
          <a:p>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Data originates from devices (which may be science instruments, actuators (pumps and fans) or diagnostic sensors.</a:t>
            </a:r>
          </a:p>
          <a:p>
            <a:pPr marL="228600" indent="-228600">
              <a:buAutoNum type="arabicPeriod"/>
            </a:pPr>
            <a:r>
              <a:rPr lang="en-US" sz="1200" kern="1200" dirty="0" smtClean="0">
                <a:solidFill>
                  <a:schemeClr val="tx1"/>
                </a:solidFill>
                <a:latin typeface="+mn-lt"/>
                <a:ea typeface="+mn-ea"/>
                <a:cs typeface="+mn-cs"/>
              </a:rPr>
              <a:t>Driver software collects data from the system and passes it to components that use the data to control the experiment.</a:t>
            </a:r>
          </a:p>
          <a:p>
            <a:pPr marL="228600" indent="-228600">
              <a:buAutoNum type="arabicPeriod"/>
            </a:pPr>
            <a:r>
              <a:rPr lang="en-US" sz="1200" kern="1200" dirty="0" smtClean="0">
                <a:solidFill>
                  <a:schemeClr val="tx1"/>
                </a:solidFill>
                <a:latin typeface="+mn-lt"/>
                <a:ea typeface="+mn-ea"/>
                <a:cs typeface="+mn-cs"/>
              </a:rPr>
              <a:t>The controllers use some kind of distribution component that can usher the data into archives, and to various clients</a:t>
            </a:r>
            <a:r>
              <a:rPr lang="en-US" sz="1200" kern="1200" baseline="0" dirty="0" smtClean="0">
                <a:solidFill>
                  <a:schemeClr val="tx1"/>
                </a:solidFill>
                <a:latin typeface="+mn-lt"/>
                <a:ea typeface="+mn-ea"/>
                <a:cs typeface="+mn-cs"/>
              </a:rPr>
              <a:t> that </a:t>
            </a:r>
            <a:r>
              <a:rPr lang="en-US" sz="1200" kern="1200" dirty="0" smtClean="0">
                <a:solidFill>
                  <a:schemeClr val="tx1"/>
                </a:solidFill>
                <a:latin typeface="+mn-lt"/>
                <a:ea typeface="+mn-ea"/>
                <a:cs typeface="+mn-cs"/>
              </a:rPr>
              <a:t>consume the data: archives, configuration and monitoring interfaces, as well as query and visualization tools. </a:t>
            </a:r>
          </a:p>
          <a:p>
            <a:pPr marL="228600" indent="-228600">
              <a:buAutoNum type="arabicPeriod"/>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BASIC REQUIREMENTS</a:t>
            </a:r>
          </a:p>
          <a:p>
            <a:pPr marL="228600" indent="-228600">
              <a:buAutoNum type="arabicPeriod"/>
            </a:pPr>
            <a:r>
              <a:rPr lang="en-US" sz="1200" kern="1200" dirty="0" smtClean="0">
                <a:solidFill>
                  <a:schemeClr val="tx1"/>
                </a:solidFill>
                <a:latin typeface="+mn-lt"/>
                <a:ea typeface="+mn-ea"/>
                <a:cs typeface="+mn-cs"/>
              </a:rPr>
              <a:t>So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one could say that the fundamental data requirement is to provide a robust primary archive of the experimental data in a format that is flexible and extensible. </a:t>
            </a:r>
          </a:p>
          <a:p>
            <a:r>
              <a:rPr lang="en-US" sz="1200" kern="1200" dirty="0" smtClean="0">
                <a:solidFill>
                  <a:schemeClr val="tx1"/>
                </a:solidFill>
                <a:latin typeface="+mn-lt"/>
                <a:ea typeface="+mn-ea"/>
                <a:cs typeface="+mn-cs"/>
              </a:rPr>
              <a:t>     To this end, </a:t>
            </a:r>
            <a:r>
              <a:rPr lang="en-US" baseline="0" dirty="0" smtClean="0"/>
              <a:t>the basic data requirements of </a:t>
            </a:r>
            <a:r>
              <a:rPr lang="en-US" baseline="0" dirty="0" err="1" smtClean="0"/>
              <a:t>xFOCE</a:t>
            </a:r>
            <a:r>
              <a:rPr lang="en-US" baseline="0" dirty="0" smtClean="0"/>
              <a:t> are that:</a:t>
            </a:r>
          </a:p>
          <a:p>
            <a:pPr marL="685800" marR="0" lvl="1" indent="-228600" algn="l" defTabSz="457200" rtl="0" eaLnBrk="1" fontAlgn="auto" latinLnBrk="0" hangingPunct="1">
              <a:lnSpc>
                <a:spcPct val="100000"/>
              </a:lnSpc>
              <a:spcBef>
                <a:spcPts val="0"/>
              </a:spcBef>
              <a:spcAft>
                <a:spcPts val="0"/>
              </a:spcAft>
              <a:buClrTx/>
              <a:buSzTx/>
              <a:buFontTx/>
              <a:buAutoNum type="arabicPeriod"/>
              <a:tabLst/>
              <a:defRPr/>
            </a:pPr>
            <a:r>
              <a:rPr lang="en-US" baseline="0" dirty="0" smtClean="0"/>
              <a:t>Adjustable sample rates</a:t>
            </a:r>
          </a:p>
          <a:p>
            <a:pPr marL="685800" marR="0" lvl="1" indent="-228600" algn="l" defTabSz="457200" rtl="0" eaLnBrk="1" fontAlgn="auto" latinLnBrk="0" hangingPunct="1">
              <a:lnSpc>
                <a:spcPct val="100000"/>
              </a:lnSpc>
              <a:spcBef>
                <a:spcPts val="0"/>
              </a:spcBef>
              <a:spcAft>
                <a:spcPts val="0"/>
              </a:spcAft>
              <a:buClrTx/>
              <a:buSzTx/>
              <a:buFontTx/>
              <a:buAutoNum type="arabicPeriod"/>
              <a:tabLst/>
              <a:defRPr/>
            </a:pPr>
            <a:r>
              <a:rPr lang="en-US" baseline="0" dirty="0" smtClean="0"/>
              <a:t>We have data time stamp accuracy (1-second) </a:t>
            </a:r>
          </a:p>
          <a:p>
            <a:pPr marL="685800" marR="0" lvl="1" indent="-228600" algn="l" defTabSz="457200" rtl="0" eaLnBrk="1" fontAlgn="auto" latinLnBrk="0" hangingPunct="1">
              <a:lnSpc>
                <a:spcPct val="100000"/>
              </a:lnSpc>
              <a:spcBef>
                <a:spcPts val="0"/>
              </a:spcBef>
              <a:spcAft>
                <a:spcPts val="0"/>
              </a:spcAft>
              <a:buClrTx/>
              <a:buSzTx/>
              <a:buFontTx/>
              <a:buAutoNum type="arabicPeriod"/>
              <a:tabLst/>
              <a:defRPr/>
            </a:pPr>
            <a:r>
              <a:rPr lang="en-US" baseline="0" dirty="0" smtClean="0"/>
              <a:t>The data format needs to also be flexible (e.g., time stamped CSV files (comma separated values) would be okay to use by scientists)</a:t>
            </a:r>
          </a:p>
          <a:p>
            <a:pPr marL="685800" lvl="1" indent="-228600">
              <a:buAutoNum type="arabicPeriod"/>
            </a:pPr>
            <a:r>
              <a:rPr lang="en-US" baseline="0" dirty="0" smtClean="0"/>
              <a:t>The system also needs to provide health and status of the system and instruments (i.e., quality of data).</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ACCESS CLIENTS</a:t>
            </a:r>
          </a:p>
          <a:p>
            <a:r>
              <a:rPr lang="en-US" sz="1200" kern="1200" dirty="0" smtClean="0">
                <a:solidFill>
                  <a:schemeClr val="tx1"/>
                </a:solidFill>
                <a:latin typeface="+mn-lt"/>
                <a:ea typeface="+mn-ea"/>
                <a:cs typeface="+mn-cs"/>
              </a:rPr>
              <a:t>2.</a:t>
            </a:r>
            <a:r>
              <a:rPr lang="en-US" sz="1200" kern="1200" baseline="0" dirty="0" smtClean="0">
                <a:solidFill>
                  <a:schemeClr val="tx1"/>
                </a:solidFill>
                <a:latin typeface="+mn-lt"/>
                <a:ea typeface="+mn-ea"/>
                <a:cs typeface="+mn-cs"/>
              </a:rPr>
              <a:t> </a:t>
            </a:r>
            <a:r>
              <a:rPr lang="en-US" baseline="0" dirty="0" smtClean="0"/>
              <a:t>We envision that users will have different ways to access data. </a:t>
            </a:r>
            <a:r>
              <a:rPr lang="en-US" sz="1200" kern="1200" dirty="0" smtClean="0">
                <a:solidFill>
                  <a:schemeClr val="tx1"/>
                </a:solidFill>
                <a:latin typeface="+mn-lt"/>
                <a:ea typeface="+mn-ea"/>
                <a:cs typeface="+mn-cs"/>
              </a:rPr>
              <a:t>The clients haven’t all been defined, and may vary from implementer to implementer – everyone has their favorite way to look at data. </a:t>
            </a:r>
          </a:p>
          <a:p>
            <a:r>
              <a:rPr lang="en-US" sz="1200" kern="1200" baseline="0" dirty="0" smtClean="0">
                <a:solidFill>
                  <a:schemeClr val="tx1"/>
                </a:solidFill>
                <a:latin typeface="+mn-lt"/>
                <a:ea typeface="+mn-ea"/>
                <a:cs typeface="+mn-cs"/>
              </a:rPr>
              <a:t>    However,</a:t>
            </a:r>
            <a:r>
              <a:rPr lang="en-US" baseline="0" dirty="0" smtClean="0"/>
              <a:t> common examples of these are:</a:t>
            </a:r>
          </a:p>
          <a:p>
            <a:pPr marL="685800" lvl="1" indent="-228600">
              <a:buAutoNum type="arabicPeriod"/>
            </a:pPr>
            <a:r>
              <a:rPr lang="en-US" baseline="0" dirty="0" smtClean="0"/>
              <a:t>MATLAB</a:t>
            </a:r>
          </a:p>
          <a:p>
            <a:pPr marL="685800" lvl="1" indent="-228600">
              <a:buAutoNum type="arabicPeriod"/>
            </a:pPr>
            <a:r>
              <a:rPr lang="en-US" baseline="0" dirty="0" smtClean="0"/>
              <a:t>Excel</a:t>
            </a:r>
          </a:p>
          <a:p>
            <a:pPr marL="685800" lvl="1" indent="-228600">
              <a:buAutoNum type="arabicPeriod"/>
            </a:pPr>
            <a:r>
              <a:rPr lang="en-US" baseline="0" dirty="0" err="1" smtClean="0"/>
              <a:t>LabView</a:t>
            </a:r>
            <a:endParaRPr lang="en-US" baseline="0" dirty="0" smtClean="0"/>
          </a:p>
          <a:p>
            <a:pPr marL="685800" lvl="1" indent="-228600">
              <a:buAutoNum type="arabicPeriod"/>
            </a:pPr>
            <a:r>
              <a:rPr lang="en-US" baseline="0" dirty="0" smtClean="0"/>
              <a:t>Or their own in-house custom built utilities</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INTERFACES</a:t>
            </a:r>
          </a:p>
          <a:p>
            <a:pPr marL="228600" indent="-228600">
              <a:buNone/>
            </a:pPr>
            <a:r>
              <a:rPr lang="en-US" sz="1200" kern="1200" dirty="0" smtClean="0">
                <a:solidFill>
                  <a:schemeClr val="tx1"/>
                </a:solidFill>
                <a:latin typeface="+mn-lt"/>
                <a:ea typeface="+mn-ea"/>
                <a:cs typeface="+mn-cs"/>
              </a:rPr>
              <a:t>3. To attain the needed flexibility, well-defined (and hopefully somewhat standard) interfaces (point to diagram) are the key.</a:t>
            </a:r>
          </a:p>
          <a:p>
            <a:pPr marL="228600" indent="-228600">
              <a:buNone/>
            </a:pPr>
            <a:r>
              <a:rPr lang="en-US" sz="1200" kern="1200" baseline="0" dirty="0" smtClean="0">
                <a:solidFill>
                  <a:schemeClr val="tx1"/>
                </a:solidFill>
                <a:latin typeface="+mn-lt"/>
                <a:ea typeface="+mn-ea"/>
                <a:cs typeface="+mn-cs"/>
              </a:rPr>
              <a:t>     The </a:t>
            </a:r>
            <a:r>
              <a:rPr lang="en-US" sz="1200" kern="1200" dirty="0" smtClean="0">
                <a:solidFill>
                  <a:schemeClr val="tx1"/>
                </a:solidFill>
                <a:latin typeface="+mn-lt"/>
                <a:ea typeface="+mn-ea"/>
                <a:cs typeface="+mn-cs"/>
              </a:rPr>
              <a:t>interfaces that matter most are:</a:t>
            </a:r>
          </a:p>
          <a:p>
            <a:pPr marL="685800" lvl="1" indent="-228600">
              <a:buAutoNum type="arabicPeriod"/>
            </a:pPr>
            <a:r>
              <a:rPr lang="en-US" baseline="0" dirty="0" smtClean="0"/>
              <a:t>Configuration and control interfaces – Setting up/Accessing the system while deployed to deliver data in the form they need.</a:t>
            </a:r>
          </a:p>
          <a:p>
            <a:pPr marL="685800" lvl="1" indent="-228600">
              <a:buAutoNum type="arabicPeriod"/>
            </a:pPr>
            <a:r>
              <a:rPr lang="en-US" baseline="0" dirty="0" smtClean="0"/>
              <a:t>Data access interface</a:t>
            </a:r>
          </a:p>
          <a:p>
            <a:pPr marL="228600" indent="-228600">
              <a:buNone/>
            </a:pPr>
            <a:r>
              <a:rPr lang="en-US" baseline="0" dirty="0" smtClean="0"/>
              <a:t>     		     - You need to consider links to the data (e.g., specific services, clients and applications to view the data). </a:t>
            </a:r>
          </a:p>
          <a:p>
            <a:pPr marL="228600" indent="-228600">
              <a:buNone/>
            </a:pPr>
            <a:r>
              <a:rPr lang="en-US" baseline="0" dirty="0" smtClean="0"/>
              <a:t>     		     - Other important considerations include using interfaces that are simple, efficient, (standard) and can support low bandwidth links (should there not be high-bandwidth capabilities). As a result, the specific amount of</a:t>
            </a:r>
          </a:p>
          <a:p>
            <a:r>
              <a:rPr lang="en-US" baseline="0" dirty="0" smtClean="0"/>
              <a:t>         	       bandwidth and electrical connections for the system NEED to be well defined. </a:t>
            </a:r>
          </a:p>
          <a:p>
            <a:r>
              <a:rPr lang="en-US" baseline="0" dirty="0" smtClean="0"/>
              <a:t>	3.  Data archival formats </a:t>
            </a:r>
          </a:p>
          <a:p>
            <a:r>
              <a:rPr lang="en-US" baseline="0" dirty="0" smtClean="0"/>
              <a:t>               - Users need to be able to use data archive formats.</a:t>
            </a:r>
          </a:p>
          <a:p>
            <a:endParaRPr lang="en-US" baseline="0" dirty="0" smtClean="0"/>
          </a:p>
          <a:p>
            <a:r>
              <a:rPr lang="en-US" baseline="0" dirty="0" smtClean="0"/>
              <a:t>**Due to their importance, these interfaces should be defined EARLY in the </a:t>
            </a:r>
            <a:r>
              <a:rPr lang="en-US" baseline="0" dirty="0" err="1" smtClean="0"/>
              <a:t>xFOCE</a:t>
            </a:r>
            <a:r>
              <a:rPr lang="en-US" baseline="0" dirty="0" smtClean="0"/>
              <a:t> design process.</a:t>
            </a:r>
          </a:p>
          <a:p>
            <a:endParaRPr lang="en-US" baseline="0" dirty="0" smtClean="0"/>
          </a:p>
          <a:p>
            <a:r>
              <a:rPr lang="en-US" baseline="0" dirty="0" smtClean="0"/>
              <a:t>METADATA</a:t>
            </a:r>
          </a:p>
          <a:p>
            <a:r>
              <a:rPr lang="en-US" baseline="0" dirty="0" smtClean="0"/>
              <a:t>4. It’s easy to lose the importance of metadata in the system when you’re struggling with technical issues like wiring and housings, but Metadata also needs to also be architected in early.</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    Knowing - what sensors were in place,</a:t>
            </a:r>
            <a:r>
              <a:rPr lang="en-US" sz="1200" kern="1200" baseline="0" dirty="0" smtClean="0">
                <a:solidFill>
                  <a:schemeClr val="tx1"/>
                </a:solidFill>
                <a:latin typeface="+mn-lt"/>
                <a:ea typeface="+mn-ea"/>
                <a:cs typeface="+mn-cs"/>
              </a:rPr>
              <a:t> w</a:t>
            </a:r>
            <a:r>
              <a:rPr lang="en-US" sz="1200" kern="1200" dirty="0" smtClean="0">
                <a:solidFill>
                  <a:schemeClr val="tx1"/>
                </a:solidFill>
                <a:latin typeface="+mn-lt"/>
                <a:ea typeface="+mn-ea"/>
                <a:cs typeface="+mn-cs"/>
              </a:rPr>
              <a:t>hen and how they were calibrated, and whether the system was working nominally - can be the difference between understanding the experimental outcome or not.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    There are a lot of valid ways to manage metadata.</a:t>
            </a:r>
            <a:r>
              <a:rPr lang="en-US" sz="1200" kern="1200" baseline="0" dirty="0" smtClean="0">
                <a:solidFill>
                  <a:schemeClr val="tx1"/>
                </a:solidFill>
                <a:latin typeface="+mn-lt"/>
                <a:ea typeface="+mn-ea"/>
                <a:cs typeface="+mn-cs"/>
              </a:rPr>
              <a:t> Currently,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doesn’t place any specific requirements what metadata to manage or how to manage it.</a:t>
            </a:r>
            <a:r>
              <a:rPr lang="en-US" sz="1200" kern="1200" baseline="0" dirty="0" smtClean="0">
                <a:solidFill>
                  <a:schemeClr val="tx1"/>
                </a:solidFill>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	1. However, it is a best practice to have metadata “hooks” for automating this designed in at the very least because it is both science contextual data as well as system data.  </a:t>
            </a:r>
          </a:p>
          <a:p>
            <a:pPr marL="228600" indent="-228600">
              <a:buNone/>
            </a:pPr>
            <a:r>
              <a:rPr lang="en-US" baseline="0" dirty="0" smtClean="0"/>
              <a:t>              - Important data for science users would be Changes to instruments, sampling changes or calibrations, while</a:t>
            </a:r>
          </a:p>
          <a:p>
            <a:pPr marL="228600" indent="-228600">
              <a:buNone/>
            </a:pPr>
            <a:r>
              <a:rPr lang="en-US" baseline="0" dirty="0" smtClean="0"/>
              <a:t>              - Data about the system would include system ground faults, water leaks or other system faults. </a:t>
            </a:r>
          </a:p>
          <a:p>
            <a:pPr marL="228600" indent="-228600">
              <a:buNone/>
            </a:pPr>
            <a:r>
              <a:rPr lang="en-US" baseline="0" dirty="0" smtClean="0"/>
              <a:t>		2. Metadata enables the user to understand what is or what did happen.</a:t>
            </a:r>
          </a:p>
          <a:p>
            <a:pPr marL="228600" indent="-228600">
              <a:buNone/>
            </a:pPr>
            <a:r>
              <a:rPr lang="en-US" baseline="0" dirty="0" smtClean="0"/>
              <a:t>               - You might not know why an experiment is happening / or has happened the way it has.  </a:t>
            </a:r>
          </a:p>
          <a:p>
            <a:pPr marL="228600" indent="-228600">
              <a:buNone/>
            </a:pPr>
            <a:r>
              <a:rPr lang="en-US" baseline="0" dirty="0" smtClean="0"/>
              <a:t>           3. It provides insight into strange data anomalies and can aid in troubleshooting a system problem.</a:t>
            </a:r>
          </a:p>
          <a:p>
            <a:pPr marL="228600" indent="-228600">
              <a:buNone/>
            </a:pPr>
            <a:r>
              <a:rPr lang="en-US" baseline="0" dirty="0" smtClean="0"/>
              <a:t>		    - It can “forensically” help to reconstruct what happened.  </a:t>
            </a:r>
          </a:p>
          <a:p>
            <a:pPr marL="228600" indent="-228600">
              <a:buNone/>
            </a:pPr>
            <a:endParaRPr lang="en-US" baseline="0" dirty="0" smtClean="0"/>
          </a:p>
          <a:p>
            <a:pPr marL="228600" indent="-228600">
              <a:buNone/>
            </a:pPr>
            <a:r>
              <a:rPr lang="en-US" baseline="0" dirty="0" smtClean="0"/>
              <a:t>		As a result it is a good idea to keep track of a systems/experiment’s metadata</a:t>
            </a:r>
          </a:p>
          <a:p>
            <a:pPr marL="228600" indent="-228600">
              <a:buNone/>
            </a:pPr>
            <a:endParaRPr lang="en-US" baseline="0" dirty="0" smtClean="0"/>
          </a:p>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fld id="{96FD36FC-907B-624E-A4E7-DC3C0235DA73}"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This is the various means by which the information will travel.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These are heavily linked to the APIs, but are different.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APIs are the functions that need to be provided, while the transport indicates how the UIs interact with those APIs.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is a layer above the connection, but is critically important for the UI choice.  The choice of the transport will heavily </a:t>
            </a:r>
          </a:p>
          <a:p>
            <a:r>
              <a:rPr lang="en-US" sz="1200" kern="1200" dirty="0" smtClean="0">
                <a:solidFill>
                  <a:schemeClr val="tx1"/>
                </a:solidFill>
                <a:latin typeface="+mn-lt"/>
                <a:ea typeface="+mn-ea"/>
                <a:cs typeface="+mn-cs"/>
              </a:rPr>
              <a:t>influence how the GUI is architected and the choice of technologies to use.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As with the other parts of the system, this can be done in many ways and will depend on the architecture choices made in the telemetry and transport options.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level of complexity here can be none (i.e. your security is a firewall), to having logins with roles and access policies to both controls and data.</a:t>
            </a:r>
          </a:p>
          <a:p>
            <a:r>
              <a:rPr lang="en-US" sz="1200" kern="1200" dirty="0" smtClean="0">
                <a:solidFill>
                  <a:schemeClr val="tx1"/>
                </a:solidFill>
                <a:latin typeface="+mn-lt"/>
                <a:ea typeface="+mn-ea"/>
                <a:cs typeface="+mn-cs"/>
              </a:rPr>
              <a:t>Again, will depend on requirements and architecture.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Again these will depend on the previous choices and on the requirements of the UI.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APIs are the core of the functionality that will be provided to the user through the UIs, </a:t>
            </a:r>
          </a:p>
          <a:p>
            <a:r>
              <a:rPr lang="en-US" sz="1200" kern="1200" dirty="0" smtClean="0">
                <a:solidFill>
                  <a:schemeClr val="tx1"/>
                </a:solidFill>
                <a:latin typeface="+mn-lt"/>
                <a:ea typeface="+mn-ea"/>
                <a:cs typeface="+mn-cs"/>
              </a:rPr>
              <a:t>but will have to be subject to the connectivity, the transport and the security before they can </a:t>
            </a:r>
          </a:p>
          <a:p>
            <a:r>
              <a:rPr lang="en-US" sz="1200" kern="1200" dirty="0" smtClean="0">
                <a:solidFill>
                  <a:schemeClr val="tx1"/>
                </a:solidFill>
                <a:latin typeface="+mn-lt"/>
                <a:ea typeface="+mn-ea"/>
                <a:cs typeface="+mn-cs"/>
              </a:rPr>
              <a:t>be utilized.</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These are the take home messages from the UI side of the house.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These can largely be read and are just</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to summarize the preceding slides.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is also to emphasize that the UIs need to be co-developed along with the system and will be part of the system architecture and design.  </a:t>
            </a:r>
          </a:p>
          <a:p>
            <a:r>
              <a:rPr lang="en-US" sz="1200" kern="1200" dirty="0" smtClean="0">
                <a:solidFill>
                  <a:schemeClr val="tx1"/>
                </a:solidFill>
                <a:latin typeface="+mn-lt"/>
                <a:ea typeface="+mn-ea"/>
                <a:cs typeface="+mn-cs"/>
              </a:rPr>
              <a:t>That is really all there is to it.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We are largely waiting for the architecture and requirements to be defined before we can move ahead with UI design and choices of </a:t>
            </a:r>
          </a:p>
          <a:p>
            <a:r>
              <a:rPr lang="en-US" sz="1200" kern="1200" dirty="0" smtClean="0">
                <a:solidFill>
                  <a:schemeClr val="tx1"/>
                </a:solidFill>
                <a:latin typeface="+mn-lt"/>
                <a:ea typeface="+mn-ea"/>
                <a:cs typeface="+mn-cs"/>
              </a:rPr>
              <a:t>technologies and architectures.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smtClean="0"/>
              <a:t>Built on top of the </a:t>
            </a:r>
            <a:r>
              <a:rPr lang="en-US" dirty="0" err="1" smtClean="0"/>
              <a:t>xFOCE</a:t>
            </a:r>
            <a:r>
              <a:rPr lang="en-US" dirty="0" smtClean="0"/>
              <a:t> data requirements,</a:t>
            </a:r>
            <a:r>
              <a:rPr lang="en-US" baseline="0" dirty="0" smtClean="0"/>
              <a:t> </a:t>
            </a:r>
            <a:r>
              <a:rPr lang="en-US" baseline="0" dirty="0" err="1" smtClean="0"/>
              <a:t>swFOCE</a:t>
            </a:r>
            <a:r>
              <a:rPr lang="en-US" baseline="0" dirty="0" smtClean="0"/>
              <a:t> will need added data requirements including:</a:t>
            </a:r>
          </a:p>
          <a:p>
            <a:endParaRPr lang="en-US" baseline="0" dirty="0" smtClean="0"/>
          </a:p>
          <a:p>
            <a:r>
              <a:rPr lang="en-US" baseline="0" dirty="0" smtClean="0"/>
              <a:t>REMOTE ACCESS</a:t>
            </a:r>
          </a:p>
          <a:p>
            <a:r>
              <a:rPr lang="en-US" baseline="0" dirty="0" smtClean="0"/>
              <a:t>1. Remote Access - – More than one institution needs to use </a:t>
            </a:r>
            <a:r>
              <a:rPr lang="en-US" baseline="0" dirty="0" err="1" smtClean="0"/>
              <a:t>swFOCE</a:t>
            </a:r>
            <a:r>
              <a:rPr lang="en-US" baseline="0" dirty="0" smtClean="0"/>
              <a:t> and are physically distant from the experiment site.</a:t>
            </a:r>
          </a:p>
          <a:p>
            <a:r>
              <a:rPr lang="en-US" baseline="0" dirty="0" smtClean="0"/>
              <a:t>    - From multi-users</a:t>
            </a:r>
          </a:p>
          <a:p>
            <a:r>
              <a:rPr lang="en-US" baseline="0" dirty="0" smtClean="0"/>
              <a:t>	</a:t>
            </a:r>
            <a:r>
              <a:rPr lang="en-US" sz="1200" kern="1200" dirty="0" smtClean="0">
                <a:solidFill>
                  <a:schemeClr val="tx1"/>
                </a:solidFill>
                <a:latin typeface="+mn-lt"/>
                <a:ea typeface="+mn-ea"/>
                <a:cs typeface="+mn-cs"/>
              </a:rPr>
              <a:t>System needs to have</a:t>
            </a:r>
            <a:r>
              <a:rPr lang="en-US" sz="1200" kern="1200" baseline="0" dirty="0" smtClean="0">
                <a:solidFill>
                  <a:schemeClr val="tx1"/>
                </a:solidFill>
                <a:latin typeface="+mn-lt"/>
                <a:ea typeface="+mn-ea"/>
                <a:cs typeface="+mn-cs"/>
              </a:rPr>
              <a:t> the</a:t>
            </a:r>
            <a:r>
              <a:rPr lang="en-US" sz="1200" kern="1200" dirty="0" smtClean="0">
                <a:solidFill>
                  <a:schemeClr val="tx1"/>
                </a:solidFill>
                <a:latin typeface="+mn-lt"/>
                <a:ea typeface="+mn-ea"/>
                <a:cs typeface="+mn-cs"/>
              </a:rPr>
              <a:t> capability to grant different levels of access to the system – for example, accessing data </a:t>
            </a:r>
            <a:r>
              <a:rPr lang="en-US" sz="1200" kern="1200" dirty="0" err="1" smtClean="0">
                <a:solidFill>
                  <a:schemeClr val="tx1"/>
                </a:solidFill>
                <a:latin typeface="+mn-lt"/>
                <a:ea typeface="+mn-ea"/>
                <a:cs typeface="+mn-cs"/>
              </a:rPr>
              <a:t>vs</a:t>
            </a:r>
            <a:r>
              <a:rPr lang="en-US" sz="1200" kern="1200" dirty="0" smtClean="0">
                <a:solidFill>
                  <a:schemeClr val="tx1"/>
                </a:solidFill>
                <a:latin typeface="+mn-lt"/>
                <a:ea typeface="+mn-ea"/>
                <a:cs typeface="+mn-cs"/>
              </a:rPr>
              <a:t> configuring and controlling the system.</a:t>
            </a:r>
            <a:endParaRPr lang="en-US" baseline="0" dirty="0" smtClean="0"/>
          </a:p>
          <a:p>
            <a:r>
              <a:rPr lang="en-US" baseline="0" dirty="0" smtClean="0"/>
              <a:t>    - A separate administrative access for configuration of the system or manipulating hardware versus just looking or observing data.  “Active versus passive role”.  </a:t>
            </a:r>
          </a:p>
          <a:p>
            <a:r>
              <a:rPr lang="en-US" baseline="0" dirty="0" smtClean="0"/>
              <a:t>	</a:t>
            </a:r>
            <a:r>
              <a:rPr lang="en-US" sz="1200" kern="1200" dirty="0" smtClean="0">
                <a:solidFill>
                  <a:schemeClr val="tx1"/>
                </a:solidFill>
                <a:latin typeface="+mn-lt"/>
                <a:ea typeface="+mn-ea"/>
                <a:cs typeface="+mn-cs"/>
              </a:rPr>
              <a:t>Concurrency and safety also fall into this domain – we have to make sure that we handle people accessing the system at the same time, and operators on-site are safe.</a:t>
            </a:r>
            <a:endParaRPr lang="en-US" baseline="0" dirty="0" smtClean="0"/>
          </a:p>
          <a:p>
            <a:endParaRPr lang="en-US" baseline="0" dirty="0" smtClean="0"/>
          </a:p>
          <a:p>
            <a:r>
              <a:rPr lang="en-US" baseline="0" dirty="0" smtClean="0"/>
              <a:t>METADATA MANAGEMENT</a:t>
            </a:r>
          </a:p>
          <a:p>
            <a:r>
              <a:rPr lang="en-US" baseline="0" dirty="0" smtClean="0"/>
              <a:t>2. As we just mentioned, there is no strict requirement on metadata for </a:t>
            </a:r>
            <a:r>
              <a:rPr lang="en-US" baseline="0" dirty="0" err="1" smtClean="0"/>
              <a:t>xFOCE</a:t>
            </a:r>
            <a:r>
              <a:rPr lang="en-US" baseline="0" dirty="0" smtClean="0"/>
              <a:t> but for shallow water FOCE it is an important requirement.  </a:t>
            </a:r>
          </a:p>
          <a:p>
            <a:r>
              <a:rPr lang="en-US" baseline="0" dirty="0" smtClean="0"/>
              <a:t>    - We need to automatically keep and access data including: voltage, ground faults, instrument manifest, etc., similarly to how it was done with </a:t>
            </a:r>
            <a:r>
              <a:rPr lang="en-US" baseline="0" dirty="0" err="1" smtClean="0"/>
              <a:t>dpFOCE</a:t>
            </a:r>
            <a:r>
              <a:rPr lang="en-US" baseline="0" dirty="0" smtClean="0"/>
              <a:t>.  </a:t>
            </a:r>
          </a:p>
          <a:p>
            <a:endParaRPr lang="en-US" baseline="0" dirty="0" smtClean="0"/>
          </a:p>
          <a:p>
            <a:r>
              <a:rPr lang="en-US" baseline="0" dirty="0" smtClean="0"/>
              <a:t>COMPATIBILITY WITH </a:t>
            </a:r>
            <a:r>
              <a:rPr lang="en-US" baseline="0" dirty="0" err="1" smtClean="0"/>
              <a:t>dpFOCE</a:t>
            </a:r>
            <a:r>
              <a:rPr lang="en-US" baseline="0" dirty="0" smtClean="0"/>
              <a:t> DATA</a:t>
            </a:r>
          </a:p>
          <a:p>
            <a:r>
              <a:rPr lang="en-US" baseline="0" dirty="0" smtClean="0"/>
              <a:t>3. We also require that </a:t>
            </a:r>
            <a:r>
              <a:rPr lang="en-US" baseline="0" dirty="0" err="1" smtClean="0"/>
              <a:t>swFOCE</a:t>
            </a:r>
            <a:r>
              <a:rPr lang="en-US" baseline="0" dirty="0" smtClean="0"/>
              <a:t> data be compatible with the previous </a:t>
            </a:r>
            <a:r>
              <a:rPr lang="en-US" baseline="0" dirty="0" err="1" smtClean="0"/>
              <a:t>dpFOCE</a:t>
            </a:r>
            <a:r>
              <a:rPr lang="en-US" baseline="0" dirty="0" smtClean="0"/>
              <a:t> experiment data and our shore side data system.  </a:t>
            </a:r>
          </a:p>
          <a:p>
            <a:endParaRPr lang="en-US" baseline="0" dirty="0" smtClean="0"/>
          </a:p>
          <a:p>
            <a:r>
              <a:rPr lang="en-US" baseline="0" dirty="0" smtClean="0"/>
              <a:t>GROUND FAULT MONITORING</a:t>
            </a:r>
          </a:p>
          <a:p>
            <a:r>
              <a:rPr lang="en-US" baseline="0" dirty="0" smtClean="0"/>
              <a:t>4. </a:t>
            </a:r>
            <a:r>
              <a:rPr lang="en-US" sz="1200" kern="1200" dirty="0" smtClean="0">
                <a:solidFill>
                  <a:schemeClr val="tx1"/>
                </a:solidFill>
                <a:latin typeface="+mn-lt"/>
                <a:ea typeface="+mn-ea"/>
                <a:cs typeface="+mn-cs"/>
              </a:rPr>
              <a:t>While ground fault monitoring for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isn’t a strict requirement, we have found it very useful (e.g., in monitoring electrical engineering systems and devices), and would like to add this to our monitoring capability</a:t>
            </a:r>
            <a:r>
              <a:rPr lang="en-US" baseline="0" dirty="0" smtClean="0"/>
              <a:t>.</a:t>
            </a:r>
          </a:p>
          <a:p>
            <a:endParaRPr lang="en-US" baseline="0" dirty="0" smtClean="0"/>
          </a:p>
          <a:p>
            <a:r>
              <a:rPr lang="en-US" baseline="0" dirty="0" smtClean="0"/>
              <a:t>STILL / VIDEO IMAGE DATA</a:t>
            </a:r>
          </a:p>
          <a:p>
            <a:r>
              <a:rPr lang="en-US" baseline="0" dirty="0" smtClean="0"/>
              <a:t> 5. Finally, </a:t>
            </a:r>
            <a:r>
              <a:rPr lang="en-US" sz="1200" kern="1200" dirty="0" smtClean="0">
                <a:solidFill>
                  <a:schemeClr val="tx1"/>
                </a:solidFill>
                <a:latin typeface="+mn-lt"/>
                <a:ea typeface="+mn-ea"/>
                <a:cs typeface="+mn-cs"/>
              </a:rPr>
              <a:t>our science user has expressed a need for time-lapse video and still image data for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a:t>
            </a:r>
            <a:endParaRPr lang="en-US" baseline="0" dirty="0" smtClean="0"/>
          </a:p>
        </p:txBody>
      </p:sp>
      <p:sp>
        <p:nvSpPr>
          <p:cNvPr id="4" name="Slide Number Placeholder 3"/>
          <p:cNvSpPr>
            <a:spLocks noGrp="1"/>
          </p:cNvSpPr>
          <p:nvPr>
            <p:ph type="sldNum" sz="quarter" idx="10"/>
          </p:nvPr>
        </p:nvSpPr>
        <p:spPr/>
        <p:txBody>
          <a:bodyPr/>
          <a:lstStyle/>
          <a:p>
            <a:fld id="{96FD36FC-907B-624E-A4E7-DC3C0235DA73}"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smtClean="0">
                <a:solidFill>
                  <a:schemeClr val="tx1"/>
                </a:solidFill>
                <a:latin typeface="+mn-lt"/>
                <a:ea typeface="+mn-ea"/>
                <a:cs typeface="+mn-cs"/>
              </a:rPr>
              <a:t>This diagram shows how these data requirements overlay onto the Sensor Node architecture that we’ll use for the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a:t>
            </a:r>
          </a:p>
          <a:p>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1. Controller Gateway nodes collect data from the sensor nodes (Data ACQ) and store the original data. </a:t>
            </a:r>
          </a:p>
          <a:p>
            <a:pPr marL="228600" indent="-228600">
              <a:buNone/>
            </a:pPr>
            <a:r>
              <a:rPr lang="en-US" sz="1200" kern="1200" dirty="0" smtClean="0">
                <a:solidFill>
                  <a:schemeClr val="tx1"/>
                </a:solidFill>
                <a:latin typeface="+mn-lt"/>
                <a:ea typeface="+mn-ea"/>
                <a:cs typeface="+mn-cs"/>
              </a:rPr>
              <a:t>    These primary archives will likely use a simple file format (CSV, for example). </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2. The nodes need to present an interface [Access Service] to components on shore to configure and monitor the system (e.g. with the FOCE GUI from a remote location) and to access data. </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3. The Shore Side Data System (SSDS) (which will reside at the Hopkins site) will be used as the primary repository for the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data (supports queries via HTTP using browser or client software). </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4. We also include an Open Source Data Turbine (OSDT) instance that is another archive that can be used with clients like Real-Time</a:t>
            </a:r>
            <a:r>
              <a:rPr lang="en-US" sz="1200" kern="1200" baseline="0" dirty="0" smtClean="0">
                <a:solidFill>
                  <a:schemeClr val="tx1"/>
                </a:solidFill>
                <a:latin typeface="+mn-lt"/>
                <a:ea typeface="+mn-ea"/>
                <a:cs typeface="+mn-cs"/>
              </a:rPr>
              <a:t> Date Viewer (</a:t>
            </a:r>
            <a:r>
              <a:rPr lang="en-US" sz="1200" kern="1200" dirty="0" smtClean="0">
                <a:solidFill>
                  <a:schemeClr val="tx1"/>
                </a:solidFill>
                <a:latin typeface="+mn-lt"/>
                <a:ea typeface="+mn-ea"/>
                <a:cs typeface="+mn-cs"/>
              </a:rPr>
              <a:t>RDV) to visualize and playback data time series in real time or post-deployment.</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5. The component labeled Access Server represents software components that manage user access to the system. </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6. For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which is a cabled system, the link between shore and the experiment is Ethernet providing high bandwidth.</a:t>
            </a:r>
            <a:r>
              <a:rPr lang="en-US" sz="1200" kern="1200" baseline="0" dirty="0" smtClean="0">
                <a:solidFill>
                  <a:schemeClr val="tx1"/>
                </a:solidFill>
                <a:latin typeface="+mn-lt"/>
                <a:ea typeface="+mn-ea"/>
                <a:cs typeface="+mn-cs"/>
              </a:rPr>
              <a:t>  As a result,</a:t>
            </a:r>
            <a:r>
              <a:rPr lang="en-US" sz="1200" kern="1200" dirty="0" smtClean="0">
                <a:solidFill>
                  <a:schemeClr val="tx1"/>
                </a:solidFill>
                <a:latin typeface="+mn-lt"/>
                <a:ea typeface="+mn-ea"/>
                <a:cs typeface="+mn-cs"/>
              </a:rPr>
              <a:t> we’ll design interfaces around TCP/UDP protocols, though we’ll need to keep these lightweight and scalable to support lower bandwidth options that may be used in other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applications.</a:t>
            </a:r>
          </a:p>
          <a:p>
            <a:pPr marL="228600" indent="-228600">
              <a:buNone/>
            </a:pPr>
            <a:endParaRPr lang="en-US" sz="1200" kern="1200" dirty="0" smtClean="0">
              <a:solidFill>
                <a:schemeClr val="tx1"/>
              </a:solidFill>
              <a:latin typeface="+mn-lt"/>
              <a:ea typeface="+mn-ea"/>
              <a:cs typeface="+mn-cs"/>
            </a:endParaRPr>
          </a:p>
          <a:p>
            <a:pPr marL="228600" indent="-228600">
              <a:buNone/>
            </a:pPr>
            <a:r>
              <a:rPr lang="en-US" sz="1200" kern="1200" dirty="0" smtClean="0">
                <a:solidFill>
                  <a:schemeClr val="tx1"/>
                </a:solidFill>
                <a:latin typeface="+mn-lt"/>
                <a:ea typeface="+mn-ea"/>
                <a:cs typeface="+mn-cs"/>
              </a:rPr>
              <a:t>7. The video/image data path is somewhat TBD. By trying to keep the processing infrastructure simple (and serial), it may not be possible to integrate live video feeds via sensor nodes (or even gateway nodes), It may turn out to be more practical to simply hang TCP based cameras on the network and provide additional tools (or third party) to collect and archive image data</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96FD36FC-907B-624E-A4E7-DC3C0235DA73}"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considering the UI requirements for either the </a:t>
            </a:r>
            <a:r>
              <a:rPr lang="en-US" dirty="0" err="1" smtClean="0"/>
              <a:t>xFOCE</a:t>
            </a:r>
            <a:r>
              <a:rPr lang="en-US" dirty="0" smtClean="0"/>
              <a:t> or </a:t>
            </a:r>
            <a:r>
              <a:rPr lang="en-US" dirty="0" err="1" smtClean="0"/>
              <a:t>swFOCE</a:t>
            </a:r>
            <a:r>
              <a:rPr lang="en-US" dirty="0" smtClean="0"/>
              <a:t> system, we took a step back and looked at the existing</a:t>
            </a:r>
            <a:r>
              <a:rPr lang="en-US" baseline="0" dirty="0" smtClean="0"/>
              <a:t> </a:t>
            </a:r>
            <a:r>
              <a:rPr lang="en-US" baseline="0" dirty="0" err="1" smtClean="0"/>
              <a:t>dpFOCE</a:t>
            </a:r>
            <a:r>
              <a:rPr lang="en-US" baseline="0" dirty="0" smtClean="0"/>
              <a:t> GUI and what it required.  These requirements include:</a:t>
            </a:r>
          </a:p>
          <a:p>
            <a:endParaRPr lang="en-US" baseline="0" dirty="0" smtClean="0"/>
          </a:p>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smtClean="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dirty="0" smtClean="0"/>
              <a:t>User Authentication / Authorization</a:t>
            </a:r>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smtClean="0"/>
              <a:t>Metadata access / management</a:t>
            </a:r>
          </a:p>
          <a:p>
            <a:pPr marL="457200" indent="-457200">
              <a:buFont typeface="+mj-lt"/>
              <a:buAutoNum type="arabicPeriod"/>
            </a:pPr>
            <a:r>
              <a:rPr lang="en-US" sz="2000" dirty="0" smtClean="0"/>
              <a:t>Data Format and Parsing (or pick data format)</a:t>
            </a:r>
          </a:p>
          <a:p>
            <a:pPr marL="457200" indent="-457200">
              <a:buFont typeface="+mj-lt"/>
              <a:buAutoNum type="arabicPeriod"/>
            </a:pPr>
            <a:r>
              <a:rPr lang="en-US" sz="2000" dirty="0" smtClean="0"/>
              <a:t>System Change Notification (push notification for low bandwidth)</a:t>
            </a:r>
          </a:p>
          <a:p>
            <a:pPr marL="457200" indent="-457200">
              <a:buFont typeface="+mj-lt"/>
              <a:buAutoNum type="arabicPeriod"/>
            </a:pPr>
            <a:r>
              <a:rPr lang="en-US" sz="2000" dirty="0" smtClean="0"/>
              <a:t>Scaling and Extensibility (all the above for additional instruments)</a:t>
            </a:r>
          </a:p>
          <a:p>
            <a:pPr marL="457200" indent="-457200">
              <a:buFont typeface="+mj-lt"/>
              <a:buAutoNum type="arabicPeriod"/>
            </a:pPr>
            <a:r>
              <a:rPr lang="en-US" sz="2000" dirty="0" smtClean="0"/>
              <a:t>Data repository for historical data</a:t>
            </a:r>
          </a:p>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This slide show these same requirements for</a:t>
            </a:r>
            <a:r>
              <a:rPr lang="en-US" baseline="0" dirty="0" smtClean="0"/>
              <a:t> both the </a:t>
            </a:r>
            <a:r>
              <a:rPr lang="en-US" baseline="0" dirty="0" err="1" smtClean="0"/>
              <a:t>xFOCE</a:t>
            </a:r>
            <a:r>
              <a:rPr lang="en-US" baseline="0" dirty="0" smtClean="0"/>
              <a:t> and the </a:t>
            </a:r>
            <a:r>
              <a:rPr lang="en-US" baseline="0" dirty="0" err="1" smtClean="0"/>
              <a:t>swFOCE</a:t>
            </a:r>
            <a:r>
              <a:rPr lang="en-US" baseline="0" dirty="0" smtClean="0"/>
              <a:t> UIs and how they might be represented for the two systems.</a:t>
            </a:r>
          </a:p>
          <a:p>
            <a:endParaRPr lang="en-US" baseline="0" dirty="0" smtClean="0"/>
          </a:p>
          <a:p>
            <a:r>
              <a:rPr lang="en-US" baseline="0" dirty="0" smtClean="0"/>
              <a:t>The </a:t>
            </a:r>
            <a:r>
              <a:rPr lang="en-US" baseline="0" dirty="0" err="1" smtClean="0"/>
              <a:t>xFOCE</a:t>
            </a:r>
            <a:r>
              <a:rPr lang="en-US" baseline="0" dirty="0" smtClean="0"/>
              <a:t>, which does not have many strict data requirements, only a few items would be required for the system including:</a:t>
            </a:r>
          </a:p>
          <a:p>
            <a:pPr marL="228600" indent="-228600">
              <a:buAutoNum type="arabicPeriod"/>
            </a:pPr>
            <a:r>
              <a:rPr lang="en-US" baseline="0" dirty="0" smtClean="0"/>
              <a:t>Network Connectivity</a:t>
            </a:r>
          </a:p>
          <a:p>
            <a:pPr marL="228600" indent="-228600">
              <a:buAutoNum type="arabicPeriod"/>
            </a:pPr>
            <a:r>
              <a:rPr lang="en-US" baseline="0" dirty="0" smtClean="0"/>
              <a:t>Health and Status displays</a:t>
            </a:r>
          </a:p>
          <a:p>
            <a:pPr marL="228600" indent="-228600">
              <a:buAutoNum type="arabicPeriod"/>
            </a:pPr>
            <a:r>
              <a:rPr lang="en-US" baseline="0" dirty="0" smtClean="0"/>
              <a:t>Control APIs for both the System and the Instruments</a:t>
            </a:r>
          </a:p>
          <a:p>
            <a:pPr marL="228600" indent="-228600">
              <a:buNone/>
            </a:pPr>
            <a:endParaRPr lang="en-US" baseline="0" dirty="0" smtClean="0"/>
          </a:p>
          <a:p>
            <a:pPr marL="228600" indent="-228600">
              <a:buNone/>
            </a:pPr>
            <a:r>
              <a:rPr lang="en-US" baseline="0" dirty="0" smtClean="0"/>
              <a:t>So much of the </a:t>
            </a:r>
            <a:r>
              <a:rPr lang="en-US" baseline="0" dirty="0" err="1" smtClean="0"/>
              <a:t>xFOCE</a:t>
            </a:r>
            <a:r>
              <a:rPr lang="en-US" baseline="0" dirty="0" smtClean="0"/>
              <a:t> falls into the “It Depends, Maybe” classification as each system and their requirements will be on a a system-to-system basis. What</a:t>
            </a:r>
          </a:p>
          <a:p>
            <a:pPr marL="228600" indent="-228600">
              <a:buNone/>
            </a:pPr>
            <a:r>
              <a:rPr lang="en-US" baseline="0" dirty="0" smtClean="0"/>
              <a:t>Is needed by one group may not be needed by another.</a:t>
            </a:r>
          </a:p>
          <a:p>
            <a:pPr marL="228600" indent="-228600">
              <a:buAutoNum type="arabicPeriod"/>
            </a:pPr>
            <a:endParaRPr lang="en-US" baseline="0" dirty="0" smtClean="0"/>
          </a:p>
          <a:p>
            <a:pPr marL="228600" indent="-228600">
              <a:buNone/>
            </a:pPr>
            <a:r>
              <a:rPr lang="en-US" baseline="0" dirty="0" smtClean="0"/>
              <a:t>However, for the </a:t>
            </a:r>
            <a:r>
              <a:rPr lang="en-US" baseline="0" dirty="0" err="1" smtClean="0"/>
              <a:t>swFOCE</a:t>
            </a:r>
            <a:r>
              <a:rPr lang="en-US" baseline="0" dirty="0" smtClean="0"/>
              <a:t>, which is much more complex and well-defined in its design, would have a larger list of requirements in addition to the first three.</a:t>
            </a:r>
          </a:p>
          <a:p>
            <a:pPr marL="228600" indent="-228600">
              <a:buNone/>
            </a:pPr>
            <a:r>
              <a:rPr lang="en-US" baseline="0" dirty="0" smtClean="0"/>
              <a:t>4. Data Collection APIs</a:t>
            </a:r>
          </a:p>
          <a:p>
            <a:pPr marL="228600" indent="-228600">
              <a:buNone/>
            </a:pPr>
            <a:r>
              <a:rPr lang="en-US" baseline="0" dirty="0" smtClean="0"/>
              <a:t>5. Security</a:t>
            </a:r>
          </a:p>
          <a:p>
            <a:pPr marL="228600" indent="-228600">
              <a:buNone/>
            </a:pPr>
            <a:r>
              <a:rPr lang="en-US" baseline="0" dirty="0" smtClean="0"/>
              <a:t>6. Node / Instrument List (Registry)</a:t>
            </a:r>
          </a:p>
          <a:p>
            <a:pPr marL="228600" indent="-228600">
              <a:buNone/>
            </a:pPr>
            <a:r>
              <a:rPr lang="en-US" baseline="0" dirty="0" smtClean="0"/>
              <a:t>7. Metadata Access Management</a:t>
            </a:r>
          </a:p>
          <a:p>
            <a:pPr marL="228600" indent="-228600">
              <a:buNone/>
            </a:pPr>
            <a:r>
              <a:rPr lang="en-US" baseline="0" dirty="0" smtClean="0"/>
              <a:t>8. Data format and parsing</a:t>
            </a:r>
          </a:p>
          <a:p>
            <a:pPr marL="228600" indent="-228600">
              <a:buNone/>
            </a:pPr>
            <a:r>
              <a:rPr lang="en-US" baseline="0" dirty="0" smtClean="0"/>
              <a:t>9. System Change </a:t>
            </a:r>
            <a:r>
              <a:rPr lang="en-US" baseline="0" dirty="0" err="1" smtClean="0"/>
              <a:t>Notificiation</a:t>
            </a:r>
            <a:endParaRPr lang="en-US" baseline="0" dirty="0" smtClean="0"/>
          </a:p>
          <a:p>
            <a:pPr marL="228600" indent="-228600">
              <a:buNone/>
            </a:pPr>
            <a:r>
              <a:rPr lang="en-US" baseline="0" dirty="0" smtClean="0"/>
              <a:t>10. Scaling and Extensibility</a:t>
            </a:r>
          </a:p>
          <a:p>
            <a:pPr marL="228600" indent="-228600">
              <a:buNone/>
            </a:pPr>
            <a:r>
              <a:rPr lang="en-US" baseline="0" dirty="0" smtClean="0"/>
              <a:t>11. Data Repository</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simple diagram showing the before mentioned UI Functions.</a:t>
            </a:r>
          </a:p>
          <a:p>
            <a:endParaRPr lang="en-US" dirty="0" smtClean="0"/>
          </a:p>
          <a:p>
            <a:r>
              <a:rPr lang="en-US" sz="1200" kern="1200" dirty="0" smtClean="0">
                <a:solidFill>
                  <a:schemeClr val="tx1"/>
                </a:solidFill>
                <a:latin typeface="+mn-lt"/>
                <a:ea typeface="+mn-ea"/>
                <a:cs typeface="+mn-cs"/>
              </a:rPr>
              <a:t>In order for the GUI to meet the stated requirements (we are assuming </a:t>
            </a:r>
            <a:r>
              <a:rPr lang="en-US" sz="1200" kern="1200" dirty="0" err="1" smtClean="0">
                <a:solidFill>
                  <a:schemeClr val="tx1"/>
                </a:solidFill>
                <a:latin typeface="+mn-lt"/>
                <a:ea typeface="+mn-ea"/>
                <a:cs typeface="+mn-cs"/>
              </a:rPr>
              <a:t>swFOCE</a:t>
            </a:r>
            <a:r>
              <a:rPr lang="en-US" sz="1200" kern="1200" dirty="0" smtClean="0">
                <a:solidFill>
                  <a:schemeClr val="tx1"/>
                </a:solidFill>
                <a:latin typeface="+mn-lt"/>
                <a:ea typeface="+mn-ea"/>
                <a:cs typeface="+mn-cs"/>
              </a:rPr>
              <a:t> here), it will need certain things from the deployed </a:t>
            </a:r>
            <a:r>
              <a:rPr lang="en-US" sz="1200" kern="1200" dirty="0" err="1" smtClean="0">
                <a:solidFill>
                  <a:schemeClr val="tx1"/>
                </a:solidFill>
                <a:latin typeface="+mn-lt"/>
                <a:ea typeface="+mn-ea"/>
                <a:cs typeface="+mn-cs"/>
              </a:rPr>
              <a:t>FOCEsystem</a:t>
            </a:r>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These functions are defined in the blocks to the left.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It is important to note that the GUI does not necessarily care where these functions are in the deployed FOCE, they just need to be available to the GUI.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separation of the contextual data and metadata is done to emphasize that while this information does not necessarily need to be kept on the deployed </a:t>
            </a:r>
          </a:p>
          <a:p>
            <a:r>
              <a:rPr lang="en-US" sz="1200" kern="1200" dirty="0" smtClean="0">
                <a:solidFill>
                  <a:schemeClr val="tx1"/>
                </a:solidFill>
                <a:latin typeface="+mn-lt"/>
                <a:ea typeface="+mn-ea"/>
                <a:cs typeface="+mn-cs"/>
              </a:rPr>
              <a:t>system,</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it needs to be kept somewhere for the GUI to utilize.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This slide is to emphasize that this can all be done in the </a:t>
            </a:r>
            <a:r>
              <a:rPr lang="en-US" sz="1200" kern="1200" dirty="0" err="1" smtClean="0">
                <a:solidFill>
                  <a:schemeClr val="tx1"/>
                </a:solidFill>
                <a:latin typeface="+mn-lt"/>
                <a:ea typeface="+mn-ea"/>
                <a:cs typeface="+mn-cs"/>
              </a:rPr>
              <a:t>xFOCE</a:t>
            </a:r>
            <a:r>
              <a:rPr lang="en-US" sz="1200" kern="1200" dirty="0" smtClean="0">
                <a:solidFill>
                  <a:schemeClr val="tx1"/>
                </a:solidFill>
                <a:latin typeface="+mn-lt"/>
                <a:ea typeface="+mn-ea"/>
                <a:cs typeface="+mn-cs"/>
              </a:rPr>
              <a:t> scenario without having all of the capability baked in to the system itself.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All the functions still need to be available if you are going to do a "UI" of any kind.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Maybe in this case you use MATLAB or </a:t>
            </a:r>
            <a:r>
              <a:rPr lang="en-US" sz="1200" kern="1200" dirty="0" err="1" smtClean="0">
                <a:solidFill>
                  <a:schemeClr val="tx1"/>
                </a:solidFill>
                <a:latin typeface="+mn-lt"/>
                <a:ea typeface="+mn-ea"/>
                <a:cs typeface="+mn-cs"/>
              </a:rPr>
              <a:t>LabVIEW</a:t>
            </a:r>
            <a:r>
              <a:rPr lang="en-US" sz="1200" kern="1200" dirty="0" smtClean="0">
                <a:solidFill>
                  <a:schemeClr val="tx1"/>
                </a:solidFill>
                <a:latin typeface="+mn-lt"/>
                <a:ea typeface="+mn-ea"/>
                <a:cs typeface="+mn-cs"/>
              </a:rPr>
              <a:t> as your GUI.  That is not a problem but you still need to have all the functionality of the </a:t>
            </a:r>
          </a:p>
          <a:p>
            <a:r>
              <a:rPr lang="en-US" sz="1200" kern="1200" dirty="0" smtClean="0">
                <a:solidFill>
                  <a:schemeClr val="tx1"/>
                </a:solidFill>
                <a:latin typeface="+mn-lt"/>
                <a:ea typeface="+mn-ea"/>
                <a:cs typeface="+mn-cs"/>
              </a:rPr>
              <a:t>previous diagram supported to enable even the MATLABUI.  &lt;Then you give some examples from the diagram&gt;.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Data standard format is CSV files scraped from terminal sessions and the metadata is kept in a notebook so the MATLAB user knows how </a:t>
            </a:r>
          </a:p>
          <a:p>
            <a:r>
              <a:rPr lang="en-US" sz="1200" kern="1200" dirty="0" smtClean="0">
                <a:solidFill>
                  <a:schemeClr val="tx1"/>
                </a:solidFill>
                <a:latin typeface="+mn-lt"/>
                <a:ea typeface="+mn-ea"/>
                <a:cs typeface="+mn-cs"/>
              </a:rPr>
              <a:t>to deal with the data.</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This example is where you build a great deal of that functionality into the system itself.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You may have multiple node support, with each node having multiple instruments to monitor and control.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You may have many layers of UI components (command line to a rich GUI).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&lt;It is also a slide to get people to think</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about the options at the different layers. You can just point to several of the ideas we throw out at the various layers (web, RMI, messaging, etc.).&gt;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the time of the review there was not enough concrete architecture and requirements to determine what this might look like for the GUI, but we have options as long as we co-develop </a:t>
            </a:r>
          </a:p>
          <a:p>
            <a:r>
              <a:rPr lang="en-US" sz="1200" kern="1200" dirty="0" smtClean="0">
                <a:solidFill>
                  <a:schemeClr val="tx1"/>
                </a:solidFill>
                <a:latin typeface="+mn-lt"/>
                <a:ea typeface="+mn-ea"/>
                <a:cs typeface="+mn-cs"/>
              </a:rPr>
              <a:t>with the system designers and the UIs are first class citizens.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This is just a step through of the things that are crucial for UI development.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Telemetry and </a:t>
            </a:r>
            <a:r>
              <a:rPr lang="en-US" sz="1200" kern="1200" dirty="0" err="1" smtClean="0">
                <a:solidFill>
                  <a:schemeClr val="tx1"/>
                </a:solidFill>
                <a:latin typeface="+mn-lt"/>
                <a:ea typeface="+mn-ea"/>
                <a:cs typeface="+mn-cs"/>
              </a:rPr>
              <a:t>comms</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Again, this could be a terminal session, satellite or high-bandwidth cabled connectivity at the other. For there to be an effective UI, connectivity is key.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&lt;Don't need to spend too much time here, but we just want to make sure that the specification of what that connection (or options of that connection are) </a:t>
            </a:r>
          </a:p>
          <a:p>
            <a:r>
              <a:rPr lang="en-US" sz="1200" kern="1200" dirty="0" smtClean="0">
                <a:solidFill>
                  <a:schemeClr val="tx1"/>
                </a:solidFill>
                <a:latin typeface="+mn-lt"/>
                <a:ea typeface="+mn-ea"/>
                <a:cs typeface="+mn-cs"/>
              </a:rPr>
              <a:t>before doing the UI development.&gt;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Need to know all operating connectivity modes that the </a:t>
            </a:r>
            <a:r>
              <a:rPr lang="en-US" sz="1200" kern="1200" dirty="0" err="1" smtClean="0">
                <a:solidFill>
                  <a:schemeClr val="tx1"/>
                </a:solidFill>
                <a:latin typeface="+mn-lt"/>
                <a:ea typeface="+mn-ea"/>
                <a:cs typeface="+mn-cs"/>
              </a:rPr>
              <a:t>UI(s</a:t>
            </a:r>
            <a:r>
              <a:rPr lang="en-US" sz="1200" kern="1200" dirty="0" smtClean="0">
                <a:solidFill>
                  <a:schemeClr val="tx1"/>
                </a:solidFill>
                <a:latin typeface="+mn-lt"/>
                <a:ea typeface="+mn-ea"/>
                <a:cs typeface="+mn-cs"/>
              </a:rPr>
              <a:t>) will have to deal with.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5/13/12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gif"/><Relationship Id="rId5" Type="http://schemas.openxmlformats.org/officeDocument/2006/relationships/image" Target="../media/image4.gif"/><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gi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7381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1120820"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Telemetry</a:t>
            </a:r>
            <a:endParaRPr lang="en-US" dirty="0">
              <a:ln>
                <a:solidFill>
                  <a:srgbClr val="FF0000"/>
                </a:solidFill>
              </a:ln>
              <a:solidFill>
                <a:srgbClr val="FF0000"/>
              </a:solidFill>
              <a:latin typeface="Calibri"/>
            </a:endParaRPr>
          </a:p>
        </p:txBody>
      </p:sp>
      <p:sp>
        <p:nvSpPr>
          <p:cNvPr id="7" name="TextBox 6"/>
          <p:cNvSpPr txBox="1"/>
          <p:nvPr/>
        </p:nvSpPr>
        <p:spPr>
          <a:xfrm>
            <a:off x="224546" y="5096377"/>
            <a:ext cx="3236784" cy="677108"/>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p:txBody>
      </p:sp>
    </p:spTree>
    <p:extLst>
      <p:ext uri="{BB962C8B-B14F-4D97-AF65-F5344CB8AC3E}">
        <p14:creationId xmlns:p14="http://schemas.microsoft.com/office/powerpoint/2010/main" val="2868976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Frame 2"/>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94562" y="2252909"/>
            <a:ext cx="1082348"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Transport</a:t>
            </a:r>
            <a:endParaRPr lang="en-US" dirty="0">
              <a:ln>
                <a:solidFill>
                  <a:srgbClr val="FF0000"/>
                </a:solidFill>
              </a:ln>
              <a:solidFill>
                <a:srgbClr val="FF0000"/>
              </a:solidFill>
              <a:latin typeface="Calibri"/>
            </a:endParaRPr>
          </a:p>
        </p:txBody>
      </p:sp>
      <p:sp>
        <p:nvSpPr>
          <p:cNvPr id="8" name="TextBox 7"/>
          <p:cNvSpPr txBox="1"/>
          <p:nvPr/>
        </p:nvSpPr>
        <p:spPr>
          <a:xfrm>
            <a:off x="224546" y="5096377"/>
            <a:ext cx="3236784" cy="954107"/>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p:txBody>
      </p:sp>
    </p:spTree>
    <p:extLst>
      <p:ext uri="{BB962C8B-B14F-4D97-AF65-F5344CB8AC3E}">
        <p14:creationId xmlns:p14="http://schemas.microsoft.com/office/powerpoint/2010/main" val="3989944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441943" y="3939261"/>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
        <p:nvSpPr>
          <p:cNvPr id="11" name="Frame 10"/>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224546" y="5096377"/>
            <a:ext cx="3236784" cy="1231106"/>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p:txBody>
      </p:sp>
    </p:spTree>
    <p:extLst>
      <p:ext uri="{BB962C8B-B14F-4D97-AF65-F5344CB8AC3E}">
        <p14:creationId xmlns:p14="http://schemas.microsoft.com/office/powerpoint/2010/main" val="1965343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cxnSp>
        <p:nvCxnSpPr>
          <p:cNvPr id="13" name="Straight Arrow Connector 12"/>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Frame 16"/>
          <p:cNvSpPr/>
          <p:nvPr/>
        </p:nvSpPr>
        <p:spPr>
          <a:xfrm>
            <a:off x="3864560" y="1683921"/>
            <a:ext cx="255885" cy="3123263"/>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Frame 17"/>
          <p:cNvSpPr/>
          <p:nvPr/>
        </p:nvSpPr>
        <p:spPr>
          <a:xfrm>
            <a:off x="8028503" y="1627479"/>
            <a:ext cx="255885" cy="3744151"/>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Frame 18"/>
          <p:cNvSpPr/>
          <p:nvPr/>
        </p:nvSpPr>
        <p:spPr>
          <a:xfrm>
            <a:off x="7966409" y="5738519"/>
            <a:ext cx="255885" cy="782696"/>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Frame 19"/>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20"/>
          <p:cNvSpPr txBox="1"/>
          <p:nvPr/>
        </p:nvSpPr>
        <p:spPr>
          <a:xfrm>
            <a:off x="4180430" y="4499260"/>
            <a:ext cx="585918" cy="369332"/>
          </a:xfrm>
          <a:prstGeom prst="rect">
            <a:avLst/>
          </a:prstGeom>
          <a:noFill/>
        </p:spPr>
        <p:txBody>
          <a:bodyPr wrap="none" rtlCol="0">
            <a:spAutoFit/>
          </a:bodyPr>
          <a:lstStyle/>
          <a:p>
            <a:r>
              <a:rPr lang="en-US" dirty="0" smtClean="0">
                <a:ln>
                  <a:solidFill>
                    <a:srgbClr val="FF0000"/>
                  </a:solidFill>
                </a:ln>
                <a:solidFill>
                  <a:srgbClr val="FF0000"/>
                </a:solidFill>
              </a:rPr>
              <a:t>APIs</a:t>
            </a:r>
            <a:endParaRPr lang="en-US" dirty="0">
              <a:ln>
                <a:solidFill>
                  <a:srgbClr val="FF0000"/>
                </a:solidFill>
              </a:ln>
              <a:solidFill>
                <a:srgbClr val="FF0000"/>
              </a:solidFill>
            </a:endParaRPr>
          </a:p>
        </p:txBody>
      </p:sp>
      <p:sp>
        <p:nvSpPr>
          <p:cNvPr id="22" name="TextBox 21"/>
          <p:cNvSpPr txBox="1"/>
          <p:nvPr/>
        </p:nvSpPr>
        <p:spPr>
          <a:xfrm>
            <a:off x="224546" y="5096377"/>
            <a:ext cx="3236784" cy="1508105"/>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a:p>
            <a:pPr marL="342900" indent="-342900">
              <a:buAutoNum type="arabicPeriod"/>
            </a:pPr>
            <a:r>
              <a:rPr lang="en-US" dirty="0" smtClean="0">
                <a:ln>
                  <a:solidFill>
                    <a:srgbClr val="FF0000"/>
                  </a:solidFill>
                </a:ln>
                <a:solidFill>
                  <a:srgbClr val="FF0000"/>
                </a:solidFill>
                <a:latin typeface="Calibri"/>
              </a:rPr>
              <a:t>APIs</a:t>
            </a:r>
          </a:p>
        </p:txBody>
      </p:sp>
    </p:spTree>
    <p:extLst>
      <p:ext uri="{BB962C8B-B14F-4D97-AF65-F5344CB8AC3E}">
        <p14:creationId xmlns:p14="http://schemas.microsoft.com/office/powerpoint/2010/main" val="3897284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20"/>
            <a:ext cx="8229600" cy="856074"/>
          </a:xfrm>
        </p:spPr>
        <p:txBody>
          <a:bodyPr>
            <a:normAutofit/>
          </a:bodyPr>
          <a:lstStyle/>
          <a:p>
            <a:r>
              <a:rPr lang="en-US" dirty="0" smtClean="0"/>
              <a:t>The take home</a:t>
            </a:r>
            <a:endParaRPr lang="en-US" dirty="0"/>
          </a:p>
        </p:txBody>
      </p:sp>
      <p:sp>
        <p:nvSpPr>
          <p:cNvPr id="3" name="Content Placeholder 2"/>
          <p:cNvSpPr>
            <a:spLocks noGrp="1"/>
          </p:cNvSpPr>
          <p:nvPr>
            <p:ph idx="1"/>
          </p:nvPr>
        </p:nvSpPr>
        <p:spPr>
          <a:xfrm>
            <a:off x="457200" y="997193"/>
            <a:ext cx="8229600" cy="5550363"/>
          </a:xfrm>
        </p:spPr>
        <p:txBody>
          <a:bodyPr>
            <a:noAutofit/>
          </a:bodyPr>
          <a:lstStyle/>
          <a:p>
            <a:r>
              <a:rPr lang="en-US" sz="2000" dirty="0" smtClean="0"/>
              <a:t>Co-develop / design GUI in-concert with system hardware and software</a:t>
            </a:r>
          </a:p>
          <a:p>
            <a:pPr marL="0" indent="0">
              <a:buNone/>
            </a:pPr>
            <a:endParaRPr lang="en-US" sz="800" dirty="0" smtClean="0"/>
          </a:p>
          <a:p>
            <a:r>
              <a:rPr lang="en-US" sz="2000" dirty="0" smtClean="0"/>
              <a:t>Define options for telemetry / communications</a:t>
            </a:r>
          </a:p>
          <a:p>
            <a:pPr>
              <a:buNone/>
            </a:pPr>
            <a:endParaRPr lang="en-US" sz="800" dirty="0" smtClean="0"/>
          </a:p>
          <a:p>
            <a:r>
              <a:rPr lang="en-US" sz="2000" dirty="0" smtClean="0"/>
              <a:t>Design transport for system concerns and telemetry</a:t>
            </a:r>
          </a:p>
          <a:p>
            <a:pPr lvl="1"/>
            <a:r>
              <a:rPr lang="en-US" sz="2000" dirty="0" smtClean="0"/>
              <a:t>RPC / Messaging / ?</a:t>
            </a:r>
          </a:p>
          <a:p>
            <a:pPr lvl="1">
              <a:buNone/>
            </a:pPr>
            <a:endParaRPr lang="en-US" sz="800" dirty="0" smtClean="0"/>
          </a:p>
          <a:p>
            <a:r>
              <a:rPr lang="en-US" sz="2000" dirty="0" smtClean="0"/>
              <a:t>Design security / safety</a:t>
            </a:r>
          </a:p>
          <a:p>
            <a:pPr>
              <a:buNone/>
            </a:pPr>
            <a:endParaRPr lang="en-US" sz="800" dirty="0" smtClean="0"/>
          </a:p>
          <a:p>
            <a:r>
              <a:rPr lang="en-US" sz="2000" dirty="0" smtClean="0"/>
              <a:t>Take a disciplined, layered approach to architecture</a:t>
            </a:r>
          </a:p>
          <a:p>
            <a:pPr lvl="1"/>
            <a:r>
              <a:rPr lang="en-US" sz="2000" dirty="0" smtClean="0"/>
              <a:t>Explicit, well documented, and controlled interfaces / APIs</a:t>
            </a:r>
          </a:p>
          <a:p>
            <a:pPr lvl="1">
              <a:buNone/>
            </a:pPr>
            <a:endParaRPr lang="en-US" sz="800" dirty="0" smtClean="0"/>
          </a:p>
          <a:p>
            <a:r>
              <a:rPr lang="en-US" sz="2000" dirty="0" smtClean="0"/>
              <a:t>These core system APIs can be used by any type of client</a:t>
            </a:r>
          </a:p>
          <a:p>
            <a:pPr lvl="1"/>
            <a:r>
              <a:rPr lang="en-US" sz="2000" dirty="0" smtClean="0"/>
              <a:t>Command line</a:t>
            </a:r>
          </a:p>
          <a:p>
            <a:pPr lvl="1"/>
            <a:r>
              <a:rPr lang="en-US" sz="2000" dirty="0" smtClean="0"/>
              <a:t>Direct client application</a:t>
            </a:r>
          </a:p>
          <a:p>
            <a:pPr lvl="1"/>
            <a:r>
              <a:rPr lang="en-US" sz="2000" dirty="0" smtClean="0"/>
              <a:t>Remote Client</a:t>
            </a:r>
          </a:p>
        </p:txBody>
      </p:sp>
    </p:spTree>
    <p:extLst>
      <p:ext uri="{BB962C8B-B14F-4D97-AF65-F5344CB8AC3E}">
        <p14:creationId xmlns:p14="http://schemas.microsoft.com/office/powerpoint/2010/main" val="2469925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157058" y="414080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203881" y="418144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048962" y="3436309"/>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099623" y="3484344"/>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698863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5" name="Group 4"/>
          <p:cNvGrpSpPr/>
          <p:nvPr/>
        </p:nvGrpSpPr>
        <p:grpSpPr>
          <a:xfrm>
            <a:off x="7011644" y="5736955"/>
            <a:ext cx="562037" cy="796857"/>
            <a:chOff x="3077054" y="5910010"/>
            <a:chExt cx="428434" cy="579698"/>
          </a:xfrm>
        </p:grpSpPr>
        <p:sp>
          <p:nvSpPr>
            <p:cNvPr id="6" name="Oval 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a:endCxn id="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246987" y="422208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039133" y="3455866"/>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147852" y="3520355"/>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V="1">
            <a:off x="7292663" y="5394021"/>
            <a:ext cx="0"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292663" y="4621598"/>
            <a:ext cx="354723"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72121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31" name="Group 30"/>
          <p:cNvGrpSpPr/>
          <p:nvPr/>
        </p:nvGrpSpPr>
        <p:grpSpPr>
          <a:xfrm>
            <a:off x="7744224" y="5729629"/>
            <a:ext cx="562037" cy="796857"/>
            <a:chOff x="3077054" y="5910010"/>
            <a:chExt cx="428434" cy="579698"/>
          </a:xfrm>
        </p:grpSpPr>
        <p:sp>
          <p:nvSpPr>
            <p:cNvPr id="32" name="Oval 31"/>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33" name="Straight Connector 32"/>
            <p:cNvCxnSpPr>
              <a:endCxn id="32"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cxnSp>
        <p:nvCxnSpPr>
          <p:cNvPr id="37" name="Straight Connector 36"/>
          <p:cNvCxnSpPr>
            <a:stCxn id="30" idx="0"/>
            <a:endCxn id="9" idx="2"/>
          </p:cNvCxnSpPr>
          <p:nvPr/>
        </p:nvCxnSpPr>
        <p:spPr>
          <a:xfrm flipH="1" flipV="1">
            <a:off x="7647386" y="4621598"/>
            <a:ext cx="377857"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025243"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647386" y="3919868"/>
            <a:ext cx="0" cy="302217"/>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715124" y="3720112"/>
            <a:ext cx="432728" cy="3865"/>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195410" y="2610597"/>
            <a:ext cx="451976"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647384" y="2561957"/>
            <a:ext cx="2" cy="95839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647386" y="2610597"/>
            <a:ext cx="499533"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5840795"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664835"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132287"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409715"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680295"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072489"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680295" y="2855165"/>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spTree>
    <p:extLst>
      <p:ext uri="{BB962C8B-B14F-4D97-AF65-F5344CB8AC3E}">
        <p14:creationId xmlns:p14="http://schemas.microsoft.com/office/powerpoint/2010/main" val="683889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val="2732778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8"/>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Java RMI</a:t>
            </a:r>
            <a:endParaRPr lang="en-US" sz="1200" dirty="0">
              <a:solidFill>
                <a:schemeClr val="accent1">
                  <a:lumMod val="75000"/>
                </a:schemeClr>
              </a:solidFill>
            </a:endParaRP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spTree>
    <p:extLst>
      <p:ext uri="{BB962C8B-B14F-4D97-AF65-F5344CB8AC3E}">
        <p14:creationId xmlns:p14="http://schemas.microsoft.com/office/powerpoint/2010/main" val="192227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System Requirements</a:t>
            </a:r>
            <a:endParaRPr lang="en-US" dirty="0"/>
          </a:p>
        </p:txBody>
      </p:sp>
      <p:sp>
        <p:nvSpPr>
          <p:cNvPr id="4" name="TextBox 3"/>
          <p:cNvSpPr txBox="1"/>
          <p:nvPr/>
        </p:nvSpPr>
        <p:spPr>
          <a:xfrm>
            <a:off x="265247" y="1673008"/>
            <a:ext cx="8656709" cy="4401205"/>
          </a:xfrm>
          <a:prstGeom prst="rect">
            <a:avLst/>
          </a:prstGeom>
          <a:noFill/>
        </p:spPr>
        <p:txBody>
          <a:bodyPr wrap="square" rtlCol="0">
            <a:spAutoFit/>
          </a:bodyPr>
          <a:lstStyle/>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dirty="0" smtClean="0"/>
              <a:t>User Authentication / Authorization</a:t>
            </a:r>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a:t>Metadata access / management</a:t>
            </a:r>
          </a:p>
          <a:p>
            <a:pPr marL="457200" indent="-457200">
              <a:buFont typeface="+mj-lt"/>
              <a:buAutoNum type="arabicPeriod"/>
            </a:pPr>
            <a:r>
              <a:rPr lang="en-US" sz="2000" dirty="0" smtClean="0"/>
              <a:t>Data </a:t>
            </a:r>
            <a:r>
              <a:rPr lang="en-US" sz="2000" dirty="0"/>
              <a:t>Format and </a:t>
            </a:r>
            <a:r>
              <a:rPr lang="en-US" sz="2000" dirty="0" smtClean="0"/>
              <a:t>Parsing (or pick data format)</a:t>
            </a:r>
          </a:p>
          <a:p>
            <a:pPr marL="457200" indent="-457200">
              <a:buFont typeface="+mj-lt"/>
              <a:buAutoNum type="arabicPeriod"/>
            </a:pPr>
            <a:r>
              <a:rPr lang="en-US" sz="2000" dirty="0" smtClean="0"/>
              <a:t>System </a:t>
            </a:r>
            <a:r>
              <a:rPr lang="en-US" sz="2000" dirty="0"/>
              <a:t>Change </a:t>
            </a:r>
            <a:r>
              <a:rPr lang="en-US" sz="2000" dirty="0" smtClean="0"/>
              <a:t>Notification (push notification for low bandwidth)</a:t>
            </a:r>
          </a:p>
          <a:p>
            <a:pPr marL="457200" indent="-457200">
              <a:buFont typeface="+mj-lt"/>
              <a:buAutoNum type="arabicPeriod"/>
            </a:pPr>
            <a:r>
              <a:rPr lang="en-US" sz="2000" dirty="0" smtClean="0"/>
              <a:t>Scaling </a:t>
            </a:r>
            <a:r>
              <a:rPr lang="en-US" sz="2000" dirty="0"/>
              <a:t>and </a:t>
            </a:r>
            <a:r>
              <a:rPr lang="en-US" sz="2000" dirty="0" smtClean="0"/>
              <a:t>Extensibility (all the above for additional instruments)</a:t>
            </a:r>
          </a:p>
          <a:p>
            <a:pPr marL="457200" indent="-457200">
              <a:buFont typeface="+mj-lt"/>
              <a:buAutoNum type="arabicPeriod"/>
            </a:pPr>
            <a:r>
              <a:rPr lang="en-US" sz="2000" dirty="0" smtClean="0"/>
              <a:t>Data repository for historical data</a:t>
            </a:r>
            <a:endParaRPr lang="en-US" sz="2000" dirty="0"/>
          </a:p>
          <a:p>
            <a:pPr marL="457200" indent="-457200">
              <a:buFont typeface="+mj-lt"/>
              <a:buAutoNum type="arabicPeriod"/>
            </a:pPr>
            <a:endParaRPr lang="en-US" sz="2000" dirty="0" smtClean="0"/>
          </a:p>
        </p:txBody>
      </p:sp>
    </p:spTree>
    <p:extLst>
      <p:ext uri="{BB962C8B-B14F-4D97-AF65-F5344CB8AC3E}">
        <p14:creationId xmlns:p14="http://schemas.microsoft.com/office/powerpoint/2010/main" val="708670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763378381"/>
              </p:ext>
            </p:extLst>
          </p:nvPr>
        </p:nvGraphicFramePr>
        <p:xfrm>
          <a:off x="304800" y="944008"/>
          <a:ext cx="8512674" cy="5096812"/>
        </p:xfrm>
        <a:graphic>
          <a:graphicData uri="http://schemas.openxmlformats.org/drawingml/2006/table">
            <a:tbl>
              <a:tblPr firstRow="1" bandRow="1">
                <a:tableStyleId>{5C22544A-7EE6-4342-B048-85BDC9FD1C3A}</a:tableStyleId>
              </a:tblPr>
              <a:tblGrid>
                <a:gridCol w="4853608"/>
                <a:gridCol w="1862878"/>
                <a:gridCol w="1796188"/>
              </a:tblGrid>
              <a:tr h="645228">
                <a:tc>
                  <a:txBody>
                    <a:bodyPr/>
                    <a:lstStyle/>
                    <a:p>
                      <a:pPr algn="ctr"/>
                      <a:r>
                        <a:rPr lang="en-US" dirty="0" smtClean="0">
                          <a:solidFill>
                            <a:schemeClr val="bg1"/>
                          </a:solidFill>
                        </a:rPr>
                        <a:t>REQUIREMENTS</a:t>
                      </a:r>
                      <a:endParaRPr lang="en-US" dirty="0">
                        <a:solidFill>
                          <a:schemeClr val="bg1"/>
                        </a:solidFill>
                      </a:endParaRPr>
                    </a:p>
                  </a:txBody>
                  <a:tcPr anchor="ctr"/>
                </a:tc>
                <a:tc>
                  <a:txBody>
                    <a:bodyPr/>
                    <a:lstStyle/>
                    <a:p>
                      <a:pPr algn="ctr"/>
                      <a:r>
                        <a:rPr lang="en-US" dirty="0" err="1" smtClean="0">
                          <a:solidFill>
                            <a:schemeClr val="bg1"/>
                          </a:solidFill>
                        </a:rPr>
                        <a:t>xFOCE</a:t>
                      </a:r>
                      <a:endParaRPr lang="en-US" dirty="0">
                        <a:solidFill>
                          <a:schemeClr val="bg1"/>
                        </a:solidFill>
                      </a:endParaRPr>
                    </a:p>
                  </a:txBody>
                  <a:tcPr anchor="ctr"/>
                </a:tc>
                <a:tc>
                  <a:txBody>
                    <a:bodyPr/>
                    <a:lstStyle/>
                    <a:p>
                      <a:pPr algn="ctr"/>
                      <a:r>
                        <a:rPr lang="en-US" dirty="0" smtClean="0">
                          <a:solidFill>
                            <a:schemeClr val="bg1"/>
                          </a:solidFill>
                        </a:rPr>
                        <a:t>SWFOCE</a:t>
                      </a:r>
                      <a:endParaRPr lang="en-US" dirty="0">
                        <a:solidFill>
                          <a:schemeClr val="bg1"/>
                        </a:solidFill>
                      </a:endParaRPr>
                    </a:p>
                  </a:txBody>
                  <a:tcPr anchor="ctr"/>
                </a:tc>
              </a:tr>
              <a:tr h="301694">
                <a:tc>
                  <a:txBody>
                    <a:bodyPr/>
                    <a:lstStyle/>
                    <a:p>
                      <a:r>
                        <a:rPr lang="en-US" dirty="0" smtClean="0"/>
                        <a:t>1. </a:t>
                      </a:r>
                      <a:r>
                        <a:rPr lang="en-US" sz="1800" dirty="0" smtClean="0"/>
                        <a:t>Network</a:t>
                      </a:r>
                      <a:r>
                        <a:rPr lang="en-US" sz="1800" baseline="0" dirty="0" smtClean="0"/>
                        <a:t> Connectivity</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r>
              <a:tr h="425621">
                <a:tc>
                  <a:txBody>
                    <a:bodyPr/>
                    <a:lstStyle/>
                    <a:p>
                      <a:pPr marL="342900" indent="-342900"/>
                      <a:r>
                        <a:rPr lang="en-US" sz="1800" dirty="0" smtClean="0"/>
                        <a:t>2. Health and Status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5621">
                <a:tc>
                  <a:txBody>
                    <a:bodyPr/>
                    <a:lstStyle/>
                    <a:p>
                      <a:pPr marL="342900" indent="-342900"/>
                      <a:r>
                        <a:rPr lang="en-US" sz="1800" dirty="0" smtClean="0"/>
                        <a:t>3. Control APIs</a:t>
                      </a:r>
                      <a:r>
                        <a:rPr lang="en-US" sz="1800" baseline="0" dirty="0" smtClean="0"/>
                        <a:t> </a:t>
                      </a:r>
                      <a:r>
                        <a:rPr lang="en-US" sz="1800" dirty="0" smtClean="0"/>
                        <a:t>for both System &amp;</a:t>
                      </a:r>
                      <a:r>
                        <a:rPr lang="en-US" sz="1800" baseline="0" dirty="0" smtClean="0"/>
                        <a:t> </a:t>
                      </a:r>
                      <a:r>
                        <a:rPr lang="en-US" sz="1800" dirty="0" smtClean="0"/>
                        <a:t>Instruments </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1421">
                <a:tc>
                  <a:txBody>
                    <a:bodyPr/>
                    <a:lstStyle/>
                    <a:p>
                      <a:r>
                        <a:rPr lang="en-US" sz="1800" dirty="0" smtClean="0"/>
                        <a:t>4.</a:t>
                      </a:r>
                      <a:r>
                        <a:rPr lang="en-US" sz="1800" baseline="0" dirty="0" smtClean="0"/>
                        <a:t> Data Collection APIs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90781">
                <a:tc>
                  <a:txBody>
                    <a:bodyPr/>
                    <a:lstStyle/>
                    <a:p>
                      <a:r>
                        <a:rPr lang="en-US" sz="1800" dirty="0" smtClean="0"/>
                        <a:t>5. Security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7064">
                <a:tc>
                  <a:txBody>
                    <a:bodyPr/>
                    <a:lstStyle/>
                    <a:p>
                      <a:r>
                        <a:rPr lang="en-US" sz="1800" dirty="0" smtClean="0"/>
                        <a:t>6. Node / Instrument List (Registry)</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3346">
                <a:tc>
                  <a:txBody>
                    <a:bodyPr/>
                    <a:lstStyle/>
                    <a:p>
                      <a:r>
                        <a:rPr lang="en-US" sz="1800" dirty="0" smtClean="0"/>
                        <a:t>7. Metadata Access Management</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tx1"/>
                        </a:solidFill>
                        <a:latin typeface="Zapf Dingbats"/>
                        <a:ea typeface="Zapf Dingbats"/>
                        <a:cs typeface="Zapf Dingbat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0412">
                <a:tc>
                  <a:txBody>
                    <a:bodyPr/>
                    <a:lstStyle/>
                    <a:p>
                      <a:r>
                        <a:rPr lang="en-US" sz="1800" dirty="0" smtClean="0"/>
                        <a:t>8. </a:t>
                      </a:r>
                      <a:r>
                        <a:rPr lang="en-US" sz="1800" u="none" dirty="0" smtClean="0"/>
                        <a:t>Data format and parsing</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6137">
                <a:tc>
                  <a:txBody>
                    <a:bodyPr/>
                    <a:lstStyle/>
                    <a:p>
                      <a:r>
                        <a:rPr lang="en-US" sz="1800" u="none" dirty="0" smtClean="0"/>
                        <a:t>9. System Change Notification</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10923">
                <a:tc>
                  <a:txBody>
                    <a:bodyPr/>
                    <a:lstStyle/>
                    <a:p>
                      <a:r>
                        <a:rPr lang="en-US" sz="1800" u="none" dirty="0" smtClean="0"/>
                        <a:t>10. Scaling</a:t>
                      </a:r>
                      <a:r>
                        <a:rPr lang="en-US" sz="1800" u="none" baseline="0" dirty="0" smtClean="0"/>
                        <a:t> and Extensibility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74498">
                <a:tc>
                  <a:txBody>
                    <a:bodyPr/>
                    <a:lstStyle/>
                    <a:p>
                      <a:r>
                        <a:rPr lang="en-US" sz="1800" u="none" dirty="0" smtClean="0"/>
                        <a:t>11. Data repository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bl>
          </a:graphicData>
        </a:graphic>
      </p:graphicFrame>
      <p:grpSp>
        <p:nvGrpSpPr>
          <p:cNvPr id="6" name="Group 5"/>
          <p:cNvGrpSpPr/>
          <p:nvPr/>
        </p:nvGrpSpPr>
        <p:grpSpPr>
          <a:xfrm>
            <a:off x="3754252" y="5996944"/>
            <a:ext cx="2278501" cy="634615"/>
            <a:chOff x="2907597" y="5983126"/>
            <a:chExt cx="2278501" cy="634614"/>
          </a:xfrm>
        </p:grpSpPr>
        <p:sp>
          <p:nvSpPr>
            <p:cNvPr id="3" name="Rectangle 2"/>
            <p:cNvSpPr/>
            <p:nvPr/>
          </p:nvSpPr>
          <p:spPr>
            <a:xfrm>
              <a:off x="2922900" y="5983126"/>
              <a:ext cx="1303274" cy="369332"/>
            </a:xfrm>
            <a:prstGeom prst="rect">
              <a:avLst/>
            </a:prstGeom>
          </p:spPr>
          <p:txBody>
            <a:bodyPr wrap="none">
              <a:spAutoFit/>
            </a:bodyPr>
            <a:lstStyle/>
            <a:p>
              <a:pPr algn="ctr" defTabSz="914400">
                <a:defRPr/>
              </a:pPr>
              <a:r>
                <a:rPr lang="en-US" dirty="0" err="1" smtClean="0">
                  <a:solidFill>
                    <a:srgbClr val="008000"/>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Required</a:t>
              </a:r>
              <a:endParaRPr lang="en-US" sz="1600" dirty="0" smtClean="0">
                <a:latin typeface="Calibri"/>
              </a:endParaRPr>
            </a:p>
          </p:txBody>
        </p:sp>
        <p:sp>
          <p:nvSpPr>
            <p:cNvPr id="5" name="Rectangle 4"/>
            <p:cNvSpPr/>
            <p:nvPr/>
          </p:nvSpPr>
          <p:spPr>
            <a:xfrm>
              <a:off x="2907597" y="6248409"/>
              <a:ext cx="2278501" cy="369331"/>
            </a:xfrm>
            <a:prstGeom prst="rect">
              <a:avLst/>
            </a:prstGeom>
          </p:spPr>
          <p:txBody>
            <a:bodyPr wrap="none">
              <a:spAutoFit/>
            </a:bodyPr>
            <a:lstStyle/>
            <a:p>
              <a:pPr algn="ctr" defTabSz="914400">
                <a:defRPr/>
              </a:pPr>
              <a:r>
                <a:rPr lang="en-US" dirty="0" err="1" smtClean="0">
                  <a:solidFill>
                    <a:srgbClr val="0000FF"/>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Maybe, It Depends…</a:t>
              </a:r>
              <a:endParaRPr lang="en-US" sz="1600" dirty="0" smtClean="0">
                <a:latin typeface="Calibri"/>
              </a:endParaRPr>
            </a:p>
          </p:txBody>
        </p:sp>
      </p:grpSp>
    </p:spTree>
    <p:extLst>
      <p:ext uri="{BB962C8B-B14F-4D97-AF65-F5344CB8AC3E}">
        <p14:creationId xmlns:p14="http://schemas.microsoft.com/office/powerpoint/2010/main" val="2099818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Functions</a:t>
            </a:r>
            <a:endParaRPr lang="en-US" dirty="0"/>
          </a:p>
        </p:txBody>
      </p:sp>
      <p:pic>
        <p:nvPicPr>
          <p:cNvPr id="4" name="Picture 3"/>
          <p:cNvPicPr>
            <a:picLocks noChangeAspect="1"/>
          </p:cNvPicPr>
          <p:nvPr/>
        </p:nvPicPr>
        <p:blipFill>
          <a:blip r:embed="rId3"/>
          <a:stretch>
            <a:fillRect/>
          </a:stretch>
        </p:blipFill>
        <p:spPr>
          <a:xfrm>
            <a:off x="1909471" y="1291760"/>
            <a:ext cx="4710395" cy="5230086"/>
          </a:xfrm>
          <a:prstGeom prst="rect">
            <a:avLst/>
          </a:prstGeom>
        </p:spPr>
      </p:pic>
    </p:spTree>
    <p:extLst>
      <p:ext uri="{BB962C8B-B14F-4D97-AF65-F5344CB8AC3E}">
        <p14:creationId xmlns:p14="http://schemas.microsoft.com/office/powerpoint/2010/main" val="1802220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end of the spectrum</a:t>
            </a:r>
            <a:endParaRPr lang="en-US" dirty="0"/>
          </a:p>
        </p:txBody>
      </p:sp>
      <p:pic>
        <p:nvPicPr>
          <p:cNvPr id="4" name="Picture 3"/>
          <p:cNvPicPr>
            <a:picLocks noChangeAspect="1"/>
          </p:cNvPicPr>
          <p:nvPr/>
        </p:nvPicPr>
        <p:blipFill>
          <a:blip r:embed="rId3"/>
          <a:stretch>
            <a:fillRect/>
          </a:stretch>
        </p:blipFill>
        <p:spPr>
          <a:xfrm>
            <a:off x="878859" y="1417638"/>
            <a:ext cx="7170686" cy="4602877"/>
          </a:xfrm>
          <a:prstGeom prst="rect">
            <a:avLst/>
          </a:prstGeom>
        </p:spPr>
      </p:pic>
    </p:spTree>
    <p:extLst>
      <p:ext uri="{BB962C8B-B14F-4D97-AF65-F5344CB8AC3E}">
        <p14:creationId xmlns:p14="http://schemas.microsoft.com/office/powerpoint/2010/main" val="3272776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3"/>
          <a:stretch>
            <a:fillRect/>
          </a:stretch>
        </p:blipFill>
        <p:spPr>
          <a:xfrm>
            <a:off x="0" y="1349553"/>
            <a:ext cx="9144000" cy="5346095"/>
          </a:xfrm>
          <a:prstGeom prst="rect">
            <a:avLst/>
          </a:prstGeom>
        </p:spPr>
      </p:pic>
    </p:spTree>
    <p:extLst>
      <p:ext uri="{BB962C8B-B14F-4D97-AF65-F5344CB8AC3E}">
        <p14:creationId xmlns:p14="http://schemas.microsoft.com/office/powerpoint/2010/main" val="241566804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4256</TotalTime>
  <Words>2528</Words>
  <Application>Microsoft Macintosh PowerPoint</Application>
  <PresentationFormat>On-screen Show (4:3)</PresentationFormat>
  <Paragraphs>405</Paragraphs>
  <Slides>14</Slides>
  <Notes>13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1_Office Theme</vt:lpstr>
      <vt:lpstr>xFOCE/swFOCE Data System</vt:lpstr>
      <vt:lpstr>xFOCE Data</vt:lpstr>
      <vt:lpstr>swFOCE Data</vt:lpstr>
      <vt:lpstr>PowerPoint Presentation</vt:lpstr>
      <vt:lpstr>UI System Requirements</vt:lpstr>
      <vt:lpstr>PowerPoint Presentation</vt:lpstr>
      <vt:lpstr>UI Functions</vt:lpstr>
      <vt:lpstr>One end of the spectrum</vt:lpstr>
      <vt:lpstr>The other end (swFOCE)</vt:lpstr>
      <vt:lpstr>The other end (swFOCE)</vt:lpstr>
      <vt:lpstr>The other end (swFOCE)</vt:lpstr>
      <vt:lpstr>The other end (swFOCE)</vt:lpstr>
      <vt:lpstr>The other end (swFOCE)</vt:lpstr>
      <vt:lpstr>The take home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163</cp:revision>
  <dcterms:created xsi:type="dcterms:W3CDTF">2012-05-14T03:33:19Z</dcterms:created>
  <dcterms:modified xsi:type="dcterms:W3CDTF">2012-05-14T03:58:36Z</dcterms:modified>
</cp:coreProperties>
</file>