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4" r:id="rId7"/>
    <p:sldId id="273" r:id="rId8"/>
    <p:sldId id="261" r:id="rId9"/>
    <p:sldId id="265" r:id="rId10"/>
    <p:sldId id="262" r:id="rId11"/>
    <p:sldId id="267" r:id="rId12"/>
    <p:sldId id="274" r:id="rId13"/>
    <p:sldId id="266" r:id="rId14"/>
    <p:sldId id="268" r:id="rId15"/>
    <p:sldId id="275" r:id="rId16"/>
    <p:sldId id="269" r:id="rId17"/>
    <p:sldId id="270" r:id="rId18"/>
    <p:sldId id="271" r:id="rId19"/>
    <p:sldId id="272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85" d="100"/>
          <a:sy n="185" d="100"/>
        </p:scale>
        <p:origin x="-17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3/27/12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83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3/27/12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124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3/27/12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525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3/27/12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745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3/27/12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293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3/27/12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379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3/27/12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342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3/27/12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594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3/27/12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227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3/27/12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962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3/27/12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142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FFFF00">
                <a:alpha val="36000"/>
              </a:srgbClr>
            </a:gs>
          </a:gsLst>
          <a:lin ang="5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627168"/>
            <a:ext cx="13260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Copyright MBARI©2012</a:t>
            </a:r>
            <a:endParaRPr lang="en-US" sz="9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715404" y="6627168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FOCE.BrewerLab.Apr.2012</a:t>
            </a:r>
            <a:endParaRPr lang="en-US" sz="900" dirty="0"/>
          </a:p>
        </p:txBody>
      </p:sp>
      <p:pic>
        <p:nvPicPr>
          <p:cNvPr id="9" name="Picture 8" descr="transparent_logo2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74" y="172435"/>
            <a:ext cx="839228" cy="58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421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92240" y="1482240"/>
            <a:ext cx="36028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err="1" smtClean="0"/>
              <a:t>xFOCE</a:t>
            </a:r>
            <a:r>
              <a:rPr lang="en-US" sz="4000" dirty="0" smtClean="0"/>
              <a:t> / </a:t>
            </a:r>
            <a:r>
              <a:rPr lang="en-US" sz="4000" dirty="0" err="1" smtClean="0"/>
              <a:t>swFOCE</a:t>
            </a:r>
            <a:r>
              <a:rPr lang="en-US" sz="4000" dirty="0" smtClean="0"/>
              <a:t> </a:t>
            </a:r>
          </a:p>
          <a:p>
            <a:pPr algn="ctr"/>
            <a:r>
              <a:rPr lang="en-US" sz="4000" dirty="0" smtClean="0"/>
              <a:t>Review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7357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 Systems concept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Divide sub-systems out, major blocks and define what will traded. </a:t>
            </a:r>
          </a:p>
          <a:p>
            <a:endParaRPr lang="en-US" dirty="0"/>
          </a:p>
          <a:p>
            <a:r>
              <a:rPr lang="en-US" dirty="0" smtClean="0"/>
              <a:t>Define system / sub-system interfaces</a:t>
            </a:r>
          </a:p>
          <a:p>
            <a:endParaRPr lang="en-US" dirty="0"/>
          </a:p>
          <a:p>
            <a:r>
              <a:rPr lang="en-US" dirty="0" smtClean="0"/>
              <a:t>Assign each trade to 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088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xFOCE</a:t>
            </a:r>
            <a:r>
              <a:rPr lang="en-US" dirty="0" smtClean="0"/>
              <a:t> Systems concept</a:t>
            </a:r>
            <a:endParaRPr lang="en-US" dirty="0"/>
          </a:p>
        </p:txBody>
      </p:sp>
      <p:pic>
        <p:nvPicPr>
          <p:cNvPr id="5" name="Picture 7" descr="FOCE_Flume1_noMBARIpr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81897"/>
            <a:ext cx="8305800" cy="468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867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FOCE_MARS_May2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914" y="1322157"/>
            <a:ext cx="6739924" cy="520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xFOCE</a:t>
            </a:r>
            <a:r>
              <a:rPr lang="en-US" dirty="0" smtClean="0"/>
              <a:t> Systems concept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723082" y="1044830"/>
            <a:ext cx="5696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What is the minimum requirement of elements for </a:t>
            </a:r>
            <a:r>
              <a:rPr lang="en-US" dirty="0" err="1" smtClean="0"/>
              <a:t>xFOCE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6689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err="1" smtClean="0"/>
              <a:t>swFOCE</a:t>
            </a:r>
            <a:r>
              <a:rPr lang="en-US" dirty="0" smtClean="0"/>
              <a:t> Systems concept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01119"/>
            <a:ext cx="8229600" cy="4525963"/>
          </a:xfrm>
        </p:spPr>
        <p:txBody>
          <a:bodyPr/>
          <a:lstStyle/>
          <a:p>
            <a:r>
              <a:rPr lang="en-US" dirty="0" smtClean="0"/>
              <a:t>Divide sub-systems out, major blocks and define what will traded starting with </a:t>
            </a:r>
            <a:r>
              <a:rPr lang="en-US" dirty="0" err="1" smtClean="0"/>
              <a:t>xFOCE</a:t>
            </a:r>
            <a:r>
              <a:rPr lang="en-US" dirty="0" smtClean="0"/>
              <a:t> base.  </a:t>
            </a:r>
          </a:p>
          <a:p>
            <a:endParaRPr lang="en-US" dirty="0"/>
          </a:p>
          <a:p>
            <a:r>
              <a:rPr lang="en-US" dirty="0" smtClean="0"/>
              <a:t>Define system / sub-system interfaces</a:t>
            </a:r>
          </a:p>
          <a:p>
            <a:endParaRPr lang="en-US" dirty="0"/>
          </a:p>
          <a:p>
            <a:r>
              <a:rPr lang="en-US" dirty="0" smtClean="0"/>
              <a:t>Assign each trade to 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4538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swFOCE Systems concept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4503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FOCE_MARS_May2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914" y="1322157"/>
            <a:ext cx="6739924" cy="520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swFOCE</a:t>
            </a:r>
            <a:r>
              <a:rPr lang="en-US" dirty="0" smtClean="0"/>
              <a:t> Systems concept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18488" y="981655"/>
            <a:ext cx="3865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What is </a:t>
            </a:r>
            <a:r>
              <a:rPr lang="en-US" b="1" u="sng" dirty="0" smtClean="0"/>
              <a:t>required</a:t>
            </a:r>
            <a:r>
              <a:rPr lang="en-US" dirty="0" smtClean="0"/>
              <a:t> to make an </a:t>
            </a:r>
            <a:r>
              <a:rPr lang="en-US" dirty="0" err="1" smtClean="0"/>
              <a:t>swFOCE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139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Mechanical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855783" y="1208216"/>
            <a:ext cx="3528242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Basic </a:t>
            </a:r>
            <a:r>
              <a:rPr lang="en-US" dirty="0" err="1" smtClean="0"/>
              <a:t>xFOCE</a:t>
            </a:r>
            <a:r>
              <a:rPr lang="en-US" dirty="0" smtClean="0"/>
              <a:t> Structure</a:t>
            </a:r>
          </a:p>
          <a:p>
            <a:r>
              <a:rPr lang="en-US" dirty="0"/>
              <a:t>	</a:t>
            </a:r>
            <a:r>
              <a:rPr lang="en-US" dirty="0" err="1" smtClean="0"/>
              <a:t>swFOCE</a:t>
            </a:r>
            <a:r>
              <a:rPr lang="en-US" dirty="0" smtClean="0"/>
              <a:t> if anything is modified </a:t>
            </a:r>
          </a:p>
          <a:p>
            <a:endParaRPr lang="en-US" dirty="0"/>
          </a:p>
          <a:p>
            <a:r>
              <a:rPr lang="en-US" dirty="0" smtClean="0"/>
              <a:t>Anchoring (environmental data) </a:t>
            </a:r>
          </a:p>
          <a:p>
            <a:endParaRPr lang="en-US" dirty="0"/>
          </a:p>
          <a:p>
            <a:r>
              <a:rPr lang="en-US" dirty="0" smtClean="0"/>
              <a:t>Flow control</a:t>
            </a:r>
          </a:p>
          <a:p>
            <a:endParaRPr lang="en-US" dirty="0"/>
          </a:p>
          <a:p>
            <a:r>
              <a:rPr lang="en-US" dirty="0" smtClean="0"/>
              <a:t>Light management</a:t>
            </a:r>
          </a:p>
          <a:p>
            <a:endParaRPr lang="en-US" dirty="0"/>
          </a:p>
          <a:p>
            <a:r>
              <a:rPr lang="en-US" dirty="0" smtClean="0"/>
              <a:t>Bio-fouling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7729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Electrical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597189" y="1269999"/>
            <a:ext cx="190745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Power</a:t>
            </a:r>
          </a:p>
          <a:p>
            <a:r>
              <a:rPr lang="en-US" dirty="0"/>
              <a:t>	</a:t>
            </a:r>
            <a:r>
              <a:rPr lang="en-US" dirty="0" smtClean="0"/>
              <a:t>Budgets</a:t>
            </a:r>
          </a:p>
          <a:p>
            <a:r>
              <a:rPr lang="en-US" dirty="0"/>
              <a:t>	</a:t>
            </a:r>
            <a:r>
              <a:rPr lang="en-US" dirty="0" smtClean="0"/>
              <a:t>Management</a:t>
            </a:r>
          </a:p>
          <a:p>
            <a:endParaRPr lang="en-US" dirty="0"/>
          </a:p>
          <a:p>
            <a:r>
              <a:rPr lang="en-US" dirty="0" smtClean="0"/>
              <a:t>Communications</a:t>
            </a:r>
          </a:p>
          <a:p>
            <a:endParaRPr lang="en-US" dirty="0"/>
          </a:p>
          <a:p>
            <a:r>
              <a:rPr lang="en-US" dirty="0" smtClean="0"/>
              <a:t>Ground Fault ?? </a:t>
            </a:r>
          </a:p>
          <a:p>
            <a:endParaRPr lang="en-US" dirty="0"/>
          </a:p>
          <a:p>
            <a:r>
              <a:rPr lang="en-US" dirty="0" smtClean="0"/>
              <a:t>Control Circuits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7191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3"/>
            <a:ext cx="8229600" cy="1143000"/>
          </a:xfrm>
        </p:spPr>
        <p:txBody>
          <a:bodyPr/>
          <a:lstStyle/>
          <a:p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05676" y="1057190"/>
            <a:ext cx="4485723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Basic Architectural Structure</a:t>
            </a:r>
          </a:p>
          <a:p>
            <a:r>
              <a:rPr lang="en-US" dirty="0"/>
              <a:t>	</a:t>
            </a:r>
            <a:r>
              <a:rPr lang="en-US" dirty="0" err="1" smtClean="0"/>
              <a:t>xFOCE</a:t>
            </a:r>
            <a:r>
              <a:rPr lang="en-US" dirty="0" smtClean="0"/>
              <a:t> (minimum needs)</a:t>
            </a:r>
          </a:p>
          <a:p>
            <a:r>
              <a:rPr lang="en-US" dirty="0"/>
              <a:t>	</a:t>
            </a:r>
            <a:r>
              <a:rPr lang="en-US" dirty="0" err="1" smtClean="0"/>
              <a:t>swFOCE</a:t>
            </a:r>
            <a:r>
              <a:rPr lang="en-US" dirty="0" smtClean="0"/>
              <a:t> (extensible elements as needed)</a:t>
            </a:r>
          </a:p>
          <a:p>
            <a:endParaRPr lang="en-US" dirty="0"/>
          </a:p>
          <a:p>
            <a:r>
              <a:rPr lang="en-US" dirty="0" smtClean="0"/>
              <a:t>Open Source</a:t>
            </a:r>
          </a:p>
          <a:p>
            <a:endParaRPr lang="en-US" dirty="0"/>
          </a:p>
          <a:p>
            <a:r>
              <a:rPr lang="en-US" dirty="0" smtClean="0"/>
              <a:t>Controller / algorithm development</a:t>
            </a:r>
          </a:p>
          <a:p>
            <a:endParaRPr lang="en-US" dirty="0"/>
          </a:p>
          <a:p>
            <a:r>
              <a:rPr lang="en-US" dirty="0" smtClean="0"/>
              <a:t>Science/User interfaces </a:t>
            </a:r>
          </a:p>
          <a:p>
            <a:r>
              <a:rPr lang="en-US" dirty="0"/>
              <a:t>	</a:t>
            </a:r>
            <a:r>
              <a:rPr lang="en-US" dirty="0" smtClean="0"/>
              <a:t>most basic </a:t>
            </a:r>
          </a:p>
          <a:p>
            <a:r>
              <a:rPr lang="en-US" dirty="0"/>
              <a:t>	</a:t>
            </a:r>
            <a:r>
              <a:rPr lang="en-US" dirty="0" smtClean="0"/>
              <a:t>options </a:t>
            </a:r>
          </a:p>
          <a:p>
            <a:endParaRPr lang="en-US" dirty="0"/>
          </a:p>
          <a:p>
            <a:r>
              <a:rPr lang="en-US" dirty="0" err="1" smtClean="0"/>
              <a:t>Realtime</a:t>
            </a:r>
            <a:r>
              <a:rPr lang="en-US" dirty="0" smtClean="0"/>
              <a:t> vs. ??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580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19406" y="1352377"/>
            <a:ext cx="444233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Collection</a:t>
            </a:r>
          </a:p>
          <a:p>
            <a:endParaRPr lang="en-US" dirty="0"/>
          </a:p>
          <a:p>
            <a:r>
              <a:rPr lang="en-US" dirty="0" smtClean="0"/>
              <a:t>Storage</a:t>
            </a:r>
          </a:p>
          <a:p>
            <a:endParaRPr lang="en-US" dirty="0"/>
          </a:p>
          <a:p>
            <a:r>
              <a:rPr lang="en-US" dirty="0" smtClean="0"/>
              <a:t>Processing (??)</a:t>
            </a:r>
          </a:p>
          <a:p>
            <a:endParaRPr lang="en-US" dirty="0"/>
          </a:p>
          <a:p>
            <a:r>
              <a:rPr lang="en-US" dirty="0" smtClean="0"/>
              <a:t>Quality </a:t>
            </a:r>
          </a:p>
          <a:p>
            <a:endParaRPr lang="en-US" dirty="0"/>
          </a:p>
          <a:p>
            <a:r>
              <a:rPr lang="en-US" dirty="0" smtClean="0"/>
              <a:t>How does design handle modularity of </a:t>
            </a:r>
            <a:r>
              <a:rPr lang="en-US" dirty="0" err="1" smtClean="0"/>
              <a:t>xFOCE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821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70000" y="1609817"/>
            <a:ext cx="55058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Quick Background – talk about the current activities</a:t>
            </a:r>
          </a:p>
          <a:p>
            <a:endParaRPr lang="en-US" dirty="0"/>
          </a:p>
          <a:p>
            <a:r>
              <a:rPr lang="en-US" dirty="0" err="1" smtClean="0"/>
              <a:t>eFOCE</a:t>
            </a:r>
            <a:r>
              <a:rPr lang="en-US" dirty="0" smtClean="0"/>
              <a:t>, </a:t>
            </a:r>
            <a:r>
              <a:rPr lang="en-US" dirty="0" err="1" smtClean="0"/>
              <a:t>cpFOCE</a:t>
            </a:r>
            <a:r>
              <a:rPr lang="en-US" dirty="0" smtClean="0"/>
              <a:t>, </a:t>
            </a:r>
            <a:r>
              <a:rPr lang="en-US" dirty="0" err="1" smtClean="0"/>
              <a:t>dpFOCE</a:t>
            </a:r>
            <a:r>
              <a:rPr lang="en-US" dirty="0" smtClean="0"/>
              <a:t> and how these led to the </a:t>
            </a:r>
            <a:r>
              <a:rPr lang="en-US" dirty="0" err="1" smtClean="0"/>
              <a:t>xFOCE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402595" y="164757"/>
            <a:ext cx="4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Bill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66119" y="0"/>
            <a:ext cx="7705124" cy="919848"/>
          </a:xfrm>
        </p:spPr>
        <p:txBody>
          <a:bodyPr/>
          <a:lstStyle/>
          <a:p>
            <a:r>
              <a:rPr lang="en-US" dirty="0" err="1" smtClean="0"/>
              <a:t>xFOCE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214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08"/>
            <a:ext cx="8229600" cy="1143000"/>
          </a:xfrm>
        </p:spPr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 Science </a:t>
            </a:r>
            <a:r>
              <a:rPr lang="en-US" dirty="0" err="1" smtClean="0"/>
              <a:t>Reqs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119" y="1149908"/>
            <a:ext cx="8229600" cy="4525963"/>
          </a:xfrm>
        </p:spPr>
        <p:txBody>
          <a:bodyPr/>
          <a:lstStyle/>
          <a:p>
            <a:r>
              <a:rPr lang="en-US" dirty="0" smtClean="0"/>
              <a:t>Shall 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May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095487" y="164757"/>
            <a:ext cx="896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Bill / 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910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08"/>
            <a:ext cx="8229600" cy="1143000"/>
          </a:xfrm>
        </p:spPr>
        <p:txBody>
          <a:bodyPr/>
          <a:lstStyle/>
          <a:p>
            <a:r>
              <a:rPr lang="en-US" dirty="0" err="1" smtClean="0"/>
              <a:t>swFOCE</a:t>
            </a:r>
            <a:r>
              <a:rPr lang="en-US" dirty="0" smtClean="0"/>
              <a:t> Science </a:t>
            </a:r>
            <a:r>
              <a:rPr lang="en-US" dirty="0" err="1" smtClean="0"/>
              <a:t>Reqs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2714" y="1215767"/>
            <a:ext cx="8229600" cy="4525963"/>
          </a:xfrm>
        </p:spPr>
        <p:txBody>
          <a:bodyPr/>
          <a:lstStyle/>
          <a:p>
            <a:r>
              <a:rPr lang="en-US" dirty="0" smtClean="0"/>
              <a:t>Shall be Built on </a:t>
            </a:r>
            <a:r>
              <a:rPr lang="en-US" dirty="0" err="1" smtClean="0"/>
              <a:t>xFOCE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095487" y="164757"/>
            <a:ext cx="896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Bill / 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244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119" y="43"/>
            <a:ext cx="8229600" cy="1143000"/>
          </a:xfrm>
        </p:spPr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 Concept of Ops cable</a:t>
            </a:r>
            <a:endParaRPr lang="en-US" dirty="0"/>
          </a:p>
        </p:txBody>
      </p:sp>
      <p:sp>
        <p:nvSpPr>
          <p:cNvPr id="4" name="Right Triangle 3"/>
          <p:cNvSpPr/>
          <p:nvPr/>
        </p:nvSpPr>
        <p:spPr>
          <a:xfrm>
            <a:off x="2938159" y="3387124"/>
            <a:ext cx="1434757" cy="1508896"/>
          </a:xfrm>
          <a:prstGeom prst="rtTriangle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85566" y="3384377"/>
            <a:ext cx="2052594" cy="151164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885566" y="4896020"/>
            <a:ext cx="7057081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544595" y="2780269"/>
            <a:ext cx="679622" cy="6041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10"/>
          <p:cNvSpPr/>
          <p:nvPr/>
        </p:nvSpPr>
        <p:spPr>
          <a:xfrm>
            <a:off x="1316296" y="2443887"/>
            <a:ext cx="1175649" cy="336382"/>
          </a:xfrm>
          <a:prstGeom prst="triangle">
            <a:avLst>
              <a:gd name="adj" fmla="val 49416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983944" y="2869514"/>
            <a:ext cx="199081" cy="219675"/>
          </a:xfrm>
          <a:prstGeom prst="rect">
            <a:avLst/>
          </a:prstGeom>
          <a:solidFill>
            <a:schemeClr val="bg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958703" y="4558270"/>
            <a:ext cx="906162" cy="337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183025" y="3387124"/>
            <a:ext cx="0" cy="7963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183025" y="3466757"/>
            <a:ext cx="1235678" cy="32951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122614" y="3384377"/>
            <a:ext cx="0" cy="12082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122614" y="3505199"/>
            <a:ext cx="1447116" cy="38717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418703" y="3796270"/>
            <a:ext cx="954213" cy="1036595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569730" y="3892378"/>
            <a:ext cx="933621" cy="100364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372916" y="4832865"/>
            <a:ext cx="1577551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503351" y="4896020"/>
            <a:ext cx="144711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Arc 30"/>
          <p:cNvSpPr/>
          <p:nvPr/>
        </p:nvSpPr>
        <p:spPr>
          <a:xfrm rot="8043587">
            <a:off x="2964083" y="3041132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c 31"/>
          <p:cNvSpPr/>
          <p:nvPr/>
        </p:nvSpPr>
        <p:spPr>
          <a:xfrm rot="8043587">
            <a:off x="3315232" y="304113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rc 32"/>
          <p:cNvSpPr/>
          <p:nvPr/>
        </p:nvSpPr>
        <p:spPr>
          <a:xfrm rot="8043587">
            <a:off x="3673059" y="304113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rc 33"/>
          <p:cNvSpPr/>
          <p:nvPr/>
        </p:nvSpPr>
        <p:spPr>
          <a:xfrm rot="8043587">
            <a:off x="4030885" y="304113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Arc 34"/>
          <p:cNvSpPr/>
          <p:nvPr/>
        </p:nvSpPr>
        <p:spPr>
          <a:xfrm rot="8043587">
            <a:off x="4388708" y="304113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c 35"/>
          <p:cNvSpPr/>
          <p:nvPr/>
        </p:nvSpPr>
        <p:spPr>
          <a:xfrm rot="8043587">
            <a:off x="4746537" y="3041134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Arc 36"/>
          <p:cNvSpPr/>
          <p:nvPr/>
        </p:nvSpPr>
        <p:spPr>
          <a:xfrm rot="8043587">
            <a:off x="5104360" y="3041131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Arc 37"/>
          <p:cNvSpPr/>
          <p:nvPr/>
        </p:nvSpPr>
        <p:spPr>
          <a:xfrm rot="8043587">
            <a:off x="5462190" y="304113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Arc 38"/>
          <p:cNvSpPr/>
          <p:nvPr/>
        </p:nvSpPr>
        <p:spPr>
          <a:xfrm rot="8043587">
            <a:off x="6535664" y="3041139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Arc 39"/>
          <p:cNvSpPr/>
          <p:nvPr/>
        </p:nvSpPr>
        <p:spPr>
          <a:xfrm rot="8043587">
            <a:off x="5820012" y="304113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Arc 40"/>
          <p:cNvSpPr/>
          <p:nvPr/>
        </p:nvSpPr>
        <p:spPr>
          <a:xfrm rot="8043587">
            <a:off x="6177842" y="3041139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Arc 41"/>
          <p:cNvSpPr/>
          <p:nvPr/>
        </p:nvSpPr>
        <p:spPr>
          <a:xfrm rot="8043587">
            <a:off x="7251317" y="3041140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c 42"/>
          <p:cNvSpPr/>
          <p:nvPr/>
        </p:nvSpPr>
        <p:spPr>
          <a:xfrm rot="8043587">
            <a:off x="6893495" y="3041140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1714466" y="1070918"/>
            <a:ext cx="2658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Science interface on shore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1696621" y="1407984"/>
            <a:ext cx="3548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CO2 and Enriching process on shore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1714466" y="1745050"/>
            <a:ext cx="4537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Air / sea interface managed using buried cable 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2896580" y="2114382"/>
            <a:ext cx="40062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Capable of supporting 6 to 8 </a:t>
            </a:r>
            <a:r>
              <a:rPr lang="en-US" dirty="0" err="1" smtClean="0"/>
              <a:t>xFOCE</a:t>
            </a:r>
            <a:r>
              <a:rPr lang="en-US" dirty="0" smtClean="0"/>
              <a:t> units</a:t>
            </a:r>
          </a:p>
          <a:p>
            <a:r>
              <a:rPr lang="en-US" dirty="0"/>
              <a:t>	</a:t>
            </a:r>
            <a:r>
              <a:rPr lang="en-US" dirty="0" smtClean="0"/>
              <a:t>(4 active pH </a:t>
            </a:r>
            <a:r>
              <a:rPr lang="en-US" dirty="0" err="1" smtClean="0"/>
              <a:t>chg</a:t>
            </a:r>
            <a:r>
              <a:rPr lang="en-US" dirty="0" smtClean="0"/>
              <a:t> and 4 control)</a:t>
            </a:r>
            <a:endParaRPr lang="en-US" dirty="0"/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7499143" y="3569730"/>
            <a:ext cx="0" cy="132629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7578811" y="3741351"/>
            <a:ext cx="13631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Depth rating</a:t>
            </a:r>
          </a:p>
          <a:p>
            <a:r>
              <a:rPr lang="en-US" dirty="0" smtClean="0"/>
              <a:t>min - XX</a:t>
            </a:r>
          </a:p>
          <a:p>
            <a:r>
              <a:rPr lang="en-US" dirty="0" smtClean="0"/>
              <a:t>max - XX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5403460" y="4970162"/>
            <a:ext cx="2095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Anchored to bottom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5403460" y="5339494"/>
            <a:ext cx="2794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Uses ??? to prevent erosion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861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8227" y="0"/>
            <a:ext cx="8229600" cy="1143000"/>
          </a:xfrm>
        </p:spPr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 Concept of Ops no cable</a:t>
            </a:r>
            <a:endParaRPr lang="en-US" dirty="0"/>
          </a:p>
        </p:txBody>
      </p:sp>
      <p:sp>
        <p:nvSpPr>
          <p:cNvPr id="5" name="Right Triangle 4"/>
          <p:cNvSpPr/>
          <p:nvPr/>
        </p:nvSpPr>
        <p:spPr>
          <a:xfrm>
            <a:off x="2938159" y="3387124"/>
            <a:ext cx="1434757" cy="1508896"/>
          </a:xfrm>
          <a:prstGeom prst="rtTriangle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85566" y="3384377"/>
            <a:ext cx="2052594" cy="151164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885566" y="4896020"/>
            <a:ext cx="7057081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544595" y="2780269"/>
            <a:ext cx="679622" cy="6041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/>
          <p:cNvSpPr/>
          <p:nvPr/>
        </p:nvSpPr>
        <p:spPr>
          <a:xfrm>
            <a:off x="1316296" y="2443887"/>
            <a:ext cx="1175649" cy="336382"/>
          </a:xfrm>
          <a:prstGeom prst="triangle">
            <a:avLst>
              <a:gd name="adj" fmla="val 49416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983944" y="2869514"/>
            <a:ext cx="199081" cy="219675"/>
          </a:xfrm>
          <a:prstGeom prst="rect">
            <a:avLst/>
          </a:prstGeom>
          <a:solidFill>
            <a:schemeClr val="bg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958703" y="4558270"/>
            <a:ext cx="906162" cy="337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6214084" y="3590324"/>
            <a:ext cx="0" cy="967946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083649" y="3590324"/>
            <a:ext cx="0" cy="96794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Arc 19"/>
          <p:cNvSpPr/>
          <p:nvPr/>
        </p:nvSpPr>
        <p:spPr>
          <a:xfrm rot="8043587">
            <a:off x="2964083" y="3041132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c 20"/>
          <p:cNvSpPr/>
          <p:nvPr/>
        </p:nvSpPr>
        <p:spPr>
          <a:xfrm rot="8043587">
            <a:off x="3315232" y="304113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c 21"/>
          <p:cNvSpPr/>
          <p:nvPr/>
        </p:nvSpPr>
        <p:spPr>
          <a:xfrm rot="8043587">
            <a:off x="3673059" y="304113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c 22"/>
          <p:cNvSpPr/>
          <p:nvPr/>
        </p:nvSpPr>
        <p:spPr>
          <a:xfrm rot="8043587">
            <a:off x="4030885" y="304113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c 23"/>
          <p:cNvSpPr/>
          <p:nvPr/>
        </p:nvSpPr>
        <p:spPr>
          <a:xfrm rot="8043587">
            <a:off x="4388708" y="304113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c 24"/>
          <p:cNvSpPr/>
          <p:nvPr/>
        </p:nvSpPr>
        <p:spPr>
          <a:xfrm rot="8043587">
            <a:off x="4746537" y="3041134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c 25"/>
          <p:cNvSpPr/>
          <p:nvPr/>
        </p:nvSpPr>
        <p:spPr>
          <a:xfrm rot="8043587">
            <a:off x="5104360" y="3041131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c 26"/>
          <p:cNvSpPr/>
          <p:nvPr/>
        </p:nvSpPr>
        <p:spPr>
          <a:xfrm rot="8043587">
            <a:off x="5462190" y="304113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c 27"/>
          <p:cNvSpPr/>
          <p:nvPr/>
        </p:nvSpPr>
        <p:spPr>
          <a:xfrm rot="8043587">
            <a:off x="6535664" y="3041139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c 28"/>
          <p:cNvSpPr/>
          <p:nvPr/>
        </p:nvSpPr>
        <p:spPr>
          <a:xfrm rot="8043587">
            <a:off x="5820012" y="304113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c 29"/>
          <p:cNvSpPr/>
          <p:nvPr/>
        </p:nvSpPr>
        <p:spPr>
          <a:xfrm rot="8043587">
            <a:off x="6177842" y="3041139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c 30"/>
          <p:cNvSpPr/>
          <p:nvPr/>
        </p:nvSpPr>
        <p:spPr>
          <a:xfrm rot="8043587">
            <a:off x="7251317" y="3041140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c 31"/>
          <p:cNvSpPr/>
          <p:nvPr/>
        </p:nvSpPr>
        <p:spPr>
          <a:xfrm rot="8043587">
            <a:off x="6893495" y="3041140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>
            <a:stCxn id="35" idx="1"/>
          </p:cNvCxnSpPr>
          <p:nvPr/>
        </p:nvCxnSpPr>
        <p:spPr>
          <a:xfrm flipV="1">
            <a:off x="5986407" y="2656703"/>
            <a:ext cx="171377" cy="748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 flipV="1">
            <a:off x="6356865" y="2656703"/>
            <a:ext cx="193842" cy="8065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6157784" y="2656703"/>
            <a:ext cx="19908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 flipV="1">
            <a:off x="6111356" y="2941663"/>
            <a:ext cx="439351" cy="5731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V="1">
            <a:off x="6067837" y="2941672"/>
            <a:ext cx="357678" cy="5731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Oval 34"/>
          <p:cNvSpPr/>
          <p:nvPr/>
        </p:nvSpPr>
        <p:spPr>
          <a:xfrm>
            <a:off x="5860185" y="3361650"/>
            <a:ext cx="861899" cy="295188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1701548" y="918518"/>
            <a:ext cx="2658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Science interface on shore</a:t>
            </a:r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1683703" y="1255584"/>
            <a:ext cx="3548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CO2 and Enriching process off shore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1701548" y="1592650"/>
            <a:ext cx="5941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Air / sea interface managed using surface expression (buoy ?)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2883662" y="1961982"/>
            <a:ext cx="51415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Capable of supporting 6 </a:t>
            </a:r>
            <a:r>
              <a:rPr lang="en-US" dirty="0" err="1" smtClean="0"/>
              <a:t>xFOCE</a:t>
            </a:r>
            <a:r>
              <a:rPr lang="en-US" dirty="0" smtClean="0"/>
              <a:t> units  (?? Maybe less) </a:t>
            </a:r>
          </a:p>
          <a:p>
            <a:r>
              <a:rPr lang="en-US" dirty="0"/>
              <a:t>	</a:t>
            </a:r>
            <a:r>
              <a:rPr lang="en-US" dirty="0" smtClean="0"/>
              <a:t>(3 active pH </a:t>
            </a:r>
            <a:r>
              <a:rPr lang="en-US" dirty="0" err="1" smtClean="0"/>
              <a:t>chg</a:t>
            </a:r>
            <a:r>
              <a:rPr lang="en-US" dirty="0" smtClean="0"/>
              <a:t> and 3 control)</a:t>
            </a:r>
            <a:endParaRPr lang="en-US" dirty="0"/>
          </a:p>
        </p:txBody>
      </p:sp>
      <p:cxnSp>
        <p:nvCxnSpPr>
          <p:cNvPr id="55" name="Straight Arrow Connector 54"/>
          <p:cNvCxnSpPr/>
          <p:nvPr/>
        </p:nvCxnSpPr>
        <p:spPr>
          <a:xfrm>
            <a:off x="7499143" y="3569730"/>
            <a:ext cx="0" cy="132629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7578811" y="3741351"/>
            <a:ext cx="13631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Depth rating</a:t>
            </a:r>
          </a:p>
          <a:p>
            <a:r>
              <a:rPr lang="en-US" dirty="0" smtClean="0"/>
              <a:t>min - XX</a:t>
            </a:r>
          </a:p>
          <a:p>
            <a:r>
              <a:rPr lang="en-US" dirty="0" smtClean="0"/>
              <a:t>max - XX</a:t>
            </a:r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5403460" y="4970162"/>
            <a:ext cx="2095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Anchored to bottom</a:t>
            </a:r>
            <a:endParaRPr lang="en-US" dirty="0"/>
          </a:p>
        </p:txBody>
      </p:sp>
      <p:sp>
        <p:nvSpPr>
          <p:cNvPr id="58" name="TextBox 57"/>
          <p:cNvSpPr txBox="1"/>
          <p:nvPr/>
        </p:nvSpPr>
        <p:spPr>
          <a:xfrm>
            <a:off x="5403460" y="5339494"/>
            <a:ext cx="2794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Uses ??? to prevent erosion</a:t>
            </a:r>
            <a:endParaRPr lang="en-US" dirty="0"/>
          </a:p>
        </p:txBody>
      </p:sp>
      <p:sp>
        <p:nvSpPr>
          <p:cNvPr id="59" name="Lightning Bolt 58"/>
          <p:cNvSpPr/>
          <p:nvPr/>
        </p:nvSpPr>
        <p:spPr>
          <a:xfrm rot="20793381">
            <a:off x="2551971" y="2663461"/>
            <a:ext cx="1306510" cy="233616"/>
          </a:xfrm>
          <a:prstGeom prst="lightningBol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Lightning Bolt 59"/>
          <p:cNvSpPr/>
          <p:nvPr/>
        </p:nvSpPr>
        <p:spPr>
          <a:xfrm rot="9920404">
            <a:off x="4796550" y="2663460"/>
            <a:ext cx="1306510" cy="233616"/>
          </a:xfrm>
          <a:prstGeom prst="lightningBol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/>
          <p:cNvSpPr txBox="1"/>
          <p:nvPr/>
        </p:nvSpPr>
        <p:spPr>
          <a:xfrm>
            <a:off x="3302814" y="2904523"/>
            <a:ext cx="2140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Comms</a:t>
            </a:r>
            <a:r>
              <a:rPr lang="en-US" dirty="0" smtClean="0"/>
              <a:t> by telemetry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063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08227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xFOCE</a:t>
            </a:r>
            <a:r>
              <a:rPr lang="en-US" dirty="0" smtClean="0"/>
              <a:t> Concept of Ops</a:t>
            </a:r>
            <a:endParaRPr lang="en-US" dirty="0"/>
          </a:p>
        </p:txBody>
      </p:sp>
      <p:pic>
        <p:nvPicPr>
          <p:cNvPr id="5" name="Picture 5" descr="FOCE_MARScontr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143000"/>
            <a:ext cx="7858125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4375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0254"/>
            <a:ext cx="8229600" cy="1143000"/>
          </a:xfrm>
        </p:spPr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 Tech Specifications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Several pages maybe??? </a:t>
            </a:r>
          </a:p>
          <a:p>
            <a:r>
              <a:rPr lang="en-US" dirty="0" smtClean="0"/>
              <a:t>Divide </a:t>
            </a:r>
            <a:r>
              <a:rPr lang="en-US" dirty="0" err="1" smtClean="0"/>
              <a:t>shalls</a:t>
            </a:r>
            <a:r>
              <a:rPr lang="en-US" dirty="0" smtClean="0"/>
              <a:t> from nice to have</a:t>
            </a:r>
          </a:p>
          <a:p>
            <a:r>
              <a:rPr lang="en-US" dirty="0" smtClean="0"/>
              <a:t>These are specific and measureable… testable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940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err="1" smtClean="0"/>
              <a:t>swFOCE</a:t>
            </a:r>
            <a:r>
              <a:rPr lang="en-US" dirty="0" smtClean="0"/>
              <a:t> Tech Specifications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Starting with </a:t>
            </a:r>
            <a:r>
              <a:rPr lang="en-US" dirty="0" err="1" smtClean="0"/>
              <a:t>xFOCE</a:t>
            </a:r>
            <a:r>
              <a:rPr lang="en-US" dirty="0" smtClean="0"/>
              <a:t>… does not conflict </a:t>
            </a:r>
          </a:p>
          <a:p>
            <a:r>
              <a:rPr lang="en-US" dirty="0" smtClean="0"/>
              <a:t>Divide </a:t>
            </a:r>
            <a:r>
              <a:rPr lang="en-US" dirty="0" err="1" smtClean="0"/>
              <a:t>shalls</a:t>
            </a:r>
            <a:r>
              <a:rPr lang="en-US" dirty="0" smtClean="0"/>
              <a:t> from nice to have</a:t>
            </a:r>
          </a:p>
          <a:p>
            <a:r>
              <a:rPr lang="en-US" dirty="0" smtClean="0"/>
              <a:t>These are specific and measureable… testable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7933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1077</TotalTime>
  <Words>322</Words>
  <Application>Microsoft Macintosh PowerPoint</Application>
  <PresentationFormat>On-screen Show (4:3)</PresentationFormat>
  <Paragraphs>111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xFOCE</vt:lpstr>
      <vt:lpstr>xFOCE Science Reqs</vt:lpstr>
      <vt:lpstr>swFOCE Science Reqs</vt:lpstr>
      <vt:lpstr>xFOCE Concept of Ops cable</vt:lpstr>
      <vt:lpstr>xFOCE Concept of Ops no cable</vt:lpstr>
      <vt:lpstr>PowerPoint Presentation</vt:lpstr>
      <vt:lpstr>xFOCE Tech Specifications</vt:lpstr>
      <vt:lpstr>swFOCE Tech Specifications</vt:lpstr>
      <vt:lpstr>xFOCE Systems concept</vt:lpstr>
      <vt:lpstr>PowerPoint Presentation</vt:lpstr>
      <vt:lpstr>PowerPoint Presentation</vt:lpstr>
      <vt:lpstr>swFOCE Systems concept</vt:lpstr>
      <vt:lpstr>PowerPoint Presentation</vt:lpstr>
      <vt:lpstr>PowerPoint Presentation</vt:lpstr>
      <vt:lpstr>Mechanical </vt:lpstr>
      <vt:lpstr>Electrical </vt:lpstr>
      <vt:lpstr>Software</vt:lpstr>
      <vt:lpstr>Data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Bill Kirkwood</dc:creator>
  <cp:lastModifiedBy>Bill Kirkwood</cp:lastModifiedBy>
  <cp:revision>19</cp:revision>
  <dcterms:created xsi:type="dcterms:W3CDTF">2012-03-27T22:25:38Z</dcterms:created>
  <dcterms:modified xsi:type="dcterms:W3CDTF">2012-03-28T16:23:22Z</dcterms:modified>
</cp:coreProperties>
</file>