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697" r:id="rId2"/>
    <p:sldMasterId id="2147483685" r:id="rId3"/>
  </p:sldMasterIdLst>
  <p:notesMasterIdLst>
    <p:notesMasterId r:id="rId30"/>
  </p:notesMasterIdLst>
  <p:sldIdLst>
    <p:sldId id="308" r:id="rId4"/>
    <p:sldId id="266" r:id="rId5"/>
    <p:sldId id="323" r:id="rId6"/>
    <p:sldId id="287" r:id="rId7"/>
    <p:sldId id="324" r:id="rId8"/>
    <p:sldId id="311" r:id="rId9"/>
    <p:sldId id="303" r:id="rId10"/>
    <p:sldId id="312" r:id="rId11"/>
    <p:sldId id="325" r:id="rId12"/>
    <p:sldId id="315" r:id="rId13"/>
    <p:sldId id="316" r:id="rId14"/>
    <p:sldId id="317" r:id="rId15"/>
    <p:sldId id="318" r:id="rId16"/>
    <p:sldId id="319" r:id="rId17"/>
    <p:sldId id="327" r:id="rId18"/>
    <p:sldId id="320" r:id="rId19"/>
    <p:sldId id="328" r:id="rId20"/>
    <p:sldId id="296" r:id="rId21"/>
    <p:sldId id="293" r:id="rId22"/>
    <p:sldId id="289" r:id="rId23"/>
    <p:sldId id="292" r:id="rId24"/>
    <p:sldId id="291" r:id="rId25"/>
    <p:sldId id="314" r:id="rId26"/>
    <p:sldId id="326" r:id="rId27"/>
    <p:sldId id="273"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03EF"/>
    <a:srgbClr val="D280B1"/>
    <a:srgbClr val="1A02AA"/>
    <a:srgbClr val="CC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67" d="100"/>
          <a:sy n="167" d="100"/>
        </p:scale>
        <p:origin x="-96" y="-27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AAEC82-7C5C-4346-80ED-A05CE875115B}" type="datetimeFigureOut">
              <a:rPr lang="en-US" smtClean="0"/>
              <a:pPr/>
              <a:t>4/26/2012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C3C524-37DF-463D-A452-32DD46634F8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79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3811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059525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79883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254745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542293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910379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47934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4455948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972227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673962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2547453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727142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381124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059525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01F03C-C585-4611-9A7C-215B2B929990}"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01F03C-C585-4611-9A7C-215B2B929990}" type="datetimeFigureOut">
              <a:rPr lang="en-US" smtClean="0"/>
              <a:pPr/>
              <a:t>4/26/2012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01F03C-C585-4611-9A7C-215B2B929990}" type="datetimeFigureOut">
              <a:rPr lang="en-US" smtClean="0"/>
              <a:pPr/>
              <a:t>4/26/2012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5422933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01F03C-C585-4611-9A7C-215B2B929990}" type="datetimeFigureOut">
              <a:rPr lang="en-US" smtClean="0"/>
              <a:pPr/>
              <a:t>4/26/2012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1F03C-C585-4611-9A7C-215B2B929990}"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1F03C-C585-4611-9A7C-215B2B929990}" type="datetimeFigureOut">
              <a:rPr lang="en-US" smtClean="0"/>
              <a:pPr/>
              <a:t>4/26/2012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pPr/>
              <a:t>4/26/2012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91037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47934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4455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9722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67396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4/26/2012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727142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xmlns="" val="48742198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cstate="print">
            <a:extLst>
              <a:ext uri="{28A0092B-C50C-407E-A947-70E740481C1C}">
                <a14:useLocalDpi xmlns:a14="http://schemas.microsoft.com/office/drawing/2010/main" xmlns=""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xmlns="" val="48742198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21"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1F03C-C585-4611-9A7C-215B2B929990}" type="datetimeFigureOut">
              <a:rPr lang="en-US" smtClean="0"/>
              <a:pPr/>
              <a:t>4/26/2012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9D35AB-B228-473B-948C-51E4D3034CB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8" Type="http://schemas.openxmlformats.org/officeDocument/2006/relationships/image" Target="../media/image19.gif"/><Relationship Id="rId13" Type="http://schemas.openxmlformats.org/officeDocument/2006/relationships/image" Target="../media/image24.jpeg"/><Relationship Id="rId3" Type="http://schemas.openxmlformats.org/officeDocument/2006/relationships/image" Target="../media/image14.jpeg"/><Relationship Id="rId7" Type="http://schemas.openxmlformats.org/officeDocument/2006/relationships/image" Target="../media/image18.gif"/><Relationship Id="rId12"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7.pn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png"/><Relationship Id="rId9" Type="http://schemas.openxmlformats.org/officeDocument/2006/relationships/image" Target="../media/image20.jpeg"/></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3.xml"/><Relationship Id="rId1" Type="http://schemas.openxmlformats.org/officeDocument/2006/relationships/vmlDrawing" Target="../drawings/vmlDrawing2.v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3.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3.xml"/><Relationship Id="rId1" Type="http://schemas.openxmlformats.org/officeDocument/2006/relationships/vmlDrawing" Target="../drawings/vmlDrawing3.vml"/><Relationship Id="rId5" Type="http://schemas.openxmlformats.org/officeDocument/2006/relationships/oleObject" Target="../embeddings/oleObject5.bin"/><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3.xml"/><Relationship Id="rId1" Type="http://schemas.openxmlformats.org/officeDocument/2006/relationships/vmlDrawing" Target="../drawings/vmlDrawing4.v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23.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3.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3.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3.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xmlns="" val="347357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066800"/>
            <a:ext cx="7400937" cy="6063198"/>
          </a:xfrm>
          <a:prstGeom prst="rect">
            <a:avLst/>
          </a:prstGeom>
        </p:spPr>
        <p:txBody>
          <a:bodyPr wrap="none">
            <a:spAutoFit/>
          </a:bodyPr>
          <a:lstStyle/>
          <a:p>
            <a:pPr>
              <a:buFont typeface="Arial" pitchFamily="34" charset="0"/>
              <a:buChar char="•"/>
            </a:pPr>
            <a:r>
              <a:rPr lang="en-US" dirty="0"/>
              <a:t> </a:t>
            </a:r>
            <a:r>
              <a:rPr lang="en-US" sz="1600" dirty="0" smtClean="0"/>
              <a:t>Anchors</a:t>
            </a:r>
          </a:p>
          <a:p>
            <a:pPr lvl="1">
              <a:buFont typeface="Arial" pitchFamily="34" charset="0"/>
              <a:buChar char="•"/>
            </a:pPr>
            <a:r>
              <a:rPr lang="en-US" sz="1600" dirty="0" smtClean="0"/>
              <a:t> Related to type of seafloor, longevity, access, etc.</a:t>
            </a:r>
          </a:p>
          <a:p>
            <a:pPr lvl="2">
              <a:buFont typeface="Arial" pitchFamily="34" charset="0"/>
              <a:buChar char="•"/>
            </a:pPr>
            <a:r>
              <a:rPr lang="en-US" sz="1600" dirty="0" smtClean="0"/>
              <a:t> </a:t>
            </a:r>
            <a:r>
              <a:rPr lang="en-US" sz="1600" b="1" u="sng" dirty="0" smtClean="0"/>
              <a:t>Semi, Consolidated, and Unconsolidated Sand, Silt, and Clay</a:t>
            </a:r>
          </a:p>
          <a:p>
            <a:pPr lvl="3">
              <a:buFont typeface="Arial" pitchFamily="34" charset="0"/>
              <a:buChar char="•"/>
            </a:pPr>
            <a:r>
              <a:rPr lang="en-US" sz="1600" dirty="0" smtClean="0"/>
              <a:t> Deadweight</a:t>
            </a:r>
          </a:p>
          <a:p>
            <a:pPr lvl="4">
              <a:buFont typeface="Arial" pitchFamily="34" charset="0"/>
              <a:buChar char="•"/>
            </a:pPr>
            <a:r>
              <a:rPr lang="en-US" sz="1600" dirty="0" smtClean="0"/>
              <a:t> Concrete Block</a:t>
            </a:r>
          </a:p>
          <a:p>
            <a:pPr lvl="4">
              <a:buFont typeface="Arial" pitchFamily="34" charset="0"/>
              <a:buChar char="•"/>
            </a:pPr>
            <a:r>
              <a:rPr lang="en-US" sz="1600" dirty="0" smtClean="0"/>
              <a:t> Other</a:t>
            </a:r>
          </a:p>
          <a:p>
            <a:pPr lvl="3">
              <a:buFont typeface="Arial" pitchFamily="34" charset="0"/>
              <a:buChar char="•"/>
            </a:pPr>
            <a:r>
              <a:rPr lang="en-US" sz="1600" dirty="0" smtClean="0"/>
              <a:t> Direct Embedment</a:t>
            </a:r>
          </a:p>
          <a:p>
            <a:pPr lvl="4">
              <a:buFont typeface="Arial" pitchFamily="34" charset="0"/>
              <a:buChar char="•"/>
            </a:pPr>
            <a:r>
              <a:rPr lang="en-US" sz="1600" dirty="0" smtClean="0"/>
              <a:t> Helix</a:t>
            </a:r>
          </a:p>
          <a:p>
            <a:pPr lvl="4">
              <a:buFont typeface="Arial" pitchFamily="34" charset="0"/>
              <a:buChar char="•"/>
            </a:pPr>
            <a:r>
              <a:rPr lang="en-US" sz="1600" dirty="0"/>
              <a:t> </a:t>
            </a:r>
            <a:r>
              <a:rPr lang="en-US" sz="1600" dirty="0" smtClean="0"/>
              <a:t>Keyed Plate</a:t>
            </a:r>
          </a:p>
          <a:p>
            <a:pPr lvl="3">
              <a:buFont typeface="Arial" pitchFamily="34" charset="0"/>
              <a:buChar char="•"/>
            </a:pPr>
            <a:r>
              <a:rPr lang="en-US" sz="1600" dirty="0" smtClean="0"/>
              <a:t> Drag Embedment (Primarily for buoy moorings)</a:t>
            </a:r>
          </a:p>
          <a:p>
            <a:pPr lvl="4">
              <a:buFont typeface="Arial" pitchFamily="34" charset="0"/>
              <a:buChar char="•"/>
            </a:pPr>
            <a:r>
              <a:rPr lang="en-US" sz="1600" dirty="0"/>
              <a:t> </a:t>
            </a:r>
            <a:r>
              <a:rPr lang="en-US" sz="1600" dirty="0" err="1" smtClean="0"/>
              <a:t>Danforth</a:t>
            </a:r>
            <a:r>
              <a:rPr lang="en-US" sz="1600" dirty="0" smtClean="0"/>
              <a:t>, CQR, Delta, Bruce, etc.</a:t>
            </a:r>
          </a:p>
          <a:p>
            <a:pPr lvl="3">
              <a:buFont typeface="Arial" pitchFamily="34" charset="0"/>
              <a:buChar char="•"/>
            </a:pPr>
            <a:r>
              <a:rPr lang="en-US" sz="1600" dirty="0" smtClean="0"/>
              <a:t> Self –Burying (Better for loose sand, silt)</a:t>
            </a:r>
          </a:p>
          <a:p>
            <a:pPr lvl="4">
              <a:buFont typeface="Arial" pitchFamily="34" charset="0"/>
              <a:buChar char="•"/>
            </a:pPr>
            <a:r>
              <a:rPr lang="en-US" sz="1600" dirty="0"/>
              <a:t> </a:t>
            </a:r>
            <a:r>
              <a:rPr lang="en-US" sz="1600" dirty="0" err="1" smtClean="0"/>
              <a:t>Dor-Mor</a:t>
            </a:r>
            <a:endParaRPr lang="en-US" sz="1600" dirty="0" smtClean="0"/>
          </a:p>
          <a:p>
            <a:pPr lvl="4">
              <a:buFont typeface="Arial" pitchFamily="34" charset="0"/>
              <a:buChar char="•"/>
            </a:pPr>
            <a:r>
              <a:rPr lang="en-US" sz="1600" dirty="0" smtClean="0"/>
              <a:t> Mushroom</a:t>
            </a:r>
          </a:p>
          <a:p>
            <a:pPr lvl="2">
              <a:buFont typeface="Arial" pitchFamily="34" charset="0"/>
              <a:buChar char="•"/>
            </a:pPr>
            <a:r>
              <a:rPr lang="en-US" sz="1600" dirty="0" smtClean="0"/>
              <a:t> </a:t>
            </a:r>
            <a:r>
              <a:rPr lang="en-US" sz="1600" b="1" u="sng" dirty="0" smtClean="0"/>
              <a:t>Rock and Coral</a:t>
            </a:r>
          </a:p>
          <a:p>
            <a:pPr lvl="3">
              <a:buFont typeface="Arial" pitchFamily="34" charset="0"/>
              <a:buChar char="•"/>
            </a:pPr>
            <a:r>
              <a:rPr lang="en-US" sz="1600" dirty="0"/>
              <a:t> </a:t>
            </a:r>
            <a:r>
              <a:rPr lang="en-US" sz="1600" dirty="0" smtClean="0"/>
              <a:t>Deadweight</a:t>
            </a:r>
          </a:p>
          <a:p>
            <a:pPr lvl="4">
              <a:buFont typeface="Arial" pitchFamily="34" charset="0"/>
              <a:buChar char="•"/>
            </a:pPr>
            <a:r>
              <a:rPr lang="en-US" sz="1600" dirty="0"/>
              <a:t> </a:t>
            </a:r>
            <a:r>
              <a:rPr lang="en-US" sz="1600" dirty="0" smtClean="0"/>
              <a:t>Concrete Block</a:t>
            </a:r>
          </a:p>
          <a:p>
            <a:pPr lvl="4">
              <a:buFont typeface="Arial" pitchFamily="34" charset="0"/>
              <a:buChar char="•"/>
            </a:pPr>
            <a:r>
              <a:rPr lang="en-US" sz="1600" dirty="0"/>
              <a:t> </a:t>
            </a:r>
            <a:r>
              <a:rPr lang="en-US" sz="1600" dirty="0" smtClean="0"/>
              <a:t>Other</a:t>
            </a:r>
          </a:p>
          <a:p>
            <a:pPr lvl="3">
              <a:buFont typeface="Arial" pitchFamily="34" charset="0"/>
              <a:buChar char="•"/>
            </a:pPr>
            <a:r>
              <a:rPr lang="en-US" sz="1600" dirty="0" smtClean="0"/>
              <a:t> Direct Embedment</a:t>
            </a:r>
          </a:p>
          <a:p>
            <a:pPr lvl="4">
              <a:buFont typeface="Arial" pitchFamily="34" charset="0"/>
              <a:buChar char="•"/>
            </a:pPr>
            <a:r>
              <a:rPr lang="en-US" sz="1600" dirty="0"/>
              <a:t> </a:t>
            </a:r>
            <a:r>
              <a:rPr lang="en-US" sz="1600" dirty="0" smtClean="0"/>
              <a:t>Powder Actuated Stud Gun (down to 46 meter (150’) depth)</a:t>
            </a:r>
          </a:p>
          <a:p>
            <a:pPr lvl="4">
              <a:buFont typeface="Arial" pitchFamily="34" charset="0"/>
              <a:buChar char="•"/>
            </a:pPr>
            <a:r>
              <a:rPr lang="en-US" sz="1600" dirty="0"/>
              <a:t> </a:t>
            </a:r>
            <a:r>
              <a:rPr lang="en-US" sz="1600" dirty="0" err="1" smtClean="0"/>
              <a:t>Epoxied</a:t>
            </a:r>
            <a:r>
              <a:rPr lang="en-US" sz="1600" dirty="0" smtClean="0"/>
              <a:t> Stud (Drilled hole)</a:t>
            </a:r>
          </a:p>
          <a:p>
            <a:pPr lvl="4">
              <a:buFont typeface="Arial" pitchFamily="34" charset="0"/>
              <a:buChar char="•"/>
            </a:pPr>
            <a:r>
              <a:rPr lang="en-US" sz="1600" dirty="0"/>
              <a:t> </a:t>
            </a:r>
            <a:r>
              <a:rPr lang="en-US" sz="1600" dirty="0" smtClean="0"/>
              <a:t>Expansion Bolt (Drilled hole)</a:t>
            </a:r>
          </a:p>
          <a:p>
            <a:pPr lvl="4">
              <a:buFont typeface="Arial" pitchFamily="34" charset="0"/>
              <a:buChar char="•"/>
            </a:pPr>
            <a:endParaRPr lang="en-US" sz="1600" dirty="0" smtClean="0"/>
          </a:p>
          <a:p>
            <a:pPr lvl="3">
              <a:buFont typeface="Arial" pitchFamily="34" charset="0"/>
              <a:buChar char="•"/>
            </a:pPr>
            <a:endParaRPr lang="en-US" dirty="0"/>
          </a:p>
        </p:txBody>
      </p:sp>
      <p:sp>
        <p:nvSpPr>
          <p:cNvPr id="7" name="Rectangle 6"/>
          <p:cNvSpPr/>
          <p:nvPr/>
        </p:nvSpPr>
        <p:spPr>
          <a:xfrm>
            <a:off x="3124200" y="609600"/>
            <a:ext cx="1489510" cy="461665"/>
          </a:xfrm>
          <a:prstGeom prst="rect">
            <a:avLst/>
          </a:prstGeom>
        </p:spPr>
        <p:txBody>
          <a:bodyPr wrap="none">
            <a:spAutoFit/>
          </a:bodyPr>
          <a:lstStyle/>
          <a:p>
            <a:r>
              <a:rPr lang="en-US" sz="2400" b="1" u="sng" dirty="0" smtClean="0"/>
              <a:t>Anchoring</a:t>
            </a:r>
            <a:endParaRPr lang="en-US" sz="24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3276600" y="76200"/>
            <a:ext cx="2165978" cy="369332"/>
          </a:xfrm>
          <a:prstGeom prst="rect">
            <a:avLst/>
          </a:prstGeom>
          <a:noFill/>
        </p:spPr>
        <p:txBody>
          <a:bodyPr wrap="none" rtlCol="0">
            <a:spAutoFit/>
          </a:bodyPr>
          <a:lstStyle/>
          <a:p>
            <a:r>
              <a:rPr lang="en-US" b="1" u="sng" dirty="0" smtClean="0"/>
              <a:t>Examples of Anchors</a:t>
            </a:r>
            <a:endParaRPr lang="en-US" b="1" u="sng"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524000"/>
            <a:ext cx="8229600" cy="2585323"/>
          </a:xfrm>
          <a:prstGeom prst="rect">
            <a:avLst/>
          </a:prstGeom>
        </p:spPr>
        <p:txBody>
          <a:bodyPr wrap="square">
            <a:spAutoFit/>
          </a:bodyPr>
          <a:lstStyle/>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Helix type easy to install by diver</a:t>
            </a:r>
          </a:p>
          <a:p>
            <a:pPr lvl="1" eaLnBrk="0" fontAlgn="base" hangingPunct="0">
              <a:spcBef>
                <a:spcPct val="0"/>
              </a:spcBef>
              <a:spcAft>
                <a:spcPct val="0"/>
              </a:spcAft>
              <a:buFont typeface="Arial" pitchFamily="34" charset="0"/>
              <a:buChar char="•"/>
            </a:pPr>
            <a:r>
              <a:rPr lang="en-US" dirty="0" smtClean="0">
                <a:latin typeface="Calibri" pitchFamily="34" charset="0"/>
                <a:ea typeface="Calibri" pitchFamily="34" charset="0"/>
                <a:cs typeface="Times New Roman" pitchFamily="18" charset="0"/>
              </a:rPr>
              <a:t> Screw-It Beach anchor,  removable handle,  Corrosion resistant - $70</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dirty="0" smtClean="0">
                <a:latin typeface="Calibri" pitchFamily="34" charset="0"/>
                <a:ea typeface="Calibri" pitchFamily="34" charset="0"/>
                <a:cs typeface="Times New Roman" pitchFamily="18" charset="0"/>
              </a:rPr>
              <a:t>Ironwood Pacific – 21”, 4” helix, powder coated steel, $40 each</a:t>
            </a:r>
          </a:p>
          <a:p>
            <a:pPr lvl="1"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a:t>
            </a:r>
            <a:r>
              <a:rPr lang="en-US" dirty="0" err="1" smtClean="0">
                <a:latin typeface="Calibri" pitchFamily="34" charset="0"/>
                <a:ea typeface="Calibri" pitchFamily="34" charset="0"/>
                <a:cs typeface="Times New Roman" pitchFamily="18" charset="0"/>
              </a:rPr>
              <a:t>MilSpec</a:t>
            </a:r>
            <a:r>
              <a:rPr lang="en-US" dirty="0" smtClean="0">
                <a:latin typeface="Calibri" pitchFamily="34" charset="0"/>
                <a:ea typeface="Calibri" pitchFamily="34" charset="0"/>
                <a:cs typeface="Times New Roman" pitchFamily="18" charset="0"/>
              </a:rPr>
              <a:t> Anchors -- set of 4 for $23</a:t>
            </a:r>
            <a:endParaRPr lang="en-US" dirty="0" smtClean="0">
              <a:latin typeface="Arial" pitchFamily="34" charset="0"/>
            </a:endParaRPr>
          </a:p>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Keyed Plate type requires digging out for retrieval</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Triangular earth anchors with galvanized cables, set of 4. ~$40</a:t>
            </a:r>
          </a:p>
          <a:p>
            <a:pPr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Drag embedment anchors require setting by boat.</a:t>
            </a:r>
          </a:p>
          <a:p>
            <a:pPr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cs typeface="Times New Roman" pitchFamily="18" charset="0"/>
              </a:rPr>
              <a:t> Installation of anchor</a:t>
            </a:r>
            <a:r>
              <a:rPr kumimoji="0" lang="en-US" b="0" i="0" u="none" strike="noStrike" cap="none" normalizeH="0" dirty="0" smtClean="0">
                <a:ln>
                  <a:noFill/>
                </a:ln>
                <a:solidFill>
                  <a:schemeClr val="tx1"/>
                </a:solidFill>
                <a:effectLst/>
                <a:latin typeface="Calibri" pitchFamily="34" charset="0"/>
                <a:cs typeface="Times New Roman" pitchFamily="18" charset="0"/>
              </a:rPr>
              <a:t> pins require drilling holes in coral or rock.</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dirty="0">
              <a:latin typeface="Calibri" pitchFamily="34" charset="0"/>
              <a:cs typeface="Times New Roman" pitchFamily="18" charset="0"/>
            </a:endParaRPr>
          </a:p>
        </p:txBody>
      </p:sp>
      <p:sp>
        <p:nvSpPr>
          <p:cNvPr id="4" name="TextBox 3"/>
          <p:cNvSpPr txBox="1"/>
          <p:nvPr/>
        </p:nvSpPr>
        <p:spPr>
          <a:xfrm>
            <a:off x="3200400" y="838200"/>
            <a:ext cx="1485087" cy="369332"/>
          </a:xfrm>
          <a:prstGeom prst="rect">
            <a:avLst/>
          </a:prstGeom>
          <a:noFill/>
        </p:spPr>
        <p:txBody>
          <a:bodyPr wrap="none" rtlCol="0">
            <a:spAutoFit/>
          </a:bodyPr>
          <a:lstStyle/>
          <a:p>
            <a:r>
              <a:rPr lang="en-US" b="1" u="sng" dirty="0" smtClean="0"/>
              <a:t>Anchor Notes</a:t>
            </a:r>
            <a:endParaRPr lang="en-US" b="1" u="sng" dirty="0"/>
          </a:p>
        </p:txBody>
      </p:sp>
      <p:pic>
        <p:nvPicPr>
          <p:cNvPr id="5" name="Picture 1" descr="xsh1"/>
          <p:cNvPicPr>
            <a:picLocks noChangeAspect="1" noChangeArrowheads="1"/>
          </p:cNvPicPr>
          <p:nvPr/>
        </p:nvPicPr>
        <p:blipFill>
          <a:blip r:embed="rId2" cstate="print"/>
          <a:srcRect/>
          <a:stretch>
            <a:fillRect/>
          </a:stretch>
        </p:blipFill>
        <p:spPr bwMode="auto">
          <a:xfrm>
            <a:off x="2895600" y="4267200"/>
            <a:ext cx="2362200" cy="1776531"/>
          </a:xfrm>
          <a:prstGeom prst="rect">
            <a:avLst/>
          </a:prstGeom>
          <a:noFill/>
        </p:spPr>
      </p:pic>
      <p:sp>
        <p:nvSpPr>
          <p:cNvPr id="6" name="TextBox 5"/>
          <p:cNvSpPr txBox="1"/>
          <p:nvPr/>
        </p:nvSpPr>
        <p:spPr>
          <a:xfrm>
            <a:off x="2057400" y="6019800"/>
            <a:ext cx="4489306" cy="369332"/>
          </a:xfrm>
          <a:prstGeom prst="rect">
            <a:avLst/>
          </a:prstGeom>
          <a:noFill/>
        </p:spPr>
        <p:txBody>
          <a:bodyPr wrap="none" rtlCol="0">
            <a:spAutoFit/>
          </a:bodyPr>
          <a:lstStyle/>
          <a:p>
            <a:r>
              <a:rPr lang="en-US" b="1" dirty="0" smtClean="0"/>
              <a:t>SWFOCE method of securing anchor to frame</a:t>
            </a:r>
            <a:endParaRPr lang="en-US" b="1" dirty="0"/>
          </a:p>
        </p:txBody>
      </p:sp>
      <p:cxnSp>
        <p:nvCxnSpPr>
          <p:cNvPr id="8" name="Straight Connector 7"/>
          <p:cNvCxnSpPr/>
          <p:nvPr/>
        </p:nvCxnSpPr>
        <p:spPr>
          <a:xfrm>
            <a:off x="2209800" y="3962400"/>
            <a:ext cx="3810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856357"/>
            <a:ext cx="8229600" cy="6247864"/>
          </a:xfrm>
          <a:prstGeom prst="rect">
            <a:avLst/>
          </a:prstGeom>
        </p:spPr>
        <p:txBody>
          <a:bodyPr wrap="square">
            <a:spAutoFit/>
          </a:bodyPr>
          <a:lstStyle/>
          <a:p>
            <a:pPr lvl="1"/>
            <a:r>
              <a:rPr lang="en-US" sz="1600" dirty="0" smtClean="0"/>
              <a:t>This system mixes CO2 with seawater and delivers the enriched seawater to each Seafloor  Experiment System.  </a:t>
            </a:r>
          </a:p>
          <a:p>
            <a:pPr lvl="1"/>
            <a:endParaRPr lang="en-US" sz="1600" dirty="0"/>
          </a:p>
          <a:p>
            <a:pPr lvl="1"/>
            <a:r>
              <a:rPr lang="en-US" sz="1600" dirty="0" smtClean="0"/>
              <a:t>The Delivery System is comprised of at least the following components:</a:t>
            </a:r>
          </a:p>
          <a:p>
            <a:pPr lvl="1"/>
            <a:endParaRPr lang="en-US" sz="1600" dirty="0" smtClean="0"/>
          </a:p>
          <a:p>
            <a:pPr lvl="2">
              <a:buFont typeface="Arial" pitchFamily="34" charset="0"/>
              <a:buChar char="•"/>
            </a:pPr>
            <a:r>
              <a:rPr lang="en-US" sz="1600" dirty="0" smtClean="0"/>
              <a:t> Mixing Tank</a:t>
            </a:r>
          </a:p>
          <a:p>
            <a:pPr lvl="3">
              <a:buFont typeface="Arial" pitchFamily="34" charset="0"/>
              <a:buChar char="•"/>
            </a:pPr>
            <a:r>
              <a:rPr lang="en-US" sz="1600" dirty="0" smtClean="0"/>
              <a:t> Contains CO2 and seawater at 2 atmospheres.</a:t>
            </a:r>
          </a:p>
          <a:p>
            <a:pPr lvl="3">
              <a:buFont typeface="Arial" pitchFamily="34" charset="0"/>
              <a:buChar char="•"/>
            </a:pPr>
            <a:r>
              <a:rPr lang="en-US" sz="1600" dirty="0" smtClean="0"/>
              <a:t> Designed for the creation and buffered storage of </a:t>
            </a:r>
          </a:p>
          <a:p>
            <a:pPr lvl="3"/>
            <a:r>
              <a:rPr lang="en-US" sz="1600" dirty="0" smtClean="0"/>
              <a:t>  enriched seawater. </a:t>
            </a:r>
          </a:p>
          <a:p>
            <a:pPr lvl="3">
              <a:buFont typeface="Arial" pitchFamily="34" charset="0"/>
              <a:buChar char="•"/>
            </a:pPr>
            <a:r>
              <a:rPr lang="en-US" sz="1600" dirty="0" smtClean="0"/>
              <a:t> Adequate volume to supply the requirements for all Experiment Systems</a:t>
            </a:r>
          </a:p>
          <a:p>
            <a:pPr lvl="3">
              <a:buFont typeface="Arial" pitchFamily="34" charset="0"/>
              <a:buChar char="•"/>
            </a:pPr>
            <a:r>
              <a:rPr lang="en-US" sz="1600" dirty="0" smtClean="0"/>
              <a:t> Vaporizing Nozzle(s) to create enriched seawater</a:t>
            </a:r>
          </a:p>
          <a:p>
            <a:pPr lvl="3">
              <a:buFont typeface="Arial" pitchFamily="34" charset="0"/>
              <a:buChar char="•"/>
            </a:pPr>
            <a:r>
              <a:rPr lang="en-US" sz="1600" dirty="0" smtClean="0"/>
              <a:t> Instrumentation to assure adequate monitoring and mixing of enriched seawater.</a:t>
            </a:r>
          </a:p>
          <a:p>
            <a:pPr lvl="2">
              <a:buFont typeface="Arial" pitchFamily="34" charset="0"/>
              <a:buChar char="•"/>
            </a:pPr>
            <a:r>
              <a:rPr lang="en-US" sz="1600" dirty="0" smtClean="0"/>
              <a:t>Pump and Motor</a:t>
            </a:r>
          </a:p>
          <a:p>
            <a:pPr lvl="3">
              <a:buFont typeface="Arial" pitchFamily="34" charset="0"/>
              <a:buChar char="•"/>
            </a:pPr>
            <a:r>
              <a:rPr lang="en-US" sz="1600" dirty="0" smtClean="0"/>
              <a:t> Provides </a:t>
            </a:r>
            <a:r>
              <a:rPr lang="en-US" sz="1600" dirty="0" err="1" smtClean="0"/>
              <a:t>recirculating</a:t>
            </a:r>
            <a:r>
              <a:rPr lang="en-US" sz="1600" dirty="0" smtClean="0"/>
              <a:t> seawater to mixing tank</a:t>
            </a:r>
          </a:p>
          <a:p>
            <a:pPr lvl="3">
              <a:buFont typeface="Arial" pitchFamily="34" charset="0"/>
              <a:buChar char="•"/>
            </a:pPr>
            <a:r>
              <a:rPr lang="en-US" sz="1600" dirty="0" smtClean="0"/>
              <a:t> Provides enriched seawater to experiment systems</a:t>
            </a:r>
          </a:p>
          <a:p>
            <a:pPr lvl="2">
              <a:buFont typeface="Arial" pitchFamily="34" charset="0"/>
              <a:buChar char="•"/>
            </a:pPr>
            <a:r>
              <a:rPr lang="en-US" sz="1600" dirty="0" smtClean="0"/>
              <a:t> Seawater Delivery Source</a:t>
            </a:r>
          </a:p>
          <a:p>
            <a:pPr lvl="2">
              <a:buFont typeface="Arial" pitchFamily="34" charset="0"/>
              <a:buChar char="•"/>
            </a:pPr>
            <a:r>
              <a:rPr lang="en-US" sz="1600" dirty="0" smtClean="0"/>
              <a:t>CO</a:t>
            </a:r>
            <a:r>
              <a:rPr lang="en-US" sz="800" dirty="0" smtClean="0"/>
              <a:t>2</a:t>
            </a:r>
            <a:r>
              <a:rPr lang="en-US" sz="1600" dirty="0" smtClean="0"/>
              <a:t> Delivery Source</a:t>
            </a:r>
          </a:p>
          <a:p>
            <a:pPr lvl="2">
              <a:buFont typeface="Arial" pitchFamily="34" charset="0"/>
              <a:buChar char="•"/>
            </a:pPr>
            <a:r>
              <a:rPr lang="en-US" sz="1600" dirty="0" smtClean="0"/>
              <a:t> Ancillary equipment and instrumentation</a:t>
            </a:r>
          </a:p>
          <a:p>
            <a:pPr lvl="3">
              <a:buFont typeface="Arial" pitchFamily="34" charset="0"/>
              <a:buChar char="•"/>
            </a:pPr>
            <a:r>
              <a:rPr lang="en-US" sz="1600" dirty="0" smtClean="0"/>
              <a:t> Valves</a:t>
            </a:r>
          </a:p>
          <a:p>
            <a:pPr lvl="3">
              <a:buFont typeface="Arial" pitchFamily="34" charset="0"/>
              <a:buChar char="•"/>
            </a:pPr>
            <a:r>
              <a:rPr lang="en-US" sz="1600" dirty="0" smtClean="0"/>
              <a:t> Gauges</a:t>
            </a:r>
          </a:p>
          <a:p>
            <a:pPr lvl="3">
              <a:buFont typeface="Arial" pitchFamily="34" charset="0"/>
              <a:buChar char="•"/>
            </a:pPr>
            <a:r>
              <a:rPr lang="en-US" sz="1600" dirty="0" smtClean="0"/>
              <a:t> Filters</a:t>
            </a:r>
          </a:p>
          <a:p>
            <a:pPr lvl="3">
              <a:buFont typeface="Arial" pitchFamily="34" charset="0"/>
              <a:buChar char="•"/>
            </a:pPr>
            <a:r>
              <a:rPr lang="en-US" sz="1600" dirty="0" smtClean="0"/>
              <a:t> Sensors</a:t>
            </a:r>
          </a:p>
          <a:p>
            <a:pPr lvl="3"/>
            <a:endParaRPr lang="en-US" sz="1600" dirty="0" smtClean="0"/>
          </a:p>
          <a:p>
            <a:pPr lvl="3">
              <a:buFont typeface="Arial" pitchFamily="34" charset="0"/>
              <a:buChar char="•"/>
            </a:pPr>
            <a:endParaRPr lang="en-US" sz="1600" dirty="0" smtClean="0"/>
          </a:p>
        </p:txBody>
      </p:sp>
      <p:sp>
        <p:nvSpPr>
          <p:cNvPr id="4" name="Rectangle 3"/>
          <p:cNvSpPr/>
          <p:nvPr/>
        </p:nvSpPr>
        <p:spPr>
          <a:xfrm>
            <a:off x="2438400" y="228600"/>
            <a:ext cx="4341381" cy="369332"/>
          </a:xfrm>
          <a:prstGeom prst="rect">
            <a:avLst/>
          </a:prstGeom>
        </p:spPr>
        <p:txBody>
          <a:bodyPr wrap="none">
            <a:spAutoFit/>
          </a:bodyPr>
          <a:lstStyle/>
          <a:p>
            <a:r>
              <a:rPr lang="en-US" b="1" u="sng" dirty="0" smtClean="0"/>
              <a:t>Enriched Seawater Generation and Delivery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3" name="Object 3"/>
          <p:cNvGraphicFramePr>
            <a:graphicFrameLocks noChangeAspect="1"/>
          </p:cNvGraphicFramePr>
          <p:nvPr/>
        </p:nvGraphicFramePr>
        <p:xfrm>
          <a:off x="304800" y="381000"/>
          <a:ext cx="8504963" cy="5503862"/>
        </p:xfrm>
        <a:graphic>
          <a:graphicData uri="http://schemas.openxmlformats.org/presentationml/2006/ole">
            <p:oleObj spid="_x0000_s129026" name="Acrobat Document" r:id="rId3" imgW="11658600" imgH="7543800" progId="AcroExch.Document.7">
              <p:embed/>
            </p:oleObj>
          </a:graphicData>
        </a:graphic>
      </p:graphicFrame>
      <p:sp>
        <p:nvSpPr>
          <p:cNvPr id="5" name="TextBox 4"/>
          <p:cNvSpPr txBox="1"/>
          <p:nvPr/>
        </p:nvSpPr>
        <p:spPr>
          <a:xfrm>
            <a:off x="3657600" y="1447800"/>
            <a:ext cx="1283300" cy="276999"/>
          </a:xfrm>
          <a:prstGeom prst="rect">
            <a:avLst/>
          </a:prstGeom>
          <a:noFill/>
        </p:spPr>
        <p:txBody>
          <a:bodyPr wrap="none" rtlCol="0">
            <a:spAutoFit/>
          </a:bodyPr>
          <a:lstStyle/>
          <a:p>
            <a:r>
              <a:rPr lang="en-US" sz="1200" b="1" dirty="0" smtClean="0"/>
              <a:t>(SWFOCE shown)</a:t>
            </a:r>
            <a:endParaRPr lang="en-US" sz="1200" b="1" dirty="0"/>
          </a:p>
        </p:txBody>
      </p:sp>
      <p:sp>
        <p:nvSpPr>
          <p:cNvPr id="4" name="Rectangle 3"/>
          <p:cNvSpPr/>
          <p:nvPr/>
        </p:nvSpPr>
        <p:spPr>
          <a:xfrm>
            <a:off x="1981200" y="152400"/>
            <a:ext cx="4341381" cy="369332"/>
          </a:xfrm>
          <a:prstGeom prst="rect">
            <a:avLst/>
          </a:prstGeom>
        </p:spPr>
        <p:txBody>
          <a:bodyPr wrap="none">
            <a:spAutoFit/>
          </a:bodyPr>
          <a:lstStyle/>
          <a:p>
            <a:r>
              <a:rPr lang="en-US" b="1" u="sng" dirty="0" smtClean="0"/>
              <a:t>Enriched Seawater Generation and Delivery</a:t>
            </a:r>
          </a:p>
        </p:txBody>
      </p:sp>
      <p:sp>
        <p:nvSpPr>
          <p:cNvPr id="6" name="Rectangle 5"/>
          <p:cNvSpPr/>
          <p:nvPr/>
        </p:nvSpPr>
        <p:spPr>
          <a:xfrm>
            <a:off x="3657600" y="457200"/>
            <a:ext cx="609654" cy="276999"/>
          </a:xfrm>
          <a:prstGeom prst="rect">
            <a:avLst/>
          </a:prstGeom>
        </p:spPr>
        <p:txBody>
          <a:bodyPr wrap="none">
            <a:spAutoFit/>
          </a:bodyPr>
          <a:lstStyle/>
          <a:p>
            <a:r>
              <a:rPr lang="en-US" sz="1200" dirty="0" smtClean="0"/>
              <a:t>(Cont.)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2"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52400"/>
            <a:ext cx="5641975" cy="609600"/>
          </a:xfrm>
        </p:spPr>
        <p:txBody>
          <a:bodyPr>
            <a:normAutofit/>
          </a:bodyPr>
          <a:lstStyle/>
          <a:p>
            <a:r>
              <a:rPr lang="en-US" sz="2400" b="1" u="sng" dirty="0" smtClean="0"/>
              <a:t>Power for XFOCE</a:t>
            </a:r>
            <a:endParaRPr lang="en-US" sz="2400" b="1" u="sng" dirty="0"/>
          </a:p>
        </p:txBody>
      </p:sp>
      <p:pic>
        <p:nvPicPr>
          <p:cNvPr id="4" name="Picture 1"/>
          <p:cNvPicPr>
            <a:picLocks noChangeAspect="1" noChangeArrowheads="1"/>
          </p:cNvPicPr>
          <p:nvPr/>
        </p:nvPicPr>
        <p:blipFill>
          <a:blip r:embed="rId3"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a:t>
            </a:r>
            <a:r>
              <a:rPr lang="en-US" dirty="0" smtClean="0"/>
              <a:t>Generator</a:t>
            </a:r>
          </a:p>
          <a:p>
            <a:pPr lvl="2">
              <a:buFont typeface="Arial" pitchFamily="34" charset="0"/>
              <a:buChar char="•"/>
            </a:pPr>
            <a:r>
              <a:rPr lang="en-US" dirty="0" smtClean="0"/>
              <a:t> </a:t>
            </a:r>
            <a:r>
              <a:rPr lang="en-US" dirty="0" smtClean="0"/>
              <a:t>Batteries</a:t>
            </a:r>
            <a:endParaRPr lang="en-US" dirty="0" smtClean="0"/>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endParaRPr lang="en-US" dirty="0" smtClean="0"/>
          </a:p>
          <a:p>
            <a:pPr lvl="1"/>
            <a:endParaRPr lang="en-US" dirty="0" smtClean="0"/>
          </a:p>
        </p:txBody>
      </p:sp>
      <p:pic>
        <p:nvPicPr>
          <p:cNvPr id="125953" name="Picture 1"/>
          <p:cNvPicPr>
            <a:picLocks noChangeAspect="1" noChangeArrowheads="1"/>
          </p:cNvPicPr>
          <p:nvPr/>
        </p:nvPicPr>
        <p:blipFill>
          <a:blip r:embed="rId4"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5"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endParaRPr lang="en-US" sz="1200" b="1" dirty="0" smtClean="0"/>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0" y="2667000"/>
            <a:ext cx="4572000" cy="3581400"/>
          </a:xfrm>
          <a:prstGeom prst="rect">
            <a:avLst/>
          </a:prstGeom>
          <a:noFill/>
          <a:ln w="9525">
            <a:noFill/>
            <a:miter lim="800000"/>
            <a:headEnd/>
            <a:tailEnd/>
          </a:ln>
        </p:spPr>
      </p:pic>
      <p:sp>
        <p:nvSpPr>
          <p:cNvPr id="4" name="Rectangle 3"/>
          <p:cNvSpPr/>
          <p:nvPr/>
        </p:nvSpPr>
        <p:spPr>
          <a:xfrm>
            <a:off x="76200" y="2514600"/>
            <a:ext cx="4495800" cy="37338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graphicFrame>
        <p:nvGraphicFramePr>
          <p:cNvPr id="120838" name="Object 6"/>
          <p:cNvGraphicFramePr>
            <a:graphicFrameLocks noChangeAspect="1"/>
          </p:cNvGraphicFramePr>
          <p:nvPr/>
        </p:nvGraphicFramePr>
        <p:xfrm>
          <a:off x="4191000" y="304800"/>
          <a:ext cx="4775200" cy="3581400"/>
        </p:xfrm>
        <a:graphic>
          <a:graphicData uri="http://schemas.openxmlformats.org/presentationml/2006/ole">
            <p:oleObj spid="_x0000_s130050" name="Acrobat Document" r:id="rId5" imgW="6858000" imgH="5143500" progId="AcroExch.Document.7">
              <p:embed/>
            </p:oleObj>
          </a:graphicData>
        </a:graphic>
      </p:graphicFrame>
      <p:sp>
        <p:nvSpPr>
          <p:cNvPr id="60" name="TextBox 59"/>
          <p:cNvSpPr txBox="1"/>
          <p:nvPr/>
        </p:nvSpPr>
        <p:spPr>
          <a:xfrm>
            <a:off x="914400" y="533400"/>
            <a:ext cx="2900859" cy="369332"/>
          </a:xfrm>
          <a:prstGeom prst="rect">
            <a:avLst/>
          </a:prstGeom>
          <a:noFill/>
        </p:spPr>
        <p:txBody>
          <a:bodyPr wrap="none" rtlCol="0">
            <a:spAutoFit/>
          </a:bodyPr>
          <a:lstStyle/>
          <a:p>
            <a:r>
              <a:rPr lang="en-US" b="1" u="sng" dirty="0" smtClean="0"/>
              <a:t>Extracting </a:t>
            </a:r>
            <a:r>
              <a:rPr lang="en-US" b="1" u="sng" dirty="0" smtClean="0"/>
              <a:t>CO2 </a:t>
            </a:r>
            <a:r>
              <a:rPr lang="en-US" b="1" u="sng" dirty="0" smtClean="0"/>
              <a:t>from </a:t>
            </a:r>
            <a:r>
              <a:rPr lang="en-US" b="1" u="sng" dirty="0" smtClean="0"/>
              <a:t>Exhaust</a:t>
            </a:r>
            <a:endParaRPr lang="en-US" b="1" u="sng" dirty="0"/>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a:t>
            </a:r>
            <a:r>
              <a:rPr lang="en-US" b="1" u="sng" dirty="0" smtClean="0">
                <a:sym typeface="Wingdings" pitchFamily="2" charset="2"/>
              </a:rPr>
              <a:t>psi max.</a:t>
            </a:r>
            <a:endParaRPr lang="en-US" b="1" u="sng" dirty="0"/>
          </a:p>
        </p:txBody>
      </p:sp>
      <p:graphicFrame>
        <p:nvGraphicFramePr>
          <p:cNvPr id="124930" name="Object 2"/>
          <p:cNvGraphicFramePr>
            <a:graphicFrameLocks noChangeAspect="1"/>
          </p:cNvGraphicFramePr>
          <p:nvPr/>
        </p:nvGraphicFramePr>
        <p:xfrm>
          <a:off x="4876800" y="2438400"/>
          <a:ext cx="4003490" cy="2590800"/>
        </p:xfrm>
        <a:graphic>
          <a:graphicData uri="http://schemas.openxmlformats.org/presentationml/2006/ole">
            <p:oleObj spid="_x0000_s156674" name="Acrobat Document" r:id="rId3" imgW="11658600" imgH="7543800" progId="AcroExch.Document.7">
              <p:embed/>
            </p:oleObj>
          </a:graphicData>
        </a:graphic>
      </p:graphicFrame>
      <p:sp>
        <p:nvSpPr>
          <p:cNvPr id="17" name="Rectangle 16"/>
          <p:cNvSpPr/>
          <p:nvPr/>
        </p:nvSpPr>
        <p:spPr>
          <a:xfrm>
            <a:off x="2209800" y="76200"/>
            <a:ext cx="4187941" cy="369332"/>
          </a:xfrm>
          <a:prstGeom prst="rect">
            <a:avLst/>
          </a:prstGeom>
        </p:spPr>
        <p:txBody>
          <a:bodyPr wrap="none">
            <a:spAutoFit/>
          </a:bodyPr>
          <a:lstStyle/>
          <a:p>
            <a:r>
              <a:rPr lang="en-US" b="1" u="sng" dirty="0" smtClean="0"/>
              <a:t>Low Cost Shallow Water Pressure Housing</a:t>
            </a:r>
            <a:endParaRPr lang="en-US" b="1" u="sng"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rot="2080118">
            <a:off x="4260057" y="3020463"/>
            <a:ext cx="5042727" cy="1015663"/>
          </a:xfrm>
          <a:prstGeom prst="rect">
            <a:avLst/>
          </a:prstGeom>
        </p:spPr>
        <p:txBody>
          <a:bodyPr wrap="none">
            <a:spAutoFit/>
          </a:bodyPr>
          <a:lstStyle/>
          <a:p>
            <a:r>
              <a:rPr lang="en-US" sz="6000" b="1" u="sng" dirty="0" smtClean="0">
                <a:solidFill>
                  <a:srgbClr val="FF0000"/>
                </a:solidFill>
              </a:rPr>
              <a:t>Needs Revision</a:t>
            </a:r>
            <a:endParaRPr lang="en-US" sz="6000" b="1" u="sng" dirty="0">
              <a:solidFill>
                <a:srgbClr val="FF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838200"/>
          <a:ext cx="6629401" cy="6636506"/>
        </p:xfrm>
        <a:graphic>
          <a:graphicData uri="http://schemas.openxmlformats.org/drawingml/2006/table">
            <a:tbl>
              <a:tblPr/>
              <a:tblGrid>
                <a:gridCol w="348359"/>
                <a:gridCol w="675608"/>
                <a:gridCol w="675608"/>
                <a:gridCol w="675608"/>
                <a:gridCol w="675608"/>
                <a:gridCol w="675608"/>
                <a:gridCol w="675608"/>
                <a:gridCol w="675608"/>
                <a:gridCol w="200570"/>
                <a:gridCol w="675608"/>
                <a:gridCol w="675608"/>
              </a:tblGrid>
              <a:tr h="371444">
                <a:tc gridSpan="7">
                  <a:txBody>
                    <a:bodyPr/>
                    <a:lstStyle/>
                    <a:p>
                      <a:pPr algn="ctr" fontAlgn="b"/>
                      <a:r>
                        <a:rPr lang="en-US" sz="1200" b="1" i="0" u="none" strike="noStrike" dirty="0" smtClean="0">
                          <a:latin typeface="Arial"/>
                        </a:rPr>
                        <a:t>                           Estimation </a:t>
                      </a:r>
                      <a:r>
                        <a:rPr lang="en-US" sz="1200" b="1" i="0" u="none" strike="noStrike" dirty="0">
                          <a:latin typeface="Arial"/>
                        </a:rPr>
                        <a:t>of Shallow-FOCE CO</a:t>
                      </a:r>
                      <a:r>
                        <a:rPr lang="en-US" sz="1200" b="1" i="0" u="none" strike="noStrike" baseline="-25000" dirty="0">
                          <a:latin typeface="Arial"/>
                        </a:rPr>
                        <a:t>2</a:t>
                      </a:r>
                      <a:r>
                        <a:rPr lang="en-US" sz="1200" b="1" i="0" u="none" strike="noStrike" dirty="0">
                          <a:latin typeface="Arial"/>
                        </a:rPr>
                        <a:t> </a:t>
                      </a:r>
                      <a:r>
                        <a:rPr lang="en-US" sz="1200" b="1" i="0" u="none" strike="noStrike" dirty="0" smtClean="0">
                          <a:latin typeface="Arial"/>
                        </a:rPr>
                        <a:t>enriched</a:t>
                      </a:r>
                      <a:r>
                        <a:rPr lang="en-US" sz="1200" b="1" i="0" u="none" strike="noStrike" baseline="0" dirty="0" smtClean="0">
                          <a:latin typeface="Arial"/>
                        </a:rPr>
                        <a:t> </a:t>
                      </a:r>
                      <a:r>
                        <a:rPr lang="en-US" sz="1200" b="1" i="0" u="none" strike="noStrike" dirty="0" smtClean="0">
                          <a:latin typeface="Arial"/>
                        </a:rPr>
                        <a:t>seawater </a:t>
                      </a:r>
                      <a:r>
                        <a:rPr lang="en-US" sz="1200" b="1" i="0" u="none" strike="noStrike" dirty="0">
                          <a:latin typeface="Arial"/>
                        </a:rPr>
                        <a:t>release rate</a:t>
                      </a:r>
                      <a:r>
                        <a:rPr lang="en-US" sz="600" b="1" i="0" u="none" strike="noStrike" dirty="0">
                          <a:latin typeface="Arial"/>
                        </a:rPr>
                        <a: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r>
              <a:tr h="97124">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gridSpan="2">
                  <a:txBody>
                    <a:bodyPr/>
                    <a:lstStyle/>
                    <a:p>
                      <a:pPr algn="l" fontAlgn="b"/>
                      <a:r>
                        <a:rPr lang="en-US" sz="600" b="1" i="0" u="none" strike="noStrike">
                          <a:latin typeface="Arial"/>
                        </a:rPr>
                        <a:t>Assumptions:</a:t>
                      </a:r>
                    </a:p>
                  </a:txBody>
                  <a:tcPr marL="5684" marR="5684" marT="5684" marB="0" anchor="b">
                    <a:lnL>
                      <a:noFill/>
                    </a:lnL>
                    <a:lnR>
                      <a:noFill/>
                    </a:lnR>
                    <a:lnT>
                      <a:noFill/>
                    </a:lnT>
                    <a:lnB>
                      <a:noFill/>
                    </a:lnB>
                  </a:tcPr>
                </a:tc>
                <a:tc hMerge="1">
                  <a:txBody>
                    <a:bodyPr/>
                    <a:lstStyle/>
                    <a:p>
                      <a:endParaRPr lang="en-US"/>
                    </a:p>
                  </a:txBody>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1. Shallow FOCE is smaller than FOCE at MARS by 1/2: 0.5m X 0.5m.</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8">
                  <a:txBody>
                    <a:bodyPr/>
                    <a:lstStyle/>
                    <a:p>
                      <a:pPr algn="l" fontAlgn="b"/>
                      <a:r>
                        <a:rPr lang="en-US" sz="1200" b="0" i="0" u="none" strike="noStrike" dirty="0">
                          <a:latin typeface="Arial"/>
                        </a:rPr>
                        <a:t>2. Water velocity thru flume set as "on average" a 1 cm/s flow through chamber.</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6">
                  <a:txBody>
                    <a:bodyPr/>
                    <a:lstStyle/>
                    <a:p>
                      <a:pPr algn="l" fontAlgn="b"/>
                      <a:r>
                        <a:rPr lang="en-US" sz="1200" b="0" i="0" u="none" strike="noStrike">
                          <a:latin typeface="Arial"/>
                        </a:rPr>
                        <a:t> - residence time for a 1 meter length chamber is 100 secs.</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4">
                  <a:txBody>
                    <a:bodyPr/>
                    <a:lstStyle/>
                    <a:p>
                      <a:pPr algn="l" fontAlgn="b"/>
                      <a:r>
                        <a:rPr lang="en-US" sz="1200" b="0" i="0" u="none" strike="noStrike" dirty="0">
                          <a:latin typeface="Arial"/>
                        </a:rPr>
                        <a:t> - internal cyclic flow </a:t>
                      </a:r>
                      <a:r>
                        <a:rPr lang="en-US" sz="1200" b="0" i="0" u="none" strike="noStrike" dirty="0" err="1">
                          <a:latin typeface="Arial"/>
                        </a:rPr>
                        <a:t>indiced</a:t>
                      </a:r>
                      <a:r>
                        <a:rPr lang="en-US" sz="1200" b="0" i="0" u="none" strike="noStrike" dirty="0">
                          <a:latin typeface="Arial"/>
                        </a:rPr>
                        <a:t> by a paddle.</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cm/sec</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ht (m)</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w (m)</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10</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a:t>
                      </a:r>
                    </a:p>
                  </a:txBody>
                  <a:tcPr marL="5684" marR="5684" marT="5684" marB="0" anchor="b">
                    <a:lnL>
                      <a:noFill/>
                    </a:lnL>
                    <a:lnR>
                      <a:noFill/>
                    </a:lnR>
                    <a:lnT>
                      <a:noFill/>
                    </a:lnT>
                    <a:lnB>
                      <a:noFill/>
                    </a:lnB>
                  </a:tcPr>
                </a:tc>
                <a:tc>
                  <a:txBody>
                    <a:bodyPr/>
                    <a:lstStyle/>
                    <a:p>
                      <a:pPr algn="l" fontAlgn="b"/>
                      <a:r>
                        <a:rPr lang="en-US" sz="1200" b="0" i="0" u="none" strike="noStrike">
                          <a:latin typeface="Arial"/>
                        </a:rPr>
                        <a:t>L/s</a:t>
                      </a: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l" fontAlgn="b"/>
                      <a:r>
                        <a:rPr lang="en-US" sz="1200" b="0" i="0" u="none" strike="noStrike" dirty="0">
                          <a:latin typeface="Arial"/>
                        </a:rPr>
                        <a:t>3. Concentration of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dirty="0" smtClean="0">
                          <a:solidFill>
                            <a:srgbClr val="00B050"/>
                          </a:solidFill>
                          <a:latin typeface="Arial"/>
                        </a:rPr>
                        <a:t>40</a:t>
                      </a:r>
                      <a:endParaRPr lang="en-US" sz="1200" b="0" i="0" u="none" strike="noStrike" dirty="0">
                        <a:solidFill>
                          <a:srgbClr val="00B050"/>
                        </a:solidFill>
                        <a:latin typeface="Arial"/>
                      </a:endParaRPr>
                    </a:p>
                  </a:txBody>
                  <a:tcPr marL="5684" marR="5684" marT="5684" marB="0" anchor="b">
                    <a:lnL>
                      <a:noFill/>
                    </a:lnL>
                    <a:lnR>
                      <a:noFill/>
                    </a:lnR>
                    <a:lnT>
                      <a:noFill/>
                    </a:lnT>
                    <a:lnB>
                      <a:noFill/>
                    </a:lnB>
                  </a:tcPr>
                </a:tc>
                <a:tc>
                  <a:txBody>
                    <a:bodyPr/>
                    <a:lstStyle/>
                    <a:p>
                      <a:pPr algn="l" fontAlgn="b"/>
                      <a:r>
                        <a:rPr lang="en-US" sz="1200" b="0" i="0" u="none" strike="noStrike">
                          <a:latin typeface="Arial"/>
                        </a:rPr>
                        <a:t>mM</a:t>
                      </a:r>
                    </a:p>
                  </a:txBody>
                  <a:tcPr marL="5684" marR="5684" marT="5684" marB="0" anchor="b">
                    <a:lnL>
                      <a:noFill/>
                    </a:lnL>
                    <a:lnR>
                      <a:noFill/>
                    </a:lnR>
                    <a:lnT>
                      <a:noFill/>
                    </a:lnT>
                    <a:lnB>
                      <a:noFill/>
                    </a:lnB>
                  </a:tcPr>
                </a:tc>
                <a:tc>
                  <a:txBody>
                    <a:bodyPr/>
                    <a:lstStyle/>
                    <a:p>
                      <a:pPr algn="r" fontAlgn="b"/>
                      <a:r>
                        <a:rPr lang="en-US" sz="1200" b="0" i="0" u="none" strike="noStrike">
                          <a:latin typeface="Arial"/>
                        </a:rPr>
                        <a:t>pH:</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4.75</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4. FOCE uses different amounts of CO2 depending upon pH offset: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ctr" fontAlgn="b"/>
                      <a:r>
                        <a:rPr lang="en-US" sz="1200" b="0" i="0" u="none" strike="noStrike" dirty="0" err="1">
                          <a:latin typeface="Arial"/>
                        </a:rPr>
                        <a:t>Vol</a:t>
                      </a:r>
                      <a:r>
                        <a:rPr lang="en-US" sz="1200" b="0" i="0" u="none" strike="noStrike" dirty="0">
                          <a:latin typeface="Arial"/>
                        </a:rPr>
                        <a:t>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2">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hMerge="1">
                  <a:txBody>
                    <a:bodyPr/>
                    <a:lstStyle/>
                    <a:p>
                      <a:endParaRPr lang="en-US"/>
                    </a:p>
                  </a:txBody>
                  <a:tcPr/>
                </a:tc>
              </a:tr>
              <a:tr h="309706">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pH offset</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+TCO2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a:txBody>
                    <a:bodyPr/>
                    <a:lstStyle/>
                    <a:p>
                      <a:pPr algn="ctr" fontAlgn="b"/>
                      <a:r>
                        <a:rPr lang="en-US" sz="1200" b="0" i="0" u="none" strike="noStrike" dirty="0" err="1">
                          <a:latin typeface="Arial"/>
                        </a:rPr>
                        <a:t>mL</a:t>
                      </a:r>
                      <a:r>
                        <a:rPr lang="en-US" sz="1200" b="0" i="0" u="none" strike="noStrike" dirty="0">
                          <a:latin typeface="Arial"/>
                        </a:rPr>
                        <a:t>/s</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L/min</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L/day</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kg/day</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lb/day</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l-GR" sz="1200" b="0" i="0" u="none" strike="noStrike">
                          <a:latin typeface="Arial"/>
                        </a:rPr>
                        <a:t>μ</a:t>
                      </a:r>
                      <a:r>
                        <a:rPr lang="en-US" sz="1200" b="0" i="0" u="none" strike="noStrike">
                          <a:latin typeface="Arial"/>
                        </a:rPr>
                        <a:t>mol/kg</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µmole/s</a:t>
                      </a: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74.5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1862.5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46.563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2.794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4023</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7.082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15.61</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136.1</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3402.5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85.062</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5.104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7349</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12.938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28.52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257.3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6432.5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160.813</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9.649</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13894</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24.459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53.92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767.7</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19192.5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479.813</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28.789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41456</a:t>
                      </a:r>
                    </a:p>
                  </a:txBody>
                  <a:tcPr marL="5684" marR="5684" marT="5684" marB="0" anchor="b">
                    <a:lnL>
                      <a:noFill/>
                    </a:lnL>
                    <a:lnR>
                      <a:noFill/>
                    </a:lnR>
                    <a:lnT>
                      <a:noFill/>
                    </a:lnT>
                    <a:lnB>
                      <a:noFill/>
                    </a:lnB>
                  </a:tcPr>
                </a:tc>
                <a:tc>
                  <a:txBody>
                    <a:bodyPr/>
                    <a:lstStyle/>
                    <a:p>
                      <a:pPr algn="l" fontAlgn="b"/>
                      <a:endParaRPr lang="en-US" sz="1200" b="0" i="0" u="none" strike="noStrike">
                        <a:solidFill>
                          <a:srgbClr val="FF0000"/>
                        </a:solidFill>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72.978</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160.89</a:t>
                      </a: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r>
              <a:tr h="158084">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000" b="0" i="0" u="none" strike="noStrike" dirty="0">
                        <a:latin typeface="Arial"/>
                      </a:endParaRPr>
                    </a:p>
                  </a:txBody>
                  <a:tcPr marL="5684" marR="5684" marT="5684" marB="0" anchor="b">
                    <a:lnL>
                      <a:noFill/>
                    </a:lnL>
                    <a:lnR>
                      <a:noFill/>
                    </a:lnR>
                    <a:lnT>
                      <a:noFill/>
                    </a:lnT>
                    <a:lnB>
                      <a:noFill/>
                    </a:lnB>
                  </a:tcPr>
                </a:tc>
              </a:tr>
            </a:tbl>
          </a:graphicData>
        </a:graphic>
      </p:graphicFrame>
      <p:sp>
        <p:nvSpPr>
          <p:cNvPr id="5" name="TextBox 4"/>
          <p:cNvSpPr txBox="1"/>
          <p:nvPr/>
        </p:nvSpPr>
        <p:spPr>
          <a:xfrm>
            <a:off x="1981200" y="76200"/>
            <a:ext cx="3512500" cy="369332"/>
          </a:xfrm>
          <a:prstGeom prst="rect">
            <a:avLst/>
          </a:prstGeom>
          <a:noFill/>
        </p:spPr>
        <p:txBody>
          <a:bodyPr wrap="none" rtlCol="0">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4" name="Rectangle 3"/>
          <p:cNvSpPr/>
          <p:nvPr/>
        </p:nvSpPr>
        <p:spPr>
          <a:xfrm>
            <a:off x="3124200" y="457200"/>
            <a:ext cx="1373133" cy="369332"/>
          </a:xfrm>
          <a:prstGeom prst="rect">
            <a:avLst/>
          </a:prstGeom>
        </p:spPr>
        <p:txBody>
          <a:bodyPr wrap="none">
            <a:spAutoFit/>
          </a:bodyPr>
          <a:lstStyle/>
          <a:p>
            <a:r>
              <a:rPr lang="en-US" b="1" dirty="0" smtClean="0"/>
              <a:t>Spreadsheet</a:t>
            </a:r>
            <a:endParaRPr lang="en-US"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828800" y="914400"/>
          <a:ext cx="5308602" cy="5351780"/>
        </p:xfrm>
        <a:graphic>
          <a:graphicData uri="http://schemas.openxmlformats.org/drawingml/2006/table">
            <a:tbl>
              <a:tblPr/>
              <a:tblGrid>
                <a:gridCol w="560535"/>
                <a:gridCol w="527563"/>
                <a:gridCol w="527563"/>
                <a:gridCol w="527563"/>
                <a:gridCol w="527563"/>
                <a:gridCol w="527563"/>
                <a:gridCol w="527563"/>
                <a:gridCol w="527563"/>
                <a:gridCol w="527563"/>
                <a:gridCol w="527563"/>
              </a:tblGrid>
              <a:tr h="127000">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ctr" fontAlgn="b"/>
                      <a:endParaRPr lang="en-US" sz="1600" b="0" i="0" u="none" strike="noStrike" dirty="0">
                        <a:solidFill>
                          <a:srgbClr val="000000"/>
                        </a:solidFill>
                        <a:latin typeface="Calibri"/>
                      </a:endParaRPr>
                    </a:p>
                  </a:txBody>
                  <a:tcPr marL="6350" marR="6350" marT="6350" marB="0" anchor="b">
                    <a:lnL>
                      <a:noFill/>
                    </a:lnL>
                    <a:lnR>
                      <a:noFill/>
                    </a:lnR>
                    <a:lnT>
                      <a:noFill/>
                    </a:lnT>
                    <a:lnB>
                      <a:noFill/>
                    </a:lnB>
                  </a:tcPr>
                </a:tc>
                <a:tc gridSpan="4">
                  <a:txBody>
                    <a:bodyPr/>
                    <a:lstStyle/>
                    <a:p>
                      <a:pPr algn="ctr" fontAlgn="b"/>
                      <a:r>
                        <a:rPr lang="en-US" sz="1600" b="1" i="0" u="sng" strike="noStrike" baseline="0" dirty="0">
                          <a:solidFill>
                            <a:schemeClr val="tx1"/>
                          </a:solidFill>
                          <a:latin typeface="Calibri"/>
                        </a:rPr>
                        <a:t>FOCE </a:t>
                      </a:r>
                      <a:r>
                        <a:rPr lang="en-US" sz="1600" b="1" i="0" u="sng" strike="noStrike" baseline="0" dirty="0" smtClean="0">
                          <a:solidFill>
                            <a:schemeClr val="tx1"/>
                          </a:solidFill>
                          <a:latin typeface="Calibri"/>
                        </a:rPr>
                        <a:t>Delay Section </a:t>
                      </a:r>
                      <a:r>
                        <a:rPr lang="en-US" sz="1600" b="1" i="0" u="sng" strike="noStrike" baseline="0" dirty="0">
                          <a:solidFill>
                            <a:schemeClr val="tx1"/>
                          </a:solidFill>
                          <a:latin typeface="Calibri"/>
                        </a:rPr>
                        <a:t>Lengths and </a:t>
                      </a:r>
                      <a:r>
                        <a:rPr lang="en-US" sz="1600" b="1" i="0" u="sng" strike="noStrike" baseline="0" dirty="0" smtClean="0">
                          <a:solidFill>
                            <a:schemeClr val="tx1"/>
                          </a:solidFill>
                          <a:latin typeface="Calibri"/>
                        </a:rPr>
                        <a:t>Flow(Q)</a:t>
                      </a:r>
                      <a:endParaRPr lang="en-US" sz="1600" b="1" i="0" u="sng" strike="noStrike" baseline="0"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gridSpan="8">
                  <a:txBody>
                    <a:bodyPr/>
                    <a:lstStyle/>
                    <a:p>
                      <a:pPr algn="l" fontAlgn="b"/>
                      <a:r>
                        <a:rPr lang="en-US" sz="1000" b="1" i="0" u="none" strike="noStrike" dirty="0">
                          <a:solidFill>
                            <a:schemeClr val="tx1"/>
                          </a:solidFill>
                          <a:latin typeface="Calibri"/>
                        </a:rPr>
                        <a:t>Assumption for this version - pH delta of - 0.3, 10 deg. C, so  2 Tau ~ 135 seconds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000000"/>
                          </a:solidFill>
                          <a:latin typeface="Calibri"/>
                        </a:rPr>
                        <a:t>4/2/2012</a:t>
                      </a: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-Ambient pH ~8.1</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4">
                  <a:txBody>
                    <a:bodyPr/>
                    <a:lstStyle/>
                    <a:p>
                      <a:pPr algn="l" fontAlgn="b"/>
                      <a:endParaRPr lang="en-US" sz="1000" b="1" i="0" u="none" strike="noStrike" dirty="0">
                        <a:solidFill>
                          <a:srgbClr val="00B050"/>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-Mixing Section is Round tubing or pipe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6">
                  <a:txBody>
                    <a:bodyPr/>
                    <a:lstStyle/>
                    <a:p>
                      <a:pPr algn="l" fontAlgn="b"/>
                      <a:r>
                        <a:rPr lang="en-US" sz="1000" b="1" i="0" u="none" strike="noStrike" dirty="0">
                          <a:solidFill>
                            <a:schemeClr val="tx1"/>
                          </a:solidFill>
                          <a:latin typeface="Calibri"/>
                        </a:rPr>
                        <a:t>            -Flow thru Test Section is the bulk (average) flow</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a:solidFill>
                            <a:srgbClr val="FF0000"/>
                          </a:solidFill>
                          <a:latin typeface="Calibri"/>
                        </a:rPr>
                        <a:t>INPUTS</a:t>
                      </a: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47.0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Height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Note: </a:t>
                      </a:r>
                      <a:r>
                        <a:rPr lang="en-US" sz="1000" b="1" i="0" u="none" strike="noStrike" dirty="0" err="1">
                          <a:solidFill>
                            <a:schemeClr val="tx1"/>
                          </a:solidFill>
                          <a:latin typeface="Calibri"/>
                        </a:rPr>
                        <a:t>swFOCE</a:t>
                      </a:r>
                      <a:r>
                        <a:rPr lang="en-US" sz="1000" b="1" i="0" u="none" strike="noStrike" dirty="0">
                          <a:solidFill>
                            <a:schemeClr val="tx1"/>
                          </a:solidFill>
                          <a:latin typeface="Calibri"/>
                        </a:rPr>
                        <a:t> dim's Ht, W, L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2">
                  <a:txBody>
                    <a:bodyPr/>
                    <a:lstStyle/>
                    <a:p>
                      <a:pPr algn="l" fontAlgn="b"/>
                      <a:r>
                        <a:rPr lang="en-US" sz="1000" b="1" i="0" u="none" strike="noStrike" dirty="0">
                          <a:solidFill>
                            <a:schemeClr val="tx1"/>
                          </a:solidFill>
                          <a:latin typeface="Calibri"/>
                        </a:rPr>
                        <a:t>47cm,49cm, 2m</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49.0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Width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2.0</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meters, Length of Test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cm/second, Flow velocity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30.5</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 Diameter of Mixing Section tubing</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1000" b="1" i="0" u="none" strike="noStrike">
                          <a:solidFill>
                            <a:schemeClr val="tx1"/>
                          </a:solidFill>
                          <a:latin typeface="Calibri"/>
                        </a:rPr>
                        <a:t>12.0</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inches</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dirty="0">
                          <a:solidFill>
                            <a:schemeClr val="tx1"/>
                          </a:solidFill>
                          <a:latin typeface="Calibri"/>
                        </a:rPr>
                        <a:t>RESULTS</a:t>
                      </a: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2303.0</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730.2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Mixing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6.3</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cm/sec,  Flow </a:t>
                      </a:r>
                      <a:r>
                        <a:rPr lang="en-US" sz="1000" b="1" i="0" u="none" strike="noStrike" dirty="0" err="1">
                          <a:solidFill>
                            <a:schemeClr val="tx1"/>
                          </a:solidFill>
                          <a:latin typeface="Calibri"/>
                        </a:rPr>
                        <a:t>vel</a:t>
                      </a:r>
                      <a:r>
                        <a:rPr lang="en-US" sz="1000" b="1" i="0" u="none" strike="noStrike" dirty="0">
                          <a:solidFill>
                            <a:schemeClr val="tx1"/>
                          </a:solidFill>
                          <a:latin typeface="Calibri"/>
                        </a:rPr>
                        <a:t> in mixing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8.5</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meters, Length of mixing section </a:t>
                      </a:r>
                      <a:r>
                        <a:rPr lang="en-US" sz="1000" b="1" i="0" u="none" strike="noStrike" dirty="0" err="1">
                          <a:solidFill>
                            <a:schemeClr val="tx1"/>
                          </a:solidFill>
                          <a:latin typeface="Calibri"/>
                        </a:rPr>
                        <a:t>req'd</a:t>
                      </a:r>
                      <a:r>
                        <a:rPr lang="en-US" sz="1000" b="1" i="0" u="none" strike="noStrike" dirty="0">
                          <a:solidFill>
                            <a:schemeClr val="tx1"/>
                          </a:solidFill>
                          <a:latin typeface="Calibri"/>
                        </a:rPr>
                        <a:t> for 2 Tau</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4.6</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Liters/sec,   Quantity of S.W. </a:t>
                      </a:r>
                      <a:r>
                        <a:rPr lang="en-US" sz="1000" b="1" i="0" u="none" strike="noStrike" dirty="0" err="1">
                          <a:solidFill>
                            <a:schemeClr val="tx1"/>
                          </a:solidFill>
                          <a:latin typeface="Calibri"/>
                        </a:rPr>
                        <a:t>req'd</a:t>
                      </a:r>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16582</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Liters/hr</a:t>
                      </a: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4381</a:t>
                      </a:r>
                    </a:p>
                  </a:txBody>
                  <a:tcPr marL="6350" marR="6350" marT="6350" marB="0" anchor="b">
                    <a:lnL>
                      <a:noFill/>
                    </a:lnL>
                    <a:lnR>
                      <a:noFill/>
                    </a:lnR>
                    <a:lnT>
                      <a:noFill/>
                    </a:lnT>
                    <a:lnB>
                      <a:noFill/>
                    </a:lnB>
                  </a:tcPr>
                </a:tc>
                <a:tc gridSpan="2">
                  <a:txBody>
                    <a:bodyPr/>
                    <a:lstStyle/>
                    <a:p>
                      <a:pPr algn="l" fontAlgn="b"/>
                      <a:r>
                        <a:rPr lang="en-US" sz="1000" b="1" i="0" u="none" strike="noStrike">
                          <a:solidFill>
                            <a:schemeClr val="tx1"/>
                          </a:solidFill>
                          <a:latin typeface="Calibri"/>
                        </a:rPr>
                        <a:t>  Gallons/hr</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chemeClr val="tx1"/>
                          </a:solidFill>
                          <a:latin typeface="Calibri"/>
                        </a:rPr>
                        <a:t>100</a:t>
                      </a:r>
                    </a:p>
                  </a:txBody>
                  <a:tcPr marL="6350" marR="6350" marT="6350" marB="0" anchor="b">
                    <a:lnL>
                      <a:noFill/>
                    </a:lnL>
                    <a:lnR>
                      <a:noFill/>
                    </a:lnR>
                    <a:lnT>
                      <a:noFill/>
                    </a:lnT>
                    <a:lnB>
                      <a:noFill/>
                    </a:lnB>
                  </a:tcPr>
                </a:tc>
                <a:tc gridSpan="5">
                  <a:txBody>
                    <a:bodyPr/>
                    <a:lstStyle/>
                    <a:p>
                      <a:pPr algn="l" fontAlgn="b"/>
                      <a:r>
                        <a:rPr lang="en-US" sz="1000" b="1" i="0" u="none" strike="noStrike">
                          <a:solidFill>
                            <a:schemeClr val="tx1"/>
                          </a:solidFill>
                          <a:latin typeface="Calibri"/>
                        </a:rPr>
                        <a:t>   seconds, Residence Time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bl>
          </a:graphicData>
        </a:graphic>
      </p:graphicFrame>
      <p:sp>
        <p:nvSpPr>
          <p:cNvPr id="5" name="Rectangle 4"/>
          <p:cNvSpPr/>
          <p:nvPr/>
        </p:nvSpPr>
        <p:spPr>
          <a:xfrm>
            <a:off x="23622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6" name="TextBox 5"/>
          <p:cNvSpPr txBox="1"/>
          <p:nvPr/>
        </p:nvSpPr>
        <p:spPr>
          <a:xfrm>
            <a:off x="3276600" y="533400"/>
            <a:ext cx="1373133" cy="369332"/>
          </a:xfrm>
          <a:prstGeom prst="rect">
            <a:avLst/>
          </a:prstGeom>
          <a:noFill/>
        </p:spPr>
        <p:txBody>
          <a:bodyPr wrap="none" rtlCol="0">
            <a:spAutoFit/>
          </a:bodyPr>
          <a:lstStyle/>
          <a:p>
            <a:r>
              <a:rPr lang="en-US" b="1" dirty="0" smtClean="0"/>
              <a:t>Spreadsheet</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762000"/>
            <a:ext cx="5638800" cy="1066800"/>
          </a:xfrm>
        </p:spPr>
        <p:txBody>
          <a:bodyPr>
            <a:noAutofit/>
          </a:bodyPr>
          <a:lstStyle/>
          <a:p>
            <a:pPr algn="ctr"/>
            <a:r>
              <a:rPr lang="en-US" sz="3200" b="1" u="sng" dirty="0" smtClean="0"/>
              <a:t>xFOCE Mechanical</a:t>
            </a:r>
            <a:br>
              <a:rPr lang="en-US" sz="3200" b="1" u="sng" dirty="0" smtClean="0"/>
            </a:br>
            <a:r>
              <a:rPr lang="en-US" sz="3200" b="1" u="sng" dirty="0" smtClean="0"/>
              <a:t>  Sub-Systems</a:t>
            </a:r>
            <a:endParaRPr lang="en-US" sz="3200" b="1" u="sng" dirty="0"/>
          </a:p>
        </p:txBody>
      </p:sp>
      <p:sp>
        <p:nvSpPr>
          <p:cNvPr id="3" name="Rectangle 2"/>
          <p:cNvSpPr/>
          <p:nvPr/>
        </p:nvSpPr>
        <p:spPr>
          <a:xfrm>
            <a:off x="152400" y="1066800"/>
            <a:ext cx="9167766" cy="7232749"/>
          </a:xfrm>
          <a:prstGeom prst="rect">
            <a:avLst/>
          </a:prstGeom>
        </p:spPr>
        <p:txBody>
          <a:bodyPr wrap="square">
            <a:spAutoFit/>
          </a:bodyPr>
          <a:lstStyle/>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pPr lvl="4">
              <a:buFont typeface="Arial" pitchFamily="34" charset="0"/>
              <a:buChar char="•"/>
            </a:pPr>
            <a:r>
              <a:rPr lang="en-US" sz="2400" u="sng" dirty="0" smtClean="0"/>
              <a:t> Seafloor System</a:t>
            </a:r>
          </a:p>
          <a:p>
            <a:pPr lvl="5">
              <a:buFont typeface="Arial" pitchFamily="34" charset="0"/>
              <a:buChar char="•"/>
            </a:pPr>
            <a:r>
              <a:rPr lang="en-US" sz="2400" dirty="0" smtClean="0"/>
              <a:t> Experiment Chamber</a:t>
            </a:r>
          </a:p>
          <a:p>
            <a:pPr lvl="5">
              <a:buFont typeface="Arial" pitchFamily="34" charset="0"/>
              <a:buChar char="•"/>
            </a:pPr>
            <a:r>
              <a:rPr lang="en-US" sz="2400" dirty="0" smtClean="0"/>
              <a:t> Ancillary Support Equipment</a:t>
            </a:r>
          </a:p>
          <a:p>
            <a:pPr lvl="4">
              <a:buFont typeface="Arial" pitchFamily="34" charset="0"/>
              <a:buChar char="•"/>
            </a:pPr>
            <a:r>
              <a:rPr lang="en-US" sz="2400" dirty="0" smtClean="0"/>
              <a:t> </a:t>
            </a:r>
            <a:r>
              <a:rPr lang="en-US" sz="2400" u="sng" dirty="0" smtClean="0"/>
              <a:t>Surface Support Systems</a:t>
            </a:r>
          </a:p>
          <a:p>
            <a:pPr lvl="5">
              <a:buFont typeface="Arial" pitchFamily="34" charset="0"/>
              <a:buChar char="•"/>
            </a:pPr>
            <a:r>
              <a:rPr lang="en-US" sz="2400" dirty="0" smtClean="0"/>
              <a:t> Seawater Enrichment System</a:t>
            </a:r>
          </a:p>
          <a:p>
            <a:pPr lvl="6">
              <a:buFont typeface="Arial" pitchFamily="34" charset="0"/>
              <a:buChar char="•"/>
            </a:pPr>
            <a:r>
              <a:rPr lang="en-US" sz="2400" dirty="0" smtClean="0"/>
              <a:t> Generation</a:t>
            </a:r>
          </a:p>
          <a:p>
            <a:pPr lvl="6">
              <a:buFont typeface="Arial" pitchFamily="34" charset="0"/>
              <a:buChar char="•"/>
            </a:pPr>
            <a:r>
              <a:rPr lang="en-US" sz="2400" dirty="0" smtClean="0"/>
              <a:t> Delivery</a:t>
            </a:r>
          </a:p>
          <a:p>
            <a:pPr lvl="5">
              <a:buFont typeface="Arial" pitchFamily="34" charset="0"/>
              <a:buChar char="•"/>
            </a:pPr>
            <a:r>
              <a:rPr lang="en-US" sz="2400" dirty="0" smtClean="0"/>
              <a:t> Power</a:t>
            </a:r>
          </a:p>
          <a:p>
            <a:endParaRPr lang="en-US" sz="1600" dirty="0"/>
          </a:p>
          <a:p>
            <a:pPr lvl="3" algn="ctr"/>
            <a:endParaRPr lang="en-US" sz="1600" dirty="0"/>
          </a:p>
          <a:p>
            <a:endParaRPr lang="en-US" sz="1600" dirty="0" smtClean="0"/>
          </a:p>
          <a:p>
            <a:r>
              <a:rPr lang="en-US" sz="1600" dirty="0" smtClean="0"/>
              <a:t> </a:t>
            </a:r>
          </a:p>
          <a:p>
            <a:pPr lvl="1"/>
            <a:endParaRPr lang="en-US" sz="1600" dirty="0" smtClean="0"/>
          </a:p>
          <a:p>
            <a:pPr lvl="1"/>
            <a:endParaRPr lang="en-US" sz="1600" dirty="0"/>
          </a:p>
          <a:p>
            <a:pPr lvl="1"/>
            <a:r>
              <a:rPr lang="en-US" sz="1600" dirty="0" smtClean="0"/>
              <a:t>					</a:t>
            </a:r>
          </a:p>
          <a:p>
            <a:pPr lvl="1"/>
            <a:endParaRPr lang="en-US" sz="1600" dirty="0" smtClean="0"/>
          </a:p>
          <a:p>
            <a:pPr lvl="1"/>
            <a:endParaRPr lang="en-US" sz="1600" dirty="0" smtClean="0"/>
          </a:p>
          <a:p>
            <a:pPr lvl="1"/>
            <a:endParaRPr lang="en-US" sz="1600" dirty="0" smtClean="0"/>
          </a:p>
          <a:p>
            <a:pPr lvl="1"/>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62000" y="1219200"/>
            <a:ext cx="7851775" cy="838200"/>
          </a:xfrm>
        </p:spPr>
        <p:txBody>
          <a:bodyPr>
            <a:normAutofit/>
          </a:bodyPr>
          <a:lstStyle/>
          <a:p>
            <a:pPr algn="ctr"/>
            <a:r>
              <a:rPr lang="en-US" sz="2400" b="1" u="sng" dirty="0" smtClean="0"/>
              <a:t>Flow Rate of Stabilized Enriched Seawater Relative to Chamber Cross-Section and Internal Current Speed</a:t>
            </a:r>
            <a:endParaRPr lang="en-US" sz="2400" b="1" u="sng" dirty="0"/>
          </a:p>
        </p:txBody>
      </p:sp>
      <p:graphicFrame>
        <p:nvGraphicFramePr>
          <p:cNvPr id="3" name="Table 2"/>
          <p:cNvGraphicFramePr>
            <a:graphicFrameLocks noGrp="1"/>
          </p:cNvGraphicFramePr>
          <p:nvPr/>
        </p:nvGraphicFramePr>
        <p:xfrm>
          <a:off x="1447800" y="2971800"/>
          <a:ext cx="6080760" cy="1156716"/>
        </p:xfrm>
        <a:graphic>
          <a:graphicData uri="http://schemas.openxmlformats.org/drawingml/2006/table">
            <a:tbl>
              <a:tblPr/>
              <a:tblGrid>
                <a:gridCol w="1013460"/>
                <a:gridCol w="1013460"/>
                <a:gridCol w="1013460"/>
                <a:gridCol w="1013460"/>
                <a:gridCol w="1013460"/>
                <a:gridCol w="1013460"/>
              </a:tblGrid>
              <a:tr h="0">
                <a:tc>
                  <a:txBody>
                    <a:bodyPr/>
                    <a:lstStyle/>
                    <a:p>
                      <a:pPr marL="0" marR="0" algn="ctr">
                        <a:lnSpc>
                          <a:spcPct val="115000"/>
                        </a:lnSpc>
                        <a:spcBef>
                          <a:spcPts val="0"/>
                        </a:spcBef>
                        <a:spcAft>
                          <a:spcPts val="0"/>
                        </a:spcAft>
                      </a:pPr>
                      <a:r>
                        <a:rPr lang="en-US" sz="1100" dirty="0">
                          <a:latin typeface="Calibri"/>
                          <a:ea typeface="Calibri"/>
                          <a:cs typeface="Times New Roman"/>
                        </a:rPr>
                        <a:t>Cross Section of Experiment Chamber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2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4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6 cm /sec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8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10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.5 m x .5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602 (159)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1802 (476)</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2400 (634)</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3001 (793)</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.25 m x .25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901 (238)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1503 (397)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latin typeface="Calibri"/>
                          <a:ea typeface="Calibri"/>
                          <a:cs typeface="Times New Roman"/>
                        </a:rPr>
                        <a:t>.13 </a:t>
                      </a:r>
                      <a:r>
                        <a:rPr lang="en-US" sz="1100" dirty="0">
                          <a:latin typeface="Calibri"/>
                          <a:ea typeface="Calibri"/>
                          <a:cs typeface="Times New Roman"/>
                        </a:rPr>
                        <a:t>m x </a:t>
                      </a:r>
                      <a:r>
                        <a:rPr lang="en-US" sz="1100" dirty="0" smtClean="0">
                          <a:latin typeface="Calibri"/>
                          <a:ea typeface="Calibri"/>
                          <a:cs typeface="Times New Roman"/>
                        </a:rPr>
                        <a:t>.13 </a:t>
                      </a:r>
                      <a:r>
                        <a:rPr lang="en-US" sz="1100" dirty="0">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151 (40)</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598 (158)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749 (198)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2895600" y="2362200"/>
            <a:ext cx="333411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*Liters/minute (Gallons/minute)</a:t>
            </a:r>
            <a:endParaRPr kumimoji="0" lang="en-US" sz="1600" b="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371600" y="4648200"/>
            <a:ext cx="6406754" cy="954107"/>
          </a:xfrm>
          <a:prstGeom prst="rect">
            <a:avLst/>
          </a:prstGeom>
          <a:noFill/>
        </p:spPr>
        <p:txBody>
          <a:bodyPr wrap="none" rtlCol="0">
            <a:spAutoFit/>
          </a:bodyPr>
          <a:lstStyle/>
          <a:p>
            <a:r>
              <a:rPr lang="en-US" sz="1400" b="1" dirty="0" smtClean="0"/>
              <a:t>NOTE: The relative cross-sectional areas of the time delay mixing section (provides </a:t>
            </a:r>
          </a:p>
          <a:p>
            <a:r>
              <a:rPr lang="en-US" sz="1400" b="1" dirty="0"/>
              <a:t> </a:t>
            </a:r>
            <a:r>
              <a:rPr lang="en-US" sz="1400" b="1" dirty="0" smtClean="0"/>
              <a:t>            delivery of stabilized enriched seawater) and the experiment chamber  must </a:t>
            </a:r>
          </a:p>
          <a:p>
            <a:r>
              <a:rPr lang="en-US" sz="1400" b="1" dirty="0"/>
              <a:t> </a:t>
            </a:r>
            <a:r>
              <a:rPr lang="en-US" sz="1400" b="1" dirty="0" smtClean="0"/>
              <a:t>            be considered when  desiring to minimize the time for stabilizing pH in the </a:t>
            </a:r>
          </a:p>
          <a:p>
            <a:r>
              <a:rPr lang="en-US" sz="1400" b="1" dirty="0"/>
              <a:t> </a:t>
            </a:r>
            <a:r>
              <a:rPr lang="en-US" sz="1400" b="1" dirty="0" smtClean="0"/>
              <a:t>            chamber.</a:t>
            </a:r>
            <a:endParaRPr lang="en-US" sz="1400" b="1" dirty="0"/>
          </a:p>
        </p:txBody>
      </p:sp>
      <p:sp>
        <p:nvSpPr>
          <p:cNvPr id="6" name="Rectangle 1"/>
          <p:cNvSpPr>
            <a:spLocks noChangeArrowheads="1"/>
          </p:cNvSpPr>
          <p:nvPr/>
        </p:nvSpPr>
        <p:spPr bwMode="auto">
          <a:xfrm>
            <a:off x="914400" y="4114800"/>
            <a:ext cx="1905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sz="10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*3.785 liters = 1 gallon</a:t>
            </a:r>
            <a:endParaRPr kumimoji="0" lang="en-US" sz="1000" b="0" i="0" u="none" strike="noStrike" cap="none" normalizeH="0" baseline="0" dirty="0" smtClean="0">
              <a:ln>
                <a:noFill/>
              </a:ln>
              <a:solidFill>
                <a:schemeClr val="tx1"/>
              </a:solidFill>
              <a:effectLst/>
              <a:latin typeface="Arial" pitchFamily="34" charset="0"/>
            </a:endParaRPr>
          </a:p>
        </p:txBody>
      </p:sp>
      <p:cxnSp>
        <p:nvCxnSpPr>
          <p:cNvPr id="11" name="Straight Connector 10"/>
          <p:cNvCxnSpPr/>
          <p:nvPr/>
        </p:nvCxnSpPr>
        <p:spPr>
          <a:xfrm flipV="1">
            <a:off x="2438400" y="2743200"/>
            <a:ext cx="0" cy="228600"/>
          </a:xfrm>
          <a:prstGeom prst="line">
            <a:avLst/>
          </a:prstGeom>
          <a:ln w="9525"/>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a:off x="2438400" y="2743200"/>
            <a:ext cx="5105400" cy="0"/>
          </a:xfrm>
          <a:prstGeom prst="line">
            <a:avLst/>
          </a:prstGeom>
          <a:ln w="9525"/>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flipV="1">
            <a:off x="7543800" y="2743200"/>
            <a:ext cx="0" cy="228600"/>
          </a:xfrm>
          <a:prstGeom prst="line">
            <a:avLst/>
          </a:prstGeom>
          <a:ln w="9525"/>
        </p:spPr>
        <p:style>
          <a:lnRef idx="2">
            <a:schemeClr val="dk1"/>
          </a:lnRef>
          <a:fillRef idx="0">
            <a:schemeClr val="dk1"/>
          </a:fillRef>
          <a:effectRef idx="1">
            <a:schemeClr val="dk1"/>
          </a:effectRef>
          <a:fontRef idx="minor">
            <a:schemeClr val="tx1"/>
          </a:fontRef>
        </p:style>
      </p:cxnSp>
      <p:sp>
        <p:nvSpPr>
          <p:cNvPr id="17" name="Rectangle 1"/>
          <p:cNvSpPr>
            <a:spLocks noChangeArrowheads="1"/>
          </p:cNvSpPr>
          <p:nvPr/>
        </p:nvSpPr>
        <p:spPr bwMode="auto">
          <a:xfrm>
            <a:off x="4038600" y="2743200"/>
            <a:ext cx="1398140"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000" b="0" i="0" strike="noStrike" cap="none" normalizeH="0" dirty="0" smtClean="0">
                <a:ln>
                  <a:noFill/>
                </a:ln>
                <a:solidFill>
                  <a:schemeClr val="tx1"/>
                </a:solidFill>
                <a:effectLst/>
                <a:latin typeface="Calibri" pitchFamily="34" charset="0"/>
                <a:ea typeface="Calibri" pitchFamily="34" charset="0"/>
                <a:cs typeface="Times New Roman" pitchFamily="18" charset="0"/>
              </a:rPr>
              <a:t>Current Speed</a:t>
            </a:r>
            <a:endParaRPr kumimoji="0" lang="en-US" sz="1000" b="0" i="0" strike="noStrike" cap="none" normalizeH="0" dirty="0" smtClean="0">
              <a:ln>
                <a:noFill/>
              </a:ln>
              <a:solidFill>
                <a:schemeClr val="tx1"/>
              </a:solidFill>
              <a:effectLst/>
              <a:latin typeface="Arial" pitchFamily="34" charset="0"/>
            </a:endParaRPr>
          </a:p>
        </p:txBody>
      </p:sp>
      <p:sp>
        <p:nvSpPr>
          <p:cNvPr id="12" name="Rectangle 11"/>
          <p:cNvSpPr/>
          <p:nvPr/>
        </p:nvSpPr>
        <p:spPr>
          <a:xfrm>
            <a:off x="2667000" y="2286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066800"/>
            <a:ext cx="8153400" cy="1938992"/>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Polycarbonate</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-colored or clear</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unbreakable</a:t>
            </a:r>
          </a:p>
          <a:p>
            <a:pPr lvl="0" eaLnBrk="0" fontAlgn="base" hangingPunct="0">
              <a:spcBef>
                <a:spcPct val="0"/>
              </a:spcBef>
              <a:spcAft>
                <a:spcPct val="0"/>
              </a:spcAft>
              <a:buFont typeface="Arial" pitchFamily="34" charset="0"/>
              <a:buChar char="•"/>
            </a:pPr>
            <a:r>
              <a:rPr lang="en-US" sz="1200" dirty="0">
                <a:latin typeface="Calibri" pitchFamily="34" charset="0"/>
                <a:cs typeface="Times New Roman" pitchFamily="18" charset="0"/>
              </a:rPr>
              <a:t> </a:t>
            </a:r>
            <a:r>
              <a:rPr lang="en-US" sz="1200" dirty="0" smtClean="0">
                <a:latin typeface="Calibri" pitchFamily="34" charset="0"/>
                <a:cs typeface="Times New Roman" pitchFamily="18" charset="0"/>
              </a:rPr>
              <a:t>Scratch resistant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Relatively easy to fabricate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Difficult to saw </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good ~86%		 </a:t>
            </a:r>
          </a:p>
          <a:p>
            <a:pPr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Yellows when exposed to 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sz="1200" dirty="0">
              <a:latin typeface="Calibri" pitchFamily="34" charset="0"/>
              <a:ea typeface="Calibri" pitchFamily="34" charset="0"/>
              <a:cs typeface="Times New Roman" pitchFamily="18" charset="0"/>
            </a:endParaRPr>
          </a:p>
        </p:txBody>
      </p:sp>
      <p:sp>
        <p:nvSpPr>
          <p:cNvPr id="4" name="Rectangle 3"/>
          <p:cNvSpPr/>
          <p:nvPr/>
        </p:nvSpPr>
        <p:spPr>
          <a:xfrm>
            <a:off x="4267200" y="1066800"/>
            <a:ext cx="4343400" cy="2308324"/>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Acrylic</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colored or clear</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Fair </a:t>
            </a:r>
            <a:r>
              <a:rPr lang="en-US" sz="1200" dirty="0" smtClean="0">
                <a:latin typeface="Calibri" pitchFamily="34" charset="0"/>
                <a:ea typeface="Calibri" pitchFamily="34" charset="0"/>
                <a:cs typeface="Times New Roman" pitchFamily="18" charset="0"/>
              </a:rPr>
              <a:t>impact resistance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Difficult</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to work with</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Requires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non-solvent based cutting fluid during fabrication</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is very good, 92%</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 transmission</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falls off rapidly at ~350 nm </a:t>
            </a:r>
          </a:p>
          <a:p>
            <a:pPr lvl="1"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G UVT formulation available with 275 nm cut-off</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Less yellowing from UV</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Easily </a:t>
            </a:r>
            <a:r>
              <a:rPr lang="en-US" sz="1200" dirty="0" smtClean="0">
                <a:latin typeface="Calibri" pitchFamily="34" charset="0"/>
                <a:ea typeface="Calibri" pitchFamily="34" charset="0"/>
                <a:cs typeface="Times New Roman" pitchFamily="18" charset="0"/>
              </a:rPr>
              <a:t>bonded with methyl chloride, or Weld-On #16</a:t>
            </a:r>
            <a:endParaRPr lang="en-US" sz="1200" dirty="0" smtClean="0">
              <a:latin typeface="Arial" pitchFamily="34" charset="0"/>
            </a:endParaRPr>
          </a:p>
          <a:p>
            <a:pPr eaLnBrk="0" fontAlgn="base" hangingPunct="0">
              <a:spcBef>
                <a:spcPct val="0"/>
              </a:spcBef>
              <a:spcAft>
                <a:spcPct val="0"/>
              </a:spcAft>
              <a:buFont typeface="Arial" pitchFamily="34" charset="0"/>
              <a:buChar char="•"/>
            </a:pPr>
            <a:endParaRPr kumimoji="0" lang="en-US" sz="1200" b="0" i="0" u="none" strike="noStrike" cap="none" normalizeH="0" baseline="0" dirty="0" smtClean="0">
              <a:ln>
                <a:noFill/>
              </a:ln>
              <a:solidFill>
                <a:schemeClr val="tx1"/>
              </a:solidFill>
              <a:effectLst/>
              <a:latin typeface="Arial" pitchFamily="34" charset="0"/>
            </a:endParaRPr>
          </a:p>
        </p:txBody>
      </p:sp>
      <p:sp>
        <p:nvSpPr>
          <p:cNvPr id="12" name="TextBox 11"/>
          <p:cNvSpPr txBox="1"/>
          <p:nvPr/>
        </p:nvSpPr>
        <p:spPr>
          <a:xfrm>
            <a:off x="1524000" y="609600"/>
            <a:ext cx="5715000" cy="369332"/>
          </a:xfrm>
          <a:prstGeom prst="rect">
            <a:avLst/>
          </a:prstGeom>
          <a:noFill/>
        </p:spPr>
        <p:txBody>
          <a:bodyPr wrap="square" rtlCol="0">
            <a:spAutoFit/>
          </a:bodyPr>
          <a:lstStyle/>
          <a:p>
            <a:pPr algn="ctr"/>
            <a:r>
              <a:rPr lang="en-US" b="1" u="sng" dirty="0" smtClean="0"/>
              <a:t>Potential Polymer Materials for Large Panels</a:t>
            </a:r>
            <a:endParaRPr lang="en-US" b="1" u="sng" dirty="0"/>
          </a:p>
        </p:txBody>
      </p:sp>
      <p:sp>
        <p:nvSpPr>
          <p:cNvPr id="13" name="TextBox 12"/>
          <p:cNvSpPr txBox="1"/>
          <p:nvPr/>
        </p:nvSpPr>
        <p:spPr>
          <a:xfrm>
            <a:off x="609600" y="3352800"/>
            <a:ext cx="3535391" cy="1569660"/>
          </a:xfrm>
          <a:prstGeom prst="rect">
            <a:avLst/>
          </a:prstGeom>
          <a:noFill/>
        </p:spPr>
        <p:txBody>
          <a:bodyPr wrap="none" rtlCol="0">
            <a:spAutoFit/>
          </a:bodyPr>
          <a:lstStyle/>
          <a:p>
            <a:r>
              <a:rPr lang="en-US" sz="1200" b="1" u="sng" dirty="0" smtClean="0"/>
              <a:t>PVC</a:t>
            </a:r>
            <a:r>
              <a:rPr lang="en-US" sz="1200" b="1" dirty="0" smtClean="0"/>
              <a:t> – pale blue or clear</a:t>
            </a:r>
          </a:p>
          <a:p>
            <a:pPr>
              <a:buFont typeface="Arial" pitchFamily="34" charset="0"/>
              <a:buChar char="•"/>
            </a:pPr>
            <a:r>
              <a:rPr lang="en-US" sz="1200" b="1" dirty="0" smtClean="0"/>
              <a:t> </a:t>
            </a:r>
            <a:r>
              <a:rPr lang="en-US" sz="1200" dirty="0" smtClean="0"/>
              <a:t>Fair impact resistance</a:t>
            </a:r>
          </a:p>
          <a:p>
            <a:pPr>
              <a:buFont typeface="Arial" pitchFamily="34" charset="0"/>
              <a:buChar char="•"/>
            </a:pPr>
            <a:r>
              <a:rPr lang="en-US" sz="1200" dirty="0" smtClean="0"/>
              <a:t> Fair notch sensitivity (crack propagation)</a:t>
            </a:r>
          </a:p>
          <a:p>
            <a:pPr>
              <a:buFont typeface="Arial" pitchFamily="34" charset="0"/>
              <a:buChar char="•"/>
            </a:pPr>
            <a:r>
              <a:rPr lang="en-US" sz="1200" dirty="0" smtClean="0"/>
              <a:t> Good UV resistance</a:t>
            </a:r>
          </a:p>
          <a:p>
            <a:pPr lvl="1">
              <a:buFont typeface="Arial" pitchFamily="34" charset="0"/>
              <a:buChar char="•"/>
            </a:pPr>
            <a:r>
              <a:rPr lang="en-US" sz="1200" dirty="0" smtClean="0"/>
              <a:t> Thicker materials retain resistance longer</a:t>
            </a:r>
          </a:p>
          <a:p>
            <a:pPr lvl="1">
              <a:buFont typeface="Arial" pitchFamily="34" charset="0"/>
              <a:buChar char="•"/>
            </a:pPr>
            <a:r>
              <a:rPr lang="en-US" sz="1200" dirty="0" smtClean="0"/>
              <a:t> Starts to yellow over long term &gt; 20 months</a:t>
            </a:r>
          </a:p>
          <a:p>
            <a:pPr>
              <a:buFont typeface="Arial" pitchFamily="34" charset="0"/>
              <a:buChar char="•"/>
            </a:pPr>
            <a:r>
              <a:rPr lang="en-US" sz="1200" dirty="0" smtClean="0"/>
              <a:t> Good chemical resistance</a:t>
            </a:r>
          </a:p>
          <a:p>
            <a:pPr>
              <a:buFont typeface="Arial" pitchFamily="34" charset="0"/>
              <a:buChar char="•"/>
            </a:pPr>
            <a:r>
              <a:rPr lang="en-US" sz="1200" dirty="0" smtClean="0"/>
              <a:t> Excellent corrosion resistance</a:t>
            </a:r>
            <a:endParaRPr lang="en-US" sz="1200" dirty="0"/>
          </a:p>
        </p:txBody>
      </p:sp>
      <p:sp>
        <p:nvSpPr>
          <p:cNvPr id="14" name="Rectangle 1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cxnSp>
        <p:nvCxnSpPr>
          <p:cNvPr id="15" name="Straight Connector 14"/>
          <p:cNvCxnSpPr/>
          <p:nvPr/>
        </p:nvCxnSpPr>
        <p:spPr>
          <a:xfrm>
            <a:off x="4114800" y="1143000"/>
            <a:ext cx="76200" cy="3733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381000"/>
            <a:ext cx="5181600" cy="457200"/>
          </a:xfrm>
        </p:spPr>
        <p:txBody>
          <a:bodyPr>
            <a:normAutofit/>
          </a:bodyPr>
          <a:lstStyle/>
          <a:p>
            <a:pPr algn="ctr"/>
            <a:r>
              <a:rPr lang="en-US" sz="2400" b="1" dirty="0" smtClean="0"/>
              <a:t>Potential Materials and Components</a:t>
            </a:r>
            <a:endParaRPr lang="en-US" sz="2400" dirty="0"/>
          </a:p>
        </p:txBody>
      </p:sp>
      <p:sp>
        <p:nvSpPr>
          <p:cNvPr id="63490" name="Rectangle 2"/>
          <p:cNvSpPr>
            <a:spLocks noChangeArrowheads="1"/>
          </p:cNvSpPr>
          <p:nvPr/>
        </p:nvSpPr>
        <p:spPr bwMode="auto">
          <a:xfrm>
            <a:off x="0" y="-125344"/>
            <a:ext cx="1052243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p.2</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3491" name="Rectangle 3"/>
          <p:cNvSpPr>
            <a:spLocks noChangeArrowheads="1"/>
          </p:cNvSpPr>
          <p:nvPr/>
        </p:nvSpPr>
        <p:spPr bwMode="auto">
          <a:xfrm>
            <a:off x="0" y="838200"/>
            <a:ext cx="46482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If using an External Frame to support Panels: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FRP</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-fiber reinforced plastic (fiberglass)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a:t>
            </a:r>
            <a:r>
              <a:rPr lang="en-US" sz="1100" dirty="0" smtClean="0">
                <a:latin typeface="Calibri" pitchFamily="34" charset="0"/>
                <a:ea typeface="Calibri" pitchFamily="34" charset="0"/>
                <a:cs typeface="Times New Roman" pitchFamily="18" charset="0"/>
              </a:rPr>
              <a:t>work with</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Excellent</a:t>
            </a: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for long term immersion</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Can dull cutting/boring tools quickly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Does not hold threads well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Sheet metal screws can be used in &gt;.25“ thick materials.</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6061 Aluminum</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a:t>
            </a:r>
          </a:p>
          <a:p>
            <a:pPr lvl="1" eaLnBrk="0" fontAlgn="base" hangingPunct="0">
              <a:spcBef>
                <a:spcPct val="0"/>
              </a:spcBef>
              <a:spcAft>
                <a:spcPct val="0"/>
              </a:spcAft>
              <a:buFont typeface="Arial" pitchFamily="34" charset="0"/>
              <a:buChar char="•"/>
            </a:pP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Available in many structural shapes</a:t>
            </a:r>
          </a:p>
          <a:p>
            <a:pPr lvl="1" eaLnBrk="0" fontAlgn="base" hangingPunct="0">
              <a:spcBef>
                <a:spcPct val="0"/>
              </a:spcBef>
              <a:spcAft>
                <a:spcPct val="0"/>
              </a:spcAft>
              <a:buFont typeface="Arial" pitchFamily="34" charset="0"/>
              <a:buChar char="•"/>
            </a:pPr>
            <a:r>
              <a:rPr lang="en-US" sz="1100" baseline="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Corrosion issues when in contact with SS fasteners</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I</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nsulating washers may be used</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Excellent for long term immersion</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Cathodic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protection may be used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PVC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polyvinyl chloride</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work with</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Drilled and tapped easily</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Bonds well with adhesives</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Clear version is UV resistant </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Angles used for reinforcing edges allow good passage of light</a:t>
            </a:r>
            <a:r>
              <a:rPr lang="en-US" sz="1100" dirty="0" smtClean="0">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UHMW</a:t>
            </a:r>
            <a:r>
              <a:rPr lang="en-US" sz="1100" dirty="0" smtClean="0">
                <a:latin typeface="Calibri" pitchFamily="34" charset="0"/>
                <a:ea typeface="Calibri" pitchFamily="34" charset="0"/>
                <a:cs typeface="Times New Roman" pitchFamily="18" charset="0"/>
              </a:rPr>
              <a:t>- ultra-high molecular weight polyethylene</a:t>
            </a:r>
            <a:endPar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Common shapes are sheets, bars, rods</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Lower specific gravity than seawater</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cs typeface="Times New Roman" pitchFamily="18" charset="0"/>
              </a:rPr>
              <a:t> </a:t>
            </a:r>
            <a:r>
              <a:rPr lang="en-US" sz="1100" dirty="0" smtClean="0">
                <a:latin typeface="Calibri" pitchFamily="34" charset="0"/>
                <a:cs typeface="Times New Roman" pitchFamily="18" charset="0"/>
              </a:rPr>
              <a:t>Black formulation precludes light but is UV resistant</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3962400" y="685800"/>
            <a:ext cx="622478" cy="276999"/>
          </a:xfrm>
          <a:prstGeom prst="rect">
            <a:avLst/>
          </a:prstGeom>
        </p:spPr>
        <p:txBody>
          <a:bodyPr wrap="none">
            <a:spAutoFit/>
          </a:bodyPr>
          <a:lstStyle/>
          <a:p>
            <a:r>
              <a:rPr lang="en-US" sz="1200" b="1" dirty="0" smtClean="0"/>
              <a:t>(Cont.)</a:t>
            </a:r>
            <a:endParaRPr lang="en-US" sz="1200" b="1" dirty="0"/>
          </a:p>
        </p:txBody>
      </p:sp>
      <p:sp>
        <p:nvSpPr>
          <p:cNvPr id="6" name="Rectangle 5"/>
          <p:cNvSpPr/>
          <p:nvPr/>
        </p:nvSpPr>
        <p:spPr>
          <a:xfrm>
            <a:off x="26670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8" name="Rectangle 7"/>
          <p:cNvSpPr/>
          <p:nvPr/>
        </p:nvSpPr>
        <p:spPr>
          <a:xfrm>
            <a:off x="4572000" y="1600200"/>
            <a:ext cx="4572000" cy="4216539"/>
          </a:xfrm>
          <a:prstGeom prst="rect">
            <a:avLst/>
          </a:prstGeom>
        </p:spPr>
        <p:txBody>
          <a:bodyPr>
            <a:spAutoFit/>
          </a:bodyPr>
          <a:lstStyle/>
          <a:p>
            <a:pPr lvl="0" eaLnBrk="0" fontAlgn="base" hangingPunct="0">
              <a:spcBef>
                <a:spcPct val="0"/>
              </a:spcBef>
              <a:spcAft>
                <a:spcPct val="0"/>
              </a:spcAft>
            </a:pPr>
            <a:endParaRPr lang="en-US" dirty="0" smtClean="0">
              <a:latin typeface="Calibri" pitchFamily="34" charset="0"/>
              <a:cs typeface="Times New Roman" pitchFamily="18" charset="0"/>
            </a:endParaRPr>
          </a:p>
          <a:p>
            <a:pPr lvl="0" eaLnBrk="0" fontAlgn="base" hangingPunct="0">
              <a:spcBef>
                <a:spcPct val="0"/>
              </a:spcBef>
              <a:spcAft>
                <a:spcPct val="0"/>
              </a:spcAft>
            </a:pPr>
            <a:endParaRPr lang="en-US" sz="800" dirty="0" smtClean="0">
              <a:latin typeface="Arial" pitchFamily="34"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LATCHES</a:t>
            </a:r>
            <a:r>
              <a:rPr lang="en-US" sz="1100" b="1" dirty="0" smtClean="0">
                <a:latin typeface="Calibri" pitchFamily="34" charset="0"/>
                <a:ea typeface="Calibri" pitchFamily="34" charset="0"/>
                <a:cs typeface="Times New Roman" pitchFamily="18" charset="0"/>
              </a:rPr>
              <a:t> </a:t>
            </a:r>
            <a:r>
              <a:rPr lang="en-US" b="1" dirty="0" smtClean="0">
                <a:latin typeface="Calibri" pitchFamily="34" charset="0"/>
                <a:ea typeface="Calibri" pitchFamily="34" charset="0"/>
                <a:cs typeface="Times New Roman" pitchFamily="18" charset="0"/>
              </a:rPr>
              <a:t>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Corrosion resistant</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Easily operated by diver with gloves on</a:t>
            </a:r>
            <a:endParaRPr lang="en-US" sz="1100" dirty="0" smtClean="0">
              <a:latin typeface="Arial" pitchFamily="34" charset="0"/>
            </a:endParaRP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Commercially available</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Cabinet type, SS</a:t>
            </a:r>
          </a:p>
          <a:p>
            <a:pPr lvl="2" eaLnBrk="0" fontAlgn="base" hangingPunct="0">
              <a:spcBef>
                <a:spcPct val="0"/>
              </a:spcBef>
              <a:spcAft>
                <a:spcPct val="0"/>
              </a:spcAft>
              <a:buFont typeface="Arial" pitchFamily="34" charset="0"/>
              <a:buChar char="•"/>
            </a:pPr>
            <a:r>
              <a:rPr lang="en-US" sz="1100" dirty="0" smtClean="0">
                <a:latin typeface="Arial" pitchFamily="34" charset="0"/>
              </a:rPr>
              <a:t> </a:t>
            </a:r>
            <a:r>
              <a:rPr lang="en-US" sz="1100" dirty="0" smtClean="0">
                <a:latin typeface="Calibri" pitchFamily="34" charset="0"/>
                <a:ea typeface="Calibri" pitchFamily="34" charset="0"/>
                <a:cs typeface="Times New Roman" pitchFamily="18" charset="0"/>
              </a:rPr>
              <a:t>Block and pin, plastic or SS</a:t>
            </a:r>
          </a:p>
          <a:p>
            <a:pPr lvl="1"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Custom Design</a:t>
            </a:r>
          </a:p>
          <a:p>
            <a:pPr lvl="2"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a:t>
            </a:r>
            <a:r>
              <a:rPr lang="en-US" sz="1100" dirty="0" smtClean="0">
                <a:latin typeface="Calibri" pitchFamily="34" charset="0"/>
                <a:ea typeface="Calibri" pitchFamily="34" charset="0"/>
                <a:cs typeface="Times New Roman" pitchFamily="18" charset="0"/>
              </a:rPr>
              <a:t>am lock, single or paired</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Other</a:t>
            </a:r>
            <a:endParaRPr lang="en-US" sz="800" dirty="0" smtClean="0">
              <a:latin typeface="Arial" pitchFamily="34"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HINGES</a:t>
            </a:r>
            <a:r>
              <a:rPr lang="en-US" b="1" dirty="0" smtClean="0">
                <a:latin typeface="Calibri" pitchFamily="34" charset="0"/>
                <a:ea typeface="Calibri" pitchFamily="34" charset="0"/>
                <a:cs typeface="Times New Roman" pitchFamily="18" charset="0"/>
              </a:rPr>
              <a:t>  </a:t>
            </a:r>
          </a:p>
          <a:p>
            <a:pPr lvl="0"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 corrosion resistant</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-piano type,  SS</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-solid rubber, 1/8-1/4” thick, screwed in with facing plate</a:t>
            </a:r>
          </a:p>
          <a:p>
            <a:pPr lvl="0" eaLnBrk="0" fontAlgn="base" hangingPunct="0">
              <a:spcBef>
                <a:spcPct val="0"/>
              </a:spcBef>
              <a:spcAft>
                <a:spcPct val="0"/>
              </a:spcAft>
            </a:pPr>
            <a:endParaRPr lang="en-US" sz="11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FASTENERS</a:t>
            </a:r>
          </a:p>
          <a:p>
            <a:pPr lvl="0" eaLnBrk="0" fontAlgn="base" hangingPunct="0">
              <a:spcBef>
                <a:spcPct val="0"/>
              </a:spcBef>
              <a:spcAft>
                <a:spcPct val="0"/>
              </a:spcAft>
              <a:buFont typeface="Arial" pitchFamily="34" charset="0"/>
              <a:buChar char="•"/>
            </a:pPr>
            <a:r>
              <a:rPr lang="en-US" sz="1100" b="1"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Use stainless steel</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316 is preferable, 18-8 is acceptable</a:t>
            </a:r>
          </a:p>
        </p:txBody>
      </p:sp>
      <p:cxnSp>
        <p:nvCxnSpPr>
          <p:cNvPr id="10" name="Straight Connector 9"/>
          <p:cNvCxnSpPr/>
          <p:nvPr/>
        </p:nvCxnSpPr>
        <p:spPr>
          <a:xfrm>
            <a:off x="4495800" y="1219200"/>
            <a:ext cx="7620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495800" y="1143000"/>
            <a:ext cx="1043876" cy="261610"/>
          </a:xfrm>
          <a:prstGeom prst="rect">
            <a:avLst/>
          </a:prstGeom>
        </p:spPr>
        <p:txBody>
          <a:bodyPr wrap="none">
            <a:spAutoFit/>
          </a:bodyPr>
          <a:lstStyle/>
          <a:p>
            <a:r>
              <a:rPr lang="en-US" sz="1100" b="1" dirty="0" smtClean="0">
                <a:latin typeface="Calibri" pitchFamily="34" charset="0"/>
                <a:ea typeface="Calibri" pitchFamily="34" charset="0"/>
                <a:cs typeface="Times New Roman" pitchFamily="18" charset="0"/>
              </a:rPr>
              <a:t>COMPONENTS</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667000" y="381000"/>
            <a:ext cx="3965575" cy="533400"/>
          </a:xfrm>
        </p:spPr>
        <p:txBody>
          <a:bodyPr>
            <a:normAutofit/>
          </a:bodyPr>
          <a:lstStyle/>
          <a:p>
            <a:r>
              <a:rPr lang="en-US" sz="2400" b="1" u="sng" dirty="0" smtClean="0"/>
              <a:t>Proven Fabrication Methods</a:t>
            </a:r>
            <a:endParaRPr lang="en-US" sz="2400" b="1" u="sng" dirty="0"/>
          </a:p>
        </p:txBody>
      </p:sp>
      <p:pic>
        <p:nvPicPr>
          <p:cNvPr id="3" name="Picture 2" descr="C:\Users\scji\Pictures\2012-03-15\005.JPG"/>
          <p:cNvPicPr/>
          <p:nvPr/>
        </p:nvPicPr>
        <p:blipFill>
          <a:blip r:embed="rId3" cstate="print"/>
          <a:srcRect/>
          <a:stretch>
            <a:fillRect/>
          </a:stretch>
        </p:blipFill>
        <p:spPr bwMode="auto">
          <a:xfrm rot="5400000">
            <a:off x="209390" y="1162209"/>
            <a:ext cx="3509329" cy="3013710"/>
          </a:xfrm>
          <a:prstGeom prst="rect">
            <a:avLst/>
          </a:prstGeom>
          <a:noFill/>
          <a:ln w="9525">
            <a:noFill/>
            <a:miter lim="800000"/>
            <a:headEnd/>
            <a:tailEnd/>
          </a:ln>
        </p:spPr>
      </p:pic>
      <p:sp>
        <p:nvSpPr>
          <p:cNvPr id="4" name="Title 1"/>
          <p:cNvSpPr txBox="1">
            <a:spLocks/>
          </p:cNvSpPr>
          <p:nvPr/>
        </p:nvSpPr>
        <p:spPr>
          <a:xfrm>
            <a:off x="609600" y="41910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3733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209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9" name="Straight Arrow Connector 8"/>
          <p:cNvCxnSpPr/>
          <p:nvPr/>
        </p:nvCxnSpPr>
        <p:spPr>
          <a:xfrm flipV="1">
            <a:off x="1219200" y="3276600"/>
            <a:ext cx="1219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0" y="4648200"/>
            <a:ext cx="3886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 of appropriate materials will maximize light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transmission into the test chamber.</a:t>
            </a:r>
            <a:endParaRPr kumimoji="0" lang="en-US" sz="12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-8-32 x 5/8”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screws tapped into inner PVC pieces, 6” Center to Center.</a:t>
            </a:r>
            <a:endParaRPr kumimoji="0" lang="en-US" sz="400" b="1" i="0" u="sng" strike="noStrike" cap="none" normalizeH="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aphicFrame>
        <p:nvGraphicFramePr>
          <p:cNvPr id="68610" name="Object 2"/>
          <p:cNvGraphicFramePr>
            <a:graphicFrameLocks noChangeAspect="1"/>
          </p:cNvGraphicFramePr>
          <p:nvPr/>
        </p:nvGraphicFramePr>
        <p:xfrm>
          <a:off x="4419600" y="990600"/>
          <a:ext cx="4238990" cy="2743200"/>
        </p:xfrm>
        <a:graphic>
          <a:graphicData uri="http://schemas.openxmlformats.org/presentationml/2006/ole">
            <p:oleObj spid="_x0000_s128002" name="Acrobat Document" r:id="rId4" imgW="11658600" imgH="7543800" progId="AcroExch.Document.7">
              <p:embed/>
            </p:oleObj>
          </a:graphicData>
        </a:graphic>
      </p:graphicFrame>
      <p:sp>
        <p:nvSpPr>
          <p:cNvPr id="13" name="Title 1"/>
          <p:cNvSpPr txBox="1">
            <a:spLocks/>
          </p:cNvSpPr>
          <p:nvPr/>
        </p:nvSpPr>
        <p:spPr>
          <a:xfrm>
            <a:off x="4953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5715000" y="1524000"/>
            <a:ext cx="457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257800" y="2590800"/>
            <a:ext cx="3840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391400" y="1371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638800" y="2667000"/>
            <a:ext cx="762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01000" y="1524000"/>
            <a:ext cx="762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6858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a:off x="6858000" y="1447800"/>
            <a:ext cx="304800"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48400" y="26670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248400" y="24384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6553200" y="25146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553200" y="25908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6172200" y="2362200"/>
            <a:ext cx="533400" cy="533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5105400" y="2057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Clearance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35" name="Straight Arrow Connector 34"/>
          <p:cNvCxnSpPr/>
          <p:nvPr/>
        </p:nvCxnSpPr>
        <p:spPr>
          <a:xfrm>
            <a:off x="5486400" y="2133600"/>
            <a:ext cx="9144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486400" y="2133600"/>
            <a:ext cx="838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7391400" y="3200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Threaded</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41" name="Straight Arrow Connector 40"/>
          <p:cNvCxnSpPr/>
          <p:nvPr/>
        </p:nvCxnSpPr>
        <p:spPr>
          <a:xfrm flipH="1" flipV="1">
            <a:off x="6629400" y="2590800"/>
            <a:ext cx="762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2819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33" name="Rectangle 32"/>
          <p:cNvSpPr/>
          <p:nvPr/>
        </p:nvSpPr>
        <p:spPr>
          <a:xfrm>
            <a:off x="3962400" y="4724400"/>
            <a:ext cx="5105400" cy="1261884"/>
          </a:xfrm>
          <a:prstGeom prst="rect">
            <a:avLst/>
          </a:prstGeom>
        </p:spPr>
        <p:txBody>
          <a:bodyPr wrap="square">
            <a:spAutoFit/>
          </a:bodyPr>
          <a:lstStyle/>
          <a:p>
            <a:pPr lvl="0" eaLnBrk="0" fontAlgn="base" hangingPunct="0">
              <a:spcBef>
                <a:spcPct val="0"/>
              </a:spcBef>
              <a:spcAft>
                <a:spcPct val="0"/>
              </a:spcAft>
            </a:pPr>
            <a:r>
              <a:rPr lang="en-US" sz="1600" b="1" dirty="0" smtClean="0">
                <a:latin typeface="Calibri" pitchFamily="34" charset="0"/>
                <a:ea typeface="Calibri" pitchFamily="34" charset="0"/>
                <a:cs typeface="Times New Roman" pitchFamily="18" charset="0"/>
              </a:rPr>
              <a:t>FABRICATION Note:</a:t>
            </a:r>
            <a:r>
              <a:rPr lang="en-US" sz="16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 being cut).  Keep it sharp and a very nice hole without breakout on the back surface will  result.  </a:t>
            </a:r>
            <a:endParaRPr lang="en-US" sz="1200" dirty="0" smtClean="0">
              <a:latin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81000" y="838200"/>
            <a:ext cx="48768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Disk Theory for Moving Water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kumimoji="0" lang="en-US" sz="7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x RPM  x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800" b="1" dirty="0" err="1" smtClean="0">
                <a:latin typeface="Calibri" pitchFamily="34" charset="0"/>
                <a:ea typeface="Calibri" pitchFamily="34" charset="0"/>
                <a:cs typeface="Times New Roman" pitchFamily="18" charset="0"/>
              </a:rPr>
              <a:t>p</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 =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minute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Where: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Pitch (cm.)</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RPM = Revolutions per minute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Area of the diameter projected by rotated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(cm. sq.)</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volume of water moved by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(liters)</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latin typeface="Arial" pitchFamily="34" charset="0"/>
            </a:endParaRPr>
          </a:p>
        </p:txBody>
      </p:sp>
      <p:sp>
        <p:nvSpPr>
          <p:cNvPr id="4" name="Rectangle 3"/>
          <p:cNvSpPr/>
          <p:nvPr/>
        </p:nvSpPr>
        <p:spPr>
          <a:xfrm>
            <a:off x="76200" y="5791200"/>
            <a:ext cx="5257800" cy="830997"/>
          </a:xfrm>
          <a:prstGeom prst="rect">
            <a:avLst/>
          </a:prstGeom>
        </p:spPr>
        <p:txBody>
          <a:bodyPr wrap="square">
            <a:spAutoFit/>
          </a:bodyPr>
          <a:lstStyle/>
          <a:p>
            <a:r>
              <a:rPr lang="en-US" sz="1200" dirty="0" smtClean="0"/>
              <a:t>*NOTE:  Pitch is defined as "</a:t>
            </a:r>
            <a:r>
              <a:rPr lang="en-US" sz="1200" u="sng" dirty="0" smtClean="0"/>
              <a:t>the distance a </a:t>
            </a:r>
            <a:r>
              <a:rPr lang="en-US" sz="1200" u="sng" dirty="0" err="1" smtClean="0"/>
              <a:t>propellor</a:t>
            </a:r>
            <a:r>
              <a:rPr lang="en-US" sz="1200" u="sng" dirty="0" smtClean="0"/>
              <a:t> would move in one revolution </a:t>
            </a:r>
          </a:p>
          <a:p>
            <a:r>
              <a:rPr lang="en-US" sz="1200" u="sng" dirty="0" smtClean="0"/>
              <a:t>if it were moving through a soft solid, like a screw through wood</a:t>
            </a:r>
            <a:r>
              <a:rPr lang="en-US" sz="1200" dirty="0" smtClean="0"/>
              <a:t>." For example, </a:t>
            </a:r>
          </a:p>
          <a:p>
            <a:r>
              <a:rPr lang="en-US" sz="1200" dirty="0" smtClean="0"/>
              <a:t>a 21-pitch </a:t>
            </a:r>
            <a:r>
              <a:rPr lang="en-US" sz="1200" dirty="0" err="1" smtClean="0"/>
              <a:t>propellor</a:t>
            </a:r>
            <a:r>
              <a:rPr lang="en-US" sz="1200" dirty="0" smtClean="0"/>
              <a:t> would move forward 21 inches (53.3 cm) in one revolution.</a:t>
            </a:r>
            <a:endParaRPr lang="en-US" sz="1200" dirty="0"/>
          </a:p>
        </p:txBody>
      </p:sp>
      <p:pic>
        <p:nvPicPr>
          <p:cNvPr id="49156" name="Picture 4"/>
          <p:cNvPicPr>
            <a:picLocks noChangeAspect="1" noChangeArrowheads="1"/>
          </p:cNvPicPr>
          <p:nvPr/>
        </p:nvPicPr>
        <p:blipFill>
          <a:blip r:embed="rId2" cstate="print"/>
          <a:srcRect/>
          <a:stretch>
            <a:fillRect/>
          </a:stretch>
        </p:blipFill>
        <p:spPr bwMode="auto">
          <a:xfrm>
            <a:off x="1066800" y="3124200"/>
            <a:ext cx="3276600" cy="2673545"/>
          </a:xfrm>
          <a:prstGeom prst="rect">
            <a:avLst/>
          </a:prstGeom>
          <a:noFill/>
          <a:ln w="9525">
            <a:noFill/>
            <a:miter lim="800000"/>
            <a:headEnd/>
            <a:tailEnd/>
          </a:ln>
        </p:spPr>
      </p:pic>
      <p:sp>
        <p:nvSpPr>
          <p:cNvPr id="5" name="TextBox 4"/>
          <p:cNvSpPr txBox="1"/>
          <p:nvPr/>
        </p:nvSpPr>
        <p:spPr>
          <a:xfrm>
            <a:off x="1905000" y="457200"/>
            <a:ext cx="4332404" cy="369332"/>
          </a:xfrm>
          <a:prstGeom prst="rect">
            <a:avLst/>
          </a:prstGeom>
          <a:noFill/>
        </p:spPr>
        <p:txBody>
          <a:bodyPr wrap="none" rtlCol="0">
            <a:spAutoFit/>
          </a:bodyPr>
          <a:lstStyle/>
          <a:p>
            <a:pPr algn="ctr"/>
            <a:r>
              <a:rPr lang="en-US" b="1" dirty="0" smtClean="0"/>
              <a:t>Custom Thruster using </a:t>
            </a:r>
            <a:r>
              <a:rPr lang="en-US" b="1" dirty="0" err="1" smtClean="0"/>
              <a:t>Propellor</a:t>
            </a:r>
            <a:r>
              <a:rPr lang="en-US" b="1" dirty="0" smtClean="0"/>
              <a:t> and Motor</a:t>
            </a:r>
            <a:endParaRPr lang="en-US" b="1" dirty="0"/>
          </a:p>
        </p:txBody>
      </p:sp>
      <p:cxnSp>
        <p:nvCxnSpPr>
          <p:cNvPr id="9" name="Straight Connector 8"/>
          <p:cNvCxnSpPr/>
          <p:nvPr/>
        </p:nvCxnSpPr>
        <p:spPr>
          <a:xfrm>
            <a:off x="5181600" y="838200"/>
            <a:ext cx="76200" cy="586740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5146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11" name="Rectangle 10"/>
          <p:cNvSpPr/>
          <p:nvPr/>
        </p:nvSpPr>
        <p:spPr>
          <a:xfrm>
            <a:off x="5257800" y="2743200"/>
            <a:ext cx="3810000"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257800" y="2743200"/>
            <a:ext cx="3886200" cy="923330"/>
          </a:xfrm>
          <a:prstGeom prst="rect">
            <a:avLst/>
          </a:prstGeom>
        </p:spPr>
        <p:txBody>
          <a:bodyPr wrap="square">
            <a:spAutoFit/>
          </a:bodyPr>
          <a:lstStyle/>
          <a:p>
            <a:r>
              <a:rPr lang="en-US" u="sng" dirty="0" smtClean="0"/>
              <a:t>Equation for motor H.P. Requirement</a:t>
            </a:r>
          </a:p>
          <a:p>
            <a:endParaRPr lang="en-US" dirty="0" smtClean="0"/>
          </a:p>
          <a:p>
            <a:r>
              <a:rPr lang="en-US" dirty="0" smtClean="0"/>
              <a:t>HP = (psi x GPM) / (1714 x </a:t>
            </a:r>
            <a:r>
              <a:rPr lang="en-US" dirty="0" err="1" smtClean="0"/>
              <a:t>efficiency</a:t>
            </a:r>
            <a:r>
              <a:rPr lang="en-US" sz="700" dirty="0" err="1" smtClean="0"/>
              <a:t>Motor</a:t>
            </a:r>
            <a:r>
              <a:rPr lang="en-US" dirty="0" smtClean="0"/>
              <a:t>)</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981200" y="2209800"/>
            <a:ext cx="4612749" cy="3048000"/>
          </a:xfrm>
          <a:prstGeom prst="rect">
            <a:avLst/>
          </a:prstGeom>
          <a:noFill/>
          <a:ln w="9525">
            <a:noFill/>
            <a:miter lim="800000"/>
            <a:headEnd/>
            <a:tailEnd/>
          </a:ln>
        </p:spPr>
      </p:pic>
      <p:sp>
        <p:nvSpPr>
          <p:cNvPr id="9" name="TextBox 8"/>
          <p:cNvSpPr txBox="1"/>
          <p:nvPr/>
        </p:nvSpPr>
        <p:spPr>
          <a:xfrm>
            <a:off x="2590800" y="990600"/>
            <a:ext cx="3032112" cy="646331"/>
          </a:xfrm>
          <a:prstGeom prst="rect">
            <a:avLst/>
          </a:prstGeom>
          <a:noFill/>
        </p:spPr>
        <p:txBody>
          <a:bodyPr wrap="none" rtlCol="0">
            <a:spAutoFit/>
          </a:bodyPr>
          <a:lstStyle/>
          <a:p>
            <a:r>
              <a:rPr lang="en-US" dirty="0" smtClean="0"/>
              <a:t>Light Transmission through</a:t>
            </a:r>
          </a:p>
          <a:p>
            <a:r>
              <a:rPr lang="en-US" dirty="0" smtClean="0"/>
              <a:t>Polycarbonate  and Acrylic </a:t>
            </a:r>
            <a:endParaRPr lang="en-US" dirty="0"/>
          </a:p>
        </p:txBody>
      </p:sp>
      <p:sp>
        <p:nvSpPr>
          <p:cNvPr id="4" name="Rectangle 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 y="1600200"/>
            <a:ext cx="1295400" cy="3429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2667000" y="914400"/>
            <a:ext cx="3124200" cy="228600"/>
          </a:xfrm>
          <a:solidFill>
            <a:schemeClr val="bg1"/>
          </a:solidFill>
        </p:spPr>
        <p:txBody>
          <a:bodyPr>
            <a:noAutofit/>
          </a:bodyPr>
          <a:lstStyle/>
          <a:p>
            <a:pPr algn="ctr"/>
            <a:r>
              <a:rPr lang="en-US" sz="1600" dirty="0" smtClean="0">
                <a:solidFill>
                  <a:schemeClr val="tx1"/>
                </a:solidFill>
              </a:rPr>
              <a:t>400nm through 700 nm</a:t>
            </a:r>
            <a:endParaRPr lang="en-US" sz="1600" dirty="0">
              <a:solidFill>
                <a:schemeClr val="tx1"/>
              </a:solidFill>
            </a:endParaRPr>
          </a:p>
        </p:txBody>
      </p:sp>
      <p:pic>
        <p:nvPicPr>
          <p:cNvPr id="55298" name="Picture 2"/>
          <p:cNvPicPr>
            <a:picLocks noChangeAspect="1" noChangeArrowheads="1"/>
          </p:cNvPicPr>
          <p:nvPr/>
        </p:nvPicPr>
        <p:blipFill>
          <a:blip r:embed="rId2" cstate="print"/>
          <a:srcRect/>
          <a:stretch>
            <a:fillRect/>
          </a:stretch>
        </p:blipFill>
        <p:spPr bwMode="auto">
          <a:xfrm>
            <a:off x="1447800" y="1600200"/>
            <a:ext cx="2511942" cy="3429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2438400" y="5257800"/>
            <a:ext cx="3771390" cy="1376363"/>
          </a:xfrm>
          <a:prstGeom prst="rect">
            <a:avLst/>
          </a:prstGeom>
          <a:noFill/>
          <a:ln w="9525">
            <a:noFill/>
            <a:miter lim="800000"/>
            <a:headEnd/>
            <a:tailEnd/>
          </a:ln>
        </p:spPr>
      </p:pic>
      <p:sp>
        <p:nvSpPr>
          <p:cNvPr id="7" name="Rectangle 6"/>
          <p:cNvSpPr/>
          <p:nvPr/>
        </p:nvSpPr>
        <p:spPr>
          <a:xfrm>
            <a:off x="2133600" y="609600"/>
            <a:ext cx="4432817" cy="369332"/>
          </a:xfrm>
          <a:prstGeom prst="rect">
            <a:avLst/>
          </a:prstGeom>
        </p:spPr>
        <p:txBody>
          <a:bodyPr wrap="none">
            <a:spAutoFit/>
          </a:bodyPr>
          <a:lstStyle/>
          <a:p>
            <a:r>
              <a:rPr lang="en-US" b="1" i="1" dirty="0" err="1" smtClean="0"/>
              <a:t>Photosynthetically</a:t>
            </a:r>
            <a:r>
              <a:rPr lang="en-US" b="1" i="1" dirty="0" smtClean="0"/>
              <a:t>  Active  </a:t>
            </a:r>
            <a:r>
              <a:rPr lang="en-US" b="1" i="1" dirty="0"/>
              <a:t>R</a:t>
            </a:r>
            <a:r>
              <a:rPr lang="en-US" b="1" i="1" dirty="0" smtClean="0"/>
              <a:t>adiation</a:t>
            </a:r>
            <a:r>
              <a:rPr lang="en-US" b="1" dirty="0" smtClean="0"/>
              <a:t> (</a:t>
            </a:r>
            <a:r>
              <a:rPr lang="en-US" b="1" i="1" dirty="0" smtClean="0"/>
              <a:t>PAR</a:t>
            </a:r>
            <a:r>
              <a:rPr lang="en-US" b="1" dirty="0" smtClean="0"/>
              <a:t>)</a:t>
            </a:r>
            <a:endParaRPr lang="en-US" b="1" dirty="0"/>
          </a:p>
        </p:txBody>
      </p:sp>
      <p:sp>
        <p:nvSpPr>
          <p:cNvPr id="8" name="TextBox 7"/>
          <p:cNvSpPr txBox="1"/>
          <p:nvPr/>
        </p:nvSpPr>
        <p:spPr>
          <a:xfrm>
            <a:off x="76200" y="1600200"/>
            <a:ext cx="1524000" cy="2616101"/>
          </a:xfrm>
          <a:prstGeom prst="rect">
            <a:avLst/>
          </a:prstGeom>
          <a:noFill/>
        </p:spPr>
        <p:txBody>
          <a:bodyPr wrap="square" rtlCol="0">
            <a:spAutoFit/>
          </a:bodyPr>
          <a:lstStyle/>
          <a:p>
            <a:r>
              <a:rPr lang="en-US" sz="1600" b="1" dirty="0" smtClean="0">
                <a:solidFill>
                  <a:schemeClr val="bg1"/>
                </a:solidFill>
              </a:rPr>
              <a:t>(0 Meters)</a:t>
            </a:r>
          </a:p>
          <a:p>
            <a:endParaRPr lang="en-US" sz="1600" b="1" dirty="0"/>
          </a:p>
          <a:p>
            <a:r>
              <a:rPr lang="en-US" sz="1600" b="1" dirty="0" smtClean="0">
                <a:solidFill>
                  <a:srgbClr val="FF0000"/>
                </a:solidFill>
              </a:rPr>
              <a:t>(4.6 Meters)</a:t>
            </a:r>
          </a:p>
          <a:p>
            <a:endParaRPr lang="en-US" sz="2400" b="1" dirty="0" smtClean="0"/>
          </a:p>
          <a:p>
            <a:r>
              <a:rPr lang="en-US" sz="1600" b="1" dirty="0" smtClean="0">
                <a:solidFill>
                  <a:srgbClr val="CCFF66"/>
                </a:solidFill>
              </a:rPr>
              <a:t>(9.1 Meters) </a:t>
            </a:r>
          </a:p>
          <a:p>
            <a:endParaRPr lang="en-US" sz="1600" b="1" dirty="0"/>
          </a:p>
          <a:p>
            <a:endParaRPr lang="en-US" sz="1200" b="1" dirty="0" smtClean="0"/>
          </a:p>
          <a:p>
            <a:r>
              <a:rPr lang="en-US" sz="1600" b="1" dirty="0" smtClean="0">
                <a:solidFill>
                  <a:srgbClr val="00B050"/>
                </a:solidFill>
              </a:rPr>
              <a:t>(18.3 Meters)</a:t>
            </a:r>
          </a:p>
          <a:p>
            <a:endParaRPr lang="en-US" sz="1600" b="1" dirty="0" smtClean="0"/>
          </a:p>
          <a:p>
            <a:r>
              <a:rPr lang="en-US" sz="1600" b="1" dirty="0" smtClean="0">
                <a:solidFill>
                  <a:srgbClr val="2503EF"/>
                </a:solidFill>
              </a:rPr>
              <a:t>(22.9 Meters)</a:t>
            </a:r>
            <a:endParaRPr lang="en-US" sz="1600" b="1" dirty="0">
              <a:solidFill>
                <a:srgbClr val="2503EF"/>
              </a:solidFill>
            </a:endParaRPr>
          </a:p>
        </p:txBody>
      </p:sp>
      <p:pic>
        <p:nvPicPr>
          <p:cNvPr id="55301" name="Picture 5"/>
          <p:cNvPicPr>
            <a:picLocks noChangeAspect="1" noChangeArrowheads="1"/>
          </p:cNvPicPr>
          <p:nvPr/>
        </p:nvPicPr>
        <p:blipFill>
          <a:blip r:embed="rId4" cstate="print"/>
          <a:srcRect/>
          <a:stretch>
            <a:fillRect/>
          </a:stretch>
        </p:blipFill>
        <p:spPr bwMode="auto">
          <a:xfrm>
            <a:off x="4419600" y="1600200"/>
            <a:ext cx="4572000" cy="3429000"/>
          </a:xfrm>
          <a:prstGeom prst="rect">
            <a:avLst/>
          </a:prstGeom>
          <a:noFill/>
          <a:ln w="9525">
            <a:noFill/>
            <a:miter lim="800000"/>
            <a:headEnd/>
            <a:tailEnd/>
          </a:ln>
        </p:spPr>
      </p:pic>
      <p:sp>
        <p:nvSpPr>
          <p:cNvPr id="10" name="Rectangle 9"/>
          <p:cNvSpPr/>
          <p:nvPr/>
        </p:nvSpPr>
        <p:spPr>
          <a:xfrm>
            <a:off x="2438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2"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a:t>
            </a:r>
            <a:r>
              <a:rPr lang="en-US" sz="1200" b="1" dirty="0" smtClean="0"/>
              <a:t>corners</a:t>
            </a:r>
            <a:r>
              <a:rPr lang="en-US" sz="1200" b="1" dirty="0" smtClean="0"/>
              <a:t>)</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a:t>
            </a:r>
            <a:r>
              <a:rPr lang="en-US" sz="1200" b="1" dirty="0" smtClean="0"/>
              <a:t>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a:t>
            </a:r>
            <a:r>
              <a:rPr lang="en-US" sz="1000" b="1" dirty="0" smtClean="0"/>
              <a:t>Sealing </a:t>
            </a:r>
            <a:r>
              <a:rPr lang="en-US" sz="1000" b="1" dirty="0" smtClean="0"/>
              <a:t>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a:t>
            </a:r>
            <a:r>
              <a:rPr lang="en-US" sz="1000" b="1" dirty="0" smtClean="0"/>
              <a:t>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4497578" cy="369332"/>
          </a:xfrm>
          <a:prstGeom prst="rect">
            <a:avLst/>
          </a:prstGeom>
        </p:spPr>
        <p:txBody>
          <a:bodyPr wrap="none">
            <a:spAutoFit/>
          </a:bodyPr>
          <a:lstStyle/>
          <a:p>
            <a:r>
              <a:rPr lang="en-US" b="1" u="sng" dirty="0" smtClean="0"/>
              <a:t>Typical Seafloor System Comprising an </a:t>
            </a:r>
            <a:r>
              <a:rPr lang="en-US" b="1" u="sng" dirty="0" err="1" smtClean="0"/>
              <a:t>xFOCE</a:t>
            </a:r>
            <a:endParaRPr lang="en-US"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u="sng" dirty="0" smtClean="0"/>
              <a:t>Sample Experiment Chambers</a:t>
            </a:r>
            <a:endParaRPr lang="en-US" sz="2400" b="1" u="sng"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p:oleObj spid="_x0000_s57346" name="Acrobat Document" r:id="rId4" imgW="11658600" imgH="7543800" progId="AcroExch.Document.7">
              <p:embed/>
            </p:oleObj>
          </a:graphicData>
        </a:graphic>
      </p:graphicFrame>
      <p:sp>
        <p:nvSpPr>
          <p:cNvPr id="12" name="Rectangle 11"/>
          <p:cNvSpPr/>
          <p:nvPr/>
        </p:nvSpPr>
        <p:spPr>
          <a:xfrm>
            <a:off x="5562600" y="3505200"/>
            <a:ext cx="2003690" cy="369332"/>
          </a:xfrm>
          <a:prstGeom prst="rect">
            <a:avLst/>
          </a:prstGeom>
        </p:spPr>
        <p:txBody>
          <a:bodyPr wrap="none">
            <a:spAutoFit/>
          </a:bodyPr>
          <a:lstStyle/>
          <a:p>
            <a:pPr algn="ctr"/>
            <a:r>
              <a:rPr lang="en-US" b="1" dirty="0" smtClean="0"/>
              <a:t>SWFOCE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p:oleObj spid="_x0000_s57348" name="Acrobat Document" r:id="rId5" imgW="11658600" imgH="7543800" progId="AcroExch.Document.7">
              <p:embed/>
            </p:oleObj>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p:oleObj spid="_x0000_s57349" name="Acrobat Document" r:id="rId6" imgW="11658600" imgH="7543800" progId="AcroExch.Document.7">
              <p:embed/>
            </p:oleObj>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1981200" y="609600"/>
            <a:ext cx="4230453" cy="369332"/>
          </a:xfrm>
          <a:prstGeom prst="rect">
            <a:avLst/>
          </a:prstGeom>
        </p:spPr>
        <p:txBody>
          <a:bodyPr wrap="none">
            <a:spAutoFit/>
          </a:bodyPr>
          <a:lstStyle/>
          <a:p>
            <a:r>
              <a:rPr lang="en-US" b="1" u="sng" dirty="0" smtClean="0"/>
              <a:t>Longitudinal Surge Translation Mechanism</a:t>
            </a:r>
            <a:endParaRPr lang="en-US"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2"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219200" y="228600"/>
            <a:ext cx="6403975" cy="609600"/>
          </a:xfrm>
        </p:spPr>
        <p:txBody>
          <a:bodyPr>
            <a:normAutofit/>
          </a:bodyPr>
          <a:lstStyle/>
          <a:p>
            <a:pPr algn="ctr"/>
            <a:r>
              <a:rPr lang="en-US" sz="2400" b="1" u="sng" dirty="0" smtClean="0"/>
              <a:t>Chamber </a:t>
            </a:r>
            <a:r>
              <a:rPr lang="en-US" sz="2400" b="1" u="sng" dirty="0" smtClean="0"/>
              <a:t>Dock w/Shear </a:t>
            </a:r>
            <a:r>
              <a:rPr lang="en-US" sz="2400" b="1" u="sng" dirty="0" smtClean="0"/>
              <a:t>Skirt and Interface Seal</a:t>
            </a:r>
            <a:endParaRPr lang="en-US" sz="2400" b="1" u="sng"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3432175" cy="609600"/>
          </a:xfrm>
        </p:spPr>
        <p:txBody>
          <a:bodyPr>
            <a:normAutofit fontScale="90000"/>
          </a:bodyPr>
          <a:lstStyle/>
          <a:p>
            <a:r>
              <a:rPr lang="en-US" sz="2400" b="1" u="sng" dirty="0" smtClean="0"/>
              <a:t>Time Delay Mixing Section</a:t>
            </a:r>
            <a:endParaRPr lang="en-US" sz="2400" b="1" u="sng"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a:t>
            </a:r>
            <a:r>
              <a:rPr lang="en-US" sz="1600" dirty="0" smtClean="0"/>
              <a:t>Length</a:t>
            </a:r>
          </a:p>
          <a:p>
            <a:pPr lvl="1">
              <a:buFont typeface="Arial" pitchFamily="34" charset="0"/>
              <a:buChar char="•"/>
            </a:pPr>
            <a:r>
              <a:rPr lang="en-US" sz="1600" dirty="0" smtClean="0"/>
              <a:t> </a:t>
            </a:r>
            <a:r>
              <a:rPr lang="en-US" sz="1600" dirty="0" smtClean="0"/>
              <a:t>Calculated using 2 </a:t>
            </a:r>
            <a:r>
              <a:rPr lang="en-US" sz="1600" dirty="0" smtClean="0"/>
              <a:t>Tau time delay and </a:t>
            </a:r>
            <a:r>
              <a:rPr lang="en-US" sz="1600" dirty="0" smtClean="0"/>
              <a:t>desired </a:t>
            </a:r>
            <a:r>
              <a:rPr lang="en-US" sz="1600" dirty="0" smtClean="0"/>
              <a:t>maximum current speed. </a:t>
            </a:r>
            <a:endParaRPr lang="en-US" sz="1600" dirty="0" smtClean="0"/>
          </a:p>
          <a:p>
            <a:pPr lvl="1">
              <a:buFont typeface="Arial" pitchFamily="34" charset="0"/>
              <a:buChar char="•"/>
            </a:pPr>
            <a:r>
              <a:rPr lang="en-US" sz="1600" dirty="0" smtClean="0"/>
              <a:t>Provides </a:t>
            </a:r>
            <a:r>
              <a:rPr lang="en-US" sz="1600" dirty="0" smtClean="0"/>
              <a:t>the time necessary </a:t>
            </a:r>
            <a:r>
              <a:rPr lang="en-US" sz="1600" dirty="0" smtClean="0"/>
              <a:t>for the CO</a:t>
            </a:r>
            <a:r>
              <a:rPr lang="en-US" sz="1000" dirty="0" smtClean="0"/>
              <a:t>2</a:t>
            </a:r>
            <a:r>
              <a:rPr lang="en-US" sz="1600" dirty="0" smtClean="0"/>
              <a:t> </a:t>
            </a:r>
            <a:r>
              <a:rPr lang="en-US" sz="1600" dirty="0" smtClean="0"/>
              <a:t>and </a:t>
            </a:r>
            <a:r>
              <a:rPr lang="en-US" sz="1600" dirty="0" smtClean="0"/>
              <a:t>seawater to chemically react and establish </a:t>
            </a:r>
            <a:r>
              <a:rPr lang="en-US" sz="1600" dirty="0" smtClean="0"/>
              <a:t>stabilized </a:t>
            </a:r>
            <a:r>
              <a:rPr lang="en-US" sz="1600" dirty="0" err="1" smtClean="0"/>
              <a:t>pH.</a:t>
            </a:r>
            <a:endParaRPr lang="en-US" sz="1600" dirty="0" smtClean="0"/>
          </a:p>
          <a:p>
            <a:pPr>
              <a:buFont typeface="Arial" pitchFamily="34" charset="0"/>
              <a:buChar char="•"/>
            </a:pPr>
            <a:r>
              <a:rPr lang="en-US" sz="1600" dirty="0" smtClean="0"/>
              <a:t> Cross-sectional </a:t>
            </a:r>
            <a:r>
              <a:rPr lang="en-US" sz="1600" dirty="0" smtClean="0"/>
              <a:t>area </a:t>
            </a:r>
            <a:r>
              <a:rPr lang="en-US" sz="1600" dirty="0" smtClean="0"/>
              <a:t>and </a:t>
            </a:r>
            <a:r>
              <a:rPr lang="en-US" sz="1600" dirty="0" smtClean="0"/>
              <a:t>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a:t>
            </a:r>
            <a:r>
              <a:rPr lang="en-US" sz="1000" dirty="0" smtClean="0"/>
              <a:t>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a:t>
            </a:r>
            <a:r>
              <a:rPr lang="en-US" sz="1000" dirty="0" smtClean="0"/>
              <a:t>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a:t>
            </a:r>
            <a:r>
              <a:rPr lang="en-US" sz="1000" dirty="0" smtClean="0"/>
              <a:t>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a:t>
            </a:r>
            <a:r>
              <a:rPr lang="en-US" sz="1000" dirty="0" smtClean="0"/>
              <a:t>F)</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ChangeArrowheads="1"/>
          </p:cNvSpPr>
          <p:nvPr/>
        </p:nvSpPr>
        <p:spPr bwMode="auto">
          <a:xfrm>
            <a:off x="0" y="3057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8"/>
          <p:cNvSpPr/>
          <p:nvPr/>
        </p:nvSpPr>
        <p:spPr>
          <a:xfrm>
            <a:off x="609600" y="914400"/>
            <a:ext cx="7162800" cy="3970318"/>
          </a:xfrm>
          <a:prstGeom prst="rect">
            <a:avLst/>
          </a:prstGeom>
        </p:spPr>
        <p:txBody>
          <a:bodyPr wrap="square">
            <a:spAutoFit/>
          </a:bodyPr>
          <a:lstStyle/>
          <a:p>
            <a:pPr lvl="0" fontAlgn="base">
              <a:spcBef>
                <a:spcPct val="0"/>
              </a:spcBef>
              <a:spcAft>
                <a:spcPct val="0"/>
              </a:spcAf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Trolling Motors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Reasonably predictable reliability (MTBF)</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Commercial Thrusters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DC Brushless - $3700, 520 Watts, various voltages available, analog or digital control, magnetically coupled prop</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 - $600, 0-50 VDC, 400 watts, lip seals, 300 ft</a:t>
            </a: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Submersible Bilge Pumps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Brand Names: Rule, Attwood, Lovett, Johnson, </a:t>
            </a:r>
            <a:r>
              <a:rPr lang="en-US" sz="1200" dirty="0" err="1" smtClean="0">
                <a:latin typeface="Calibri" pitchFamily="34" charset="0"/>
                <a:ea typeface="Calibri" pitchFamily="34" charset="0"/>
                <a:cs typeface="Times New Roman" pitchFamily="18" charset="0"/>
              </a:rPr>
              <a:t>Jabsco</a:t>
            </a:r>
            <a:r>
              <a:rPr lang="en-US" sz="1200" dirty="0" smtClean="0">
                <a:latin typeface="Calibri" pitchFamily="34" charset="0"/>
                <a:ea typeface="Calibri" pitchFamily="34" charset="0"/>
                <a:cs typeface="Times New Roman" pitchFamily="18" charset="0"/>
              </a:rPr>
              <a:t>,…</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May need replacing more often</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Not designed to run continuously</a:t>
            </a:r>
          </a:p>
          <a:p>
            <a:pPr lvl="1" fontAlgn="base">
              <a:spcBef>
                <a:spcPct val="0"/>
              </a:spcBef>
              <a:spcAft>
                <a:spcPct val="0"/>
              </a:spcAft>
            </a:pPr>
            <a:endParaRPr lang="en-US" sz="1200" dirty="0" smtClean="0">
              <a:solidFill>
                <a:srgbClr val="FF0000"/>
              </a:solidFill>
              <a:latin typeface="Calibri" pitchFamily="34" charset="0"/>
              <a:ea typeface="Calibri" pitchFamily="34" charset="0"/>
              <a:cs typeface="Times New Roman" pitchFamily="18" charset="0"/>
            </a:endParaRPr>
          </a:p>
        </p:txBody>
      </p:sp>
      <p:sp>
        <p:nvSpPr>
          <p:cNvPr id="8" name="TextBox 7"/>
          <p:cNvSpPr txBox="1"/>
          <p:nvPr/>
        </p:nvSpPr>
        <p:spPr>
          <a:xfrm>
            <a:off x="2819400" y="228600"/>
            <a:ext cx="2026132" cy="369332"/>
          </a:xfrm>
          <a:prstGeom prst="rect">
            <a:avLst/>
          </a:prstGeom>
          <a:noFill/>
        </p:spPr>
        <p:txBody>
          <a:bodyPr wrap="none" rtlCol="0">
            <a:spAutoFit/>
          </a:bodyPr>
          <a:lstStyle/>
          <a:p>
            <a:r>
              <a:rPr lang="en-US" b="1" u="sng" dirty="0" smtClean="0"/>
              <a:t>Simulating </a:t>
            </a:r>
            <a:r>
              <a:rPr lang="en-US" b="1" u="sng" dirty="0" smtClean="0"/>
              <a:t>Current </a:t>
            </a:r>
            <a:endParaRPr lang="en-US" b="1" u="sng" dirty="0"/>
          </a:p>
        </p:txBody>
      </p:sp>
      <p:pic>
        <p:nvPicPr>
          <p:cNvPr id="126978" name="Picture 2"/>
          <p:cNvPicPr>
            <a:picLocks noChangeAspect="1" noChangeArrowheads="1"/>
          </p:cNvPicPr>
          <p:nvPr/>
        </p:nvPicPr>
        <p:blipFill>
          <a:blip r:embed="rId2" cstate="print"/>
          <a:srcRect/>
          <a:stretch>
            <a:fillRect/>
          </a:stretch>
        </p:blipFill>
        <p:spPr bwMode="auto">
          <a:xfrm>
            <a:off x="6019800" y="3048000"/>
            <a:ext cx="2071687" cy="2071687"/>
          </a:xfrm>
          <a:prstGeom prst="rect">
            <a:avLst/>
          </a:prstGeom>
          <a:noFill/>
          <a:ln w="9525">
            <a:noFill/>
            <a:miter lim="800000"/>
            <a:headEnd/>
            <a:tailEnd/>
          </a:ln>
        </p:spPr>
      </p:pic>
      <p:sp>
        <p:nvSpPr>
          <p:cNvPr id="12" name="Rectangle 11"/>
          <p:cNvSpPr/>
          <p:nvPr/>
        </p:nvSpPr>
        <p:spPr>
          <a:xfrm>
            <a:off x="1828800" y="6019800"/>
            <a:ext cx="1732847"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pic>
        <p:nvPicPr>
          <p:cNvPr id="126979" name="Picture 3"/>
          <p:cNvPicPr>
            <a:picLocks noChangeAspect="1" noChangeArrowheads="1"/>
          </p:cNvPicPr>
          <p:nvPr/>
        </p:nvPicPr>
        <p:blipFill>
          <a:blip r:embed="rId3" cstate="print"/>
          <a:srcRect/>
          <a:stretch>
            <a:fillRect/>
          </a:stretch>
        </p:blipFill>
        <p:spPr bwMode="auto">
          <a:xfrm>
            <a:off x="3581400" y="5105400"/>
            <a:ext cx="1276350" cy="1276350"/>
          </a:xfrm>
          <a:prstGeom prst="rect">
            <a:avLst/>
          </a:prstGeom>
          <a:noFill/>
          <a:ln w="9525">
            <a:noFill/>
            <a:miter lim="800000"/>
            <a:headEnd/>
            <a:tailEnd/>
          </a:ln>
        </p:spPr>
      </p:pic>
      <p:sp>
        <p:nvSpPr>
          <p:cNvPr id="13" name="Rectangle 12"/>
          <p:cNvSpPr/>
          <p:nvPr/>
        </p:nvSpPr>
        <p:spPr>
          <a:xfrm>
            <a:off x="6248400" y="5181600"/>
            <a:ext cx="1520609"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pic>
        <p:nvPicPr>
          <p:cNvPr id="126980" name="Picture 4"/>
          <p:cNvPicPr>
            <a:picLocks noChangeAspect="1" noChangeArrowheads="1"/>
          </p:cNvPicPr>
          <p:nvPr/>
        </p:nvPicPr>
        <p:blipFill>
          <a:blip r:embed="rId4" cstate="print"/>
          <a:srcRect/>
          <a:stretch>
            <a:fillRect/>
          </a:stretch>
        </p:blipFill>
        <p:spPr bwMode="auto">
          <a:xfrm>
            <a:off x="6858000" y="533400"/>
            <a:ext cx="1676400" cy="1676400"/>
          </a:xfrm>
          <a:prstGeom prst="rect">
            <a:avLst/>
          </a:prstGeom>
          <a:noFill/>
          <a:ln w="9525">
            <a:noFill/>
            <a:miter lim="800000"/>
            <a:headEnd/>
            <a:tailEnd/>
          </a:ln>
        </p:spPr>
      </p:pic>
      <p:sp>
        <p:nvSpPr>
          <p:cNvPr id="14" name="Rectangle 13"/>
          <p:cNvSpPr/>
          <p:nvPr/>
        </p:nvSpPr>
        <p:spPr>
          <a:xfrm>
            <a:off x="7696200" y="1981200"/>
            <a:ext cx="1104790"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228600"/>
            <a:ext cx="2026132" cy="369332"/>
          </a:xfrm>
          <a:prstGeom prst="rect">
            <a:avLst/>
          </a:prstGeom>
          <a:noFill/>
        </p:spPr>
        <p:txBody>
          <a:bodyPr wrap="none" rtlCol="0">
            <a:spAutoFit/>
          </a:bodyPr>
          <a:lstStyle/>
          <a:p>
            <a:r>
              <a:rPr lang="en-US" b="1" u="sng" dirty="0" smtClean="0"/>
              <a:t>Simulating </a:t>
            </a:r>
            <a:r>
              <a:rPr lang="en-US" b="1" u="sng" dirty="0" smtClean="0"/>
              <a:t>Current </a:t>
            </a:r>
            <a:endParaRPr lang="en-US" b="1" u="sng"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a:t>
            </a:r>
            <a:r>
              <a:rPr lang="en-US" sz="1200" dirty="0" smtClean="0">
                <a:latin typeface="Calibri" pitchFamily="34" charset="0"/>
                <a:ea typeface="Calibri" pitchFamily="34" charset="0"/>
                <a:cs typeface="Times New Roman" pitchFamily="18" charset="0"/>
              </a:rPr>
              <a:t>with shallow </a:t>
            </a:r>
            <a:r>
              <a:rPr lang="en-US" sz="1200" dirty="0" smtClean="0">
                <a:latin typeface="Calibri" pitchFamily="34" charset="0"/>
                <a:ea typeface="Calibri" pitchFamily="34" charset="0"/>
                <a:cs typeface="Times New Roman" pitchFamily="18" charset="0"/>
              </a:rPr>
              <a:t>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a:t>
            </a:r>
            <a:r>
              <a:rPr lang="en-US" sz="1200" dirty="0" smtClean="0">
                <a:latin typeface="Calibri" pitchFamily="34" charset="0"/>
                <a:ea typeface="Calibri" pitchFamily="34" charset="0"/>
                <a:cs typeface="Times New Roman" pitchFamily="18" charset="0"/>
              </a:rPr>
              <a:t>etc</a:t>
            </a:r>
            <a:r>
              <a:rPr lang="en-US" sz="1200" dirty="0" smtClean="0">
                <a:latin typeface="Calibri" pitchFamily="34" charset="0"/>
                <a:ea typeface="Calibri" pitchFamily="34" charset="0"/>
                <a:cs typeface="Times New Roman" pitchFamily="18" charset="0"/>
              </a:rPr>
              <a: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a:t>
            </a:r>
            <a:r>
              <a:rPr lang="en-US" sz="1200" dirty="0" smtClean="0">
                <a:latin typeface="Calibri" pitchFamily="34" charset="0"/>
                <a:ea typeface="Calibri" pitchFamily="34" charset="0"/>
                <a:cs typeface="Times New Roman" pitchFamily="18" charset="0"/>
              </a:rPr>
              <a:t>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Low Cost --$50-$200</a:t>
            </a: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a:t>
            </a:r>
            <a:r>
              <a:rPr lang="en-US" sz="1200" dirty="0" smtClean="0">
                <a:latin typeface="Calibri" pitchFamily="34" charset="0"/>
                <a:cs typeface="Times New Roman" pitchFamily="18" charset="0"/>
              </a:rPr>
              <a:t>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400 </a:t>
            </a:r>
            <a:r>
              <a:rPr lang="en-US" sz="1200" dirty="0" smtClean="0">
                <a:latin typeface="Calibri" pitchFamily="34" charset="0"/>
                <a:ea typeface="Calibri" pitchFamily="34" charset="0"/>
                <a:cs typeface="Times New Roman" pitchFamily="18" charset="0"/>
              </a:rPr>
              <a:t>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endParaRPr lang="en-US" sz="1200" dirty="0" smtClean="0">
              <a:latin typeface="Calibri" pitchFamily="34" charset="0"/>
              <a:ea typeface="Calibri" pitchFamily="34" charset="0"/>
              <a:cs typeface="Times New Roman" pitchFamily="18" charset="0"/>
            </a:endParaRP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a:t>
            </a:r>
            <a:r>
              <a:rPr lang="en-US" sz="1200" dirty="0" smtClean="0">
                <a:latin typeface="Calibri" pitchFamily="34" charset="0"/>
                <a:ea typeface="Calibri" pitchFamily="34" charset="0"/>
                <a:cs typeface="Times New Roman" pitchFamily="18" charset="0"/>
              </a:rPr>
              <a:t>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a:t>
            </a:r>
            <a:r>
              <a:rPr lang="en-US" sz="1200" dirty="0" smtClean="0">
                <a:latin typeface="Calibri" pitchFamily="34" charset="0"/>
                <a:ea typeface="Calibri" pitchFamily="34" charset="0"/>
                <a:cs typeface="Times New Roman" pitchFamily="18" charset="0"/>
              </a:rPr>
              <a:t>inexpensive-- $20-$50</a:t>
            </a: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a:t>
            </a:r>
            <a:r>
              <a:rPr lang="en-US" sz="1200" dirty="0" smtClean="0">
                <a:latin typeface="Calibri" pitchFamily="34" charset="0"/>
                <a:ea typeface="Calibri" pitchFamily="34" charset="0"/>
                <a:cs typeface="Times New Roman" pitchFamily="18" charset="0"/>
              </a:rPr>
              <a:t>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a:t>
            </a:r>
            <a:r>
              <a:rPr lang="en-US" sz="1200" dirty="0" smtClean="0">
                <a:latin typeface="Calibri" pitchFamily="34" charset="0"/>
                <a:ea typeface="Calibri" pitchFamily="34" charset="0"/>
                <a:cs typeface="Times New Roman" pitchFamily="18" charset="0"/>
              </a:rPr>
              <a:t>need replacing more </a:t>
            </a:r>
            <a:r>
              <a:rPr lang="en-US" sz="1200" dirty="0" smtClean="0">
                <a:latin typeface="Calibri" pitchFamily="34" charset="0"/>
                <a:ea typeface="Calibri" pitchFamily="34" charset="0"/>
                <a:cs typeface="Times New Roman" pitchFamily="18" charset="0"/>
              </a:rPr>
              <a:t>often</a:t>
            </a:r>
            <a:endParaRPr lang="en-US" sz="1200" dirty="0" smtClean="0">
              <a:latin typeface="Calibri" pitchFamily="34" charset="0"/>
              <a:ea typeface="Calibri" pitchFamily="34" charset="0"/>
              <a:cs typeface="Times New Roman" pitchFamily="18" charset="0"/>
            </a:endParaRP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52101</TotalTime>
  <Words>2433</Words>
  <Application>Microsoft Office PowerPoint</Application>
  <PresentationFormat>On-screen Show (4:3)</PresentationFormat>
  <Paragraphs>634</Paragraphs>
  <Slides>26</Slides>
  <Notes>2</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26</vt:i4>
      </vt:variant>
    </vt:vector>
  </HeadingPairs>
  <TitlesOfParts>
    <vt:vector size="30" baseType="lpstr">
      <vt:lpstr>1_Office Theme</vt:lpstr>
      <vt:lpstr>Office Theme</vt:lpstr>
      <vt:lpstr>Custom Design</vt:lpstr>
      <vt:lpstr>Acrobat Document</vt:lpstr>
      <vt:lpstr>Slide 1</vt:lpstr>
      <vt:lpstr>xFOCE Mechanical   Sub-Systems</vt:lpstr>
      <vt:lpstr>Slide 3</vt:lpstr>
      <vt:lpstr>Sample Experiment Chambers</vt:lpstr>
      <vt:lpstr>Slide 5</vt:lpstr>
      <vt:lpstr>Chamber Dock w/Shear Skirt and Interface Seal</vt:lpstr>
      <vt:lpstr>Time Delay Mixing Section</vt:lpstr>
      <vt:lpstr>Slide 8</vt:lpstr>
      <vt:lpstr>Slide 9</vt:lpstr>
      <vt:lpstr>Slide 10</vt:lpstr>
      <vt:lpstr>Slide 11</vt:lpstr>
      <vt:lpstr>Slide 12</vt:lpstr>
      <vt:lpstr>Slide 13</vt:lpstr>
      <vt:lpstr>Slide 14</vt:lpstr>
      <vt:lpstr>Power for XFOCE</vt:lpstr>
      <vt:lpstr>Slide 16</vt:lpstr>
      <vt:lpstr>Slide 17</vt:lpstr>
      <vt:lpstr>Slide 18</vt:lpstr>
      <vt:lpstr>Slide 19</vt:lpstr>
      <vt:lpstr>Flow Rate of Stabilized Enriched Seawater Relative to Chamber Cross-Section and Internal Current Speed</vt:lpstr>
      <vt:lpstr>Slide 21</vt:lpstr>
      <vt:lpstr>Potential Materials and Components</vt:lpstr>
      <vt:lpstr>Proven Fabrication Methods</vt:lpstr>
      <vt:lpstr>Slide 24</vt:lpstr>
      <vt:lpstr>Slide 25</vt:lpstr>
      <vt:lpstr>400nm through 700 nm</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shfa</dc:creator>
  <cp:lastModifiedBy>shfa</cp:lastModifiedBy>
  <cp:revision>7276</cp:revision>
  <dcterms:created xsi:type="dcterms:W3CDTF">2012-03-21T21:10:07Z</dcterms:created>
  <dcterms:modified xsi:type="dcterms:W3CDTF">2012-04-28T00:14:54Z</dcterms:modified>
</cp:coreProperties>
</file>