
<file path=[Content_Types].xml><?xml version="1.0" encoding="utf-8"?>
<Types xmlns="http://schemas.openxmlformats.org/package/2006/content-types">
  <Default Extension="xml" ContentType="application/xml"/>
  <Default Extension="jpeg" ContentType="image/jpeg"/>
  <Default Extension="jpg" ContentType="image/jpeg"/>
  <Default Extension="tiff" ContentType="image/tiff"/>
  <Default Extension="emf" ContentType="image/x-emf"/>
  <Default Extension="rels" ContentType="application/vnd.openxmlformats-package.relationships+xml"/>
  <Default Extension="vml" ContentType="application/vnd.openxmlformats-officedocument.vmlDrawing"/>
  <Default Extension="gif" ContentType="image/gif"/>
  <Default Extension="tif" ContentType="image/tiff"/>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embeddings/oleObject1.bin" ContentType="application/vnd.openxmlformats-officedocument.oleObject"/>
  <Override PartName="/ppt/notesSlides/notesSlide40.xml" ContentType="application/vnd.openxmlformats-officedocument.presentationml.notesSlide+xml"/>
  <Override PartName="/ppt/notesSlides/notesSlide41.xml" ContentType="application/vnd.openxmlformats-officedocument.presentationml.notesSlide+xml"/>
  <Override PartName="/ppt/embeddings/oleObject2.bin" ContentType="application/vnd.openxmlformats-officedocument.oleObject"/>
  <Override PartName="/ppt/embeddings/oleObject3.bin" ContentType="application/vnd.openxmlformats-officedocument.oleObject"/>
  <Override PartName="/ppt/embeddings/oleObject4.bin" ContentType="application/vnd.openxmlformats-officedocument.oleObject"/>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embeddings/oleObject5.bin" ContentType="application/vnd.openxmlformats-officedocument.oleObject"/>
  <Override PartName="/ppt/notesSlides/notesSlide52.xml" ContentType="application/vnd.openxmlformats-officedocument.presentationml.notesSlide+xml"/>
  <Override PartName="/ppt/embeddings/oleObject6.bin" ContentType="application/vnd.openxmlformats-officedocument.oleObject"/>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embeddings/oleObject7.bin" ContentType="application/vnd.openxmlformats-officedocument.oleObject"/>
  <Override PartName="/ppt/notesSlides/notesSlide58.xml" ContentType="application/vnd.openxmlformats-officedocument.presentationml.notesSlide+xml"/>
  <Override PartName="/ppt/embeddings/oleObject8.bin" ContentType="application/vnd.openxmlformats-officedocument.oleObject"/>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1" r:id="rId1"/>
  </p:sldMasterIdLst>
  <p:notesMasterIdLst>
    <p:notesMasterId r:id="rId131"/>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316" r:id="rId61"/>
    <p:sldId id="317" r:id="rId62"/>
    <p:sldId id="318" r:id="rId63"/>
    <p:sldId id="319" r:id="rId64"/>
    <p:sldId id="320" r:id="rId65"/>
    <p:sldId id="321" r:id="rId66"/>
    <p:sldId id="322" r:id="rId67"/>
    <p:sldId id="323" r:id="rId68"/>
    <p:sldId id="324" r:id="rId69"/>
    <p:sldId id="325" r:id="rId70"/>
    <p:sldId id="326" r:id="rId71"/>
    <p:sldId id="327" r:id="rId72"/>
    <p:sldId id="328" r:id="rId73"/>
    <p:sldId id="329" r:id="rId74"/>
    <p:sldId id="330" r:id="rId75"/>
    <p:sldId id="358" r:id="rId76"/>
    <p:sldId id="359" r:id="rId77"/>
    <p:sldId id="360" r:id="rId78"/>
    <p:sldId id="361" r:id="rId79"/>
    <p:sldId id="362" r:id="rId80"/>
    <p:sldId id="363" r:id="rId81"/>
    <p:sldId id="364" r:id="rId82"/>
    <p:sldId id="365" r:id="rId83"/>
    <p:sldId id="366" r:id="rId84"/>
    <p:sldId id="367" r:id="rId85"/>
    <p:sldId id="368" r:id="rId86"/>
    <p:sldId id="369" r:id="rId87"/>
    <p:sldId id="370" r:id="rId88"/>
    <p:sldId id="371" r:id="rId89"/>
    <p:sldId id="372" r:id="rId90"/>
    <p:sldId id="373" r:id="rId91"/>
    <p:sldId id="374" r:id="rId92"/>
    <p:sldId id="375" r:id="rId93"/>
    <p:sldId id="376" r:id="rId94"/>
    <p:sldId id="377" r:id="rId95"/>
    <p:sldId id="378" r:id="rId96"/>
    <p:sldId id="379" r:id="rId97"/>
    <p:sldId id="380" r:id="rId98"/>
    <p:sldId id="381" r:id="rId99"/>
    <p:sldId id="382" r:id="rId100"/>
    <p:sldId id="383" r:id="rId101"/>
    <p:sldId id="384" r:id="rId102"/>
    <p:sldId id="331" r:id="rId103"/>
    <p:sldId id="332" r:id="rId104"/>
    <p:sldId id="333" r:id="rId105"/>
    <p:sldId id="334" r:id="rId106"/>
    <p:sldId id="335" r:id="rId107"/>
    <p:sldId id="336" r:id="rId108"/>
    <p:sldId id="337" r:id="rId109"/>
    <p:sldId id="338" r:id="rId110"/>
    <p:sldId id="339" r:id="rId111"/>
    <p:sldId id="340" r:id="rId112"/>
    <p:sldId id="341" r:id="rId113"/>
    <p:sldId id="342" r:id="rId114"/>
    <p:sldId id="343" r:id="rId115"/>
    <p:sldId id="344" r:id="rId116"/>
    <p:sldId id="345" r:id="rId117"/>
    <p:sldId id="346" r:id="rId118"/>
    <p:sldId id="347" r:id="rId119"/>
    <p:sldId id="348" r:id="rId120"/>
    <p:sldId id="349" r:id="rId121"/>
    <p:sldId id="350" r:id="rId122"/>
    <p:sldId id="351" r:id="rId123"/>
    <p:sldId id="352" r:id="rId124"/>
    <p:sldId id="353" r:id="rId125"/>
    <p:sldId id="354" r:id="rId126"/>
    <p:sldId id="355" r:id="rId127"/>
    <p:sldId id="356" r:id="rId128"/>
    <p:sldId id="357" r:id="rId129"/>
    <p:sldId id="256" r:id="rId13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17" d="100"/>
          <a:sy n="117" d="100"/>
        </p:scale>
        <p:origin x="-1096"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120" Type="http://schemas.openxmlformats.org/officeDocument/2006/relationships/slide" Target="slides/slide119.xml"/><Relationship Id="rId121" Type="http://schemas.openxmlformats.org/officeDocument/2006/relationships/slide" Target="slides/slide120.xml"/><Relationship Id="rId122" Type="http://schemas.openxmlformats.org/officeDocument/2006/relationships/slide" Target="slides/slide121.xml"/><Relationship Id="rId123" Type="http://schemas.openxmlformats.org/officeDocument/2006/relationships/slide" Target="slides/slide122.xml"/><Relationship Id="rId124" Type="http://schemas.openxmlformats.org/officeDocument/2006/relationships/slide" Target="slides/slide123.xml"/><Relationship Id="rId125" Type="http://schemas.openxmlformats.org/officeDocument/2006/relationships/slide" Target="slides/slide124.xml"/><Relationship Id="rId126" Type="http://schemas.openxmlformats.org/officeDocument/2006/relationships/slide" Target="slides/slide125.xml"/><Relationship Id="rId127" Type="http://schemas.openxmlformats.org/officeDocument/2006/relationships/slide" Target="slides/slide126.xml"/><Relationship Id="rId128" Type="http://schemas.openxmlformats.org/officeDocument/2006/relationships/slide" Target="slides/slide127.xml"/><Relationship Id="rId129" Type="http://schemas.openxmlformats.org/officeDocument/2006/relationships/slide" Target="slides/slide12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90" Type="http://schemas.openxmlformats.org/officeDocument/2006/relationships/slide" Target="slides/slide89.xml"/><Relationship Id="rId91" Type="http://schemas.openxmlformats.org/officeDocument/2006/relationships/slide" Target="slides/slide90.xml"/><Relationship Id="rId92" Type="http://schemas.openxmlformats.org/officeDocument/2006/relationships/slide" Target="slides/slide91.xml"/><Relationship Id="rId93" Type="http://schemas.openxmlformats.org/officeDocument/2006/relationships/slide" Target="slides/slide92.xml"/><Relationship Id="rId94" Type="http://schemas.openxmlformats.org/officeDocument/2006/relationships/slide" Target="slides/slide93.xml"/><Relationship Id="rId95" Type="http://schemas.openxmlformats.org/officeDocument/2006/relationships/slide" Target="slides/slide94.xml"/><Relationship Id="rId96" Type="http://schemas.openxmlformats.org/officeDocument/2006/relationships/slide" Target="slides/slide95.xml"/><Relationship Id="rId101" Type="http://schemas.openxmlformats.org/officeDocument/2006/relationships/slide" Target="slides/slide100.xml"/><Relationship Id="rId102" Type="http://schemas.openxmlformats.org/officeDocument/2006/relationships/slide" Target="slides/slide101.xml"/><Relationship Id="rId103" Type="http://schemas.openxmlformats.org/officeDocument/2006/relationships/slide" Target="slides/slide102.xml"/><Relationship Id="rId104" Type="http://schemas.openxmlformats.org/officeDocument/2006/relationships/slide" Target="slides/slide103.xml"/><Relationship Id="rId105" Type="http://schemas.openxmlformats.org/officeDocument/2006/relationships/slide" Target="slides/slide104.xml"/><Relationship Id="rId106" Type="http://schemas.openxmlformats.org/officeDocument/2006/relationships/slide" Target="slides/slide105.xml"/><Relationship Id="rId107" Type="http://schemas.openxmlformats.org/officeDocument/2006/relationships/slide" Target="slides/slide106.xml"/><Relationship Id="rId108" Type="http://schemas.openxmlformats.org/officeDocument/2006/relationships/slide" Target="slides/slide107.xml"/><Relationship Id="rId109" Type="http://schemas.openxmlformats.org/officeDocument/2006/relationships/slide" Target="slides/slide108.xml"/><Relationship Id="rId97" Type="http://schemas.openxmlformats.org/officeDocument/2006/relationships/slide" Target="slides/slide96.xml"/><Relationship Id="rId98" Type="http://schemas.openxmlformats.org/officeDocument/2006/relationships/slide" Target="slides/slide97.xml"/><Relationship Id="rId99" Type="http://schemas.openxmlformats.org/officeDocument/2006/relationships/slide" Target="slides/slide98.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00" Type="http://schemas.openxmlformats.org/officeDocument/2006/relationships/slide" Target="slides/slide99.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30" Type="http://schemas.openxmlformats.org/officeDocument/2006/relationships/slide" Target="slides/slide129.xml"/><Relationship Id="rId131" Type="http://schemas.openxmlformats.org/officeDocument/2006/relationships/notesMaster" Target="notesMasters/notesMaster1.xml"/><Relationship Id="rId132" Type="http://schemas.openxmlformats.org/officeDocument/2006/relationships/printerSettings" Target="printerSettings/printerSettings1.bin"/><Relationship Id="rId133" Type="http://schemas.openxmlformats.org/officeDocument/2006/relationships/presProps" Target="presProps.xml"/><Relationship Id="rId134" Type="http://schemas.openxmlformats.org/officeDocument/2006/relationships/viewProps" Target="viewProps.xml"/><Relationship Id="rId135" Type="http://schemas.openxmlformats.org/officeDocument/2006/relationships/theme" Target="theme/theme1.xml"/><Relationship Id="rId136"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110" Type="http://schemas.openxmlformats.org/officeDocument/2006/relationships/slide" Target="slides/slide109.xml"/><Relationship Id="rId111" Type="http://schemas.openxmlformats.org/officeDocument/2006/relationships/slide" Target="slides/slide110.xml"/><Relationship Id="rId112" Type="http://schemas.openxmlformats.org/officeDocument/2006/relationships/slide" Target="slides/slide111.xml"/><Relationship Id="rId113" Type="http://schemas.openxmlformats.org/officeDocument/2006/relationships/slide" Target="slides/slide112.xml"/><Relationship Id="rId114" Type="http://schemas.openxmlformats.org/officeDocument/2006/relationships/slide" Target="slides/slide113.xml"/><Relationship Id="rId115" Type="http://schemas.openxmlformats.org/officeDocument/2006/relationships/slide" Target="slides/slide114.xml"/><Relationship Id="rId116" Type="http://schemas.openxmlformats.org/officeDocument/2006/relationships/slide" Target="slides/slide115.xml"/><Relationship Id="rId117" Type="http://schemas.openxmlformats.org/officeDocument/2006/relationships/slide" Target="slides/slide116.xml"/><Relationship Id="rId118" Type="http://schemas.openxmlformats.org/officeDocument/2006/relationships/slide" Target="slides/slide117.xml"/><Relationship Id="rId119" Type="http://schemas.openxmlformats.org/officeDocument/2006/relationships/slide" Target="slides/slide11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80" Type="http://schemas.openxmlformats.org/officeDocument/2006/relationships/slide" Target="slides/slide79.xml"/><Relationship Id="rId81" Type="http://schemas.openxmlformats.org/officeDocument/2006/relationships/slide" Target="slides/slide80.xml"/><Relationship Id="rId82" Type="http://schemas.openxmlformats.org/officeDocument/2006/relationships/slide" Target="slides/slide81.xml"/><Relationship Id="rId83" Type="http://schemas.openxmlformats.org/officeDocument/2006/relationships/slide" Target="slides/slide82.xml"/><Relationship Id="rId84" Type="http://schemas.openxmlformats.org/officeDocument/2006/relationships/slide" Target="slides/slide83.xml"/><Relationship Id="rId85" Type="http://schemas.openxmlformats.org/officeDocument/2006/relationships/slide" Target="slides/slide84.xml"/><Relationship Id="rId86" Type="http://schemas.openxmlformats.org/officeDocument/2006/relationships/slide" Target="slides/slide85.xml"/><Relationship Id="rId87" Type="http://schemas.openxmlformats.org/officeDocument/2006/relationships/slide" Target="slides/slide86.xml"/><Relationship Id="rId88" Type="http://schemas.openxmlformats.org/officeDocument/2006/relationships/slide" Target="slides/slide87.xml"/><Relationship Id="rId89" Type="http://schemas.openxmlformats.org/officeDocument/2006/relationships/slide" Target="slides/slide88.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6.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67.emf"/><Relationship Id="rId2" Type="http://schemas.openxmlformats.org/officeDocument/2006/relationships/image" Target="../media/image68.emf"/><Relationship Id="rId3" Type="http://schemas.openxmlformats.org/officeDocument/2006/relationships/image" Target="../media/image6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1.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2.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99.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5.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A886FB-1FF9-7243-A1C4-1CA3F9B3BA8A}" type="datetimeFigureOut">
              <a:rPr lang="en-US" smtClean="0"/>
              <a:t>4/26/12</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E86C164-CEE5-7E44-97CA-1828679936F0}" type="slidenum">
              <a:rPr lang="en-US" smtClean="0"/>
              <a:t>‹#›</a:t>
            </a:fld>
            <a:endParaRPr lang="en-US"/>
          </a:p>
        </p:txBody>
      </p:sp>
    </p:spTree>
    <p:extLst>
      <p:ext uri="{BB962C8B-B14F-4D97-AF65-F5344CB8AC3E}">
        <p14:creationId xmlns:p14="http://schemas.microsoft.com/office/powerpoint/2010/main" val="369289080"/>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0.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0.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5.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6.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7.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0.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6.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8.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0.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2.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3.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4.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2.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3.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4.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5.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0.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8.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9.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3.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5.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6.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7.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8.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9.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0.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2.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3.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5.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6.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7.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8.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9.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0.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2.xml"/></Relationships>
</file>

<file path=ppt/notesSlides/_rels/notesSlide5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8.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09:45) -----</a:t>
            </a:r>
          </a:p>
          <a:p>
            <a:r>
              <a:rPr lang="en-US"/>
              <a:t>more contrast</a:t>
            </a:r>
          </a:p>
        </p:txBody>
      </p:sp>
      <p:sp>
        <p:nvSpPr>
          <p:cNvPr id="4" name="Slide Number Placeholder 3"/>
          <p:cNvSpPr>
            <a:spLocks noGrp="1"/>
          </p:cNvSpPr>
          <p:nvPr>
            <p:ph type="sldNum" sz="quarter" idx="10"/>
          </p:nvPr>
        </p:nvSpPr>
        <p:spPr/>
        <p:txBody>
          <a:bodyPr/>
          <a:lstStyle/>
          <a:p>
            <a:fld id="{EE86C164-CEE5-7E44-97CA-1828679936F0}" type="slidenum">
              <a:rPr lang="en-US" smtClean="0"/>
              <a:t>18</a:t>
            </a:fld>
            <a:endParaRPr lang="en-US"/>
          </a:p>
        </p:txBody>
      </p:sp>
    </p:spTree>
    <p:extLst>
      <p:ext uri="{BB962C8B-B14F-4D97-AF65-F5344CB8AC3E}">
        <p14:creationId xmlns:p14="http://schemas.microsoft.com/office/powerpoint/2010/main" val="25148504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09:27) -----</a:t>
            </a:r>
          </a:p>
          <a:p>
            <a:r>
              <a:rPr lang="en-US"/>
              <a:t>power constrained slide 2</a:t>
            </a:r>
          </a:p>
        </p:txBody>
      </p:sp>
      <p:sp>
        <p:nvSpPr>
          <p:cNvPr id="4" name="Slide Number Placeholder 3"/>
          <p:cNvSpPr>
            <a:spLocks noGrp="1"/>
          </p:cNvSpPr>
          <p:nvPr>
            <p:ph type="sldNum" sz="quarter" idx="10"/>
          </p:nvPr>
        </p:nvSpPr>
        <p:spPr/>
        <p:txBody>
          <a:bodyPr/>
          <a:lstStyle/>
          <a:p>
            <a:fld id="{3AC4B0F2-48E0-EE4B-849B-AFBE4453D054}" type="slidenum">
              <a:rPr lang="en-US" smtClean="0"/>
              <a:t>33</a:t>
            </a:fld>
            <a:endParaRPr lang="en-US"/>
          </a:p>
        </p:txBody>
      </p:sp>
    </p:spTree>
    <p:extLst>
      <p:ext uri="{BB962C8B-B14F-4D97-AF65-F5344CB8AC3E}">
        <p14:creationId xmlns:p14="http://schemas.microsoft.com/office/powerpoint/2010/main" val="37921063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09:27) -----</a:t>
            </a:r>
          </a:p>
          <a:p>
            <a:r>
              <a:rPr lang="en-US"/>
              <a:t>pump hard to recognize</a:t>
            </a:r>
          </a:p>
          <a:p>
            <a:r>
              <a:rPr lang="en-US"/>
              <a:t>workstation graphic</a:t>
            </a:r>
          </a:p>
          <a:p>
            <a:r>
              <a:rPr lang="en-US"/>
              <a:t>remo</a:t>
            </a:r>
          </a:p>
          <a:p>
            <a:r>
              <a:rPr lang="en-US"/>
              <a:t>----- Meeting Notes (4/19/12 09:36) -----</a:t>
            </a:r>
          </a:p>
          <a:p>
            <a:r>
              <a:rPr lang="en-US"/>
              <a:t>expand DO2?</a:t>
            </a:r>
          </a:p>
        </p:txBody>
      </p:sp>
      <p:sp>
        <p:nvSpPr>
          <p:cNvPr id="4" name="Slide Number Placeholder 3"/>
          <p:cNvSpPr>
            <a:spLocks noGrp="1"/>
          </p:cNvSpPr>
          <p:nvPr>
            <p:ph type="sldNum" sz="quarter" idx="10"/>
          </p:nvPr>
        </p:nvSpPr>
        <p:spPr/>
        <p:txBody>
          <a:bodyPr/>
          <a:lstStyle/>
          <a:p>
            <a:fld id="{3AC4B0F2-48E0-EE4B-849B-AFBE4453D054}" type="slidenum">
              <a:rPr lang="en-US" smtClean="0"/>
              <a:t>35</a:t>
            </a:fld>
            <a:endParaRPr lang="en-US"/>
          </a:p>
        </p:txBody>
      </p:sp>
    </p:spTree>
    <p:extLst>
      <p:ext uri="{BB962C8B-B14F-4D97-AF65-F5344CB8AC3E}">
        <p14:creationId xmlns:p14="http://schemas.microsoft.com/office/powerpoint/2010/main" val="21872123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09:36) -----</a:t>
            </a:r>
          </a:p>
          <a:p>
            <a:r>
              <a:rPr lang="en-US"/>
              <a:t>computer heads in periodic table</a:t>
            </a:r>
          </a:p>
          <a:p>
            <a:r>
              <a:rPr lang="en-US"/>
              <a:t>----- Meeting Notes (4/26/12 11:22) -----</a:t>
            </a:r>
          </a:p>
          <a:p>
            <a:r>
              <a:rPr lang="en-US"/>
              <a:t>graphics aliasing</a:t>
            </a:r>
          </a:p>
        </p:txBody>
      </p:sp>
      <p:sp>
        <p:nvSpPr>
          <p:cNvPr id="4" name="Slide Number Placeholder 3"/>
          <p:cNvSpPr>
            <a:spLocks noGrp="1"/>
          </p:cNvSpPr>
          <p:nvPr>
            <p:ph type="sldNum" sz="quarter" idx="10"/>
          </p:nvPr>
        </p:nvSpPr>
        <p:spPr/>
        <p:txBody>
          <a:bodyPr/>
          <a:lstStyle/>
          <a:p>
            <a:fld id="{3AC4B0F2-48E0-EE4B-849B-AFBE4453D054}" type="slidenum">
              <a:rPr lang="en-US" smtClean="0"/>
              <a:t>36</a:t>
            </a:fld>
            <a:endParaRPr lang="en-US"/>
          </a:p>
        </p:txBody>
      </p:sp>
    </p:spTree>
    <p:extLst>
      <p:ext uri="{BB962C8B-B14F-4D97-AF65-F5344CB8AC3E}">
        <p14:creationId xmlns:p14="http://schemas.microsoft.com/office/powerpoint/2010/main" val="257163866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09:45) -----</a:t>
            </a:r>
          </a:p>
          <a:p>
            <a:r>
              <a:rPr lang="en-US"/>
              <a:t>not clear about thought bubbles</a:t>
            </a:r>
          </a:p>
          <a:p>
            <a:endParaRPr lang="en-US"/>
          </a:p>
        </p:txBody>
      </p:sp>
      <p:sp>
        <p:nvSpPr>
          <p:cNvPr id="4" name="Slide Number Placeholder 3"/>
          <p:cNvSpPr>
            <a:spLocks noGrp="1"/>
          </p:cNvSpPr>
          <p:nvPr>
            <p:ph type="sldNum" sz="quarter" idx="10"/>
          </p:nvPr>
        </p:nvSpPr>
        <p:spPr/>
        <p:txBody>
          <a:bodyPr/>
          <a:lstStyle/>
          <a:p>
            <a:fld id="{3AC4B0F2-48E0-EE4B-849B-AFBE4453D054}" type="slidenum">
              <a:rPr lang="en-US" smtClean="0"/>
              <a:t>40</a:t>
            </a:fld>
            <a:endParaRPr lang="en-US"/>
          </a:p>
        </p:txBody>
      </p:sp>
    </p:spTree>
    <p:extLst>
      <p:ext uri="{BB962C8B-B14F-4D97-AF65-F5344CB8AC3E}">
        <p14:creationId xmlns:p14="http://schemas.microsoft.com/office/powerpoint/2010/main" val="70587983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a:p>
            <a:r>
              <a:rPr lang="en-US"/>
              <a:t>----- Meeting Notes (4/26/12 11:22) -----</a:t>
            </a:r>
          </a:p>
          <a:p>
            <a:r>
              <a:rPr lang="en-US"/>
              <a:t>power dist on seafloor, </a:t>
            </a:r>
          </a:p>
          <a:p>
            <a:r>
              <a:rPr lang="en-US"/>
              <a:t>power source on shore</a:t>
            </a:r>
          </a:p>
          <a:p>
            <a:r>
              <a:rPr lang="en-US"/>
              <a:t>views grand</a:t>
            </a:r>
          </a:p>
        </p:txBody>
      </p:sp>
      <p:sp>
        <p:nvSpPr>
          <p:cNvPr id="4" name="Slide Number Placeholder 3"/>
          <p:cNvSpPr>
            <a:spLocks noGrp="1"/>
          </p:cNvSpPr>
          <p:nvPr>
            <p:ph type="sldNum" sz="quarter" idx="10"/>
          </p:nvPr>
        </p:nvSpPr>
        <p:spPr/>
        <p:txBody>
          <a:bodyPr/>
          <a:lstStyle/>
          <a:p>
            <a:fld id="{3AC4B0F2-48E0-EE4B-849B-AFBE4453D054}" type="slidenum">
              <a:rPr lang="en-US" smtClean="0"/>
              <a:t>45</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power distribution</a:t>
            </a:r>
          </a:p>
          <a:p>
            <a:r>
              <a:rPr lang="en-US"/>
              <a:t>define SIAM</a:t>
            </a:r>
          </a:p>
          <a:p>
            <a:r>
              <a:rPr lang="en-US"/>
              <a:t>label dpFOCE variant</a:t>
            </a:r>
          </a:p>
          <a:p>
            <a:endParaRPr lang="en-US"/>
          </a:p>
          <a:p>
            <a:r>
              <a:rPr lang="en-US"/>
              <a:t>animate to make one slide  </a:t>
            </a:r>
          </a:p>
        </p:txBody>
      </p:sp>
      <p:sp>
        <p:nvSpPr>
          <p:cNvPr id="4" name="Slide Number Placeholder 3"/>
          <p:cNvSpPr>
            <a:spLocks noGrp="1"/>
          </p:cNvSpPr>
          <p:nvPr>
            <p:ph type="sldNum" sz="quarter" idx="10"/>
          </p:nvPr>
        </p:nvSpPr>
        <p:spPr/>
        <p:txBody>
          <a:bodyPr/>
          <a:lstStyle/>
          <a:p>
            <a:fld id="{EE86C164-CEE5-7E44-97CA-1828679936F0}" type="slidenum">
              <a:rPr lang="en-US" smtClean="0"/>
              <a:t>46</a:t>
            </a:fld>
            <a:endParaRPr lang="en-US"/>
          </a:p>
        </p:txBody>
      </p:sp>
    </p:spTree>
    <p:extLst>
      <p:ext uri="{BB962C8B-B14F-4D97-AF65-F5344CB8AC3E}">
        <p14:creationId xmlns:p14="http://schemas.microsoft.com/office/powerpoint/2010/main" val="55034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combine connection and location views</a:t>
            </a:r>
          </a:p>
          <a:p>
            <a:r>
              <a:rPr lang="en-US"/>
              <a:t>animate into one slide</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47</a:t>
            </a:fld>
            <a:endParaRPr lang="en-US"/>
          </a:p>
        </p:txBody>
      </p:sp>
    </p:spTree>
    <p:extLst>
      <p:ext uri="{BB962C8B-B14F-4D97-AF65-F5344CB8AC3E}">
        <p14:creationId xmlns:p14="http://schemas.microsoft.com/office/powerpoint/2010/main" val="278306851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say like cpFOCE</a:t>
            </a:r>
          </a:p>
          <a:p>
            <a:r>
              <a:rPr lang="en-US"/>
              <a:t>move pump to surface</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50</a:t>
            </a:fld>
            <a:endParaRPr lang="en-US"/>
          </a:p>
        </p:txBody>
      </p:sp>
    </p:spTree>
    <p:extLst>
      <p:ext uri="{BB962C8B-B14F-4D97-AF65-F5344CB8AC3E}">
        <p14:creationId xmlns:p14="http://schemas.microsoft.com/office/powerpoint/2010/main" val="273503056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a:p>
            <a:r>
              <a:rPr lang="en-US"/>
              <a:t>----- Meeting Notes (4/26/12 11:22) -----</a:t>
            </a:r>
          </a:p>
          <a:p>
            <a:r>
              <a:rPr lang="en-US"/>
              <a:t>say: similar to eFOCE...</a:t>
            </a:r>
          </a:p>
          <a:p>
            <a:r>
              <a:rPr lang="en-US"/>
              <a:t>ESW pump on surface</a:t>
            </a:r>
          </a:p>
          <a:p>
            <a:r>
              <a:rPr lang="en-US"/>
              <a:t>bilge pump?</a:t>
            </a:r>
          </a:p>
          <a:p>
            <a:endParaRPr lang="en-US"/>
          </a:p>
        </p:txBody>
      </p:sp>
      <p:sp>
        <p:nvSpPr>
          <p:cNvPr id="4" name="Slide Number Placeholder 3"/>
          <p:cNvSpPr>
            <a:spLocks noGrp="1"/>
          </p:cNvSpPr>
          <p:nvPr>
            <p:ph type="sldNum" sz="quarter" idx="10"/>
          </p:nvPr>
        </p:nvSpPr>
        <p:spPr/>
        <p:txBody>
          <a:bodyPr/>
          <a:lstStyle/>
          <a:p>
            <a:fld id="{3AC4B0F2-48E0-EE4B-849B-AFBE4453D054}" type="slidenum">
              <a:rPr lang="en-US" smtClean="0"/>
              <a:t>55</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a:p>
            <a:r>
              <a:rPr lang="en-US"/>
              <a:t>----- Meeting Notes (4/26/12 11:22) -----</a:t>
            </a:r>
          </a:p>
          <a:p>
            <a:r>
              <a:rPr lang="en-US"/>
              <a:t>mention sensor node</a:t>
            </a:r>
          </a:p>
        </p:txBody>
      </p:sp>
      <p:sp>
        <p:nvSpPr>
          <p:cNvPr id="4" name="Slide Number Placeholder 3"/>
          <p:cNvSpPr>
            <a:spLocks noGrp="1"/>
          </p:cNvSpPr>
          <p:nvPr>
            <p:ph type="sldNum" sz="quarter" idx="10"/>
          </p:nvPr>
        </p:nvSpPr>
        <p:spPr/>
        <p:txBody>
          <a:bodyPr/>
          <a:lstStyle/>
          <a:p>
            <a:fld id="{3AC4B0F2-48E0-EE4B-849B-AFBE4453D054}" type="slidenum">
              <a:rPr lang="en-US" smtClean="0"/>
              <a:t>56</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09:45) -----</a:t>
            </a:r>
          </a:p>
          <a:p>
            <a:r>
              <a:rPr lang="en-US"/>
              <a:t>PAR not mentioned on this slide</a:t>
            </a:r>
          </a:p>
        </p:txBody>
      </p:sp>
      <p:sp>
        <p:nvSpPr>
          <p:cNvPr id="4" name="Slide Number Placeholder 3"/>
          <p:cNvSpPr>
            <a:spLocks noGrp="1"/>
          </p:cNvSpPr>
          <p:nvPr>
            <p:ph type="sldNum" sz="quarter" idx="10"/>
          </p:nvPr>
        </p:nvSpPr>
        <p:spPr/>
        <p:txBody>
          <a:bodyPr/>
          <a:lstStyle/>
          <a:p>
            <a:fld id="{EE86C164-CEE5-7E44-97CA-1828679936F0}" type="slidenum">
              <a:rPr lang="en-US" smtClean="0"/>
              <a:t>20</a:t>
            </a:fld>
            <a:endParaRPr lang="en-US"/>
          </a:p>
        </p:txBody>
      </p:sp>
    </p:spTree>
    <p:extLst>
      <p:ext uri="{BB962C8B-B14F-4D97-AF65-F5344CB8AC3E}">
        <p14:creationId xmlns:p14="http://schemas.microsoft.com/office/powerpoint/2010/main" val="3252551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(4/19/12 09:50) -----</a:t>
            </a:r>
          </a:p>
          <a:p>
            <a:r>
              <a:rPr lang="en-US"/>
              <a:t>purpose of flow</a:t>
            </a:r>
          </a:p>
        </p:txBody>
      </p:sp>
      <p:sp>
        <p:nvSpPr>
          <p:cNvPr id="4" name="Slide Number Placeholder 3"/>
          <p:cNvSpPr>
            <a:spLocks noGrp="1"/>
          </p:cNvSpPr>
          <p:nvPr>
            <p:ph type="sldNum" sz="quarter" idx="10"/>
          </p:nvPr>
        </p:nvSpPr>
        <p:spPr/>
        <p:txBody>
          <a:bodyPr/>
          <a:lstStyle/>
          <a:p>
            <a:fld id="{3AC4B0F2-48E0-EE4B-849B-AFBE4453D054}" type="slidenum">
              <a:rPr lang="en-US" smtClean="0"/>
              <a:t>57</a:t>
            </a:fld>
            <a:endParaRPr lang="en-US"/>
          </a:p>
        </p:txBody>
      </p:sp>
    </p:spTree>
    <p:extLst>
      <p:ext uri="{BB962C8B-B14F-4D97-AF65-F5344CB8AC3E}">
        <p14:creationId xmlns:p14="http://schemas.microsoft.com/office/powerpoint/2010/main" val="3858849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2000" dirty="0" smtClean="0">
                <a:solidFill>
                  <a:schemeClr val="tx2"/>
                </a:solidFill>
              </a:rPr>
              <a:t>The Bottom Line</a:t>
            </a:r>
          </a:p>
          <a:p>
            <a:pPr lvl="1"/>
            <a:r>
              <a:rPr lang="en-US" sz="1800" dirty="0" smtClean="0">
                <a:solidFill>
                  <a:schemeClr val="tx2"/>
                </a:solidFill>
              </a:rPr>
              <a:t>It</a:t>
            </a:r>
            <a:r>
              <a:rPr lang="fr-FR" sz="1800" dirty="0" smtClean="0">
                <a:solidFill>
                  <a:schemeClr val="tx2"/>
                </a:solidFill>
              </a:rPr>
              <a:t>’</a:t>
            </a:r>
            <a:r>
              <a:rPr lang="en-US" sz="1800" dirty="0" smtClean="0">
                <a:solidFill>
                  <a:schemeClr val="tx2"/>
                </a:solidFill>
              </a:rPr>
              <a:t>s a good design pattern, with balance of build/buy</a:t>
            </a:r>
          </a:p>
          <a:p>
            <a:pPr lvl="1"/>
            <a:r>
              <a:rPr lang="en-US" sz="1800" dirty="0" smtClean="0">
                <a:solidFill>
                  <a:schemeClr val="tx2"/>
                </a:solidFill>
              </a:rPr>
              <a:t>flexible, extensible, moderate cost</a:t>
            </a:r>
          </a:p>
          <a:p>
            <a:pPr lvl="1"/>
            <a:r>
              <a:rPr lang="en-US" sz="1800" dirty="0" smtClean="0">
                <a:solidFill>
                  <a:schemeClr val="tx2"/>
                </a:solidFill>
              </a:rPr>
              <a:t>Variants trade complexity, power, modularity</a:t>
            </a:r>
          </a:p>
          <a:p>
            <a:endParaRPr lang="en-US" dirty="0"/>
          </a:p>
        </p:txBody>
      </p:sp>
      <p:sp>
        <p:nvSpPr>
          <p:cNvPr id="4" name="Slide Number Placeholder 3"/>
          <p:cNvSpPr>
            <a:spLocks noGrp="1"/>
          </p:cNvSpPr>
          <p:nvPr>
            <p:ph type="sldNum" sz="quarter" idx="10"/>
          </p:nvPr>
        </p:nvSpPr>
        <p:spPr/>
        <p:txBody>
          <a:bodyPr/>
          <a:lstStyle/>
          <a:p>
            <a:fld id="{3AC4B0F2-48E0-EE4B-849B-AFBE4453D054}" type="slidenum">
              <a:rPr lang="en-US" smtClean="0"/>
              <a:t>58</a:t>
            </a:fld>
            <a:endParaRPr lang="en-US"/>
          </a:p>
        </p:txBody>
      </p:sp>
    </p:spTree>
    <p:extLst>
      <p:ext uri="{BB962C8B-B14F-4D97-AF65-F5344CB8AC3E}">
        <p14:creationId xmlns:p14="http://schemas.microsoft.com/office/powerpoint/2010/main" val="142756320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move UI to end SW FOCE </a:t>
            </a:r>
          </a:p>
          <a:p>
            <a:r>
              <a:rPr lang="en-US"/>
              <a:t>most users won't have GUI, security</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60</a:t>
            </a:fld>
            <a:endParaRPr lang="en-US"/>
          </a:p>
        </p:txBody>
      </p:sp>
    </p:spTree>
    <p:extLst>
      <p:ext uri="{BB962C8B-B14F-4D97-AF65-F5344CB8AC3E}">
        <p14:creationId xmlns:p14="http://schemas.microsoft.com/office/powerpoint/2010/main" val="21002089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put on picture before</a:t>
            </a:r>
          </a:p>
        </p:txBody>
      </p:sp>
      <p:sp>
        <p:nvSpPr>
          <p:cNvPr id="4" name="Slide Number Placeholder 3"/>
          <p:cNvSpPr>
            <a:spLocks noGrp="1"/>
          </p:cNvSpPr>
          <p:nvPr>
            <p:ph type="sldNum" sz="quarter" idx="10"/>
          </p:nvPr>
        </p:nvSpPr>
        <p:spPr/>
        <p:txBody>
          <a:bodyPr/>
          <a:lstStyle/>
          <a:p>
            <a:fld id="{EE86C164-CEE5-7E44-97CA-1828679936F0}" type="slidenum">
              <a:rPr lang="en-US" smtClean="0"/>
              <a:t>66</a:t>
            </a:fld>
            <a:endParaRPr lang="en-US"/>
          </a:p>
        </p:txBody>
      </p:sp>
    </p:spTree>
    <p:extLst>
      <p:ext uri="{BB962C8B-B14F-4D97-AF65-F5344CB8AC3E}">
        <p14:creationId xmlns:p14="http://schemas.microsoft.com/office/powerpoint/2010/main" val="103444357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not use stiffening rod</a:t>
            </a:r>
          </a:p>
          <a:p>
            <a:r>
              <a:rPr lang="en-US"/>
              <a:t>interface at ocean</a:t>
            </a:r>
          </a:p>
          <a:p>
            <a:r>
              <a:rPr lang="en-US"/>
              <a:t>trawl protection</a:t>
            </a:r>
          </a:p>
          <a:p>
            <a:r>
              <a:rPr lang="en-US"/>
              <a:t>anchoring</a:t>
            </a:r>
          </a:p>
          <a:p>
            <a:r>
              <a:rPr lang="en-US"/>
              <a:t>FO could be subbullet of comms</a:t>
            </a:r>
          </a:p>
        </p:txBody>
      </p:sp>
      <p:sp>
        <p:nvSpPr>
          <p:cNvPr id="4" name="Slide Number Placeholder 3"/>
          <p:cNvSpPr>
            <a:spLocks noGrp="1"/>
          </p:cNvSpPr>
          <p:nvPr>
            <p:ph type="sldNum" sz="quarter" idx="10"/>
          </p:nvPr>
        </p:nvSpPr>
        <p:spPr/>
        <p:txBody>
          <a:bodyPr/>
          <a:lstStyle/>
          <a:p>
            <a:fld id="{EE86C164-CEE5-7E44-97CA-1828679936F0}" type="slidenum">
              <a:rPr lang="en-US" smtClean="0"/>
              <a:t>68</a:t>
            </a:fld>
            <a:endParaRPr lang="en-US"/>
          </a:p>
        </p:txBody>
      </p:sp>
    </p:spTree>
    <p:extLst>
      <p:ext uri="{BB962C8B-B14F-4D97-AF65-F5344CB8AC3E}">
        <p14:creationId xmlns:p14="http://schemas.microsoft.com/office/powerpoint/2010/main" val="262037030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water blocking</a:t>
            </a:r>
          </a:p>
          <a:p>
            <a:r>
              <a:rPr lang="en-US"/>
              <a:t>insulation resistance</a:t>
            </a:r>
          </a:p>
          <a:p>
            <a:r>
              <a:rPr lang="en-US"/>
              <a:t>isses -&gt; issues</a:t>
            </a:r>
          </a:p>
          <a:p>
            <a:endParaRPr lang="en-US"/>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70</a:t>
            </a:fld>
            <a:endParaRPr lang="en-US"/>
          </a:p>
        </p:txBody>
      </p:sp>
    </p:spTree>
    <p:extLst>
      <p:ext uri="{BB962C8B-B14F-4D97-AF65-F5344CB8AC3E}">
        <p14:creationId xmlns:p14="http://schemas.microsoft.com/office/powerpoint/2010/main" val="114372462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make sure cable, connectors support speed, length</a:t>
            </a:r>
          </a:p>
          <a:p>
            <a:r>
              <a:rPr lang="en-US"/>
              <a:t>bends, temp issues</a:t>
            </a:r>
          </a:p>
          <a:p>
            <a:r>
              <a:rPr lang="en-US"/>
              <a:t>deployment of cable</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71</a:t>
            </a:fld>
            <a:endParaRPr lang="en-US"/>
          </a:p>
        </p:txBody>
      </p:sp>
    </p:spTree>
    <p:extLst>
      <p:ext uri="{BB962C8B-B14F-4D97-AF65-F5344CB8AC3E}">
        <p14:creationId xmlns:p14="http://schemas.microsoft.com/office/powerpoint/2010/main" val="125182394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how about DSL?</a:t>
            </a:r>
          </a:p>
        </p:txBody>
      </p:sp>
      <p:sp>
        <p:nvSpPr>
          <p:cNvPr id="4" name="Slide Number Placeholder 3"/>
          <p:cNvSpPr>
            <a:spLocks noGrp="1"/>
          </p:cNvSpPr>
          <p:nvPr>
            <p:ph type="sldNum" sz="quarter" idx="10"/>
          </p:nvPr>
        </p:nvSpPr>
        <p:spPr/>
        <p:txBody>
          <a:bodyPr/>
          <a:lstStyle/>
          <a:p>
            <a:fld id="{EE86C164-CEE5-7E44-97CA-1828679936F0}" type="slidenum">
              <a:rPr lang="en-US" smtClean="0"/>
              <a:t>72</a:t>
            </a:fld>
            <a:endParaRPr lang="en-US"/>
          </a:p>
        </p:txBody>
      </p:sp>
    </p:spTree>
    <p:extLst>
      <p:ext uri="{BB962C8B-B14F-4D97-AF65-F5344CB8AC3E}">
        <p14:creationId xmlns:p14="http://schemas.microsoft.com/office/powerpoint/2010/main" val="383981037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ethernet</a:t>
            </a:r>
          </a:p>
          <a:p>
            <a:r>
              <a:rPr lang="en-US"/>
              <a:t>note: number one failure point</a:t>
            </a:r>
          </a:p>
          <a:p>
            <a:r>
              <a:rPr lang="en-US"/>
              <a:t>pictures</a:t>
            </a:r>
          </a:p>
        </p:txBody>
      </p:sp>
      <p:sp>
        <p:nvSpPr>
          <p:cNvPr id="4" name="Slide Number Placeholder 3"/>
          <p:cNvSpPr>
            <a:spLocks noGrp="1"/>
          </p:cNvSpPr>
          <p:nvPr>
            <p:ph type="sldNum" sz="quarter" idx="10"/>
          </p:nvPr>
        </p:nvSpPr>
        <p:spPr/>
        <p:txBody>
          <a:bodyPr/>
          <a:lstStyle/>
          <a:p>
            <a:fld id="{EE86C164-CEE5-7E44-97CA-1828679936F0}" type="slidenum">
              <a:rPr lang="en-US" smtClean="0"/>
              <a:t>73</a:t>
            </a:fld>
            <a:endParaRPr lang="en-US"/>
          </a:p>
        </p:txBody>
      </p:sp>
    </p:spTree>
    <p:extLst>
      <p:ext uri="{BB962C8B-B14F-4D97-AF65-F5344CB8AC3E}">
        <p14:creationId xmlns:p14="http://schemas.microsoft.com/office/powerpoint/2010/main" val="32928953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put mechanical in front of electrical</a:t>
            </a:r>
          </a:p>
          <a:p>
            <a:r>
              <a:rPr lang="en-US"/>
              <a:t>add me slide w/ mooring options: dive platforms, regular moorings,</a:t>
            </a:r>
          </a:p>
          <a:p>
            <a:r>
              <a:rPr lang="en-US"/>
              <a:t>2+ anchor points, cable, strength member</a:t>
            </a:r>
          </a:p>
          <a:p>
            <a:r>
              <a:rPr lang="en-US"/>
              <a:t>subsurface moorings</a:t>
            </a:r>
          </a:p>
        </p:txBody>
      </p:sp>
      <p:sp>
        <p:nvSpPr>
          <p:cNvPr id="4" name="Slide Number Placeholder 3"/>
          <p:cNvSpPr>
            <a:spLocks noGrp="1"/>
          </p:cNvSpPr>
          <p:nvPr>
            <p:ph type="sldNum" sz="quarter" idx="10"/>
          </p:nvPr>
        </p:nvSpPr>
        <p:spPr/>
        <p:txBody>
          <a:bodyPr/>
          <a:lstStyle/>
          <a:p>
            <a:fld id="{EE86C164-CEE5-7E44-97CA-1828679936F0}" type="slidenum">
              <a:rPr lang="en-US" smtClean="0"/>
              <a:t>74</a:t>
            </a:fld>
            <a:endParaRPr lang="en-US"/>
          </a:p>
        </p:txBody>
      </p:sp>
    </p:spTree>
    <p:extLst>
      <p:ext uri="{BB962C8B-B14F-4D97-AF65-F5344CB8AC3E}">
        <p14:creationId xmlns:p14="http://schemas.microsoft.com/office/powerpoint/2010/main" val="17266654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09:45) -----</a:t>
            </a:r>
          </a:p>
          <a:p>
            <a:r>
              <a:rPr lang="en-US"/>
              <a:t>aspect ratio</a:t>
            </a:r>
          </a:p>
        </p:txBody>
      </p:sp>
      <p:sp>
        <p:nvSpPr>
          <p:cNvPr id="4" name="Slide Number Placeholder 3"/>
          <p:cNvSpPr>
            <a:spLocks noGrp="1"/>
          </p:cNvSpPr>
          <p:nvPr>
            <p:ph type="sldNum" sz="quarter" idx="10"/>
          </p:nvPr>
        </p:nvSpPr>
        <p:spPr/>
        <p:txBody>
          <a:bodyPr/>
          <a:lstStyle/>
          <a:p>
            <a:fld id="{EE86C164-CEE5-7E44-97CA-1828679936F0}" type="slidenum">
              <a:rPr lang="en-US" smtClean="0"/>
              <a:t>21</a:t>
            </a:fld>
            <a:endParaRPr lang="en-US"/>
          </a:p>
        </p:txBody>
      </p:sp>
    </p:spTree>
    <p:extLst>
      <p:ext uri="{BB962C8B-B14F-4D97-AF65-F5344CB8AC3E}">
        <p14:creationId xmlns:p14="http://schemas.microsoft.com/office/powerpoint/2010/main" val="7627078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solid and dotted lines - label</a:t>
            </a:r>
          </a:p>
        </p:txBody>
      </p:sp>
      <p:sp>
        <p:nvSpPr>
          <p:cNvPr id="4" name="Slide Number Placeholder 3"/>
          <p:cNvSpPr>
            <a:spLocks noGrp="1"/>
          </p:cNvSpPr>
          <p:nvPr>
            <p:ph type="sldNum" sz="quarter" idx="10"/>
          </p:nvPr>
        </p:nvSpPr>
        <p:spPr/>
        <p:txBody>
          <a:bodyPr/>
          <a:lstStyle/>
          <a:p>
            <a:fld id="{EE86C164-CEE5-7E44-97CA-1828679936F0}" type="slidenum">
              <a:rPr lang="en-US" smtClean="0"/>
              <a:t>81</a:t>
            </a:fld>
            <a:endParaRPr lang="en-US"/>
          </a:p>
        </p:txBody>
      </p:sp>
    </p:spTree>
    <p:extLst>
      <p:ext uri="{BB962C8B-B14F-4D97-AF65-F5344CB8AC3E}">
        <p14:creationId xmlns:p14="http://schemas.microsoft.com/office/powerpoint/2010/main" val="37196584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endParaRPr lang="en-US"/>
          </a:p>
          <a:p>
            <a:r>
              <a:rPr lang="en-US"/>
              <a:t>make sure we separate xFOCE from swFOCE</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82</a:t>
            </a:fld>
            <a:endParaRPr lang="en-US"/>
          </a:p>
        </p:txBody>
      </p:sp>
    </p:spTree>
    <p:extLst>
      <p:ext uri="{BB962C8B-B14F-4D97-AF65-F5344CB8AC3E}">
        <p14:creationId xmlns:p14="http://schemas.microsoft.com/office/powerpoint/2010/main" val="11137020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for sensor nodes, where is it env monitoring needed</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83</a:t>
            </a:fld>
            <a:endParaRPr lang="en-US"/>
          </a:p>
        </p:txBody>
      </p:sp>
    </p:spTree>
    <p:extLst>
      <p:ext uri="{BB962C8B-B14F-4D97-AF65-F5344CB8AC3E}">
        <p14:creationId xmlns:p14="http://schemas.microsoft.com/office/powerpoint/2010/main" val="9479750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Control</a:t>
            </a:r>
          </a:p>
        </p:txBody>
      </p:sp>
      <p:sp>
        <p:nvSpPr>
          <p:cNvPr id="4" name="Slide Number Placeholder 3"/>
          <p:cNvSpPr>
            <a:spLocks noGrp="1"/>
          </p:cNvSpPr>
          <p:nvPr>
            <p:ph type="sldNum" sz="quarter" idx="10"/>
          </p:nvPr>
        </p:nvSpPr>
        <p:spPr/>
        <p:txBody>
          <a:bodyPr/>
          <a:lstStyle/>
          <a:p>
            <a:fld id="{EE86C164-CEE5-7E44-97CA-1828679936F0}" type="slidenum">
              <a:rPr lang="en-US" smtClean="0"/>
              <a:t>84</a:t>
            </a:fld>
            <a:endParaRPr lang="en-US"/>
          </a:p>
        </p:txBody>
      </p:sp>
    </p:spTree>
    <p:extLst>
      <p:ext uri="{BB962C8B-B14F-4D97-AF65-F5344CB8AC3E}">
        <p14:creationId xmlns:p14="http://schemas.microsoft.com/office/powerpoint/2010/main" val="209998208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Sensor Node</a:t>
            </a:r>
          </a:p>
          <a:p>
            <a:r>
              <a:rPr lang="en-US"/>
              <a:t>Instrument Chassis</a:t>
            </a:r>
          </a:p>
          <a:p>
            <a:r>
              <a:rPr lang="en-US"/>
              <a:t>This is only for </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85</a:t>
            </a:fld>
            <a:endParaRPr lang="en-US"/>
          </a:p>
        </p:txBody>
      </p:sp>
    </p:spTree>
    <p:extLst>
      <p:ext uri="{BB962C8B-B14F-4D97-AF65-F5344CB8AC3E}">
        <p14:creationId xmlns:p14="http://schemas.microsoft.com/office/powerpoint/2010/main" val="4769037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Industrial Computer</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90</a:t>
            </a:fld>
            <a:endParaRPr lang="en-US"/>
          </a:p>
        </p:txBody>
      </p:sp>
    </p:spTree>
    <p:extLst>
      <p:ext uri="{BB962C8B-B14F-4D97-AF65-F5344CB8AC3E}">
        <p14:creationId xmlns:p14="http://schemas.microsoft.com/office/powerpoint/2010/main" val="63939880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smart sensor, android</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98</a:t>
            </a:fld>
            <a:endParaRPr lang="en-US"/>
          </a:p>
        </p:txBody>
      </p:sp>
    </p:spTree>
    <p:extLst>
      <p:ext uri="{BB962C8B-B14F-4D97-AF65-F5344CB8AC3E}">
        <p14:creationId xmlns:p14="http://schemas.microsoft.com/office/powerpoint/2010/main" val="230400230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one per sensor node? limited number</a:t>
            </a:r>
          </a:p>
          <a:p>
            <a:r>
              <a:rPr lang="en-US"/>
              <a:t>device driver could run locally</a:t>
            </a:r>
          </a:p>
        </p:txBody>
      </p:sp>
      <p:sp>
        <p:nvSpPr>
          <p:cNvPr id="4" name="Slide Number Placeholder 3"/>
          <p:cNvSpPr>
            <a:spLocks noGrp="1"/>
          </p:cNvSpPr>
          <p:nvPr>
            <p:ph type="sldNum" sz="quarter" idx="10"/>
          </p:nvPr>
        </p:nvSpPr>
        <p:spPr/>
        <p:txBody>
          <a:bodyPr/>
          <a:lstStyle/>
          <a:p>
            <a:fld id="{EE86C164-CEE5-7E44-97CA-1828679936F0}" type="slidenum">
              <a:rPr lang="en-US" smtClean="0"/>
              <a:t>99</a:t>
            </a:fld>
            <a:endParaRPr lang="en-US"/>
          </a:p>
        </p:txBody>
      </p:sp>
    </p:spTree>
    <p:extLst>
      <p:ext uri="{BB962C8B-B14F-4D97-AF65-F5344CB8AC3E}">
        <p14:creationId xmlns:p14="http://schemas.microsoft.com/office/powerpoint/2010/main" val="367724995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move before chad</a:t>
            </a:r>
          </a:p>
          <a:p>
            <a:r>
              <a:rPr lang="en-US"/>
              <a:t>order: </a:t>
            </a:r>
          </a:p>
          <a:p>
            <a:endParaRPr lang="en-US"/>
          </a:p>
          <a:p>
            <a:r>
              <a:rPr lang="en-US"/>
              <a:t>architecture, me, sw (ui,data), ee?</a:t>
            </a:r>
          </a:p>
          <a:p>
            <a:r>
              <a:rPr lang="en-US"/>
              <a:t>architecture, me, ee, sw (ui,data)?</a:t>
            </a:r>
          </a:p>
          <a:p>
            <a:endParaRPr lang="en-US"/>
          </a:p>
          <a:p>
            <a:endParaRPr lang="en-US"/>
          </a:p>
          <a:p>
            <a:r>
              <a:rPr lang="en-US"/>
              <a:t>put surface above seafloor</a:t>
            </a:r>
          </a:p>
        </p:txBody>
      </p:sp>
      <p:sp>
        <p:nvSpPr>
          <p:cNvPr id="4" name="Slide Number Placeholder 3"/>
          <p:cNvSpPr>
            <a:spLocks noGrp="1"/>
          </p:cNvSpPr>
          <p:nvPr>
            <p:ph type="sldNum" sz="quarter" idx="10"/>
          </p:nvPr>
        </p:nvSpPr>
        <p:spPr/>
        <p:txBody>
          <a:bodyPr/>
          <a:lstStyle/>
          <a:p>
            <a:fld id="{EE86C164-CEE5-7E44-97CA-1828679936F0}" type="slidenum">
              <a:rPr lang="en-US" smtClean="0"/>
              <a:t>103</a:t>
            </a:fld>
            <a:endParaRPr lang="en-US"/>
          </a:p>
        </p:txBody>
      </p:sp>
    </p:spTree>
    <p:extLst>
      <p:ext uri="{BB962C8B-B14F-4D97-AF65-F5344CB8AC3E}">
        <p14:creationId xmlns:p14="http://schemas.microsoft.com/office/powerpoint/2010/main" val="111380444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larger, brighter</a:t>
            </a:r>
          </a:p>
          <a:p>
            <a:r>
              <a:rPr lang="en-US"/>
              <a:t>hard to make out what's there</a:t>
            </a:r>
          </a:p>
          <a:p>
            <a:r>
              <a:rPr lang="en-US"/>
              <a:t>elim one hose?</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104</a:t>
            </a:fld>
            <a:endParaRPr lang="en-US"/>
          </a:p>
        </p:txBody>
      </p:sp>
    </p:spTree>
    <p:extLst>
      <p:ext uri="{BB962C8B-B14F-4D97-AF65-F5344CB8AC3E}">
        <p14:creationId xmlns:p14="http://schemas.microsoft.com/office/powerpoint/2010/main" val="387094036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09:45) -----</a:t>
            </a:r>
          </a:p>
          <a:p>
            <a:r>
              <a:rPr lang="en-US"/>
              <a:t>move to elec section, w/ component picture slides</a:t>
            </a:r>
          </a:p>
          <a:p>
            <a:r>
              <a:rPr lang="en-US"/>
              <a:t>requirements? "data needs?" should have number</a:t>
            </a:r>
          </a:p>
          <a:p>
            <a:r>
              <a:rPr lang="en-US"/>
              <a:t>NTP is implementation name a number - better than 1 sec required?</a:t>
            </a:r>
          </a:p>
          <a:p>
            <a:r>
              <a:rPr lang="en-US"/>
              <a:t>specify as abs timing accuracy </a:t>
            </a:r>
          </a:p>
          <a:p>
            <a:endParaRPr lang="en-US"/>
          </a:p>
          <a:p>
            <a:r>
              <a:rPr lang="en-US"/>
              <a:t>specify as </a:t>
            </a:r>
          </a:p>
          <a:p>
            <a:r>
              <a:rPr lang="en-US"/>
              <a:t>*up to* 10 hz - up to 2 Hz - what is standard operation?</a:t>
            </a:r>
          </a:p>
          <a:p>
            <a:r>
              <a:rPr lang="en-US"/>
              <a:t>MBARI SSDS</a:t>
            </a:r>
          </a:p>
          <a:p>
            <a:r>
              <a:rPr lang="en-US"/>
              <a:t>metadata capture - add for swfoce</a:t>
            </a:r>
          </a:p>
          <a:p>
            <a:endParaRPr lang="en-US"/>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24</a:t>
            </a:fld>
            <a:endParaRPr lang="en-US"/>
          </a:p>
        </p:txBody>
      </p:sp>
    </p:spTree>
    <p:extLst>
      <p:ext uri="{BB962C8B-B14F-4D97-AF65-F5344CB8AC3E}">
        <p14:creationId xmlns:p14="http://schemas.microsoft.com/office/powerpoint/2010/main" val="394929983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elim slide, use pictures on next slide</a:t>
            </a:r>
          </a:p>
          <a:p>
            <a:r>
              <a:rPr lang="en-US"/>
              <a:t>[</a:t>
            </a:r>
          </a:p>
          <a:p>
            <a:r>
              <a:rPr lang="en-US"/>
              <a:t>reduce text</a:t>
            </a:r>
          </a:p>
          <a:p>
            <a:r>
              <a:rPr lang="en-US"/>
              <a:t>elim diver stuff, design focus..., </a:t>
            </a:r>
          </a:p>
          <a:p>
            <a:r>
              <a:rPr lang="en-US"/>
              <a:t>highlight size number</a:t>
            </a:r>
          </a:p>
          <a:p>
            <a:r>
              <a:rPr lang="en-US"/>
              <a:t>Permits local...</a:t>
            </a:r>
          </a:p>
          <a:p>
            <a:r>
              <a:rPr lang="en-US"/>
              <a:t>many sub bullets </a:t>
            </a:r>
          </a:p>
          <a:p>
            <a:r>
              <a:rPr lang="en-US"/>
              <a:t>]</a:t>
            </a:r>
          </a:p>
        </p:txBody>
      </p:sp>
      <p:sp>
        <p:nvSpPr>
          <p:cNvPr id="4" name="Slide Number Placeholder 3"/>
          <p:cNvSpPr>
            <a:spLocks noGrp="1"/>
          </p:cNvSpPr>
          <p:nvPr>
            <p:ph type="sldNum" sz="quarter" idx="10"/>
          </p:nvPr>
        </p:nvSpPr>
        <p:spPr/>
        <p:txBody>
          <a:bodyPr/>
          <a:lstStyle/>
          <a:p>
            <a:fld id="{EE86C164-CEE5-7E44-97CA-1828679936F0}" type="slidenum">
              <a:rPr lang="en-US" smtClean="0"/>
              <a:t>105</a:t>
            </a:fld>
            <a:endParaRPr lang="en-US"/>
          </a:p>
        </p:txBody>
      </p:sp>
    </p:spTree>
    <p:extLst>
      <p:ext uri="{BB962C8B-B14F-4D97-AF65-F5344CB8AC3E}">
        <p14:creationId xmlns:p14="http://schemas.microsoft.com/office/powerpoint/2010/main" val="222480958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make this section (me) earlier in order</a:t>
            </a:r>
          </a:p>
          <a:p>
            <a:r>
              <a:rPr lang="en-US"/>
              <a:t>use swfoce test chamber upgrades</a:t>
            </a:r>
          </a:p>
          <a:p>
            <a:r>
              <a:rPr lang="en-US"/>
              <a:t>talk modularity, shape choices</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106</a:t>
            </a:fld>
            <a:endParaRPr lang="en-US"/>
          </a:p>
        </p:txBody>
      </p:sp>
    </p:spTree>
    <p:extLst>
      <p:ext uri="{BB962C8B-B14F-4D97-AF65-F5344CB8AC3E}">
        <p14:creationId xmlns:p14="http://schemas.microsoft.com/office/powerpoint/2010/main" val="1161987329"/>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eliminate </a:t>
            </a:r>
          </a:p>
        </p:txBody>
      </p:sp>
      <p:sp>
        <p:nvSpPr>
          <p:cNvPr id="4" name="Slide Number Placeholder 3"/>
          <p:cNvSpPr>
            <a:spLocks noGrp="1"/>
          </p:cNvSpPr>
          <p:nvPr>
            <p:ph type="sldNum" sz="quarter" idx="10"/>
          </p:nvPr>
        </p:nvSpPr>
        <p:spPr/>
        <p:txBody>
          <a:bodyPr/>
          <a:lstStyle/>
          <a:p>
            <a:fld id="{EE86C164-CEE5-7E44-97CA-1828679936F0}" type="slidenum">
              <a:rPr lang="en-US" smtClean="0"/>
              <a:t>107</a:t>
            </a:fld>
            <a:endParaRPr lang="en-US"/>
          </a:p>
        </p:txBody>
      </p:sp>
    </p:spTree>
    <p:extLst>
      <p:ext uri="{BB962C8B-B14F-4D97-AF65-F5344CB8AC3E}">
        <p14:creationId xmlns:p14="http://schemas.microsoft.com/office/powerpoint/2010/main" val="363947382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use pictures of real unit w/ arrows, main bullets</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108</a:t>
            </a:fld>
            <a:endParaRPr lang="en-US"/>
          </a:p>
        </p:txBody>
      </p:sp>
    </p:spTree>
    <p:extLst>
      <p:ext uri="{BB962C8B-B14F-4D97-AF65-F5344CB8AC3E}">
        <p14:creationId xmlns:p14="http://schemas.microsoft.com/office/powerpoint/2010/main" val="281918940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a:p>
            <a:r>
              <a:rPr lang="en-US" dirty="0"/>
              <a:t>----- Meeting Notes (4/26/12 11:22) -----</a:t>
            </a:r>
          </a:p>
          <a:p>
            <a:endParaRPr lang="en-US" dirty="0"/>
          </a:p>
          <a:p>
            <a:r>
              <a:rPr lang="en-US" dirty="0"/>
              <a:t>reduce text</a:t>
            </a:r>
          </a:p>
          <a:p>
            <a:r>
              <a:rPr lang="en-US" dirty="0"/>
              <a:t>use pictures </a:t>
            </a:r>
          </a:p>
          <a:p>
            <a:r>
              <a:rPr lang="en-US" dirty="0"/>
              <a:t>elim Referenct to Zeeb....</a:t>
            </a:r>
          </a:p>
          <a:p>
            <a:r>
              <a:rPr lang="en-US" dirty="0"/>
              <a:t>combine bullets on Ducts</a:t>
            </a:r>
          </a:p>
          <a:p>
            <a:endParaRPr lang="en-US" dirty="0"/>
          </a:p>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109</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endParaRPr lang="en-US"/>
          </a:p>
          <a:p>
            <a:r>
              <a:rPr lang="en-US"/>
              <a:t>use trade table</a:t>
            </a:r>
          </a:p>
          <a:p>
            <a:r>
              <a:rPr lang="en-US"/>
              <a:t>keep pictures</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110</a:t>
            </a:fld>
            <a:endParaRPr lang="en-US"/>
          </a:p>
        </p:txBody>
      </p:sp>
    </p:spTree>
    <p:extLst>
      <p:ext uri="{BB962C8B-B14F-4D97-AF65-F5344CB8AC3E}">
        <p14:creationId xmlns:p14="http://schemas.microsoft.com/office/powerpoint/2010/main" val="68704434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use for reference material (elim slide)</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111</a:t>
            </a:fld>
            <a:endParaRPr lang="en-US"/>
          </a:p>
        </p:txBody>
      </p:sp>
    </p:spTree>
    <p:extLst>
      <p:ext uri="{BB962C8B-B14F-4D97-AF65-F5344CB8AC3E}">
        <p14:creationId xmlns:p14="http://schemas.microsoft.com/office/powerpoint/2010/main" val="249985138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use picture slide, trade table</a:t>
            </a:r>
          </a:p>
        </p:txBody>
      </p:sp>
      <p:sp>
        <p:nvSpPr>
          <p:cNvPr id="4" name="Slide Number Placeholder 3"/>
          <p:cNvSpPr>
            <a:spLocks noGrp="1"/>
          </p:cNvSpPr>
          <p:nvPr>
            <p:ph type="sldNum" sz="quarter" idx="10"/>
          </p:nvPr>
        </p:nvSpPr>
        <p:spPr/>
        <p:txBody>
          <a:bodyPr/>
          <a:lstStyle/>
          <a:p>
            <a:fld id="{EE86C164-CEE5-7E44-97CA-1828679936F0}" type="slidenum">
              <a:rPr lang="en-US" smtClean="0"/>
              <a:t>112</a:t>
            </a:fld>
            <a:endParaRPr lang="en-US"/>
          </a:p>
        </p:txBody>
      </p:sp>
    </p:spTree>
    <p:extLst>
      <p:ext uri="{BB962C8B-B14F-4D97-AF65-F5344CB8AC3E}">
        <p14:creationId xmlns:p14="http://schemas.microsoft.com/office/powerpoint/2010/main" val="417700575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C2C3C524-37DF-463D-A452-32DD46634F80}" type="slidenum">
              <a:rPr lang="en-US" smtClean="0"/>
              <a:pPr/>
              <a:t>113</a:t>
            </a:fld>
            <a:endParaRPr lang="en-US"/>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matl for trade table</a:t>
            </a:r>
          </a:p>
        </p:txBody>
      </p:sp>
      <p:sp>
        <p:nvSpPr>
          <p:cNvPr id="4" name="Slide Number Placeholder 3"/>
          <p:cNvSpPr>
            <a:spLocks noGrp="1"/>
          </p:cNvSpPr>
          <p:nvPr>
            <p:ph type="sldNum" sz="quarter" idx="10"/>
          </p:nvPr>
        </p:nvSpPr>
        <p:spPr/>
        <p:txBody>
          <a:bodyPr/>
          <a:lstStyle/>
          <a:p>
            <a:fld id="{EE86C164-CEE5-7E44-97CA-1828679936F0}" type="slidenum">
              <a:rPr lang="en-US" smtClean="0"/>
              <a:t>114</a:t>
            </a:fld>
            <a:endParaRPr lang="en-US"/>
          </a:p>
        </p:txBody>
      </p:sp>
    </p:spTree>
    <p:extLst>
      <p:ext uri="{BB962C8B-B14F-4D97-AF65-F5344CB8AC3E}">
        <p14:creationId xmlns:p14="http://schemas.microsoft.com/office/powerpoint/2010/main" val="35663324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09:45) -----</a:t>
            </a:r>
          </a:p>
          <a:p>
            <a:r>
              <a:rPr lang="en-US"/>
              <a:t>move to mechanical (Farley also has version)</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25</a:t>
            </a:fld>
            <a:endParaRPr lang="en-US"/>
          </a:p>
        </p:txBody>
      </p:sp>
    </p:spTree>
    <p:extLst>
      <p:ext uri="{BB962C8B-B14F-4D97-AF65-F5344CB8AC3E}">
        <p14:creationId xmlns:p14="http://schemas.microsoft.com/office/powerpoint/2010/main" val="372615621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use simple picture slide</a:t>
            </a:r>
          </a:p>
        </p:txBody>
      </p:sp>
      <p:sp>
        <p:nvSpPr>
          <p:cNvPr id="4" name="Slide Number Placeholder 3"/>
          <p:cNvSpPr>
            <a:spLocks noGrp="1"/>
          </p:cNvSpPr>
          <p:nvPr>
            <p:ph type="sldNum" sz="quarter" idx="10"/>
          </p:nvPr>
        </p:nvSpPr>
        <p:spPr/>
        <p:txBody>
          <a:bodyPr/>
          <a:lstStyle/>
          <a:p>
            <a:fld id="{EE86C164-CEE5-7E44-97CA-1828679936F0}" type="slidenum">
              <a:rPr lang="en-US" smtClean="0"/>
              <a:t>115</a:t>
            </a:fld>
            <a:endParaRPr lang="en-US"/>
          </a:p>
        </p:txBody>
      </p:sp>
    </p:spTree>
    <p:extLst>
      <p:ext uri="{BB962C8B-B14F-4D97-AF65-F5344CB8AC3E}">
        <p14:creationId xmlns:p14="http://schemas.microsoft.com/office/powerpoint/2010/main" val="113439253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do cartoon style</a:t>
            </a:r>
          </a:p>
          <a:p>
            <a:r>
              <a:rPr lang="en-US"/>
              <a:t>explain why we rain down instead of bubble up, etc.</a:t>
            </a:r>
          </a:p>
          <a:p>
            <a:r>
              <a:rPr lang="en-US"/>
              <a:t>partial pressures (2 atm)</a:t>
            </a:r>
          </a:p>
        </p:txBody>
      </p:sp>
      <p:sp>
        <p:nvSpPr>
          <p:cNvPr id="4" name="Slide Number Placeholder 3"/>
          <p:cNvSpPr>
            <a:spLocks noGrp="1"/>
          </p:cNvSpPr>
          <p:nvPr>
            <p:ph type="sldNum" sz="quarter" idx="10"/>
          </p:nvPr>
        </p:nvSpPr>
        <p:spPr/>
        <p:txBody>
          <a:bodyPr/>
          <a:lstStyle/>
          <a:p>
            <a:fld id="{EE86C164-CEE5-7E44-97CA-1828679936F0}" type="slidenum">
              <a:rPr lang="en-US" smtClean="0"/>
              <a:t>116</a:t>
            </a:fld>
            <a:endParaRPr lang="en-US"/>
          </a:p>
        </p:txBody>
      </p:sp>
    </p:spTree>
    <p:extLst>
      <p:ext uri="{BB962C8B-B14F-4D97-AF65-F5344CB8AC3E}">
        <p14:creationId xmlns:p14="http://schemas.microsoft.com/office/powerpoint/2010/main" val="2498519941"/>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shrink epa , enlarge others</a:t>
            </a:r>
          </a:p>
        </p:txBody>
      </p:sp>
      <p:sp>
        <p:nvSpPr>
          <p:cNvPr id="4" name="Slide Number Placeholder 3"/>
          <p:cNvSpPr>
            <a:spLocks noGrp="1"/>
          </p:cNvSpPr>
          <p:nvPr>
            <p:ph type="sldNum" sz="quarter" idx="10"/>
          </p:nvPr>
        </p:nvSpPr>
        <p:spPr/>
        <p:txBody>
          <a:bodyPr/>
          <a:lstStyle/>
          <a:p>
            <a:fld id="{EE86C164-CEE5-7E44-97CA-1828679936F0}" type="slidenum">
              <a:rPr lang="en-US" smtClean="0"/>
              <a:t>117</a:t>
            </a:fld>
            <a:endParaRPr lang="en-US"/>
          </a:p>
        </p:txBody>
      </p:sp>
    </p:spTree>
    <p:extLst>
      <p:ext uri="{BB962C8B-B14F-4D97-AF65-F5344CB8AC3E}">
        <p14:creationId xmlns:p14="http://schemas.microsoft.com/office/powerpoint/2010/main" val="2871461963"/>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mention fuel cell (cost, mostly mil backup, made to run at one power,  hard to regulate)</a:t>
            </a:r>
          </a:p>
          <a:p>
            <a:r>
              <a:rPr lang="en-US"/>
              <a:t>wind, solar inconsistent,</a:t>
            </a:r>
          </a:p>
          <a:p>
            <a:r>
              <a:rPr lang="en-US"/>
              <a:t>even diesel needs batteries</a:t>
            </a:r>
          </a:p>
          <a:p>
            <a:r>
              <a:rPr lang="en-US"/>
              <a:t>we can produce 50 W continuous solar wind</a:t>
            </a:r>
          </a:p>
          <a:p>
            <a:r>
              <a:rPr lang="en-US"/>
              <a:t>put this before diesel picture: advantage: combine CO2 and energy</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118</a:t>
            </a:fld>
            <a:endParaRPr lang="en-US"/>
          </a:p>
        </p:txBody>
      </p:sp>
    </p:spTree>
    <p:extLst>
      <p:ext uri="{BB962C8B-B14F-4D97-AF65-F5344CB8AC3E}">
        <p14:creationId xmlns:p14="http://schemas.microsoft.com/office/powerpoint/2010/main" val="283827639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shrink and combine </a:t>
            </a:r>
          </a:p>
        </p:txBody>
      </p:sp>
      <p:sp>
        <p:nvSpPr>
          <p:cNvPr id="4" name="Slide Number Placeholder 3"/>
          <p:cNvSpPr>
            <a:spLocks noGrp="1"/>
          </p:cNvSpPr>
          <p:nvPr>
            <p:ph type="sldNum" sz="quarter" idx="10"/>
          </p:nvPr>
        </p:nvSpPr>
        <p:spPr/>
        <p:txBody>
          <a:bodyPr/>
          <a:lstStyle/>
          <a:p>
            <a:fld id="{EE86C164-CEE5-7E44-97CA-1828679936F0}" type="slidenum">
              <a:rPr lang="en-US" smtClean="0"/>
              <a:t>119</a:t>
            </a:fld>
            <a:endParaRPr lang="en-US"/>
          </a:p>
        </p:txBody>
      </p:sp>
    </p:spTree>
    <p:extLst>
      <p:ext uri="{BB962C8B-B14F-4D97-AF65-F5344CB8AC3E}">
        <p14:creationId xmlns:p14="http://schemas.microsoft.com/office/powerpoint/2010/main" val="861203585"/>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endParaRPr lang="en-US"/>
          </a:p>
          <a:p>
            <a:r>
              <a:rPr lang="en-US"/>
              <a:t>reference matl</a:t>
            </a:r>
          </a:p>
        </p:txBody>
      </p:sp>
      <p:sp>
        <p:nvSpPr>
          <p:cNvPr id="4" name="Slide Number Placeholder 3"/>
          <p:cNvSpPr>
            <a:spLocks noGrp="1"/>
          </p:cNvSpPr>
          <p:nvPr>
            <p:ph type="sldNum" sz="quarter" idx="10"/>
          </p:nvPr>
        </p:nvSpPr>
        <p:spPr/>
        <p:txBody>
          <a:bodyPr/>
          <a:lstStyle/>
          <a:p>
            <a:fld id="{EE86C164-CEE5-7E44-97CA-1828679936F0}" type="slidenum">
              <a:rPr lang="en-US" smtClean="0"/>
              <a:t>120</a:t>
            </a:fld>
            <a:endParaRPr lang="en-US"/>
          </a:p>
        </p:txBody>
      </p:sp>
    </p:spTree>
    <p:extLst>
      <p:ext uri="{BB962C8B-B14F-4D97-AF65-F5344CB8AC3E}">
        <p14:creationId xmlns:p14="http://schemas.microsoft.com/office/powerpoint/2010/main" val="416638628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reference</a:t>
            </a:r>
          </a:p>
        </p:txBody>
      </p:sp>
      <p:sp>
        <p:nvSpPr>
          <p:cNvPr id="4" name="Slide Number Placeholder 3"/>
          <p:cNvSpPr>
            <a:spLocks noGrp="1"/>
          </p:cNvSpPr>
          <p:nvPr>
            <p:ph type="sldNum" sz="quarter" idx="10"/>
          </p:nvPr>
        </p:nvSpPr>
        <p:spPr/>
        <p:txBody>
          <a:bodyPr/>
          <a:lstStyle/>
          <a:p>
            <a:fld id="{EE86C164-CEE5-7E44-97CA-1828679936F0}" type="slidenum">
              <a:rPr lang="en-US" smtClean="0"/>
              <a:t>121</a:t>
            </a:fld>
            <a:endParaRPr lang="en-US"/>
          </a:p>
        </p:txBody>
      </p:sp>
    </p:spTree>
    <p:extLst>
      <p:ext uri="{BB962C8B-B14F-4D97-AF65-F5344CB8AC3E}">
        <p14:creationId xmlns:p14="http://schemas.microsoft.com/office/powerpoint/2010/main" val="343714477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reference matl not in talk</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122</a:t>
            </a:fld>
            <a:endParaRPr lang="en-US"/>
          </a:p>
        </p:txBody>
      </p:sp>
    </p:spTree>
    <p:extLst>
      <p:ext uri="{BB962C8B-B14F-4D97-AF65-F5344CB8AC3E}">
        <p14:creationId xmlns:p14="http://schemas.microsoft.com/office/powerpoint/2010/main" val="2368853110"/>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need version in talk for xFOCE: can use PVC</a:t>
            </a:r>
          </a:p>
          <a:p>
            <a:r>
              <a:rPr lang="en-US"/>
              <a:t>how can scientists make low cost housings</a:t>
            </a:r>
          </a:p>
          <a:p>
            <a:r>
              <a:rPr lang="en-US"/>
              <a:t> length limits (otherwise get help), depth limits, what machining required, thermal issues</a:t>
            </a:r>
          </a:p>
          <a:p>
            <a:r>
              <a:rPr lang="en-US"/>
              <a:t>torpedo locks</a:t>
            </a:r>
          </a:p>
          <a:p>
            <a:r>
              <a:rPr lang="en-US"/>
              <a:t>what other seal options: flanged bolts</a:t>
            </a:r>
          </a:p>
          <a:p>
            <a:r>
              <a:rPr lang="en-US"/>
              <a:t>consistent units in meters, deg C</a:t>
            </a:r>
          </a:p>
          <a:p>
            <a:r>
              <a:rPr lang="en-US"/>
              <a:t>safety factor</a:t>
            </a:r>
          </a:p>
          <a:p>
            <a:r>
              <a:rPr lang="en-US"/>
              <a:t>handling safety (vents): if you're unsure, don't do it</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128</a:t>
            </a:fld>
            <a:endParaRPr lang="en-US"/>
          </a:p>
        </p:txBody>
      </p:sp>
    </p:spTree>
    <p:extLst>
      <p:ext uri="{BB962C8B-B14F-4D97-AF65-F5344CB8AC3E}">
        <p14:creationId xmlns:p14="http://schemas.microsoft.com/office/powerpoint/2010/main" val="37733157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title: swFOCE takes shape</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27</a:t>
            </a:fld>
            <a:endParaRPr lang="en-US"/>
          </a:p>
        </p:txBody>
      </p:sp>
    </p:spTree>
    <p:extLst>
      <p:ext uri="{BB962C8B-B14F-4D97-AF65-F5344CB8AC3E}">
        <p14:creationId xmlns:p14="http://schemas.microsoft.com/office/powerpoint/2010/main" val="16348194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re-order</a:t>
            </a:r>
          </a:p>
          <a:p>
            <a:r>
              <a:rPr lang="en-US"/>
              <a:t>time to permit )</a:t>
            </a:r>
          </a:p>
        </p:txBody>
      </p:sp>
      <p:sp>
        <p:nvSpPr>
          <p:cNvPr id="4" name="Slide Number Placeholder 3"/>
          <p:cNvSpPr>
            <a:spLocks noGrp="1"/>
          </p:cNvSpPr>
          <p:nvPr>
            <p:ph type="sldNum" sz="quarter" idx="10"/>
          </p:nvPr>
        </p:nvSpPr>
        <p:spPr/>
        <p:txBody>
          <a:bodyPr/>
          <a:lstStyle/>
          <a:p>
            <a:fld id="{EE86C164-CEE5-7E44-97CA-1828679936F0}" type="slidenum">
              <a:rPr lang="en-US" smtClean="0"/>
              <a:t>29</a:t>
            </a:fld>
            <a:endParaRPr lang="en-US"/>
          </a:p>
        </p:txBody>
      </p:sp>
    </p:spTree>
    <p:extLst>
      <p:ext uri="{BB962C8B-B14F-4D97-AF65-F5344CB8AC3E}">
        <p14:creationId xmlns:p14="http://schemas.microsoft.com/office/powerpoint/2010/main" val="1938843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enlarge cartoons</a:t>
            </a:r>
          </a:p>
          <a:p>
            <a:r>
              <a:rPr lang="en-US"/>
              <a:t>stacked jurisdiction overlaps</a:t>
            </a:r>
          </a:p>
          <a:p>
            <a:endParaRPr lang="en-US"/>
          </a:p>
        </p:txBody>
      </p:sp>
      <p:sp>
        <p:nvSpPr>
          <p:cNvPr id="4" name="Slide Number Placeholder 3"/>
          <p:cNvSpPr>
            <a:spLocks noGrp="1"/>
          </p:cNvSpPr>
          <p:nvPr>
            <p:ph type="sldNum" sz="quarter" idx="10"/>
          </p:nvPr>
        </p:nvSpPr>
        <p:spPr/>
        <p:txBody>
          <a:bodyPr/>
          <a:lstStyle/>
          <a:p>
            <a:fld id="{EE86C164-CEE5-7E44-97CA-1828679936F0}" type="slidenum">
              <a:rPr lang="en-US" smtClean="0"/>
              <a:t>30</a:t>
            </a:fld>
            <a:endParaRPr lang="en-US"/>
          </a:p>
        </p:txBody>
      </p:sp>
    </p:spTree>
    <p:extLst>
      <p:ext uri="{BB962C8B-B14F-4D97-AF65-F5344CB8AC3E}">
        <p14:creationId xmlns:p14="http://schemas.microsoft.com/office/powerpoint/2010/main" val="22628186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a:p>
            <a:r>
              <a:rPr lang="en-US"/>
              <a:t>----- Meeting Notes (4/26/12 11:22) -----</a:t>
            </a:r>
          </a:p>
          <a:p>
            <a:r>
              <a:rPr lang="en-US"/>
              <a:t>enlist an advocate who can work w/ beaurocracy</a:t>
            </a:r>
          </a:p>
          <a:p>
            <a:r>
              <a:rPr lang="en-US"/>
              <a:t>put in terms that agencies can understand: divers, cans of coke</a:t>
            </a:r>
          </a:p>
          <a:p>
            <a:r>
              <a:rPr lang="en-US"/>
              <a:t>site location can make a difference (map of govt jurisdictions)</a:t>
            </a:r>
          </a:p>
          <a:p>
            <a:endParaRPr lang="en-US"/>
          </a:p>
          <a:p>
            <a:r>
              <a:rPr lang="en-US"/>
              <a:t>early slide - the problem: many agencies, co2 viewed as toxic waste</a:t>
            </a:r>
          </a:p>
        </p:txBody>
      </p:sp>
      <p:sp>
        <p:nvSpPr>
          <p:cNvPr id="4" name="Slide Number Placeholder 3"/>
          <p:cNvSpPr>
            <a:spLocks noGrp="1"/>
          </p:cNvSpPr>
          <p:nvPr>
            <p:ph type="sldNum" sz="quarter" idx="10"/>
          </p:nvPr>
        </p:nvSpPr>
        <p:spPr/>
        <p:txBody>
          <a:bodyPr/>
          <a:lstStyle/>
          <a:p>
            <a:fld id="{EE86C164-CEE5-7E44-97CA-1828679936F0}" type="slidenum">
              <a:rPr lang="en-US" smtClean="0"/>
              <a:t>31</a:t>
            </a:fld>
            <a:endParaRPr lang="en-US"/>
          </a:p>
        </p:txBody>
      </p:sp>
    </p:spTree>
    <p:extLst>
      <p:ext uri="{BB962C8B-B14F-4D97-AF65-F5344CB8AC3E}">
        <p14:creationId xmlns:p14="http://schemas.microsoft.com/office/powerpoint/2010/main" val="33834019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374456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0792719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5792643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6292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495387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1403133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22599234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US"/>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6267930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US"/>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9051183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US"/>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42646028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10527155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940182AC-5265-334D-A6D9-B6A91043C34A}" type="datetimeFigureOut">
              <a:rPr lang="en-US" smtClean="0"/>
              <a:t>4/26/12</a:t>
            </a:fld>
            <a:endParaRPr lang="en-US"/>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US"/>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6FC773BA-0B60-5949-89E0-8CCFADA80A8C}" type="slidenum">
              <a:rPr lang="en-US" smtClean="0"/>
              <a:t>‹#›</a:t>
            </a:fld>
            <a:endParaRPr lang="en-US"/>
          </a:p>
        </p:txBody>
      </p:sp>
    </p:spTree>
    <p:extLst>
      <p:ext uri="{BB962C8B-B14F-4D97-AF65-F5344CB8AC3E}">
        <p14:creationId xmlns:p14="http://schemas.microsoft.com/office/powerpoint/2010/main" val="3627759034"/>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4"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0">
              <a:schemeClr val="bg1"/>
            </a:gs>
            <a:gs pos="100000">
              <a:srgbClr val="FFFF00">
                <a:alpha val="36000"/>
              </a:srgbClr>
            </a:gs>
          </a:gsLst>
          <a:lin ang="57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Box 6"/>
          <p:cNvSpPr txBox="1"/>
          <p:nvPr userDrawn="1"/>
        </p:nvSpPr>
        <p:spPr>
          <a:xfrm>
            <a:off x="0" y="6627168"/>
            <a:ext cx="1326004" cy="230832"/>
          </a:xfrm>
          <a:prstGeom prst="rect">
            <a:avLst/>
          </a:prstGeom>
          <a:noFill/>
        </p:spPr>
        <p:txBody>
          <a:bodyPr wrap="none" rtlCol="0">
            <a:spAutoFit/>
          </a:bodyPr>
          <a:lstStyle/>
          <a:p>
            <a:r>
              <a:rPr lang="en-US" sz="900" dirty="0" smtClean="0"/>
              <a:t>Copyright MBARI©2012</a:t>
            </a:r>
            <a:endParaRPr lang="en-US" sz="900" dirty="0"/>
          </a:p>
        </p:txBody>
      </p:sp>
      <p:sp>
        <p:nvSpPr>
          <p:cNvPr id="8" name="TextBox 7"/>
          <p:cNvSpPr txBox="1"/>
          <p:nvPr userDrawn="1"/>
        </p:nvSpPr>
        <p:spPr>
          <a:xfrm>
            <a:off x="7715404" y="6627168"/>
            <a:ext cx="1428596" cy="230832"/>
          </a:xfrm>
          <a:prstGeom prst="rect">
            <a:avLst/>
          </a:prstGeom>
          <a:noFill/>
        </p:spPr>
        <p:txBody>
          <a:bodyPr wrap="none" rtlCol="0">
            <a:spAutoFit/>
          </a:bodyPr>
          <a:lstStyle/>
          <a:p>
            <a:r>
              <a:rPr lang="en-US" sz="900" dirty="0" smtClean="0"/>
              <a:t>FOCE.BrewerLab.Apr.2012</a:t>
            </a:r>
            <a:endParaRPr lang="en-US" sz="900" dirty="0"/>
          </a:p>
        </p:txBody>
      </p:sp>
      <p:pic>
        <p:nvPicPr>
          <p:cNvPr id="9" name="Picture 8" descr="transparent_logo2.png"/>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83474" y="172435"/>
            <a:ext cx="839228" cy="588244"/>
          </a:xfrm>
          <a:prstGeom prst="rect">
            <a:avLst/>
          </a:prstGeom>
        </p:spPr>
      </p:pic>
    </p:spTree>
    <p:extLst>
      <p:ext uri="{BB962C8B-B14F-4D97-AF65-F5344CB8AC3E}">
        <p14:creationId xmlns:p14="http://schemas.microsoft.com/office/powerpoint/2010/main" val="21487892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38.xml"/></Relationships>
</file>

<file path=ppt/slides/_rels/slide104.xml.rels><?xml version="1.0" encoding="UTF-8" standalone="yes"?>
<Relationships xmlns="http://schemas.openxmlformats.org/package/2006/relationships"><Relationship Id="rId3" Type="http://schemas.openxmlformats.org/officeDocument/2006/relationships/notesSlide" Target="../notesSlides/notesSlide39.xml"/><Relationship Id="rId4" Type="http://schemas.openxmlformats.org/officeDocument/2006/relationships/oleObject" Target="../embeddings/oleObject1.bin"/><Relationship Id="rId5" Type="http://schemas.openxmlformats.org/officeDocument/2006/relationships/image" Target="../media/image66.emf"/><Relationship Id="rId1" Type="http://schemas.openxmlformats.org/officeDocument/2006/relationships/vmlDrawing" Target="../drawings/vmlDrawing1.vml"/><Relationship Id="rId2" Type="http://schemas.openxmlformats.org/officeDocument/2006/relationships/slideLayout" Target="../slideLayouts/slideLayout1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0.xml"/></Relationships>
</file>

<file path=ppt/slides/_rels/slide106.xml.rels><?xml version="1.0" encoding="UTF-8" standalone="yes"?>
<Relationships xmlns="http://schemas.openxmlformats.org/package/2006/relationships"><Relationship Id="rId3" Type="http://schemas.openxmlformats.org/officeDocument/2006/relationships/notesSlide" Target="../notesSlides/notesSlide41.xml"/><Relationship Id="rId4" Type="http://schemas.openxmlformats.org/officeDocument/2006/relationships/image" Target="../media/image70.jpeg"/><Relationship Id="rId5" Type="http://schemas.openxmlformats.org/officeDocument/2006/relationships/oleObject" Target="../embeddings/oleObject2.bin"/><Relationship Id="rId6" Type="http://schemas.openxmlformats.org/officeDocument/2006/relationships/image" Target="../media/image67.emf"/><Relationship Id="rId7" Type="http://schemas.openxmlformats.org/officeDocument/2006/relationships/oleObject" Target="../embeddings/oleObject3.bin"/><Relationship Id="rId8" Type="http://schemas.openxmlformats.org/officeDocument/2006/relationships/image" Target="../media/image68.emf"/><Relationship Id="rId9" Type="http://schemas.openxmlformats.org/officeDocument/2006/relationships/oleObject" Target="../embeddings/oleObject4.bin"/><Relationship Id="rId10" Type="http://schemas.openxmlformats.org/officeDocument/2006/relationships/image" Target="../media/image69.emf"/><Relationship Id="rId1" Type="http://schemas.openxmlformats.org/officeDocument/2006/relationships/vmlDrawing" Target="../drawings/vmlDrawing2.vml"/><Relationship Id="rId2" Type="http://schemas.openxmlformats.org/officeDocument/2006/relationships/slideLayout" Target="../slideLayouts/slideLayout12.xml"/></Relationships>
</file>

<file path=ppt/slides/_rels/slide107.xml.rels><?xml version="1.0" encoding="UTF-8" standalone="yes"?>
<Relationships xmlns="http://schemas.openxmlformats.org/package/2006/relationships"><Relationship Id="rId3" Type="http://schemas.openxmlformats.org/officeDocument/2006/relationships/image" Target="../media/image71.jpeg"/><Relationship Id="rId4" Type="http://schemas.openxmlformats.org/officeDocument/2006/relationships/image" Target="../media/image72.png"/><Relationship Id="rId1" Type="http://schemas.openxmlformats.org/officeDocument/2006/relationships/slideLayout" Target="../slideLayouts/slideLayout12.xml"/><Relationship Id="rId2" Type="http://schemas.openxmlformats.org/officeDocument/2006/relationships/notesSlide" Target="../notesSlides/notesSlide4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3.xml"/></Relationships>
</file>

<file path=ppt/slides/_rels/slide109.xml.rels><?xml version="1.0" encoding="UTF-8" standalone="yes"?>
<Relationships xmlns="http://schemas.openxmlformats.org/package/2006/relationships"><Relationship Id="rId3" Type="http://schemas.openxmlformats.org/officeDocument/2006/relationships/image" Target="../media/image73.png"/><Relationship Id="rId4" Type="http://schemas.openxmlformats.org/officeDocument/2006/relationships/image" Target="../media/image74.png"/><Relationship Id="rId1" Type="http://schemas.openxmlformats.org/officeDocument/2006/relationships/slideLayout" Target="../slideLayouts/slideLayout12.xml"/><Relationship Id="rId2" Type="http://schemas.openxmlformats.org/officeDocument/2006/relationships/notesSlide" Target="../notesSlides/notesSlide4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3" Type="http://schemas.openxmlformats.org/officeDocument/2006/relationships/image" Target="../media/image75.png"/><Relationship Id="rId4" Type="http://schemas.openxmlformats.org/officeDocument/2006/relationships/image" Target="../media/image76.png"/><Relationship Id="rId5" Type="http://schemas.openxmlformats.org/officeDocument/2006/relationships/image" Target="../media/image77.png"/><Relationship Id="rId1" Type="http://schemas.openxmlformats.org/officeDocument/2006/relationships/slideLayout" Target="../slideLayouts/slideLayout12.xml"/><Relationship Id="rId2" Type="http://schemas.openxmlformats.org/officeDocument/2006/relationships/notesSlide" Target="../notesSlides/notesSlide45.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6.xml"/><Relationship Id="rId3" Type="http://schemas.openxmlformats.org/officeDocument/2006/relationships/image" Target="../media/image78.png"/></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7.xml"/></Relationships>
</file>

<file path=ppt/slides/_rels/slide113.xml.rels><?xml version="1.0" encoding="UTF-8" standalone="yes"?>
<Relationships xmlns="http://schemas.openxmlformats.org/package/2006/relationships"><Relationship Id="rId11" Type="http://schemas.openxmlformats.org/officeDocument/2006/relationships/image" Target="../media/image87.jpeg"/><Relationship Id="rId12" Type="http://schemas.openxmlformats.org/officeDocument/2006/relationships/image" Target="../media/image88.jpeg"/><Relationship Id="rId13" Type="http://schemas.openxmlformats.org/officeDocument/2006/relationships/image" Target="../media/image89.jpeg"/><Relationship Id="rId1" Type="http://schemas.openxmlformats.org/officeDocument/2006/relationships/slideLayout" Target="../slideLayouts/slideLayout12.xml"/><Relationship Id="rId2" Type="http://schemas.openxmlformats.org/officeDocument/2006/relationships/notesSlide" Target="../notesSlides/notesSlide48.xml"/><Relationship Id="rId3" Type="http://schemas.openxmlformats.org/officeDocument/2006/relationships/image" Target="../media/image79.jpeg"/><Relationship Id="rId4" Type="http://schemas.openxmlformats.org/officeDocument/2006/relationships/image" Target="../media/image80.png"/><Relationship Id="rId5" Type="http://schemas.openxmlformats.org/officeDocument/2006/relationships/image" Target="../media/image81.jpeg"/><Relationship Id="rId6" Type="http://schemas.openxmlformats.org/officeDocument/2006/relationships/image" Target="../media/image82.png"/><Relationship Id="rId7" Type="http://schemas.openxmlformats.org/officeDocument/2006/relationships/image" Target="../media/image83.gif"/><Relationship Id="rId8" Type="http://schemas.openxmlformats.org/officeDocument/2006/relationships/image" Target="../media/image84.gif"/><Relationship Id="rId9" Type="http://schemas.openxmlformats.org/officeDocument/2006/relationships/image" Target="../media/image85.jpeg"/><Relationship Id="rId10" Type="http://schemas.openxmlformats.org/officeDocument/2006/relationships/image" Target="../media/image86.jpeg"/></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49.xml"/><Relationship Id="rId3" Type="http://schemas.openxmlformats.org/officeDocument/2006/relationships/image" Target="../media/image90.jpeg"/></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0.xml"/></Relationships>
</file>

<file path=ppt/slides/_rels/slide116.xml.rels><?xml version="1.0" encoding="UTF-8" standalone="yes"?>
<Relationships xmlns="http://schemas.openxmlformats.org/package/2006/relationships"><Relationship Id="rId3" Type="http://schemas.openxmlformats.org/officeDocument/2006/relationships/notesSlide" Target="../notesSlides/notesSlide51.xml"/><Relationship Id="rId4" Type="http://schemas.openxmlformats.org/officeDocument/2006/relationships/oleObject" Target="../embeddings/oleObject5.bin"/><Relationship Id="rId5" Type="http://schemas.openxmlformats.org/officeDocument/2006/relationships/image" Target="../media/image91.emf"/><Relationship Id="rId1" Type="http://schemas.openxmlformats.org/officeDocument/2006/relationships/vmlDrawing" Target="../drawings/vmlDrawing3.vml"/><Relationship Id="rId2" Type="http://schemas.openxmlformats.org/officeDocument/2006/relationships/slideLayout" Target="../slideLayouts/slideLayout12.xml"/></Relationships>
</file>

<file path=ppt/slides/_rels/slide117.xml.rels><?xml version="1.0" encoding="UTF-8" standalone="yes"?>
<Relationships xmlns="http://schemas.openxmlformats.org/package/2006/relationships"><Relationship Id="rId3" Type="http://schemas.openxmlformats.org/officeDocument/2006/relationships/notesSlide" Target="../notesSlides/notesSlide52.xml"/><Relationship Id="rId4" Type="http://schemas.openxmlformats.org/officeDocument/2006/relationships/image" Target="../media/image93.png"/><Relationship Id="rId5" Type="http://schemas.openxmlformats.org/officeDocument/2006/relationships/image" Target="../media/image94.png"/><Relationship Id="rId6" Type="http://schemas.openxmlformats.org/officeDocument/2006/relationships/oleObject" Target="../embeddings/oleObject6.bin"/><Relationship Id="rId7" Type="http://schemas.openxmlformats.org/officeDocument/2006/relationships/image" Target="../media/image92.emf"/><Relationship Id="rId1" Type="http://schemas.openxmlformats.org/officeDocument/2006/relationships/vmlDrawing" Target="../drawings/vmlDrawing4.vml"/><Relationship Id="rId2" Type="http://schemas.openxmlformats.org/officeDocument/2006/relationships/slideLayout" Target="../slideLayouts/slideLayout12.xml"/></Relationships>
</file>

<file path=ppt/slides/_rels/slide118.xml.rels><?xml version="1.0" encoding="UTF-8" standalone="yes"?>
<Relationships xmlns="http://schemas.openxmlformats.org/package/2006/relationships"><Relationship Id="rId3" Type="http://schemas.openxmlformats.org/officeDocument/2006/relationships/image" Target="../media/image95.png"/><Relationship Id="rId4" Type="http://schemas.openxmlformats.org/officeDocument/2006/relationships/image" Target="../media/image96.png"/><Relationship Id="rId5" Type="http://schemas.openxmlformats.org/officeDocument/2006/relationships/image" Target="../media/image97.png"/><Relationship Id="rId1" Type="http://schemas.openxmlformats.org/officeDocument/2006/relationships/slideLayout" Target="../slideLayouts/slideLayout12.xml"/><Relationship Id="rId2" Type="http://schemas.openxmlformats.org/officeDocument/2006/relationships/notesSlide" Target="../notesSlides/notesSlide53.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4.xml"/><Relationship Id="rId3" Type="http://schemas.openxmlformats.org/officeDocument/2006/relationships/image" Target="../media/image98.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5.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6.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5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25.xml.rels><?xml version="1.0" encoding="UTF-8" standalone="yes"?>
<Relationships xmlns="http://schemas.openxmlformats.org/package/2006/relationships"><Relationship Id="rId3" Type="http://schemas.openxmlformats.org/officeDocument/2006/relationships/image" Target="../media/image100.jpeg"/><Relationship Id="rId4" Type="http://schemas.openxmlformats.org/officeDocument/2006/relationships/oleObject" Target="../embeddings/oleObject7.bin"/><Relationship Id="rId5" Type="http://schemas.openxmlformats.org/officeDocument/2006/relationships/image" Target="../media/image99.emf"/><Relationship Id="rId1" Type="http://schemas.openxmlformats.org/officeDocument/2006/relationships/vmlDrawing" Target="../drawings/vmlDrawing5.vml"/><Relationship Id="rId2" Type="http://schemas.openxmlformats.org/officeDocument/2006/relationships/slideLayout" Target="../slideLayouts/slideLayout1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1.png"/></Relationships>
</file>

<file path=ppt/slides/_rels/slide127.xml.rels><?xml version="1.0" encoding="UTF-8" standalone="yes"?>
<Relationships xmlns="http://schemas.openxmlformats.org/package/2006/relationships"><Relationship Id="rId3" Type="http://schemas.openxmlformats.org/officeDocument/2006/relationships/image" Target="../media/image103.png"/><Relationship Id="rId4" Type="http://schemas.openxmlformats.org/officeDocument/2006/relationships/image" Target="../media/image104.png"/><Relationship Id="rId1" Type="http://schemas.openxmlformats.org/officeDocument/2006/relationships/slideLayout" Target="../slideLayouts/slideLayout12.xml"/><Relationship Id="rId2" Type="http://schemas.openxmlformats.org/officeDocument/2006/relationships/image" Target="../media/image102.png"/></Relationships>
</file>

<file path=ppt/slides/_rels/slide128.xml.rels><?xml version="1.0" encoding="UTF-8" standalone="yes"?>
<Relationships xmlns="http://schemas.openxmlformats.org/package/2006/relationships"><Relationship Id="rId3" Type="http://schemas.openxmlformats.org/officeDocument/2006/relationships/notesSlide" Target="../notesSlides/notesSlide58.xml"/><Relationship Id="rId4" Type="http://schemas.openxmlformats.org/officeDocument/2006/relationships/oleObject" Target="../embeddings/oleObject8.bin"/><Relationship Id="rId5" Type="http://schemas.openxmlformats.org/officeDocument/2006/relationships/image" Target="../media/image105.emf"/><Relationship Id="rId1" Type="http://schemas.openxmlformats.org/officeDocument/2006/relationships/vmlDrawing" Target="../drawings/vmlDrawing6.vml"/><Relationship Id="rId2" Type="http://schemas.openxmlformats.org/officeDocument/2006/relationships/slideLayout" Target="../slideLayouts/slideLayout1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jpeg"/><Relationship Id="rId3" Type="http://schemas.openxmlformats.org/officeDocument/2006/relationships/image" Target="../media/image18.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4" Type="http://schemas.openxmlformats.org/officeDocument/2006/relationships/image" Target="../media/image21.jpg"/><Relationship Id="rId1" Type="http://schemas.openxmlformats.org/officeDocument/2006/relationships/slideLayout" Target="../slideLayouts/slideLayout2.xml"/><Relationship Id="rId2" Type="http://schemas.openxmlformats.org/officeDocument/2006/relationships/image" Target="../media/image19.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2.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3.jpeg"/></Relationships>
</file>

<file path=ppt/slides/_rels/slide18.xml.rels><?xml version="1.0" encoding="UTF-8" standalone="yes"?>
<Relationships xmlns="http://schemas.openxmlformats.org/package/2006/relationships"><Relationship Id="rId3" Type="http://schemas.openxmlformats.org/officeDocument/2006/relationships/image" Target="../media/image11.gif"/><Relationship Id="rId4" Type="http://schemas.openxmlformats.org/officeDocument/2006/relationships/image" Target="../media/image12.gif"/><Relationship Id="rId5" Type="http://schemas.openxmlformats.org/officeDocument/2006/relationships/image" Target="../media/image13.gif"/><Relationship Id="rId6" Type="http://schemas.openxmlformats.org/officeDocument/2006/relationships/image" Target="../media/image14.gif"/><Relationship Id="rId7"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ng"/><Relationship Id="rId3" Type="http://schemas.openxmlformats.org/officeDocument/2006/relationships/image" Target="../media/image4.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4.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24.jpg"/></Relationships>
</file>

<file path=ppt/slides/_rels/slide22.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7.png"/><Relationship Id="rId5" Type="http://schemas.openxmlformats.org/officeDocument/2006/relationships/image" Target="../media/image28.jpg"/><Relationship Id="rId6" Type="http://schemas.openxmlformats.org/officeDocument/2006/relationships/image" Target="../media/image29.jpg"/><Relationship Id="rId7" Type="http://schemas.openxmlformats.org/officeDocument/2006/relationships/image" Target="../media/image30.JPG"/><Relationship Id="rId8" Type="http://schemas.openxmlformats.org/officeDocument/2006/relationships/image" Target="../media/image21.jpg"/><Relationship Id="rId9" Type="http://schemas.openxmlformats.org/officeDocument/2006/relationships/image" Target="../media/image31.jpg"/><Relationship Id="rId10" Type="http://schemas.openxmlformats.org/officeDocument/2006/relationships/image" Target="../media/image32.jpg"/><Relationship Id="rId11" Type="http://schemas.openxmlformats.org/officeDocument/2006/relationships/image" Target="../media/image20.jpg"/><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3.xml.rels><?xml version="1.0" encoding="UTF-8" standalone="yes"?>
<Relationships xmlns="http://schemas.openxmlformats.org/package/2006/relationships"><Relationship Id="rId3" Type="http://schemas.openxmlformats.org/officeDocument/2006/relationships/image" Target="../media/image26.jpg"/><Relationship Id="rId4" Type="http://schemas.openxmlformats.org/officeDocument/2006/relationships/image" Target="../media/image21.jpg"/><Relationship Id="rId5" Type="http://schemas.openxmlformats.org/officeDocument/2006/relationships/image" Target="../media/image33.jpg"/><Relationship Id="rId6" Type="http://schemas.openxmlformats.org/officeDocument/2006/relationships/image" Target="../media/image34.jpg"/><Relationship Id="rId7" Type="http://schemas.openxmlformats.org/officeDocument/2006/relationships/image" Target="../media/image35.jpg"/><Relationship Id="rId1" Type="http://schemas.openxmlformats.org/officeDocument/2006/relationships/slideLayout" Target="../slideLayouts/slideLayout2.xml"/><Relationship Id="rId2" Type="http://schemas.openxmlformats.org/officeDocument/2006/relationships/image" Target="../media/image25.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25.xml.rels><?xml version="1.0" encoding="UTF-8" standalone="yes"?>
<Relationships xmlns="http://schemas.openxmlformats.org/package/2006/relationships"><Relationship Id="rId3" Type="http://schemas.openxmlformats.org/officeDocument/2006/relationships/image" Target="../media/image36.png"/><Relationship Id="rId4" Type="http://schemas.openxmlformats.org/officeDocument/2006/relationships/image" Target="../media/image37.pn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8.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9.tif"/></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40.jp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4" Type="http://schemas.openxmlformats.org/officeDocument/2006/relationships/image" Target="../media/image7.jpeg"/><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41.png"/><Relationship Id="rId4" Type="http://schemas.openxmlformats.org/officeDocument/2006/relationships/image" Target="../media/image42.tiff"/><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36.xml.rels><?xml version="1.0" encoding="UTF-8" standalone="yes"?>
<Relationships xmlns="http://schemas.openxmlformats.org/package/2006/relationships"><Relationship Id="rId11" Type="http://schemas.openxmlformats.org/officeDocument/2006/relationships/image" Target="../media/image54.gif"/><Relationship Id="rId12" Type="http://schemas.openxmlformats.org/officeDocument/2006/relationships/image" Target="../media/image45.gif"/><Relationship Id="rId13" Type="http://schemas.openxmlformats.org/officeDocument/2006/relationships/image" Target="../media/image43.gif"/><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46.gif"/><Relationship Id="rId4" Type="http://schemas.openxmlformats.org/officeDocument/2006/relationships/image" Target="../media/image47.gif"/><Relationship Id="rId5" Type="http://schemas.openxmlformats.org/officeDocument/2006/relationships/image" Target="../media/image48.gif"/><Relationship Id="rId6" Type="http://schemas.openxmlformats.org/officeDocument/2006/relationships/image" Target="../media/image49.gif"/><Relationship Id="rId7" Type="http://schemas.openxmlformats.org/officeDocument/2006/relationships/image" Target="../media/image50.gif"/><Relationship Id="rId8" Type="http://schemas.openxmlformats.org/officeDocument/2006/relationships/image" Target="../media/image51.gif"/><Relationship Id="rId9" Type="http://schemas.openxmlformats.org/officeDocument/2006/relationships/image" Target="../media/image52.gif"/><Relationship Id="rId10" Type="http://schemas.openxmlformats.org/officeDocument/2006/relationships/image" Target="../media/image53.gi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5.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gif"/><Relationship Id="rId6" Type="http://schemas.openxmlformats.org/officeDocument/2006/relationships/image" Target="../media/image12.gif"/><Relationship Id="rId7" Type="http://schemas.openxmlformats.org/officeDocument/2006/relationships/image" Target="../media/image13.gif"/><Relationship Id="rId8" Type="http://schemas.openxmlformats.org/officeDocument/2006/relationships/image" Target="../media/image14.gif"/><Relationship Id="rId9" Type="http://schemas.openxmlformats.org/officeDocument/2006/relationships/image" Target="../media/image15.gif"/><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40.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46.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47.xml.rels><?xml version="1.0" encoding="UTF-8" standalone="yes"?>
<Relationships xmlns="http://schemas.openxmlformats.org/package/2006/relationships"><Relationship Id="rId3" Type="http://schemas.openxmlformats.org/officeDocument/2006/relationships/image" Target="../media/image45.gif"/><Relationship Id="rId4" Type="http://schemas.openxmlformats.org/officeDocument/2006/relationships/image" Target="../media/image44.png"/><Relationship Id="rId5" Type="http://schemas.openxmlformats.org/officeDocument/2006/relationships/image" Target="../media/image43.gif"/><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51.xml.rels><?xml version="1.0" encoding="UTF-8" standalone="yes"?>
<Relationships xmlns="http://schemas.openxmlformats.org/package/2006/relationships"><Relationship Id="rId3" Type="http://schemas.openxmlformats.org/officeDocument/2006/relationships/image" Target="../media/image44.png"/><Relationship Id="rId4"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image" Target="../media/image43.gif"/></Relationships>
</file>

<file path=ppt/slides/_rels/slide52.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image" Target="../media/image45.gif"/></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56.xml.rels><?xml version="1.0" encoding="UTF-8" standalone="yes"?>
<Relationships xmlns="http://schemas.openxmlformats.org/package/2006/relationships"><Relationship Id="rId3" Type="http://schemas.openxmlformats.org/officeDocument/2006/relationships/image" Target="../media/image43.gif"/><Relationship Id="rId4" Type="http://schemas.openxmlformats.org/officeDocument/2006/relationships/image" Target="../media/image44.png"/><Relationship Id="rId5" Type="http://schemas.openxmlformats.org/officeDocument/2006/relationships/image" Target="../media/image45.gif"/><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57.xml.rels><?xml version="1.0" encoding="UTF-8" standalone="yes"?>
<Relationships xmlns="http://schemas.openxmlformats.org/package/2006/relationships"><Relationship Id="rId3" Type="http://schemas.openxmlformats.org/officeDocument/2006/relationships/image" Target="../media/image45.gif"/><Relationship Id="rId4" Type="http://schemas.openxmlformats.org/officeDocument/2006/relationships/image" Target="../media/image43.gif"/><Relationship Id="rId5" Type="http://schemas.openxmlformats.org/officeDocument/2006/relationships/image" Target="../media/image44.png"/><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57.gif"/></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6.png"/></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86.xml.rels><?xml version="1.0" encoding="UTF-8" standalone="yes"?>
<Relationships xmlns="http://schemas.openxmlformats.org/package/2006/relationships"><Relationship Id="rId3" Type="http://schemas.openxmlformats.org/officeDocument/2006/relationships/image" Target="../media/image59.jpeg"/><Relationship Id="rId4" Type="http://schemas.openxmlformats.org/officeDocument/2006/relationships/image" Target="../media/image60.png"/><Relationship Id="rId1" Type="http://schemas.openxmlformats.org/officeDocument/2006/relationships/slideLayout" Target="../slideLayouts/slideLayout2.xml"/><Relationship Id="rId2" Type="http://schemas.openxmlformats.org/officeDocument/2006/relationships/image" Target="../media/image58.jpeg"/></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 Id="rId3" Type="http://schemas.openxmlformats.org/officeDocument/2006/relationships/image" Target="../media/image61.jpeg"/></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4.xml.rels><?xml version="1.0" encoding="UTF-8" standalone="yes"?>
<Relationships xmlns="http://schemas.openxmlformats.org/package/2006/relationships"><Relationship Id="rId3" Type="http://schemas.openxmlformats.org/officeDocument/2006/relationships/image" Target="../media/image63.jpeg"/><Relationship Id="rId4" Type="http://schemas.openxmlformats.org/officeDocument/2006/relationships/image" Target="../media/image64.jpeg"/><Relationship Id="rId5" Type="http://schemas.openxmlformats.org/officeDocument/2006/relationships/image" Target="../media/image65.jpeg"/><Relationship Id="rId1" Type="http://schemas.openxmlformats.org/officeDocument/2006/relationships/slideLayout" Target="../slideLayouts/slideLayout2.xml"/><Relationship Id="rId2" Type="http://schemas.openxmlformats.org/officeDocument/2006/relationships/image" Target="../media/image62.jpeg"/></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6.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27653"/>
          </a:xfrm>
        </p:spPr>
        <p:txBody>
          <a:bodyPr/>
          <a:lstStyle/>
          <a:p>
            <a:r>
              <a:rPr lang="en-US" dirty="0" smtClean="0"/>
              <a:t>Free Ocean CO</a:t>
            </a:r>
            <a:r>
              <a:rPr lang="en-US" baseline="-25000" dirty="0" smtClean="0"/>
              <a:t>2 </a:t>
            </a:r>
            <a:r>
              <a:rPr lang="en-US" dirty="0" smtClean="0"/>
              <a:t>Enrichment</a:t>
            </a:r>
            <a:endParaRPr lang="en-US" dirty="0"/>
          </a:p>
        </p:txBody>
      </p:sp>
      <p:pic>
        <p:nvPicPr>
          <p:cNvPr id="3" name="Picture 4" descr="HighCO2_trimmed_loRe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72324" y="971484"/>
            <a:ext cx="6281889" cy="5010554"/>
          </a:xfrm>
          <a:prstGeom prst="rect">
            <a:avLst/>
          </a:prstGeom>
          <a:noFill/>
          <a:ln w="9525">
            <a:solidFill>
              <a:schemeClr val="tx1"/>
            </a:solidFill>
            <a:miter lim="800000"/>
            <a:headEnd/>
            <a:tailEnd/>
          </a:ln>
          <a:effectLst>
            <a:outerShdw blurRad="63500" dist="89803" dir="2700000" algn="ctr" rotWithShape="0">
              <a:schemeClr val="bg2">
                <a:alpha val="50000"/>
              </a:schemeClr>
            </a:outerShdw>
          </a:effectLst>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950354" y="6047404"/>
            <a:ext cx="7276564" cy="369332"/>
          </a:xfrm>
          <a:prstGeom prst="rect">
            <a:avLst/>
          </a:prstGeom>
          <a:noFill/>
        </p:spPr>
        <p:txBody>
          <a:bodyPr wrap="none" rtlCol="0">
            <a:spAutoFit/>
          </a:bodyPr>
          <a:lstStyle/>
          <a:p>
            <a:r>
              <a:rPr lang="en-US" dirty="0" smtClean="0"/>
              <a:t>An illustration of the atmospheric CO</a:t>
            </a:r>
            <a:r>
              <a:rPr lang="en-US" baseline="-25000" dirty="0" smtClean="0"/>
              <a:t>2</a:t>
            </a:r>
            <a:r>
              <a:rPr lang="en-US" dirty="0" smtClean="0"/>
              <a:t> increase and the change in ocean pH</a:t>
            </a:r>
            <a:endParaRPr lang="en-US" dirty="0"/>
          </a:p>
        </p:txBody>
      </p:sp>
    </p:spTree>
    <p:extLst>
      <p:ext uri="{BB962C8B-B14F-4D97-AF65-F5344CB8AC3E}">
        <p14:creationId xmlns:p14="http://schemas.microsoft.com/office/powerpoint/2010/main" val="245185783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591293" y="0"/>
            <a:ext cx="8229600" cy="1143000"/>
          </a:xfrm>
        </p:spPr>
        <p:txBody>
          <a:bodyPr/>
          <a:lstStyle/>
          <a:p>
            <a:r>
              <a:rPr lang="en-US" dirty="0" err="1" smtClean="0"/>
              <a:t>xFOCE</a:t>
            </a:r>
            <a:r>
              <a:rPr lang="en-US" dirty="0" smtClean="0"/>
              <a:t> Concept of Ops no cable</a:t>
            </a:r>
            <a:endParaRPr lang="en-US" dirty="0"/>
          </a:p>
        </p:txBody>
      </p:sp>
      <p:sp>
        <p:nvSpPr>
          <p:cNvPr id="5" name="Right Triangle 4"/>
          <p:cNvSpPr/>
          <p:nvPr/>
        </p:nvSpPr>
        <p:spPr>
          <a:xfrm>
            <a:off x="2912759" y="37173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860166" y="37145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60166" y="52262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1519195" y="31104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Isosceles Triangle 8"/>
          <p:cNvSpPr/>
          <p:nvPr/>
        </p:nvSpPr>
        <p:spPr>
          <a:xfrm>
            <a:off x="1290896" y="27740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1958544" y="31997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5933303" y="48884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8" name="Straight Connector 17"/>
          <p:cNvCxnSpPr/>
          <p:nvPr/>
        </p:nvCxnSpPr>
        <p:spPr>
          <a:xfrm>
            <a:off x="6188684" y="3920524"/>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6058249" y="3920524"/>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20" name="Arc 19"/>
          <p:cNvSpPr/>
          <p:nvPr/>
        </p:nvSpPr>
        <p:spPr>
          <a:xfrm rot="8043587">
            <a:off x="2938683" y="33713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3289832"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3647659"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4005485"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4363308" y="33713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5" name="Arc 24"/>
          <p:cNvSpPr/>
          <p:nvPr/>
        </p:nvSpPr>
        <p:spPr>
          <a:xfrm rot="8043587">
            <a:off x="4721137" y="33713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6" name="Arc 25"/>
          <p:cNvSpPr/>
          <p:nvPr/>
        </p:nvSpPr>
        <p:spPr>
          <a:xfrm rot="8043587">
            <a:off x="5078960" y="33713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7" name="Arc 26"/>
          <p:cNvSpPr/>
          <p:nvPr/>
        </p:nvSpPr>
        <p:spPr>
          <a:xfrm rot="8043587">
            <a:off x="5436790"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Arc 27"/>
          <p:cNvSpPr/>
          <p:nvPr/>
        </p:nvSpPr>
        <p:spPr>
          <a:xfrm rot="8043587">
            <a:off x="6510264"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9" name="Arc 28"/>
          <p:cNvSpPr/>
          <p:nvPr/>
        </p:nvSpPr>
        <p:spPr>
          <a:xfrm rot="8043587">
            <a:off x="5794612" y="33713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0" name="Arc 29"/>
          <p:cNvSpPr/>
          <p:nvPr/>
        </p:nvSpPr>
        <p:spPr>
          <a:xfrm rot="8043587">
            <a:off x="6152442" y="33713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1" name="Arc 30"/>
          <p:cNvSpPr/>
          <p:nvPr/>
        </p:nvSpPr>
        <p:spPr>
          <a:xfrm rot="8043587">
            <a:off x="7225917"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6868095" y="33713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37" name="Straight Connector 36"/>
          <p:cNvCxnSpPr>
            <a:stCxn id="35" idx="1"/>
          </p:cNvCxnSpPr>
          <p:nvPr/>
        </p:nvCxnSpPr>
        <p:spPr>
          <a:xfrm flipV="1">
            <a:off x="5961007" y="2986903"/>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H="1" flipV="1">
            <a:off x="6331465" y="2986903"/>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6140850" y="2986903"/>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085956" y="3271863"/>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6042437" y="3271872"/>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5" name="Oval 34"/>
          <p:cNvSpPr/>
          <p:nvPr/>
        </p:nvSpPr>
        <p:spPr>
          <a:xfrm>
            <a:off x="5834785" y="3691850"/>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TextBox 50"/>
          <p:cNvSpPr txBox="1"/>
          <p:nvPr/>
        </p:nvSpPr>
        <p:spPr>
          <a:xfrm>
            <a:off x="1659214" y="1104785"/>
            <a:ext cx="2658450" cy="369332"/>
          </a:xfrm>
          <a:prstGeom prst="rect">
            <a:avLst/>
          </a:prstGeom>
          <a:noFill/>
        </p:spPr>
        <p:txBody>
          <a:bodyPr wrap="none" rtlCol="0">
            <a:spAutoFit/>
          </a:bodyPr>
          <a:lstStyle/>
          <a:p>
            <a:r>
              <a:rPr lang="en-US" dirty="0" smtClean="0"/>
              <a:t>Science interface on shore</a:t>
            </a:r>
            <a:endParaRPr lang="en-US" dirty="0"/>
          </a:p>
        </p:txBody>
      </p:sp>
      <p:sp>
        <p:nvSpPr>
          <p:cNvPr id="52" name="TextBox 51"/>
          <p:cNvSpPr txBox="1"/>
          <p:nvPr/>
        </p:nvSpPr>
        <p:spPr>
          <a:xfrm>
            <a:off x="1641369" y="1441851"/>
            <a:ext cx="3548981" cy="369332"/>
          </a:xfrm>
          <a:prstGeom prst="rect">
            <a:avLst/>
          </a:prstGeom>
          <a:noFill/>
        </p:spPr>
        <p:txBody>
          <a:bodyPr wrap="none" rtlCol="0">
            <a:spAutoFit/>
          </a:bodyPr>
          <a:lstStyle/>
          <a:p>
            <a:r>
              <a:rPr lang="en-US" dirty="0" smtClean="0"/>
              <a:t>CO2 and Enriching process off shore</a:t>
            </a:r>
            <a:endParaRPr lang="en-US" dirty="0"/>
          </a:p>
        </p:txBody>
      </p:sp>
      <p:sp>
        <p:nvSpPr>
          <p:cNvPr id="53" name="TextBox 52"/>
          <p:cNvSpPr txBox="1"/>
          <p:nvPr/>
        </p:nvSpPr>
        <p:spPr>
          <a:xfrm>
            <a:off x="1659214" y="1778917"/>
            <a:ext cx="5121752" cy="369332"/>
          </a:xfrm>
          <a:prstGeom prst="rect">
            <a:avLst/>
          </a:prstGeom>
          <a:noFill/>
        </p:spPr>
        <p:txBody>
          <a:bodyPr wrap="none" rtlCol="0">
            <a:spAutoFit/>
          </a:bodyPr>
          <a:lstStyle/>
          <a:p>
            <a:r>
              <a:rPr lang="en-US" dirty="0" smtClean="0"/>
              <a:t>Air / sea interface managed using surface expression</a:t>
            </a:r>
            <a:endParaRPr lang="en-US" dirty="0"/>
          </a:p>
        </p:txBody>
      </p:sp>
      <p:sp>
        <p:nvSpPr>
          <p:cNvPr id="54" name="TextBox 53"/>
          <p:cNvSpPr txBox="1"/>
          <p:nvPr/>
        </p:nvSpPr>
        <p:spPr>
          <a:xfrm>
            <a:off x="2841328" y="2148249"/>
            <a:ext cx="5789340" cy="646331"/>
          </a:xfrm>
          <a:prstGeom prst="rect">
            <a:avLst/>
          </a:prstGeom>
          <a:noFill/>
        </p:spPr>
        <p:txBody>
          <a:bodyPr wrap="none" rtlCol="0">
            <a:spAutoFit/>
          </a:bodyPr>
          <a:lstStyle/>
          <a:p>
            <a:r>
              <a:rPr lang="en-US" dirty="0" smtClean="0"/>
              <a:t>Capable of supporting </a:t>
            </a:r>
            <a:r>
              <a:rPr lang="en-US" dirty="0"/>
              <a:t>2</a:t>
            </a:r>
            <a:r>
              <a:rPr lang="en-US" dirty="0" smtClean="0"/>
              <a:t> </a:t>
            </a:r>
            <a:r>
              <a:rPr lang="en-US" dirty="0" err="1" smtClean="0"/>
              <a:t>xFOCE</a:t>
            </a:r>
            <a:r>
              <a:rPr lang="en-US" dirty="0" smtClean="0"/>
              <a:t> units minimum</a:t>
            </a:r>
          </a:p>
          <a:p>
            <a:r>
              <a:rPr lang="en-US" dirty="0" smtClean="0"/>
              <a:t>1 active pH </a:t>
            </a:r>
            <a:r>
              <a:rPr lang="en-US" dirty="0" err="1" smtClean="0"/>
              <a:t>chg</a:t>
            </a:r>
            <a:r>
              <a:rPr lang="en-US" dirty="0" smtClean="0"/>
              <a:t> and 1 control, 3 active and 3 control desired</a:t>
            </a:r>
            <a:endParaRPr lang="en-US" dirty="0"/>
          </a:p>
        </p:txBody>
      </p:sp>
      <p:cxnSp>
        <p:nvCxnSpPr>
          <p:cNvPr id="55" name="Straight Arrow Connector 54"/>
          <p:cNvCxnSpPr/>
          <p:nvPr/>
        </p:nvCxnSpPr>
        <p:spPr>
          <a:xfrm>
            <a:off x="7473743" y="38999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7553411" y="4071551"/>
            <a:ext cx="1363174" cy="646331"/>
          </a:xfrm>
          <a:prstGeom prst="rect">
            <a:avLst/>
          </a:prstGeom>
          <a:noFill/>
        </p:spPr>
        <p:txBody>
          <a:bodyPr wrap="none" rtlCol="0">
            <a:spAutoFit/>
          </a:bodyPr>
          <a:lstStyle/>
          <a:p>
            <a:r>
              <a:rPr lang="en-US" dirty="0" smtClean="0"/>
              <a:t>Depth rating</a:t>
            </a:r>
          </a:p>
          <a:p>
            <a:r>
              <a:rPr lang="en-US" dirty="0" smtClean="0"/>
              <a:t>max – 40m</a:t>
            </a:r>
            <a:endParaRPr lang="en-US" dirty="0"/>
          </a:p>
        </p:txBody>
      </p:sp>
      <p:sp>
        <p:nvSpPr>
          <p:cNvPr id="57" name="TextBox 56"/>
          <p:cNvSpPr txBox="1"/>
          <p:nvPr/>
        </p:nvSpPr>
        <p:spPr>
          <a:xfrm>
            <a:off x="5378060" y="5300362"/>
            <a:ext cx="2095683" cy="369332"/>
          </a:xfrm>
          <a:prstGeom prst="rect">
            <a:avLst/>
          </a:prstGeom>
          <a:noFill/>
        </p:spPr>
        <p:txBody>
          <a:bodyPr wrap="none" rtlCol="0">
            <a:spAutoFit/>
          </a:bodyPr>
          <a:lstStyle/>
          <a:p>
            <a:r>
              <a:rPr lang="en-US" dirty="0" smtClean="0"/>
              <a:t>Anchored to bottom</a:t>
            </a:r>
            <a:endParaRPr lang="en-US" dirty="0"/>
          </a:p>
        </p:txBody>
      </p:sp>
      <p:sp>
        <p:nvSpPr>
          <p:cNvPr id="59" name="Lightning Bolt 58"/>
          <p:cNvSpPr/>
          <p:nvPr/>
        </p:nvSpPr>
        <p:spPr>
          <a:xfrm rot="20793381">
            <a:off x="2526571" y="299366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Lightning Bolt 59"/>
          <p:cNvSpPr/>
          <p:nvPr/>
        </p:nvSpPr>
        <p:spPr>
          <a:xfrm rot="9920404">
            <a:off x="4771150" y="2993660"/>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TextBox 60"/>
          <p:cNvSpPr txBox="1"/>
          <p:nvPr/>
        </p:nvSpPr>
        <p:spPr>
          <a:xfrm>
            <a:off x="3277414" y="3234723"/>
            <a:ext cx="2140204" cy="369332"/>
          </a:xfrm>
          <a:prstGeom prst="rect">
            <a:avLst/>
          </a:prstGeom>
          <a:noFill/>
        </p:spPr>
        <p:txBody>
          <a:bodyPr wrap="none" rtlCol="0">
            <a:spAutoFit/>
          </a:bodyPr>
          <a:lstStyle/>
          <a:p>
            <a:r>
              <a:rPr lang="en-US" dirty="0" err="1" smtClean="0"/>
              <a:t>Comms</a:t>
            </a:r>
            <a:r>
              <a:rPr lang="en-US" dirty="0" smtClean="0"/>
              <a:t> by telemetry</a:t>
            </a:r>
            <a:endParaRPr lang="en-US" dirty="0"/>
          </a:p>
        </p:txBody>
      </p:sp>
      <p:sp>
        <p:nvSpPr>
          <p:cNvPr id="2" name="TextBox 1"/>
          <p:cNvSpPr txBox="1"/>
          <p:nvPr/>
        </p:nvSpPr>
        <p:spPr>
          <a:xfrm>
            <a:off x="7044267" y="2954867"/>
            <a:ext cx="1775020" cy="369332"/>
          </a:xfrm>
          <a:prstGeom prst="rect">
            <a:avLst/>
          </a:prstGeom>
          <a:noFill/>
        </p:spPr>
        <p:txBody>
          <a:bodyPr wrap="none" rtlCol="0">
            <a:spAutoFit/>
          </a:bodyPr>
          <a:lstStyle/>
          <a:p>
            <a:r>
              <a:rPr lang="en-US" dirty="0" smtClean="0"/>
              <a:t>Buoy or Platform</a:t>
            </a:r>
            <a:endParaRPr lang="en-US" dirty="0"/>
          </a:p>
        </p:txBody>
      </p:sp>
      <p:cxnSp>
        <p:nvCxnSpPr>
          <p:cNvPr id="12" name="Straight Arrow Connector 11"/>
          <p:cNvCxnSpPr>
            <a:stCxn id="2" idx="1"/>
          </p:cNvCxnSpPr>
          <p:nvPr/>
        </p:nvCxnSpPr>
        <p:spPr>
          <a:xfrm flipH="1">
            <a:off x="6671733" y="3139533"/>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7332932"/>
      </p:ext>
    </p:extLst>
  </p:cSld>
  <p:clrMapOvr>
    <a:masterClrMapping/>
  </p:clrMapOvr>
  <p:timing>
    <p:tnLst>
      <p:par>
        <p:cTn xmlns:p14="http://schemas.microsoft.com/office/powerpoint/2010/mai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Device Appliance Controller</a:t>
            </a:r>
            <a:endParaRPr lang="en-US" dirty="0"/>
          </a:p>
        </p:txBody>
      </p:sp>
      <p:sp>
        <p:nvSpPr>
          <p:cNvPr id="3" name="Text Placeholder 2"/>
          <p:cNvSpPr>
            <a:spLocks noGrp="1"/>
          </p:cNvSpPr>
          <p:nvPr>
            <p:ph type="body" idx="1"/>
          </p:nvPr>
        </p:nvSpPr>
        <p:spPr>
          <a:xfrm>
            <a:off x="457200" y="1447800"/>
            <a:ext cx="4040188" cy="498475"/>
          </a:xfrm>
        </p:spPr>
        <p:txBody>
          <a:bodyPr/>
          <a:lstStyle/>
          <a:p>
            <a:r>
              <a:rPr lang="en-US" dirty="0" smtClean="0"/>
              <a:t>Advantages</a:t>
            </a:r>
            <a:endParaRPr lang="en-US" dirty="0"/>
          </a:p>
        </p:txBody>
      </p:sp>
      <p:sp>
        <p:nvSpPr>
          <p:cNvPr id="4" name="Content Placeholder 3"/>
          <p:cNvSpPr>
            <a:spLocks noGrp="1"/>
          </p:cNvSpPr>
          <p:nvPr>
            <p:ph sz="half" idx="2"/>
          </p:nvPr>
        </p:nvSpPr>
        <p:spPr/>
        <p:txBody>
          <a:bodyPr/>
          <a:lstStyle/>
          <a:p>
            <a:r>
              <a:rPr lang="en-US" dirty="0" smtClean="0"/>
              <a:t>All functions on one board</a:t>
            </a:r>
          </a:p>
          <a:p>
            <a:r>
              <a:rPr lang="en-US" dirty="0" smtClean="0"/>
              <a:t>CPU simple to program</a:t>
            </a:r>
          </a:p>
          <a:p>
            <a:r>
              <a:rPr lang="en-US" dirty="0" smtClean="0"/>
              <a:t>Single board design can handle a large variety of instruments</a:t>
            </a:r>
          </a:p>
          <a:p>
            <a:r>
              <a:rPr lang="en-US" dirty="0" smtClean="0"/>
              <a:t>Open source HW and SW</a:t>
            </a:r>
            <a:endParaRPr lang="en-US" dirty="0"/>
          </a:p>
        </p:txBody>
      </p:sp>
      <p:sp>
        <p:nvSpPr>
          <p:cNvPr id="5" name="Text Placeholder 4"/>
          <p:cNvSpPr>
            <a:spLocks noGrp="1"/>
          </p:cNvSpPr>
          <p:nvPr>
            <p:ph type="body" sz="quarter" idx="3"/>
          </p:nvPr>
        </p:nvSpPr>
        <p:spPr>
          <a:xfrm>
            <a:off x="4648200" y="1447800"/>
            <a:ext cx="4041775" cy="498475"/>
          </a:xfrm>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Custom design</a:t>
            </a:r>
          </a:p>
          <a:p>
            <a:r>
              <a:rPr lang="en-US" dirty="0" smtClean="0"/>
              <a:t>Cost?</a:t>
            </a:r>
          </a:p>
          <a:p>
            <a:r>
              <a:rPr lang="en-US" dirty="0" smtClean="0"/>
              <a:t>Distribution</a:t>
            </a:r>
          </a:p>
          <a:p>
            <a:endParaRPr lang="en-US" dirty="0"/>
          </a:p>
        </p:txBody>
      </p:sp>
    </p:spTree>
    <p:extLst>
      <p:ext uri="{BB962C8B-B14F-4D97-AF65-F5344CB8AC3E}">
        <p14:creationId xmlns:p14="http://schemas.microsoft.com/office/powerpoint/2010/main" val="2359628312"/>
      </p:ext>
    </p:extLst>
  </p:cSld>
  <p:clrMapOvr>
    <a:masterClrMapping/>
  </p:clrMapOvr>
  <p:timing>
    <p:tnLst>
      <p:par>
        <p:cTn xmlns:p14="http://schemas.microsoft.com/office/powerpoint/2010/mai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Architecture Comparison</a:t>
            </a:r>
            <a:endParaRPr lang="en-US" dirty="0"/>
          </a:p>
        </p:txBody>
      </p:sp>
      <p:graphicFrame>
        <p:nvGraphicFramePr>
          <p:cNvPr id="3" name="Table 2"/>
          <p:cNvGraphicFramePr>
            <a:graphicFrameLocks noGrp="1"/>
          </p:cNvGraphicFramePr>
          <p:nvPr/>
        </p:nvGraphicFramePr>
        <p:xfrm>
          <a:off x="1524000" y="1371600"/>
          <a:ext cx="5283920" cy="5293801"/>
        </p:xfrm>
        <a:graphic>
          <a:graphicData uri="http://schemas.openxmlformats.org/drawingml/2006/table">
            <a:tbl>
              <a:tblPr/>
              <a:tblGrid>
                <a:gridCol w="1763496"/>
                <a:gridCol w="880106"/>
                <a:gridCol w="880106"/>
                <a:gridCol w="880106"/>
                <a:gridCol w="880106"/>
              </a:tblGrid>
              <a:tr h="1682167">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PC/104</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err="1">
                          <a:solidFill>
                            <a:srgbClr val="000000"/>
                          </a:solidFill>
                          <a:latin typeface="Calibri"/>
                        </a:rPr>
                        <a:t>Wago</a:t>
                      </a:r>
                      <a:endParaRPr lang="en-US" sz="1800" b="0" i="0" u="none" strike="noStrike" dirty="0">
                        <a:solidFill>
                          <a:srgbClr val="000000"/>
                        </a:solidFill>
                        <a:latin typeface="Calibri"/>
                      </a:endParaRP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Instrument Chassis</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800" b="0" i="0" u="none" strike="noStrike" dirty="0">
                          <a:solidFill>
                            <a:srgbClr val="000000"/>
                          </a:solidFill>
                          <a:latin typeface="Calibri"/>
                        </a:rPr>
                        <a:t>Appliance Controller</a:t>
                      </a:r>
                    </a:p>
                  </a:txBody>
                  <a:tcPr marL="7206" marR="7206" marT="7206" marB="0" vert="vert27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Central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r>
              <a:tr h="182844">
                <a:tc>
                  <a:txBody>
                    <a:bodyPr/>
                    <a:lstStyle/>
                    <a:p>
                      <a:pPr algn="l" fontAlgn="b"/>
                      <a:r>
                        <a:rPr lang="en-US" sz="1200" b="0" i="0" u="none" strike="noStrike">
                          <a:solidFill>
                            <a:srgbClr val="000000"/>
                          </a:solidFill>
                          <a:latin typeface="Calibri"/>
                        </a:rPr>
                        <a:t>Local CPU</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Local Storage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Hard Drive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SD Card</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Ethernet Interface</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Serial Expansion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One per</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Load Control Relays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Circuit Breaker Protection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Inrush Limiting</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Ground Fault Detection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Thermal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Humidity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H2O Sensor Inputs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Pressure Sensor Input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r>
              <a:tr h="182844">
                <a:tc>
                  <a:txBody>
                    <a:bodyPr/>
                    <a:lstStyle/>
                    <a:p>
                      <a:pPr algn="l" fontAlgn="b"/>
                      <a:r>
                        <a:rPr lang="en-US" sz="1200" b="0" i="0" u="none" strike="noStrike">
                          <a:solidFill>
                            <a:srgbClr val="000000"/>
                          </a:solidFill>
                          <a:latin typeface="Calibri"/>
                        </a:rPr>
                        <a:t>3-Axis Orientation</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No</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0000"/>
                    </a:solidFill>
                  </a:tcPr>
                </a:tc>
                <a:tc>
                  <a:txBody>
                    <a:bodyPr/>
                    <a:lstStyle/>
                    <a:p>
                      <a:pPr algn="l" fontAlgn="b"/>
                      <a:r>
                        <a:rPr lang="en-US" sz="1200" b="0" i="0" u="none" strike="noStrike">
                          <a:solidFill>
                            <a:srgbClr val="000000"/>
                          </a:solidFill>
                          <a:latin typeface="Calibri"/>
                        </a:rPr>
                        <a:t>Yes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92D050"/>
                    </a:solidFill>
                  </a:tcPr>
                </a:tc>
                <a:tc>
                  <a:txBody>
                    <a:bodyPr/>
                    <a:lstStyle/>
                    <a:p>
                      <a:pPr algn="l" fontAlgn="b"/>
                      <a:r>
                        <a:rPr lang="en-US" sz="1200" b="0" i="0" u="none" strike="noStrike">
                          <a:solidFill>
                            <a:srgbClr val="000000"/>
                          </a:solidFill>
                          <a:latin typeface="Calibri"/>
                        </a:rPr>
                        <a:t>?</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w="6350" cap="flat" cmpd="sng" algn="ctr">
                      <a:solidFill>
                        <a:srgbClr val="000000"/>
                      </a:solidFill>
                      <a:prstDash val="solid"/>
                      <a:round/>
                      <a:headEnd type="none" w="med" len="med"/>
                      <a:tailEnd type="none" w="med" len="med"/>
                    </a:lnT>
                    <a:lnB>
                      <a:noFill/>
                    </a:lnB>
                  </a:tcPr>
                </a:tc>
              </a:tr>
              <a:tr h="182844">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206" marR="7206" marT="7206" marB="0" anchor="b">
                    <a:lnL>
                      <a:noFill/>
                    </a:lnL>
                    <a:lnR>
                      <a:noFill/>
                    </a:lnR>
                    <a:lnT>
                      <a:noFill/>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Power Usage (Watts)</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10</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82844">
                <a:tc>
                  <a:txBody>
                    <a:bodyPr/>
                    <a:lstStyle/>
                    <a:p>
                      <a:pPr algn="l" fontAlgn="b"/>
                      <a:r>
                        <a:rPr lang="en-US" sz="1200" b="0" i="0" u="none" strike="noStrike">
                          <a:solidFill>
                            <a:srgbClr val="000000"/>
                          </a:solidFill>
                          <a:latin typeface="Calibri"/>
                        </a:rPr>
                        <a:t>Cost per System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3500</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latin typeface="Calibri"/>
                        </a:rPr>
                        <a:t> </a:t>
                      </a:r>
                      <a:r>
                        <a:rPr lang="en-US" sz="1200" b="0" i="0" u="none" strike="noStrike" dirty="0" smtClean="0">
                          <a:solidFill>
                            <a:srgbClr val="000000"/>
                          </a:solidFill>
                          <a:latin typeface="Calibri"/>
                        </a:rPr>
                        <a:t>3486</a:t>
                      </a:r>
                      <a:endParaRPr lang="en-US" sz="1200" b="0" i="0" u="none" strike="noStrike" dirty="0">
                        <a:solidFill>
                          <a:srgbClr val="000000"/>
                        </a:solidFill>
                        <a:latin typeface="Calibri"/>
                      </a:endParaRP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206" marR="7206" marT="7206"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006201166"/>
      </p:ext>
    </p:extLst>
  </p:cSld>
  <p:clrMapOvr>
    <a:masterClrMapping/>
  </p:clrMapOvr>
  <p:timing>
    <p:tnLst>
      <p:par>
        <p:cTn xmlns:p14="http://schemas.microsoft.com/office/powerpoint/2010/mai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69859" y="1482240"/>
            <a:ext cx="5447582" cy="3662541"/>
          </a:xfrm>
          <a:prstGeom prst="rect">
            <a:avLst/>
          </a:prstGeom>
          <a:noFill/>
        </p:spPr>
        <p:txBody>
          <a:bodyPr wrap="none" rtlCol="0">
            <a:spAutoFit/>
          </a:bodyPr>
          <a:lstStyle/>
          <a:p>
            <a:pPr algn="ctr"/>
            <a:r>
              <a:rPr lang="en-US" sz="4000" b="1" dirty="0" smtClean="0">
                <a:solidFill>
                  <a:schemeClr val="tx1">
                    <a:lumMod val="85000"/>
                  </a:schemeClr>
                </a:solidFill>
              </a:rPr>
              <a:t>Mechanical Components</a:t>
            </a:r>
            <a:br>
              <a:rPr lang="en-US" sz="4000" b="1" dirty="0" smtClean="0">
                <a:solidFill>
                  <a:schemeClr val="tx1">
                    <a:lumMod val="85000"/>
                  </a:schemeClr>
                </a:solidFill>
              </a:rPr>
            </a:br>
            <a:r>
              <a:rPr lang="en-US" sz="4000" b="1" dirty="0" smtClean="0">
                <a:solidFill>
                  <a:schemeClr val="tx1">
                    <a:lumMod val="85000"/>
                  </a:schemeClr>
                </a:solidFill>
              </a:rPr>
              <a:t>Comprising </a:t>
            </a:r>
            <a:br>
              <a:rPr lang="en-US" sz="4000" b="1" dirty="0" smtClean="0">
                <a:solidFill>
                  <a:schemeClr val="tx1">
                    <a:lumMod val="85000"/>
                  </a:schemeClr>
                </a:solidFill>
              </a:rPr>
            </a:br>
            <a:r>
              <a:rPr lang="en-US" sz="4000" b="1" dirty="0" smtClean="0">
                <a:solidFill>
                  <a:schemeClr val="tx1">
                    <a:lumMod val="85000"/>
                  </a:schemeClr>
                </a:solidFill>
              </a:rPr>
              <a:t>xFOCE / </a:t>
            </a:r>
            <a:r>
              <a:rPr lang="en-US" sz="4000" b="1" dirty="0" err="1" smtClean="0">
                <a:solidFill>
                  <a:schemeClr val="tx1">
                    <a:lumMod val="85000"/>
                  </a:schemeClr>
                </a:solidFill>
              </a:rPr>
              <a:t>swFOCE</a:t>
            </a:r>
            <a:r>
              <a:rPr lang="en-US" sz="4000" dirty="0" smtClean="0">
                <a:solidFill>
                  <a:schemeClr val="tx1">
                    <a:lumMod val="85000"/>
                  </a:schemeClr>
                </a:solidFill>
              </a:rPr>
              <a:t/>
            </a:r>
            <a:br>
              <a:rPr lang="en-US" sz="4000" dirty="0" smtClean="0">
                <a:solidFill>
                  <a:schemeClr val="tx1">
                    <a:lumMod val="85000"/>
                  </a:schemeClr>
                </a:solidFill>
              </a:rPr>
            </a:br>
            <a:r>
              <a:rPr lang="en-US" sz="4000" dirty="0" smtClean="0">
                <a:solidFill>
                  <a:schemeClr val="tx1">
                    <a:lumMod val="85000"/>
                  </a:schemeClr>
                </a:solidFill>
              </a:rPr>
              <a:t/>
            </a:r>
            <a:br>
              <a:rPr lang="en-US" sz="4000" dirty="0" smtClean="0">
                <a:solidFill>
                  <a:schemeClr val="tx1">
                    <a:lumMod val="85000"/>
                  </a:schemeClr>
                </a:solidFill>
              </a:rPr>
            </a:br>
            <a:r>
              <a:rPr lang="en-US" sz="3200" dirty="0" smtClean="0">
                <a:solidFill>
                  <a:schemeClr val="tx1">
                    <a:lumMod val="85000"/>
                  </a:schemeClr>
                </a:solidFill>
              </a:rPr>
              <a:t>Farley F. Shane</a:t>
            </a:r>
            <a:r>
              <a:rPr lang="en-US" sz="4000" dirty="0" smtClean="0">
                <a:solidFill>
                  <a:schemeClr val="tx1">
                    <a:lumMod val="85000"/>
                  </a:schemeClr>
                </a:solidFill>
              </a:rPr>
              <a:t/>
            </a:r>
            <a:br>
              <a:rPr lang="en-US" sz="4000" dirty="0" smtClean="0">
                <a:solidFill>
                  <a:schemeClr val="tx1">
                    <a:lumMod val="85000"/>
                  </a:schemeClr>
                </a:solidFill>
              </a:rPr>
            </a:br>
            <a:endParaRPr lang="en-US" sz="4000" dirty="0"/>
          </a:p>
        </p:txBody>
      </p:sp>
    </p:spTree>
    <p:extLst>
      <p:ext uri="{BB962C8B-B14F-4D97-AF65-F5344CB8AC3E}">
        <p14:creationId xmlns:p14="http://schemas.microsoft.com/office/powerpoint/2010/main" val="1086173238"/>
      </p:ext>
    </p:extLst>
  </p:cSld>
  <p:clrMapOvr>
    <a:masterClrMapping/>
  </p:clrMapOvr>
  <p:timing>
    <p:tnLst>
      <p:par>
        <p:cTn xmlns:p14="http://schemas.microsoft.com/office/powerpoint/2010/mai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762000"/>
            <a:ext cx="5638800" cy="1066800"/>
          </a:xfrm>
        </p:spPr>
        <p:txBody>
          <a:bodyPr>
            <a:noAutofit/>
          </a:bodyPr>
          <a:lstStyle/>
          <a:p>
            <a:pPr algn="ctr"/>
            <a:r>
              <a:rPr lang="en-US" sz="3200" b="1" u="sng" dirty="0" smtClean="0"/>
              <a:t>xFOCE Mechanical</a:t>
            </a:r>
            <a:br>
              <a:rPr lang="en-US" sz="3200" b="1" u="sng" dirty="0" smtClean="0"/>
            </a:br>
            <a:r>
              <a:rPr lang="en-US" sz="3200" b="1" u="sng" dirty="0" smtClean="0"/>
              <a:t>  Sub-Systems</a:t>
            </a:r>
            <a:endParaRPr lang="en-US" sz="3200" b="1" u="sng" dirty="0"/>
          </a:p>
        </p:txBody>
      </p:sp>
      <p:sp>
        <p:nvSpPr>
          <p:cNvPr id="3" name="Rectangle 2"/>
          <p:cNvSpPr/>
          <p:nvPr/>
        </p:nvSpPr>
        <p:spPr>
          <a:xfrm>
            <a:off x="152400" y="1066800"/>
            <a:ext cx="9167766" cy="7232749"/>
          </a:xfrm>
          <a:prstGeom prst="rect">
            <a:avLst/>
          </a:prstGeom>
        </p:spPr>
        <p:txBody>
          <a:bodyPr wrap="square">
            <a:spAutoFit/>
          </a:bodyPr>
          <a:lstStyle/>
          <a:p>
            <a:endParaRPr lang="en-US" sz="1600" dirty="0" smtClean="0"/>
          </a:p>
          <a:p>
            <a:endParaRPr lang="en-US" sz="1600" dirty="0"/>
          </a:p>
          <a:p>
            <a:endParaRPr lang="en-US" sz="1600" dirty="0" smtClean="0"/>
          </a:p>
          <a:p>
            <a:endParaRPr lang="en-US" sz="1600" dirty="0"/>
          </a:p>
          <a:p>
            <a:endParaRPr lang="en-US" sz="1600" dirty="0" smtClean="0"/>
          </a:p>
          <a:p>
            <a:endParaRPr lang="en-US" sz="1600" dirty="0"/>
          </a:p>
          <a:p>
            <a:pPr lvl="4">
              <a:buFont typeface="Arial" pitchFamily="34" charset="0"/>
              <a:buChar char="•"/>
            </a:pPr>
            <a:r>
              <a:rPr lang="en-US" sz="2400" u="sng" dirty="0" smtClean="0"/>
              <a:t> Seafloor System</a:t>
            </a:r>
          </a:p>
          <a:p>
            <a:pPr lvl="5">
              <a:buFont typeface="Arial" pitchFamily="34" charset="0"/>
              <a:buChar char="•"/>
            </a:pPr>
            <a:r>
              <a:rPr lang="en-US" sz="2400" dirty="0" smtClean="0"/>
              <a:t> Experiment Chamber</a:t>
            </a:r>
          </a:p>
          <a:p>
            <a:pPr lvl="5">
              <a:buFont typeface="Arial" pitchFamily="34" charset="0"/>
              <a:buChar char="•"/>
            </a:pPr>
            <a:r>
              <a:rPr lang="en-US" sz="2400" dirty="0" smtClean="0"/>
              <a:t> Ancillary Support Equipment</a:t>
            </a:r>
          </a:p>
          <a:p>
            <a:pPr lvl="4">
              <a:buFont typeface="Arial" pitchFamily="34" charset="0"/>
              <a:buChar char="•"/>
            </a:pPr>
            <a:r>
              <a:rPr lang="en-US" sz="2400" dirty="0" smtClean="0"/>
              <a:t> </a:t>
            </a:r>
            <a:r>
              <a:rPr lang="en-US" sz="2400" u="sng" dirty="0" smtClean="0"/>
              <a:t>Surface Support Systems</a:t>
            </a:r>
          </a:p>
          <a:p>
            <a:pPr lvl="5">
              <a:buFont typeface="Arial" pitchFamily="34" charset="0"/>
              <a:buChar char="•"/>
            </a:pPr>
            <a:r>
              <a:rPr lang="en-US" sz="2400" dirty="0" smtClean="0"/>
              <a:t> Seawater Enrichment System</a:t>
            </a:r>
          </a:p>
          <a:p>
            <a:pPr lvl="6">
              <a:buFont typeface="Arial" pitchFamily="34" charset="0"/>
              <a:buChar char="•"/>
            </a:pPr>
            <a:r>
              <a:rPr lang="en-US" sz="2400" dirty="0" smtClean="0"/>
              <a:t> Generation</a:t>
            </a:r>
          </a:p>
          <a:p>
            <a:pPr lvl="6">
              <a:buFont typeface="Arial" pitchFamily="34" charset="0"/>
              <a:buChar char="•"/>
            </a:pPr>
            <a:r>
              <a:rPr lang="en-US" sz="2400" dirty="0" smtClean="0"/>
              <a:t> Delivery</a:t>
            </a:r>
          </a:p>
          <a:p>
            <a:pPr lvl="5">
              <a:buFont typeface="Arial" pitchFamily="34" charset="0"/>
              <a:buChar char="•"/>
            </a:pPr>
            <a:r>
              <a:rPr lang="en-US" sz="2400" dirty="0" smtClean="0"/>
              <a:t> Power</a:t>
            </a:r>
          </a:p>
          <a:p>
            <a:endParaRPr lang="en-US" sz="1600" dirty="0"/>
          </a:p>
          <a:p>
            <a:pPr lvl="3" algn="ctr"/>
            <a:endParaRPr lang="en-US" sz="1600" dirty="0"/>
          </a:p>
          <a:p>
            <a:endParaRPr lang="en-US" sz="1600" dirty="0" smtClean="0"/>
          </a:p>
          <a:p>
            <a:r>
              <a:rPr lang="en-US" sz="1600" dirty="0" smtClean="0"/>
              <a:t> </a:t>
            </a:r>
          </a:p>
          <a:p>
            <a:pPr lvl="1"/>
            <a:endParaRPr lang="en-US" sz="1600" dirty="0" smtClean="0"/>
          </a:p>
          <a:p>
            <a:pPr lvl="1"/>
            <a:endParaRPr lang="en-US" sz="1600" dirty="0"/>
          </a:p>
          <a:p>
            <a:pPr lvl="1"/>
            <a:r>
              <a:rPr lang="en-US" sz="1600" dirty="0" smtClean="0"/>
              <a:t>					</a:t>
            </a:r>
          </a:p>
          <a:p>
            <a:pPr lvl="1"/>
            <a:endParaRPr lang="en-US" sz="1600" dirty="0" smtClean="0"/>
          </a:p>
          <a:p>
            <a:pPr lvl="1"/>
            <a:endParaRPr lang="en-US" sz="1600" dirty="0" smtClean="0"/>
          </a:p>
          <a:p>
            <a:pPr lvl="1"/>
            <a:endParaRPr lang="en-US" sz="1600" dirty="0" smtClean="0"/>
          </a:p>
          <a:p>
            <a:pPr lvl="1"/>
            <a:endParaRPr lang="en-US" sz="1600" dirty="0"/>
          </a:p>
        </p:txBody>
      </p:sp>
    </p:spTree>
    <p:extLst>
      <p:ext uri="{BB962C8B-B14F-4D97-AF65-F5344CB8AC3E}">
        <p14:creationId xmlns:p14="http://schemas.microsoft.com/office/powerpoint/2010/main" val="3484780014"/>
      </p:ext>
    </p:extLst>
  </p:cSld>
  <p:clrMapOvr>
    <a:masterClrMapping/>
  </p:clrMapOvr>
  <p:timing>
    <p:tnLst>
      <p:par>
        <p:cTn xmlns:p14="http://schemas.microsoft.com/office/powerpoint/2010/mai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1"/>
          <p:cNvGraphicFramePr>
            <a:graphicFrameLocks noChangeAspect="1"/>
          </p:cNvGraphicFramePr>
          <p:nvPr/>
        </p:nvGraphicFramePr>
        <p:xfrm>
          <a:off x="228600" y="762000"/>
          <a:ext cx="8763000" cy="5867400"/>
        </p:xfrm>
        <a:graphic>
          <a:graphicData uri="http://schemas.openxmlformats.org/presentationml/2006/ole">
            <mc:AlternateContent xmlns:mc="http://schemas.openxmlformats.org/markup-compatibility/2006">
              <mc:Choice xmlns:v="urn:schemas-microsoft-com:vml" Requires="v">
                <p:oleObj spid="_x0000_s1026"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8600" y="762000"/>
                        <a:ext cx="87630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2" name="Title 1"/>
          <p:cNvSpPr>
            <a:spLocks noGrp="1"/>
          </p:cNvSpPr>
          <p:nvPr>
            <p:ph type="ctrTitle" idx="4294967295"/>
          </p:nvPr>
        </p:nvSpPr>
        <p:spPr>
          <a:xfrm>
            <a:off x="1371600" y="76200"/>
            <a:ext cx="6477000" cy="609600"/>
          </a:xfrm>
        </p:spPr>
        <p:txBody>
          <a:bodyPr>
            <a:noAutofit/>
          </a:bodyPr>
          <a:lstStyle/>
          <a:p>
            <a:pPr algn="ctr"/>
            <a:r>
              <a:rPr lang="en-US" sz="2400" b="1" u="sng" dirty="0" smtClean="0"/>
              <a:t>Typical Seafloor System Comprising an xFOCE</a:t>
            </a:r>
            <a:endParaRPr lang="en-US" sz="2400" b="1" u="sng" dirty="0"/>
          </a:p>
        </p:txBody>
      </p:sp>
      <p:sp>
        <p:nvSpPr>
          <p:cNvPr id="6" name="Rectangle 5"/>
          <p:cNvSpPr/>
          <p:nvPr/>
        </p:nvSpPr>
        <p:spPr>
          <a:xfrm>
            <a:off x="304800" y="3505200"/>
            <a:ext cx="1964449" cy="369332"/>
          </a:xfrm>
          <a:prstGeom prst="rect">
            <a:avLst/>
          </a:prstGeom>
        </p:spPr>
        <p:txBody>
          <a:bodyPr wrap="none">
            <a:spAutoFit/>
          </a:bodyPr>
          <a:lstStyle/>
          <a:p>
            <a:r>
              <a:rPr lang="en-US" b="1" dirty="0" smtClean="0"/>
              <a:t>Delay Path Section</a:t>
            </a:r>
            <a:endParaRPr lang="en-US" b="1" dirty="0"/>
          </a:p>
        </p:txBody>
      </p:sp>
      <p:sp>
        <p:nvSpPr>
          <p:cNvPr id="7" name="Rectangle 6"/>
          <p:cNvSpPr/>
          <p:nvPr/>
        </p:nvSpPr>
        <p:spPr>
          <a:xfrm>
            <a:off x="5181600" y="5715000"/>
            <a:ext cx="1964449" cy="369332"/>
          </a:xfrm>
          <a:prstGeom prst="rect">
            <a:avLst/>
          </a:prstGeom>
        </p:spPr>
        <p:txBody>
          <a:bodyPr wrap="none">
            <a:spAutoFit/>
          </a:bodyPr>
          <a:lstStyle/>
          <a:p>
            <a:r>
              <a:rPr lang="en-US" b="1" dirty="0" smtClean="0"/>
              <a:t>Delay Path Section</a:t>
            </a:r>
            <a:endParaRPr lang="en-US" b="1" dirty="0"/>
          </a:p>
        </p:txBody>
      </p:sp>
      <p:sp>
        <p:nvSpPr>
          <p:cNvPr id="8" name="Rectangle 7"/>
          <p:cNvSpPr/>
          <p:nvPr/>
        </p:nvSpPr>
        <p:spPr>
          <a:xfrm>
            <a:off x="5105400" y="2133600"/>
            <a:ext cx="2203937" cy="369332"/>
          </a:xfrm>
          <a:prstGeom prst="rect">
            <a:avLst/>
          </a:prstGeom>
        </p:spPr>
        <p:txBody>
          <a:bodyPr wrap="none">
            <a:spAutoFit/>
          </a:bodyPr>
          <a:lstStyle/>
          <a:p>
            <a:r>
              <a:rPr lang="en-US" b="1" dirty="0" smtClean="0"/>
              <a:t>Experiment Chamber</a:t>
            </a:r>
            <a:endParaRPr lang="en-US" b="1" dirty="0"/>
          </a:p>
        </p:txBody>
      </p:sp>
      <p:sp>
        <p:nvSpPr>
          <p:cNvPr id="9" name="Rectangle 8"/>
          <p:cNvSpPr/>
          <p:nvPr/>
        </p:nvSpPr>
        <p:spPr>
          <a:xfrm>
            <a:off x="228600" y="2895600"/>
            <a:ext cx="1563633" cy="369332"/>
          </a:xfrm>
          <a:prstGeom prst="rect">
            <a:avLst/>
          </a:prstGeom>
        </p:spPr>
        <p:txBody>
          <a:bodyPr wrap="none">
            <a:spAutoFit/>
          </a:bodyPr>
          <a:lstStyle/>
          <a:p>
            <a:r>
              <a:rPr lang="en-US" b="1" dirty="0" smtClean="0"/>
              <a:t>Seawater Inlet</a:t>
            </a:r>
            <a:endParaRPr lang="en-US" b="1" dirty="0"/>
          </a:p>
        </p:txBody>
      </p:sp>
      <p:sp>
        <p:nvSpPr>
          <p:cNvPr id="10" name="Rectangle 9"/>
          <p:cNvSpPr/>
          <p:nvPr/>
        </p:nvSpPr>
        <p:spPr>
          <a:xfrm>
            <a:off x="7315200" y="4419600"/>
            <a:ext cx="1563633" cy="369332"/>
          </a:xfrm>
          <a:prstGeom prst="rect">
            <a:avLst/>
          </a:prstGeom>
        </p:spPr>
        <p:txBody>
          <a:bodyPr wrap="none">
            <a:spAutoFit/>
          </a:bodyPr>
          <a:lstStyle/>
          <a:p>
            <a:r>
              <a:rPr lang="en-US" b="1" dirty="0" smtClean="0"/>
              <a:t>Seawater Inlet</a:t>
            </a:r>
            <a:endParaRPr lang="en-US" b="1" dirty="0"/>
          </a:p>
        </p:txBody>
      </p:sp>
      <p:sp>
        <p:nvSpPr>
          <p:cNvPr id="11" name="Rectangle 10"/>
          <p:cNvSpPr/>
          <p:nvPr/>
        </p:nvSpPr>
        <p:spPr>
          <a:xfrm>
            <a:off x="1981200" y="5181600"/>
            <a:ext cx="2603213" cy="369332"/>
          </a:xfrm>
          <a:prstGeom prst="rect">
            <a:avLst/>
          </a:prstGeom>
        </p:spPr>
        <p:txBody>
          <a:bodyPr wrap="none">
            <a:spAutoFit/>
          </a:bodyPr>
          <a:lstStyle/>
          <a:p>
            <a:r>
              <a:rPr lang="en-US" b="1" dirty="0" smtClean="0"/>
              <a:t>Conformal Sealing Mat(s)</a:t>
            </a:r>
            <a:endParaRPr lang="en-US" dirty="0"/>
          </a:p>
        </p:txBody>
      </p:sp>
      <p:cxnSp>
        <p:nvCxnSpPr>
          <p:cNvPr id="12" name="Straight Arrow Connector 11"/>
          <p:cNvCxnSpPr/>
          <p:nvPr/>
        </p:nvCxnSpPr>
        <p:spPr>
          <a:xfrm flipV="1">
            <a:off x="1676400" y="3048000"/>
            <a:ext cx="6858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762000" y="2590800"/>
            <a:ext cx="3810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flipH="1">
            <a:off x="8001000" y="4724400"/>
            <a:ext cx="2286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a:stCxn id="7" idx="0"/>
          </p:cNvCxnSpPr>
          <p:nvPr/>
        </p:nvCxnSpPr>
        <p:spPr>
          <a:xfrm flipV="1">
            <a:off x="6163825" y="4800600"/>
            <a:ext cx="694175" cy="914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flipH="1">
            <a:off x="4572000" y="2438400"/>
            <a:ext cx="1219200" cy="1447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a:stCxn id="11" idx="0"/>
          </p:cNvCxnSpPr>
          <p:nvPr/>
        </p:nvCxnSpPr>
        <p:spPr>
          <a:xfrm flipV="1">
            <a:off x="3282807" y="4495800"/>
            <a:ext cx="1746393" cy="685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stCxn id="11" idx="0"/>
          </p:cNvCxnSpPr>
          <p:nvPr/>
        </p:nvCxnSpPr>
        <p:spPr>
          <a:xfrm flipV="1">
            <a:off x="3282807" y="4114800"/>
            <a:ext cx="908193" cy="1066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3" name="Rectangle 22"/>
          <p:cNvSpPr/>
          <p:nvPr/>
        </p:nvSpPr>
        <p:spPr>
          <a:xfrm>
            <a:off x="304800" y="4267200"/>
            <a:ext cx="3202223" cy="369332"/>
          </a:xfrm>
          <a:prstGeom prst="rect">
            <a:avLst/>
          </a:prstGeom>
        </p:spPr>
        <p:txBody>
          <a:bodyPr wrap="none">
            <a:spAutoFit/>
          </a:bodyPr>
          <a:lstStyle/>
          <a:p>
            <a:r>
              <a:rPr lang="en-US" b="1" dirty="0" smtClean="0"/>
              <a:t>Chamber Anchors (at 4 corners)</a:t>
            </a:r>
            <a:endParaRPr lang="en-US" b="1" dirty="0"/>
          </a:p>
        </p:txBody>
      </p:sp>
      <p:cxnSp>
        <p:nvCxnSpPr>
          <p:cNvPr id="24" name="Straight Arrow Connector 23"/>
          <p:cNvCxnSpPr/>
          <p:nvPr/>
        </p:nvCxnSpPr>
        <p:spPr>
          <a:xfrm flipV="1">
            <a:off x="3429000" y="3886200"/>
            <a:ext cx="4572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869577" y="2373854"/>
            <a:ext cx="7055223" cy="2883946"/>
          </a:xfrm>
          <a:custGeom>
            <a:avLst/>
            <a:gdLst>
              <a:gd name="connsiteX0" fmla="*/ 82475 w 7058809"/>
              <a:gd name="connsiteY0" fmla="*/ 62753 h 2692998"/>
              <a:gd name="connsiteX1" fmla="*/ 23308 w 7058809"/>
              <a:gd name="connsiteY1" fmla="*/ 3586 h 2692998"/>
              <a:gd name="connsiteX2" fmla="*/ 222324 w 7058809"/>
              <a:gd name="connsiteY2" fmla="*/ 84268 h 2692998"/>
              <a:gd name="connsiteX3" fmla="*/ 7058809 w 7058809"/>
              <a:gd name="connsiteY3" fmla="*/ 2692998 h 2692998"/>
            </a:gdLst>
            <a:ahLst/>
            <a:cxnLst>
              <a:cxn ang="0">
                <a:pos x="connsiteX0" y="connsiteY0"/>
              </a:cxn>
              <a:cxn ang="0">
                <a:pos x="connsiteX1" y="connsiteY1"/>
              </a:cxn>
              <a:cxn ang="0">
                <a:pos x="connsiteX2" y="connsiteY2"/>
              </a:cxn>
              <a:cxn ang="0">
                <a:pos x="connsiteX3" y="connsiteY3"/>
              </a:cxn>
            </a:cxnLst>
            <a:rect l="l" t="t" r="r" b="b"/>
            <a:pathLst>
              <a:path w="7058809" h="2692998">
                <a:moveTo>
                  <a:pt x="82475" y="62753"/>
                </a:moveTo>
                <a:cubicBezTo>
                  <a:pt x="41237" y="31376"/>
                  <a:pt x="0" y="0"/>
                  <a:pt x="23308" y="3586"/>
                </a:cubicBezTo>
                <a:cubicBezTo>
                  <a:pt x="46616" y="7172"/>
                  <a:pt x="222324" y="84268"/>
                  <a:pt x="222324" y="84268"/>
                </a:cubicBezTo>
                <a:cubicBezTo>
                  <a:pt x="1394907" y="532503"/>
                  <a:pt x="6405282" y="2130911"/>
                  <a:pt x="7058809" y="2692998"/>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Freeform 63"/>
          <p:cNvSpPr/>
          <p:nvPr/>
        </p:nvSpPr>
        <p:spPr>
          <a:xfrm>
            <a:off x="7924800" y="5257800"/>
            <a:ext cx="291354" cy="171226"/>
          </a:xfrm>
          <a:custGeom>
            <a:avLst/>
            <a:gdLst>
              <a:gd name="connsiteX0" fmla="*/ 0 w 291354"/>
              <a:gd name="connsiteY0" fmla="*/ 0 h 171226"/>
              <a:gd name="connsiteX1" fmla="*/ 263563 w 291354"/>
              <a:gd name="connsiteY1" fmla="*/ 161365 h 171226"/>
              <a:gd name="connsiteX2" fmla="*/ 166744 w 291354"/>
              <a:gd name="connsiteY2" fmla="*/ 59167 h 171226"/>
            </a:gdLst>
            <a:ahLst/>
            <a:cxnLst>
              <a:cxn ang="0">
                <a:pos x="connsiteX0" y="connsiteY0"/>
              </a:cxn>
              <a:cxn ang="0">
                <a:pos x="connsiteX1" y="connsiteY1"/>
              </a:cxn>
              <a:cxn ang="0">
                <a:pos x="connsiteX2" y="connsiteY2"/>
              </a:cxn>
            </a:cxnLst>
            <a:rect l="l" t="t" r="r" b="b"/>
            <a:pathLst>
              <a:path w="291354" h="171226">
                <a:moveTo>
                  <a:pt x="0" y="0"/>
                </a:moveTo>
                <a:cubicBezTo>
                  <a:pt x="117886" y="75752"/>
                  <a:pt x="235772" y="151504"/>
                  <a:pt x="263563" y="161365"/>
                </a:cubicBezTo>
                <a:cubicBezTo>
                  <a:pt x="291354" y="171226"/>
                  <a:pt x="229049" y="115196"/>
                  <a:pt x="166744" y="59167"/>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9" name="Rounded Rectangle 88"/>
          <p:cNvSpPr/>
          <p:nvPr/>
        </p:nvSpPr>
        <p:spPr>
          <a:xfrm rot="1206824">
            <a:off x="4428055" y="3605281"/>
            <a:ext cx="152400" cy="76200"/>
          </a:xfrm>
          <a:prstGeom prst="roundRect">
            <a:avLst/>
          </a:prstGeom>
          <a:gradFill>
            <a:gsLst>
              <a:gs pos="0">
                <a:srgbClr val="FFEFD1"/>
              </a:gs>
              <a:gs pos="64999">
                <a:srgbClr val="F0EBD5"/>
              </a:gs>
              <a:gs pos="100000">
                <a:srgbClr val="D1C39F"/>
              </a:gs>
            </a:gsLst>
            <a:lin ang="16200000" scaled="0"/>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Freeform 89"/>
          <p:cNvSpPr/>
          <p:nvPr/>
        </p:nvSpPr>
        <p:spPr>
          <a:xfrm>
            <a:off x="1371600" y="1905000"/>
            <a:ext cx="3282875" cy="1818042"/>
          </a:xfrm>
          <a:custGeom>
            <a:avLst/>
            <a:gdLst>
              <a:gd name="connsiteX0" fmla="*/ 3103581 w 3282875"/>
              <a:gd name="connsiteY0" fmla="*/ 1818042 h 1818042"/>
              <a:gd name="connsiteX1" fmla="*/ 3259567 w 3282875"/>
              <a:gd name="connsiteY1" fmla="*/ 1484555 h 1818042"/>
              <a:gd name="connsiteX2" fmla="*/ 3221915 w 3282875"/>
              <a:gd name="connsiteY2" fmla="*/ 1328569 h 1818042"/>
              <a:gd name="connsiteX3" fmla="*/ 2893807 w 3282875"/>
              <a:gd name="connsiteY3" fmla="*/ 1156447 h 1818042"/>
              <a:gd name="connsiteX4" fmla="*/ 2630245 w 3282875"/>
              <a:gd name="connsiteY4" fmla="*/ 1048870 h 1818042"/>
              <a:gd name="connsiteX5" fmla="*/ 0 w 3282875"/>
              <a:gd name="connsiteY5" fmla="*/ 0 h 18180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282875" h="1818042">
                <a:moveTo>
                  <a:pt x="3103581" y="1818042"/>
                </a:moveTo>
                <a:cubicBezTo>
                  <a:pt x="3171713" y="1692088"/>
                  <a:pt x="3239845" y="1566134"/>
                  <a:pt x="3259567" y="1484555"/>
                </a:cubicBezTo>
                <a:cubicBezTo>
                  <a:pt x="3279289" y="1402976"/>
                  <a:pt x="3282875" y="1383254"/>
                  <a:pt x="3221915" y="1328569"/>
                </a:cubicBezTo>
                <a:cubicBezTo>
                  <a:pt x="3160955" y="1273884"/>
                  <a:pt x="2992419" y="1203064"/>
                  <a:pt x="2893807" y="1156447"/>
                </a:cubicBezTo>
                <a:cubicBezTo>
                  <a:pt x="2795195" y="1109831"/>
                  <a:pt x="2630245" y="1048870"/>
                  <a:pt x="2630245" y="1048870"/>
                </a:cubicBezTo>
                <a:cubicBezTo>
                  <a:pt x="2147944" y="856129"/>
                  <a:pt x="480508" y="93233"/>
                  <a:pt x="0" y="0"/>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91" name="Rectangle 90"/>
          <p:cNvSpPr/>
          <p:nvPr/>
        </p:nvSpPr>
        <p:spPr>
          <a:xfrm>
            <a:off x="1752600" y="990600"/>
            <a:ext cx="3247299" cy="369332"/>
          </a:xfrm>
          <a:prstGeom prst="rect">
            <a:avLst/>
          </a:prstGeom>
        </p:spPr>
        <p:txBody>
          <a:bodyPr wrap="none">
            <a:spAutoFit/>
          </a:bodyPr>
          <a:lstStyle/>
          <a:p>
            <a:r>
              <a:rPr lang="en-US" b="1" dirty="0" smtClean="0"/>
              <a:t>Enriched Seawater Delivery Line</a:t>
            </a:r>
            <a:endParaRPr lang="en-US" b="1" dirty="0"/>
          </a:p>
        </p:txBody>
      </p:sp>
      <p:cxnSp>
        <p:nvCxnSpPr>
          <p:cNvPr id="92" name="Straight Arrow Connector 91"/>
          <p:cNvCxnSpPr/>
          <p:nvPr/>
        </p:nvCxnSpPr>
        <p:spPr>
          <a:xfrm flipH="1">
            <a:off x="2362200" y="1295400"/>
            <a:ext cx="283442" cy="990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4" name="Rectangle 93"/>
          <p:cNvSpPr/>
          <p:nvPr/>
        </p:nvSpPr>
        <p:spPr>
          <a:xfrm>
            <a:off x="381000" y="1752600"/>
            <a:ext cx="1066800" cy="276999"/>
          </a:xfrm>
          <a:prstGeom prst="rect">
            <a:avLst/>
          </a:prstGeom>
        </p:spPr>
        <p:txBody>
          <a:bodyPr wrap="square">
            <a:spAutoFit/>
          </a:bodyPr>
          <a:lstStyle/>
          <a:p>
            <a:pPr algn="ctr"/>
            <a:r>
              <a:rPr lang="en-US" sz="1200" b="1" dirty="0" smtClean="0"/>
              <a:t>From Surface</a:t>
            </a:r>
            <a:endParaRPr lang="en-US" sz="1200" b="1" dirty="0"/>
          </a:p>
        </p:txBody>
      </p:sp>
      <p:cxnSp>
        <p:nvCxnSpPr>
          <p:cNvPr id="96" name="Curved Connector 95"/>
          <p:cNvCxnSpPr/>
          <p:nvPr/>
        </p:nvCxnSpPr>
        <p:spPr>
          <a:xfrm rot="5400000">
            <a:off x="1257300" y="1866900"/>
            <a:ext cx="304800" cy="76200"/>
          </a:xfrm>
          <a:prstGeom prst="curvedConnector3">
            <a:avLst>
              <a:gd name="adj1" fmla="val 46471"/>
            </a:avLst>
          </a:prstGeom>
        </p:spPr>
        <p:style>
          <a:lnRef idx="2">
            <a:schemeClr val="accent1"/>
          </a:lnRef>
          <a:fillRef idx="0">
            <a:schemeClr val="accent1"/>
          </a:fillRef>
          <a:effectRef idx="1">
            <a:schemeClr val="accent1"/>
          </a:effectRef>
          <a:fontRef idx="minor">
            <a:schemeClr val="tx1"/>
          </a:fontRef>
        </p:style>
      </p:cxnSp>
      <p:sp>
        <p:nvSpPr>
          <p:cNvPr id="100" name="Oval 99"/>
          <p:cNvSpPr/>
          <p:nvPr/>
        </p:nvSpPr>
        <p:spPr>
          <a:xfrm>
            <a:off x="6400800" y="3581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9" name="Rectangle 98"/>
          <p:cNvSpPr/>
          <p:nvPr/>
        </p:nvSpPr>
        <p:spPr>
          <a:xfrm>
            <a:off x="6553200" y="3581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105" name="Oval 104"/>
          <p:cNvSpPr/>
          <p:nvPr/>
        </p:nvSpPr>
        <p:spPr>
          <a:xfrm>
            <a:off x="7848600" y="1066800"/>
            <a:ext cx="8382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6" name="TextBox 105"/>
          <p:cNvSpPr txBox="1"/>
          <p:nvPr/>
        </p:nvSpPr>
        <p:spPr>
          <a:xfrm>
            <a:off x="7848600" y="1066800"/>
            <a:ext cx="914400" cy="276999"/>
          </a:xfrm>
          <a:prstGeom prst="rect">
            <a:avLst/>
          </a:prstGeom>
          <a:noFill/>
        </p:spPr>
        <p:txBody>
          <a:bodyPr wrap="square" rtlCol="0">
            <a:spAutoFit/>
          </a:bodyPr>
          <a:lstStyle/>
          <a:p>
            <a:r>
              <a:rPr lang="en-US" sz="1200" b="1" dirty="0" smtClean="0"/>
              <a:t>As needed</a:t>
            </a:r>
            <a:endParaRPr lang="en-US" sz="1200" b="1" dirty="0"/>
          </a:p>
        </p:txBody>
      </p:sp>
      <p:sp>
        <p:nvSpPr>
          <p:cNvPr id="49" name="Oval 48"/>
          <p:cNvSpPr/>
          <p:nvPr/>
        </p:nvSpPr>
        <p:spPr>
          <a:xfrm>
            <a:off x="3048000" y="1676400"/>
            <a:ext cx="22098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1" name="Straight Arrow Connector 20"/>
          <p:cNvCxnSpPr/>
          <p:nvPr/>
        </p:nvCxnSpPr>
        <p:spPr>
          <a:xfrm flipH="1">
            <a:off x="5791200" y="3810000"/>
            <a:ext cx="1371600" cy="228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2" name="Straight Arrow Connector 21"/>
          <p:cNvCxnSpPr>
            <a:stCxn id="19" idx="2"/>
          </p:cNvCxnSpPr>
          <p:nvPr/>
        </p:nvCxnSpPr>
        <p:spPr>
          <a:xfrm flipH="1">
            <a:off x="3657600" y="1953399"/>
            <a:ext cx="553166" cy="13232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9" name="Rectangle 18"/>
          <p:cNvSpPr/>
          <p:nvPr/>
        </p:nvSpPr>
        <p:spPr>
          <a:xfrm>
            <a:off x="3276600" y="1676400"/>
            <a:ext cx="1868332" cy="276999"/>
          </a:xfrm>
          <a:prstGeom prst="rect">
            <a:avLst/>
          </a:prstGeom>
        </p:spPr>
        <p:txBody>
          <a:bodyPr wrap="none">
            <a:spAutoFit/>
          </a:bodyPr>
          <a:lstStyle/>
          <a:p>
            <a:r>
              <a:rPr lang="en-US" sz="1200" b="1" dirty="0" smtClean="0"/>
              <a:t>Scour Protection Elements</a:t>
            </a:r>
            <a:endParaRPr lang="en-US" sz="1200" b="1" dirty="0"/>
          </a:p>
        </p:txBody>
      </p:sp>
      <p:sp>
        <p:nvSpPr>
          <p:cNvPr id="56" name="Oval 55"/>
          <p:cNvSpPr/>
          <p:nvPr/>
        </p:nvSpPr>
        <p:spPr>
          <a:xfrm>
            <a:off x="6019800" y="2743200"/>
            <a:ext cx="1676400" cy="304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Rectangle 54"/>
          <p:cNvSpPr/>
          <p:nvPr/>
        </p:nvSpPr>
        <p:spPr>
          <a:xfrm>
            <a:off x="6248400" y="2743200"/>
            <a:ext cx="1371401" cy="276999"/>
          </a:xfrm>
          <a:prstGeom prst="rect">
            <a:avLst/>
          </a:prstGeom>
        </p:spPr>
        <p:txBody>
          <a:bodyPr wrap="none">
            <a:spAutoFit/>
          </a:bodyPr>
          <a:lstStyle/>
          <a:p>
            <a:r>
              <a:rPr lang="en-US" sz="1200" b="1" dirty="0" smtClean="0"/>
              <a:t>Perimeter Weights</a:t>
            </a:r>
            <a:endParaRPr lang="en-US" sz="1200" b="1" dirty="0"/>
          </a:p>
        </p:txBody>
      </p:sp>
      <p:cxnSp>
        <p:nvCxnSpPr>
          <p:cNvPr id="57" name="Straight Arrow Connector 56"/>
          <p:cNvCxnSpPr>
            <a:stCxn id="55" idx="2"/>
          </p:cNvCxnSpPr>
          <p:nvPr/>
        </p:nvCxnSpPr>
        <p:spPr>
          <a:xfrm flipH="1">
            <a:off x="4876800" y="3020199"/>
            <a:ext cx="2057301" cy="6374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59" name="Straight Arrow Connector 58"/>
          <p:cNvCxnSpPr>
            <a:stCxn id="55" idx="2"/>
          </p:cNvCxnSpPr>
          <p:nvPr/>
        </p:nvCxnSpPr>
        <p:spPr>
          <a:xfrm flipH="1">
            <a:off x="5410200" y="3020199"/>
            <a:ext cx="1523901" cy="866001"/>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9" name="Rectangle 68"/>
          <p:cNvSpPr/>
          <p:nvPr/>
        </p:nvSpPr>
        <p:spPr>
          <a:xfrm>
            <a:off x="1905000" y="3886200"/>
            <a:ext cx="521425" cy="369332"/>
          </a:xfrm>
          <a:prstGeom prst="rect">
            <a:avLst/>
          </a:prstGeom>
        </p:spPr>
        <p:txBody>
          <a:bodyPr wrap="none">
            <a:spAutoFit/>
          </a:bodyPr>
          <a:lstStyle/>
          <a:p>
            <a:r>
              <a:rPr lang="en-US" b="1" dirty="0" smtClean="0"/>
              <a:t>Fan</a:t>
            </a:r>
            <a:endParaRPr lang="en-US" b="1" dirty="0"/>
          </a:p>
        </p:txBody>
      </p:sp>
      <p:sp>
        <p:nvSpPr>
          <p:cNvPr id="70" name="Rectangle 69"/>
          <p:cNvSpPr/>
          <p:nvPr/>
        </p:nvSpPr>
        <p:spPr>
          <a:xfrm>
            <a:off x="5410200" y="4953000"/>
            <a:ext cx="521425" cy="369332"/>
          </a:xfrm>
          <a:prstGeom prst="rect">
            <a:avLst/>
          </a:prstGeom>
        </p:spPr>
        <p:txBody>
          <a:bodyPr wrap="none">
            <a:spAutoFit/>
          </a:bodyPr>
          <a:lstStyle/>
          <a:p>
            <a:r>
              <a:rPr lang="en-US" b="1" dirty="0" smtClean="0"/>
              <a:t>Fan</a:t>
            </a:r>
            <a:endParaRPr lang="en-US" b="1" dirty="0"/>
          </a:p>
        </p:txBody>
      </p:sp>
      <p:cxnSp>
        <p:nvCxnSpPr>
          <p:cNvPr id="71" name="Straight Arrow Connector 70"/>
          <p:cNvCxnSpPr/>
          <p:nvPr/>
        </p:nvCxnSpPr>
        <p:spPr>
          <a:xfrm flipH="1" flipV="1">
            <a:off x="4953000" y="4114800"/>
            <a:ext cx="533400" cy="990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3" name="Straight Arrow Connector 72"/>
          <p:cNvCxnSpPr/>
          <p:nvPr/>
        </p:nvCxnSpPr>
        <p:spPr>
          <a:xfrm flipV="1">
            <a:off x="2362200" y="3733800"/>
            <a:ext cx="16764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0244"/>
      </p:ext>
    </p:extLst>
  </p:cSld>
  <p:clrMapOvr>
    <a:masterClrMapping/>
  </p:clrMapOvr>
  <p:timing>
    <p:tnLst>
      <p:par>
        <p:cTn xmlns:p14="http://schemas.microsoft.com/office/powerpoint/2010/mai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0"/>
            <a:ext cx="8458200" cy="6986528"/>
          </a:xfrm>
          <a:prstGeom prst="rect">
            <a:avLst/>
          </a:prstGeom>
        </p:spPr>
        <p:txBody>
          <a:bodyPr wrap="square">
            <a:spAutoFit/>
          </a:bodyPr>
          <a:lstStyle/>
          <a:p>
            <a:pPr algn="ctr"/>
            <a:r>
              <a:rPr lang="en-US" sz="1600" b="1" u="sng" dirty="0" smtClean="0"/>
              <a:t>Experiment Chamber</a:t>
            </a:r>
          </a:p>
          <a:p>
            <a:r>
              <a:rPr lang="en-US" sz="1600" dirty="0" smtClean="0"/>
              <a:t>          Requirements</a:t>
            </a:r>
          </a:p>
          <a:p>
            <a:pPr lvl="1">
              <a:buFont typeface="Arial" pitchFamily="34" charset="0"/>
              <a:buChar char="•"/>
            </a:pPr>
            <a:r>
              <a:rPr lang="en-US" sz="1600" dirty="0" smtClean="0"/>
              <a:t> Diver Accessible</a:t>
            </a:r>
          </a:p>
          <a:p>
            <a:pPr lvl="2">
              <a:buFont typeface="Arial" pitchFamily="34" charset="0"/>
              <a:buChar char="•"/>
            </a:pPr>
            <a:r>
              <a:rPr lang="en-US" sz="1600" dirty="0" smtClean="0"/>
              <a:t> 40 meters or less</a:t>
            </a:r>
          </a:p>
          <a:p>
            <a:pPr lvl="1">
              <a:buFont typeface="Arial" pitchFamily="34" charset="0"/>
              <a:buChar char="•"/>
            </a:pPr>
            <a:r>
              <a:rPr lang="en-US" sz="1600" dirty="0" smtClean="0"/>
              <a:t> Design focus on modularity </a:t>
            </a:r>
          </a:p>
          <a:p>
            <a:pPr lvl="2">
              <a:buFont typeface="Arial" pitchFamily="34" charset="0"/>
              <a:buChar char="•"/>
            </a:pPr>
            <a:r>
              <a:rPr lang="en-US" sz="1600" dirty="0" smtClean="0"/>
              <a:t> Addition, Removal, or maintenance of equipment and instrumentation</a:t>
            </a:r>
          </a:p>
          <a:p>
            <a:pPr lvl="1">
              <a:buFont typeface="Arial" pitchFamily="34" charset="0"/>
              <a:buChar char="•"/>
            </a:pPr>
            <a:r>
              <a:rPr lang="en-US" sz="1600" dirty="0" smtClean="0"/>
              <a:t>Sized for desired site and area of experimentation.</a:t>
            </a:r>
          </a:p>
          <a:p>
            <a:pPr lvl="1">
              <a:buFont typeface="Arial" pitchFamily="34" charset="0"/>
              <a:buChar char="•"/>
            </a:pPr>
            <a:r>
              <a:rPr lang="en-US" sz="1600" dirty="0" smtClean="0"/>
              <a:t> Capable of accommodating all required instrumentation and ancillary equipment.</a:t>
            </a:r>
          </a:p>
          <a:p>
            <a:pPr lvl="1">
              <a:buFont typeface="Arial" pitchFamily="34" charset="0"/>
              <a:buChar char="•"/>
            </a:pPr>
            <a:r>
              <a:rPr lang="en-US" sz="1600" dirty="0" smtClean="0"/>
              <a:t>At least one seawater entrance and one exit.</a:t>
            </a:r>
          </a:p>
          <a:p>
            <a:pPr lvl="2">
              <a:buFont typeface="Arial" pitchFamily="34" charset="0"/>
              <a:buChar char="•"/>
            </a:pPr>
            <a:r>
              <a:rPr lang="en-US" sz="1600" dirty="0" smtClean="0"/>
              <a:t> Permits local current access.</a:t>
            </a:r>
          </a:p>
          <a:p>
            <a:pPr lvl="2">
              <a:buFont typeface="Arial" pitchFamily="34" charset="0"/>
              <a:buChar char="•"/>
            </a:pPr>
            <a:r>
              <a:rPr lang="en-US" sz="1600" dirty="0" smtClean="0"/>
              <a:t> Permits active simulation of local current.</a:t>
            </a:r>
          </a:p>
          <a:p>
            <a:pPr lvl="3">
              <a:buFont typeface="Arial" pitchFamily="34" charset="0"/>
              <a:buChar char="•"/>
            </a:pPr>
            <a:r>
              <a:rPr lang="en-US" sz="1600" dirty="0" smtClean="0"/>
              <a:t> Fan or Pump</a:t>
            </a:r>
          </a:p>
          <a:p>
            <a:pPr lvl="1">
              <a:buFont typeface="Arial" pitchFamily="34" charset="0"/>
              <a:buChar char="•"/>
            </a:pPr>
            <a:r>
              <a:rPr lang="en-US" sz="1600" dirty="0" smtClean="0"/>
              <a:t> Access Hatch(</a:t>
            </a:r>
            <a:r>
              <a:rPr lang="en-US" sz="1600" dirty="0" err="1" smtClean="0"/>
              <a:t>es</a:t>
            </a:r>
            <a:r>
              <a:rPr lang="en-US" sz="1600" dirty="0" smtClean="0"/>
              <a:t>)</a:t>
            </a:r>
          </a:p>
          <a:p>
            <a:pPr lvl="2">
              <a:buFont typeface="Arial" pitchFamily="34" charset="0"/>
              <a:buChar char="•"/>
            </a:pPr>
            <a:r>
              <a:rPr lang="en-US" sz="1600" dirty="0" smtClean="0"/>
              <a:t> Internal observation subject access.</a:t>
            </a:r>
          </a:p>
          <a:p>
            <a:pPr lvl="2">
              <a:buFont typeface="Arial" pitchFamily="34" charset="0"/>
              <a:buChar char="•"/>
            </a:pPr>
            <a:r>
              <a:rPr lang="en-US" sz="1600" dirty="0" smtClean="0"/>
              <a:t> Access for maintenance of chamber, internal instrumentation, and ancillary equipment.</a:t>
            </a:r>
          </a:p>
          <a:p>
            <a:pPr lvl="1">
              <a:buFont typeface="Arial" pitchFamily="34" charset="0"/>
              <a:buChar char="•"/>
            </a:pPr>
            <a:r>
              <a:rPr lang="en-US" sz="1600" dirty="0" smtClean="0"/>
              <a:t> Delay Path Connections</a:t>
            </a:r>
          </a:p>
          <a:p>
            <a:pPr lvl="2">
              <a:buFont typeface="Arial" pitchFamily="34" charset="0"/>
              <a:buChar char="•"/>
            </a:pPr>
            <a:r>
              <a:rPr lang="en-US" sz="1600" dirty="0" smtClean="0"/>
              <a:t> Inlet to the Chamber for the mixed Enriched Seawater.</a:t>
            </a:r>
          </a:p>
          <a:p>
            <a:pPr lvl="2">
              <a:buFont typeface="Arial" pitchFamily="34" charset="0"/>
              <a:buChar char="•"/>
            </a:pPr>
            <a:r>
              <a:rPr lang="en-US" sz="1600" dirty="0" smtClean="0"/>
              <a:t> Permits attachment of the duct</a:t>
            </a:r>
          </a:p>
          <a:p>
            <a:pPr lvl="2">
              <a:buFont typeface="Arial" pitchFamily="34" charset="0"/>
              <a:buChar char="•"/>
            </a:pPr>
            <a:r>
              <a:rPr lang="en-US" sz="1600" dirty="0" smtClean="0"/>
              <a:t> Inlet for nutrients</a:t>
            </a:r>
          </a:p>
          <a:p>
            <a:pPr lvl="1">
              <a:buFont typeface="Arial" pitchFamily="34" charset="0"/>
              <a:buChar char="•"/>
            </a:pPr>
            <a:r>
              <a:rPr lang="en-US" sz="1600" dirty="0" smtClean="0"/>
              <a:t>Anchoring points</a:t>
            </a:r>
          </a:p>
          <a:p>
            <a:pPr lvl="1">
              <a:buFont typeface="Arial" pitchFamily="34" charset="0"/>
              <a:buChar char="•"/>
            </a:pPr>
            <a:r>
              <a:rPr lang="en-US" sz="1600" dirty="0" smtClean="0"/>
              <a:t> Site Interface Seal</a:t>
            </a:r>
          </a:p>
          <a:p>
            <a:pPr lvl="2">
              <a:buFont typeface="Arial" pitchFamily="34" charset="0"/>
              <a:buChar char="•"/>
            </a:pPr>
            <a:r>
              <a:rPr lang="en-US" sz="1600" dirty="0" smtClean="0"/>
              <a:t> Mitigate enriched seawater leakage/ intrusion.</a:t>
            </a:r>
          </a:p>
          <a:p>
            <a:pPr lvl="2">
              <a:buFont typeface="Arial" pitchFamily="34" charset="0"/>
              <a:buChar char="•"/>
            </a:pPr>
            <a:r>
              <a:rPr lang="en-US" sz="1600" dirty="0" smtClean="0"/>
              <a:t> Inhibit undesired local critter incursion.</a:t>
            </a:r>
          </a:p>
          <a:p>
            <a:pPr lvl="1">
              <a:buFont typeface="Arial" pitchFamily="34" charset="0"/>
              <a:buChar char="•"/>
            </a:pPr>
            <a:r>
              <a:rPr lang="en-US" sz="1600" dirty="0" smtClean="0"/>
              <a:t>Optional</a:t>
            </a:r>
          </a:p>
          <a:p>
            <a:pPr lvl="2">
              <a:buFont typeface="Arial" pitchFamily="34" charset="0"/>
              <a:buChar char="•"/>
            </a:pPr>
            <a:r>
              <a:rPr lang="en-US" sz="1600" dirty="0" smtClean="0"/>
              <a:t>Local surge internally translated by mechanical or other method.</a:t>
            </a:r>
          </a:p>
          <a:p>
            <a:pPr lvl="2">
              <a:buFont typeface="Arial" pitchFamily="34" charset="0"/>
              <a:buChar char="•"/>
            </a:pPr>
            <a:r>
              <a:rPr lang="en-US" sz="1600" dirty="0" smtClean="0"/>
              <a:t> Detachable </a:t>
            </a:r>
            <a:r>
              <a:rPr lang="en-US" sz="1600" dirty="0" err="1" smtClean="0"/>
              <a:t>baseplate</a:t>
            </a:r>
            <a:r>
              <a:rPr lang="en-US" sz="1600" dirty="0" smtClean="0"/>
              <a:t> for securing to the site for ease of replacing/cleaning chamber.</a:t>
            </a:r>
          </a:p>
          <a:p>
            <a:pPr lvl="2"/>
            <a:endParaRPr lang="en-US" sz="1600" dirty="0" smtClean="0"/>
          </a:p>
        </p:txBody>
      </p:sp>
    </p:spTree>
    <p:extLst>
      <p:ext uri="{BB962C8B-B14F-4D97-AF65-F5344CB8AC3E}">
        <p14:creationId xmlns:p14="http://schemas.microsoft.com/office/powerpoint/2010/main" val="208879283"/>
      </p:ext>
    </p:extLst>
  </p:cSld>
  <p:clrMapOvr>
    <a:masterClrMapping/>
  </p:clrMapOvr>
  <p:timing>
    <p:tnLst>
      <p:par>
        <p:cTn xmlns:p14="http://schemas.microsoft.com/office/powerpoint/2010/mai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447800" y="152400"/>
            <a:ext cx="5718175" cy="533400"/>
          </a:xfrm>
        </p:spPr>
        <p:txBody>
          <a:bodyPr>
            <a:normAutofit/>
          </a:bodyPr>
          <a:lstStyle/>
          <a:p>
            <a:r>
              <a:rPr lang="en-US" sz="2400" b="1" u="sng" dirty="0" smtClean="0"/>
              <a:t>Sample Experiment Chambers</a:t>
            </a:r>
            <a:endParaRPr lang="en-US" sz="2400" b="1" u="sng" dirty="0"/>
          </a:p>
        </p:txBody>
      </p:sp>
      <p:sp>
        <p:nvSpPr>
          <p:cNvPr id="4" name="TextBox 3"/>
          <p:cNvSpPr txBox="1"/>
          <p:nvPr/>
        </p:nvSpPr>
        <p:spPr>
          <a:xfrm>
            <a:off x="1219200" y="3505200"/>
            <a:ext cx="2133600" cy="369332"/>
          </a:xfrm>
          <a:prstGeom prst="rect">
            <a:avLst/>
          </a:prstGeom>
          <a:noFill/>
        </p:spPr>
        <p:txBody>
          <a:bodyPr wrap="square" rtlCol="0">
            <a:spAutoFit/>
          </a:bodyPr>
          <a:lstStyle/>
          <a:p>
            <a:r>
              <a:rPr lang="en-US" b="1" dirty="0" smtClean="0"/>
              <a:t>MBARI Deep FOCE</a:t>
            </a:r>
          </a:p>
        </p:txBody>
      </p:sp>
      <p:pic>
        <p:nvPicPr>
          <p:cNvPr id="5" name="Picture 2" descr="C:\Documents and Settings\shfa\Desktop\XFOCE, SWFOCE PDR\Truncated Triangle SWFOCE Enclosure.JPG"/>
          <p:cNvPicPr>
            <a:picLocks noChangeAspect="1" noChangeArrowheads="1"/>
          </p:cNvPicPr>
          <p:nvPr/>
        </p:nvPicPr>
        <p:blipFill>
          <a:blip r:embed="rId4" cstate="print"/>
          <a:srcRect/>
          <a:stretch>
            <a:fillRect/>
          </a:stretch>
        </p:blipFill>
        <p:spPr bwMode="auto">
          <a:xfrm>
            <a:off x="4724400" y="4038600"/>
            <a:ext cx="4114800" cy="2305050"/>
          </a:xfrm>
          <a:prstGeom prst="rect">
            <a:avLst/>
          </a:prstGeom>
          <a:noFill/>
        </p:spPr>
      </p:pic>
      <p:sp>
        <p:nvSpPr>
          <p:cNvPr id="6" name="Rectangle 5"/>
          <p:cNvSpPr/>
          <p:nvPr/>
        </p:nvSpPr>
        <p:spPr>
          <a:xfrm>
            <a:off x="5943600" y="6248400"/>
            <a:ext cx="1621164" cy="369332"/>
          </a:xfrm>
          <a:prstGeom prst="rect">
            <a:avLst/>
          </a:prstGeom>
        </p:spPr>
        <p:txBody>
          <a:bodyPr wrap="square">
            <a:spAutoFit/>
          </a:bodyPr>
          <a:lstStyle/>
          <a:p>
            <a:pPr algn="ctr"/>
            <a:r>
              <a:rPr lang="en-US" b="1" dirty="0" smtClean="0"/>
              <a:t>Trapezoidal</a:t>
            </a:r>
          </a:p>
        </p:txBody>
      </p:sp>
      <p:sp>
        <p:nvSpPr>
          <p:cNvPr id="8" name="Rectangle 7"/>
          <p:cNvSpPr/>
          <p:nvPr/>
        </p:nvSpPr>
        <p:spPr>
          <a:xfrm>
            <a:off x="1524000" y="6324600"/>
            <a:ext cx="1805559" cy="369332"/>
          </a:xfrm>
          <a:prstGeom prst="rect">
            <a:avLst/>
          </a:prstGeom>
        </p:spPr>
        <p:txBody>
          <a:bodyPr wrap="none">
            <a:spAutoFit/>
          </a:bodyPr>
          <a:lstStyle/>
          <a:p>
            <a:pPr algn="ctr"/>
            <a:r>
              <a:rPr lang="en-US" b="1" dirty="0" smtClean="0"/>
              <a:t>Hemi- Cylindrical</a:t>
            </a:r>
          </a:p>
        </p:txBody>
      </p:sp>
      <p:graphicFrame>
        <p:nvGraphicFramePr>
          <p:cNvPr id="57346" name="Object 2"/>
          <p:cNvGraphicFramePr>
            <a:graphicFrameLocks noChangeAspect="1"/>
          </p:cNvGraphicFramePr>
          <p:nvPr/>
        </p:nvGraphicFramePr>
        <p:xfrm>
          <a:off x="4724400" y="990600"/>
          <a:ext cx="4038600" cy="2613521"/>
        </p:xfrm>
        <a:graphic>
          <a:graphicData uri="http://schemas.openxmlformats.org/presentationml/2006/ole">
            <mc:AlternateContent xmlns:mc="http://schemas.openxmlformats.org/markup-compatibility/2006">
              <mc:Choice xmlns:v="urn:schemas-microsoft-com:vml" Requires="v">
                <p:oleObj spid="_x0000_s2052" name="Acrobat Document" r:id="rId5" imgW="11658600" imgH="7543800" progId="AcroExch.Document.7">
                  <p:embed/>
                </p:oleObj>
              </mc:Choice>
              <mc:Fallback>
                <p:oleObj name="Acrobat Document" r:id="rId5" imgW="11658600" imgH="7543800" progId="AcroExch.Document.7">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24400" y="990600"/>
                        <a:ext cx="4038600" cy="26135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2" name="Rectangle 11"/>
          <p:cNvSpPr/>
          <p:nvPr/>
        </p:nvSpPr>
        <p:spPr>
          <a:xfrm>
            <a:off x="5562600" y="3505200"/>
            <a:ext cx="2003690" cy="369332"/>
          </a:xfrm>
          <a:prstGeom prst="rect">
            <a:avLst/>
          </a:prstGeom>
        </p:spPr>
        <p:txBody>
          <a:bodyPr wrap="none">
            <a:spAutoFit/>
          </a:bodyPr>
          <a:lstStyle/>
          <a:p>
            <a:pPr algn="ctr"/>
            <a:r>
              <a:rPr lang="en-US" b="1" dirty="0" smtClean="0"/>
              <a:t>SWFOCE Prototype</a:t>
            </a:r>
          </a:p>
        </p:txBody>
      </p:sp>
      <p:graphicFrame>
        <p:nvGraphicFramePr>
          <p:cNvPr id="57348" name="Object 4"/>
          <p:cNvGraphicFramePr>
            <a:graphicFrameLocks noChangeAspect="1"/>
          </p:cNvGraphicFramePr>
          <p:nvPr/>
        </p:nvGraphicFramePr>
        <p:xfrm>
          <a:off x="332552" y="4038600"/>
          <a:ext cx="4010848" cy="2358727"/>
        </p:xfrm>
        <a:graphic>
          <a:graphicData uri="http://schemas.openxmlformats.org/presentationml/2006/ole">
            <mc:AlternateContent xmlns:mc="http://schemas.openxmlformats.org/markup-compatibility/2006">
              <mc:Choice xmlns:v="urn:schemas-microsoft-com:vml" Requires="v">
                <p:oleObj spid="_x0000_s2053" name="Acrobat Document" r:id="rId7" imgW="11658600" imgH="7543800" progId="AcroExch.Document.7">
                  <p:embed/>
                </p:oleObj>
              </mc:Choice>
              <mc:Fallback>
                <p:oleObj name="Acrobat Document" r:id="rId7" imgW="11658600" imgH="7543800" progId="AcroExch.Document.7">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32552" y="4038600"/>
                        <a:ext cx="4010848" cy="23587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5" name="TextBox 14"/>
          <p:cNvSpPr txBox="1"/>
          <p:nvPr/>
        </p:nvSpPr>
        <p:spPr>
          <a:xfrm>
            <a:off x="914400" y="6019800"/>
            <a:ext cx="1504514" cy="276999"/>
          </a:xfrm>
          <a:prstGeom prst="rect">
            <a:avLst/>
          </a:prstGeom>
          <a:noFill/>
        </p:spPr>
        <p:txBody>
          <a:bodyPr wrap="none" rtlCol="0">
            <a:spAutoFit/>
          </a:bodyPr>
          <a:lstStyle/>
          <a:p>
            <a:r>
              <a:rPr lang="en-US" sz="1200" b="1" dirty="0" smtClean="0"/>
              <a:t>Modular Fan Section</a:t>
            </a:r>
            <a:endParaRPr lang="en-US" sz="1200" b="1" dirty="0"/>
          </a:p>
        </p:txBody>
      </p:sp>
      <p:sp>
        <p:nvSpPr>
          <p:cNvPr id="16" name="TextBox 15"/>
          <p:cNvSpPr txBox="1"/>
          <p:nvPr/>
        </p:nvSpPr>
        <p:spPr>
          <a:xfrm>
            <a:off x="1219200" y="4114800"/>
            <a:ext cx="1758879" cy="276999"/>
          </a:xfrm>
          <a:prstGeom prst="rect">
            <a:avLst/>
          </a:prstGeom>
          <a:noFill/>
        </p:spPr>
        <p:txBody>
          <a:bodyPr wrap="none" rtlCol="0">
            <a:spAutoFit/>
          </a:bodyPr>
          <a:lstStyle/>
          <a:p>
            <a:r>
              <a:rPr lang="en-US" sz="1200" b="1" dirty="0" smtClean="0"/>
              <a:t>Surge Translation Paddle</a:t>
            </a:r>
            <a:endParaRPr lang="en-US" sz="1200" b="1" dirty="0"/>
          </a:p>
        </p:txBody>
      </p:sp>
      <p:cxnSp>
        <p:nvCxnSpPr>
          <p:cNvPr id="18" name="Straight Arrow Connector 17"/>
          <p:cNvCxnSpPr>
            <a:stCxn id="15" idx="0"/>
          </p:cNvCxnSpPr>
          <p:nvPr/>
        </p:nvCxnSpPr>
        <p:spPr>
          <a:xfrm flipH="1" flipV="1">
            <a:off x="1524000" y="5486400"/>
            <a:ext cx="142657"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0" name="Straight Arrow Connector 19"/>
          <p:cNvCxnSpPr/>
          <p:nvPr/>
        </p:nvCxnSpPr>
        <p:spPr>
          <a:xfrm>
            <a:off x="2362200" y="4343400"/>
            <a:ext cx="838200" cy="152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4" name="TextBox 23"/>
          <p:cNvSpPr txBox="1"/>
          <p:nvPr/>
        </p:nvSpPr>
        <p:spPr>
          <a:xfrm>
            <a:off x="5867400" y="1066800"/>
            <a:ext cx="1141595" cy="276999"/>
          </a:xfrm>
          <a:prstGeom prst="rect">
            <a:avLst/>
          </a:prstGeom>
          <a:noFill/>
        </p:spPr>
        <p:txBody>
          <a:bodyPr wrap="none" rtlCol="0">
            <a:spAutoFit/>
          </a:bodyPr>
          <a:lstStyle/>
          <a:p>
            <a:r>
              <a:rPr lang="en-US" sz="1200" b="1" dirty="0" smtClean="0"/>
              <a:t>Access Hatches</a:t>
            </a:r>
            <a:endParaRPr lang="en-US" sz="1200" b="1" dirty="0"/>
          </a:p>
        </p:txBody>
      </p:sp>
      <p:cxnSp>
        <p:nvCxnSpPr>
          <p:cNvPr id="25" name="Straight Arrow Connector 24"/>
          <p:cNvCxnSpPr>
            <a:stCxn id="24" idx="2"/>
          </p:cNvCxnSpPr>
          <p:nvPr/>
        </p:nvCxnSpPr>
        <p:spPr>
          <a:xfrm>
            <a:off x="6438198" y="1343799"/>
            <a:ext cx="648402" cy="7136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7" name="Straight Arrow Connector 26"/>
          <p:cNvCxnSpPr>
            <a:stCxn id="24" idx="2"/>
          </p:cNvCxnSpPr>
          <p:nvPr/>
        </p:nvCxnSpPr>
        <p:spPr>
          <a:xfrm flipH="1">
            <a:off x="6096000" y="1343799"/>
            <a:ext cx="342198" cy="5612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1" name="TextBox 30"/>
          <p:cNvSpPr txBox="1"/>
          <p:nvPr/>
        </p:nvSpPr>
        <p:spPr>
          <a:xfrm>
            <a:off x="4953000" y="5791200"/>
            <a:ext cx="1489510" cy="461665"/>
          </a:xfrm>
          <a:prstGeom prst="rect">
            <a:avLst/>
          </a:prstGeom>
          <a:noFill/>
        </p:spPr>
        <p:txBody>
          <a:bodyPr wrap="none" rtlCol="0">
            <a:spAutoFit/>
          </a:bodyPr>
          <a:lstStyle/>
          <a:p>
            <a:r>
              <a:rPr lang="en-US" sz="1200" b="1" dirty="0" smtClean="0"/>
              <a:t>Side Access Opening</a:t>
            </a:r>
          </a:p>
          <a:p>
            <a:r>
              <a:rPr lang="en-US" sz="1200" b="1" dirty="0" smtClean="0"/>
              <a:t>(Hatch Not Shown)</a:t>
            </a:r>
            <a:endParaRPr lang="en-US" sz="1200" b="1" dirty="0"/>
          </a:p>
        </p:txBody>
      </p:sp>
      <p:cxnSp>
        <p:nvCxnSpPr>
          <p:cNvPr id="32" name="Straight Arrow Connector 31"/>
          <p:cNvCxnSpPr/>
          <p:nvPr/>
        </p:nvCxnSpPr>
        <p:spPr>
          <a:xfrm flipV="1">
            <a:off x="5562600" y="5257800"/>
            <a:ext cx="914400" cy="6096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5" name="TextBox 34"/>
          <p:cNvSpPr txBox="1"/>
          <p:nvPr/>
        </p:nvSpPr>
        <p:spPr>
          <a:xfrm>
            <a:off x="2438400" y="5791200"/>
            <a:ext cx="639919" cy="276999"/>
          </a:xfrm>
          <a:prstGeom prst="rect">
            <a:avLst/>
          </a:prstGeom>
          <a:noFill/>
        </p:spPr>
        <p:txBody>
          <a:bodyPr wrap="none" rtlCol="0">
            <a:spAutoFit/>
          </a:bodyPr>
          <a:lstStyle/>
          <a:p>
            <a:r>
              <a:rPr lang="en-US" sz="1200" b="1" dirty="0" smtClean="0"/>
              <a:t>Handle</a:t>
            </a:r>
            <a:endParaRPr lang="en-US" sz="1200" b="1" dirty="0"/>
          </a:p>
        </p:txBody>
      </p:sp>
      <p:cxnSp>
        <p:nvCxnSpPr>
          <p:cNvPr id="36" name="Straight Arrow Connector 35"/>
          <p:cNvCxnSpPr/>
          <p:nvPr/>
        </p:nvCxnSpPr>
        <p:spPr>
          <a:xfrm flipV="1">
            <a:off x="2743200" y="5257800"/>
            <a:ext cx="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5334000" y="3048000"/>
            <a:ext cx="1152944" cy="276999"/>
          </a:xfrm>
          <a:prstGeom prst="rect">
            <a:avLst/>
          </a:prstGeom>
          <a:noFill/>
        </p:spPr>
        <p:txBody>
          <a:bodyPr wrap="none" rtlCol="0">
            <a:spAutoFit/>
          </a:bodyPr>
          <a:lstStyle/>
          <a:p>
            <a:r>
              <a:rPr lang="en-US" sz="1200" b="1" dirty="0" smtClean="0"/>
              <a:t>Conformal Seal</a:t>
            </a:r>
            <a:endParaRPr lang="en-US" sz="1200" b="1" dirty="0"/>
          </a:p>
        </p:txBody>
      </p:sp>
      <p:cxnSp>
        <p:nvCxnSpPr>
          <p:cNvPr id="54" name="Straight Arrow Connector 53"/>
          <p:cNvCxnSpPr/>
          <p:nvPr/>
        </p:nvCxnSpPr>
        <p:spPr>
          <a:xfrm flipV="1">
            <a:off x="5638800" y="2590800"/>
            <a:ext cx="4572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6" name="TextBox 55"/>
          <p:cNvSpPr txBox="1"/>
          <p:nvPr/>
        </p:nvSpPr>
        <p:spPr>
          <a:xfrm>
            <a:off x="5410200" y="4114800"/>
            <a:ext cx="2573910" cy="276999"/>
          </a:xfrm>
          <a:prstGeom prst="rect">
            <a:avLst/>
          </a:prstGeom>
          <a:noFill/>
        </p:spPr>
        <p:txBody>
          <a:bodyPr wrap="none" rtlCol="0">
            <a:spAutoFit/>
          </a:bodyPr>
          <a:lstStyle/>
          <a:p>
            <a:r>
              <a:rPr lang="en-US" sz="1200" b="1" dirty="0" smtClean="0"/>
              <a:t>Surface Available for Instrumentation</a:t>
            </a:r>
            <a:endParaRPr lang="en-US" sz="1200" b="1" dirty="0"/>
          </a:p>
        </p:txBody>
      </p:sp>
      <p:cxnSp>
        <p:nvCxnSpPr>
          <p:cNvPr id="57" name="Straight Arrow Connector 56"/>
          <p:cNvCxnSpPr>
            <a:stCxn id="56" idx="2"/>
          </p:cNvCxnSpPr>
          <p:nvPr/>
        </p:nvCxnSpPr>
        <p:spPr>
          <a:xfrm>
            <a:off x="6697155" y="4391799"/>
            <a:ext cx="8450" cy="485001"/>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6781800" y="6019800"/>
            <a:ext cx="1541832" cy="276999"/>
          </a:xfrm>
          <a:prstGeom prst="rect">
            <a:avLst/>
          </a:prstGeom>
          <a:noFill/>
        </p:spPr>
        <p:txBody>
          <a:bodyPr wrap="none" rtlCol="0">
            <a:spAutoFit/>
          </a:bodyPr>
          <a:lstStyle/>
          <a:p>
            <a:r>
              <a:rPr lang="en-US" sz="1200" b="1" dirty="0" smtClean="0"/>
              <a:t>Perimeter Shear Skirt</a:t>
            </a:r>
            <a:endParaRPr lang="en-US" sz="1200" b="1" dirty="0"/>
          </a:p>
        </p:txBody>
      </p:sp>
      <p:cxnSp>
        <p:nvCxnSpPr>
          <p:cNvPr id="61" name="Straight Arrow Connector 60"/>
          <p:cNvCxnSpPr/>
          <p:nvPr/>
        </p:nvCxnSpPr>
        <p:spPr>
          <a:xfrm flipV="1">
            <a:off x="7696200" y="5715000"/>
            <a:ext cx="76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4" name="TextBox 63"/>
          <p:cNvSpPr txBox="1"/>
          <p:nvPr/>
        </p:nvSpPr>
        <p:spPr>
          <a:xfrm>
            <a:off x="7467600" y="1143000"/>
            <a:ext cx="1164806" cy="461665"/>
          </a:xfrm>
          <a:prstGeom prst="rect">
            <a:avLst/>
          </a:prstGeom>
          <a:noFill/>
        </p:spPr>
        <p:txBody>
          <a:bodyPr wrap="none" rtlCol="0">
            <a:spAutoFit/>
          </a:bodyPr>
          <a:lstStyle/>
          <a:p>
            <a:r>
              <a:rPr lang="en-US" sz="1200" b="1" dirty="0" smtClean="0"/>
              <a:t>Fitting for Time</a:t>
            </a:r>
          </a:p>
          <a:p>
            <a:r>
              <a:rPr lang="en-US" sz="1200" b="1" dirty="0" smtClean="0"/>
              <a:t>Delay Section</a:t>
            </a:r>
            <a:endParaRPr lang="en-US" sz="1200" b="1" dirty="0"/>
          </a:p>
        </p:txBody>
      </p:sp>
      <p:cxnSp>
        <p:nvCxnSpPr>
          <p:cNvPr id="78" name="Straight Arrow Connector 77"/>
          <p:cNvCxnSpPr/>
          <p:nvPr/>
        </p:nvCxnSpPr>
        <p:spPr>
          <a:xfrm flipH="1">
            <a:off x="7696200" y="1676400"/>
            <a:ext cx="228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0" name="TextBox 79"/>
          <p:cNvSpPr txBox="1"/>
          <p:nvPr/>
        </p:nvSpPr>
        <p:spPr>
          <a:xfrm>
            <a:off x="7543800" y="3276600"/>
            <a:ext cx="705386" cy="276999"/>
          </a:xfrm>
          <a:prstGeom prst="rect">
            <a:avLst/>
          </a:prstGeom>
          <a:noFill/>
        </p:spPr>
        <p:txBody>
          <a:bodyPr wrap="none" rtlCol="0">
            <a:spAutoFit/>
          </a:bodyPr>
          <a:lstStyle/>
          <a:p>
            <a:r>
              <a:rPr lang="en-US" sz="1200" b="1" dirty="0" smtClean="0"/>
              <a:t>Anchors</a:t>
            </a:r>
            <a:endParaRPr lang="en-US" sz="1200" b="1" dirty="0"/>
          </a:p>
        </p:txBody>
      </p:sp>
      <p:cxnSp>
        <p:nvCxnSpPr>
          <p:cNvPr id="81" name="Straight Arrow Connector 80"/>
          <p:cNvCxnSpPr>
            <a:stCxn id="80" idx="0"/>
          </p:cNvCxnSpPr>
          <p:nvPr/>
        </p:nvCxnSpPr>
        <p:spPr>
          <a:xfrm flipV="1">
            <a:off x="7896493" y="2895600"/>
            <a:ext cx="256907"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84" name="Straight Arrow Connector 83"/>
          <p:cNvCxnSpPr>
            <a:stCxn id="80" idx="0"/>
          </p:cNvCxnSpPr>
          <p:nvPr/>
        </p:nvCxnSpPr>
        <p:spPr>
          <a:xfrm flipH="1" flipV="1">
            <a:off x="7620000" y="3200400"/>
            <a:ext cx="276493" cy="76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graphicFrame>
        <p:nvGraphicFramePr>
          <p:cNvPr id="57349" name="Object 5"/>
          <p:cNvGraphicFramePr>
            <a:graphicFrameLocks noChangeAspect="1"/>
          </p:cNvGraphicFramePr>
          <p:nvPr/>
        </p:nvGraphicFramePr>
        <p:xfrm>
          <a:off x="381000" y="990600"/>
          <a:ext cx="4003490" cy="2590800"/>
        </p:xfrm>
        <a:graphic>
          <a:graphicData uri="http://schemas.openxmlformats.org/presentationml/2006/ole">
            <mc:AlternateContent xmlns:mc="http://schemas.openxmlformats.org/markup-compatibility/2006">
              <mc:Choice xmlns:v="urn:schemas-microsoft-com:vml" Requires="v">
                <p:oleObj spid="_x0000_s2054" name="Acrobat Document" r:id="rId9" imgW="11658600" imgH="7543800" progId="AcroExch.Document.7">
                  <p:embed/>
                </p:oleObj>
              </mc:Choice>
              <mc:Fallback>
                <p:oleObj name="Acrobat Document" r:id="rId9" imgW="11658600" imgH="7543800" progId="AcroExch.Document.7">
                  <p:embed/>
                  <p:pic>
                    <p:nvPicPr>
                      <p:cNvPr id="0" name=""/>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81000" y="9906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45" name="TextBox 44"/>
          <p:cNvSpPr txBox="1"/>
          <p:nvPr/>
        </p:nvSpPr>
        <p:spPr>
          <a:xfrm>
            <a:off x="457200" y="2743200"/>
            <a:ext cx="1536190" cy="276999"/>
          </a:xfrm>
          <a:prstGeom prst="rect">
            <a:avLst/>
          </a:prstGeom>
          <a:noFill/>
        </p:spPr>
        <p:txBody>
          <a:bodyPr wrap="none" rtlCol="0">
            <a:spAutoFit/>
          </a:bodyPr>
          <a:lstStyle/>
          <a:p>
            <a:r>
              <a:rPr lang="en-US" sz="1200" b="1" dirty="0" smtClean="0"/>
              <a:t>Experiment Chamber</a:t>
            </a:r>
            <a:endParaRPr lang="en-US" sz="1200" b="1" dirty="0"/>
          </a:p>
        </p:txBody>
      </p:sp>
      <p:sp>
        <p:nvSpPr>
          <p:cNvPr id="46" name="Rectangle 45"/>
          <p:cNvSpPr/>
          <p:nvPr/>
        </p:nvSpPr>
        <p:spPr>
          <a:xfrm>
            <a:off x="457200" y="3276600"/>
            <a:ext cx="1571841" cy="276999"/>
          </a:xfrm>
          <a:prstGeom prst="rect">
            <a:avLst/>
          </a:prstGeom>
        </p:spPr>
        <p:txBody>
          <a:bodyPr wrap="none">
            <a:spAutoFit/>
          </a:bodyPr>
          <a:lstStyle/>
          <a:p>
            <a:r>
              <a:rPr lang="en-US" sz="1200" b="1" dirty="0" smtClean="0"/>
              <a:t>Subsea CO</a:t>
            </a:r>
            <a:r>
              <a:rPr lang="en-US" sz="800" b="1" dirty="0" smtClean="0"/>
              <a:t>2</a:t>
            </a:r>
            <a:r>
              <a:rPr lang="en-US" sz="1200" b="1" dirty="0" smtClean="0"/>
              <a:t> Reservoir</a:t>
            </a:r>
            <a:endParaRPr lang="en-US" sz="1200" b="1" dirty="0"/>
          </a:p>
        </p:txBody>
      </p:sp>
      <p:cxnSp>
        <p:nvCxnSpPr>
          <p:cNvPr id="47" name="Straight Arrow Connector 46"/>
          <p:cNvCxnSpPr/>
          <p:nvPr/>
        </p:nvCxnSpPr>
        <p:spPr>
          <a:xfrm flipV="1">
            <a:off x="1905000" y="3048000"/>
            <a:ext cx="5334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Straight Arrow Connector 48"/>
          <p:cNvCxnSpPr/>
          <p:nvPr/>
        </p:nvCxnSpPr>
        <p:spPr>
          <a:xfrm flipV="1">
            <a:off x="1600200" y="2514600"/>
            <a:ext cx="685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1" name="Rectangle 50"/>
          <p:cNvSpPr/>
          <p:nvPr/>
        </p:nvSpPr>
        <p:spPr>
          <a:xfrm>
            <a:off x="3470031" y="3244334"/>
            <a:ext cx="866776" cy="276999"/>
          </a:xfrm>
          <a:prstGeom prst="rect">
            <a:avLst/>
          </a:prstGeom>
        </p:spPr>
        <p:txBody>
          <a:bodyPr wrap="none">
            <a:spAutoFit/>
          </a:bodyPr>
          <a:lstStyle/>
          <a:p>
            <a:r>
              <a:rPr lang="en-US" sz="1200" b="1" dirty="0" smtClean="0"/>
              <a:t>Delay Path</a:t>
            </a:r>
            <a:endParaRPr lang="en-US" sz="1200" b="1" dirty="0"/>
          </a:p>
        </p:txBody>
      </p:sp>
      <p:cxnSp>
        <p:nvCxnSpPr>
          <p:cNvPr id="53" name="Straight Arrow Connector 52"/>
          <p:cNvCxnSpPr/>
          <p:nvPr/>
        </p:nvCxnSpPr>
        <p:spPr>
          <a:xfrm flipH="1" flipV="1">
            <a:off x="3429000" y="2819400"/>
            <a:ext cx="381000"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8" name="Freeform 57"/>
          <p:cNvSpPr/>
          <p:nvPr/>
        </p:nvSpPr>
        <p:spPr>
          <a:xfrm>
            <a:off x="2667000" y="2743200"/>
            <a:ext cx="1906794" cy="547743"/>
          </a:xfrm>
          <a:custGeom>
            <a:avLst/>
            <a:gdLst>
              <a:gd name="connsiteX0" fmla="*/ 0 w 1906794"/>
              <a:gd name="connsiteY0" fmla="*/ 247426 h 547743"/>
              <a:gd name="connsiteX1" fmla="*/ 521746 w 1906794"/>
              <a:gd name="connsiteY1" fmla="*/ 295835 h 547743"/>
              <a:gd name="connsiteX2" fmla="*/ 1151069 w 1906794"/>
              <a:gd name="connsiteY2" fmla="*/ 333487 h 547743"/>
              <a:gd name="connsiteX3" fmla="*/ 1086523 w 1906794"/>
              <a:gd name="connsiteY3" fmla="*/ 0 h 547743"/>
            </a:gdLst>
            <a:ahLst/>
            <a:cxnLst>
              <a:cxn ang="0">
                <a:pos x="connsiteX0" y="connsiteY0"/>
              </a:cxn>
              <a:cxn ang="0">
                <a:pos x="connsiteX1" y="connsiteY1"/>
              </a:cxn>
              <a:cxn ang="0">
                <a:pos x="connsiteX2" y="connsiteY2"/>
              </a:cxn>
              <a:cxn ang="0">
                <a:pos x="connsiteX3" y="connsiteY3"/>
              </a:cxn>
            </a:cxnLst>
            <a:rect l="l" t="t" r="r" b="b"/>
            <a:pathLst>
              <a:path w="1906794" h="547743">
                <a:moveTo>
                  <a:pt x="0" y="247426"/>
                </a:moveTo>
                <a:cubicBezTo>
                  <a:pt x="164950" y="264459"/>
                  <a:pt x="329901" y="281492"/>
                  <a:pt x="521746" y="295835"/>
                </a:cubicBezTo>
                <a:cubicBezTo>
                  <a:pt x="713591" y="310178"/>
                  <a:pt x="1056940" y="382793"/>
                  <a:pt x="1151069" y="333487"/>
                </a:cubicBezTo>
                <a:cubicBezTo>
                  <a:pt x="1245198" y="284181"/>
                  <a:pt x="1906794" y="547743"/>
                  <a:pt x="1086523" y="0"/>
                </a:cubicBezTo>
              </a:path>
            </a:pathLst>
          </a:custGeom>
          <a:ln>
            <a:solidFill>
              <a:srgbClr val="7030A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9" name="Rectangle 58"/>
          <p:cNvSpPr/>
          <p:nvPr/>
        </p:nvSpPr>
        <p:spPr>
          <a:xfrm>
            <a:off x="2362200" y="3276600"/>
            <a:ext cx="1025089" cy="276999"/>
          </a:xfrm>
          <a:prstGeom prst="rect">
            <a:avLst/>
          </a:prstGeom>
        </p:spPr>
        <p:txBody>
          <a:bodyPr wrap="none">
            <a:spAutoFit/>
          </a:bodyPr>
          <a:lstStyle/>
          <a:p>
            <a:r>
              <a:rPr lang="en-US" sz="1200" b="1" dirty="0" smtClean="0"/>
              <a:t>Enriched SW </a:t>
            </a:r>
            <a:endParaRPr lang="en-US" sz="1200" b="1" dirty="0"/>
          </a:p>
        </p:txBody>
      </p:sp>
      <p:cxnSp>
        <p:nvCxnSpPr>
          <p:cNvPr id="62" name="Straight Arrow Connector 61"/>
          <p:cNvCxnSpPr/>
          <p:nvPr/>
        </p:nvCxnSpPr>
        <p:spPr>
          <a:xfrm flipV="1">
            <a:off x="2819400" y="3048000"/>
            <a:ext cx="1524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5" name="Rectangle 64"/>
          <p:cNvSpPr/>
          <p:nvPr/>
        </p:nvSpPr>
        <p:spPr>
          <a:xfrm>
            <a:off x="2971800" y="1143000"/>
            <a:ext cx="1304781" cy="461665"/>
          </a:xfrm>
          <a:prstGeom prst="rect">
            <a:avLst/>
          </a:prstGeom>
        </p:spPr>
        <p:txBody>
          <a:bodyPr wrap="none">
            <a:spAutoFit/>
          </a:bodyPr>
          <a:lstStyle/>
          <a:p>
            <a:r>
              <a:rPr lang="en-US" sz="1200" b="1" dirty="0" smtClean="0"/>
              <a:t>Control System in</a:t>
            </a:r>
          </a:p>
          <a:p>
            <a:r>
              <a:rPr lang="en-US" sz="1200" b="1" dirty="0" smtClean="0"/>
              <a:t>Pressure Housing</a:t>
            </a:r>
            <a:endParaRPr lang="en-US" sz="1200" b="1" dirty="0"/>
          </a:p>
        </p:txBody>
      </p:sp>
      <p:cxnSp>
        <p:nvCxnSpPr>
          <p:cNvPr id="66" name="Straight Arrow Connector 65"/>
          <p:cNvCxnSpPr/>
          <p:nvPr/>
        </p:nvCxnSpPr>
        <p:spPr>
          <a:xfrm flipH="1">
            <a:off x="25908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69" name="Rectangle 68"/>
          <p:cNvSpPr/>
          <p:nvPr/>
        </p:nvSpPr>
        <p:spPr>
          <a:xfrm>
            <a:off x="838200" y="1066800"/>
            <a:ext cx="1178528" cy="461665"/>
          </a:xfrm>
          <a:prstGeom prst="rect">
            <a:avLst/>
          </a:prstGeom>
        </p:spPr>
        <p:txBody>
          <a:bodyPr wrap="none">
            <a:spAutoFit/>
          </a:bodyPr>
          <a:lstStyle/>
          <a:p>
            <a:r>
              <a:rPr lang="en-US" sz="1200" b="1" dirty="0" smtClean="0"/>
              <a:t>Fans to</a:t>
            </a:r>
          </a:p>
          <a:p>
            <a:r>
              <a:rPr lang="en-US" sz="1200" b="1" dirty="0" smtClean="0"/>
              <a:t>Control Current</a:t>
            </a:r>
            <a:endParaRPr lang="en-US" sz="1200" b="1" dirty="0"/>
          </a:p>
        </p:txBody>
      </p:sp>
      <p:cxnSp>
        <p:nvCxnSpPr>
          <p:cNvPr id="70" name="Straight Arrow Connector 69"/>
          <p:cNvCxnSpPr/>
          <p:nvPr/>
        </p:nvCxnSpPr>
        <p:spPr>
          <a:xfrm>
            <a:off x="1371600" y="1524000"/>
            <a:ext cx="609600" cy="762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72" name="Straight Arrow Connector 71"/>
          <p:cNvCxnSpPr/>
          <p:nvPr/>
        </p:nvCxnSpPr>
        <p:spPr>
          <a:xfrm>
            <a:off x="1371600" y="1524000"/>
            <a:ext cx="533400" cy="8382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74" name="Rectangle 73"/>
          <p:cNvSpPr/>
          <p:nvPr/>
        </p:nvSpPr>
        <p:spPr>
          <a:xfrm>
            <a:off x="1905000" y="990600"/>
            <a:ext cx="1242969" cy="276999"/>
          </a:xfrm>
          <a:prstGeom prst="rect">
            <a:avLst/>
          </a:prstGeom>
        </p:spPr>
        <p:txBody>
          <a:bodyPr wrap="none">
            <a:spAutoFit/>
          </a:bodyPr>
          <a:lstStyle/>
          <a:p>
            <a:r>
              <a:rPr lang="en-US" sz="1200" b="1" dirty="0" smtClean="0"/>
              <a:t>Buoyancy Blocks</a:t>
            </a:r>
            <a:endParaRPr lang="en-US" sz="1200" b="1" dirty="0"/>
          </a:p>
        </p:txBody>
      </p:sp>
      <p:cxnSp>
        <p:nvCxnSpPr>
          <p:cNvPr id="75" name="Straight Arrow Connector 74"/>
          <p:cNvCxnSpPr/>
          <p:nvPr/>
        </p:nvCxnSpPr>
        <p:spPr>
          <a:xfrm>
            <a:off x="2362200" y="1219200"/>
            <a:ext cx="76200" cy="685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86" name="Rectangle 85"/>
          <p:cNvSpPr/>
          <p:nvPr/>
        </p:nvSpPr>
        <p:spPr>
          <a:xfrm>
            <a:off x="381000" y="1524000"/>
            <a:ext cx="866776" cy="276999"/>
          </a:xfrm>
          <a:prstGeom prst="rect">
            <a:avLst/>
          </a:prstGeom>
        </p:spPr>
        <p:txBody>
          <a:bodyPr wrap="none">
            <a:spAutoFit/>
          </a:bodyPr>
          <a:lstStyle/>
          <a:p>
            <a:r>
              <a:rPr lang="en-US" sz="1200" b="1" dirty="0" smtClean="0"/>
              <a:t>Delay Path</a:t>
            </a:r>
            <a:endParaRPr lang="en-US" sz="1200" b="1" dirty="0"/>
          </a:p>
        </p:txBody>
      </p:sp>
      <p:cxnSp>
        <p:nvCxnSpPr>
          <p:cNvPr id="87" name="Straight Arrow Connector 86"/>
          <p:cNvCxnSpPr/>
          <p:nvPr/>
        </p:nvCxnSpPr>
        <p:spPr>
          <a:xfrm>
            <a:off x="685800" y="1752600"/>
            <a:ext cx="304800" cy="3048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4724400" y="1143000"/>
            <a:ext cx="855812" cy="276999"/>
          </a:xfrm>
          <a:prstGeom prst="rect">
            <a:avLst/>
          </a:prstGeom>
        </p:spPr>
        <p:txBody>
          <a:bodyPr wrap="none">
            <a:spAutoFit/>
          </a:bodyPr>
          <a:lstStyle/>
          <a:p>
            <a:r>
              <a:rPr lang="en-US" sz="1200" b="1" dirty="0" err="1" smtClean="0"/>
              <a:t>Exo</a:t>
            </a:r>
            <a:r>
              <a:rPr lang="en-US" sz="1200" b="1" dirty="0" smtClean="0"/>
              <a:t>-Frame</a:t>
            </a:r>
            <a:endParaRPr lang="en-US" sz="1200" b="1" dirty="0"/>
          </a:p>
        </p:txBody>
      </p:sp>
      <p:cxnSp>
        <p:nvCxnSpPr>
          <p:cNvPr id="91" name="Straight Arrow Connector 90"/>
          <p:cNvCxnSpPr/>
          <p:nvPr/>
        </p:nvCxnSpPr>
        <p:spPr>
          <a:xfrm>
            <a:off x="5142798" y="1371600"/>
            <a:ext cx="343602" cy="5334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457200" y="4343400"/>
            <a:ext cx="409664" cy="276999"/>
          </a:xfrm>
          <a:prstGeom prst="rect">
            <a:avLst/>
          </a:prstGeom>
        </p:spPr>
        <p:txBody>
          <a:bodyPr wrap="none">
            <a:spAutoFit/>
          </a:bodyPr>
          <a:lstStyle/>
          <a:p>
            <a:r>
              <a:rPr lang="en-US" sz="1200" b="1" dirty="0" smtClean="0"/>
              <a:t>Fan</a:t>
            </a:r>
            <a:endParaRPr lang="en-US" sz="1200" b="1" dirty="0"/>
          </a:p>
        </p:txBody>
      </p:sp>
      <p:sp>
        <p:nvSpPr>
          <p:cNvPr id="95" name="Rectangle 94"/>
          <p:cNvSpPr/>
          <p:nvPr/>
        </p:nvSpPr>
        <p:spPr>
          <a:xfrm>
            <a:off x="3810000" y="4267200"/>
            <a:ext cx="409664" cy="276999"/>
          </a:xfrm>
          <a:prstGeom prst="rect">
            <a:avLst/>
          </a:prstGeom>
        </p:spPr>
        <p:txBody>
          <a:bodyPr wrap="none">
            <a:spAutoFit/>
          </a:bodyPr>
          <a:lstStyle/>
          <a:p>
            <a:r>
              <a:rPr lang="en-US" sz="1200" b="1" dirty="0" smtClean="0"/>
              <a:t>Fan</a:t>
            </a:r>
            <a:endParaRPr lang="en-US" sz="1200" b="1" dirty="0"/>
          </a:p>
        </p:txBody>
      </p:sp>
      <p:cxnSp>
        <p:nvCxnSpPr>
          <p:cNvPr id="96" name="Straight Arrow Connector 95"/>
          <p:cNvCxnSpPr/>
          <p:nvPr/>
        </p:nvCxnSpPr>
        <p:spPr>
          <a:xfrm flipH="1">
            <a:off x="3733800" y="4495800"/>
            <a:ext cx="3048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9" name="Straight Arrow Connector 98"/>
          <p:cNvCxnSpPr/>
          <p:nvPr/>
        </p:nvCxnSpPr>
        <p:spPr>
          <a:xfrm>
            <a:off x="609600" y="4572000"/>
            <a:ext cx="457200" cy="381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83288053"/>
      </p:ext>
    </p:extLst>
  </p:cSld>
  <p:clrMapOvr>
    <a:masterClrMapping/>
  </p:clrMapOvr>
  <p:timing>
    <p:tnLst>
      <p:par>
        <p:cTn xmlns:p14="http://schemas.microsoft.com/office/powerpoint/2010/mai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 descr="C:\Documents and Settings\shfa\Desktop\XFOCE, SWFOCE PDR\Guggenheim SWFOCE Concept.JPG"/>
          <p:cNvPicPr>
            <a:picLocks noChangeAspect="1" noChangeArrowheads="1"/>
          </p:cNvPicPr>
          <p:nvPr/>
        </p:nvPicPr>
        <p:blipFill>
          <a:blip r:embed="rId3" cstate="print"/>
          <a:srcRect/>
          <a:stretch>
            <a:fillRect/>
          </a:stretch>
        </p:blipFill>
        <p:spPr bwMode="auto">
          <a:xfrm>
            <a:off x="381000" y="1295400"/>
            <a:ext cx="3855662" cy="2628405"/>
          </a:xfrm>
          <a:prstGeom prst="rect">
            <a:avLst/>
          </a:prstGeom>
          <a:noFill/>
        </p:spPr>
      </p:pic>
      <p:sp>
        <p:nvSpPr>
          <p:cNvPr id="4" name="Rectangle 3"/>
          <p:cNvSpPr/>
          <p:nvPr/>
        </p:nvSpPr>
        <p:spPr>
          <a:xfrm>
            <a:off x="542995" y="3581400"/>
            <a:ext cx="1392304" cy="276999"/>
          </a:xfrm>
          <a:prstGeom prst="rect">
            <a:avLst/>
          </a:prstGeom>
        </p:spPr>
        <p:txBody>
          <a:bodyPr wrap="none">
            <a:spAutoFit/>
          </a:bodyPr>
          <a:lstStyle/>
          <a:p>
            <a:pPr algn="ctr"/>
            <a:r>
              <a:rPr lang="en-US" sz="1200" b="1" dirty="0" smtClean="0"/>
              <a:t>Integral Delay Path</a:t>
            </a:r>
            <a:endParaRPr lang="en-US" sz="1200" b="1" dirty="0"/>
          </a:p>
        </p:txBody>
      </p:sp>
      <p:sp>
        <p:nvSpPr>
          <p:cNvPr id="5" name="Rectangle 4"/>
          <p:cNvSpPr/>
          <p:nvPr/>
        </p:nvSpPr>
        <p:spPr>
          <a:xfrm>
            <a:off x="2133600" y="76200"/>
            <a:ext cx="4800600" cy="523220"/>
          </a:xfrm>
          <a:prstGeom prst="rect">
            <a:avLst/>
          </a:prstGeom>
        </p:spPr>
        <p:txBody>
          <a:bodyPr wrap="square">
            <a:spAutoFit/>
          </a:bodyPr>
          <a:lstStyle/>
          <a:p>
            <a:pPr algn="ctr"/>
            <a:r>
              <a:rPr lang="en-US" b="1" u="sng" dirty="0" smtClean="0"/>
              <a:t>Sample Experiment Chambers</a:t>
            </a:r>
            <a:endParaRPr lang="en-US" b="1" dirty="0" smtClean="0"/>
          </a:p>
          <a:p>
            <a:pPr algn="ctr"/>
            <a:r>
              <a:rPr lang="en-US" sz="1000" dirty="0" smtClean="0"/>
              <a:t>(Cont.)</a:t>
            </a:r>
            <a:endParaRPr lang="en-US" sz="1000" dirty="0"/>
          </a:p>
        </p:txBody>
      </p:sp>
      <p:sp>
        <p:nvSpPr>
          <p:cNvPr id="8" name="TextBox 7"/>
          <p:cNvSpPr txBox="1"/>
          <p:nvPr/>
        </p:nvSpPr>
        <p:spPr>
          <a:xfrm>
            <a:off x="3581400" y="1905000"/>
            <a:ext cx="684675" cy="523220"/>
          </a:xfrm>
          <a:prstGeom prst="rect">
            <a:avLst/>
          </a:prstGeom>
          <a:noFill/>
        </p:spPr>
        <p:txBody>
          <a:bodyPr wrap="none" rtlCol="0">
            <a:spAutoFit/>
          </a:bodyPr>
          <a:lstStyle/>
          <a:p>
            <a:r>
              <a:rPr lang="en-US" sz="1200" b="1" dirty="0" smtClean="0"/>
              <a:t>Exhaust</a:t>
            </a:r>
          </a:p>
          <a:p>
            <a:pPr algn="ctr"/>
            <a:r>
              <a:rPr lang="en-US" sz="1200" b="1" dirty="0" smtClean="0"/>
              <a:t>Fan</a:t>
            </a:r>
            <a:r>
              <a:rPr lang="en-US" sz="1600" dirty="0" smtClean="0">
                <a:solidFill>
                  <a:schemeClr val="bg1"/>
                </a:solidFill>
              </a:rPr>
              <a:t> </a:t>
            </a:r>
            <a:endParaRPr lang="en-US" sz="1600" dirty="0">
              <a:solidFill>
                <a:schemeClr val="bg1"/>
              </a:solidFill>
            </a:endParaRPr>
          </a:p>
        </p:txBody>
      </p:sp>
      <p:cxnSp>
        <p:nvCxnSpPr>
          <p:cNvPr id="11" name="Straight Arrow Connector 10"/>
          <p:cNvCxnSpPr/>
          <p:nvPr/>
        </p:nvCxnSpPr>
        <p:spPr>
          <a:xfrm flipH="1">
            <a:off x="3429000" y="2209800"/>
            <a:ext cx="304800" cy="152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304800" y="3962400"/>
            <a:ext cx="4016933" cy="369332"/>
          </a:xfrm>
          <a:prstGeom prst="rect">
            <a:avLst/>
          </a:prstGeom>
        </p:spPr>
        <p:txBody>
          <a:bodyPr wrap="none">
            <a:spAutoFit/>
          </a:bodyPr>
          <a:lstStyle/>
          <a:p>
            <a:r>
              <a:rPr lang="en-US" b="1" dirty="0" smtClean="0"/>
              <a:t>Guggenheim Museum/Stadium Concept</a:t>
            </a:r>
            <a:endParaRPr lang="en-US" b="1" dirty="0"/>
          </a:p>
        </p:txBody>
      </p:sp>
      <p:sp>
        <p:nvSpPr>
          <p:cNvPr id="29" name="Rectangle 28"/>
          <p:cNvSpPr/>
          <p:nvPr/>
        </p:nvSpPr>
        <p:spPr>
          <a:xfrm>
            <a:off x="2819400" y="3505200"/>
            <a:ext cx="855683" cy="276999"/>
          </a:xfrm>
          <a:prstGeom prst="rect">
            <a:avLst/>
          </a:prstGeom>
        </p:spPr>
        <p:txBody>
          <a:bodyPr wrap="none">
            <a:spAutoFit/>
          </a:bodyPr>
          <a:lstStyle/>
          <a:p>
            <a:r>
              <a:rPr lang="en-US" sz="1200" b="1" dirty="0" smtClean="0"/>
              <a:t>Inlet vents</a:t>
            </a:r>
            <a:endParaRPr lang="en-US" sz="1200" b="1" dirty="0"/>
          </a:p>
        </p:txBody>
      </p:sp>
      <p:sp>
        <p:nvSpPr>
          <p:cNvPr id="31" name="Rectangle 30"/>
          <p:cNvSpPr/>
          <p:nvPr/>
        </p:nvSpPr>
        <p:spPr>
          <a:xfrm>
            <a:off x="838200" y="1295400"/>
            <a:ext cx="1536190" cy="276999"/>
          </a:xfrm>
          <a:prstGeom prst="rect">
            <a:avLst/>
          </a:prstGeom>
        </p:spPr>
        <p:txBody>
          <a:bodyPr wrap="none">
            <a:spAutoFit/>
          </a:bodyPr>
          <a:lstStyle/>
          <a:p>
            <a:r>
              <a:rPr lang="en-US" sz="1200" b="1" dirty="0" smtClean="0"/>
              <a:t>Experiment Chamber</a:t>
            </a:r>
          </a:p>
        </p:txBody>
      </p:sp>
      <p:sp>
        <p:nvSpPr>
          <p:cNvPr id="32" name="Rectangle 31"/>
          <p:cNvSpPr/>
          <p:nvPr/>
        </p:nvSpPr>
        <p:spPr>
          <a:xfrm>
            <a:off x="457200" y="1752600"/>
            <a:ext cx="1076128" cy="276999"/>
          </a:xfrm>
          <a:prstGeom prst="rect">
            <a:avLst/>
          </a:prstGeom>
        </p:spPr>
        <p:txBody>
          <a:bodyPr wrap="none">
            <a:spAutoFit/>
          </a:bodyPr>
          <a:lstStyle/>
          <a:p>
            <a:r>
              <a:rPr lang="en-US" sz="1200" b="1" dirty="0" smtClean="0"/>
              <a:t>Exhaust Vents</a:t>
            </a:r>
            <a:endParaRPr lang="en-US" sz="1200" b="1" dirty="0"/>
          </a:p>
        </p:txBody>
      </p:sp>
      <p:cxnSp>
        <p:nvCxnSpPr>
          <p:cNvPr id="34" name="Straight Arrow Connector 33"/>
          <p:cNvCxnSpPr>
            <a:stCxn id="29" idx="1"/>
          </p:cNvCxnSpPr>
          <p:nvPr/>
        </p:nvCxnSpPr>
        <p:spPr>
          <a:xfrm flipH="1" flipV="1">
            <a:off x="2590800" y="3124200"/>
            <a:ext cx="228600" cy="5195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a:stCxn id="29" idx="1"/>
          </p:cNvCxnSpPr>
          <p:nvPr/>
        </p:nvCxnSpPr>
        <p:spPr>
          <a:xfrm flipH="1" flipV="1">
            <a:off x="2209800" y="3124200"/>
            <a:ext cx="609600" cy="5195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447800" y="1905000"/>
            <a:ext cx="533400" cy="533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H="1">
            <a:off x="2438400" y="1905000"/>
            <a:ext cx="609600" cy="4572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flipV="1">
            <a:off x="1219200" y="3124200"/>
            <a:ext cx="152400" cy="5334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828800" y="1524000"/>
            <a:ext cx="533400" cy="10668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
        <p:nvSpPr>
          <p:cNvPr id="40" name="Rectangle 39"/>
          <p:cNvSpPr/>
          <p:nvPr/>
        </p:nvSpPr>
        <p:spPr>
          <a:xfrm>
            <a:off x="2286000" y="1600200"/>
            <a:ext cx="1349793" cy="276999"/>
          </a:xfrm>
          <a:prstGeom prst="rect">
            <a:avLst/>
          </a:prstGeom>
        </p:spPr>
        <p:txBody>
          <a:bodyPr wrap="none">
            <a:spAutoFit/>
          </a:bodyPr>
          <a:lstStyle/>
          <a:p>
            <a:r>
              <a:rPr lang="en-US" sz="1200" b="1" dirty="0" smtClean="0"/>
              <a:t>Transparent Cover</a:t>
            </a:r>
            <a:endParaRPr lang="en-US" sz="1200" b="1" dirty="0"/>
          </a:p>
        </p:txBody>
      </p:sp>
      <p:pic>
        <p:nvPicPr>
          <p:cNvPr id="43" name="Picture 6"/>
          <p:cNvPicPr>
            <a:picLocks noChangeAspect="1" noChangeArrowheads="1"/>
          </p:cNvPicPr>
          <p:nvPr/>
        </p:nvPicPr>
        <p:blipFill>
          <a:blip r:embed="rId4" cstate="print"/>
          <a:srcRect/>
          <a:stretch>
            <a:fillRect/>
          </a:stretch>
        </p:blipFill>
        <p:spPr bwMode="auto">
          <a:xfrm>
            <a:off x="4800600" y="1295400"/>
            <a:ext cx="3864730" cy="2590800"/>
          </a:xfrm>
          <a:prstGeom prst="rect">
            <a:avLst/>
          </a:prstGeom>
          <a:noFill/>
          <a:ln w="9525">
            <a:noFill/>
            <a:miter lim="800000"/>
            <a:headEnd/>
            <a:tailEnd/>
          </a:ln>
        </p:spPr>
      </p:pic>
      <p:sp>
        <p:nvSpPr>
          <p:cNvPr id="44" name="Rectangle 43"/>
          <p:cNvSpPr/>
          <p:nvPr/>
        </p:nvSpPr>
        <p:spPr>
          <a:xfrm>
            <a:off x="4953000" y="4648200"/>
            <a:ext cx="3581400" cy="1200329"/>
          </a:xfrm>
          <a:prstGeom prst="rect">
            <a:avLst/>
          </a:prstGeom>
        </p:spPr>
        <p:txBody>
          <a:bodyPr wrap="square">
            <a:spAutoFit/>
          </a:bodyPr>
          <a:lstStyle/>
          <a:p>
            <a:pPr>
              <a:buFont typeface="Arial" pitchFamily="34" charset="0"/>
              <a:buChar char="•"/>
            </a:pPr>
            <a:r>
              <a:rPr lang="en-US" sz="1200" b="1" dirty="0" smtClean="0"/>
              <a:t> Polyethylene film </a:t>
            </a:r>
          </a:p>
          <a:p>
            <a:pPr>
              <a:buFont typeface="Arial" pitchFamily="34" charset="0"/>
              <a:buChar char="•"/>
            </a:pPr>
            <a:r>
              <a:rPr lang="en-US" sz="1200" b="1" dirty="0" smtClean="0"/>
              <a:t> Frame made of plastic or metal tubing.</a:t>
            </a:r>
            <a:endParaRPr lang="en-US" sz="1200" b="1" dirty="0"/>
          </a:p>
          <a:p>
            <a:pPr>
              <a:buFont typeface="Arial" pitchFamily="34" charset="0"/>
              <a:buChar char="•"/>
            </a:pPr>
            <a:r>
              <a:rPr lang="en-US" sz="1200" b="1" dirty="0" smtClean="0"/>
              <a:t> Requires a fairly benign environment.</a:t>
            </a:r>
          </a:p>
          <a:p>
            <a:pPr>
              <a:buFont typeface="Arial" pitchFamily="34" charset="0"/>
              <a:buChar char="•"/>
            </a:pPr>
            <a:r>
              <a:rPr lang="en-US" sz="1200" b="1" dirty="0" smtClean="0"/>
              <a:t> Translates surge.</a:t>
            </a:r>
          </a:p>
          <a:p>
            <a:pPr>
              <a:buFont typeface="Arial" pitchFamily="34" charset="0"/>
              <a:buChar char="•"/>
            </a:pPr>
            <a:r>
              <a:rPr lang="en-US" sz="1200" b="1" dirty="0" smtClean="0"/>
              <a:t> Isolates waterborne nutrients.</a:t>
            </a:r>
          </a:p>
          <a:p>
            <a:pPr>
              <a:buFont typeface="Arial" pitchFamily="34" charset="0"/>
              <a:buChar char="•"/>
            </a:pPr>
            <a:r>
              <a:rPr lang="en-US" sz="1200" b="1" dirty="0"/>
              <a:t> </a:t>
            </a:r>
            <a:r>
              <a:rPr lang="en-US" sz="1200" b="1" dirty="0" smtClean="0"/>
              <a:t>Requires creative instrument attachment.</a:t>
            </a:r>
          </a:p>
        </p:txBody>
      </p:sp>
      <p:sp>
        <p:nvSpPr>
          <p:cNvPr id="45" name="Rectangle 44"/>
          <p:cNvSpPr/>
          <p:nvPr/>
        </p:nvSpPr>
        <p:spPr>
          <a:xfrm>
            <a:off x="4800600" y="4343400"/>
            <a:ext cx="4013535" cy="276999"/>
          </a:xfrm>
          <a:prstGeom prst="rect">
            <a:avLst/>
          </a:prstGeom>
        </p:spPr>
        <p:txBody>
          <a:bodyPr wrap="none">
            <a:spAutoFit/>
          </a:bodyPr>
          <a:lstStyle/>
          <a:p>
            <a:pPr algn="ctr"/>
            <a:r>
              <a:rPr lang="en-US" sz="1200" dirty="0" smtClean="0"/>
              <a:t>Submersible Habitat for Analyzing Reef Quality (SHARQ)</a:t>
            </a:r>
            <a:endParaRPr lang="en-US" sz="1200" dirty="0"/>
          </a:p>
        </p:txBody>
      </p:sp>
      <p:sp>
        <p:nvSpPr>
          <p:cNvPr id="46" name="Rectangle 45"/>
          <p:cNvSpPr/>
          <p:nvPr/>
        </p:nvSpPr>
        <p:spPr>
          <a:xfrm>
            <a:off x="5715001" y="3886200"/>
            <a:ext cx="2088520" cy="523220"/>
          </a:xfrm>
          <a:prstGeom prst="rect">
            <a:avLst/>
          </a:prstGeom>
        </p:spPr>
        <p:txBody>
          <a:bodyPr wrap="none">
            <a:spAutoFit/>
          </a:bodyPr>
          <a:lstStyle/>
          <a:p>
            <a:pPr algn="ctr"/>
            <a:r>
              <a:rPr lang="en-US" b="1" dirty="0" smtClean="0"/>
              <a:t>Compliant Chamber</a:t>
            </a:r>
          </a:p>
          <a:p>
            <a:pPr algn="ctr"/>
            <a:r>
              <a:rPr lang="en-US" sz="1000" b="1" dirty="0" smtClean="0"/>
              <a:t>(Not a FOCE as shown)</a:t>
            </a:r>
            <a:endParaRPr lang="en-US" sz="1000" b="1" dirty="0"/>
          </a:p>
        </p:txBody>
      </p:sp>
      <p:sp>
        <p:nvSpPr>
          <p:cNvPr id="28" name="Rectangle 27"/>
          <p:cNvSpPr/>
          <p:nvPr/>
        </p:nvSpPr>
        <p:spPr>
          <a:xfrm>
            <a:off x="381000" y="2057400"/>
            <a:ext cx="989823" cy="461665"/>
          </a:xfrm>
          <a:prstGeom prst="rect">
            <a:avLst/>
          </a:prstGeom>
        </p:spPr>
        <p:txBody>
          <a:bodyPr wrap="none">
            <a:spAutoFit/>
          </a:bodyPr>
          <a:lstStyle/>
          <a:p>
            <a:r>
              <a:rPr lang="en-US" sz="1200" b="1" dirty="0" smtClean="0"/>
              <a:t>Enriched SW</a:t>
            </a:r>
          </a:p>
          <a:p>
            <a:r>
              <a:rPr lang="en-US" sz="1200" b="1" dirty="0" smtClean="0"/>
              <a:t> Inlet</a:t>
            </a:r>
            <a:endParaRPr lang="en-US" sz="1200" b="1" dirty="0"/>
          </a:p>
        </p:txBody>
      </p:sp>
      <p:cxnSp>
        <p:nvCxnSpPr>
          <p:cNvPr id="41" name="Straight Arrow Connector 40"/>
          <p:cNvCxnSpPr/>
          <p:nvPr/>
        </p:nvCxnSpPr>
        <p:spPr>
          <a:xfrm>
            <a:off x="838200" y="2286000"/>
            <a:ext cx="228600" cy="228600"/>
          </a:xfrm>
          <a:prstGeom prst="straightConnector1">
            <a:avLst/>
          </a:prstGeom>
          <a:ln w="25400" cmpd="sng">
            <a:tailEnd type="arrow"/>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52987200"/>
      </p:ext>
    </p:extLst>
  </p:cSld>
  <p:clrMapOvr>
    <a:masterClrMapping/>
  </p:clrMapOvr>
  <p:timing>
    <p:tnLst>
      <p:par>
        <p:cTn xmlns:p14="http://schemas.microsoft.com/office/powerpoint/2010/mai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219200" y="228600"/>
            <a:ext cx="6403975" cy="609600"/>
          </a:xfrm>
        </p:spPr>
        <p:txBody>
          <a:bodyPr>
            <a:normAutofit/>
          </a:bodyPr>
          <a:lstStyle/>
          <a:p>
            <a:pPr algn="ctr"/>
            <a:r>
              <a:rPr lang="en-US" sz="2400" b="1" u="sng" dirty="0" smtClean="0"/>
              <a:t>Chamber Shear Skirt and Interface Seal</a:t>
            </a:r>
            <a:endParaRPr lang="en-US" sz="2400" b="1" u="sng" dirty="0"/>
          </a:p>
        </p:txBody>
      </p:sp>
      <p:sp>
        <p:nvSpPr>
          <p:cNvPr id="6" name="TextBox 5"/>
          <p:cNvSpPr txBox="1"/>
          <p:nvPr/>
        </p:nvSpPr>
        <p:spPr>
          <a:xfrm>
            <a:off x="1371600" y="948690"/>
            <a:ext cx="5645776" cy="5909310"/>
          </a:xfrm>
          <a:prstGeom prst="rect">
            <a:avLst/>
          </a:prstGeom>
          <a:noFill/>
        </p:spPr>
        <p:txBody>
          <a:bodyPr wrap="square" rtlCol="0">
            <a:spAutoFit/>
          </a:bodyPr>
          <a:lstStyle/>
          <a:p>
            <a:endParaRPr lang="en-US" dirty="0"/>
          </a:p>
          <a:p>
            <a:pPr>
              <a:buFont typeface="Arial" pitchFamily="34" charset="0"/>
              <a:buChar char="•"/>
            </a:pPr>
            <a:r>
              <a:rPr lang="en-US" dirty="0" smtClean="0"/>
              <a:t>Chamber Shear Skirt </a:t>
            </a:r>
          </a:p>
          <a:p>
            <a:pPr lvl="1">
              <a:buFont typeface="Arial" pitchFamily="34" charset="0"/>
              <a:buChar char="•"/>
            </a:pPr>
            <a:r>
              <a:rPr lang="en-US" dirty="0" smtClean="0"/>
              <a:t>Extend into the seafloor 8-10 cm.</a:t>
            </a:r>
          </a:p>
          <a:p>
            <a:pPr lvl="2">
              <a:buFont typeface="Arial" pitchFamily="34" charset="0"/>
              <a:buChar char="•"/>
            </a:pPr>
            <a:r>
              <a:rPr lang="en-US" dirty="0" smtClean="0"/>
              <a:t> Resists lateral movement</a:t>
            </a:r>
          </a:p>
          <a:p>
            <a:pPr lvl="2">
              <a:buFont typeface="Arial" pitchFamily="34" charset="0"/>
              <a:buChar char="•"/>
            </a:pPr>
            <a:r>
              <a:rPr lang="en-US" dirty="0" smtClean="0"/>
              <a:t> Seals perimeter of chamber at seafloor</a:t>
            </a:r>
          </a:p>
          <a:p>
            <a:pPr lvl="2">
              <a:buFont typeface="Arial" pitchFamily="34" charset="0"/>
              <a:buChar char="•"/>
            </a:pPr>
            <a:r>
              <a:rPr lang="en-US" dirty="0" smtClean="0"/>
              <a:t> Assists in preventing critter intrusion</a:t>
            </a:r>
          </a:p>
          <a:p>
            <a:pPr>
              <a:buFont typeface="Arial" pitchFamily="34" charset="0"/>
              <a:buChar char="•"/>
            </a:pPr>
            <a:r>
              <a:rPr lang="en-US" dirty="0" smtClean="0"/>
              <a:t> Chamber Interface Seal</a:t>
            </a:r>
          </a:p>
          <a:p>
            <a:pPr lvl="1">
              <a:buFont typeface="Arial" pitchFamily="34" charset="0"/>
              <a:buChar char="•"/>
            </a:pPr>
            <a:r>
              <a:rPr lang="en-US" dirty="0" smtClean="0"/>
              <a:t> Extend 30 – 40 cm on seafloor surface from perimeter of Chamber</a:t>
            </a:r>
          </a:p>
          <a:p>
            <a:pPr lvl="1">
              <a:buFont typeface="Arial" pitchFamily="34" charset="0"/>
              <a:buChar char="•"/>
            </a:pPr>
            <a:r>
              <a:rPr lang="en-US" dirty="0" smtClean="0"/>
              <a:t>Assists in sealing chamber at uneven seafloor surface</a:t>
            </a:r>
          </a:p>
          <a:p>
            <a:pPr lvl="1">
              <a:buFont typeface="Arial" pitchFamily="34" charset="0"/>
              <a:buChar char="•"/>
            </a:pPr>
            <a:r>
              <a:rPr lang="en-US" dirty="0" smtClean="0"/>
              <a:t> Can assist in scour prevention and erosion from currents</a:t>
            </a:r>
          </a:p>
          <a:p>
            <a:pPr lvl="1">
              <a:buFont typeface="Arial" pitchFamily="34" charset="0"/>
              <a:buChar char="•"/>
            </a:pPr>
            <a:r>
              <a:rPr lang="en-US" dirty="0" smtClean="0"/>
              <a:t> Variety of applicable materials</a:t>
            </a:r>
          </a:p>
          <a:p>
            <a:pPr lvl="2">
              <a:buFont typeface="Arial" pitchFamily="34" charset="0"/>
              <a:buChar char="•"/>
            </a:pPr>
            <a:r>
              <a:rPr lang="en-US" dirty="0" smtClean="0"/>
              <a:t> Canvas</a:t>
            </a:r>
          </a:p>
          <a:p>
            <a:pPr lvl="2">
              <a:buFont typeface="Arial" pitchFamily="34" charset="0"/>
              <a:buChar char="•"/>
            </a:pPr>
            <a:r>
              <a:rPr lang="en-US" dirty="0" smtClean="0"/>
              <a:t>Reinforced Plastic Sheet</a:t>
            </a:r>
          </a:p>
          <a:p>
            <a:pPr lvl="2">
              <a:buFont typeface="Arial" pitchFamily="34" charset="0"/>
              <a:buChar char="•"/>
            </a:pPr>
            <a:r>
              <a:rPr lang="en-US" dirty="0" smtClean="0"/>
              <a:t>Rubber/</a:t>
            </a:r>
            <a:r>
              <a:rPr lang="en-US" dirty="0" err="1" smtClean="0"/>
              <a:t>Nitrile</a:t>
            </a:r>
            <a:r>
              <a:rPr lang="en-US" dirty="0" smtClean="0"/>
              <a:t>/ sheet</a:t>
            </a:r>
          </a:p>
          <a:p>
            <a:pPr lvl="1">
              <a:buFont typeface="Arial" pitchFamily="34" charset="0"/>
              <a:buChar char="•"/>
            </a:pPr>
            <a:r>
              <a:rPr lang="en-US" dirty="0" smtClean="0"/>
              <a:t> Should be weighted</a:t>
            </a:r>
          </a:p>
          <a:p>
            <a:pPr lvl="2">
              <a:buFont typeface="Arial" pitchFamily="34" charset="0"/>
              <a:buChar char="•"/>
            </a:pPr>
            <a:r>
              <a:rPr lang="en-US" dirty="0" smtClean="0"/>
              <a:t>Lead</a:t>
            </a:r>
          </a:p>
          <a:p>
            <a:pPr lvl="2">
              <a:buFont typeface="Arial" pitchFamily="34" charset="0"/>
              <a:buChar char="•"/>
            </a:pPr>
            <a:r>
              <a:rPr lang="en-US" dirty="0" smtClean="0"/>
              <a:t>Concrete blocks</a:t>
            </a:r>
          </a:p>
          <a:p>
            <a:pPr lvl="2">
              <a:buFont typeface="Arial" pitchFamily="34" charset="0"/>
              <a:buChar char="•"/>
            </a:pPr>
            <a:r>
              <a:rPr lang="en-US" dirty="0" smtClean="0"/>
              <a:t>Grout Bags</a:t>
            </a:r>
          </a:p>
        </p:txBody>
      </p:sp>
    </p:spTree>
    <p:extLst>
      <p:ext uri="{BB962C8B-B14F-4D97-AF65-F5344CB8AC3E}">
        <p14:creationId xmlns:p14="http://schemas.microsoft.com/office/powerpoint/2010/main" val="1036643570"/>
      </p:ext>
    </p:extLst>
  </p:cSld>
  <p:clrMapOvr>
    <a:masterClrMapping/>
  </p:clrMapOvr>
  <p:timing>
    <p:tnLst>
      <p:par>
        <p:cTn xmlns:p14="http://schemas.microsoft.com/office/powerpoint/2010/mai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362200" y="152400"/>
            <a:ext cx="3432175" cy="609600"/>
          </a:xfrm>
        </p:spPr>
        <p:txBody>
          <a:bodyPr>
            <a:normAutofit fontScale="90000"/>
          </a:bodyPr>
          <a:lstStyle/>
          <a:p>
            <a:r>
              <a:rPr lang="en-US" sz="2400" b="1" u="sng" dirty="0" smtClean="0"/>
              <a:t>Time Delay Mixing Section</a:t>
            </a:r>
            <a:endParaRPr lang="en-US" sz="2400" b="1" u="sng" dirty="0"/>
          </a:p>
        </p:txBody>
      </p:sp>
      <p:sp>
        <p:nvSpPr>
          <p:cNvPr id="3" name="Rectangle 2"/>
          <p:cNvSpPr/>
          <p:nvPr/>
        </p:nvSpPr>
        <p:spPr>
          <a:xfrm>
            <a:off x="152400" y="762000"/>
            <a:ext cx="4953000" cy="3293209"/>
          </a:xfrm>
          <a:prstGeom prst="rect">
            <a:avLst/>
          </a:prstGeom>
        </p:spPr>
        <p:txBody>
          <a:bodyPr wrap="square">
            <a:spAutoFit/>
          </a:bodyPr>
          <a:lstStyle/>
          <a:p>
            <a:pPr>
              <a:buFont typeface="Arial" pitchFamily="34" charset="0"/>
              <a:buChar char="•"/>
            </a:pPr>
            <a:r>
              <a:rPr lang="en-US" sz="1600" dirty="0" smtClean="0"/>
              <a:t> Duct that provides the necessary time for the CO2 </a:t>
            </a:r>
          </a:p>
          <a:p>
            <a:r>
              <a:rPr lang="en-US" sz="1600" dirty="0" smtClean="0"/>
              <a:t>  and seawater to chemically react and establish </a:t>
            </a:r>
          </a:p>
          <a:p>
            <a:r>
              <a:rPr lang="en-US" sz="1600" dirty="0" smtClean="0"/>
              <a:t>  a stabilized </a:t>
            </a:r>
            <a:r>
              <a:rPr lang="en-US" sz="1600" dirty="0" err="1" smtClean="0"/>
              <a:t>pH.</a:t>
            </a:r>
            <a:endParaRPr lang="en-US" sz="1600" dirty="0" smtClean="0"/>
          </a:p>
          <a:p>
            <a:pPr>
              <a:buFont typeface="Arial" pitchFamily="34" charset="0"/>
              <a:buChar char="•"/>
            </a:pPr>
            <a:r>
              <a:rPr lang="en-US" sz="1600" dirty="0" smtClean="0"/>
              <a:t> Reference the </a:t>
            </a:r>
            <a:r>
              <a:rPr lang="en-US" sz="1600" dirty="0" err="1" smtClean="0"/>
              <a:t>Zeebe</a:t>
            </a:r>
            <a:r>
              <a:rPr lang="en-US" sz="1600" dirty="0" smtClean="0"/>
              <a:t>-Wolf  </a:t>
            </a:r>
            <a:r>
              <a:rPr lang="en-US" sz="1600" dirty="0" err="1" smtClean="0"/>
              <a:t>Gladrow</a:t>
            </a:r>
            <a:r>
              <a:rPr lang="en-US" sz="1600" dirty="0" smtClean="0"/>
              <a:t> CO2 Kinetic </a:t>
            </a:r>
          </a:p>
          <a:p>
            <a:r>
              <a:rPr lang="en-US" sz="1600" dirty="0" smtClean="0"/>
              <a:t>  Model to determine Tau (shown previously and </a:t>
            </a:r>
          </a:p>
          <a:p>
            <a:r>
              <a:rPr lang="en-US" sz="1600" dirty="0" smtClean="0"/>
              <a:t>  here).</a:t>
            </a:r>
          </a:p>
          <a:p>
            <a:pPr>
              <a:buFont typeface="Arial" pitchFamily="34" charset="0"/>
              <a:buChar char="•"/>
            </a:pPr>
            <a:r>
              <a:rPr lang="en-US" sz="1600" dirty="0" smtClean="0"/>
              <a:t> Duct length is determined by using a 2 Tau time delay and the desired maximum current speed. </a:t>
            </a:r>
          </a:p>
          <a:p>
            <a:pPr>
              <a:buFont typeface="Arial" pitchFamily="34" charset="0"/>
              <a:buChar char="•"/>
            </a:pPr>
            <a:r>
              <a:rPr lang="en-US" sz="1600" dirty="0" smtClean="0"/>
              <a:t> The cross-sectional area and the current speed </a:t>
            </a:r>
          </a:p>
          <a:p>
            <a:r>
              <a:rPr lang="en-US" sz="1600" dirty="0" smtClean="0"/>
              <a:t>   (volume/time) will approximate the rate of change </a:t>
            </a:r>
          </a:p>
          <a:p>
            <a:r>
              <a:rPr lang="en-US" sz="1600" dirty="0" smtClean="0"/>
              <a:t>   of the enriched seawater in the Experiment Chamber.</a:t>
            </a:r>
          </a:p>
          <a:p>
            <a:endParaRPr lang="en-US" sz="1600" dirty="0"/>
          </a:p>
          <a:p>
            <a:endParaRPr lang="en-US" sz="1600" dirty="0" smtClean="0"/>
          </a:p>
        </p:txBody>
      </p:sp>
      <p:pic>
        <p:nvPicPr>
          <p:cNvPr id="6" name="Picture 1"/>
          <p:cNvPicPr>
            <a:picLocks noChangeAspect="1" noChangeArrowheads="1"/>
          </p:cNvPicPr>
          <p:nvPr/>
        </p:nvPicPr>
        <p:blipFill>
          <a:blip r:embed="rId3" cstate="print"/>
          <a:srcRect/>
          <a:stretch>
            <a:fillRect/>
          </a:stretch>
        </p:blipFill>
        <p:spPr bwMode="auto">
          <a:xfrm>
            <a:off x="5029200" y="1280160"/>
            <a:ext cx="4107152" cy="4114800"/>
          </a:xfrm>
          <a:prstGeom prst="rect">
            <a:avLst/>
          </a:prstGeom>
          <a:noFill/>
          <a:ln w="9525">
            <a:noFill/>
            <a:miter lim="800000"/>
            <a:headEnd/>
            <a:tailEnd/>
          </a:ln>
        </p:spPr>
      </p:pic>
      <p:sp>
        <p:nvSpPr>
          <p:cNvPr id="14" name="TextBox 13"/>
          <p:cNvSpPr txBox="1"/>
          <p:nvPr/>
        </p:nvSpPr>
        <p:spPr>
          <a:xfrm>
            <a:off x="6629400" y="3810000"/>
            <a:ext cx="973343" cy="246221"/>
          </a:xfrm>
          <a:prstGeom prst="rect">
            <a:avLst/>
          </a:prstGeom>
          <a:noFill/>
        </p:spPr>
        <p:txBody>
          <a:bodyPr wrap="none" rtlCol="0">
            <a:spAutoFit/>
          </a:bodyPr>
          <a:lstStyle/>
          <a:p>
            <a:r>
              <a:rPr lang="en-US" sz="1000" dirty="0" smtClean="0"/>
              <a:t>Tau = 67.8 </a:t>
            </a:r>
            <a:r>
              <a:rPr lang="en-US" sz="1000" dirty="0" err="1" smtClean="0"/>
              <a:t>secs</a:t>
            </a:r>
            <a:endParaRPr lang="en-US" sz="1000" dirty="0"/>
          </a:p>
        </p:txBody>
      </p:sp>
      <p:sp>
        <p:nvSpPr>
          <p:cNvPr id="15" name="Rectangle 14"/>
          <p:cNvSpPr/>
          <p:nvPr/>
        </p:nvSpPr>
        <p:spPr>
          <a:xfrm>
            <a:off x="6096000" y="4038600"/>
            <a:ext cx="979755" cy="246221"/>
          </a:xfrm>
          <a:prstGeom prst="rect">
            <a:avLst/>
          </a:prstGeom>
        </p:spPr>
        <p:txBody>
          <a:bodyPr wrap="none">
            <a:spAutoFit/>
          </a:bodyPr>
          <a:lstStyle/>
          <a:p>
            <a:r>
              <a:rPr lang="en-US" sz="1000" dirty="0" smtClean="0"/>
              <a:t>Tau = 51.3 </a:t>
            </a:r>
            <a:r>
              <a:rPr lang="en-US" sz="1000" dirty="0" err="1" smtClean="0"/>
              <a:t>secs</a:t>
            </a:r>
            <a:endParaRPr lang="en-US" sz="1000" dirty="0"/>
          </a:p>
        </p:txBody>
      </p:sp>
      <p:sp>
        <p:nvSpPr>
          <p:cNvPr id="16" name="Rectangle 15"/>
          <p:cNvSpPr/>
          <p:nvPr/>
        </p:nvSpPr>
        <p:spPr>
          <a:xfrm>
            <a:off x="5562600" y="4343400"/>
            <a:ext cx="973343" cy="246221"/>
          </a:xfrm>
          <a:prstGeom prst="rect">
            <a:avLst/>
          </a:prstGeom>
        </p:spPr>
        <p:txBody>
          <a:bodyPr wrap="none">
            <a:spAutoFit/>
          </a:bodyPr>
          <a:lstStyle/>
          <a:p>
            <a:r>
              <a:rPr lang="en-US" sz="1000" dirty="0" smtClean="0"/>
              <a:t>Tau = 31.1 </a:t>
            </a:r>
            <a:r>
              <a:rPr lang="en-US" sz="1000" dirty="0" err="1" smtClean="0"/>
              <a:t>secs</a:t>
            </a:r>
            <a:endParaRPr lang="en-US" sz="1000" dirty="0"/>
          </a:p>
        </p:txBody>
      </p:sp>
      <p:sp>
        <p:nvSpPr>
          <p:cNvPr id="51" name="TextBox 50"/>
          <p:cNvSpPr txBox="1"/>
          <p:nvPr/>
        </p:nvSpPr>
        <p:spPr>
          <a:xfrm>
            <a:off x="6477000" y="1600200"/>
            <a:ext cx="1003801" cy="246221"/>
          </a:xfrm>
          <a:prstGeom prst="rect">
            <a:avLst/>
          </a:prstGeom>
          <a:noFill/>
        </p:spPr>
        <p:txBody>
          <a:bodyPr wrap="none" rtlCol="0">
            <a:spAutoFit/>
          </a:bodyPr>
          <a:lstStyle/>
          <a:p>
            <a:r>
              <a:rPr lang="en-US" sz="1000" dirty="0" smtClean="0"/>
              <a:t>Offset pH = -0.7</a:t>
            </a:r>
            <a:endParaRPr lang="en-US" sz="1000" dirty="0"/>
          </a:p>
        </p:txBody>
      </p:sp>
      <p:sp>
        <p:nvSpPr>
          <p:cNvPr id="53" name="TextBox 52"/>
          <p:cNvSpPr txBox="1"/>
          <p:nvPr/>
        </p:nvSpPr>
        <p:spPr>
          <a:xfrm>
            <a:off x="6248400" y="1981200"/>
            <a:ext cx="1003801" cy="246221"/>
          </a:xfrm>
          <a:prstGeom prst="rect">
            <a:avLst/>
          </a:prstGeom>
          <a:noFill/>
        </p:spPr>
        <p:txBody>
          <a:bodyPr wrap="none" rtlCol="0">
            <a:spAutoFit/>
          </a:bodyPr>
          <a:lstStyle/>
          <a:p>
            <a:r>
              <a:rPr lang="en-US" sz="1000" dirty="0" smtClean="0"/>
              <a:t>Offset pH = -0.3</a:t>
            </a:r>
            <a:endParaRPr lang="en-US" sz="1000" dirty="0"/>
          </a:p>
        </p:txBody>
      </p:sp>
      <p:sp>
        <p:nvSpPr>
          <p:cNvPr id="54" name="TextBox 53"/>
          <p:cNvSpPr txBox="1"/>
          <p:nvPr/>
        </p:nvSpPr>
        <p:spPr>
          <a:xfrm>
            <a:off x="8077200" y="1524000"/>
            <a:ext cx="947695" cy="246221"/>
          </a:xfrm>
          <a:prstGeom prst="rect">
            <a:avLst/>
          </a:prstGeom>
          <a:noFill/>
        </p:spPr>
        <p:txBody>
          <a:bodyPr wrap="none" rtlCol="0">
            <a:spAutoFit/>
          </a:bodyPr>
          <a:lstStyle/>
          <a:p>
            <a:r>
              <a:rPr lang="en-US" sz="1000" dirty="0" err="1" smtClean="0"/>
              <a:t>Bkgrd</a:t>
            </a:r>
            <a:r>
              <a:rPr lang="en-US" sz="1000" dirty="0" smtClean="0"/>
              <a:t> pH ~ 8.1</a:t>
            </a:r>
            <a:endParaRPr lang="en-US" sz="1000" dirty="0"/>
          </a:p>
        </p:txBody>
      </p:sp>
      <p:cxnSp>
        <p:nvCxnSpPr>
          <p:cNvPr id="55" name="Straight Connector 54"/>
          <p:cNvCxnSpPr/>
          <p:nvPr/>
        </p:nvCxnSpPr>
        <p:spPr>
          <a:xfrm>
            <a:off x="7391400" y="1752600"/>
            <a:ext cx="304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6" name="Straight Connector 55"/>
          <p:cNvCxnSpPr/>
          <p:nvPr/>
        </p:nvCxnSpPr>
        <p:spPr>
          <a:xfrm>
            <a:off x="7239000" y="1905000"/>
            <a:ext cx="533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7" name="Straight Connector 56"/>
          <p:cNvCxnSpPr/>
          <p:nvPr/>
        </p:nvCxnSpPr>
        <p:spPr>
          <a:xfrm>
            <a:off x="7162800" y="2133600"/>
            <a:ext cx="685800" cy="762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flipH="1">
            <a:off x="8077200" y="1676400"/>
            <a:ext cx="152400"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59" name="Straight Connector 58"/>
          <p:cNvCxnSpPr/>
          <p:nvPr/>
        </p:nvCxnSpPr>
        <p:spPr>
          <a:xfrm>
            <a:off x="804672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flipV="1">
            <a:off x="5562600" y="402336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66" name="TextBox 65"/>
          <p:cNvSpPr txBox="1"/>
          <p:nvPr/>
        </p:nvSpPr>
        <p:spPr>
          <a:xfrm>
            <a:off x="7680960" y="4151376"/>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7" name="TextBox 66"/>
          <p:cNvSpPr txBox="1"/>
          <p:nvPr/>
        </p:nvSpPr>
        <p:spPr>
          <a:xfrm>
            <a:off x="7589520" y="43891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8" name="TextBox 67"/>
          <p:cNvSpPr txBox="1"/>
          <p:nvPr/>
        </p:nvSpPr>
        <p:spPr>
          <a:xfrm>
            <a:off x="7763256" y="3931920"/>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69" name="TextBox 68"/>
          <p:cNvSpPr txBox="1"/>
          <p:nvPr/>
        </p:nvSpPr>
        <p:spPr>
          <a:xfrm>
            <a:off x="7936992" y="3858768"/>
            <a:ext cx="240772" cy="246221"/>
          </a:xfrm>
          <a:prstGeom prst="rect">
            <a:avLst/>
          </a:prstGeom>
          <a:noFill/>
        </p:spPr>
        <p:txBody>
          <a:bodyPr wrap="none" rtlCol="0">
            <a:spAutoFit/>
          </a:bodyPr>
          <a:lstStyle/>
          <a:p>
            <a:r>
              <a:rPr lang="en-US" sz="1000" dirty="0" smtClean="0">
                <a:solidFill>
                  <a:srgbClr val="FF0000"/>
                </a:solidFill>
              </a:rPr>
              <a:t>*</a:t>
            </a:r>
            <a:endParaRPr lang="en-US" sz="1000" dirty="0">
              <a:solidFill>
                <a:srgbClr val="FF0000"/>
              </a:solidFill>
            </a:endParaRPr>
          </a:p>
        </p:txBody>
      </p:sp>
      <p:sp>
        <p:nvSpPr>
          <p:cNvPr id="71" name="TextBox 70"/>
          <p:cNvSpPr txBox="1"/>
          <p:nvPr/>
        </p:nvSpPr>
        <p:spPr>
          <a:xfrm>
            <a:off x="6248400" y="1752600"/>
            <a:ext cx="1003801" cy="246221"/>
          </a:xfrm>
          <a:prstGeom prst="rect">
            <a:avLst/>
          </a:prstGeom>
          <a:noFill/>
        </p:spPr>
        <p:txBody>
          <a:bodyPr wrap="none" rtlCol="0">
            <a:spAutoFit/>
          </a:bodyPr>
          <a:lstStyle/>
          <a:p>
            <a:r>
              <a:rPr lang="en-US" sz="1000" dirty="0" smtClean="0"/>
              <a:t>Offset pH = -0.5</a:t>
            </a:r>
            <a:endParaRPr lang="en-US" sz="1000" dirty="0"/>
          </a:p>
        </p:txBody>
      </p:sp>
      <p:cxnSp>
        <p:nvCxnSpPr>
          <p:cNvPr id="83" name="Straight Connector 82"/>
          <p:cNvCxnSpPr/>
          <p:nvPr/>
        </p:nvCxnSpPr>
        <p:spPr>
          <a:xfrm>
            <a:off x="786384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a:off x="777240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85" name="Straight Connector 84"/>
          <p:cNvCxnSpPr/>
          <p:nvPr/>
        </p:nvCxnSpPr>
        <p:spPr>
          <a:xfrm>
            <a:off x="7680960" y="1676400"/>
            <a:ext cx="30480" cy="3276600"/>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0" name="Straight Connector 89"/>
          <p:cNvCxnSpPr/>
          <p:nvPr/>
        </p:nvCxnSpPr>
        <p:spPr>
          <a:xfrm flipV="1">
            <a:off x="5562600" y="4242816"/>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cxnSp>
        <p:nvCxnSpPr>
          <p:cNvPr id="91" name="Straight Connector 90"/>
          <p:cNvCxnSpPr/>
          <p:nvPr/>
        </p:nvCxnSpPr>
        <p:spPr>
          <a:xfrm flipV="1">
            <a:off x="5562600" y="4495800"/>
            <a:ext cx="3048000" cy="3048"/>
          </a:xfrm>
          <a:prstGeom prst="line">
            <a:avLst/>
          </a:prstGeom>
          <a:ln>
            <a:prstDash val="sysDot"/>
          </a:ln>
        </p:spPr>
        <p:style>
          <a:lnRef idx="1">
            <a:schemeClr val="accent1"/>
          </a:lnRef>
          <a:fillRef idx="0">
            <a:schemeClr val="accent1"/>
          </a:fillRef>
          <a:effectRef idx="0">
            <a:schemeClr val="accent1"/>
          </a:effectRef>
          <a:fontRef idx="minor">
            <a:schemeClr val="tx1"/>
          </a:fontRef>
        </p:style>
      </p:cxnSp>
      <p:sp>
        <p:nvSpPr>
          <p:cNvPr id="93" name="Rectangle 92"/>
          <p:cNvSpPr/>
          <p:nvPr/>
        </p:nvSpPr>
        <p:spPr>
          <a:xfrm>
            <a:off x="5029200" y="5334000"/>
            <a:ext cx="4191000" cy="646331"/>
          </a:xfrm>
          <a:prstGeom prst="rect">
            <a:avLst/>
          </a:prstGeom>
        </p:spPr>
        <p:txBody>
          <a:bodyPr wrap="square">
            <a:spAutoFit/>
          </a:bodyPr>
          <a:lstStyle/>
          <a:p>
            <a:r>
              <a:rPr lang="en-US" sz="1200" dirty="0"/>
              <a:t>Curves from the </a:t>
            </a:r>
            <a:r>
              <a:rPr lang="en-US" sz="1200" dirty="0" err="1"/>
              <a:t>Zeebe</a:t>
            </a:r>
            <a:r>
              <a:rPr lang="en-US" sz="1200" dirty="0"/>
              <a:t>-Wolf </a:t>
            </a:r>
            <a:r>
              <a:rPr lang="en-US" sz="1200" dirty="0" err="1"/>
              <a:t>Gladrow</a:t>
            </a:r>
            <a:r>
              <a:rPr lang="en-US" sz="1200" dirty="0"/>
              <a:t> CO2 kinetic model</a:t>
            </a:r>
          </a:p>
          <a:p>
            <a:r>
              <a:rPr lang="en-US" sz="1200" dirty="0"/>
              <a:t>showing e-folding time at various temperatures as a function of </a:t>
            </a:r>
            <a:r>
              <a:rPr lang="en-US" sz="1200" dirty="0" err="1"/>
              <a:t>pH.</a:t>
            </a:r>
            <a:endParaRPr lang="en-US" sz="1200" dirty="0"/>
          </a:p>
        </p:txBody>
      </p:sp>
      <p:pic>
        <p:nvPicPr>
          <p:cNvPr id="105473" name="Picture 1"/>
          <p:cNvPicPr>
            <a:picLocks noChangeAspect="1" noChangeArrowheads="1"/>
          </p:cNvPicPr>
          <p:nvPr/>
        </p:nvPicPr>
        <p:blipFill>
          <a:blip r:embed="rId4" cstate="print"/>
          <a:srcRect/>
          <a:stretch>
            <a:fillRect/>
          </a:stretch>
        </p:blipFill>
        <p:spPr bwMode="auto">
          <a:xfrm>
            <a:off x="1752600" y="3505200"/>
            <a:ext cx="1905000" cy="1582951"/>
          </a:xfrm>
          <a:prstGeom prst="rect">
            <a:avLst/>
          </a:prstGeom>
          <a:noFill/>
          <a:ln w="9525">
            <a:noFill/>
            <a:miter lim="800000"/>
            <a:headEnd/>
            <a:tailEnd/>
          </a:ln>
        </p:spPr>
      </p:pic>
      <p:sp>
        <p:nvSpPr>
          <p:cNvPr id="95" name="TextBox 94"/>
          <p:cNvSpPr txBox="1"/>
          <p:nvPr/>
        </p:nvSpPr>
        <p:spPr>
          <a:xfrm>
            <a:off x="304800" y="4038600"/>
            <a:ext cx="1389868" cy="369332"/>
          </a:xfrm>
          <a:prstGeom prst="rect">
            <a:avLst/>
          </a:prstGeom>
          <a:noFill/>
        </p:spPr>
        <p:txBody>
          <a:bodyPr wrap="none" rtlCol="0">
            <a:spAutoFit/>
          </a:bodyPr>
          <a:lstStyle/>
          <a:p>
            <a:r>
              <a:rPr lang="en-US" dirty="0" smtClean="0"/>
              <a:t>Flexible Duct</a:t>
            </a:r>
            <a:endParaRPr lang="en-US" dirty="0"/>
          </a:p>
        </p:txBody>
      </p:sp>
      <p:sp>
        <p:nvSpPr>
          <p:cNvPr id="96" name="Rectangle 95"/>
          <p:cNvSpPr/>
          <p:nvPr/>
        </p:nvSpPr>
        <p:spPr>
          <a:xfrm>
            <a:off x="304800" y="5029200"/>
            <a:ext cx="4038600" cy="1569660"/>
          </a:xfrm>
          <a:prstGeom prst="rect">
            <a:avLst/>
          </a:prstGeom>
        </p:spPr>
        <p:txBody>
          <a:bodyPr wrap="square">
            <a:spAutoFit/>
          </a:bodyPr>
          <a:lstStyle/>
          <a:p>
            <a:pPr eaLnBrk="0" fontAlgn="base" hangingPunct="0">
              <a:spcBef>
                <a:spcPct val="0"/>
              </a:spcBef>
              <a:spcAft>
                <a:spcPct val="0"/>
              </a:spcAft>
            </a:pPr>
            <a:r>
              <a:rPr lang="en-US" sz="1600" dirty="0" smtClean="0">
                <a:latin typeface="Calibri" pitchFamily="34" charset="0"/>
                <a:ea typeface="Calibri" pitchFamily="34" charset="0"/>
                <a:cs typeface="Times New Roman" pitchFamily="18" charset="0"/>
              </a:rPr>
              <a:t>Commonly used for</a:t>
            </a:r>
            <a:r>
              <a:rPr lang="en-US" sz="1600" b="1" dirty="0" smtClean="0">
                <a:latin typeface="Calibri" pitchFamily="34" charset="0"/>
                <a:ea typeface="Calibri" pitchFamily="34" charset="0"/>
                <a:cs typeface="Times New Roman" pitchFamily="18" charset="0"/>
              </a:rPr>
              <a:t> </a:t>
            </a:r>
            <a:r>
              <a:rPr lang="en-US" sz="1600" dirty="0" smtClean="0">
                <a:latin typeface="Calibri" pitchFamily="34" charset="0"/>
                <a:ea typeface="Calibri" pitchFamily="34" charset="0"/>
                <a:cs typeface="Times New Roman" pitchFamily="18" charset="0"/>
              </a:rPr>
              <a:t>air</a:t>
            </a:r>
            <a:r>
              <a:rPr lang="en-US" sz="1600" b="1" dirty="0" smtClean="0">
                <a:latin typeface="Calibri" pitchFamily="34" charset="0"/>
                <a:ea typeface="Calibri" pitchFamily="34" charset="0"/>
                <a:cs typeface="Times New Roman" pitchFamily="18" charset="0"/>
              </a:rPr>
              <a:t> </a:t>
            </a:r>
            <a:r>
              <a:rPr lang="en-US" sz="1600" dirty="0" smtClean="0">
                <a:latin typeface="Calibri" pitchFamily="34" charset="0"/>
                <a:ea typeface="Calibri" pitchFamily="34" charset="0"/>
                <a:cs typeface="Times New Roman" pitchFamily="18" charset="0"/>
              </a:rPr>
              <a:t>handling</a:t>
            </a:r>
            <a:r>
              <a:rPr lang="en-US" sz="1600" b="1" dirty="0" smtClean="0">
                <a:latin typeface="Calibri" pitchFamily="34" charset="0"/>
                <a:ea typeface="Calibri" pitchFamily="34" charset="0"/>
                <a:cs typeface="Times New Roman" pitchFamily="18" charset="0"/>
              </a:rPr>
              <a:t> </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Integrated coil to maintain flow (use plastic instead of metals)</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Use all plastic. </a:t>
            </a:r>
          </a:p>
          <a:p>
            <a:pPr eaLnBrk="0" fontAlgn="base" hangingPunct="0">
              <a:spcBef>
                <a:spcPct val="0"/>
              </a:spcBef>
              <a:spcAft>
                <a:spcPct val="0"/>
              </a:spcAft>
              <a:buFont typeface="Arial" pitchFamily="34" charset="0"/>
              <a:buChar char="•"/>
            </a:pPr>
            <a:r>
              <a:rPr lang="en-US" sz="1600" dirty="0" smtClean="0">
                <a:latin typeface="Calibri" pitchFamily="34" charset="0"/>
                <a:ea typeface="Calibri" pitchFamily="34" charset="0"/>
                <a:cs typeface="Times New Roman" pitchFamily="18" charset="0"/>
              </a:rPr>
              <a:t> 2 “ - 12” diameter commonly available</a:t>
            </a:r>
          </a:p>
          <a:p>
            <a:pPr eaLnBrk="0" fontAlgn="base" hangingPunct="0">
              <a:spcBef>
                <a:spcPct val="0"/>
              </a:spcBef>
              <a:spcAft>
                <a:spcPct val="0"/>
              </a:spcAft>
              <a:buFont typeface="Arial" pitchFamily="34" charset="0"/>
              <a:buChar char="•"/>
            </a:pPr>
            <a:r>
              <a:rPr lang="en-US" sz="1600" dirty="0" smtClean="0">
                <a:latin typeface="Calibri" pitchFamily="34" charset="0"/>
                <a:cs typeface="Times New Roman" pitchFamily="18" charset="0"/>
              </a:rPr>
              <a:t> Low cost</a:t>
            </a:r>
            <a:endParaRPr lang="en-US" sz="1600" dirty="0" smtClean="0">
              <a:latin typeface="Arial" pitchFamily="34" charset="0"/>
            </a:endParaRPr>
          </a:p>
        </p:txBody>
      </p:sp>
    </p:spTree>
    <p:extLst>
      <p:ext uri="{BB962C8B-B14F-4D97-AF65-F5344CB8AC3E}">
        <p14:creationId xmlns:p14="http://schemas.microsoft.com/office/powerpoint/2010/main" val="3458373922"/>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92480" y="0"/>
            <a:ext cx="8229600" cy="1143000"/>
          </a:xfrm>
        </p:spPr>
        <p:txBody>
          <a:bodyPr>
            <a:normAutofit/>
          </a:bodyPr>
          <a:lstStyle/>
          <a:p>
            <a:r>
              <a:rPr lang="en-US" dirty="0" err="1" smtClean="0"/>
              <a:t>xFOCE</a:t>
            </a:r>
            <a:r>
              <a:rPr lang="en-US" dirty="0" smtClean="0"/>
              <a:t> Functional Requirements</a:t>
            </a:r>
            <a:endParaRPr lang="en-US" i="1" dirty="0"/>
          </a:p>
        </p:txBody>
      </p:sp>
      <p:sp>
        <p:nvSpPr>
          <p:cNvPr id="5" name="TextBox 4"/>
          <p:cNvSpPr txBox="1"/>
          <p:nvPr/>
        </p:nvSpPr>
        <p:spPr>
          <a:xfrm>
            <a:off x="1792916" y="1023402"/>
            <a:ext cx="6087857" cy="5909311"/>
          </a:xfrm>
          <a:prstGeom prst="rect">
            <a:avLst/>
          </a:prstGeom>
          <a:noFill/>
        </p:spPr>
        <p:txBody>
          <a:bodyPr wrap="square" rtlCol="0">
            <a:spAutoFit/>
          </a:bodyPr>
          <a:lstStyle/>
          <a:p>
            <a:r>
              <a:rPr lang="en-US" dirty="0" smtClean="0"/>
              <a:t>Max depth:			 40m (130 </a:t>
            </a:r>
            <a:r>
              <a:rPr lang="en-US" dirty="0" err="1" smtClean="0"/>
              <a:t>ft</a:t>
            </a:r>
            <a:r>
              <a:rPr lang="en-US" dirty="0" smtClean="0"/>
              <a:t>) </a:t>
            </a:r>
          </a:p>
          <a:p>
            <a:endParaRPr lang="en-US" dirty="0"/>
          </a:p>
          <a:p>
            <a:r>
              <a:rPr lang="en-US" dirty="0" smtClean="0"/>
              <a:t>pH Range: 			0.0 to -0.6 continuous based on CO</a:t>
            </a:r>
            <a:r>
              <a:rPr lang="en-US" baseline="-25000" dirty="0" smtClean="0"/>
              <a:t>2</a:t>
            </a:r>
            <a:r>
              <a:rPr lang="en-US" dirty="0" smtClean="0"/>
              <a:t> 					available. Brief excursions to -0.8 or 					-1.0 offset potentially</a:t>
            </a:r>
          </a:p>
          <a:p>
            <a:endParaRPr lang="en-US" dirty="0"/>
          </a:p>
          <a:p>
            <a:r>
              <a:rPr lang="en-US" dirty="0" smtClean="0"/>
              <a:t>pH resolution: 			</a:t>
            </a:r>
            <a:r>
              <a:rPr lang="en-US" dirty="0">
                <a:solidFill>
                  <a:srgbClr val="000000"/>
                </a:solidFill>
                <a:latin typeface="Times New Roman"/>
              </a:rPr>
              <a:t>resolution: 0.05 pH units,  0.1 unit may </a:t>
            </a:r>
            <a:r>
              <a:rPr lang="en-US" dirty="0" smtClean="0">
                <a:solidFill>
                  <a:srgbClr val="000000"/>
                </a:solidFill>
                <a:latin typeface="Times New Roman"/>
              </a:rPr>
              <a:t>					be OK (prefer best resolution possible)</a:t>
            </a:r>
            <a:endParaRPr lang="en-US" dirty="0" smtClean="0"/>
          </a:p>
          <a:p>
            <a:endParaRPr lang="en-US" dirty="0"/>
          </a:p>
          <a:p>
            <a:r>
              <a:rPr lang="en-US" dirty="0" smtClean="0"/>
              <a:t>Temp range:			-2 to 30 degrees C</a:t>
            </a:r>
          </a:p>
          <a:p>
            <a:endParaRPr lang="en-US" dirty="0"/>
          </a:p>
          <a:p>
            <a:r>
              <a:rPr lang="en-US" dirty="0" smtClean="0"/>
              <a:t>Max ext. velocity:		50 cm/sec</a:t>
            </a:r>
          </a:p>
          <a:p>
            <a:endParaRPr lang="en-US" dirty="0"/>
          </a:p>
          <a:p>
            <a:r>
              <a:rPr lang="en-US" dirty="0" smtClean="0"/>
              <a:t>Max int. velocity:		10 cm/sec</a:t>
            </a:r>
          </a:p>
          <a:p>
            <a:endParaRPr lang="en-US" dirty="0"/>
          </a:p>
          <a:p>
            <a:r>
              <a:rPr lang="en-US" dirty="0" smtClean="0"/>
              <a:t>Full spectrum light: 	Max transmission of sunlight at depth</a:t>
            </a:r>
          </a:p>
          <a:p>
            <a:endParaRPr lang="en-US" dirty="0"/>
          </a:p>
          <a:p>
            <a:r>
              <a:rPr lang="en-US" dirty="0" smtClean="0"/>
              <a:t>Number of Units: 		System support for 1 active and 1 						control chamber</a:t>
            </a:r>
          </a:p>
          <a:p>
            <a:endParaRPr lang="en-US" dirty="0"/>
          </a:p>
          <a:p>
            <a:endParaRPr lang="en-US" dirty="0"/>
          </a:p>
        </p:txBody>
      </p:sp>
    </p:spTree>
    <p:extLst>
      <p:ext uri="{BB962C8B-B14F-4D97-AF65-F5344CB8AC3E}">
        <p14:creationId xmlns:p14="http://schemas.microsoft.com/office/powerpoint/2010/main" val="81684389"/>
      </p:ext>
    </p:extLst>
  </p:cSld>
  <p:clrMapOvr>
    <a:masterClrMapping/>
  </p:clrMapOvr>
  <p:timing>
    <p:tnLst>
      <p:par>
        <p:cTn xmlns:p14="http://schemas.microsoft.com/office/powerpoint/2010/mai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3"/>
          <p:cNvSpPr>
            <a:spLocks noChangeArrowheads="1"/>
          </p:cNvSpPr>
          <p:nvPr/>
        </p:nvSpPr>
        <p:spPr bwMode="auto">
          <a:xfrm>
            <a:off x="0" y="3057525"/>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endParaRPr>
          </a:p>
        </p:txBody>
      </p:sp>
      <p:sp>
        <p:nvSpPr>
          <p:cNvPr id="9" name="Rectangle 8"/>
          <p:cNvSpPr/>
          <p:nvPr/>
        </p:nvSpPr>
        <p:spPr>
          <a:xfrm>
            <a:off x="609600" y="914400"/>
            <a:ext cx="7162800" cy="3970318"/>
          </a:xfrm>
          <a:prstGeom prst="rect">
            <a:avLst/>
          </a:prstGeom>
        </p:spPr>
        <p:txBody>
          <a:bodyPr wrap="square">
            <a:spAutoFit/>
          </a:bodyPr>
          <a:lstStyle/>
          <a:p>
            <a:pPr lvl="0" fontAlgn="base">
              <a:spcBef>
                <a:spcPct val="0"/>
              </a:spcBef>
              <a:spcAft>
                <a:spcPct val="0"/>
              </a:spcAf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Trolling Motors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Reasonably predictable reliability (MTBF)</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Easy maintenance/replacement</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available power (AC/DC, etc.)</a:t>
            </a:r>
          </a:p>
          <a:p>
            <a:pPr lvl="1" fontAlgn="base">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Controllable according to requirements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Capable of reasonable volume/rate delivery</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Commercial Thrusters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Technadyne</a:t>
            </a:r>
            <a:r>
              <a:rPr lang="en-US" sz="1200" dirty="0" smtClean="0">
                <a:latin typeface="Calibri" pitchFamily="34" charset="0"/>
                <a:ea typeface="Calibri" pitchFamily="34" charset="0"/>
                <a:cs typeface="Times New Roman" pitchFamily="18" charset="0"/>
              </a:rPr>
              <a:t> Model 520 DC Brushless - $3700, 520 Watts, various voltages available, analog or digital control, magnetically coupled prop</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err="1" smtClean="0">
                <a:latin typeface="Calibri" pitchFamily="34" charset="0"/>
                <a:ea typeface="Calibri" pitchFamily="34" charset="0"/>
                <a:cs typeface="Times New Roman" pitchFamily="18" charset="0"/>
              </a:rPr>
              <a:t>CrustCrawler</a:t>
            </a:r>
            <a:r>
              <a:rPr lang="en-US" sz="1200" dirty="0" smtClean="0">
                <a:latin typeface="Calibri" pitchFamily="34" charset="0"/>
                <a:ea typeface="Calibri" pitchFamily="34" charset="0"/>
                <a:cs typeface="Times New Roman" pitchFamily="18" charset="0"/>
              </a:rPr>
              <a:t> 400 HFL - $600, 0-50 VDC, 400 watts, lip seals, 300 ft</a:t>
            </a:r>
          </a:p>
          <a:p>
            <a:pPr fontAlgn="base">
              <a:spcBef>
                <a:spcPct val="0"/>
              </a:spcBef>
              <a:spcAft>
                <a:spcPct val="0"/>
              </a:spcAft>
            </a:pPr>
            <a:r>
              <a:rPr lang="en-US" sz="1200" b="1" dirty="0" smtClean="0">
                <a:latin typeface="Calibri" pitchFamily="34" charset="0"/>
                <a:ea typeface="Calibri" pitchFamily="34" charset="0"/>
                <a:cs typeface="Times New Roman" pitchFamily="18" charset="0"/>
              </a:rPr>
              <a:t>Submersible Bilge Pumps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Compatible with shallow depths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flow rates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Large range of DC voltages</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Readily available/replaceable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Very inexpensive</a:t>
            </a:r>
          </a:p>
          <a:p>
            <a:pPr lvl="1" fontAlgn="base">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Brand Names: Rule, Attwood, Lovett, Johnson, </a:t>
            </a:r>
            <a:r>
              <a:rPr lang="en-US" sz="1200" dirty="0" err="1" smtClean="0">
                <a:latin typeface="Calibri" pitchFamily="34" charset="0"/>
                <a:ea typeface="Calibri" pitchFamily="34" charset="0"/>
                <a:cs typeface="Times New Roman" pitchFamily="18" charset="0"/>
              </a:rPr>
              <a:t>Jabsco</a:t>
            </a:r>
            <a:r>
              <a:rPr lang="en-US" sz="1200" dirty="0" smtClean="0">
                <a:latin typeface="Calibri" pitchFamily="34" charset="0"/>
                <a:ea typeface="Calibri" pitchFamily="34" charset="0"/>
                <a:cs typeface="Times New Roman" pitchFamily="18" charset="0"/>
              </a:rPr>
              <a:t>,…</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May need replacing more often</a:t>
            </a:r>
          </a:p>
          <a:p>
            <a:pPr lvl="1" fontAlgn="base">
              <a:spcBef>
                <a:spcPct val="0"/>
              </a:spcBef>
              <a:spcAft>
                <a:spcPct val="0"/>
              </a:spcAft>
              <a:buFont typeface="Arial" pitchFamily="34" charset="0"/>
              <a:buChar char="•"/>
            </a:pPr>
            <a:r>
              <a:rPr lang="en-US" sz="1200" dirty="0" smtClean="0">
                <a:solidFill>
                  <a:srgbClr val="FF0000"/>
                </a:solidFill>
                <a:latin typeface="Calibri" pitchFamily="34" charset="0"/>
                <a:ea typeface="Calibri" pitchFamily="34" charset="0"/>
                <a:cs typeface="Times New Roman" pitchFamily="18" charset="0"/>
              </a:rPr>
              <a:t>Not designed to run continuously</a:t>
            </a:r>
          </a:p>
          <a:p>
            <a:pPr lvl="1" fontAlgn="base">
              <a:spcBef>
                <a:spcPct val="0"/>
              </a:spcBef>
              <a:spcAft>
                <a:spcPct val="0"/>
              </a:spcAft>
            </a:pPr>
            <a:endParaRPr lang="en-US" sz="1200" dirty="0" smtClean="0">
              <a:solidFill>
                <a:srgbClr val="FF0000"/>
              </a:solidFill>
              <a:latin typeface="Calibri" pitchFamily="34" charset="0"/>
              <a:ea typeface="Calibri" pitchFamily="34" charset="0"/>
              <a:cs typeface="Times New Roman" pitchFamily="18" charset="0"/>
            </a:endParaRPr>
          </a:p>
        </p:txBody>
      </p:sp>
      <p:sp>
        <p:nvSpPr>
          <p:cNvPr id="8" name="TextBox 7"/>
          <p:cNvSpPr txBox="1"/>
          <p:nvPr/>
        </p:nvSpPr>
        <p:spPr>
          <a:xfrm>
            <a:off x="2590800" y="228600"/>
            <a:ext cx="3368679" cy="369332"/>
          </a:xfrm>
          <a:prstGeom prst="rect">
            <a:avLst/>
          </a:prstGeom>
          <a:noFill/>
        </p:spPr>
        <p:txBody>
          <a:bodyPr wrap="none" rtlCol="0">
            <a:spAutoFit/>
          </a:bodyPr>
          <a:lstStyle/>
          <a:p>
            <a:r>
              <a:rPr lang="en-US" b="1" u="sng" dirty="0" smtClean="0"/>
              <a:t>Components to Simulate Current </a:t>
            </a:r>
            <a:endParaRPr lang="en-US" b="1" u="sng" dirty="0"/>
          </a:p>
        </p:txBody>
      </p:sp>
      <p:pic>
        <p:nvPicPr>
          <p:cNvPr id="126978" name="Picture 2"/>
          <p:cNvPicPr>
            <a:picLocks noChangeAspect="1" noChangeArrowheads="1"/>
          </p:cNvPicPr>
          <p:nvPr/>
        </p:nvPicPr>
        <p:blipFill>
          <a:blip r:embed="rId3" cstate="print"/>
          <a:srcRect/>
          <a:stretch>
            <a:fillRect/>
          </a:stretch>
        </p:blipFill>
        <p:spPr bwMode="auto">
          <a:xfrm>
            <a:off x="6019800" y="3048000"/>
            <a:ext cx="2071687" cy="2071687"/>
          </a:xfrm>
          <a:prstGeom prst="rect">
            <a:avLst/>
          </a:prstGeom>
          <a:noFill/>
          <a:ln w="9525">
            <a:noFill/>
            <a:miter lim="800000"/>
            <a:headEnd/>
            <a:tailEnd/>
          </a:ln>
        </p:spPr>
      </p:pic>
      <p:sp>
        <p:nvSpPr>
          <p:cNvPr id="12" name="Rectangle 11"/>
          <p:cNvSpPr/>
          <p:nvPr/>
        </p:nvSpPr>
        <p:spPr>
          <a:xfrm>
            <a:off x="1828800" y="6019800"/>
            <a:ext cx="1732847"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Submersible Bilge Pump</a:t>
            </a:r>
            <a:endParaRPr lang="en-US" sz="1200" b="1" dirty="0"/>
          </a:p>
        </p:txBody>
      </p:sp>
      <p:pic>
        <p:nvPicPr>
          <p:cNvPr id="126979" name="Picture 3"/>
          <p:cNvPicPr>
            <a:picLocks noChangeAspect="1" noChangeArrowheads="1"/>
          </p:cNvPicPr>
          <p:nvPr/>
        </p:nvPicPr>
        <p:blipFill>
          <a:blip r:embed="rId4" cstate="print"/>
          <a:srcRect/>
          <a:stretch>
            <a:fillRect/>
          </a:stretch>
        </p:blipFill>
        <p:spPr bwMode="auto">
          <a:xfrm>
            <a:off x="3581400" y="5105400"/>
            <a:ext cx="1276350" cy="1276350"/>
          </a:xfrm>
          <a:prstGeom prst="rect">
            <a:avLst/>
          </a:prstGeom>
          <a:noFill/>
          <a:ln w="9525">
            <a:noFill/>
            <a:miter lim="800000"/>
            <a:headEnd/>
            <a:tailEnd/>
          </a:ln>
        </p:spPr>
      </p:pic>
      <p:sp>
        <p:nvSpPr>
          <p:cNvPr id="13" name="Rectangle 12"/>
          <p:cNvSpPr/>
          <p:nvPr/>
        </p:nvSpPr>
        <p:spPr>
          <a:xfrm>
            <a:off x="6248400" y="5181600"/>
            <a:ext cx="1520609"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Commercial Thruster</a:t>
            </a:r>
            <a:endParaRPr lang="en-US" sz="1200" b="1" dirty="0"/>
          </a:p>
        </p:txBody>
      </p:sp>
      <p:pic>
        <p:nvPicPr>
          <p:cNvPr id="126980" name="Picture 4"/>
          <p:cNvPicPr>
            <a:picLocks noChangeAspect="1" noChangeArrowheads="1"/>
          </p:cNvPicPr>
          <p:nvPr/>
        </p:nvPicPr>
        <p:blipFill>
          <a:blip r:embed="rId5" cstate="print"/>
          <a:srcRect/>
          <a:stretch>
            <a:fillRect/>
          </a:stretch>
        </p:blipFill>
        <p:spPr bwMode="auto">
          <a:xfrm>
            <a:off x="6858000" y="533400"/>
            <a:ext cx="1676400" cy="1676400"/>
          </a:xfrm>
          <a:prstGeom prst="rect">
            <a:avLst/>
          </a:prstGeom>
          <a:noFill/>
          <a:ln w="9525">
            <a:noFill/>
            <a:miter lim="800000"/>
            <a:headEnd/>
            <a:tailEnd/>
          </a:ln>
        </p:spPr>
      </p:pic>
      <p:sp>
        <p:nvSpPr>
          <p:cNvPr id="14" name="Rectangle 13"/>
          <p:cNvSpPr/>
          <p:nvPr/>
        </p:nvSpPr>
        <p:spPr>
          <a:xfrm>
            <a:off x="7696200" y="1981200"/>
            <a:ext cx="1104790" cy="276999"/>
          </a:xfrm>
          <a:prstGeom prst="rect">
            <a:avLst/>
          </a:prstGeom>
        </p:spPr>
        <p:txBody>
          <a:bodyPr wrap="none">
            <a:spAutoFit/>
          </a:bodyPr>
          <a:lstStyle/>
          <a:p>
            <a:r>
              <a:rPr lang="en-US" sz="1200" b="1" dirty="0" smtClean="0">
                <a:latin typeface="Calibri" pitchFamily="34" charset="0"/>
                <a:ea typeface="Calibri" pitchFamily="34" charset="0"/>
                <a:cs typeface="Times New Roman" pitchFamily="18" charset="0"/>
              </a:rPr>
              <a:t>Trolling Motor</a:t>
            </a:r>
            <a:endParaRPr lang="en-US" sz="1200" b="1" dirty="0"/>
          </a:p>
        </p:txBody>
      </p:sp>
    </p:spTree>
    <p:extLst>
      <p:ext uri="{BB962C8B-B14F-4D97-AF65-F5344CB8AC3E}">
        <p14:creationId xmlns:p14="http://schemas.microsoft.com/office/powerpoint/2010/main" val="4236156584"/>
      </p:ext>
    </p:extLst>
  </p:cSld>
  <p:clrMapOvr>
    <a:masterClrMapping/>
  </p:clrMapOvr>
  <p:timing>
    <p:tnLst>
      <p:par>
        <p:cTn xmlns:p14="http://schemas.microsoft.com/office/powerpoint/2010/mai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381000" y="838200"/>
            <a:ext cx="4876800" cy="21236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6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Disk Theory for Moving Water</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kumimoji="0" lang="en-US" sz="7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x RPM  x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800" b="1" dirty="0" err="1" smtClean="0">
                <a:latin typeface="Calibri" pitchFamily="34" charset="0"/>
                <a:ea typeface="Calibri" pitchFamily="34" charset="0"/>
                <a:cs typeface="Times New Roman" pitchFamily="18" charset="0"/>
              </a:rPr>
              <a:t>p</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100 =  </a:t>
            </a:r>
            <a:r>
              <a:rPr kumimoji="0" lang="en-US" sz="16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800" b="1"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6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minute</a:t>
            </a:r>
          </a:p>
          <a:p>
            <a:pPr marL="0" marR="0" lvl="0" indent="0" algn="l" defTabSz="914400" rtl="0" eaLnBrk="0" fontAlgn="base" latinLnBrk="0" hangingPunct="0">
              <a:lnSpc>
                <a:spcPct val="100000"/>
              </a:lnSpc>
              <a:spcBef>
                <a:spcPct val="0"/>
              </a:spcBef>
              <a:spcAft>
                <a:spcPct val="0"/>
              </a:spcAft>
              <a:buClrTx/>
              <a:buSzTx/>
              <a:buFontTx/>
              <a:buNone/>
              <a:tabLst/>
            </a:pPr>
            <a:endParaRPr lang="en-US" sz="12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Where: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Pitch (cm.)</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RPM = Revolutions per minute</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Area</a:t>
            </a:r>
            <a:r>
              <a:rPr lang="en-US" sz="600" dirty="0" err="1" smtClean="0">
                <a:latin typeface="Calibri" pitchFamily="34" charset="0"/>
                <a:ea typeface="Calibri" pitchFamily="34" charset="0"/>
                <a:cs typeface="Times New Roman" pitchFamily="18" charset="0"/>
              </a:rPr>
              <a:t>p</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Area of the diameter projected by rotated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(cm. sq.)</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Volume</a:t>
            </a:r>
            <a:r>
              <a:rPr kumimoji="0" lang="en-US" sz="6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water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 volume of water moved by </a:t>
            </a:r>
            <a:r>
              <a:rPr kumimoji="0" lang="en-US" sz="12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propellor</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(liters)</a:t>
            </a:r>
            <a:endParaRPr kumimoji="0" lang="en-US" sz="12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1200" b="0" i="0" u="none" strike="noStrike" cap="none" normalizeH="0" baseline="0" dirty="0" smtClean="0">
              <a:ln>
                <a:noFill/>
              </a:ln>
              <a:solidFill>
                <a:schemeClr val="tx1"/>
              </a:solidFill>
              <a:effectLst/>
              <a:latin typeface="Arial" pitchFamily="34" charset="0"/>
            </a:endParaRPr>
          </a:p>
        </p:txBody>
      </p:sp>
      <p:sp>
        <p:nvSpPr>
          <p:cNvPr id="4" name="Rectangle 3"/>
          <p:cNvSpPr/>
          <p:nvPr/>
        </p:nvSpPr>
        <p:spPr>
          <a:xfrm>
            <a:off x="76200" y="5791200"/>
            <a:ext cx="5257800" cy="830997"/>
          </a:xfrm>
          <a:prstGeom prst="rect">
            <a:avLst/>
          </a:prstGeom>
        </p:spPr>
        <p:txBody>
          <a:bodyPr wrap="square">
            <a:spAutoFit/>
          </a:bodyPr>
          <a:lstStyle/>
          <a:p>
            <a:r>
              <a:rPr lang="en-US" sz="1200" dirty="0" smtClean="0"/>
              <a:t>*NOTE:  Pitch is defined as "</a:t>
            </a:r>
            <a:r>
              <a:rPr lang="en-US" sz="1200" u="sng" dirty="0" smtClean="0"/>
              <a:t>the distance a </a:t>
            </a:r>
            <a:r>
              <a:rPr lang="en-US" sz="1200" u="sng" dirty="0" err="1" smtClean="0"/>
              <a:t>propellor</a:t>
            </a:r>
            <a:r>
              <a:rPr lang="en-US" sz="1200" u="sng" dirty="0" smtClean="0"/>
              <a:t> would move in one revolution </a:t>
            </a:r>
          </a:p>
          <a:p>
            <a:r>
              <a:rPr lang="en-US" sz="1200" u="sng" dirty="0" smtClean="0"/>
              <a:t>if it were moving through a soft solid, like a screw through wood</a:t>
            </a:r>
            <a:r>
              <a:rPr lang="en-US" sz="1200" dirty="0" smtClean="0"/>
              <a:t>." For example, </a:t>
            </a:r>
          </a:p>
          <a:p>
            <a:r>
              <a:rPr lang="en-US" sz="1200" dirty="0" smtClean="0"/>
              <a:t>a 21-pitch </a:t>
            </a:r>
            <a:r>
              <a:rPr lang="en-US" sz="1200" dirty="0" err="1" smtClean="0"/>
              <a:t>propellor</a:t>
            </a:r>
            <a:r>
              <a:rPr lang="en-US" sz="1200" dirty="0" smtClean="0"/>
              <a:t> would move forward 21 inches (53.3 cm) in one revolution.</a:t>
            </a:r>
            <a:endParaRPr lang="en-US" sz="1200" dirty="0"/>
          </a:p>
        </p:txBody>
      </p:sp>
      <p:pic>
        <p:nvPicPr>
          <p:cNvPr id="49156" name="Picture 4"/>
          <p:cNvPicPr>
            <a:picLocks noChangeAspect="1" noChangeArrowheads="1"/>
          </p:cNvPicPr>
          <p:nvPr/>
        </p:nvPicPr>
        <p:blipFill>
          <a:blip r:embed="rId3" cstate="print"/>
          <a:srcRect/>
          <a:stretch>
            <a:fillRect/>
          </a:stretch>
        </p:blipFill>
        <p:spPr bwMode="auto">
          <a:xfrm>
            <a:off x="1066800" y="3124200"/>
            <a:ext cx="3276600" cy="2673545"/>
          </a:xfrm>
          <a:prstGeom prst="rect">
            <a:avLst/>
          </a:prstGeom>
          <a:noFill/>
          <a:ln w="9525">
            <a:noFill/>
            <a:miter lim="800000"/>
            <a:headEnd/>
            <a:tailEnd/>
          </a:ln>
        </p:spPr>
      </p:pic>
      <p:sp>
        <p:nvSpPr>
          <p:cNvPr id="5" name="TextBox 4"/>
          <p:cNvSpPr txBox="1"/>
          <p:nvPr/>
        </p:nvSpPr>
        <p:spPr>
          <a:xfrm>
            <a:off x="1905000" y="457200"/>
            <a:ext cx="4332404" cy="369332"/>
          </a:xfrm>
          <a:prstGeom prst="rect">
            <a:avLst/>
          </a:prstGeom>
          <a:noFill/>
        </p:spPr>
        <p:txBody>
          <a:bodyPr wrap="none" rtlCol="0">
            <a:spAutoFit/>
          </a:bodyPr>
          <a:lstStyle/>
          <a:p>
            <a:pPr algn="ctr"/>
            <a:r>
              <a:rPr lang="en-US" b="1" dirty="0" smtClean="0"/>
              <a:t>Custom Thruster using </a:t>
            </a:r>
            <a:r>
              <a:rPr lang="en-US" b="1" dirty="0" err="1" smtClean="0"/>
              <a:t>Propellor</a:t>
            </a:r>
            <a:r>
              <a:rPr lang="en-US" b="1" dirty="0" smtClean="0"/>
              <a:t> and Motor</a:t>
            </a:r>
            <a:endParaRPr lang="en-US" b="1" dirty="0"/>
          </a:p>
        </p:txBody>
      </p:sp>
      <p:cxnSp>
        <p:nvCxnSpPr>
          <p:cNvPr id="9" name="Straight Connector 8"/>
          <p:cNvCxnSpPr/>
          <p:nvPr/>
        </p:nvCxnSpPr>
        <p:spPr>
          <a:xfrm>
            <a:off x="5181600" y="838200"/>
            <a:ext cx="76200" cy="5867400"/>
          </a:xfrm>
          <a:prstGeom prst="line">
            <a:avLst/>
          </a:prstGeom>
        </p:spPr>
        <p:style>
          <a:lnRef idx="2">
            <a:schemeClr val="accent1"/>
          </a:lnRef>
          <a:fillRef idx="0">
            <a:schemeClr val="accent1"/>
          </a:fillRef>
          <a:effectRef idx="1">
            <a:schemeClr val="accent1"/>
          </a:effectRef>
          <a:fontRef idx="minor">
            <a:schemeClr val="tx1"/>
          </a:fontRef>
        </p:style>
      </p:cxnSp>
      <p:sp>
        <p:nvSpPr>
          <p:cNvPr id="8" name="Rectangle 7"/>
          <p:cNvSpPr/>
          <p:nvPr/>
        </p:nvSpPr>
        <p:spPr>
          <a:xfrm>
            <a:off x="2514600" y="0"/>
            <a:ext cx="3368679" cy="369332"/>
          </a:xfrm>
          <a:prstGeom prst="rect">
            <a:avLst/>
          </a:prstGeom>
        </p:spPr>
        <p:txBody>
          <a:bodyPr wrap="none">
            <a:spAutoFit/>
          </a:bodyPr>
          <a:lstStyle/>
          <a:p>
            <a:r>
              <a:rPr lang="en-US" b="1" u="sng" dirty="0" smtClean="0"/>
              <a:t>Components to Simulate Current </a:t>
            </a:r>
            <a:endParaRPr lang="en-US" b="1" u="sng" dirty="0"/>
          </a:p>
        </p:txBody>
      </p:sp>
      <p:sp>
        <p:nvSpPr>
          <p:cNvPr id="11" name="Rectangle 10"/>
          <p:cNvSpPr/>
          <p:nvPr/>
        </p:nvSpPr>
        <p:spPr>
          <a:xfrm>
            <a:off x="5257800" y="2743200"/>
            <a:ext cx="3810000" cy="9144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257800" y="2743200"/>
            <a:ext cx="3886200" cy="923330"/>
          </a:xfrm>
          <a:prstGeom prst="rect">
            <a:avLst/>
          </a:prstGeom>
        </p:spPr>
        <p:txBody>
          <a:bodyPr wrap="square">
            <a:spAutoFit/>
          </a:bodyPr>
          <a:lstStyle/>
          <a:p>
            <a:r>
              <a:rPr lang="en-US" u="sng" dirty="0" smtClean="0"/>
              <a:t>Equation for motor H.P. Requirement</a:t>
            </a:r>
          </a:p>
          <a:p>
            <a:endParaRPr lang="en-US" dirty="0" smtClean="0"/>
          </a:p>
          <a:p>
            <a:r>
              <a:rPr lang="en-US" dirty="0" smtClean="0"/>
              <a:t>HP = (psi x GPM) / (1714 x </a:t>
            </a:r>
            <a:r>
              <a:rPr lang="en-US" dirty="0" err="1" smtClean="0"/>
              <a:t>efficiency</a:t>
            </a:r>
            <a:r>
              <a:rPr lang="en-US" sz="700" dirty="0" err="1" smtClean="0"/>
              <a:t>Motor</a:t>
            </a:r>
            <a:r>
              <a:rPr lang="en-US" dirty="0" smtClean="0"/>
              <a:t>)</a:t>
            </a:r>
            <a:endParaRPr lang="en-US" dirty="0"/>
          </a:p>
        </p:txBody>
      </p:sp>
      <p:sp>
        <p:nvSpPr>
          <p:cNvPr id="12" name="Rectangle 11"/>
          <p:cNvSpPr/>
          <p:nvPr/>
        </p:nvSpPr>
        <p:spPr>
          <a:xfrm>
            <a:off x="3733800" y="304800"/>
            <a:ext cx="540533" cy="246221"/>
          </a:xfrm>
          <a:prstGeom prst="rect">
            <a:avLst/>
          </a:prstGeom>
        </p:spPr>
        <p:txBody>
          <a:bodyPr wrap="none">
            <a:spAutoFit/>
          </a:bodyPr>
          <a:lstStyle/>
          <a:p>
            <a:r>
              <a:rPr lang="en-US" sz="1000" dirty="0" smtClean="0"/>
              <a:t>(Cont.)</a:t>
            </a:r>
            <a:endParaRPr lang="en-US" sz="1000" dirty="0"/>
          </a:p>
        </p:txBody>
      </p:sp>
    </p:spTree>
    <p:extLst>
      <p:ext uri="{BB962C8B-B14F-4D97-AF65-F5344CB8AC3E}">
        <p14:creationId xmlns:p14="http://schemas.microsoft.com/office/powerpoint/2010/main" val="1453987618"/>
      </p:ext>
    </p:extLst>
  </p:cSld>
  <p:clrMapOvr>
    <a:masterClrMapping/>
  </p:clrMapOvr>
  <p:timing>
    <p:tnLst>
      <p:par>
        <p:cTn xmlns:p14="http://schemas.microsoft.com/office/powerpoint/2010/mai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457200" y="1066800"/>
            <a:ext cx="7400937" cy="6063198"/>
          </a:xfrm>
          <a:prstGeom prst="rect">
            <a:avLst/>
          </a:prstGeom>
        </p:spPr>
        <p:txBody>
          <a:bodyPr wrap="none">
            <a:spAutoFit/>
          </a:bodyPr>
          <a:lstStyle/>
          <a:p>
            <a:pPr>
              <a:buFont typeface="Arial" pitchFamily="34" charset="0"/>
              <a:buChar char="•"/>
            </a:pPr>
            <a:r>
              <a:rPr lang="en-US" dirty="0"/>
              <a:t> </a:t>
            </a:r>
            <a:r>
              <a:rPr lang="en-US" sz="1600" dirty="0" smtClean="0"/>
              <a:t>Anchors</a:t>
            </a:r>
          </a:p>
          <a:p>
            <a:pPr lvl="1">
              <a:buFont typeface="Arial" pitchFamily="34" charset="0"/>
              <a:buChar char="•"/>
            </a:pPr>
            <a:r>
              <a:rPr lang="en-US" sz="1600" dirty="0" smtClean="0"/>
              <a:t> Related to type of seafloor, longevity, access, etc.</a:t>
            </a:r>
          </a:p>
          <a:p>
            <a:pPr lvl="2">
              <a:buFont typeface="Arial" pitchFamily="34" charset="0"/>
              <a:buChar char="•"/>
            </a:pPr>
            <a:r>
              <a:rPr lang="en-US" sz="1600" dirty="0" smtClean="0"/>
              <a:t> </a:t>
            </a:r>
            <a:r>
              <a:rPr lang="en-US" sz="1600" b="1" u="sng" dirty="0" smtClean="0"/>
              <a:t>Semi, Consolidated, and Unconsolidated Sand, Silt, and Clay</a:t>
            </a:r>
          </a:p>
          <a:p>
            <a:pPr lvl="3">
              <a:buFont typeface="Arial" pitchFamily="34" charset="0"/>
              <a:buChar char="•"/>
            </a:pPr>
            <a:r>
              <a:rPr lang="en-US" sz="1600" dirty="0" smtClean="0"/>
              <a:t> Deadweight</a:t>
            </a:r>
          </a:p>
          <a:p>
            <a:pPr lvl="4">
              <a:buFont typeface="Arial" pitchFamily="34" charset="0"/>
              <a:buChar char="•"/>
            </a:pPr>
            <a:r>
              <a:rPr lang="en-US" sz="1600" dirty="0" smtClean="0"/>
              <a:t> Concrete Block</a:t>
            </a:r>
          </a:p>
          <a:p>
            <a:pPr lvl="4">
              <a:buFont typeface="Arial" pitchFamily="34" charset="0"/>
              <a:buChar char="•"/>
            </a:pPr>
            <a:r>
              <a:rPr lang="en-US" sz="1600" dirty="0" smtClean="0"/>
              <a:t> Other</a:t>
            </a:r>
          </a:p>
          <a:p>
            <a:pPr lvl="3">
              <a:buFont typeface="Arial" pitchFamily="34" charset="0"/>
              <a:buChar char="•"/>
            </a:pPr>
            <a:r>
              <a:rPr lang="en-US" sz="1600" dirty="0" smtClean="0"/>
              <a:t> Direct Embedment</a:t>
            </a:r>
          </a:p>
          <a:p>
            <a:pPr lvl="4">
              <a:buFont typeface="Arial" pitchFamily="34" charset="0"/>
              <a:buChar char="•"/>
            </a:pPr>
            <a:r>
              <a:rPr lang="en-US" sz="1600" dirty="0" smtClean="0"/>
              <a:t> Helix</a:t>
            </a:r>
          </a:p>
          <a:p>
            <a:pPr lvl="4">
              <a:buFont typeface="Arial" pitchFamily="34" charset="0"/>
              <a:buChar char="•"/>
            </a:pPr>
            <a:r>
              <a:rPr lang="en-US" sz="1600" dirty="0"/>
              <a:t> </a:t>
            </a:r>
            <a:r>
              <a:rPr lang="en-US" sz="1600" dirty="0" smtClean="0"/>
              <a:t>Keyed Plate</a:t>
            </a:r>
          </a:p>
          <a:p>
            <a:pPr lvl="3">
              <a:buFont typeface="Arial" pitchFamily="34" charset="0"/>
              <a:buChar char="•"/>
            </a:pPr>
            <a:r>
              <a:rPr lang="en-US" sz="1600" dirty="0" smtClean="0"/>
              <a:t> Drag Embedment (Primarily for buoy moorings)</a:t>
            </a:r>
          </a:p>
          <a:p>
            <a:pPr lvl="4">
              <a:buFont typeface="Arial" pitchFamily="34" charset="0"/>
              <a:buChar char="•"/>
            </a:pPr>
            <a:r>
              <a:rPr lang="en-US" sz="1600" dirty="0"/>
              <a:t> </a:t>
            </a:r>
            <a:r>
              <a:rPr lang="en-US" sz="1600" dirty="0" err="1" smtClean="0"/>
              <a:t>Danforth</a:t>
            </a:r>
            <a:r>
              <a:rPr lang="en-US" sz="1600" dirty="0" smtClean="0"/>
              <a:t>, CQR, Delta, Bruce, etc.</a:t>
            </a:r>
          </a:p>
          <a:p>
            <a:pPr lvl="3">
              <a:buFont typeface="Arial" pitchFamily="34" charset="0"/>
              <a:buChar char="•"/>
            </a:pPr>
            <a:r>
              <a:rPr lang="en-US" sz="1600" dirty="0" smtClean="0"/>
              <a:t> Self –Burying (Better for loose sand, silt)</a:t>
            </a:r>
          </a:p>
          <a:p>
            <a:pPr lvl="4">
              <a:buFont typeface="Arial" pitchFamily="34" charset="0"/>
              <a:buChar char="•"/>
            </a:pPr>
            <a:r>
              <a:rPr lang="en-US" sz="1600" dirty="0"/>
              <a:t> </a:t>
            </a:r>
            <a:r>
              <a:rPr lang="en-US" sz="1600" dirty="0" err="1" smtClean="0"/>
              <a:t>Dor-Mor</a:t>
            </a:r>
            <a:endParaRPr lang="en-US" sz="1600" dirty="0" smtClean="0"/>
          </a:p>
          <a:p>
            <a:pPr lvl="4">
              <a:buFont typeface="Arial" pitchFamily="34" charset="0"/>
              <a:buChar char="•"/>
            </a:pPr>
            <a:r>
              <a:rPr lang="en-US" sz="1600" dirty="0" smtClean="0"/>
              <a:t> Mushroom</a:t>
            </a:r>
          </a:p>
          <a:p>
            <a:pPr lvl="2">
              <a:buFont typeface="Arial" pitchFamily="34" charset="0"/>
              <a:buChar char="•"/>
            </a:pPr>
            <a:r>
              <a:rPr lang="en-US" sz="1600" dirty="0" smtClean="0"/>
              <a:t> </a:t>
            </a:r>
            <a:r>
              <a:rPr lang="en-US" sz="1600" b="1" u="sng" dirty="0" smtClean="0"/>
              <a:t>Rock and Coral</a:t>
            </a:r>
          </a:p>
          <a:p>
            <a:pPr lvl="3">
              <a:buFont typeface="Arial" pitchFamily="34" charset="0"/>
              <a:buChar char="•"/>
            </a:pPr>
            <a:r>
              <a:rPr lang="en-US" sz="1600" dirty="0"/>
              <a:t> </a:t>
            </a:r>
            <a:r>
              <a:rPr lang="en-US" sz="1600" dirty="0" smtClean="0"/>
              <a:t>Deadweight</a:t>
            </a:r>
          </a:p>
          <a:p>
            <a:pPr lvl="4">
              <a:buFont typeface="Arial" pitchFamily="34" charset="0"/>
              <a:buChar char="•"/>
            </a:pPr>
            <a:r>
              <a:rPr lang="en-US" sz="1600" dirty="0"/>
              <a:t> </a:t>
            </a:r>
            <a:r>
              <a:rPr lang="en-US" sz="1600" dirty="0" smtClean="0"/>
              <a:t>Concrete Block</a:t>
            </a:r>
          </a:p>
          <a:p>
            <a:pPr lvl="4">
              <a:buFont typeface="Arial" pitchFamily="34" charset="0"/>
              <a:buChar char="•"/>
            </a:pPr>
            <a:r>
              <a:rPr lang="en-US" sz="1600" dirty="0"/>
              <a:t> </a:t>
            </a:r>
            <a:r>
              <a:rPr lang="en-US" sz="1600" dirty="0" smtClean="0"/>
              <a:t>Other</a:t>
            </a:r>
          </a:p>
          <a:p>
            <a:pPr lvl="3">
              <a:buFont typeface="Arial" pitchFamily="34" charset="0"/>
              <a:buChar char="•"/>
            </a:pPr>
            <a:r>
              <a:rPr lang="en-US" sz="1600" dirty="0" smtClean="0"/>
              <a:t> Direct Embedment</a:t>
            </a:r>
          </a:p>
          <a:p>
            <a:pPr lvl="4">
              <a:buFont typeface="Arial" pitchFamily="34" charset="0"/>
              <a:buChar char="•"/>
            </a:pPr>
            <a:r>
              <a:rPr lang="en-US" sz="1600" dirty="0"/>
              <a:t> </a:t>
            </a:r>
            <a:r>
              <a:rPr lang="en-US" sz="1600" dirty="0" smtClean="0"/>
              <a:t>Powder Actuated Stud Gun (down to 46 meter (150’) depth)</a:t>
            </a:r>
          </a:p>
          <a:p>
            <a:pPr lvl="4">
              <a:buFont typeface="Arial" pitchFamily="34" charset="0"/>
              <a:buChar char="•"/>
            </a:pPr>
            <a:r>
              <a:rPr lang="en-US" sz="1600" dirty="0"/>
              <a:t> </a:t>
            </a:r>
            <a:r>
              <a:rPr lang="en-US" sz="1600" dirty="0" err="1" smtClean="0"/>
              <a:t>Epoxied</a:t>
            </a:r>
            <a:r>
              <a:rPr lang="en-US" sz="1600" dirty="0" smtClean="0"/>
              <a:t> Stud (Drilled hole)</a:t>
            </a:r>
          </a:p>
          <a:p>
            <a:pPr lvl="4">
              <a:buFont typeface="Arial" pitchFamily="34" charset="0"/>
              <a:buChar char="•"/>
            </a:pPr>
            <a:r>
              <a:rPr lang="en-US" sz="1600" dirty="0"/>
              <a:t> </a:t>
            </a:r>
            <a:r>
              <a:rPr lang="en-US" sz="1600" dirty="0" smtClean="0"/>
              <a:t>Expansion Bolt (Drilled hole)</a:t>
            </a:r>
          </a:p>
          <a:p>
            <a:pPr lvl="4">
              <a:buFont typeface="Arial" pitchFamily="34" charset="0"/>
              <a:buChar char="•"/>
            </a:pPr>
            <a:endParaRPr lang="en-US" sz="1600" dirty="0" smtClean="0"/>
          </a:p>
          <a:p>
            <a:pPr lvl="3">
              <a:buFont typeface="Arial" pitchFamily="34" charset="0"/>
              <a:buChar char="•"/>
            </a:pPr>
            <a:endParaRPr lang="en-US" dirty="0"/>
          </a:p>
        </p:txBody>
      </p:sp>
      <p:sp>
        <p:nvSpPr>
          <p:cNvPr id="7" name="Rectangle 6"/>
          <p:cNvSpPr/>
          <p:nvPr/>
        </p:nvSpPr>
        <p:spPr>
          <a:xfrm>
            <a:off x="3124200" y="609600"/>
            <a:ext cx="1489510" cy="461665"/>
          </a:xfrm>
          <a:prstGeom prst="rect">
            <a:avLst/>
          </a:prstGeom>
        </p:spPr>
        <p:txBody>
          <a:bodyPr wrap="none">
            <a:spAutoFit/>
          </a:bodyPr>
          <a:lstStyle/>
          <a:p>
            <a:r>
              <a:rPr lang="en-US" sz="2400" b="1" u="sng" dirty="0" smtClean="0"/>
              <a:t>Anchoring</a:t>
            </a:r>
            <a:endParaRPr lang="en-US" sz="2400" b="1" u="sng" dirty="0"/>
          </a:p>
        </p:txBody>
      </p:sp>
    </p:spTree>
    <p:extLst>
      <p:ext uri="{BB962C8B-B14F-4D97-AF65-F5344CB8AC3E}">
        <p14:creationId xmlns:p14="http://schemas.microsoft.com/office/powerpoint/2010/main" val="746278015"/>
      </p:ext>
    </p:extLst>
  </p:cSld>
  <p:clrMapOvr>
    <a:masterClrMapping/>
  </p:clrMapOvr>
  <p:timing>
    <p:tnLst>
      <p:par>
        <p:cTn xmlns:p14="http://schemas.microsoft.com/office/powerpoint/2010/mai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ounded Rectangle 38"/>
          <p:cNvSpPr/>
          <p:nvPr/>
        </p:nvSpPr>
        <p:spPr>
          <a:xfrm>
            <a:off x="5410200" y="4648200"/>
            <a:ext cx="3581400" cy="1981200"/>
          </a:xfrm>
          <a:prstGeom prst="roundRect">
            <a:avLst/>
          </a:prstGeom>
          <a:solidFill>
            <a:srgbClr val="D280B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257800" y="457200"/>
            <a:ext cx="3810000" cy="2514600"/>
          </a:xfrm>
          <a:prstGeom prst="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70C0"/>
              </a:solidFill>
            </a:endParaRPr>
          </a:p>
        </p:txBody>
      </p:sp>
      <p:sp>
        <p:nvSpPr>
          <p:cNvPr id="37" name="Rounded Rectangle 36"/>
          <p:cNvSpPr/>
          <p:nvPr/>
        </p:nvSpPr>
        <p:spPr>
          <a:xfrm>
            <a:off x="5029200" y="3733800"/>
            <a:ext cx="2057400" cy="304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ounded Rectangle 35"/>
          <p:cNvSpPr/>
          <p:nvPr/>
        </p:nvSpPr>
        <p:spPr>
          <a:xfrm>
            <a:off x="3962400" y="2209800"/>
            <a:ext cx="1219200" cy="18288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2" name="Picture 31" descr="helix anchoring graph"/>
          <p:cNvPicPr/>
          <p:nvPr/>
        </p:nvPicPr>
        <p:blipFill>
          <a:blip r:embed="rId3" cstate="print"/>
          <a:srcRect/>
          <a:stretch>
            <a:fillRect/>
          </a:stretch>
        </p:blipFill>
        <p:spPr bwMode="auto">
          <a:xfrm>
            <a:off x="7239000" y="4876800"/>
            <a:ext cx="1704975" cy="1600200"/>
          </a:xfrm>
          <a:prstGeom prst="rect">
            <a:avLst/>
          </a:prstGeom>
          <a:noFill/>
          <a:ln w="9525">
            <a:noFill/>
            <a:miter lim="800000"/>
            <a:headEnd/>
            <a:tailEnd/>
          </a:ln>
        </p:spPr>
      </p:pic>
      <p:pic>
        <p:nvPicPr>
          <p:cNvPr id="31" name="Picture 3"/>
          <p:cNvPicPr>
            <a:picLocks noChangeAspect="1" noChangeArrowheads="1"/>
          </p:cNvPicPr>
          <p:nvPr/>
        </p:nvPicPr>
        <p:blipFill>
          <a:blip r:embed="rId4" cstate="print"/>
          <a:srcRect/>
          <a:stretch>
            <a:fillRect/>
          </a:stretch>
        </p:blipFill>
        <p:spPr bwMode="auto">
          <a:xfrm>
            <a:off x="5638800" y="4876800"/>
            <a:ext cx="1600200" cy="1600200"/>
          </a:xfrm>
          <a:prstGeom prst="rect">
            <a:avLst/>
          </a:prstGeom>
          <a:noFill/>
          <a:ln w="9525">
            <a:noFill/>
            <a:miter lim="800000"/>
            <a:headEnd/>
            <a:tailEnd/>
          </a:ln>
        </p:spPr>
      </p:pic>
      <p:sp>
        <p:nvSpPr>
          <p:cNvPr id="29" name="Rounded Rectangle 28"/>
          <p:cNvSpPr/>
          <p:nvPr/>
        </p:nvSpPr>
        <p:spPr>
          <a:xfrm>
            <a:off x="304800" y="457200"/>
            <a:ext cx="3352800" cy="3505200"/>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00B050"/>
              </a:solidFill>
            </a:endParaRPr>
          </a:p>
        </p:txBody>
      </p:sp>
      <p:sp>
        <p:nvSpPr>
          <p:cNvPr id="27" name="Rectangle 26"/>
          <p:cNvSpPr/>
          <p:nvPr/>
        </p:nvSpPr>
        <p:spPr>
          <a:xfrm>
            <a:off x="76200" y="4114800"/>
            <a:ext cx="4267200" cy="1676400"/>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C000"/>
              </a:solidFill>
            </a:endParaRPr>
          </a:p>
        </p:txBody>
      </p:sp>
      <p:pic>
        <p:nvPicPr>
          <p:cNvPr id="8194" name="Picture 2" descr="C:\Documents and Settings\shfa\Desktop\XFOCE, SWFOCE PDR\Danforth Deepset-II.jpg"/>
          <p:cNvPicPr>
            <a:picLocks noChangeAspect="1" noChangeArrowheads="1"/>
          </p:cNvPicPr>
          <p:nvPr/>
        </p:nvPicPr>
        <p:blipFill>
          <a:blip r:embed="rId5" cstate="print"/>
          <a:srcRect/>
          <a:stretch>
            <a:fillRect/>
          </a:stretch>
        </p:blipFill>
        <p:spPr bwMode="auto">
          <a:xfrm>
            <a:off x="381000" y="1752600"/>
            <a:ext cx="1524000" cy="1516944"/>
          </a:xfrm>
          <a:prstGeom prst="rect">
            <a:avLst/>
          </a:prstGeom>
          <a:noFill/>
        </p:spPr>
      </p:pic>
      <p:sp>
        <p:nvSpPr>
          <p:cNvPr id="4" name="TextBox 3"/>
          <p:cNvSpPr txBox="1"/>
          <p:nvPr/>
        </p:nvSpPr>
        <p:spPr>
          <a:xfrm>
            <a:off x="3276600" y="76200"/>
            <a:ext cx="2165978" cy="369332"/>
          </a:xfrm>
          <a:prstGeom prst="rect">
            <a:avLst/>
          </a:prstGeom>
          <a:noFill/>
        </p:spPr>
        <p:txBody>
          <a:bodyPr wrap="none" rtlCol="0">
            <a:spAutoFit/>
          </a:bodyPr>
          <a:lstStyle/>
          <a:p>
            <a:r>
              <a:rPr lang="en-US" b="1" u="sng" dirty="0" smtClean="0"/>
              <a:t>Examples of Anchors</a:t>
            </a:r>
            <a:endParaRPr lang="en-US" b="1" u="sng" dirty="0"/>
          </a:p>
        </p:txBody>
      </p:sp>
      <p:pic>
        <p:nvPicPr>
          <p:cNvPr id="8" name="Picture 3"/>
          <p:cNvPicPr>
            <a:picLocks noChangeAspect="1" noChangeArrowheads="1"/>
          </p:cNvPicPr>
          <p:nvPr/>
        </p:nvPicPr>
        <p:blipFill>
          <a:blip r:embed="rId6" cstate="print"/>
          <a:srcRect/>
          <a:stretch>
            <a:fillRect/>
          </a:stretch>
        </p:blipFill>
        <p:spPr bwMode="auto">
          <a:xfrm rot="16200000">
            <a:off x="3790098" y="2610702"/>
            <a:ext cx="1562015" cy="1065010"/>
          </a:xfrm>
          <a:prstGeom prst="rect">
            <a:avLst/>
          </a:prstGeom>
          <a:noFill/>
          <a:ln w="9525">
            <a:noFill/>
            <a:miter lim="800000"/>
            <a:headEnd/>
            <a:tailEnd/>
          </a:ln>
        </p:spPr>
      </p:pic>
      <p:pic>
        <p:nvPicPr>
          <p:cNvPr id="8196" name="Picture 4" descr="C:\Documents and Settings\shfa\Desktop\XFOCE, SWFOCE PDR\Mushroom Anchor.gif"/>
          <p:cNvPicPr>
            <a:picLocks noChangeAspect="1" noChangeArrowheads="1"/>
          </p:cNvPicPr>
          <p:nvPr/>
        </p:nvPicPr>
        <p:blipFill>
          <a:blip r:embed="rId7" cstate="print"/>
          <a:srcRect/>
          <a:stretch>
            <a:fillRect/>
          </a:stretch>
        </p:blipFill>
        <p:spPr bwMode="auto">
          <a:xfrm>
            <a:off x="2133600" y="3733800"/>
            <a:ext cx="2286000" cy="2057400"/>
          </a:xfrm>
          <a:prstGeom prst="rect">
            <a:avLst/>
          </a:prstGeom>
          <a:noFill/>
        </p:spPr>
      </p:pic>
      <p:pic>
        <p:nvPicPr>
          <p:cNvPr id="8197" name="Picture 5" descr="C:\Documents and Settings\shfa\Desktop\XFOCE, SWFOCE PDR\Dor Moor anchor.gif"/>
          <p:cNvPicPr>
            <a:picLocks noChangeAspect="1" noChangeArrowheads="1"/>
          </p:cNvPicPr>
          <p:nvPr/>
        </p:nvPicPr>
        <p:blipFill>
          <a:blip r:embed="rId8" cstate="print"/>
          <a:srcRect/>
          <a:stretch>
            <a:fillRect/>
          </a:stretch>
        </p:blipFill>
        <p:spPr bwMode="auto">
          <a:xfrm>
            <a:off x="228600" y="4572000"/>
            <a:ext cx="1745729" cy="1002547"/>
          </a:xfrm>
          <a:prstGeom prst="rect">
            <a:avLst/>
          </a:prstGeom>
          <a:noFill/>
        </p:spPr>
      </p:pic>
      <p:pic>
        <p:nvPicPr>
          <p:cNvPr id="15" name="Picture 14" descr="http://www.web4homes.com/c380/anchor1.jpg"/>
          <p:cNvPicPr/>
          <p:nvPr/>
        </p:nvPicPr>
        <p:blipFill>
          <a:blip r:embed="rId9" cstate="print"/>
          <a:srcRect/>
          <a:stretch>
            <a:fillRect/>
          </a:stretch>
        </p:blipFill>
        <p:spPr bwMode="auto">
          <a:xfrm>
            <a:off x="685800" y="533400"/>
            <a:ext cx="1743075" cy="876300"/>
          </a:xfrm>
          <a:prstGeom prst="rect">
            <a:avLst/>
          </a:prstGeom>
          <a:noFill/>
          <a:ln w="9525">
            <a:noFill/>
            <a:miter lim="800000"/>
            <a:headEnd/>
            <a:tailEnd/>
          </a:ln>
        </p:spPr>
      </p:pic>
      <p:pic>
        <p:nvPicPr>
          <p:cNvPr id="16" name="Picture 15" descr="http://www.web4homes.com/c380/anchor22.jpg"/>
          <p:cNvPicPr/>
          <p:nvPr/>
        </p:nvPicPr>
        <p:blipFill>
          <a:blip r:embed="rId10" cstate="print"/>
          <a:srcRect/>
          <a:stretch>
            <a:fillRect/>
          </a:stretch>
        </p:blipFill>
        <p:spPr bwMode="auto">
          <a:xfrm>
            <a:off x="1981200" y="1524000"/>
            <a:ext cx="1524000" cy="1162050"/>
          </a:xfrm>
          <a:prstGeom prst="rect">
            <a:avLst/>
          </a:prstGeom>
          <a:noFill/>
          <a:ln w="9525">
            <a:noFill/>
            <a:miter lim="800000"/>
            <a:headEnd/>
            <a:tailEnd/>
          </a:ln>
        </p:spPr>
      </p:pic>
      <p:sp>
        <p:nvSpPr>
          <p:cNvPr id="17" name="TextBox 16"/>
          <p:cNvSpPr txBox="1"/>
          <p:nvPr/>
        </p:nvSpPr>
        <p:spPr>
          <a:xfrm>
            <a:off x="6400800" y="5334000"/>
            <a:ext cx="1140697" cy="461665"/>
          </a:xfrm>
          <a:prstGeom prst="rect">
            <a:avLst/>
          </a:prstGeom>
          <a:noFill/>
        </p:spPr>
        <p:txBody>
          <a:bodyPr wrap="none" rtlCol="0">
            <a:spAutoFit/>
          </a:bodyPr>
          <a:lstStyle/>
          <a:p>
            <a:pPr algn="ctr"/>
            <a:r>
              <a:rPr lang="en-US" sz="1200" dirty="0" smtClean="0">
                <a:solidFill>
                  <a:schemeClr val="bg1"/>
                </a:solidFill>
              </a:rPr>
              <a:t>Single or </a:t>
            </a:r>
          </a:p>
          <a:p>
            <a:pPr algn="ctr"/>
            <a:r>
              <a:rPr lang="en-US" sz="1200" dirty="0" smtClean="0">
                <a:solidFill>
                  <a:schemeClr val="bg1"/>
                </a:solidFill>
              </a:rPr>
              <a:t>Multiple Helix</a:t>
            </a:r>
            <a:endParaRPr lang="en-US" sz="1200" dirty="0">
              <a:solidFill>
                <a:schemeClr val="bg1"/>
              </a:solidFill>
            </a:endParaRPr>
          </a:p>
        </p:txBody>
      </p:sp>
      <p:sp>
        <p:nvSpPr>
          <p:cNvPr id="18" name="TextBox 17"/>
          <p:cNvSpPr txBox="1"/>
          <p:nvPr/>
        </p:nvSpPr>
        <p:spPr>
          <a:xfrm>
            <a:off x="2438400" y="762000"/>
            <a:ext cx="457626" cy="276999"/>
          </a:xfrm>
          <a:prstGeom prst="rect">
            <a:avLst/>
          </a:prstGeom>
          <a:noFill/>
        </p:spPr>
        <p:txBody>
          <a:bodyPr wrap="none" rtlCol="0">
            <a:spAutoFit/>
          </a:bodyPr>
          <a:lstStyle/>
          <a:p>
            <a:r>
              <a:rPr lang="en-US" sz="1200" b="1" dirty="0" smtClean="0"/>
              <a:t>CQR</a:t>
            </a:r>
            <a:endParaRPr lang="en-US" sz="1200" b="1" dirty="0"/>
          </a:p>
        </p:txBody>
      </p:sp>
      <p:sp>
        <p:nvSpPr>
          <p:cNvPr id="19" name="TextBox 18"/>
          <p:cNvSpPr txBox="1"/>
          <p:nvPr/>
        </p:nvSpPr>
        <p:spPr>
          <a:xfrm>
            <a:off x="762000" y="3352800"/>
            <a:ext cx="760208" cy="276999"/>
          </a:xfrm>
          <a:prstGeom prst="rect">
            <a:avLst/>
          </a:prstGeom>
          <a:noFill/>
        </p:spPr>
        <p:txBody>
          <a:bodyPr wrap="none" rtlCol="0">
            <a:spAutoFit/>
          </a:bodyPr>
          <a:lstStyle/>
          <a:p>
            <a:r>
              <a:rPr lang="en-US" sz="1200" b="1" dirty="0" err="1" smtClean="0"/>
              <a:t>Danforth</a:t>
            </a:r>
            <a:endParaRPr lang="en-US" sz="1200" b="1" dirty="0"/>
          </a:p>
        </p:txBody>
      </p:sp>
      <p:sp>
        <p:nvSpPr>
          <p:cNvPr id="21" name="TextBox 20"/>
          <p:cNvSpPr txBox="1"/>
          <p:nvPr/>
        </p:nvSpPr>
        <p:spPr>
          <a:xfrm>
            <a:off x="7696200" y="2514600"/>
            <a:ext cx="1106585" cy="461665"/>
          </a:xfrm>
          <a:prstGeom prst="rect">
            <a:avLst/>
          </a:prstGeom>
          <a:noFill/>
        </p:spPr>
        <p:txBody>
          <a:bodyPr wrap="none" rtlCol="0">
            <a:spAutoFit/>
          </a:bodyPr>
          <a:lstStyle/>
          <a:p>
            <a:r>
              <a:rPr lang="en-US" sz="1200" b="1" dirty="0" smtClean="0"/>
              <a:t>Installation of </a:t>
            </a:r>
          </a:p>
          <a:p>
            <a:r>
              <a:rPr lang="en-US" sz="1200" b="1" dirty="0" smtClean="0"/>
              <a:t>Anchor Pins</a:t>
            </a:r>
            <a:endParaRPr lang="en-US" sz="1200" b="1" dirty="0"/>
          </a:p>
        </p:txBody>
      </p:sp>
      <p:sp>
        <p:nvSpPr>
          <p:cNvPr id="22" name="TextBox 21"/>
          <p:cNvSpPr txBox="1"/>
          <p:nvPr/>
        </p:nvSpPr>
        <p:spPr>
          <a:xfrm>
            <a:off x="5105400" y="3733800"/>
            <a:ext cx="1981568" cy="276999"/>
          </a:xfrm>
          <a:prstGeom prst="rect">
            <a:avLst/>
          </a:prstGeom>
          <a:noFill/>
        </p:spPr>
        <p:txBody>
          <a:bodyPr wrap="none" rtlCol="0">
            <a:spAutoFit/>
          </a:bodyPr>
          <a:lstStyle/>
          <a:p>
            <a:r>
              <a:rPr lang="en-US" sz="1200" b="1" dirty="0" smtClean="0"/>
              <a:t>Powder Actuated Stud Gun</a:t>
            </a:r>
            <a:endParaRPr lang="en-US" sz="1200" b="1" dirty="0"/>
          </a:p>
        </p:txBody>
      </p:sp>
      <p:sp>
        <p:nvSpPr>
          <p:cNvPr id="23" name="TextBox 22"/>
          <p:cNvSpPr txBox="1"/>
          <p:nvPr/>
        </p:nvSpPr>
        <p:spPr>
          <a:xfrm>
            <a:off x="762000" y="5486400"/>
            <a:ext cx="739305" cy="276999"/>
          </a:xfrm>
          <a:prstGeom prst="rect">
            <a:avLst/>
          </a:prstGeom>
          <a:noFill/>
        </p:spPr>
        <p:txBody>
          <a:bodyPr wrap="none" rtlCol="0">
            <a:spAutoFit/>
          </a:bodyPr>
          <a:lstStyle/>
          <a:p>
            <a:r>
              <a:rPr lang="en-US" sz="1200" b="1" dirty="0" err="1" smtClean="0"/>
              <a:t>Dor-Mor</a:t>
            </a:r>
            <a:endParaRPr lang="en-US" sz="1200" b="1" dirty="0"/>
          </a:p>
        </p:txBody>
      </p:sp>
      <p:sp>
        <p:nvSpPr>
          <p:cNvPr id="26" name="TextBox 25"/>
          <p:cNvSpPr txBox="1"/>
          <p:nvPr/>
        </p:nvSpPr>
        <p:spPr>
          <a:xfrm>
            <a:off x="2209800" y="2743200"/>
            <a:ext cx="1099532" cy="276999"/>
          </a:xfrm>
          <a:prstGeom prst="rect">
            <a:avLst/>
          </a:prstGeom>
          <a:noFill/>
        </p:spPr>
        <p:txBody>
          <a:bodyPr wrap="none" rtlCol="0">
            <a:spAutoFit/>
          </a:bodyPr>
          <a:lstStyle/>
          <a:p>
            <a:r>
              <a:rPr lang="en-US" sz="1200" b="1" dirty="0" smtClean="0"/>
              <a:t>Claw or Bruce</a:t>
            </a:r>
            <a:endParaRPr lang="en-US" sz="1200" b="1" dirty="0"/>
          </a:p>
        </p:txBody>
      </p:sp>
      <p:sp>
        <p:nvSpPr>
          <p:cNvPr id="28" name="TextBox 27"/>
          <p:cNvSpPr txBox="1"/>
          <p:nvPr/>
        </p:nvSpPr>
        <p:spPr>
          <a:xfrm>
            <a:off x="1066800" y="4114800"/>
            <a:ext cx="1792414" cy="276999"/>
          </a:xfrm>
          <a:prstGeom prst="rect">
            <a:avLst/>
          </a:prstGeom>
          <a:noFill/>
        </p:spPr>
        <p:txBody>
          <a:bodyPr wrap="none" rtlCol="0">
            <a:spAutoFit/>
          </a:bodyPr>
          <a:lstStyle/>
          <a:p>
            <a:r>
              <a:rPr lang="en-US" sz="1200" b="1" u="sng" dirty="0" smtClean="0"/>
              <a:t>Self Embedment Anchors</a:t>
            </a:r>
            <a:endParaRPr lang="en-US" sz="1200" b="1" u="sng" dirty="0"/>
          </a:p>
        </p:txBody>
      </p:sp>
      <p:sp>
        <p:nvSpPr>
          <p:cNvPr id="30" name="TextBox 29"/>
          <p:cNvSpPr txBox="1"/>
          <p:nvPr/>
        </p:nvSpPr>
        <p:spPr>
          <a:xfrm>
            <a:off x="457200" y="3657600"/>
            <a:ext cx="3020122" cy="276999"/>
          </a:xfrm>
          <a:prstGeom prst="rect">
            <a:avLst/>
          </a:prstGeom>
          <a:noFill/>
        </p:spPr>
        <p:txBody>
          <a:bodyPr wrap="none" rtlCol="0">
            <a:spAutoFit/>
          </a:bodyPr>
          <a:lstStyle/>
          <a:p>
            <a:r>
              <a:rPr lang="en-US" sz="1200" b="1" u="sng" dirty="0" smtClean="0"/>
              <a:t>Drag Embedment Anchors for Mooring Buoy</a:t>
            </a:r>
            <a:endParaRPr lang="en-US" sz="1200" b="1" u="sng" dirty="0"/>
          </a:p>
        </p:txBody>
      </p:sp>
      <p:pic>
        <p:nvPicPr>
          <p:cNvPr id="33" name="Picture 32" descr="solid substrate anchoring"/>
          <p:cNvPicPr/>
          <p:nvPr/>
        </p:nvPicPr>
        <p:blipFill>
          <a:blip r:embed="rId11" cstate="print"/>
          <a:srcRect/>
          <a:stretch>
            <a:fillRect/>
          </a:stretch>
        </p:blipFill>
        <p:spPr bwMode="auto">
          <a:xfrm>
            <a:off x="7620000" y="457200"/>
            <a:ext cx="1352550" cy="2076450"/>
          </a:xfrm>
          <a:prstGeom prst="rect">
            <a:avLst/>
          </a:prstGeom>
          <a:noFill/>
          <a:ln w="9525">
            <a:noFill/>
            <a:miter lim="800000"/>
            <a:headEnd/>
            <a:tailEnd/>
          </a:ln>
        </p:spPr>
      </p:pic>
      <p:pic>
        <p:nvPicPr>
          <p:cNvPr id="34" name="Picture 33" descr="solid substrate anchoring"/>
          <p:cNvPicPr/>
          <p:nvPr/>
        </p:nvPicPr>
        <p:blipFill>
          <a:blip r:embed="rId12" cstate="print"/>
          <a:srcRect/>
          <a:stretch>
            <a:fillRect/>
          </a:stretch>
        </p:blipFill>
        <p:spPr bwMode="auto">
          <a:xfrm>
            <a:off x="5410200" y="762000"/>
            <a:ext cx="2195513" cy="1571625"/>
          </a:xfrm>
          <a:prstGeom prst="rect">
            <a:avLst/>
          </a:prstGeom>
          <a:noFill/>
          <a:ln w="9525">
            <a:noFill/>
            <a:miter lim="800000"/>
            <a:headEnd/>
            <a:tailEnd/>
          </a:ln>
        </p:spPr>
      </p:pic>
      <p:sp>
        <p:nvSpPr>
          <p:cNvPr id="35" name="TextBox 34"/>
          <p:cNvSpPr txBox="1"/>
          <p:nvPr/>
        </p:nvSpPr>
        <p:spPr>
          <a:xfrm>
            <a:off x="5486400" y="2286000"/>
            <a:ext cx="2012026" cy="276999"/>
          </a:xfrm>
          <a:prstGeom prst="rect">
            <a:avLst/>
          </a:prstGeom>
          <a:noFill/>
        </p:spPr>
        <p:txBody>
          <a:bodyPr wrap="none" rtlCol="0">
            <a:spAutoFit/>
          </a:bodyPr>
          <a:lstStyle/>
          <a:p>
            <a:r>
              <a:rPr lang="en-US" sz="1200" b="1" dirty="0" err="1" smtClean="0"/>
              <a:t>Epoxied</a:t>
            </a:r>
            <a:r>
              <a:rPr lang="en-US" sz="1200" b="1" dirty="0" smtClean="0"/>
              <a:t> Anchor Pins in Coral</a:t>
            </a:r>
            <a:endParaRPr lang="en-US" sz="1200" b="1" dirty="0"/>
          </a:p>
        </p:txBody>
      </p:sp>
      <p:sp>
        <p:nvSpPr>
          <p:cNvPr id="41" name="TextBox 40"/>
          <p:cNvSpPr txBox="1"/>
          <p:nvPr/>
        </p:nvSpPr>
        <p:spPr>
          <a:xfrm>
            <a:off x="7315200" y="4343400"/>
            <a:ext cx="1384418" cy="276999"/>
          </a:xfrm>
          <a:prstGeom prst="rect">
            <a:avLst/>
          </a:prstGeom>
          <a:noFill/>
        </p:spPr>
        <p:txBody>
          <a:bodyPr wrap="none" rtlCol="0">
            <a:spAutoFit/>
          </a:bodyPr>
          <a:lstStyle/>
          <a:p>
            <a:r>
              <a:rPr lang="en-US" sz="1200" b="1" dirty="0" smtClean="0"/>
              <a:t>Deadweight Block</a:t>
            </a:r>
            <a:endParaRPr lang="en-US" sz="1200" b="1" dirty="0"/>
          </a:p>
        </p:txBody>
      </p:sp>
      <p:pic>
        <p:nvPicPr>
          <p:cNvPr id="42" name="Picture 41" descr="concrete anchor"/>
          <p:cNvPicPr/>
          <p:nvPr/>
        </p:nvPicPr>
        <p:blipFill>
          <a:blip r:embed="rId13" cstate="print"/>
          <a:srcRect/>
          <a:stretch>
            <a:fillRect/>
          </a:stretch>
        </p:blipFill>
        <p:spPr bwMode="auto">
          <a:xfrm>
            <a:off x="7315201" y="3124201"/>
            <a:ext cx="1447800" cy="1219200"/>
          </a:xfrm>
          <a:prstGeom prst="rect">
            <a:avLst/>
          </a:prstGeom>
          <a:noFill/>
          <a:ln w="9525">
            <a:noFill/>
            <a:miter lim="800000"/>
            <a:headEnd/>
            <a:tailEnd/>
          </a:ln>
        </p:spPr>
      </p:pic>
      <p:sp>
        <p:nvSpPr>
          <p:cNvPr id="40" name="TextBox 39"/>
          <p:cNvSpPr txBox="1"/>
          <p:nvPr/>
        </p:nvSpPr>
        <p:spPr>
          <a:xfrm>
            <a:off x="6705600" y="6248400"/>
            <a:ext cx="1003801" cy="276999"/>
          </a:xfrm>
          <a:prstGeom prst="rect">
            <a:avLst/>
          </a:prstGeom>
          <a:noFill/>
        </p:spPr>
        <p:txBody>
          <a:bodyPr wrap="none" rtlCol="0">
            <a:spAutoFit/>
          </a:bodyPr>
          <a:lstStyle/>
          <a:p>
            <a:r>
              <a:rPr lang="en-US" sz="1200" b="1" dirty="0" smtClean="0"/>
              <a:t>Helix Anchor</a:t>
            </a:r>
            <a:endParaRPr lang="en-US" sz="1200" b="1" dirty="0"/>
          </a:p>
        </p:txBody>
      </p:sp>
    </p:spTree>
    <p:extLst>
      <p:ext uri="{BB962C8B-B14F-4D97-AF65-F5344CB8AC3E}">
        <p14:creationId xmlns:p14="http://schemas.microsoft.com/office/powerpoint/2010/main" val="51930145"/>
      </p:ext>
    </p:extLst>
  </p:cSld>
  <p:clrMapOvr>
    <a:masterClrMapping/>
  </p:clrMapOvr>
  <p:timing>
    <p:tnLst>
      <p:par>
        <p:cTn xmlns:p14="http://schemas.microsoft.com/office/powerpoint/2010/mai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57200" y="1524000"/>
            <a:ext cx="8229600" cy="2585323"/>
          </a:xfrm>
          <a:prstGeom prst="rect">
            <a:avLst/>
          </a:prstGeom>
        </p:spPr>
        <p:txBody>
          <a:bodyPr wrap="square">
            <a:spAutoFit/>
          </a:bodyPr>
          <a:lstStyle/>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Helix type easy to install by diver</a:t>
            </a:r>
          </a:p>
          <a:p>
            <a:pPr lvl="1" eaLnBrk="0" fontAlgn="base" hangingPunct="0">
              <a:spcBef>
                <a:spcPct val="0"/>
              </a:spcBef>
              <a:spcAft>
                <a:spcPct val="0"/>
              </a:spcAft>
              <a:buFont typeface="Arial" pitchFamily="34" charset="0"/>
              <a:buChar char="•"/>
            </a:pPr>
            <a:r>
              <a:rPr lang="en-US" dirty="0" smtClean="0">
                <a:latin typeface="Calibri" pitchFamily="34" charset="0"/>
                <a:ea typeface="Calibri" pitchFamily="34" charset="0"/>
                <a:cs typeface="Times New Roman" pitchFamily="18" charset="0"/>
              </a:rPr>
              <a:t> Screw-It Beach anchor,  removable handle,  Corrosion resistant - $70</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dirty="0" smtClean="0">
                <a:latin typeface="Calibri" pitchFamily="34" charset="0"/>
                <a:ea typeface="Calibri" pitchFamily="34" charset="0"/>
                <a:cs typeface="Times New Roman" pitchFamily="18" charset="0"/>
              </a:rPr>
              <a:t>Ironwood Pacific – 21”, 4” helix, powder coated steel, $40 each</a:t>
            </a:r>
          </a:p>
          <a:p>
            <a:pPr lvl="1"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a:t>
            </a:r>
            <a:r>
              <a:rPr lang="en-US" dirty="0" err="1" smtClean="0">
                <a:latin typeface="Calibri" pitchFamily="34" charset="0"/>
                <a:ea typeface="Calibri" pitchFamily="34" charset="0"/>
                <a:cs typeface="Times New Roman" pitchFamily="18" charset="0"/>
              </a:rPr>
              <a:t>MilSpec</a:t>
            </a:r>
            <a:r>
              <a:rPr lang="en-US" dirty="0" smtClean="0">
                <a:latin typeface="Calibri" pitchFamily="34" charset="0"/>
                <a:ea typeface="Calibri" pitchFamily="34" charset="0"/>
                <a:cs typeface="Times New Roman" pitchFamily="18" charset="0"/>
              </a:rPr>
              <a:t> Anchors -- set of 4 for $23</a:t>
            </a:r>
            <a:endParaRPr lang="en-US" dirty="0" smtClean="0">
              <a:latin typeface="Arial" pitchFamily="34" charset="0"/>
            </a:endParaRPr>
          </a:p>
          <a:p>
            <a:pPr lvl="0"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Keyed Plate type requires digging out for retrieval</a:t>
            </a:r>
          </a:p>
          <a:p>
            <a:pPr lvl="1"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Triangular earth anchors with galvanized cables, set of 4. ~$40</a:t>
            </a:r>
          </a:p>
          <a:p>
            <a:pPr eaLnBrk="0" fontAlgn="base" hangingPunct="0">
              <a:spcBef>
                <a:spcPct val="0"/>
              </a:spcBef>
              <a:spcAft>
                <a:spcPct val="0"/>
              </a:spcAft>
              <a:buFont typeface="Arial" pitchFamily="34" charset="0"/>
              <a:buChar char="•"/>
            </a:pPr>
            <a:r>
              <a:rPr lang="en-US" dirty="0" smtClean="0">
                <a:latin typeface="Calibri" pitchFamily="34" charset="0"/>
                <a:cs typeface="Times New Roman" pitchFamily="18" charset="0"/>
              </a:rPr>
              <a:t> Drag embedment anchors require setting by boat.</a:t>
            </a:r>
          </a:p>
          <a:p>
            <a:pPr eaLnBrk="0" fontAlgn="base" hangingPunct="0">
              <a:spcBef>
                <a:spcPct val="0"/>
              </a:spcBef>
              <a:spcAft>
                <a:spcPct val="0"/>
              </a:spcAft>
              <a:buFont typeface="Arial" pitchFamily="34" charset="0"/>
              <a:buChar char="•"/>
            </a:pPr>
            <a:r>
              <a:rPr kumimoji="0" lang="en-US" b="0" i="0" u="none" strike="noStrike" cap="none" normalizeH="0" baseline="0" dirty="0" smtClean="0">
                <a:ln>
                  <a:noFill/>
                </a:ln>
                <a:solidFill>
                  <a:schemeClr val="tx1"/>
                </a:solidFill>
                <a:effectLst/>
                <a:latin typeface="Calibri" pitchFamily="34" charset="0"/>
                <a:cs typeface="Times New Roman" pitchFamily="18" charset="0"/>
              </a:rPr>
              <a:t> Installation of anchor</a:t>
            </a:r>
            <a:r>
              <a:rPr kumimoji="0" lang="en-US" b="0" i="0" u="none" strike="noStrike" cap="none" normalizeH="0" dirty="0" smtClean="0">
                <a:ln>
                  <a:noFill/>
                </a:ln>
                <a:solidFill>
                  <a:schemeClr val="tx1"/>
                </a:solidFill>
                <a:effectLst/>
                <a:latin typeface="Calibri" pitchFamily="34" charset="0"/>
                <a:cs typeface="Times New Roman" pitchFamily="18" charset="0"/>
              </a:rPr>
              <a:t> pins require drilling holes in coral or rock.</a:t>
            </a:r>
            <a:endParaRPr kumimoji="0" lang="en-US"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dirty="0">
              <a:latin typeface="Calibri" pitchFamily="34" charset="0"/>
              <a:cs typeface="Times New Roman" pitchFamily="18" charset="0"/>
            </a:endParaRPr>
          </a:p>
        </p:txBody>
      </p:sp>
      <p:sp>
        <p:nvSpPr>
          <p:cNvPr id="4" name="TextBox 3"/>
          <p:cNvSpPr txBox="1"/>
          <p:nvPr/>
        </p:nvSpPr>
        <p:spPr>
          <a:xfrm>
            <a:off x="3200400" y="838200"/>
            <a:ext cx="1485087" cy="369332"/>
          </a:xfrm>
          <a:prstGeom prst="rect">
            <a:avLst/>
          </a:prstGeom>
          <a:noFill/>
        </p:spPr>
        <p:txBody>
          <a:bodyPr wrap="none" rtlCol="0">
            <a:spAutoFit/>
          </a:bodyPr>
          <a:lstStyle/>
          <a:p>
            <a:r>
              <a:rPr lang="en-US" b="1" u="sng" dirty="0" smtClean="0"/>
              <a:t>Anchor Notes</a:t>
            </a:r>
            <a:endParaRPr lang="en-US" b="1" u="sng" dirty="0"/>
          </a:p>
        </p:txBody>
      </p:sp>
      <p:pic>
        <p:nvPicPr>
          <p:cNvPr id="5" name="Picture 1" descr="xsh1"/>
          <p:cNvPicPr>
            <a:picLocks noChangeAspect="1" noChangeArrowheads="1"/>
          </p:cNvPicPr>
          <p:nvPr/>
        </p:nvPicPr>
        <p:blipFill>
          <a:blip r:embed="rId3" cstate="print"/>
          <a:srcRect/>
          <a:stretch>
            <a:fillRect/>
          </a:stretch>
        </p:blipFill>
        <p:spPr bwMode="auto">
          <a:xfrm>
            <a:off x="2895600" y="4267200"/>
            <a:ext cx="2362200" cy="1776531"/>
          </a:xfrm>
          <a:prstGeom prst="rect">
            <a:avLst/>
          </a:prstGeom>
          <a:noFill/>
        </p:spPr>
      </p:pic>
      <p:sp>
        <p:nvSpPr>
          <p:cNvPr id="6" name="TextBox 5"/>
          <p:cNvSpPr txBox="1"/>
          <p:nvPr/>
        </p:nvSpPr>
        <p:spPr>
          <a:xfrm>
            <a:off x="2057400" y="6019800"/>
            <a:ext cx="4489306" cy="369332"/>
          </a:xfrm>
          <a:prstGeom prst="rect">
            <a:avLst/>
          </a:prstGeom>
          <a:noFill/>
        </p:spPr>
        <p:txBody>
          <a:bodyPr wrap="none" rtlCol="0">
            <a:spAutoFit/>
          </a:bodyPr>
          <a:lstStyle/>
          <a:p>
            <a:r>
              <a:rPr lang="en-US" b="1" dirty="0" smtClean="0"/>
              <a:t>SWFOCE method of securing anchor to frame</a:t>
            </a:r>
            <a:endParaRPr lang="en-US" b="1" dirty="0"/>
          </a:p>
        </p:txBody>
      </p:sp>
      <p:cxnSp>
        <p:nvCxnSpPr>
          <p:cNvPr id="8" name="Straight Connector 7"/>
          <p:cNvCxnSpPr/>
          <p:nvPr/>
        </p:nvCxnSpPr>
        <p:spPr>
          <a:xfrm>
            <a:off x="2209800" y="3962400"/>
            <a:ext cx="38100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3497270"/>
      </p:ext>
    </p:extLst>
  </p:cSld>
  <p:clrMapOvr>
    <a:masterClrMapping/>
  </p:clrMapOvr>
  <p:timing>
    <p:tnLst>
      <p:par>
        <p:cTn xmlns:p14="http://schemas.microsoft.com/office/powerpoint/2010/mai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533400" y="856357"/>
            <a:ext cx="8229600" cy="6247864"/>
          </a:xfrm>
          <a:prstGeom prst="rect">
            <a:avLst/>
          </a:prstGeom>
        </p:spPr>
        <p:txBody>
          <a:bodyPr wrap="square">
            <a:spAutoFit/>
          </a:bodyPr>
          <a:lstStyle/>
          <a:p>
            <a:pPr lvl="1"/>
            <a:r>
              <a:rPr lang="en-US" sz="1600" dirty="0" smtClean="0"/>
              <a:t>This system mixes CO2 with seawater and delivers the enriched seawater to each Seafloor  Experiment System.  </a:t>
            </a:r>
          </a:p>
          <a:p>
            <a:pPr lvl="1"/>
            <a:endParaRPr lang="en-US" sz="1600" dirty="0"/>
          </a:p>
          <a:p>
            <a:pPr lvl="1"/>
            <a:r>
              <a:rPr lang="en-US" sz="1600" dirty="0" smtClean="0"/>
              <a:t>The Delivery System is comprised of at least the following components:</a:t>
            </a:r>
          </a:p>
          <a:p>
            <a:pPr lvl="1"/>
            <a:endParaRPr lang="en-US" sz="1600" dirty="0" smtClean="0"/>
          </a:p>
          <a:p>
            <a:pPr lvl="2">
              <a:buFont typeface="Arial" pitchFamily="34" charset="0"/>
              <a:buChar char="•"/>
            </a:pPr>
            <a:r>
              <a:rPr lang="en-US" sz="1600" dirty="0" smtClean="0"/>
              <a:t> Mixing Tank</a:t>
            </a:r>
          </a:p>
          <a:p>
            <a:pPr lvl="3">
              <a:buFont typeface="Arial" pitchFamily="34" charset="0"/>
              <a:buChar char="•"/>
            </a:pPr>
            <a:r>
              <a:rPr lang="en-US" sz="1600" dirty="0" smtClean="0"/>
              <a:t> Contains CO2 and seawater at 2 atmospheres.</a:t>
            </a:r>
          </a:p>
          <a:p>
            <a:pPr lvl="3">
              <a:buFont typeface="Arial" pitchFamily="34" charset="0"/>
              <a:buChar char="•"/>
            </a:pPr>
            <a:r>
              <a:rPr lang="en-US" sz="1600" dirty="0" smtClean="0"/>
              <a:t> Designed for the creation and buffered storage of </a:t>
            </a:r>
          </a:p>
          <a:p>
            <a:pPr lvl="3"/>
            <a:r>
              <a:rPr lang="en-US" sz="1600" dirty="0" smtClean="0"/>
              <a:t>  enriched seawater. </a:t>
            </a:r>
          </a:p>
          <a:p>
            <a:pPr lvl="3">
              <a:buFont typeface="Arial" pitchFamily="34" charset="0"/>
              <a:buChar char="•"/>
            </a:pPr>
            <a:r>
              <a:rPr lang="en-US" sz="1600" dirty="0" smtClean="0"/>
              <a:t> Adequate volume to supply the requirements for all Experiment Systems</a:t>
            </a:r>
          </a:p>
          <a:p>
            <a:pPr lvl="3">
              <a:buFont typeface="Arial" pitchFamily="34" charset="0"/>
              <a:buChar char="•"/>
            </a:pPr>
            <a:r>
              <a:rPr lang="en-US" sz="1600" dirty="0" smtClean="0"/>
              <a:t> Vaporizing Nozzle(s) to create enriched seawater</a:t>
            </a:r>
          </a:p>
          <a:p>
            <a:pPr lvl="3">
              <a:buFont typeface="Arial" pitchFamily="34" charset="0"/>
              <a:buChar char="•"/>
            </a:pPr>
            <a:r>
              <a:rPr lang="en-US" sz="1600" dirty="0" smtClean="0"/>
              <a:t> Instrumentation to assure adequate monitoring and mixing of enriched seawater.</a:t>
            </a:r>
          </a:p>
          <a:p>
            <a:pPr lvl="2">
              <a:buFont typeface="Arial" pitchFamily="34" charset="0"/>
              <a:buChar char="•"/>
            </a:pPr>
            <a:r>
              <a:rPr lang="en-US" sz="1600" dirty="0" smtClean="0"/>
              <a:t>Pump and Motor</a:t>
            </a:r>
          </a:p>
          <a:p>
            <a:pPr lvl="3">
              <a:buFont typeface="Arial" pitchFamily="34" charset="0"/>
              <a:buChar char="•"/>
            </a:pPr>
            <a:r>
              <a:rPr lang="en-US" sz="1600" dirty="0" smtClean="0"/>
              <a:t> Provides </a:t>
            </a:r>
            <a:r>
              <a:rPr lang="en-US" sz="1600" dirty="0" err="1" smtClean="0"/>
              <a:t>recirculating</a:t>
            </a:r>
            <a:r>
              <a:rPr lang="en-US" sz="1600" dirty="0" smtClean="0"/>
              <a:t> seawater to mixing tank</a:t>
            </a:r>
          </a:p>
          <a:p>
            <a:pPr lvl="3">
              <a:buFont typeface="Arial" pitchFamily="34" charset="0"/>
              <a:buChar char="•"/>
            </a:pPr>
            <a:r>
              <a:rPr lang="en-US" sz="1600" dirty="0" smtClean="0"/>
              <a:t> Provides enriched seawater to experiment systems</a:t>
            </a:r>
          </a:p>
          <a:p>
            <a:pPr lvl="2">
              <a:buFont typeface="Arial" pitchFamily="34" charset="0"/>
              <a:buChar char="•"/>
            </a:pPr>
            <a:r>
              <a:rPr lang="en-US" sz="1600" dirty="0" smtClean="0"/>
              <a:t> Seawater Delivery Source</a:t>
            </a:r>
          </a:p>
          <a:p>
            <a:pPr lvl="2">
              <a:buFont typeface="Arial" pitchFamily="34" charset="0"/>
              <a:buChar char="•"/>
            </a:pPr>
            <a:r>
              <a:rPr lang="en-US" sz="1600" dirty="0" smtClean="0"/>
              <a:t>CO</a:t>
            </a:r>
            <a:r>
              <a:rPr lang="en-US" sz="800" dirty="0" smtClean="0"/>
              <a:t>2</a:t>
            </a:r>
            <a:r>
              <a:rPr lang="en-US" sz="1600" dirty="0" smtClean="0"/>
              <a:t> Delivery Source</a:t>
            </a:r>
          </a:p>
          <a:p>
            <a:pPr lvl="2">
              <a:buFont typeface="Arial" pitchFamily="34" charset="0"/>
              <a:buChar char="•"/>
            </a:pPr>
            <a:r>
              <a:rPr lang="en-US" sz="1600" dirty="0" smtClean="0"/>
              <a:t> Ancillary equipment and instrumentation</a:t>
            </a:r>
          </a:p>
          <a:p>
            <a:pPr lvl="3">
              <a:buFont typeface="Arial" pitchFamily="34" charset="0"/>
              <a:buChar char="•"/>
            </a:pPr>
            <a:r>
              <a:rPr lang="en-US" sz="1600" dirty="0" smtClean="0"/>
              <a:t> Valves</a:t>
            </a:r>
          </a:p>
          <a:p>
            <a:pPr lvl="3">
              <a:buFont typeface="Arial" pitchFamily="34" charset="0"/>
              <a:buChar char="•"/>
            </a:pPr>
            <a:r>
              <a:rPr lang="en-US" sz="1600" dirty="0" smtClean="0"/>
              <a:t> Gauges</a:t>
            </a:r>
          </a:p>
          <a:p>
            <a:pPr lvl="3">
              <a:buFont typeface="Arial" pitchFamily="34" charset="0"/>
              <a:buChar char="•"/>
            </a:pPr>
            <a:r>
              <a:rPr lang="en-US" sz="1600" dirty="0" smtClean="0"/>
              <a:t> Filters</a:t>
            </a:r>
          </a:p>
          <a:p>
            <a:pPr lvl="3">
              <a:buFont typeface="Arial" pitchFamily="34" charset="0"/>
              <a:buChar char="•"/>
            </a:pPr>
            <a:r>
              <a:rPr lang="en-US" sz="1600" dirty="0" smtClean="0"/>
              <a:t> Sensors</a:t>
            </a:r>
          </a:p>
          <a:p>
            <a:pPr lvl="3"/>
            <a:endParaRPr lang="en-US" sz="1600" dirty="0" smtClean="0"/>
          </a:p>
          <a:p>
            <a:pPr lvl="3">
              <a:buFont typeface="Arial" pitchFamily="34" charset="0"/>
              <a:buChar char="•"/>
            </a:pPr>
            <a:endParaRPr lang="en-US" sz="1600" dirty="0" smtClean="0"/>
          </a:p>
        </p:txBody>
      </p:sp>
      <p:sp>
        <p:nvSpPr>
          <p:cNvPr id="4" name="Rectangle 3"/>
          <p:cNvSpPr/>
          <p:nvPr/>
        </p:nvSpPr>
        <p:spPr>
          <a:xfrm>
            <a:off x="2438400" y="228600"/>
            <a:ext cx="4341381" cy="369332"/>
          </a:xfrm>
          <a:prstGeom prst="rect">
            <a:avLst/>
          </a:prstGeom>
        </p:spPr>
        <p:txBody>
          <a:bodyPr wrap="none">
            <a:spAutoFit/>
          </a:bodyPr>
          <a:lstStyle/>
          <a:p>
            <a:r>
              <a:rPr lang="en-US" b="1" u="sng" dirty="0" smtClean="0"/>
              <a:t>Enriched Seawater Generation and Delivery</a:t>
            </a:r>
          </a:p>
        </p:txBody>
      </p:sp>
    </p:spTree>
    <p:extLst>
      <p:ext uri="{BB962C8B-B14F-4D97-AF65-F5344CB8AC3E}">
        <p14:creationId xmlns:p14="http://schemas.microsoft.com/office/powerpoint/2010/main" val="172743733"/>
      </p:ext>
    </p:extLst>
  </p:cSld>
  <p:clrMapOvr>
    <a:masterClrMapping/>
  </p:clrMapOvr>
  <p:timing>
    <p:tnLst>
      <p:par>
        <p:cTn xmlns:p14="http://schemas.microsoft.com/office/powerpoint/2010/mai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6803" name="Object 3"/>
          <p:cNvGraphicFramePr>
            <a:graphicFrameLocks noChangeAspect="1"/>
          </p:cNvGraphicFramePr>
          <p:nvPr/>
        </p:nvGraphicFramePr>
        <p:xfrm>
          <a:off x="304800" y="381000"/>
          <a:ext cx="8504963" cy="5503862"/>
        </p:xfrm>
        <a:graphic>
          <a:graphicData uri="http://schemas.openxmlformats.org/presentationml/2006/ole">
            <mc:AlternateContent xmlns:mc="http://schemas.openxmlformats.org/markup-compatibility/2006">
              <mc:Choice xmlns:v="urn:schemas-microsoft-com:vml" Requires="v">
                <p:oleObj spid="_x0000_s3074"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04800" y="381000"/>
                        <a:ext cx="8504963" cy="5503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5" name="TextBox 4"/>
          <p:cNvSpPr txBox="1"/>
          <p:nvPr/>
        </p:nvSpPr>
        <p:spPr>
          <a:xfrm>
            <a:off x="3657600" y="1447800"/>
            <a:ext cx="1283300" cy="276999"/>
          </a:xfrm>
          <a:prstGeom prst="rect">
            <a:avLst/>
          </a:prstGeom>
          <a:noFill/>
        </p:spPr>
        <p:txBody>
          <a:bodyPr wrap="none" rtlCol="0">
            <a:spAutoFit/>
          </a:bodyPr>
          <a:lstStyle/>
          <a:p>
            <a:r>
              <a:rPr lang="en-US" sz="1200" b="1" dirty="0" smtClean="0"/>
              <a:t>(SWFOCE shown)</a:t>
            </a:r>
            <a:endParaRPr lang="en-US" sz="1200" b="1" dirty="0"/>
          </a:p>
        </p:txBody>
      </p:sp>
      <p:sp>
        <p:nvSpPr>
          <p:cNvPr id="4" name="Rectangle 3"/>
          <p:cNvSpPr/>
          <p:nvPr/>
        </p:nvSpPr>
        <p:spPr>
          <a:xfrm>
            <a:off x="1981200" y="152400"/>
            <a:ext cx="4341381" cy="369332"/>
          </a:xfrm>
          <a:prstGeom prst="rect">
            <a:avLst/>
          </a:prstGeom>
        </p:spPr>
        <p:txBody>
          <a:bodyPr wrap="none">
            <a:spAutoFit/>
          </a:bodyPr>
          <a:lstStyle/>
          <a:p>
            <a:r>
              <a:rPr lang="en-US" b="1" u="sng" dirty="0" smtClean="0"/>
              <a:t>Enriched Seawater Generation and Delivery</a:t>
            </a:r>
          </a:p>
        </p:txBody>
      </p:sp>
      <p:sp>
        <p:nvSpPr>
          <p:cNvPr id="6" name="Rectangle 5"/>
          <p:cNvSpPr/>
          <p:nvPr/>
        </p:nvSpPr>
        <p:spPr>
          <a:xfrm>
            <a:off x="3657600" y="457200"/>
            <a:ext cx="609654" cy="276999"/>
          </a:xfrm>
          <a:prstGeom prst="rect">
            <a:avLst/>
          </a:prstGeom>
        </p:spPr>
        <p:txBody>
          <a:bodyPr wrap="none">
            <a:spAutoFit/>
          </a:bodyPr>
          <a:lstStyle/>
          <a:p>
            <a:r>
              <a:rPr lang="en-US" sz="1200" dirty="0" smtClean="0"/>
              <a:t>(Cont.)</a:t>
            </a:r>
          </a:p>
        </p:txBody>
      </p:sp>
    </p:spTree>
    <p:extLst>
      <p:ext uri="{BB962C8B-B14F-4D97-AF65-F5344CB8AC3E}">
        <p14:creationId xmlns:p14="http://schemas.microsoft.com/office/powerpoint/2010/main" val="2416299611"/>
      </p:ext>
    </p:extLst>
  </p:cSld>
  <p:clrMapOvr>
    <a:masterClrMapping/>
  </p:clrMapOvr>
  <p:timing>
    <p:tnLst>
      <p:par>
        <p:cTn xmlns:p14="http://schemas.microsoft.com/office/powerpoint/2010/mai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5" name="Picture 3"/>
          <p:cNvPicPr>
            <a:picLocks noChangeAspect="1" noChangeArrowheads="1"/>
          </p:cNvPicPr>
          <p:nvPr/>
        </p:nvPicPr>
        <p:blipFill>
          <a:blip r:embed="rId4" cstate="print"/>
          <a:srcRect/>
          <a:stretch>
            <a:fillRect/>
          </a:stretch>
        </p:blipFill>
        <p:spPr bwMode="auto">
          <a:xfrm>
            <a:off x="5334000" y="3657600"/>
            <a:ext cx="3397551" cy="2723324"/>
          </a:xfrm>
          <a:prstGeom prst="rect">
            <a:avLst/>
          </a:prstGeom>
          <a:noFill/>
          <a:ln w="9525">
            <a:noFill/>
            <a:miter lim="800000"/>
            <a:headEnd/>
            <a:tailEnd/>
          </a:ln>
        </p:spPr>
      </p:pic>
      <p:sp>
        <p:nvSpPr>
          <p:cNvPr id="4" name="Rectangle 3"/>
          <p:cNvSpPr/>
          <p:nvPr/>
        </p:nvSpPr>
        <p:spPr>
          <a:xfrm>
            <a:off x="5334000" y="3657600"/>
            <a:ext cx="3429000" cy="2743200"/>
          </a:xfrm>
          <a:prstGeom prst="rect">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20836" name="Picture 4"/>
          <p:cNvPicPr>
            <a:picLocks noChangeAspect="1" noChangeArrowheads="1"/>
          </p:cNvPicPr>
          <p:nvPr/>
        </p:nvPicPr>
        <p:blipFill>
          <a:blip r:embed="rId5" cstate="print"/>
          <a:srcRect/>
          <a:stretch>
            <a:fillRect/>
          </a:stretch>
        </p:blipFill>
        <p:spPr bwMode="auto">
          <a:xfrm>
            <a:off x="381000" y="2514600"/>
            <a:ext cx="3749842" cy="2514600"/>
          </a:xfrm>
          <a:prstGeom prst="rect">
            <a:avLst/>
          </a:prstGeom>
          <a:noFill/>
          <a:ln w="9525">
            <a:noFill/>
            <a:miter lim="800000"/>
            <a:headEnd/>
            <a:tailEnd/>
          </a:ln>
        </p:spPr>
      </p:pic>
      <p:sp>
        <p:nvSpPr>
          <p:cNvPr id="120837" name="Rectangle 5"/>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600" b="1" i="0" u="none" strike="noStrike" cap="none" normalizeH="0" baseline="0" smtClean="0">
                <a:ln>
                  <a:noFill/>
                </a:ln>
                <a:solidFill>
                  <a:schemeClr val="tx1"/>
                </a:solidFill>
                <a:effectLst/>
                <a:latin typeface="Arial" charset="0"/>
              </a:rPr>
              <a:t>Supporting Information</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charset="0"/>
            </a:endParaRPr>
          </a:p>
        </p:txBody>
      </p:sp>
      <p:graphicFrame>
        <p:nvGraphicFramePr>
          <p:cNvPr id="9" name="Table 8"/>
          <p:cNvGraphicFramePr>
            <a:graphicFrameLocks noGrp="1"/>
          </p:cNvGraphicFramePr>
          <p:nvPr/>
        </p:nvGraphicFramePr>
        <p:xfrm>
          <a:off x="457200" y="4800600"/>
          <a:ext cx="3581400" cy="659130"/>
        </p:xfrm>
        <a:graphic>
          <a:graphicData uri="http://schemas.openxmlformats.org/drawingml/2006/table">
            <a:tbl>
              <a:tblPr/>
              <a:tblGrid>
                <a:gridCol w="1790700"/>
                <a:gridCol w="1790700"/>
              </a:tblGrid>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0">
                <a:tc>
                  <a:txBody>
                    <a:bodyPr/>
                    <a:lstStyle/>
                    <a:p>
                      <a:pPr algn="ctr"/>
                      <a:endParaRPr lang="en-US" sz="800" dirty="0"/>
                    </a:p>
                  </a:txBody>
                  <a:tcPr marL="28575" marR="28575" marT="28575" marB="28575">
                    <a:lnL>
                      <a:noFill/>
                    </a:lnL>
                    <a:lnR>
                      <a:noFill/>
                    </a:lnR>
                    <a:lnT>
                      <a:noFill/>
                    </a:lnT>
                    <a:lnB>
                      <a:noFill/>
                    </a:lnB>
                  </a:tcPr>
                </a:tc>
                <a:tc>
                  <a:txBody>
                    <a:bodyPr/>
                    <a:lstStyle/>
                    <a:p>
                      <a:pPr algn="ctr"/>
                      <a:endParaRPr lang="en-US" sz="800" dirty="0"/>
                    </a:p>
                  </a:txBody>
                  <a:tcPr marL="28575" marR="28575" marT="28575" marB="28575">
                    <a:lnL>
                      <a:noFill/>
                    </a:lnL>
                    <a:lnR>
                      <a:noFill/>
                    </a:lnR>
                    <a:lnT>
                      <a:noFill/>
                    </a:lnT>
                    <a:lnB>
                      <a:noFill/>
                    </a:lnB>
                  </a:tcPr>
                </a:tc>
              </a:tr>
              <a:tr h="127007">
                <a:tc gridSpan="2">
                  <a:txBody>
                    <a:bodyPr/>
                    <a:lstStyle/>
                    <a:p>
                      <a:pPr algn="ctr"/>
                      <a:r>
                        <a:rPr lang="en-US" sz="800" b="1" dirty="0"/>
                        <a:t>Source: U.S. Environmental Protection Agency, "Emission Facts: Average Carbon Dioxide Emissions Resulting from Gasoline and Diesel Fuel," February 2009.</a:t>
                      </a:r>
                    </a:p>
                  </a:txBody>
                  <a:tcPr marL="28575" marR="28575" marT="28575" marB="28575">
                    <a:lnL>
                      <a:noFill/>
                    </a:lnL>
                    <a:lnR>
                      <a:noFill/>
                    </a:lnR>
                    <a:lnT>
                      <a:noFill/>
                    </a:lnT>
                    <a:lnB>
                      <a:noFill/>
                    </a:lnB>
                  </a:tcPr>
                </a:tc>
                <a:tc hMerge="1">
                  <a:txBody>
                    <a:bodyPr/>
                    <a:lstStyle/>
                    <a:p>
                      <a:endParaRPr lang="en-US"/>
                    </a:p>
                  </a:txBody>
                  <a:tcPr/>
                </a:tc>
              </a:tr>
            </a:tbl>
          </a:graphicData>
        </a:graphic>
      </p:graphicFrame>
      <p:sp>
        <p:nvSpPr>
          <p:cNvPr id="11" name="TextBox 10"/>
          <p:cNvSpPr txBox="1"/>
          <p:nvPr/>
        </p:nvSpPr>
        <p:spPr>
          <a:xfrm>
            <a:off x="685800" y="2209800"/>
            <a:ext cx="3161891" cy="276999"/>
          </a:xfrm>
          <a:prstGeom prst="rect">
            <a:avLst/>
          </a:prstGeom>
          <a:noFill/>
        </p:spPr>
        <p:txBody>
          <a:bodyPr wrap="none" rtlCol="0">
            <a:spAutoFit/>
          </a:bodyPr>
          <a:lstStyle/>
          <a:p>
            <a:r>
              <a:rPr lang="en-US" sz="1200" b="1" dirty="0" smtClean="0"/>
              <a:t>Carbon Dioxide Emissions from 1 gallon of fuel</a:t>
            </a:r>
            <a:endParaRPr lang="en-US" sz="1200" b="1" dirty="0"/>
          </a:p>
        </p:txBody>
      </p:sp>
      <p:graphicFrame>
        <p:nvGraphicFramePr>
          <p:cNvPr id="120838" name="Object 6"/>
          <p:cNvGraphicFramePr>
            <a:graphicFrameLocks noChangeAspect="1"/>
          </p:cNvGraphicFramePr>
          <p:nvPr/>
        </p:nvGraphicFramePr>
        <p:xfrm>
          <a:off x="4724400" y="152400"/>
          <a:ext cx="4216400" cy="3162300"/>
        </p:xfrm>
        <a:graphic>
          <a:graphicData uri="http://schemas.openxmlformats.org/presentationml/2006/ole">
            <mc:AlternateContent xmlns:mc="http://schemas.openxmlformats.org/markup-compatibility/2006">
              <mc:Choice xmlns:v="urn:schemas-microsoft-com:vml" Requires="v">
                <p:oleObj spid="_x0000_s4098" name="Acrobat Document" r:id="rId6" imgW="6858000" imgH="5143500" progId="AcroExch.Document.7">
                  <p:embed/>
                </p:oleObj>
              </mc:Choice>
              <mc:Fallback>
                <p:oleObj name="Acrobat Document" r:id="rId6" imgW="6858000" imgH="5143500" progId="AcroExch.Document.7">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24400" y="152400"/>
                        <a:ext cx="4216400" cy="3162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60" name="TextBox 59"/>
          <p:cNvSpPr txBox="1"/>
          <p:nvPr/>
        </p:nvSpPr>
        <p:spPr>
          <a:xfrm>
            <a:off x="990600" y="838200"/>
            <a:ext cx="3188758" cy="369332"/>
          </a:xfrm>
          <a:prstGeom prst="rect">
            <a:avLst/>
          </a:prstGeom>
          <a:noFill/>
        </p:spPr>
        <p:txBody>
          <a:bodyPr wrap="none" rtlCol="0">
            <a:spAutoFit/>
          </a:bodyPr>
          <a:lstStyle/>
          <a:p>
            <a:r>
              <a:rPr lang="en-US" b="1" u="sng" dirty="0" smtClean="0"/>
              <a:t>Optional CO2 Use from Exhaust</a:t>
            </a:r>
            <a:endParaRPr lang="en-US" b="1" u="sng" dirty="0"/>
          </a:p>
        </p:txBody>
      </p:sp>
    </p:spTree>
    <p:extLst>
      <p:ext uri="{BB962C8B-B14F-4D97-AF65-F5344CB8AC3E}">
        <p14:creationId xmlns:p14="http://schemas.microsoft.com/office/powerpoint/2010/main" val="3852769562"/>
      </p:ext>
    </p:extLst>
  </p:cSld>
  <p:clrMapOvr>
    <a:masterClrMapping/>
  </p:clrMapOvr>
  <p:timing>
    <p:tnLst>
      <p:par>
        <p:cTn xmlns:p14="http://schemas.microsoft.com/office/powerpoint/2010/mai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1371600" y="152400"/>
            <a:ext cx="5641975" cy="609600"/>
          </a:xfrm>
        </p:spPr>
        <p:txBody>
          <a:bodyPr>
            <a:normAutofit/>
          </a:bodyPr>
          <a:lstStyle/>
          <a:p>
            <a:r>
              <a:rPr lang="en-US" sz="2400" b="1" u="sng" dirty="0" smtClean="0"/>
              <a:t>Power for XFOCE</a:t>
            </a:r>
            <a:endParaRPr lang="en-US" sz="2400" b="1" u="sng" dirty="0"/>
          </a:p>
        </p:txBody>
      </p:sp>
      <p:pic>
        <p:nvPicPr>
          <p:cNvPr id="4" name="Picture 1"/>
          <p:cNvPicPr>
            <a:picLocks noChangeAspect="1" noChangeArrowheads="1"/>
          </p:cNvPicPr>
          <p:nvPr/>
        </p:nvPicPr>
        <p:blipFill>
          <a:blip r:embed="rId3" cstate="print"/>
          <a:srcRect/>
          <a:stretch>
            <a:fillRect/>
          </a:stretch>
        </p:blipFill>
        <p:spPr bwMode="auto">
          <a:xfrm>
            <a:off x="4495800" y="1295400"/>
            <a:ext cx="1809750" cy="1809750"/>
          </a:xfrm>
          <a:prstGeom prst="rect">
            <a:avLst/>
          </a:prstGeom>
          <a:noFill/>
          <a:ln w="9525">
            <a:noFill/>
            <a:miter lim="800000"/>
            <a:headEnd/>
            <a:tailEnd/>
          </a:ln>
        </p:spPr>
      </p:pic>
      <p:sp>
        <p:nvSpPr>
          <p:cNvPr id="5" name="TextBox 4"/>
          <p:cNvSpPr txBox="1"/>
          <p:nvPr/>
        </p:nvSpPr>
        <p:spPr>
          <a:xfrm>
            <a:off x="838200" y="1752600"/>
            <a:ext cx="2437334" cy="923330"/>
          </a:xfrm>
          <a:prstGeom prst="rect">
            <a:avLst/>
          </a:prstGeom>
          <a:noFill/>
        </p:spPr>
        <p:txBody>
          <a:bodyPr wrap="none" rtlCol="0">
            <a:spAutoFit/>
          </a:bodyPr>
          <a:lstStyle/>
          <a:p>
            <a:r>
              <a:rPr lang="en-US" b="1" dirty="0" smtClean="0"/>
              <a:t>Onshore Power</a:t>
            </a:r>
          </a:p>
          <a:p>
            <a:pPr lvl="1">
              <a:buFont typeface="Arial" pitchFamily="34" charset="0"/>
              <a:buChar char="•"/>
            </a:pPr>
            <a:r>
              <a:rPr lang="en-US" dirty="0" smtClean="0"/>
              <a:t>Power supply Unit</a:t>
            </a:r>
          </a:p>
          <a:p>
            <a:pPr lvl="1">
              <a:buFont typeface="Arial" pitchFamily="34" charset="0"/>
              <a:buChar char="•"/>
            </a:pPr>
            <a:r>
              <a:rPr lang="en-US" dirty="0" smtClean="0"/>
              <a:t>UPS</a:t>
            </a:r>
            <a:endParaRPr lang="en-US" dirty="0"/>
          </a:p>
        </p:txBody>
      </p:sp>
      <p:sp>
        <p:nvSpPr>
          <p:cNvPr id="6" name="TextBox 5"/>
          <p:cNvSpPr txBox="1"/>
          <p:nvPr/>
        </p:nvSpPr>
        <p:spPr>
          <a:xfrm>
            <a:off x="6553200" y="1676400"/>
            <a:ext cx="1886478" cy="923330"/>
          </a:xfrm>
          <a:prstGeom prst="rect">
            <a:avLst/>
          </a:prstGeom>
          <a:noFill/>
        </p:spPr>
        <p:txBody>
          <a:bodyPr wrap="none" rtlCol="0">
            <a:spAutoFit/>
          </a:bodyPr>
          <a:lstStyle/>
          <a:p>
            <a:r>
              <a:rPr lang="en-US" dirty="0" smtClean="0"/>
              <a:t>Diesel Generator</a:t>
            </a:r>
          </a:p>
          <a:p>
            <a:r>
              <a:rPr lang="en-US" dirty="0" smtClean="0"/>
              <a:t>3500 Watt Output</a:t>
            </a:r>
          </a:p>
          <a:p>
            <a:r>
              <a:rPr lang="en-US" dirty="0" smtClean="0"/>
              <a:t>0.3 Gallon per Hr.</a:t>
            </a:r>
            <a:endParaRPr lang="en-US" dirty="0"/>
          </a:p>
        </p:txBody>
      </p:sp>
      <p:sp>
        <p:nvSpPr>
          <p:cNvPr id="7" name="TextBox 6"/>
          <p:cNvSpPr txBox="1"/>
          <p:nvPr/>
        </p:nvSpPr>
        <p:spPr>
          <a:xfrm>
            <a:off x="381000" y="3429000"/>
            <a:ext cx="3580211" cy="2585323"/>
          </a:xfrm>
          <a:prstGeom prst="rect">
            <a:avLst/>
          </a:prstGeom>
          <a:noFill/>
        </p:spPr>
        <p:txBody>
          <a:bodyPr wrap="none" rtlCol="0">
            <a:spAutoFit/>
          </a:bodyPr>
          <a:lstStyle/>
          <a:p>
            <a:r>
              <a:rPr lang="en-US" b="1" dirty="0" smtClean="0"/>
              <a:t>Remote Location Power</a:t>
            </a:r>
          </a:p>
          <a:p>
            <a:pPr>
              <a:buFont typeface="Arial" pitchFamily="34" charset="0"/>
              <a:buChar char="•"/>
            </a:pPr>
            <a:r>
              <a:rPr lang="en-US" b="1" dirty="0" smtClean="0"/>
              <a:t>Onshore or Offshore</a:t>
            </a:r>
          </a:p>
          <a:p>
            <a:pPr lvl="1">
              <a:buFont typeface="Arial" pitchFamily="34" charset="0"/>
              <a:buChar char="•"/>
            </a:pPr>
            <a:r>
              <a:rPr lang="en-US" dirty="0" smtClean="0"/>
              <a:t> Diesel Generator</a:t>
            </a:r>
          </a:p>
          <a:p>
            <a:pPr lvl="2">
              <a:buFont typeface="Arial" pitchFamily="34" charset="0"/>
              <a:buChar char="•"/>
            </a:pPr>
            <a:r>
              <a:rPr lang="en-US" dirty="0" smtClean="0"/>
              <a:t> Bonus of CO</a:t>
            </a:r>
            <a:r>
              <a:rPr lang="en-US" sz="800" dirty="0" smtClean="0"/>
              <a:t>2</a:t>
            </a:r>
            <a:r>
              <a:rPr lang="en-US" dirty="0" smtClean="0"/>
              <a:t> generation</a:t>
            </a:r>
          </a:p>
          <a:p>
            <a:pPr lvl="1">
              <a:buFont typeface="Arial" pitchFamily="34" charset="0"/>
              <a:buChar char="•"/>
            </a:pPr>
            <a:r>
              <a:rPr lang="en-US" dirty="0" smtClean="0"/>
              <a:t> Wind Powered Generator</a:t>
            </a:r>
          </a:p>
          <a:p>
            <a:pPr lvl="2">
              <a:buFont typeface="Arial" pitchFamily="34" charset="0"/>
              <a:buChar char="•"/>
            </a:pPr>
            <a:r>
              <a:rPr lang="en-US" dirty="0" smtClean="0"/>
              <a:t>Batteries</a:t>
            </a:r>
          </a:p>
          <a:p>
            <a:pPr lvl="1">
              <a:buFont typeface="Arial" pitchFamily="34" charset="0"/>
              <a:buChar char="•"/>
            </a:pPr>
            <a:r>
              <a:rPr lang="en-US" dirty="0" smtClean="0"/>
              <a:t> Solar Cells</a:t>
            </a:r>
          </a:p>
          <a:p>
            <a:pPr lvl="2">
              <a:buFont typeface="Arial" pitchFamily="34" charset="0"/>
              <a:buChar char="•"/>
            </a:pPr>
            <a:r>
              <a:rPr lang="en-US" dirty="0" smtClean="0"/>
              <a:t>Batteries</a:t>
            </a:r>
          </a:p>
          <a:p>
            <a:pPr lvl="1"/>
            <a:endParaRPr lang="en-US" dirty="0" smtClean="0"/>
          </a:p>
        </p:txBody>
      </p:sp>
      <p:pic>
        <p:nvPicPr>
          <p:cNvPr id="125953" name="Picture 1"/>
          <p:cNvPicPr>
            <a:picLocks noChangeAspect="1" noChangeArrowheads="1"/>
          </p:cNvPicPr>
          <p:nvPr/>
        </p:nvPicPr>
        <p:blipFill>
          <a:blip r:embed="rId4" cstate="print"/>
          <a:srcRect/>
          <a:stretch>
            <a:fillRect/>
          </a:stretch>
        </p:blipFill>
        <p:spPr bwMode="auto">
          <a:xfrm>
            <a:off x="6858000" y="3048000"/>
            <a:ext cx="1962150" cy="1962150"/>
          </a:xfrm>
          <a:prstGeom prst="rect">
            <a:avLst/>
          </a:prstGeom>
          <a:noFill/>
          <a:ln w="9525">
            <a:noFill/>
            <a:miter lim="800000"/>
            <a:headEnd/>
            <a:tailEnd/>
          </a:ln>
        </p:spPr>
      </p:pic>
      <p:sp>
        <p:nvSpPr>
          <p:cNvPr id="9" name="TextBox 8"/>
          <p:cNvSpPr txBox="1"/>
          <p:nvPr/>
        </p:nvSpPr>
        <p:spPr>
          <a:xfrm>
            <a:off x="5410200" y="3886200"/>
            <a:ext cx="1769459" cy="646331"/>
          </a:xfrm>
          <a:prstGeom prst="rect">
            <a:avLst/>
          </a:prstGeom>
          <a:noFill/>
        </p:spPr>
        <p:txBody>
          <a:bodyPr wrap="none" rtlCol="0">
            <a:spAutoFit/>
          </a:bodyPr>
          <a:lstStyle/>
          <a:p>
            <a:r>
              <a:rPr lang="en-US" dirty="0" smtClean="0"/>
              <a:t>Wind Generator</a:t>
            </a:r>
          </a:p>
          <a:p>
            <a:r>
              <a:rPr lang="en-US" dirty="0" smtClean="0"/>
              <a:t>400 Watt Output</a:t>
            </a:r>
          </a:p>
        </p:txBody>
      </p:sp>
      <p:pic>
        <p:nvPicPr>
          <p:cNvPr id="125955" name="Picture 3"/>
          <p:cNvPicPr>
            <a:picLocks noChangeAspect="1" noChangeArrowheads="1"/>
          </p:cNvPicPr>
          <p:nvPr/>
        </p:nvPicPr>
        <p:blipFill>
          <a:blip r:embed="rId5" cstate="print"/>
          <a:srcRect/>
          <a:stretch>
            <a:fillRect/>
          </a:stretch>
        </p:blipFill>
        <p:spPr bwMode="auto">
          <a:xfrm>
            <a:off x="3962400" y="4495800"/>
            <a:ext cx="1102122" cy="2071687"/>
          </a:xfrm>
          <a:prstGeom prst="rect">
            <a:avLst/>
          </a:prstGeom>
          <a:noFill/>
          <a:ln w="9525">
            <a:noFill/>
            <a:miter lim="800000"/>
            <a:headEnd/>
            <a:tailEnd/>
          </a:ln>
        </p:spPr>
      </p:pic>
      <p:sp>
        <p:nvSpPr>
          <p:cNvPr id="12" name="TextBox 11"/>
          <p:cNvSpPr txBox="1"/>
          <p:nvPr/>
        </p:nvSpPr>
        <p:spPr>
          <a:xfrm>
            <a:off x="5029200" y="5334000"/>
            <a:ext cx="1600200" cy="646331"/>
          </a:xfrm>
          <a:prstGeom prst="rect">
            <a:avLst/>
          </a:prstGeom>
          <a:noFill/>
        </p:spPr>
        <p:txBody>
          <a:bodyPr wrap="square" rtlCol="0">
            <a:spAutoFit/>
          </a:bodyPr>
          <a:lstStyle/>
          <a:p>
            <a:r>
              <a:rPr lang="en-US" dirty="0" smtClean="0"/>
              <a:t>240 Watt Panel</a:t>
            </a:r>
          </a:p>
          <a:p>
            <a:endParaRPr lang="en-US" dirty="0"/>
          </a:p>
        </p:txBody>
      </p:sp>
    </p:spTree>
    <p:extLst>
      <p:ext uri="{BB962C8B-B14F-4D97-AF65-F5344CB8AC3E}">
        <p14:creationId xmlns:p14="http://schemas.microsoft.com/office/powerpoint/2010/main" val="1140662290"/>
      </p:ext>
    </p:extLst>
  </p:cSld>
  <p:clrMapOvr>
    <a:masterClrMapping/>
  </p:clrMapOvr>
  <p:timing>
    <p:tnLst>
      <p:par>
        <p:cTn xmlns:p14="http://schemas.microsoft.com/office/powerpoint/2010/mai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Documents and Settings\shfa\Desktop\XFOCE, SWFOCE PDR\13 Segment Solar Buoy Assembly.JPG"/>
          <p:cNvPicPr>
            <a:picLocks noChangeAspect="1" noChangeArrowheads="1"/>
          </p:cNvPicPr>
          <p:nvPr/>
        </p:nvPicPr>
        <p:blipFill>
          <a:blip r:embed="rId3" cstate="print"/>
          <a:srcRect/>
          <a:stretch>
            <a:fillRect/>
          </a:stretch>
        </p:blipFill>
        <p:spPr bwMode="auto">
          <a:xfrm>
            <a:off x="1524000" y="1828800"/>
            <a:ext cx="7010400" cy="4521175"/>
          </a:xfrm>
          <a:prstGeom prst="rect">
            <a:avLst/>
          </a:prstGeom>
          <a:noFill/>
        </p:spPr>
      </p:pic>
      <p:sp>
        <p:nvSpPr>
          <p:cNvPr id="4" name="TextBox 3"/>
          <p:cNvSpPr txBox="1"/>
          <p:nvPr/>
        </p:nvSpPr>
        <p:spPr>
          <a:xfrm>
            <a:off x="3200400" y="1828800"/>
            <a:ext cx="3335144" cy="369332"/>
          </a:xfrm>
          <a:prstGeom prst="rect">
            <a:avLst/>
          </a:prstGeom>
          <a:noFill/>
        </p:spPr>
        <p:txBody>
          <a:bodyPr wrap="none" rtlCol="0">
            <a:spAutoFit/>
          </a:bodyPr>
          <a:lstStyle/>
          <a:p>
            <a:r>
              <a:rPr lang="en-US" b="1" dirty="0" smtClean="0"/>
              <a:t>Power from Solar Cells on  Buoy</a:t>
            </a:r>
            <a:endParaRPr lang="en-US" b="1" dirty="0"/>
          </a:p>
        </p:txBody>
      </p:sp>
      <p:sp>
        <p:nvSpPr>
          <p:cNvPr id="5" name="TextBox 4"/>
          <p:cNvSpPr txBox="1"/>
          <p:nvPr/>
        </p:nvSpPr>
        <p:spPr>
          <a:xfrm>
            <a:off x="2895600" y="228600"/>
            <a:ext cx="3486083" cy="369332"/>
          </a:xfrm>
          <a:prstGeom prst="rect">
            <a:avLst/>
          </a:prstGeom>
          <a:noFill/>
        </p:spPr>
        <p:txBody>
          <a:bodyPr wrap="none" rtlCol="0">
            <a:spAutoFit/>
          </a:bodyPr>
          <a:lstStyle/>
          <a:p>
            <a:r>
              <a:rPr lang="en-US" b="1" u="sng" dirty="0" smtClean="0"/>
              <a:t>Option for Power to Remote </a:t>
            </a:r>
            <a:r>
              <a:rPr lang="en-US" b="1" u="sng" dirty="0" err="1" smtClean="0"/>
              <a:t>xFoce</a:t>
            </a:r>
            <a:endParaRPr lang="en-US" b="1" u="sng" dirty="0"/>
          </a:p>
        </p:txBody>
      </p:sp>
    </p:spTree>
    <p:extLst>
      <p:ext uri="{BB962C8B-B14F-4D97-AF65-F5344CB8AC3E}">
        <p14:creationId xmlns:p14="http://schemas.microsoft.com/office/powerpoint/2010/main" val="58924414"/>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897467"/>
          </a:xfrm>
        </p:spPr>
        <p:txBody>
          <a:bodyPr>
            <a:normAutofit/>
          </a:bodyPr>
          <a:lstStyle/>
          <a:p>
            <a:r>
              <a:rPr lang="en-US" dirty="0" err="1" smtClean="0"/>
              <a:t>swFOCE</a:t>
            </a:r>
            <a:r>
              <a:rPr lang="en-US" dirty="0" smtClean="0"/>
              <a:t> Additional Requirements</a:t>
            </a:r>
            <a:endParaRPr lang="en-US" i="1" dirty="0"/>
          </a:p>
        </p:txBody>
      </p:sp>
      <p:sp>
        <p:nvSpPr>
          <p:cNvPr id="5" name="TextBox 4"/>
          <p:cNvSpPr txBox="1"/>
          <p:nvPr/>
        </p:nvSpPr>
        <p:spPr>
          <a:xfrm>
            <a:off x="2233183" y="1040336"/>
            <a:ext cx="6087857" cy="2308324"/>
          </a:xfrm>
          <a:prstGeom prst="rect">
            <a:avLst/>
          </a:prstGeom>
          <a:noFill/>
        </p:spPr>
        <p:txBody>
          <a:bodyPr wrap="square" rtlCol="0">
            <a:spAutoFit/>
          </a:bodyPr>
          <a:lstStyle/>
          <a:p>
            <a:r>
              <a:rPr lang="en-US" dirty="0" smtClean="0"/>
              <a:t>Surge:			 	Imitate surge to extent possible</a:t>
            </a:r>
          </a:p>
          <a:p>
            <a:endParaRPr lang="en-US" dirty="0"/>
          </a:p>
          <a:p>
            <a:r>
              <a:rPr lang="en-US" dirty="0" smtClean="0"/>
              <a:t>Temp range:			-2 to 30 degrees C</a:t>
            </a:r>
          </a:p>
          <a:p>
            <a:endParaRPr lang="en-US" dirty="0"/>
          </a:p>
          <a:p>
            <a:r>
              <a:rPr lang="en-US" dirty="0"/>
              <a:t>Number of Units: 		System support for </a:t>
            </a:r>
            <a:r>
              <a:rPr lang="en-US" dirty="0" smtClean="0"/>
              <a:t>3 </a:t>
            </a:r>
            <a:r>
              <a:rPr lang="en-US" dirty="0"/>
              <a:t>active and </a:t>
            </a:r>
            <a:r>
              <a:rPr lang="en-US" dirty="0" smtClean="0"/>
              <a:t>3 </a:t>
            </a:r>
            <a:r>
              <a:rPr lang="en-US" dirty="0"/>
              <a:t>						control chamber</a:t>
            </a:r>
          </a:p>
          <a:p>
            <a:endParaRPr lang="en-US" dirty="0"/>
          </a:p>
          <a:p>
            <a:endParaRPr lang="en-US" dirty="0"/>
          </a:p>
        </p:txBody>
      </p:sp>
    </p:spTree>
    <p:extLst>
      <p:ext uri="{BB962C8B-B14F-4D97-AF65-F5344CB8AC3E}">
        <p14:creationId xmlns:p14="http://schemas.microsoft.com/office/powerpoint/2010/main" val="3226630124"/>
      </p:ext>
    </p:extLst>
  </p:cSld>
  <p:clrMapOvr>
    <a:masterClrMapping/>
  </p:clrMapOvr>
  <p:timing>
    <p:tnLst>
      <p:par>
        <p:cTn xmlns:p14="http://schemas.microsoft.com/office/powerpoint/2010/mai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219200" y="838200"/>
          <a:ext cx="6629401" cy="6636506"/>
        </p:xfrm>
        <a:graphic>
          <a:graphicData uri="http://schemas.openxmlformats.org/drawingml/2006/table">
            <a:tbl>
              <a:tblPr/>
              <a:tblGrid>
                <a:gridCol w="348359"/>
                <a:gridCol w="675608"/>
                <a:gridCol w="675608"/>
                <a:gridCol w="675608"/>
                <a:gridCol w="675608"/>
                <a:gridCol w="675608"/>
                <a:gridCol w="675608"/>
                <a:gridCol w="675608"/>
                <a:gridCol w="200570"/>
                <a:gridCol w="675608"/>
                <a:gridCol w="675608"/>
              </a:tblGrid>
              <a:tr h="371444">
                <a:tc gridSpan="7">
                  <a:txBody>
                    <a:bodyPr/>
                    <a:lstStyle/>
                    <a:p>
                      <a:pPr algn="ctr" fontAlgn="b"/>
                      <a:r>
                        <a:rPr lang="en-US" sz="1200" b="1" i="0" u="none" strike="noStrike" dirty="0" smtClean="0">
                          <a:latin typeface="Arial"/>
                        </a:rPr>
                        <a:t>                           Estimation </a:t>
                      </a:r>
                      <a:r>
                        <a:rPr lang="en-US" sz="1200" b="1" i="0" u="none" strike="noStrike" dirty="0">
                          <a:latin typeface="Arial"/>
                        </a:rPr>
                        <a:t>of Shallow-FOCE CO</a:t>
                      </a:r>
                      <a:r>
                        <a:rPr lang="en-US" sz="1200" b="1" i="0" u="none" strike="noStrike" baseline="-25000" dirty="0">
                          <a:latin typeface="Arial"/>
                        </a:rPr>
                        <a:t>2</a:t>
                      </a:r>
                      <a:r>
                        <a:rPr lang="en-US" sz="1200" b="1" i="0" u="none" strike="noStrike" dirty="0">
                          <a:latin typeface="Arial"/>
                        </a:rPr>
                        <a:t> </a:t>
                      </a:r>
                      <a:r>
                        <a:rPr lang="en-US" sz="1200" b="1" i="0" u="none" strike="noStrike" dirty="0" smtClean="0">
                          <a:latin typeface="Arial"/>
                        </a:rPr>
                        <a:t>enriched</a:t>
                      </a:r>
                      <a:r>
                        <a:rPr lang="en-US" sz="1200" b="1" i="0" u="none" strike="noStrike" baseline="0" dirty="0" smtClean="0">
                          <a:latin typeface="Arial"/>
                        </a:rPr>
                        <a:t> </a:t>
                      </a:r>
                      <a:r>
                        <a:rPr lang="en-US" sz="1200" b="1" i="0" u="none" strike="noStrike" dirty="0" smtClean="0">
                          <a:latin typeface="Arial"/>
                        </a:rPr>
                        <a:t>seawater </a:t>
                      </a:r>
                      <a:r>
                        <a:rPr lang="en-US" sz="1200" b="1" i="0" u="none" strike="noStrike" dirty="0">
                          <a:latin typeface="Arial"/>
                        </a:rPr>
                        <a:t>release rate</a:t>
                      </a:r>
                      <a:r>
                        <a:rPr lang="en-US" sz="600" b="1" i="0" u="none" strike="noStrike" dirty="0">
                          <a:latin typeface="Arial"/>
                        </a:rPr>
                        <a: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r>
              <a:tr h="97124">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1"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gridSpan="2">
                  <a:txBody>
                    <a:bodyPr/>
                    <a:lstStyle/>
                    <a:p>
                      <a:pPr algn="l" fontAlgn="b"/>
                      <a:r>
                        <a:rPr lang="en-US" sz="600" b="1" i="0" u="none" strike="noStrike">
                          <a:latin typeface="Arial"/>
                        </a:rPr>
                        <a:t>Assumptions:</a:t>
                      </a:r>
                    </a:p>
                  </a:txBody>
                  <a:tcPr marL="5684" marR="5684" marT="5684" marB="0" anchor="b">
                    <a:lnL>
                      <a:noFill/>
                    </a:lnL>
                    <a:lnR>
                      <a:noFill/>
                    </a:lnR>
                    <a:lnT>
                      <a:noFill/>
                    </a:lnT>
                    <a:lnB>
                      <a:noFill/>
                    </a:lnB>
                  </a:tcPr>
                </a:tc>
                <a:tc hMerge="1">
                  <a:txBody>
                    <a:bodyPr/>
                    <a:lstStyle/>
                    <a:p>
                      <a:endParaRPr lang="en-US"/>
                    </a:p>
                  </a:txBody>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97124">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1. Shallow FOCE is smaller than FOCE at MARS by 1/2: 0.5m X 0.5m.</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8">
                  <a:txBody>
                    <a:bodyPr/>
                    <a:lstStyle/>
                    <a:p>
                      <a:pPr algn="l" fontAlgn="b"/>
                      <a:r>
                        <a:rPr lang="en-US" sz="1200" b="0" i="0" u="none" strike="noStrike" dirty="0">
                          <a:latin typeface="Arial"/>
                        </a:rPr>
                        <a:t>2. Water velocity thru flume set as "on average" a 1 cm/s flow through chamber.</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6">
                  <a:txBody>
                    <a:bodyPr/>
                    <a:lstStyle/>
                    <a:p>
                      <a:pPr algn="l" fontAlgn="b"/>
                      <a:r>
                        <a:rPr lang="en-US" sz="1200" b="0" i="0" u="none" strike="noStrike">
                          <a:latin typeface="Arial"/>
                        </a:rPr>
                        <a:t> - residence time for a 1 meter length chamber is 100 secs.</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gridSpan="4">
                  <a:txBody>
                    <a:bodyPr/>
                    <a:lstStyle/>
                    <a:p>
                      <a:pPr algn="l" fontAlgn="b"/>
                      <a:r>
                        <a:rPr lang="en-US" sz="1200" b="0" i="0" u="none" strike="noStrike" dirty="0">
                          <a:latin typeface="Arial"/>
                        </a:rPr>
                        <a:t> - internal cyclic flow </a:t>
                      </a:r>
                      <a:r>
                        <a:rPr lang="en-US" sz="1200" b="0" i="0" u="none" strike="noStrike" dirty="0" err="1">
                          <a:latin typeface="Arial"/>
                        </a:rPr>
                        <a:t>indiced</a:t>
                      </a:r>
                      <a:r>
                        <a:rPr lang="en-US" sz="1200" b="0" i="0" u="none" strike="noStrike" dirty="0">
                          <a:latin typeface="Arial"/>
                        </a:rPr>
                        <a:t> by a paddle.</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cm/sec</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ht (m)</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w (m)</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10</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0.5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a:t>
                      </a:r>
                    </a:p>
                  </a:txBody>
                  <a:tcPr marL="5684" marR="5684" marT="5684" marB="0" anchor="b">
                    <a:lnL>
                      <a:noFill/>
                    </a:lnL>
                    <a:lnR>
                      <a:noFill/>
                    </a:lnR>
                    <a:lnT>
                      <a:noFill/>
                    </a:lnT>
                    <a:lnB>
                      <a:noFill/>
                    </a:lnB>
                  </a:tcPr>
                </a:tc>
                <a:tc>
                  <a:txBody>
                    <a:bodyPr/>
                    <a:lstStyle/>
                    <a:p>
                      <a:pPr algn="l" fontAlgn="b"/>
                      <a:r>
                        <a:rPr lang="en-US" sz="1200" b="0" i="0" u="none" strike="noStrike">
                          <a:latin typeface="Arial"/>
                        </a:rPr>
                        <a:t>L/s</a:t>
                      </a: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37144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l" fontAlgn="b"/>
                      <a:r>
                        <a:rPr lang="en-US" sz="1200" b="0" i="0" u="none" strike="noStrike" dirty="0">
                          <a:latin typeface="Arial"/>
                        </a:rPr>
                        <a:t>3. Concentration of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ctr" fontAlgn="b"/>
                      <a:r>
                        <a:rPr lang="en-US" sz="1200" b="0" i="0" u="none" strike="noStrike" dirty="0" smtClean="0">
                          <a:solidFill>
                            <a:srgbClr val="00B050"/>
                          </a:solidFill>
                          <a:latin typeface="Arial"/>
                        </a:rPr>
                        <a:t>40</a:t>
                      </a:r>
                      <a:endParaRPr lang="en-US" sz="1200" b="0" i="0" u="none" strike="noStrike" dirty="0">
                        <a:solidFill>
                          <a:srgbClr val="00B050"/>
                        </a:solidFill>
                        <a:latin typeface="Arial"/>
                      </a:endParaRPr>
                    </a:p>
                  </a:txBody>
                  <a:tcPr marL="5684" marR="5684" marT="5684" marB="0" anchor="b">
                    <a:lnL>
                      <a:noFill/>
                    </a:lnL>
                    <a:lnR>
                      <a:noFill/>
                    </a:lnR>
                    <a:lnT>
                      <a:noFill/>
                    </a:lnT>
                    <a:lnB>
                      <a:noFill/>
                    </a:lnB>
                  </a:tcPr>
                </a:tc>
                <a:tc>
                  <a:txBody>
                    <a:bodyPr/>
                    <a:lstStyle/>
                    <a:p>
                      <a:pPr algn="l" fontAlgn="b"/>
                      <a:r>
                        <a:rPr lang="en-US" sz="1200" b="0" i="0" u="none" strike="noStrike">
                          <a:latin typeface="Arial"/>
                        </a:rPr>
                        <a:t>mM</a:t>
                      </a:r>
                    </a:p>
                  </a:txBody>
                  <a:tcPr marL="5684" marR="5684" marT="5684" marB="0" anchor="b">
                    <a:lnL>
                      <a:noFill/>
                    </a:lnL>
                    <a:lnR>
                      <a:noFill/>
                    </a:lnR>
                    <a:lnT>
                      <a:noFill/>
                    </a:lnT>
                    <a:lnB>
                      <a:noFill/>
                    </a:lnB>
                  </a:tcPr>
                </a:tc>
                <a:tc>
                  <a:txBody>
                    <a:bodyPr/>
                    <a:lstStyle/>
                    <a:p>
                      <a:pPr algn="r" fontAlgn="b"/>
                      <a:r>
                        <a:rPr lang="en-US" sz="1200" b="0" i="0" u="none" strike="noStrike">
                          <a:latin typeface="Arial"/>
                        </a:rPr>
                        <a:t>pH:</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4.75</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7">
                  <a:txBody>
                    <a:bodyPr/>
                    <a:lstStyle/>
                    <a:p>
                      <a:pPr algn="l" fontAlgn="b"/>
                      <a:r>
                        <a:rPr lang="en-US" sz="1200" b="0" i="0" u="none" strike="noStrike" dirty="0">
                          <a:latin typeface="Arial"/>
                        </a:rPr>
                        <a:t>4. FOCE uses different amounts of CO2 depending upon pH offset:</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3">
                  <a:txBody>
                    <a:bodyPr/>
                    <a:lstStyle/>
                    <a:p>
                      <a:pPr algn="ctr" fontAlgn="b"/>
                      <a:r>
                        <a:rPr lang="en-US" sz="1200" b="0" i="0" u="none" strike="noStrike" dirty="0" err="1">
                          <a:latin typeface="Arial"/>
                        </a:rPr>
                        <a:t>Vol</a:t>
                      </a:r>
                      <a:r>
                        <a:rPr lang="en-US" sz="1200" b="0" i="0" u="none" strike="noStrike" dirty="0">
                          <a:latin typeface="Arial"/>
                        </a:rPr>
                        <a:t> CO2-ESW</a:t>
                      </a:r>
                    </a:p>
                  </a:txBody>
                  <a:tcPr marL="5684" marR="5684" marT="5684"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gridSpan="2">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hMerge="1">
                  <a:txBody>
                    <a:bodyPr/>
                    <a:lstStyle/>
                    <a:p>
                      <a:endParaRPr lang="en-US"/>
                    </a:p>
                  </a:txBody>
                  <a:tcPr/>
                </a:tc>
              </a:tr>
              <a:tr h="309706">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pH offset</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+TCO2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Amt CO2</a:t>
                      </a:r>
                    </a:p>
                  </a:txBody>
                  <a:tcPr marL="5684" marR="5684" marT="5684" marB="0" anchor="b">
                    <a:lnL>
                      <a:noFill/>
                    </a:lnL>
                    <a:lnR>
                      <a:noFill/>
                    </a:lnR>
                    <a:lnT>
                      <a:noFill/>
                    </a:lnT>
                    <a:lnB>
                      <a:noFill/>
                    </a:lnB>
                  </a:tcPr>
                </a:tc>
                <a:tc>
                  <a:txBody>
                    <a:bodyPr/>
                    <a:lstStyle/>
                    <a:p>
                      <a:pPr algn="ctr" fontAlgn="b"/>
                      <a:r>
                        <a:rPr lang="en-US" sz="1200" b="0" i="0" u="none" strike="noStrike" dirty="0" err="1">
                          <a:latin typeface="Arial"/>
                        </a:rPr>
                        <a:t>mL</a:t>
                      </a:r>
                      <a:r>
                        <a:rPr lang="en-US" sz="1200" b="0" i="0" u="none" strike="noStrike" dirty="0">
                          <a:latin typeface="Arial"/>
                        </a:rPr>
                        <a:t>/s</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L/min</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L/day</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kg/day</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lb/day</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l-GR" sz="1200" b="0" i="0" u="none" strike="noStrike">
                          <a:latin typeface="Arial"/>
                        </a:rPr>
                        <a:t>μ</a:t>
                      </a:r>
                      <a:r>
                        <a:rPr lang="en-US" sz="1200" b="0" i="0" u="none" strike="noStrike">
                          <a:latin typeface="Arial"/>
                        </a:rPr>
                        <a:t>mol/kg</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µmole/s</a:t>
                      </a: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ctr"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74.5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1862.5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46.563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2.794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4023</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7.082</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15.61</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136.1</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3402.5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85.062</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5.104</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7349</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12.938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28.52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latin typeface="Arial"/>
                        </a:rPr>
                        <a:t>0.8</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257.3</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6432.5</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160.813</a:t>
                      </a:r>
                    </a:p>
                  </a:txBody>
                  <a:tcPr marL="5684" marR="5684" marT="5684" marB="0" anchor="b">
                    <a:lnL>
                      <a:noFill/>
                    </a:lnL>
                    <a:lnR>
                      <a:noFill/>
                    </a:lnR>
                    <a:lnT>
                      <a:noFill/>
                    </a:lnT>
                    <a:lnB>
                      <a:noFill/>
                    </a:lnB>
                  </a:tcPr>
                </a:tc>
                <a:tc>
                  <a:txBody>
                    <a:bodyPr/>
                    <a:lstStyle/>
                    <a:p>
                      <a:pPr algn="ctr" fontAlgn="b"/>
                      <a:r>
                        <a:rPr lang="en-US" sz="1200" b="0" i="0" u="none" strike="noStrike" dirty="0">
                          <a:latin typeface="Arial"/>
                        </a:rPr>
                        <a:t>9.649</a:t>
                      </a:r>
                    </a:p>
                  </a:txBody>
                  <a:tcPr marL="5684" marR="5684" marT="5684" marB="0" anchor="b">
                    <a:lnL>
                      <a:noFill/>
                    </a:lnL>
                    <a:lnR>
                      <a:noFill/>
                    </a:lnR>
                    <a:lnT>
                      <a:noFill/>
                    </a:lnT>
                    <a:lnB>
                      <a:noFill/>
                    </a:lnB>
                  </a:tcPr>
                </a:tc>
                <a:tc>
                  <a:txBody>
                    <a:bodyPr/>
                    <a:lstStyle/>
                    <a:p>
                      <a:pPr algn="ctr" fontAlgn="b"/>
                      <a:r>
                        <a:rPr lang="en-US" sz="1200" b="0" i="0" u="none" strike="noStrike">
                          <a:latin typeface="Arial"/>
                        </a:rPr>
                        <a:t>13894</a:t>
                      </a: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24.459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00B050"/>
                          </a:solidFill>
                          <a:latin typeface="Arial"/>
                        </a:rPr>
                        <a:t>53.92</a:t>
                      </a:r>
                    </a:p>
                  </a:txBody>
                  <a:tcPr marL="5684" marR="5684" marT="5684" marB="0" anchor="b">
                    <a:lnL>
                      <a:noFill/>
                    </a:lnL>
                    <a:lnR>
                      <a:noFill/>
                    </a:lnR>
                    <a:lnT>
                      <a:noFill/>
                    </a:lnT>
                    <a:lnB>
                      <a:noFill/>
                    </a:lnB>
                  </a:tcPr>
                </a:tc>
              </a:tr>
              <a:tr h="207529">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767.7</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19192.5</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479.813</a:t>
                      </a: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28.789</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41456</a:t>
                      </a:r>
                    </a:p>
                  </a:txBody>
                  <a:tcPr marL="5684" marR="5684" marT="5684" marB="0" anchor="b">
                    <a:lnL>
                      <a:noFill/>
                    </a:lnL>
                    <a:lnR>
                      <a:noFill/>
                    </a:lnR>
                    <a:lnT>
                      <a:noFill/>
                    </a:lnT>
                    <a:lnB>
                      <a:noFill/>
                    </a:lnB>
                  </a:tcPr>
                </a:tc>
                <a:tc>
                  <a:txBody>
                    <a:bodyPr/>
                    <a:lstStyle/>
                    <a:p>
                      <a:pPr algn="l" fontAlgn="b"/>
                      <a:endParaRPr lang="en-US" sz="1200" b="0" i="0" u="none" strike="noStrike">
                        <a:solidFill>
                          <a:srgbClr val="FF0000"/>
                        </a:solidFill>
                        <a:latin typeface="Arial"/>
                      </a:endParaRPr>
                    </a:p>
                  </a:txBody>
                  <a:tcPr marL="5684" marR="5684" marT="5684" marB="0" anchor="b">
                    <a:lnL>
                      <a:noFill/>
                    </a:lnL>
                    <a:lnR>
                      <a:noFill/>
                    </a:lnR>
                    <a:lnT>
                      <a:noFill/>
                    </a:lnT>
                    <a:lnB>
                      <a:noFill/>
                    </a:lnB>
                  </a:tcPr>
                </a:tc>
                <a:tc>
                  <a:txBody>
                    <a:bodyPr/>
                    <a:lstStyle/>
                    <a:p>
                      <a:pPr algn="ctr" fontAlgn="b"/>
                      <a:r>
                        <a:rPr lang="en-US" sz="1200" b="0" i="0" u="none" strike="noStrike">
                          <a:solidFill>
                            <a:srgbClr val="FF0000"/>
                          </a:solidFill>
                          <a:latin typeface="Arial"/>
                        </a:rPr>
                        <a:t>72.978</a:t>
                      </a:r>
                    </a:p>
                  </a:txBody>
                  <a:tcPr marL="5684" marR="5684" marT="5684" marB="0" anchor="b">
                    <a:lnL>
                      <a:noFill/>
                    </a:lnL>
                    <a:lnR>
                      <a:noFill/>
                    </a:lnR>
                    <a:lnT>
                      <a:noFill/>
                    </a:lnT>
                    <a:lnB>
                      <a:noFill/>
                    </a:lnB>
                  </a:tcPr>
                </a:tc>
                <a:tc>
                  <a:txBody>
                    <a:bodyPr/>
                    <a:lstStyle/>
                    <a:p>
                      <a:pPr algn="ctr" fontAlgn="b"/>
                      <a:r>
                        <a:rPr lang="en-US" sz="1200" b="0" i="0" u="none" strike="noStrike" dirty="0">
                          <a:solidFill>
                            <a:srgbClr val="FF0000"/>
                          </a:solidFill>
                          <a:latin typeface="Arial"/>
                        </a:rPr>
                        <a:t>160.89</a:t>
                      </a: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r>
              <a:tr h="188564">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200" b="0" i="0" u="none" strike="noStrike" dirty="0">
                        <a:latin typeface="Arial"/>
                      </a:endParaRPr>
                    </a:p>
                  </a:txBody>
                  <a:tcPr marL="5684" marR="5684" marT="5684" marB="0" anchor="b">
                    <a:lnL>
                      <a:noFill/>
                    </a:lnL>
                    <a:lnR>
                      <a:noFill/>
                    </a:lnR>
                    <a:lnT>
                      <a:noFill/>
                    </a:lnT>
                    <a:lnB>
                      <a:noFill/>
                    </a:lnB>
                  </a:tcPr>
                </a:tc>
              </a:tr>
              <a:tr h="158084">
                <a:tc>
                  <a:txBody>
                    <a:bodyPr/>
                    <a:lstStyle/>
                    <a:p>
                      <a:pPr algn="l" fontAlgn="b"/>
                      <a:endParaRPr lang="en-US" sz="600" b="1"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a:latin typeface="Arial"/>
                      </a:endParaRPr>
                    </a:p>
                  </a:txBody>
                  <a:tcPr marL="5684" marR="5684" marT="5684" marB="0" anchor="b">
                    <a:lnL>
                      <a:noFill/>
                    </a:lnL>
                    <a:lnR>
                      <a:noFill/>
                    </a:lnR>
                    <a:lnT>
                      <a:noFill/>
                    </a:lnT>
                    <a:lnB>
                      <a:noFill/>
                    </a:lnB>
                  </a:tcPr>
                </a:tc>
                <a:tc>
                  <a:txBody>
                    <a:bodyPr/>
                    <a:lstStyle/>
                    <a:p>
                      <a:pPr algn="l" fontAlgn="b"/>
                      <a:endParaRPr lang="en-US" sz="600" b="0" i="0" u="none" strike="noStrike" dirty="0">
                        <a:latin typeface="Arial"/>
                      </a:endParaRPr>
                    </a:p>
                  </a:txBody>
                  <a:tcPr marL="5684" marR="5684" marT="5684" marB="0" anchor="b">
                    <a:lnL>
                      <a:noFill/>
                    </a:lnL>
                    <a:lnR>
                      <a:noFill/>
                    </a:lnR>
                    <a:lnT>
                      <a:noFill/>
                    </a:lnT>
                    <a:lnB>
                      <a:noFill/>
                    </a:lnB>
                  </a:tcPr>
                </a:tc>
                <a:tc>
                  <a:txBody>
                    <a:bodyPr/>
                    <a:lstStyle/>
                    <a:p>
                      <a:pPr algn="l" fontAlgn="b"/>
                      <a:endParaRPr lang="en-US" sz="1000" b="0" i="0" u="none" strike="noStrike" dirty="0">
                        <a:latin typeface="Arial"/>
                      </a:endParaRPr>
                    </a:p>
                  </a:txBody>
                  <a:tcPr marL="5684" marR="5684" marT="5684" marB="0" anchor="b">
                    <a:lnL>
                      <a:noFill/>
                    </a:lnL>
                    <a:lnR>
                      <a:noFill/>
                    </a:lnR>
                    <a:lnT>
                      <a:noFill/>
                    </a:lnT>
                    <a:lnB>
                      <a:noFill/>
                    </a:lnB>
                  </a:tcPr>
                </a:tc>
              </a:tr>
            </a:tbl>
          </a:graphicData>
        </a:graphic>
      </p:graphicFrame>
      <p:sp>
        <p:nvSpPr>
          <p:cNvPr id="5" name="TextBox 4"/>
          <p:cNvSpPr txBox="1"/>
          <p:nvPr/>
        </p:nvSpPr>
        <p:spPr>
          <a:xfrm>
            <a:off x="1981200" y="76200"/>
            <a:ext cx="3512500" cy="369332"/>
          </a:xfrm>
          <a:prstGeom prst="rect">
            <a:avLst/>
          </a:prstGeom>
          <a:noFill/>
        </p:spPr>
        <p:txBody>
          <a:bodyPr wrap="none" rtlCol="0">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4" name="Rectangle 3"/>
          <p:cNvSpPr/>
          <p:nvPr/>
        </p:nvSpPr>
        <p:spPr>
          <a:xfrm>
            <a:off x="3124200" y="457200"/>
            <a:ext cx="1373133" cy="369332"/>
          </a:xfrm>
          <a:prstGeom prst="rect">
            <a:avLst/>
          </a:prstGeom>
        </p:spPr>
        <p:txBody>
          <a:bodyPr wrap="none">
            <a:spAutoFit/>
          </a:bodyPr>
          <a:lstStyle/>
          <a:p>
            <a:r>
              <a:rPr lang="en-US" b="1" dirty="0" smtClean="0"/>
              <a:t>Spreadsheet</a:t>
            </a:r>
            <a:endParaRPr lang="en-US" b="1" dirty="0"/>
          </a:p>
        </p:txBody>
      </p:sp>
    </p:spTree>
    <p:extLst>
      <p:ext uri="{BB962C8B-B14F-4D97-AF65-F5344CB8AC3E}">
        <p14:creationId xmlns:p14="http://schemas.microsoft.com/office/powerpoint/2010/main" val="1256006413"/>
      </p:ext>
    </p:extLst>
  </p:cSld>
  <p:clrMapOvr>
    <a:masterClrMapping/>
  </p:clrMapOvr>
  <p:timing>
    <p:tnLst>
      <p:par>
        <p:cTn xmlns:p14="http://schemas.microsoft.com/office/powerpoint/2010/mai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p:cNvGraphicFramePr>
            <a:graphicFrameLocks noGrp="1"/>
          </p:cNvGraphicFramePr>
          <p:nvPr/>
        </p:nvGraphicFramePr>
        <p:xfrm>
          <a:off x="1828800" y="914400"/>
          <a:ext cx="5308602" cy="5351780"/>
        </p:xfrm>
        <a:graphic>
          <a:graphicData uri="http://schemas.openxmlformats.org/drawingml/2006/table">
            <a:tbl>
              <a:tblPr/>
              <a:tblGrid>
                <a:gridCol w="560535"/>
                <a:gridCol w="527563"/>
                <a:gridCol w="527563"/>
                <a:gridCol w="527563"/>
                <a:gridCol w="527563"/>
                <a:gridCol w="527563"/>
                <a:gridCol w="527563"/>
                <a:gridCol w="527563"/>
                <a:gridCol w="527563"/>
                <a:gridCol w="527563"/>
              </a:tblGrid>
              <a:tr h="127000">
                <a:tc>
                  <a:txBody>
                    <a:bodyPr/>
                    <a:lstStyle/>
                    <a:p>
                      <a:pPr algn="l" fontAlgn="b"/>
                      <a:endParaRPr lang="en-US" sz="700" b="0"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ctr" fontAlgn="b"/>
                      <a:endParaRPr lang="en-US" sz="1600" b="0" i="0" u="none" strike="noStrike" dirty="0">
                        <a:solidFill>
                          <a:srgbClr val="000000"/>
                        </a:solidFill>
                        <a:latin typeface="Calibri"/>
                      </a:endParaRPr>
                    </a:p>
                  </a:txBody>
                  <a:tcPr marL="6350" marR="6350" marT="6350" marB="0" anchor="b">
                    <a:lnL>
                      <a:noFill/>
                    </a:lnL>
                    <a:lnR>
                      <a:noFill/>
                    </a:lnR>
                    <a:lnT>
                      <a:noFill/>
                    </a:lnT>
                    <a:lnB>
                      <a:noFill/>
                    </a:lnB>
                  </a:tcPr>
                </a:tc>
                <a:tc gridSpan="4">
                  <a:txBody>
                    <a:bodyPr/>
                    <a:lstStyle/>
                    <a:p>
                      <a:pPr algn="ctr" fontAlgn="b"/>
                      <a:r>
                        <a:rPr lang="en-US" sz="1600" b="1" i="0" u="sng" strike="noStrike" baseline="0" dirty="0">
                          <a:solidFill>
                            <a:schemeClr val="tx1"/>
                          </a:solidFill>
                          <a:latin typeface="Calibri"/>
                        </a:rPr>
                        <a:t>FOCE </a:t>
                      </a:r>
                      <a:r>
                        <a:rPr lang="en-US" sz="1600" b="1" i="0" u="sng" strike="noStrike" baseline="0" dirty="0" smtClean="0">
                          <a:solidFill>
                            <a:schemeClr val="tx1"/>
                          </a:solidFill>
                          <a:latin typeface="Calibri"/>
                        </a:rPr>
                        <a:t>Delay Section </a:t>
                      </a:r>
                      <a:r>
                        <a:rPr lang="en-US" sz="1600" b="1" i="0" u="sng" strike="noStrike" baseline="0" dirty="0">
                          <a:solidFill>
                            <a:schemeClr val="tx1"/>
                          </a:solidFill>
                          <a:latin typeface="Calibri"/>
                        </a:rPr>
                        <a:t>Lengths and </a:t>
                      </a:r>
                      <a:r>
                        <a:rPr lang="en-US" sz="1600" b="1" i="0" u="sng" strike="noStrike" baseline="0" dirty="0" smtClean="0">
                          <a:solidFill>
                            <a:schemeClr val="tx1"/>
                          </a:solidFill>
                          <a:latin typeface="Calibri"/>
                        </a:rPr>
                        <a:t>Flow(Q)</a:t>
                      </a:r>
                      <a:endParaRPr lang="en-US" sz="1600" b="1" i="0" u="sng" strike="noStrike" baseline="0"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700" b="0" i="0" u="none" strike="noStrike">
                        <a:solidFill>
                          <a:srgbClr val="000000"/>
                        </a:solidFill>
                        <a:latin typeface="Calibri"/>
                      </a:endParaRPr>
                    </a:p>
                  </a:txBody>
                  <a:tcPr marL="6350" marR="6350" marT="6350" marB="0" anchor="b">
                    <a:lnL>
                      <a:noFill/>
                    </a:lnL>
                    <a:lnR>
                      <a:noFill/>
                    </a:lnR>
                    <a:lnT>
                      <a:noFill/>
                    </a:lnT>
                    <a:lnB>
                      <a:noFill/>
                    </a:lnB>
                  </a:tcPr>
                </a:tc>
              </a:tr>
              <a:tr h="127000">
                <a:tc gridSpan="8">
                  <a:txBody>
                    <a:bodyPr/>
                    <a:lstStyle/>
                    <a:p>
                      <a:pPr algn="l" fontAlgn="b"/>
                      <a:r>
                        <a:rPr lang="en-US" sz="1000" b="1" i="0" u="none" strike="noStrike" dirty="0">
                          <a:solidFill>
                            <a:schemeClr val="tx1"/>
                          </a:solidFill>
                          <a:latin typeface="Calibri"/>
                        </a:rPr>
                        <a:t>Assumption for this version - pH delta of - 0.3, 10 deg. C, so  2 Tau ~ 135 seconds</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000000"/>
                          </a:solidFill>
                          <a:latin typeface="Calibri"/>
                        </a:rPr>
                        <a:t>4/2/2012</a:t>
                      </a: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-Ambient pH ~8.1</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4">
                  <a:txBody>
                    <a:bodyPr/>
                    <a:lstStyle/>
                    <a:p>
                      <a:pPr algn="l" fontAlgn="b"/>
                      <a:endParaRPr lang="en-US" sz="1000" b="1" i="0" u="none" strike="noStrike" dirty="0">
                        <a:solidFill>
                          <a:srgbClr val="00B050"/>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-Mixing Section is Round tubing or pipe</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6">
                  <a:txBody>
                    <a:bodyPr/>
                    <a:lstStyle/>
                    <a:p>
                      <a:pPr algn="l" fontAlgn="b"/>
                      <a:r>
                        <a:rPr lang="en-US" sz="1000" b="1" i="0" u="none" strike="noStrike" dirty="0">
                          <a:solidFill>
                            <a:schemeClr val="tx1"/>
                          </a:solidFill>
                          <a:latin typeface="Calibri"/>
                        </a:rPr>
                        <a:t>            -Flow thru Test Section is the bulk (average) flow</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a:solidFill>
                            <a:srgbClr val="FF0000"/>
                          </a:solidFill>
                          <a:latin typeface="Calibri"/>
                        </a:rPr>
                        <a:t>INPUTS</a:t>
                      </a: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47.0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Height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Note: </a:t>
                      </a:r>
                      <a:r>
                        <a:rPr lang="en-US" sz="1000" b="1" i="0" u="none" strike="noStrike" dirty="0" err="1">
                          <a:solidFill>
                            <a:schemeClr val="tx1"/>
                          </a:solidFill>
                          <a:latin typeface="Calibri"/>
                        </a:rPr>
                        <a:t>swFOCE</a:t>
                      </a:r>
                      <a:r>
                        <a:rPr lang="en-US" sz="1000" b="1" i="0" u="none" strike="noStrike" dirty="0">
                          <a:solidFill>
                            <a:schemeClr val="tx1"/>
                          </a:solidFill>
                          <a:latin typeface="Calibri"/>
                        </a:rPr>
                        <a:t> dim's Ht, W, L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gridSpan="2">
                  <a:txBody>
                    <a:bodyPr/>
                    <a:lstStyle/>
                    <a:p>
                      <a:pPr algn="l" fontAlgn="b"/>
                      <a:r>
                        <a:rPr lang="en-US" sz="1000" b="1" i="0" u="none" strike="noStrike" dirty="0">
                          <a:solidFill>
                            <a:schemeClr val="tx1"/>
                          </a:solidFill>
                          <a:latin typeface="Calibri"/>
                        </a:rPr>
                        <a:t>47cm,49cm, 2m</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rgbClr val="FF0000"/>
                          </a:solidFill>
                          <a:latin typeface="Calibri"/>
                        </a:rPr>
                        <a:t>49.0</a:t>
                      </a:r>
                    </a:p>
                  </a:txBody>
                  <a:tcPr marL="6350" marR="6350" marT="6350" marB="0" anchor="b">
                    <a:lnL>
                      <a:noFill/>
                    </a:lnL>
                    <a:lnR>
                      <a:noFill/>
                    </a:lnR>
                    <a:lnT>
                      <a:noFill/>
                    </a:lnT>
                    <a:lnB>
                      <a:noFill/>
                    </a:lnB>
                  </a:tcPr>
                </a:tc>
                <a:tc gridSpan="3">
                  <a:txBody>
                    <a:bodyPr/>
                    <a:lstStyle/>
                    <a:p>
                      <a:pPr algn="l" fontAlgn="b"/>
                      <a:r>
                        <a:rPr lang="en-US" sz="1000" b="1" i="0" u="none" strike="noStrike" dirty="0">
                          <a:solidFill>
                            <a:schemeClr val="tx1"/>
                          </a:solidFill>
                          <a:latin typeface="Calibri"/>
                        </a:rPr>
                        <a:t> cm,  Width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2.0</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meters, Length of Test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cm/second, Flow velocity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rgbClr val="FF0000"/>
                          </a:solidFill>
                          <a:latin typeface="Calibri"/>
                        </a:rPr>
                        <a:t>30.5</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 Diameter of Mixing Section tubing</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r" fontAlgn="b"/>
                      <a:r>
                        <a:rPr lang="en-US" sz="1000" b="1" i="0" u="none" strike="noStrike">
                          <a:solidFill>
                            <a:schemeClr val="tx1"/>
                          </a:solidFill>
                          <a:latin typeface="Calibri"/>
                        </a:rPr>
                        <a:t>12.0</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inches</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r>
                        <a:rPr lang="en-US" sz="1000" b="1" i="0" u="none" strike="noStrike" dirty="0">
                          <a:solidFill>
                            <a:schemeClr val="tx1"/>
                          </a:solidFill>
                          <a:latin typeface="Calibri"/>
                        </a:rPr>
                        <a:t>RESULTS</a:t>
                      </a: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2303.0</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730.2</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cm </a:t>
                      </a:r>
                      <a:r>
                        <a:rPr lang="en-US" sz="1000" b="1" i="0" u="none" strike="noStrike" dirty="0" err="1">
                          <a:solidFill>
                            <a:schemeClr val="tx1"/>
                          </a:solidFill>
                          <a:latin typeface="Calibri"/>
                        </a:rPr>
                        <a:t>sqd</a:t>
                      </a:r>
                      <a:r>
                        <a:rPr lang="en-US" sz="1000" b="1" i="0" u="none" strike="noStrike" dirty="0">
                          <a:solidFill>
                            <a:schemeClr val="tx1"/>
                          </a:solidFill>
                          <a:latin typeface="Calibri"/>
                        </a:rPr>
                        <a:t>, Cross Sectional Area of Mixing Section </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6.3</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cm/sec,  Flow </a:t>
                      </a:r>
                      <a:r>
                        <a:rPr lang="en-US" sz="1000" b="1" i="0" u="none" strike="noStrike" dirty="0" err="1">
                          <a:solidFill>
                            <a:schemeClr val="tx1"/>
                          </a:solidFill>
                          <a:latin typeface="Calibri"/>
                        </a:rPr>
                        <a:t>vel</a:t>
                      </a:r>
                      <a:r>
                        <a:rPr lang="en-US" sz="1000" b="1" i="0" u="none" strike="noStrike" dirty="0">
                          <a:solidFill>
                            <a:schemeClr val="tx1"/>
                          </a:solidFill>
                          <a:latin typeface="Calibri"/>
                        </a:rPr>
                        <a:t> in mixing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8.5</a:t>
                      </a:r>
                    </a:p>
                  </a:txBody>
                  <a:tcPr marL="6350" marR="6350" marT="6350" marB="0" anchor="b">
                    <a:lnL>
                      <a:noFill/>
                    </a:lnL>
                    <a:lnR>
                      <a:noFill/>
                    </a:lnR>
                    <a:lnT>
                      <a:noFill/>
                    </a:lnT>
                    <a:lnB>
                      <a:noFill/>
                    </a:lnB>
                  </a:tcPr>
                </a:tc>
                <a:tc gridSpan="5">
                  <a:txBody>
                    <a:bodyPr/>
                    <a:lstStyle/>
                    <a:p>
                      <a:pPr algn="l" fontAlgn="b"/>
                      <a:r>
                        <a:rPr lang="en-US" sz="1000" b="1" i="0" u="none" strike="noStrike" dirty="0">
                          <a:solidFill>
                            <a:schemeClr val="tx1"/>
                          </a:solidFill>
                          <a:latin typeface="Calibri"/>
                        </a:rPr>
                        <a:t>   meters, Length of mixing section </a:t>
                      </a:r>
                      <a:r>
                        <a:rPr lang="en-US" sz="1000" b="1" i="0" u="none" strike="noStrike" dirty="0" err="1">
                          <a:solidFill>
                            <a:schemeClr val="tx1"/>
                          </a:solidFill>
                          <a:latin typeface="Calibri"/>
                        </a:rPr>
                        <a:t>req'd</a:t>
                      </a:r>
                      <a:r>
                        <a:rPr lang="en-US" sz="1000" b="1" i="0" u="none" strike="noStrike" dirty="0">
                          <a:solidFill>
                            <a:schemeClr val="tx1"/>
                          </a:solidFill>
                          <a:latin typeface="Calibri"/>
                        </a:rPr>
                        <a:t> for 2 Tau</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4.6</a:t>
                      </a:r>
                    </a:p>
                  </a:txBody>
                  <a:tcPr marL="6350" marR="6350" marT="6350" marB="0" anchor="b">
                    <a:lnL>
                      <a:noFill/>
                    </a:lnL>
                    <a:lnR>
                      <a:noFill/>
                    </a:lnR>
                    <a:lnT>
                      <a:noFill/>
                    </a:lnT>
                    <a:lnB>
                      <a:noFill/>
                    </a:lnB>
                  </a:tcPr>
                </a:tc>
                <a:tc gridSpan="4">
                  <a:txBody>
                    <a:bodyPr/>
                    <a:lstStyle/>
                    <a:p>
                      <a:pPr algn="l" fontAlgn="b"/>
                      <a:r>
                        <a:rPr lang="en-US" sz="1000" b="1" i="0" u="none" strike="noStrike" dirty="0">
                          <a:solidFill>
                            <a:schemeClr val="tx1"/>
                          </a:solidFill>
                          <a:latin typeface="Calibri"/>
                        </a:rPr>
                        <a:t>   Liters/sec,   Quantity of S.W. </a:t>
                      </a:r>
                      <a:r>
                        <a:rPr lang="en-US" sz="1000" b="1" i="0" u="none" strike="noStrike" dirty="0" err="1">
                          <a:solidFill>
                            <a:schemeClr val="tx1"/>
                          </a:solidFill>
                          <a:latin typeface="Calibri"/>
                        </a:rPr>
                        <a:t>req'd</a:t>
                      </a:r>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16582</a:t>
                      </a: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Liters/hr</a:t>
                      </a: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r>
                        <a:rPr lang="en-US" sz="1000" b="1" i="0" u="none" strike="noStrike">
                          <a:solidFill>
                            <a:schemeClr val="tx1"/>
                          </a:solidFill>
                          <a:latin typeface="Calibri"/>
                        </a:rPr>
                        <a:t> </a:t>
                      </a: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a:solidFill>
                            <a:schemeClr val="tx1"/>
                          </a:solidFill>
                          <a:latin typeface="Calibri"/>
                        </a:rPr>
                        <a:t>4381</a:t>
                      </a:r>
                    </a:p>
                  </a:txBody>
                  <a:tcPr marL="6350" marR="6350" marT="6350" marB="0" anchor="b">
                    <a:lnL>
                      <a:noFill/>
                    </a:lnL>
                    <a:lnR>
                      <a:noFill/>
                    </a:lnR>
                    <a:lnT>
                      <a:noFill/>
                    </a:lnT>
                    <a:lnB>
                      <a:noFill/>
                    </a:lnB>
                  </a:tcPr>
                </a:tc>
                <a:tc gridSpan="2">
                  <a:txBody>
                    <a:bodyPr/>
                    <a:lstStyle/>
                    <a:p>
                      <a:pPr algn="l" fontAlgn="b"/>
                      <a:r>
                        <a:rPr lang="en-US" sz="1000" b="1" i="0" u="none" strike="noStrike">
                          <a:solidFill>
                            <a:schemeClr val="tx1"/>
                          </a:solidFill>
                          <a:latin typeface="Calibri"/>
                        </a:rPr>
                        <a:t>  Gallons/hr</a:t>
                      </a:r>
                    </a:p>
                  </a:txBody>
                  <a:tcPr marL="6350" marR="6350" marT="6350" marB="0" anchor="b">
                    <a:lnL>
                      <a:noFill/>
                    </a:lnL>
                    <a:lnR>
                      <a:noFill/>
                    </a:lnR>
                    <a:lnT>
                      <a:noFill/>
                    </a:lnT>
                    <a:lnB>
                      <a:noFill/>
                    </a:lnB>
                  </a:tcPr>
                </a:tc>
                <a:tc hMerge="1">
                  <a:txBody>
                    <a:bodyPr/>
                    <a:lstStyle/>
                    <a:p>
                      <a:endParaRPr lang="en-US"/>
                    </a:p>
                  </a:txBody>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r h="127000">
                <a:tc>
                  <a:txBody>
                    <a:bodyPr/>
                    <a:lstStyle/>
                    <a:p>
                      <a:pPr algn="l" fontAlgn="b"/>
                      <a:endParaRPr lang="en-US" sz="1000" b="1" i="0" u="none" strike="noStrike">
                        <a:solidFill>
                          <a:schemeClr val="tx1"/>
                        </a:solidFill>
                        <a:latin typeface="Calibri"/>
                      </a:endParaRPr>
                    </a:p>
                  </a:txBody>
                  <a:tcPr marL="6350" marR="6350" marT="6350" marB="0" anchor="b">
                    <a:lnL>
                      <a:noFill/>
                    </a:lnL>
                    <a:lnR>
                      <a:noFill/>
                    </a:lnR>
                    <a:lnT>
                      <a:noFill/>
                    </a:lnT>
                    <a:lnB>
                      <a:noFill/>
                    </a:lnB>
                  </a:tcPr>
                </a:tc>
                <a:tc>
                  <a:txBody>
                    <a:bodyPr/>
                    <a:lstStyle/>
                    <a:p>
                      <a:pPr algn="r" fontAlgn="b"/>
                      <a:r>
                        <a:rPr lang="en-US" sz="1000" b="1" i="0" u="none" strike="noStrike" dirty="0">
                          <a:solidFill>
                            <a:schemeClr val="tx1"/>
                          </a:solidFill>
                          <a:latin typeface="Calibri"/>
                        </a:rPr>
                        <a:t>100</a:t>
                      </a:r>
                    </a:p>
                  </a:txBody>
                  <a:tcPr marL="6350" marR="6350" marT="6350" marB="0" anchor="b">
                    <a:lnL>
                      <a:noFill/>
                    </a:lnL>
                    <a:lnR>
                      <a:noFill/>
                    </a:lnR>
                    <a:lnT>
                      <a:noFill/>
                    </a:lnT>
                    <a:lnB>
                      <a:noFill/>
                    </a:lnB>
                  </a:tcPr>
                </a:tc>
                <a:tc gridSpan="5">
                  <a:txBody>
                    <a:bodyPr/>
                    <a:lstStyle/>
                    <a:p>
                      <a:pPr algn="l" fontAlgn="b"/>
                      <a:r>
                        <a:rPr lang="en-US" sz="1000" b="1" i="0" u="none" strike="noStrike">
                          <a:solidFill>
                            <a:schemeClr val="tx1"/>
                          </a:solidFill>
                          <a:latin typeface="Calibri"/>
                        </a:rPr>
                        <a:t>   seconds, Residence Time in Test Section</a:t>
                      </a:r>
                    </a:p>
                  </a:txBody>
                  <a:tcPr marL="6350" marR="6350" marT="6350" marB="0" anchor="b">
                    <a:lnL>
                      <a:noFill/>
                    </a:lnL>
                    <a:lnR>
                      <a:noFill/>
                    </a:lnR>
                    <a:lnT>
                      <a:noFill/>
                    </a:lnT>
                    <a:lnB>
                      <a:noFill/>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chemeClr val="tx1"/>
                        </a:solidFill>
                        <a:latin typeface="Calibri"/>
                      </a:endParaRPr>
                    </a:p>
                  </a:txBody>
                  <a:tcPr marL="6350" marR="6350" marT="6350" marB="0" anchor="b">
                    <a:lnL>
                      <a:noFill/>
                    </a:lnL>
                    <a:lnR>
                      <a:noFill/>
                    </a:lnR>
                    <a:lnT>
                      <a:noFill/>
                    </a:lnT>
                    <a:lnB>
                      <a:noFill/>
                    </a:lnB>
                  </a:tcPr>
                </a:tc>
                <a:tc>
                  <a:txBody>
                    <a:bodyPr/>
                    <a:lstStyle/>
                    <a:p>
                      <a:pPr algn="l" fontAlgn="b"/>
                      <a:endParaRPr lang="en-US" sz="1000" b="1" i="0" u="none" strike="noStrike" dirty="0">
                        <a:solidFill>
                          <a:srgbClr val="000000"/>
                        </a:solidFill>
                        <a:latin typeface="Calibri"/>
                      </a:endParaRPr>
                    </a:p>
                  </a:txBody>
                  <a:tcPr marL="6350" marR="6350" marT="6350" marB="0" anchor="b">
                    <a:lnL>
                      <a:noFill/>
                    </a:lnL>
                    <a:lnR>
                      <a:noFill/>
                    </a:lnR>
                    <a:lnT>
                      <a:noFill/>
                    </a:lnT>
                    <a:lnB>
                      <a:noFill/>
                    </a:lnB>
                  </a:tcPr>
                </a:tc>
              </a:tr>
            </a:tbl>
          </a:graphicData>
        </a:graphic>
      </p:graphicFrame>
      <p:sp>
        <p:nvSpPr>
          <p:cNvPr id="5" name="Rectangle 4"/>
          <p:cNvSpPr/>
          <p:nvPr/>
        </p:nvSpPr>
        <p:spPr>
          <a:xfrm>
            <a:off x="23622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6" name="TextBox 5"/>
          <p:cNvSpPr txBox="1"/>
          <p:nvPr/>
        </p:nvSpPr>
        <p:spPr>
          <a:xfrm>
            <a:off x="3276600" y="533400"/>
            <a:ext cx="1373133" cy="369332"/>
          </a:xfrm>
          <a:prstGeom prst="rect">
            <a:avLst/>
          </a:prstGeom>
          <a:noFill/>
        </p:spPr>
        <p:txBody>
          <a:bodyPr wrap="none" rtlCol="0">
            <a:spAutoFit/>
          </a:bodyPr>
          <a:lstStyle/>
          <a:p>
            <a:r>
              <a:rPr lang="en-US" b="1" dirty="0" smtClean="0"/>
              <a:t>Spreadsheet</a:t>
            </a:r>
            <a:endParaRPr lang="en-US" b="1" dirty="0"/>
          </a:p>
        </p:txBody>
      </p:sp>
    </p:spTree>
    <p:extLst>
      <p:ext uri="{BB962C8B-B14F-4D97-AF65-F5344CB8AC3E}">
        <p14:creationId xmlns:p14="http://schemas.microsoft.com/office/powerpoint/2010/main" val="69782024"/>
      </p:ext>
    </p:extLst>
  </p:cSld>
  <p:clrMapOvr>
    <a:masterClrMapping/>
  </p:clrMapOvr>
  <p:timing>
    <p:tnLst>
      <p:par>
        <p:cTn xmlns:p14="http://schemas.microsoft.com/office/powerpoint/2010/mai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762000" y="1219200"/>
            <a:ext cx="7851775" cy="838200"/>
          </a:xfrm>
        </p:spPr>
        <p:txBody>
          <a:bodyPr>
            <a:normAutofit/>
          </a:bodyPr>
          <a:lstStyle/>
          <a:p>
            <a:pPr algn="ctr"/>
            <a:r>
              <a:rPr lang="en-US" sz="2400" b="1" u="sng" dirty="0" smtClean="0"/>
              <a:t>Flow Rate of Stabilized Enriched Seawater Relative to Chamber Cross-Section and Internal Current Speed</a:t>
            </a:r>
            <a:endParaRPr lang="en-US" sz="2400" b="1" u="sng" dirty="0"/>
          </a:p>
        </p:txBody>
      </p:sp>
      <p:graphicFrame>
        <p:nvGraphicFramePr>
          <p:cNvPr id="3" name="Table 2"/>
          <p:cNvGraphicFramePr>
            <a:graphicFrameLocks noGrp="1"/>
          </p:cNvGraphicFramePr>
          <p:nvPr/>
        </p:nvGraphicFramePr>
        <p:xfrm>
          <a:off x="1447800" y="2971800"/>
          <a:ext cx="6080760" cy="1156715"/>
        </p:xfrm>
        <a:graphic>
          <a:graphicData uri="http://schemas.openxmlformats.org/drawingml/2006/table">
            <a:tbl>
              <a:tblPr/>
              <a:tblGrid>
                <a:gridCol w="1013460"/>
                <a:gridCol w="1013460"/>
                <a:gridCol w="1013460"/>
                <a:gridCol w="1013460"/>
                <a:gridCol w="1013460"/>
                <a:gridCol w="1013460"/>
              </a:tblGrid>
              <a:tr h="0">
                <a:tc>
                  <a:txBody>
                    <a:bodyPr/>
                    <a:lstStyle/>
                    <a:p>
                      <a:pPr marL="0" marR="0" algn="ctr">
                        <a:lnSpc>
                          <a:spcPct val="115000"/>
                        </a:lnSpc>
                        <a:spcBef>
                          <a:spcPts val="0"/>
                        </a:spcBef>
                        <a:spcAft>
                          <a:spcPts val="0"/>
                        </a:spcAft>
                      </a:pPr>
                      <a:r>
                        <a:rPr lang="en-US" sz="1100" dirty="0">
                          <a:latin typeface="Calibri"/>
                          <a:ea typeface="Calibri"/>
                          <a:cs typeface="Times New Roman"/>
                        </a:rPr>
                        <a:t>Cross Section of Experiment Chamber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2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dirty="0">
                        <a:latin typeface="Calibri"/>
                        <a:ea typeface="Calibri"/>
                        <a:cs typeface="Times New Roman"/>
                      </a:endParaRPr>
                    </a:p>
                    <a:p>
                      <a:pPr marL="0" marR="0" algn="ctr">
                        <a:lnSpc>
                          <a:spcPct val="115000"/>
                        </a:lnSpc>
                        <a:spcBef>
                          <a:spcPts val="0"/>
                        </a:spcBef>
                        <a:spcAft>
                          <a:spcPts val="0"/>
                        </a:spcAft>
                      </a:pPr>
                      <a:r>
                        <a:rPr lang="en-US" sz="1100" dirty="0">
                          <a:latin typeface="Calibri"/>
                          <a:ea typeface="Calibri"/>
                          <a:cs typeface="Times New Roman"/>
                        </a:rPr>
                        <a:t>4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6 cm /sec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8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endParaRPr lang="en-US" sz="1100">
                        <a:latin typeface="Calibri"/>
                        <a:ea typeface="Calibri"/>
                        <a:cs typeface="Times New Roman"/>
                      </a:endParaRPr>
                    </a:p>
                    <a:p>
                      <a:pPr marL="0" marR="0" algn="ctr">
                        <a:lnSpc>
                          <a:spcPct val="115000"/>
                        </a:lnSpc>
                        <a:spcBef>
                          <a:spcPts val="0"/>
                        </a:spcBef>
                        <a:spcAft>
                          <a:spcPts val="0"/>
                        </a:spcAft>
                      </a:pPr>
                      <a:r>
                        <a:rPr lang="en-US" sz="1100">
                          <a:latin typeface="Calibri"/>
                          <a:ea typeface="Calibri"/>
                          <a:cs typeface="Times New Roman"/>
                        </a:rPr>
                        <a:t>10 cm/sec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.5 m x .5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602 (159)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1802 (476)</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2400 (634)</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3001 (793)</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a:latin typeface="Calibri"/>
                          <a:ea typeface="Calibri"/>
                          <a:cs typeface="Times New Roman"/>
                        </a:rPr>
                        <a:t>.25 m x .25 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901 (238)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1200 (317)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1503 (397)</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nSpc>
                          <a:spcPct val="115000"/>
                        </a:lnSpc>
                        <a:spcBef>
                          <a:spcPts val="0"/>
                        </a:spcBef>
                        <a:spcAft>
                          <a:spcPts val="0"/>
                        </a:spcAft>
                      </a:pPr>
                      <a:r>
                        <a:rPr lang="en-US" sz="1100" dirty="0" smtClean="0">
                          <a:latin typeface="Calibri"/>
                          <a:ea typeface="Calibri"/>
                          <a:cs typeface="Times New Roman"/>
                        </a:rPr>
                        <a:t>.13 </a:t>
                      </a:r>
                      <a:r>
                        <a:rPr lang="en-US" sz="1100" dirty="0">
                          <a:latin typeface="Calibri"/>
                          <a:ea typeface="Calibri"/>
                          <a:cs typeface="Times New Roman"/>
                        </a:rPr>
                        <a:t>m x </a:t>
                      </a:r>
                      <a:r>
                        <a:rPr lang="en-US" sz="1100" dirty="0" smtClean="0">
                          <a:latin typeface="Calibri"/>
                          <a:ea typeface="Calibri"/>
                          <a:cs typeface="Times New Roman"/>
                        </a:rPr>
                        <a:t>.13 </a:t>
                      </a:r>
                      <a:r>
                        <a:rPr lang="en-US" sz="1100" dirty="0">
                          <a:latin typeface="Calibri"/>
                          <a:ea typeface="Calibri"/>
                          <a:cs typeface="Times New Roman"/>
                        </a:rPr>
                        <a:t>m</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151 (40)</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299 (79)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450 (119)</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598 (158)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100" dirty="0" smtClean="0">
                          <a:latin typeface="Calibri"/>
                          <a:ea typeface="Calibri"/>
                          <a:cs typeface="Times New Roman"/>
                        </a:rPr>
                        <a:t>749 (198)</a:t>
                      </a:r>
                      <a:endParaRPr lang="en-US" sz="1100" dirty="0">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12289" name="Rectangle 1"/>
          <p:cNvSpPr>
            <a:spLocks noChangeArrowheads="1"/>
          </p:cNvSpPr>
          <p:nvPr/>
        </p:nvSpPr>
        <p:spPr bwMode="auto">
          <a:xfrm>
            <a:off x="2895600" y="2362200"/>
            <a:ext cx="3334119" cy="338554"/>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6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*Liters/minute (Gallons/minute)</a:t>
            </a:r>
            <a:endParaRPr kumimoji="0" lang="en-US" sz="1600" b="0" i="0" u="none" strike="noStrike" cap="none" normalizeH="0" baseline="0" dirty="0" smtClean="0">
              <a:ln>
                <a:noFill/>
              </a:ln>
              <a:solidFill>
                <a:schemeClr val="tx1"/>
              </a:solidFill>
              <a:effectLst/>
              <a:latin typeface="Arial" pitchFamily="34" charset="0"/>
            </a:endParaRPr>
          </a:p>
        </p:txBody>
      </p:sp>
      <p:sp>
        <p:nvSpPr>
          <p:cNvPr id="5" name="TextBox 4"/>
          <p:cNvSpPr txBox="1"/>
          <p:nvPr/>
        </p:nvSpPr>
        <p:spPr>
          <a:xfrm>
            <a:off x="1371600" y="4648200"/>
            <a:ext cx="6406754" cy="954107"/>
          </a:xfrm>
          <a:prstGeom prst="rect">
            <a:avLst/>
          </a:prstGeom>
          <a:noFill/>
        </p:spPr>
        <p:txBody>
          <a:bodyPr wrap="none" rtlCol="0">
            <a:spAutoFit/>
          </a:bodyPr>
          <a:lstStyle/>
          <a:p>
            <a:r>
              <a:rPr lang="en-US" sz="1400" b="1" dirty="0" smtClean="0"/>
              <a:t>NOTE: The relative cross-sectional areas of the time delay mixing section (provides </a:t>
            </a:r>
          </a:p>
          <a:p>
            <a:r>
              <a:rPr lang="en-US" sz="1400" b="1" dirty="0"/>
              <a:t> </a:t>
            </a:r>
            <a:r>
              <a:rPr lang="en-US" sz="1400" b="1" dirty="0" smtClean="0"/>
              <a:t>            delivery of stabilized enriched seawater) and the experiment chamber  must </a:t>
            </a:r>
          </a:p>
          <a:p>
            <a:r>
              <a:rPr lang="en-US" sz="1400" b="1" dirty="0"/>
              <a:t> </a:t>
            </a:r>
            <a:r>
              <a:rPr lang="en-US" sz="1400" b="1" dirty="0" smtClean="0"/>
              <a:t>            be considered when  desiring to minimize the time for stabilizing pH in the </a:t>
            </a:r>
          </a:p>
          <a:p>
            <a:r>
              <a:rPr lang="en-US" sz="1400" b="1" dirty="0"/>
              <a:t> </a:t>
            </a:r>
            <a:r>
              <a:rPr lang="en-US" sz="1400" b="1" dirty="0" smtClean="0"/>
              <a:t>            chamber.</a:t>
            </a:r>
            <a:endParaRPr lang="en-US" sz="1400" b="1" dirty="0"/>
          </a:p>
        </p:txBody>
      </p:sp>
      <p:sp>
        <p:nvSpPr>
          <p:cNvPr id="6" name="Rectangle 1"/>
          <p:cNvSpPr>
            <a:spLocks noChangeArrowheads="1"/>
          </p:cNvSpPr>
          <p:nvPr/>
        </p:nvSpPr>
        <p:spPr bwMode="auto">
          <a:xfrm>
            <a:off x="914400" y="4114800"/>
            <a:ext cx="1905000" cy="24622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457200" defTabSz="914400" rtl="0" eaLnBrk="0" fontAlgn="base" latinLnBrk="0" hangingPunct="0">
              <a:lnSpc>
                <a:spcPct val="100000"/>
              </a:lnSpc>
              <a:spcBef>
                <a:spcPct val="0"/>
              </a:spcBef>
              <a:spcAft>
                <a:spcPct val="0"/>
              </a:spcAft>
              <a:buClrTx/>
              <a:buSzTx/>
              <a:buFontTx/>
              <a:buNone/>
              <a:tabLst/>
            </a:pPr>
            <a:r>
              <a:rPr kumimoji="0" lang="en-US" sz="1000" b="0"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*3.785 liters = 1 gallon</a:t>
            </a:r>
            <a:endParaRPr kumimoji="0" lang="en-US" sz="1000" b="0" i="0" u="none" strike="noStrike" cap="none" normalizeH="0" baseline="0" dirty="0" smtClean="0">
              <a:ln>
                <a:noFill/>
              </a:ln>
              <a:solidFill>
                <a:schemeClr val="tx1"/>
              </a:solidFill>
              <a:effectLst/>
              <a:latin typeface="Arial" pitchFamily="34" charset="0"/>
            </a:endParaRPr>
          </a:p>
        </p:txBody>
      </p:sp>
      <p:cxnSp>
        <p:nvCxnSpPr>
          <p:cNvPr id="11" name="Straight Connector 10"/>
          <p:cNvCxnSpPr/>
          <p:nvPr/>
        </p:nvCxnSpPr>
        <p:spPr>
          <a:xfrm flipV="1">
            <a:off x="2438400" y="2743200"/>
            <a:ext cx="0" cy="228600"/>
          </a:xfrm>
          <a:prstGeom prst="line">
            <a:avLst/>
          </a:prstGeom>
          <a:ln w="9525"/>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a:off x="2438400" y="2743200"/>
            <a:ext cx="5105400" cy="0"/>
          </a:xfrm>
          <a:prstGeom prst="line">
            <a:avLst/>
          </a:prstGeom>
          <a:ln w="9525"/>
        </p:spPr>
        <p:style>
          <a:lnRef idx="2">
            <a:schemeClr val="dk1"/>
          </a:lnRef>
          <a:fillRef idx="0">
            <a:schemeClr val="dk1"/>
          </a:fillRef>
          <a:effectRef idx="1">
            <a:schemeClr val="dk1"/>
          </a:effectRef>
          <a:fontRef idx="minor">
            <a:schemeClr val="tx1"/>
          </a:fontRef>
        </p:style>
      </p:cxnSp>
      <p:cxnSp>
        <p:nvCxnSpPr>
          <p:cNvPr id="16" name="Straight Connector 15"/>
          <p:cNvCxnSpPr/>
          <p:nvPr/>
        </p:nvCxnSpPr>
        <p:spPr>
          <a:xfrm flipV="1">
            <a:off x="7543800" y="2743200"/>
            <a:ext cx="0" cy="228600"/>
          </a:xfrm>
          <a:prstGeom prst="line">
            <a:avLst/>
          </a:prstGeom>
          <a:ln w="9525"/>
        </p:spPr>
        <p:style>
          <a:lnRef idx="2">
            <a:schemeClr val="dk1"/>
          </a:lnRef>
          <a:fillRef idx="0">
            <a:schemeClr val="dk1"/>
          </a:fillRef>
          <a:effectRef idx="1">
            <a:schemeClr val="dk1"/>
          </a:effectRef>
          <a:fontRef idx="minor">
            <a:schemeClr val="tx1"/>
          </a:fontRef>
        </p:style>
      </p:cxnSp>
      <p:sp>
        <p:nvSpPr>
          <p:cNvPr id="17" name="Rectangle 1"/>
          <p:cNvSpPr>
            <a:spLocks noChangeArrowheads="1"/>
          </p:cNvSpPr>
          <p:nvPr/>
        </p:nvSpPr>
        <p:spPr bwMode="auto">
          <a:xfrm>
            <a:off x="4038600" y="2743200"/>
            <a:ext cx="1398140" cy="24622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457200" algn="ctr" defTabSz="914400" rtl="0" eaLnBrk="0" fontAlgn="base" latinLnBrk="0" hangingPunct="0">
              <a:lnSpc>
                <a:spcPct val="100000"/>
              </a:lnSpc>
              <a:spcBef>
                <a:spcPct val="0"/>
              </a:spcBef>
              <a:spcAft>
                <a:spcPct val="0"/>
              </a:spcAft>
              <a:buClrTx/>
              <a:buSzTx/>
              <a:buFontTx/>
              <a:buNone/>
              <a:tabLst/>
            </a:pPr>
            <a:r>
              <a:rPr kumimoji="0" lang="en-US" sz="1000" b="0" i="0" strike="noStrike" cap="none" normalizeH="0" dirty="0" smtClean="0">
                <a:ln>
                  <a:noFill/>
                </a:ln>
                <a:solidFill>
                  <a:schemeClr val="tx1"/>
                </a:solidFill>
                <a:effectLst/>
                <a:latin typeface="Calibri" pitchFamily="34" charset="0"/>
                <a:ea typeface="Calibri" pitchFamily="34" charset="0"/>
                <a:cs typeface="Times New Roman" pitchFamily="18" charset="0"/>
              </a:rPr>
              <a:t>Current Speed</a:t>
            </a:r>
            <a:endParaRPr kumimoji="0" lang="en-US" sz="1000" b="0" i="0" strike="noStrike" cap="none" normalizeH="0" dirty="0" smtClean="0">
              <a:ln>
                <a:noFill/>
              </a:ln>
              <a:solidFill>
                <a:schemeClr val="tx1"/>
              </a:solidFill>
              <a:effectLst/>
              <a:latin typeface="Arial" pitchFamily="34" charset="0"/>
            </a:endParaRPr>
          </a:p>
        </p:txBody>
      </p:sp>
      <p:sp>
        <p:nvSpPr>
          <p:cNvPr id="12" name="Rectangle 11"/>
          <p:cNvSpPr/>
          <p:nvPr/>
        </p:nvSpPr>
        <p:spPr>
          <a:xfrm>
            <a:off x="2667000" y="2286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914518713"/>
      </p:ext>
    </p:extLst>
  </p:cSld>
  <p:clrMapOvr>
    <a:masterClrMapping/>
  </p:clrMapOvr>
  <p:timing>
    <p:tnLst>
      <p:par>
        <p:cTn xmlns:p14="http://schemas.microsoft.com/office/powerpoint/2010/mai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609600" y="1066800"/>
            <a:ext cx="8153400" cy="1938992"/>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Polycarbonate</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-colored or clear</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Nearly unbreakable</a:t>
            </a:r>
          </a:p>
          <a:p>
            <a:pPr lvl="0" eaLnBrk="0" fontAlgn="base" hangingPunct="0">
              <a:spcBef>
                <a:spcPct val="0"/>
              </a:spcBef>
              <a:spcAft>
                <a:spcPct val="0"/>
              </a:spcAft>
              <a:buFont typeface="Arial" pitchFamily="34" charset="0"/>
              <a:buChar char="•"/>
            </a:pPr>
            <a:r>
              <a:rPr lang="en-US" sz="1200" dirty="0">
                <a:latin typeface="Calibri" pitchFamily="34" charset="0"/>
                <a:cs typeface="Times New Roman" pitchFamily="18" charset="0"/>
              </a:rPr>
              <a:t> </a:t>
            </a:r>
            <a:r>
              <a:rPr lang="en-US" sz="1200" dirty="0" smtClean="0">
                <a:latin typeface="Calibri" pitchFamily="34" charset="0"/>
                <a:cs typeface="Times New Roman" pitchFamily="18" charset="0"/>
              </a:rPr>
              <a:t>Scratch resistant</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Relatively easy to fabricate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Difficult to saw </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good ~86%		 </a:t>
            </a:r>
          </a:p>
          <a:p>
            <a:pPr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Yellows when exposed to UV</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pPr>
            <a:endParaRPr lang="en-US" sz="1200" dirty="0">
              <a:latin typeface="Calibri" pitchFamily="34" charset="0"/>
              <a:ea typeface="Calibri" pitchFamily="34" charset="0"/>
              <a:cs typeface="Times New Roman" pitchFamily="18" charset="0"/>
            </a:endParaRPr>
          </a:p>
        </p:txBody>
      </p:sp>
      <p:sp>
        <p:nvSpPr>
          <p:cNvPr id="4" name="Rectangle 3"/>
          <p:cNvSpPr/>
          <p:nvPr/>
        </p:nvSpPr>
        <p:spPr>
          <a:xfrm>
            <a:off x="4267200" y="1066800"/>
            <a:ext cx="4343400" cy="2308324"/>
          </a:xfrm>
          <a:prstGeom prst="rect">
            <a:avLst/>
          </a:prstGeom>
        </p:spPr>
        <p:txBody>
          <a:bodyPr wrap="square">
            <a:spAutoFit/>
          </a:bodyPr>
          <a:lstStyle/>
          <a:p>
            <a:pPr lvl="0" eaLnBrk="0" fontAlgn="base" hangingPunct="0">
              <a:spcBef>
                <a:spcPct val="0"/>
              </a:spcBef>
              <a:spcAft>
                <a:spcPct val="0"/>
              </a:spcAft>
            </a:pPr>
            <a:r>
              <a:rPr kumimoji="0" lang="en-US" sz="12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Acrylic</a:t>
            </a: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colored or clear</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Fair </a:t>
            </a:r>
            <a:r>
              <a:rPr lang="en-US" sz="1200" dirty="0" smtClean="0">
                <a:latin typeface="Calibri" pitchFamily="34" charset="0"/>
                <a:ea typeface="Calibri" pitchFamily="34" charset="0"/>
                <a:cs typeface="Times New Roman" pitchFamily="18" charset="0"/>
              </a:rPr>
              <a:t>impact resistance</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Excellent corrosion resistance</a:t>
            </a: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High notch sensitivity (crack propagation)</a:t>
            </a:r>
            <a:endParaRPr kumimoji="0" lang="en-US" sz="1200" b="0" i="0" u="none" strike="noStrike" cap="none" normalizeH="0" baseline="0" dirty="0" smtClean="0">
              <a:ln>
                <a:noFill/>
              </a:ln>
              <a:solidFill>
                <a:srgbClr val="FF0000"/>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a:t>
            </a:r>
            <a:r>
              <a:rPr lang="en-US" sz="1200" dirty="0" smtClean="0">
                <a:solidFill>
                  <a:srgbClr val="FF0000"/>
                </a:solidFill>
                <a:latin typeface="Calibri" pitchFamily="34" charset="0"/>
                <a:ea typeface="Calibri" pitchFamily="34" charset="0"/>
                <a:cs typeface="Times New Roman" pitchFamily="18" charset="0"/>
              </a:rPr>
              <a:t>Difficult</a:t>
            </a:r>
            <a:r>
              <a:rPr kumimoji="0" lang="en-US" sz="1200" b="0" i="0" u="none" strike="noStrike" cap="none" normalizeH="0" baseline="0" dirty="0" smtClean="0">
                <a:ln>
                  <a:noFill/>
                </a:ln>
                <a:solidFill>
                  <a:srgbClr val="FF0000"/>
                </a:solidFill>
                <a:effectLst/>
                <a:latin typeface="Calibri" pitchFamily="34" charset="0"/>
                <a:ea typeface="Calibri" pitchFamily="34" charset="0"/>
                <a:cs typeface="Times New Roman" pitchFamily="18" charset="0"/>
              </a:rPr>
              <a:t> to work with</a:t>
            </a:r>
          </a:p>
          <a:p>
            <a:pPr lvl="0" eaLnBrk="0" fontAlgn="base" hangingPunct="0">
              <a:spcBef>
                <a:spcPct val="0"/>
              </a:spcBef>
              <a:spcAft>
                <a:spcPct val="0"/>
              </a:spcAft>
              <a:buFont typeface="Arial" pitchFamily="34" charset="0"/>
              <a:buChar char="•"/>
            </a:pPr>
            <a:r>
              <a:rPr lang="en-US" sz="1200" dirty="0" smtClean="0">
                <a:latin typeface="Calibri" pitchFamily="34" charset="0"/>
                <a:ea typeface="Calibri" pitchFamily="34" charset="0"/>
                <a:cs typeface="Times New Roman" pitchFamily="18" charset="0"/>
              </a:rPr>
              <a:t> Requires</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non-solvent based cutting fluid during fabrication</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Visible light transmission is very good, 92%</a:t>
            </a:r>
            <a:endParaRPr kumimoji="0" lang="en-US" sz="1200" b="0" i="0" u="none" strike="noStrike" cap="none" normalizeH="0" baseline="0" dirty="0" smtClean="0">
              <a:ln>
                <a:noFill/>
              </a:ln>
              <a:solidFill>
                <a:schemeClr val="tx1"/>
              </a:solidFill>
              <a:effectLst/>
              <a:latin typeface="Arial" pitchFamily="34" charset="0"/>
            </a:endParaRPr>
          </a:p>
          <a:p>
            <a:pPr lvl="0" eaLnBrk="0" fontAlgn="base" hangingPunct="0">
              <a:spcBef>
                <a:spcPct val="0"/>
              </a:spcBef>
              <a:spcAft>
                <a:spcPct val="0"/>
              </a:spcAft>
              <a:buFont typeface="Arial" pitchFamily="34" charset="0"/>
              <a:buChar char="•"/>
            </a:pPr>
            <a:r>
              <a:rPr lang="en-US" sz="1200" dirty="0">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UV transmission</a:t>
            </a:r>
            <a:r>
              <a:rPr kumimoji="0" lang="en-US" sz="12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t>
            </a: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falls off rapidly at ~350 nm </a:t>
            </a:r>
          </a:p>
          <a:p>
            <a:pPr lvl="1" eaLnBrk="0" fontAlgn="base" hangingPunct="0">
              <a:spcBef>
                <a:spcPct val="0"/>
              </a:spcBef>
              <a:spcAft>
                <a:spcPct val="0"/>
              </a:spcAft>
              <a:buFont typeface="Arial" pitchFamily="34" charset="0"/>
              <a:buChar char="•"/>
            </a:pPr>
            <a:r>
              <a:rPr kumimoji="0" lang="en-US" sz="12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G UVT formulation available with 275 nm cut-off</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Less yellowing from UV</a:t>
            </a:r>
          </a:p>
          <a:p>
            <a:pPr lvl="0" eaLnBrk="0" fontAlgn="base" hangingPunct="0">
              <a:spcBef>
                <a:spcPct val="0"/>
              </a:spcBef>
              <a:spcAft>
                <a:spcPct val="0"/>
              </a:spcAft>
              <a:buFont typeface="Arial" pitchFamily="34" charset="0"/>
              <a:buChar char="•"/>
            </a:pPr>
            <a:r>
              <a:rPr lang="en-US" sz="1200" dirty="0" smtClean="0">
                <a:latin typeface="Calibri" pitchFamily="34" charset="0"/>
                <a:cs typeface="Times New Roman" pitchFamily="18" charset="0"/>
              </a:rPr>
              <a:t> Easily </a:t>
            </a:r>
            <a:r>
              <a:rPr lang="en-US" sz="1200" dirty="0" smtClean="0">
                <a:latin typeface="Calibri" pitchFamily="34" charset="0"/>
                <a:ea typeface="Calibri" pitchFamily="34" charset="0"/>
                <a:cs typeface="Times New Roman" pitchFamily="18" charset="0"/>
              </a:rPr>
              <a:t>bonded with methyl chloride, or Weld-On #16</a:t>
            </a:r>
            <a:endParaRPr lang="en-US" sz="1200" dirty="0" smtClean="0">
              <a:latin typeface="Arial" pitchFamily="34" charset="0"/>
            </a:endParaRPr>
          </a:p>
          <a:p>
            <a:pPr eaLnBrk="0" fontAlgn="base" hangingPunct="0">
              <a:spcBef>
                <a:spcPct val="0"/>
              </a:spcBef>
              <a:spcAft>
                <a:spcPct val="0"/>
              </a:spcAft>
              <a:buFont typeface="Arial" pitchFamily="34" charset="0"/>
              <a:buChar char="•"/>
            </a:pPr>
            <a:endParaRPr kumimoji="0" lang="en-US" sz="1200" b="0" i="0" u="none" strike="noStrike" cap="none" normalizeH="0" baseline="0" dirty="0" smtClean="0">
              <a:ln>
                <a:noFill/>
              </a:ln>
              <a:solidFill>
                <a:schemeClr val="tx1"/>
              </a:solidFill>
              <a:effectLst/>
              <a:latin typeface="Arial" pitchFamily="34" charset="0"/>
            </a:endParaRPr>
          </a:p>
        </p:txBody>
      </p:sp>
      <p:sp>
        <p:nvSpPr>
          <p:cNvPr id="12" name="TextBox 11"/>
          <p:cNvSpPr txBox="1"/>
          <p:nvPr/>
        </p:nvSpPr>
        <p:spPr>
          <a:xfrm>
            <a:off x="1524000" y="609600"/>
            <a:ext cx="5715000" cy="369332"/>
          </a:xfrm>
          <a:prstGeom prst="rect">
            <a:avLst/>
          </a:prstGeom>
          <a:noFill/>
        </p:spPr>
        <p:txBody>
          <a:bodyPr wrap="square" rtlCol="0">
            <a:spAutoFit/>
          </a:bodyPr>
          <a:lstStyle/>
          <a:p>
            <a:pPr algn="ctr"/>
            <a:r>
              <a:rPr lang="en-US" b="1" u="sng" dirty="0" smtClean="0"/>
              <a:t>Potential Polymer Materials for Large Panels</a:t>
            </a:r>
            <a:endParaRPr lang="en-US" b="1" u="sng" dirty="0"/>
          </a:p>
        </p:txBody>
      </p:sp>
      <p:sp>
        <p:nvSpPr>
          <p:cNvPr id="13" name="TextBox 12"/>
          <p:cNvSpPr txBox="1"/>
          <p:nvPr/>
        </p:nvSpPr>
        <p:spPr>
          <a:xfrm>
            <a:off x="609600" y="3352800"/>
            <a:ext cx="3535391" cy="1569660"/>
          </a:xfrm>
          <a:prstGeom prst="rect">
            <a:avLst/>
          </a:prstGeom>
          <a:noFill/>
        </p:spPr>
        <p:txBody>
          <a:bodyPr wrap="none" rtlCol="0">
            <a:spAutoFit/>
          </a:bodyPr>
          <a:lstStyle/>
          <a:p>
            <a:r>
              <a:rPr lang="en-US" sz="1200" b="1" u="sng" dirty="0" smtClean="0"/>
              <a:t>PVC</a:t>
            </a:r>
            <a:r>
              <a:rPr lang="en-US" sz="1200" b="1" dirty="0" smtClean="0"/>
              <a:t> – pale blue or clear</a:t>
            </a:r>
          </a:p>
          <a:p>
            <a:pPr>
              <a:buFont typeface="Arial" pitchFamily="34" charset="0"/>
              <a:buChar char="•"/>
            </a:pPr>
            <a:r>
              <a:rPr lang="en-US" sz="1200" b="1" dirty="0" smtClean="0"/>
              <a:t> </a:t>
            </a:r>
            <a:r>
              <a:rPr lang="en-US" sz="1200" dirty="0" smtClean="0"/>
              <a:t>Fair impact resistance</a:t>
            </a:r>
          </a:p>
          <a:p>
            <a:pPr>
              <a:buFont typeface="Arial" pitchFamily="34" charset="0"/>
              <a:buChar char="•"/>
            </a:pPr>
            <a:r>
              <a:rPr lang="en-US" sz="1200" dirty="0" smtClean="0"/>
              <a:t> Fair notch sensitivity (crack propagation)</a:t>
            </a:r>
          </a:p>
          <a:p>
            <a:pPr>
              <a:buFont typeface="Arial" pitchFamily="34" charset="0"/>
              <a:buChar char="•"/>
            </a:pPr>
            <a:r>
              <a:rPr lang="en-US" sz="1200" dirty="0" smtClean="0"/>
              <a:t> Good UV resistance</a:t>
            </a:r>
          </a:p>
          <a:p>
            <a:pPr lvl="1">
              <a:buFont typeface="Arial" pitchFamily="34" charset="0"/>
              <a:buChar char="•"/>
            </a:pPr>
            <a:r>
              <a:rPr lang="en-US" sz="1200" dirty="0" smtClean="0"/>
              <a:t> Thicker materials retain resistance longer</a:t>
            </a:r>
          </a:p>
          <a:p>
            <a:pPr lvl="1">
              <a:buFont typeface="Arial" pitchFamily="34" charset="0"/>
              <a:buChar char="•"/>
            </a:pPr>
            <a:r>
              <a:rPr lang="en-US" sz="1200" dirty="0" smtClean="0"/>
              <a:t> Starts to yellow over long term &gt; 20 months</a:t>
            </a:r>
          </a:p>
          <a:p>
            <a:pPr>
              <a:buFont typeface="Arial" pitchFamily="34" charset="0"/>
              <a:buChar char="•"/>
            </a:pPr>
            <a:r>
              <a:rPr lang="en-US" sz="1200" dirty="0" smtClean="0"/>
              <a:t> Good chemical resistance</a:t>
            </a:r>
          </a:p>
          <a:p>
            <a:pPr>
              <a:buFont typeface="Arial" pitchFamily="34" charset="0"/>
              <a:buChar char="•"/>
            </a:pPr>
            <a:r>
              <a:rPr lang="en-US" sz="1200" dirty="0" smtClean="0"/>
              <a:t> Excellent corrosion resistance</a:t>
            </a:r>
            <a:endParaRPr lang="en-US" sz="1200" dirty="0"/>
          </a:p>
        </p:txBody>
      </p:sp>
      <p:sp>
        <p:nvSpPr>
          <p:cNvPr id="14" name="Rectangle 1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cxnSp>
        <p:nvCxnSpPr>
          <p:cNvPr id="15" name="Straight Connector 14"/>
          <p:cNvCxnSpPr/>
          <p:nvPr/>
        </p:nvCxnSpPr>
        <p:spPr>
          <a:xfrm>
            <a:off x="4114800" y="1143000"/>
            <a:ext cx="76200" cy="37338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64961424"/>
      </p:ext>
    </p:extLst>
  </p:cSld>
  <p:clrMapOvr>
    <a:masterClrMapping/>
  </p:clrMapOvr>
  <p:timing>
    <p:tnLst>
      <p:par>
        <p:cTn xmlns:p14="http://schemas.microsoft.com/office/powerpoint/2010/mai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133600" y="381000"/>
            <a:ext cx="5181600" cy="457200"/>
          </a:xfrm>
        </p:spPr>
        <p:txBody>
          <a:bodyPr>
            <a:normAutofit/>
          </a:bodyPr>
          <a:lstStyle/>
          <a:p>
            <a:pPr algn="ctr"/>
            <a:r>
              <a:rPr lang="en-US" sz="2400" b="1" dirty="0" smtClean="0"/>
              <a:t>Potential Materials and Components</a:t>
            </a:r>
            <a:endParaRPr lang="en-US" sz="2400" dirty="0"/>
          </a:p>
        </p:txBody>
      </p:sp>
      <p:sp>
        <p:nvSpPr>
          <p:cNvPr id="63490" name="Rectangle 2"/>
          <p:cNvSpPr>
            <a:spLocks noChangeArrowheads="1"/>
          </p:cNvSpPr>
          <p:nvPr/>
        </p:nvSpPr>
        <p:spPr bwMode="auto">
          <a:xfrm>
            <a:off x="0" y="-125344"/>
            <a:ext cx="10522432" cy="70788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p.2</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sp>
        <p:nvSpPr>
          <p:cNvPr id="63491" name="Rectangle 3"/>
          <p:cNvSpPr>
            <a:spLocks noChangeArrowheads="1"/>
          </p:cNvSpPr>
          <p:nvPr/>
        </p:nvSpPr>
        <p:spPr bwMode="auto">
          <a:xfrm>
            <a:off x="0" y="838200"/>
            <a:ext cx="4648200" cy="62170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1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none" strike="noStrike" cap="all" normalizeH="0" dirty="0" smtClean="0">
                <a:ln>
                  <a:noFill/>
                </a:ln>
                <a:solidFill>
                  <a:schemeClr val="tx1"/>
                </a:solidFill>
                <a:effectLst/>
                <a:latin typeface="Calibri" pitchFamily="34" charset="0"/>
                <a:ea typeface="Calibri" pitchFamily="34" charset="0"/>
                <a:cs typeface="Times New Roman" pitchFamily="18" charset="0"/>
              </a:rPr>
              <a:t>If using an External Frame to support Panels: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FRP</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-fiber reinforced plastic (fiberglass)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a:t>
            </a:r>
            <a:r>
              <a:rPr lang="en-US" sz="1100" dirty="0" smtClean="0">
                <a:latin typeface="Calibri" pitchFamily="34" charset="0"/>
                <a:ea typeface="Calibri" pitchFamily="34" charset="0"/>
                <a:cs typeface="Times New Roman" pitchFamily="18" charset="0"/>
              </a:rPr>
              <a:t>work with</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Excellent</a:t>
            </a: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for long term immersion</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Can dull cutting/boring tools quickly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Does not hold threads well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Sheet metal screws can be used in &gt;.25“ thick materials.</a:t>
            </a: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6061 Aluminum</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a:t>
            </a:r>
          </a:p>
          <a:p>
            <a:pPr lvl="1" eaLnBrk="0" fontAlgn="base" hangingPunct="0">
              <a:spcBef>
                <a:spcPct val="0"/>
              </a:spcBef>
              <a:spcAft>
                <a:spcPct val="0"/>
              </a:spcAft>
              <a:buFont typeface="Arial" pitchFamily="34" charset="0"/>
              <a:buChar char="•"/>
            </a:pPr>
            <a:r>
              <a:rPr kumimoji="0" lang="en-US" sz="1100" b="0" i="0" u="none" strike="noStrike" cap="none" normalizeH="0" dirty="0" smtClean="0">
                <a:ln>
                  <a:noFill/>
                </a:ln>
                <a:solidFill>
                  <a:schemeClr val="tx1"/>
                </a:solidFill>
                <a:effectLst/>
                <a:latin typeface="Calibri" pitchFamily="34" charset="0"/>
                <a:ea typeface="Calibri" pitchFamily="34" charset="0"/>
                <a:cs typeface="Times New Roman" pitchFamily="18" charset="0"/>
              </a:rPr>
              <a:t> Available in many structural shapes</a:t>
            </a:r>
          </a:p>
          <a:p>
            <a:pPr lvl="1" eaLnBrk="0" fontAlgn="base" hangingPunct="0">
              <a:spcBef>
                <a:spcPct val="0"/>
              </a:spcBef>
              <a:spcAft>
                <a:spcPct val="0"/>
              </a:spcAft>
              <a:buFont typeface="Arial" pitchFamily="34" charset="0"/>
              <a:buChar char="•"/>
            </a:pPr>
            <a:r>
              <a:rPr lang="en-US" sz="1100" baseline="0" dirty="0" smtClean="0">
                <a:latin typeface="Calibri" pitchFamily="34" charset="0"/>
                <a:ea typeface="Calibri" pitchFamily="34" charset="0"/>
                <a:cs typeface="Times New Roman" pitchFamily="18" charset="0"/>
              </a:rPr>
              <a:t> </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Corrosion issues when in contact with SS fasteners</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I</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nsulating washers may be used</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Excellent for long term immersion</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kumimoji="0" lang="en-US" sz="1100" b="0" i="0" u="none" strike="noStrike" cap="none" normalizeH="0" baseline="0" dirty="0" err="1" smtClean="0">
                <a:ln>
                  <a:noFill/>
                </a:ln>
                <a:solidFill>
                  <a:schemeClr val="tx1"/>
                </a:solidFill>
                <a:effectLst/>
                <a:latin typeface="Calibri" pitchFamily="34" charset="0"/>
                <a:ea typeface="Calibri" pitchFamily="34" charset="0"/>
                <a:cs typeface="Times New Roman" pitchFamily="18" charset="0"/>
              </a:rPr>
              <a:t>Cathodic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protection may be used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PVC</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t>
            </a: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polyvinyl chloride</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Easy to work with</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Drilled and tapped easily</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Bonds well with adhesives</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Available in many structural shapes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Clear version is UV resistant </a:t>
            </a:r>
          </a:p>
          <a:p>
            <a:pPr lvl="2"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Angles used for reinforcing edges allow good passage of light</a:t>
            </a:r>
            <a:r>
              <a:rPr lang="en-US" sz="1100" dirty="0" smtClean="0">
                <a:latin typeface="Calibri" pitchFamily="34" charset="0"/>
                <a:ea typeface="Calibri" pitchFamily="34" charset="0"/>
                <a:cs typeface="Times New Roman" pitchFamily="18" charset="0"/>
              </a:rPr>
              <a:t>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UHMW</a:t>
            </a:r>
            <a:r>
              <a:rPr lang="en-US" sz="1100" dirty="0" smtClean="0">
                <a:latin typeface="Calibri" pitchFamily="34" charset="0"/>
                <a:ea typeface="Calibri" pitchFamily="34" charset="0"/>
                <a:cs typeface="Times New Roman" pitchFamily="18" charset="0"/>
              </a:rPr>
              <a:t>- ultra-high molecular weight polyethylene</a:t>
            </a:r>
            <a:endParaRPr kumimoji="0" lang="en-US" sz="1100" b="1" i="0" u="sng" strike="noStrike" cap="none" normalizeH="0" dirty="0" smtClean="0">
              <a:ln>
                <a:noFill/>
              </a:ln>
              <a:solidFill>
                <a:schemeClr val="tx1"/>
              </a:solidFill>
              <a:effectLst/>
              <a:latin typeface="Calibri" pitchFamily="34" charset="0"/>
              <a:ea typeface="Calibri" pitchFamily="34" charset="0"/>
              <a:cs typeface="Times New Roman" pitchFamily="18" charset="0"/>
            </a:endParaRP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Easy to work with </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 Common shapes are sheets, bars, rods</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Lower specific gravity than seawater</a:t>
            </a:r>
          </a:p>
          <a:p>
            <a:pPr lvl="1" eaLnBrk="0" fontAlgn="base" hangingPunct="0">
              <a:spcBef>
                <a:spcPct val="0"/>
              </a:spcBef>
              <a:spcAft>
                <a:spcPct val="0"/>
              </a:spcAft>
              <a:buFont typeface="Arial" pitchFamily="34" charset="0"/>
              <a:buChar char="•"/>
            </a:pPr>
            <a:r>
              <a:rPr kumimoji="0" lang="en-US" sz="1100" b="0" i="0" u="none" strike="noStrike" cap="none" normalizeH="0" baseline="0" dirty="0" smtClean="0">
                <a:ln>
                  <a:noFill/>
                </a:ln>
                <a:solidFill>
                  <a:schemeClr val="tx1"/>
                </a:solidFill>
                <a:effectLst/>
                <a:latin typeface="Calibri" pitchFamily="34" charset="0"/>
                <a:cs typeface="Times New Roman" pitchFamily="18" charset="0"/>
              </a:rPr>
              <a:t> </a:t>
            </a:r>
            <a:r>
              <a:rPr lang="en-US" sz="1100" dirty="0" smtClean="0">
                <a:latin typeface="Calibri" pitchFamily="34" charset="0"/>
                <a:cs typeface="Times New Roman" pitchFamily="18" charset="0"/>
              </a:rPr>
              <a:t>Black formulation precludes light but is UV resistant</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1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smtClean="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lang="en-US" sz="1100" dirty="0">
              <a:latin typeface="Calibri" pitchFamily="34"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400" b="0" i="0" u="none" strike="noStrike" cap="none" normalizeH="0" baseline="0" dirty="0" smtClean="0">
              <a:ln>
                <a:noFill/>
              </a:ln>
              <a:solidFill>
                <a:schemeClr val="tx1"/>
              </a:solidFill>
              <a:effectLst/>
              <a:latin typeface="Arial" pitchFamily="34" charset="0"/>
            </a:endParaRPr>
          </a:p>
        </p:txBody>
      </p:sp>
      <p:sp>
        <p:nvSpPr>
          <p:cNvPr id="7" name="Rectangle 6"/>
          <p:cNvSpPr/>
          <p:nvPr/>
        </p:nvSpPr>
        <p:spPr>
          <a:xfrm>
            <a:off x="3962400" y="685800"/>
            <a:ext cx="622478" cy="276999"/>
          </a:xfrm>
          <a:prstGeom prst="rect">
            <a:avLst/>
          </a:prstGeom>
        </p:spPr>
        <p:txBody>
          <a:bodyPr wrap="none">
            <a:spAutoFit/>
          </a:bodyPr>
          <a:lstStyle/>
          <a:p>
            <a:r>
              <a:rPr lang="en-US" sz="1200" b="1" dirty="0" smtClean="0"/>
              <a:t>(Cont.)</a:t>
            </a:r>
            <a:endParaRPr lang="en-US" sz="1200" b="1" dirty="0"/>
          </a:p>
        </p:txBody>
      </p:sp>
      <p:sp>
        <p:nvSpPr>
          <p:cNvPr id="6" name="Rectangle 5"/>
          <p:cNvSpPr/>
          <p:nvPr/>
        </p:nvSpPr>
        <p:spPr>
          <a:xfrm>
            <a:off x="2667000" y="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8" name="Rectangle 7"/>
          <p:cNvSpPr/>
          <p:nvPr/>
        </p:nvSpPr>
        <p:spPr>
          <a:xfrm>
            <a:off x="4572000" y="1600200"/>
            <a:ext cx="4572000" cy="4216539"/>
          </a:xfrm>
          <a:prstGeom prst="rect">
            <a:avLst/>
          </a:prstGeom>
        </p:spPr>
        <p:txBody>
          <a:bodyPr>
            <a:spAutoFit/>
          </a:bodyPr>
          <a:lstStyle/>
          <a:p>
            <a:pPr lvl="0" eaLnBrk="0" fontAlgn="base" hangingPunct="0">
              <a:spcBef>
                <a:spcPct val="0"/>
              </a:spcBef>
              <a:spcAft>
                <a:spcPct val="0"/>
              </a:spcAft>
            </a:pPr>
            <a:endParaRPr lang="en-US" dirty="0" smtClean="0">
              <a:latin typeface="Calibri" pitchFamily="34" charset="0"/>
              <a:cs typeface="Times New Roman" pitchFamily="18" charset="0"/>
            </a:endParaRPr>
          </a:p>
          <a:p>
            <a:pPr lvl="0" eaLnBrk="0" fontAlgn="base" hangingPunct="0">
              <a:spcBef>
                <a:spcPct val="0"/>
              </a:spcBef>
              <a:spcAft>
                <a:spcPct val="0"/>
              </a:spcAft>
            </a:pPr>
            <a:endParaRPr lang="en-US" sz="800" dirty="0" smtClean="0">
              <a:latin typeface="Arial" pitchFamily="34"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endParaRPr lang="en-US" sz="1100" b="1" u="sng"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LATCHES</a:t>
            </a:r>
            <a:r>
              <a:rPr lang="en-US" sz="1100" b="1" dirty="0" smtClean="0">
                <a:latin typeface="Calibri" pitchFamily="34" charset="0"/>
                <a:ea typeface="Calibri" pitchFamily="34" charset="0"/>
                <a:cs typeface="Times New Roman" pitchFamily="18" charset="0"/>
              </a:rPr>
              <a:t> </a:t>
            </a:r>
            <a:r>
              <a:rPr lang="en-US" b="1" dirty="0" smtClean="0">
                <a:latin typeface="Calibri" pitchFamily="34" charset="0"/>
                <a:ea typeface="Calibri" pitchFamily="34" charset="0"/>
                <a:cs typeface="Times New Roman" pitchFamily="18" charset="0"/>
              </a:rPr>
              <a:t>  </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Corrosion resistant</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Easily operated by diver with gloves on</a:t>
            </a:r>
            <a:endParaRPr lang="en-US" sz="1100" dirty="0" smtClean="0">
              <a:latin typeface="Arial" pitchFamily="34" charset="0"/>
            </a:endParaRP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Commercially available</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Cabinet type, SS</a:t>
            </a:r>
          </a:p>
          <a:p>
            <a:pPr lvl="2" eaLnBrk="0" fontAlgn="base" hangingPunct="0">
              <a:spcBef>
                <a:spcPct val="0"/>
              </a:spcBef>
              <a:spcAft>
                <a:spcPct val="0"/>
              </a:spcAft>
              <a:buFont typeface="Arial" pitchFamily="34" charset="0"/>
              <a:buChar char="•"/>
            </a:pPr>
            <a:r>
              <a:rPr lang="en-US" sz="1100" dirty="0" smtClean="0">
                <a:latin typeface="Arial" pitchFamily="34" charset="0"/>
              </a:rPr>
              <a:t> </a:t>
            </a:r>
            <a:r>
              <a:rPr lang="en-US" sz="1100" dirty="0" smtClean="0">
                <a:latin typeface="Calibri" pitchFamily="34" charset="0"/>
                <a:ea typeface="Calibri" pitchFamily="34" charset="0"/>
                <a:cs typeface="Times New Roman" pitchFamily="18" charset="0"/>
              </a:rPr>
              <a:t>Block and pin, plastic or SS</a:t>
            </a:r>
          </a:p>
          <a:p>
            <a:pPr lvl="1"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Custom Design</a:t>
            </a:r>
          </a:p>
          <a:p>
            <a:pPr lvl="2" eaLnBrk="0" fontAlgn="base" hangingPunct="0">
              <a:spcBef>
                <a:spcPct val="0"/>
              </a:spcBef>
              <a:spcAft>
                <a:spcPct val="0"/>
              </a:spcAft>
              <a:buFont typeface="Arial" pitchFamily="34" charset="0"/>
              <a:buChar char="•"/>
            </a:pPr>
            <a:r>
              <a:rPr lang="en-US" sz="1100" dirty="0" smtClean="0">
                <a:latin typeface="Calibri" pitchFamily="34" charset="0"/>
                <a:cs typeface="Times New Roman" pitchFamily="18" charset="0"/>
              </a:rPr>
              <a:t> C</a:t>
            </a:r>
            <a:r>
              <a:rPr lang="en-US" sz="1100" dirty="0" smtClean="0">
                <a:latin typeface="Calibri" pitchFamily="34" charset="0"/>
                <a:ea typeface="Calibri" pitchFamily="34" charset="0"/>
                <a:cs typeface="Times New Roman" pitchFamily="18" charset="0"/>
              </a:rPr>
              <a:t>am lock, single or paired</a:t>
            </a:r>
          </a:p>
          <a:p>
            <a:pPr lvl="2"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Other</a:t>
            </a:r>
            <a:endParaRPr lang="en-US" sz="800" dirty="0" smtClean="0">
              <a:latin typeface="Arial" pitchFamily="34"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HINGES</a:t>
            </a:r>
            <a:r>
              <a:rPr lang="en-US" b="1" dirty="0" smtClean="0">
                <a:latin typeface="Calibri" pitchFamily="34" charset="0"/>
                <a:ea typeface="Calibri" pitchFamily="34" charset="0"/>
                <a:cs typeface="Times New Roman" pitchFamily="18" charset="0"/>
              </a:rPr>
              <a:t>  </a:t>
            </a:r>
          </a:p>
          <a:p>
            <a:pPr lvl="0"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Must be sturdy, corrosion resistant</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-piano type,  SS</a:t>
            </a:r>
            <a:endParaRPr lang="en-US" sz="1100" dirty="0" smtClean="0">
              <a:latin typeface="Arial" pitchFamily="34" charset="0"/>
            </a:endParaRPr>
          </a:p>
          <a:p>
            <a:pPr lvl="0" eaLnBrk="0" fontAlgn="base" hangingPunct="0">
              <a:spcBef>
                <a:spcPct val="0"/>
              </a:spcBef>
              <a:spcAft>
                <a:spcPct val="0"/>
              </a:spcAft>
            </a:pPr>
            <a:r>
              <a:rPr lang="en-US" sz="1100" dirty="0" smtClean="0">
                <a:latin typeface="Calibri" pitchFamily="34" charset="0"/>
                <a:ea typeface="Calibri" pitchFamily="34" charset="0"/>
                <a:cs typeface="Times New Roman" pitchFamily="18" charset="0"/>
              </a:rPr>
              <a:t>-solid rubber, 1/8-1/4” thick, screwed in with facing plate</a:t>
            </a:r>
          </a:p>
          <a:p>
            <a:pPr lvl="0" eaLnBrk="0" fontAlgn="base" hangingPunct="0">
              <a:spcBef>
                <a:spcPct val="0"/>
              </a:spcBef>
              <a:spcAft>
                <a:spcPct val="0"/>
              </a:spcAft>
            </a:pPr>
            <a:endParaRPr lang="en-US" sz="1100" dirty="0" smtClean="0">
              <a:latin typeface="Calibri" pitchFamily="34" charset="0"/>
              <a:ea typeface="Calibri" pitchFamily="34" charset="0"/>
              <a:cs typeface="Times New Roman" pitchFamily="18" charset="0"/>
            </a:endParaRPr>
          </a:p>
          <a:p>
            <a:pPr lvl="0" eaLnBrk="0" fontAlgn="base" hangingPunct="0">
              <a:spcBef>
                <a:spcPct val="0"/>
              </a:spcBef>
              <a:spcAft>
                <a:spcPct val="0"/>
              </a:spcAft>
            </a:pPr>
            <a:r>
              <a:rPr lang="en-US" sz="1100" b="1" u="sng" dirty="0" smtClean="0">
                <a:latin typeface="Calibri" pitchFamily="34" charset="0"/>
                <a:ea typeface="Calibri" pitchFamily="34" charset="0"/>
                <a:cs typeface="Times New Roman" pitchFamily="18" charset="0"/>
              </a:rPr>
              <a:t>FASTENERS</a:t>
            </a:r>
          </a:p>
          <a:p>
            <a:pPr lvl="0" eaLnBrk="0" fontAlgn="base" hangingPunct="0">
              <a:spcBef>
                <a:spcPct val="0"/>
              </a:spcBef>
              <a:spcAft>
                <a:spcPct val="0"/>
              </a:spcAft>
              <a:buFont typeface="Arial" pitchFamily="34" charset="0"/>
              <a:buChar char="•"/>
            </a:pPr>
            <a:r>
              <a:rPr lang="en-US" sz="1100" b="1" dirty="0" smtClean="0">
                <a:latin typeface="Calibri" pitchFamily="34" charset="0"/>
                <a:ea typeface="Calibri" pitchFamily="34" charset="0"/>
                <a:cs typeface="Times New Roman" pitchFamily="18" charset="0"/>
              </a:rPr>
              <a:t> </a:t>
            </a:r>
            <a:r>
              <a:rPr lang="en-US" sz="1100" dirty="0" smtClean="0">
                <a:latin typeface="Calibri" pitchFamily="34" charset="0"/>
                <a:ea typeface="Calibri" pitchFamily="34" charset="0"/>
                <a:cs typeface="Times New Roman" pitchFamily="18" charset="0"/>
              </a:rPr>
              <a:t>Use stainless steel</a:t>
            </a:r>
          </a:p>
          <a:p>
            <a:pPr lvl="1" eaLnBrk="0" fontAlgn="base" hangingPunct="0">
              <a:spcBef>
                <a:spcPct val="0"/>
              </a:spcBef>
              <a:spcAft>
                <a:spcPct val="0"/>
              </a:spcAft>
              <a:buFont typeface="Arial" pitchFamily="34" charset="0"/>
              <a:buChar char="•"/>
            </a:pPr>
            <a:r>
              <a:rPr lang="en-US" sz="1100" dirty="0" smtClean="0">
                <a:latin typeface="Calibri" pitchFamily="34" charset="0"/>
                <a:ea typeface="Calibri" pitchFamily="34" charset="0"/>
                <a:cs typeface="Times New Roman" pitchFamily="18" charset="0"/>
              </a:rPr>
              <a:t> 316 is preferable, 18-8 is acceptable</a:t>
            </a:r>
          </a:p>
        </p:txBody>
      </p:sp>
      <p:cxnSp>
        <p:nvCxnSpPr>
          <p:cNvPr id="10" name="Straight Connector 9"/>
          <p:cNvCxnSpPr/>
          <p:nvPr/>
        </p:nvCxnSpPr>
        <p:spPr>
          <a:xfrm>
            <a:off x="4495800" y="1219200"/>
            <a:ext cx="76200" cy="548640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11" name="Rectangle 10"/>
          <p:cNvSpPr/>
          <p:nvPr/>
        </p:nvSpPr>
        <p:spPr>
          <a:xfrm>
            <a:off x="4495800" y="1143000"/>
            <a:ext cx="1043876" cy="261610"/>
          </a:xfrm>
          <a:prstGeom prst="rect">
            <a:avLst/>
          </a:prstGeom>
        </p:spPr>
        <p:txBody>
          <a:bodyPr wrap="none">
            <a:spAutoFit/>
          </a:bodyPr>
          <a:lstStyle/>
          <a:p>
            <a:r>
              <a:rPr lang="en-US" sz="1100" b="1" dirty="0" smtClean="0">
                <a:latin typeface="Calibri" pitchFamily="34" charset="0"/>
                <a:ea typeface="Calibri" pitchFamily="34" charset="0"/>
                <a:cs typeface="Times New Roman" pitchFamily="18" charset="0"/>
              </a:rPr>
              <a:t>COMPONENTS</a:t>
            </a:r>
            <a:endParaRPr lang="en-US" sz="1100" dirty="0"/>
          </a:p>
        </p:txBody>
      </p:sp>
    </p:spTree>
    <p:extLst>
      <p:ext uri="{BB962C8B-B14F-4D97-AF65-F5344CB8AC3E}">
        <p14:creationId xmlns:p14="http://schemas.microsoft.com/office/powerpoint/2010/main" val="2814107523"/>
      </p:ext>
    </p:extLst>
  </p:cSld>
  <p:clrMapOvr>
    <a:masterClrMapping/>
  </p:clrMapOvr>
  <p:timing>
    <p:tnLst>
      <p:par>
        <p:cTn xmlns:p14="http://schemas.microsoft.com/office/powerpoint/2010/mai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2667000" y="381000"/>
            <a:ext cx="3965575" cy="533400"/>
          </a:xfrm>
        </p:spPr>
        <p:txBody>
          <a:bodyPr>
            <a:normAutofit/>
          </a:bodyPr>
          <a:lstStyle/>
          <a:p>
            <a:r>
              <a:rPr lang="en-US" sz="2400" b="1" u="sng" dirty="0" smtClean="0"/>
              <a:t>Proven Fabrication Methods</a:t>
            </a:r>
            <a:endParaRPr lang="en-US" sz="2400" b="1" u="sng" dirty="0"/>
          </a:p>
        </p:txBody>
      </p:sp>
      <p:pic>
        <p:nvPicPr>
          <p:cNvPr id="3" name="Picture 2" descr="C:\Users\scji\Pictures\2012-03-15\005.JPG"/>
          <p:cNvPicPr/>
          <p:nvPr/>
        </p:nvPicPr>
        <p:blipFill>
          <a:blip r:embed="rId3" cstate="print"/>
          <a:srcRect/>
          <a:stretch>
            <a:fillRect/>
          </a:stretch>
        </p:blipFill>
        <p:spPr bwMode="auto">
          <a:xfrm rot="5400000">
            <a:off x="209390" y="1162209"/>
            <a:ext cx="3509329" cy="3013710"/>
          </a:xfrm>
          <a:prstGeom prst="rect">
            <a:avLst/>
          </a:prstGeom>
          <a:noFill/>
          <a:ln w="9525">
            <a:noFill/>
            <a:miter lim="800000"/>
            <a:headEnd/>
            <a:tailEnd/>
          </a:ln>
        </p:spPr>
      </p:pic>
      <p:sp>
        <p:nvSpPr>
          <p:cNvPr id="4" name="Title 1"/>
          <p:cNvSpPr txBox="1">
            <a:spLocks/>
          </p:cNvSpPr>
          <p:nvPr/>
        </p:nvSpPr>
        <p:spPr>
          <a:xfrm>
            <a:off x="609600" y="4191000"/>
            <a:ext cx="2822448" cy="228600"/>
          </a:xfrm>
          <a:prstGeom prst="rect">
            <a:avLst/>
          </a:prstGeom>
          <a:ln>
            <a:noFill/>
          </a:ln>
        </p:spPr>
        <p:txBody>
          <a:bodyPr vert="horz" lIns="0" tIns="0" rIns="18288" bIns="0" anchor="b">
            <a:normAutofit lnSpcReduction="1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600" b="1" i="0" u="none" strike="noStrike" kern="1200" cap="none" spc="0" normalizeH="0" baseline="0" noProof="0" dirty="0" smtClean="0">
                <a:ln>
                  <a:noFill/>
                </a:ln>
                <a:solidFill>
                  <a:schemeClr val="bg1"/>
                </a:solidFill>
                <a:effectLst>
                  <a:outerShdw blurRad="38100" dist="25400" dir="5400000" algn="tl" rotWithShape="0">
                    <a:srgbClr val="000000">
                      <a:alpha val="43000"/>
                    </a:srgbClr>
                  </a:outerShdw>
                </a:effectLst>
                <a:uLnTx/>
                <a:uFillTx/>
                <a:latin typeface="+mj-lt"/>
                <a:ea typeface="+mj-ea"/>
                <a:cs typeface="+mj-cs"/>
              </a:rPr>
              <a:t>Fastening Angles for Stiffness</a:t>
            </a:r>
            <a:endParaRPr kumimoji="0" lang="en-US" sz="1600" b="1" i="0" u="none" strike="noStrike" kern="1200" cap="none" spc="0" normalizeH="0" baseline="0" noProof="0" dirty="0">
              <a:ln>
                <a:noFill/>
              </a:ln>
              <a:solidFill>
                <a:schemeClr val="bg1"/>
              </a:solidFill>
              <a:effectLst>
                <a:outerShdw blurRad="38100" dist="25400" dir="5400000" algn="tl" rotWithShape="0">
                  <a:srgbClr val="000000">
                    <a:alpha val="43000"/>
                  </a:srgbClr>
                </a:outerShdw>
              </a:effectLst>
              <a:uLnTx/>
              <a:uFillTx/>
              <a:latin typeface="+mj-lt"/>
              <a:ea typeface="+mj-ea"/>
              <a:cs typeface="+mj-cs"/>
            </a:endParaRPr>
          </a:p>
        </p:txBody>
      </p:sp>
      <p:sp>
        <p:nvSpPr>
          <p:cNvPr id="5" name="Title 1"/>
          <p:cNvSpPr txBox="1">
            <a:spLocks/>
          </p:cNvSpPr>
          <p:nvPr/>
        </p:nvSpPr>
        <p:spPr>
          <a:xfrm>
            <a:off x="914400" y="3733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6" name="Title 1"/>
          <p:cNvSpPr txBox="1">
            <a:spLocks/>
          </p:cNvSpPr>
          <p:nvPr/>
        </p:nvSpPr>
        <p:spPr>
          <a:xfrm>
            <a:off x="1600200" y="22098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9" name="Straight Arrow Connector 8"/>
          <p:cNvCxnSpPr/>
          <p:nvPr/>
        </p:nvCxnSpPr>
        <p:spPr>
          <a:xfrm flipV="1">
            <a:off x="1219200" y="3276600"/>
            <a:ext cx="1219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68609" name="Rectangle 1"/>
          <p:cNvSpPr>
            <a:spLocks noChangeArrowheads="1"/>
          </p:cNvSpPr>
          <p:nvPr/>
        </p:nvSpPr>
        <p:spPr bwMode="auto">
          <a:xfrm>
            <a:off x="0" y="4648200"/>
            <a:ext cx="3886200" cy="135421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Use of appropriate materials will maximize light </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transmission into the test chamber.</a:t>
            </a:r>
            <a:endParaRPr kumimoji="0" lang="en-US" sz="1200" b="1"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-1/4” Clear Acrylic Panels</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 1.5” x 1.5” clear PVC angle used as outside support structure.</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-3/16” x1.25” x1.25” clear PVC used inside.  </a:t>
            </a:r>
            <a:endParaRPr kumimoji="0" lang="en-US" sz="400" b="0" i="0" u="none" strike="noStrike" cap="none" normalizeH="0" baseline="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000" b="0" i="0" u="none" strike="noStrike" cap="none" normalizeH="0" baseline="0" dirty="0" smtClean="0">
                <a:ln>
                  <a:noFill/>
                </a:ln>
                <a:solidFill>
                  <a:schemeClr val="tx1"/>
                </a:solidFill>
                <a:effectLst/>
                <a:latin typeface="Calibri" pitchFamily="34" charset="0"/>
                <a:ea typeface="Calibri" pitchFamily="34" charset="0"/>
                <a:cs typeface="Times New Roman" pitchFamily="18" charset="0"/>
              </a:rPr>
              <a:t>-8-32 x 5/8” </a:t>
            </a:r>
            <a:r>
              <a:rPr kumimoji="0" lang="en-US" sz="1000" b="1" i="0" u="sng" strike="noStrike" cap="none" normalizeH="0" dirty="0" smtClean="0">
                <a:ln>
                  <a:noFill/>
                </a:ln>
                <a:solidFill>
                  <a:schemeClr val="tx1"/>
                </a:solidFill>
                <a:effectLst/>
                <a:latin typeface="Calibri" pitchFamily="34" charset="0"/>
                <a:ea typeface="Calibri" pitchFamily="34" charset="0"/>
                <a:cs typeface="Times New Roman" pitchFamily="18" charset="0"/>
              </a:rPr>
              <a:t>screws tapped into inner PVC pieces, 6” Center to Center.</a:t>
            </a:r>
            <a:endParaRPr kumimoji="0" lang="en-US" sz="400" b="1" i="0" u="sng" strike="noStrike" cap="none" normalizeH="0" dirty="0" smtClean="0">
              <a:ln>
                <a:noFill/>
              </a:ln>
              <a:solidFill>
                <a:schemeClr val="tx1"/>
              </a:solidFill>
              <a:effectLst/>
              <a:latin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graphicFrame>
        <p:nvGraphicFramePr>
          <p:cNvPr id="68610" name="Object 2"/>
          <p:cNvGraphicFramePr>
            <a:graphicFrameLocks noChangeAspect="1"/>
          </p:cNvGraphicFramePr>
          <p:nvPr/>
        </p:nvGraphicFramePr>
        <p:xfrm>
          <a:off x="4419600" y="990600"/>
          <a:ext cx="4238990" cy="2743200"/>
        </p:xfrm>
        <a:graphic>
          <a:graphicData uri="http://schemas.openxmlformats.org/presentationml/2006/ole">
            <mc:AlternateContent xmlns:mc="http://schemas.openxmlformats.org/markup-compatibility/2006">
              <mc:Choice xmlns:v="urn:schemas-microsoft-com:vml" Requires="v">
                <p:oleObj spid="_x0000_s5122"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419600" y="990600"/>
                        <a:ext cx="4238990" cy="2743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3" name="Title 1"/>
          <p:cNvSpPr txBox="1">
            <a:spLocks/>
          </p:cNvSpPr>
          <p:nvPr/>
        </p:nvSpPr>
        <p:spPr>
          <a:xfrm>
            <a:off x="4953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Outer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4" name="Straight Arrow Connector 13"/>
          <p:cNvCxnSpPr/>
          <p:nvPr/>
        </p:nvCxnSpPr>
        <p:spPr>
          <a:xfrm>
            <a:off x="5715000" y="1524000"/>
            <a:ext cx="4572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6" name="Title 1"/>
          <p:cNvSpPr txBox="1">
            <a:spLocks/>
          </p:cNvSpPr>
          <p:nvPr/>
        </p:nvSpPr>
        <p:spPr>
          <a:xfrm>
            <a:off x="5257800" y="2590800"/>
            <a:ext cx="3840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sp>
        <p:nvSpPr>
          <p:cNvPr id="17" name="Title 1"/>
          <p:cNvSpPr txBox="1">
            <a:spLocks/>
          </p:cNvSpPr>
          <p:nvPr/>
        </p:nvSpPr>
        <p:spPr>
          <a:xfrm>
            <a:off x="7391400" y="13716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Wall</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18" name="Straight Arrow Connector 17"/>
          <p:cNvCxnSpPr/>
          <p:nvPr/>
        </p:nvCxnSpPr>
        <p:spPr>
          <a:xfrm>
            <a:off x="5638800" y="2667000"/>
            <a:ext cx="7620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8001000" y="1524000"/>
            <a:ext cx="76200" cy="5334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itle 1"/>
          <p:cNvSpPr txBox="1">
            <a:spLocks/>
          </p:cNvSpPr>
          <p:nvPr/>
        </p:nvSpPr>
        <p:spPr>
          <a:xfrm>
            <a:off x="6858000" y="1295400"/>
            <a:ext cx="841248" cy="152400"/>
          </a:xfrm>
          <a:prstGeom prst="rect">
            <a:avLst/>
          </a:prstGeom>
          <a:ln>
            <a:noFill/>
          </a:ln>
        </p:spPr>
        <p:txBody>
          <a:bodyPr vert="horz" lIns="0" tIns="0" rIns="18288" bIns="0" anchor="b">
            <a:normAutofit/>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Inner Angle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23" name="Straight Arrow Connector 22"/>
          <p:cNvCxnSpPr/>
          <p:nvPr/>
        </p:nvCxnSpPr>
        <p:spPr>
          <a:xfrm flipH="1">
            <a:off x="6858000" y="1447800"/>
            <a:ext cx="304800" cy="762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6248400" y="26670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6248400" y="2438400"/>
            <a:ext cx="304800"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H="1">
            <a:off x="6553200" y="25146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30" name="Straight Connector 29"/>
          <p:cNvCxnSpPr/>
          <p:nvPr/>
        </p:nvCxnSpPr>
        <p:spPr>
          <a:xfrm flipH="1">
            <a:off x="6553200" y="2590800"/>
            <a:ext cx="128016" cy="0"/>
          </a:xfrm>
          <a:prstGeom prst="line">
            <a:avLst/>
          </a:prstGeom>
          <a:ln w="6350">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6172200" y="2362200"/>
            <a:ext cx="533400" cy="5334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Title 1"/>
          <p:cNvSpPr txBox="1">
            <a:spLocks/>
          </p:cNvSpPr>
          <p:nvPr/>
        </p:nvSpPr>
        <p:spPr>
          <a:xfrm>
            <a:off x="5105400" y="2057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Clearance</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35" name="Straight Arrow Connector 34"/>
          <p:cNvCxnSpPr/>
          <p:nvPr/>
        </p:nvCxnSpPr>
        <p:spPr>
          <a:xfrm>
            <a:off x="5486400" y="2133600"/>
            <a:ext cx="914400" cy="4572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a:off x="5486400" y="2133600"/>
            <a:ext cx="838200" cy="381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0" name="Title 1"/>
          <p:cNvSpPr txBox="1">
            <a:spLocks/>
          </p:cNvSpPr>
          <p:nvPr/>
        </p:nvSpPr>
        <p:spPr>
          <a:xfrm>
            <a:off x="7391400" y="3200400"/>
            <a:ext cx="384048" cy="152400"/>
          </a:xfrm>
          <a:prstGeom prst="rect">
            <a:avLst/>
          </a:prstGeom>
          <a:ln>
            <a:noFill/>
          </a:ln>
        </p:spPr>
        <p:txBody>
          <a:bodyPr vert="horz" lIns="0" tIns="0" rIns="18288" bIns="0" anchor="b">
            <a:normAutofit fontScale="70000" lnSpcReduction="20000"/>
            <a:scene3d>
              <a:camera prst="orthographicFront"/>
              <a:lightRig rig="freezing" dir="t">
                <a:rot lat="0" lon="0" rev="5640000"/>
              </a:lightRig>
            </a:scene3d>
            <a:sp3d prstMaterial="flat">
              <a:bevelT w="38100" h="38100"/>
              <a:contourClr>
                <a:schemeClr val="tx2"/>
              </a:contourClr>
            </a:sp3d>
          </a:bodyPr>
          <a:lstStyle/>
          <a:p>
            <a:pPr marL="0" marR="0" lvl="0" indent="0" algn="r" defTabSz="914400" rtl="0" eaLnBrk="1" fontAlgn="auto" latinLnBrk="0" hangingPunct="1">
              <a:lnSpc>
                <a:spcPct val="100000"/>
              </a:lnSpc>
              <a:spcBef>
                <a:spcPct val="0"/>
              </a:spcBef>
              <a:spcAft>
                <a:spcPts val="0"/>
              </a:spcAft>
              <a:buClrTx/>
              <a:buSzTx/>
              <a:buFontTx/>
              <a:buNone/>
              <a:tabLst/>
              <a:defRPr/>
            </a:pPr>
            <a:r>
              <a:rPr kumimoji="0" lang="en-US" sz="1000" b="1" i="0" u="none" strike="noStrike" kern="1200" cap="none" spc="0" normalizeH="0" baseline="0" noProof="0" dirty="0" smtClean="0">
                <a:ln>
                  <a:noFill/>
                </a:ln>
                <a:effectLst>
                  <a:outerShdw blurRad="38100" dist="25400" dir="5400000" algn="tl" rotWithShape="0">
                    <a:srgbClr val="000000">
                      <a:alpha val="43000"/>
                    </a:srgbClr>
                  </a:outerShdw>
                </a:effectLst>
                <a:uLnTx/>
                <a:uFillTx/>
                <a:latin typeface="+mj-lt"/>
                <a:ea typeface="+mj-ea"/>
                <a:cs typeface="+mj-cs"/>
              </a:rPr>
              <a:t>Threaded</a:t>
            </a:r>
            <a:endParaRPr kumimoji="0" lang="en-US" sz="1000" b="1" i="0" u="none" strike="noStrike" kern="1200" cap="none" spc="0" normalizeH="0" baseline="0" noProof="0" dirty="0">
              <a:ln>
                <a:noFill/>
              </a:ln>
              <a:effectLst>
                <a:outerShdw blurRad="38100" dist="25400" dir="5400000" algn="tl" rotWithShape="0">
                  <a:srgbClr val="000000">
                    <a:alpha val="43000"/>
                  </a:srgbClr>
                </a:outerShdw>
              </a:effectLst>
              <a:uLnTx/>
              <a:uFillTx/>
              <a:latin typeface="+mj-lt"/>
              <a:ea typeface="+mj-ea"/>
              <a:cs typeface="+mj-cs"/>
            </a:endParaRPr>
          </a:p>
        </p:txBody>
      </p:sp>
      <p:cxnSp>
        <p:nvCxnSpPr>
          <p:cNvPr id="41" name="Straight Arrow Connector 40"/>
          <p:cNvCxnSpPr/>
          <p:nvPr/>
        </p:nvCxnSpPr>
        <p:spPr>
          <a:xfrm flipH="1" flipV="1">
            <a:off x="6629400" y="2590800"/>
            <a:ext cx="762000" cy="6096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44" name="Rectangle 43"/>
          <p:cNvSpPr/>
          <p:nvPr/>
        </p:nvSpPr>
        <p:spPr>
          <a:xfrm>
            <a:off x="2819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
        <p:nvSpPr>
          <p:cNvPr id="33" name="Rectangle 32"/>
          <p:cNvSpPr/>
          <p:nvPr/>
        </p:nvSpPr>
        <p:spPr>
          <a:xfrm>
            <a:off x="3962400" y="4724400"/>
            <a:ext cx="5105400" cy="1261884"/>
          </a:xfrm>
          <a:prstGeom prst="rect">
            <a:avLst/>
          </a:prstGeom>
        </p:spPr>
        <p:txBody>
          <a:bodyPr wrap="square">
            <a:spAutoFit/>
          </a:bodyPr>
          <a:lstStyle/>
          <a:p>
            <a:pPr lvl="0" eaLnBrk="0" fontAlgn="base" hangingPunct="0">
              <a:spcBef>
                <a:spcPct val="0"/>
              </a:spcBef>
              <a:spcAft>
                <a:spcPct val="0"/>
              </a:spcAft>
            </a:pPr>
            <a:r>
              <a:rPr lang="en-US" sz="1600" b="1" dirty="0" smtClean="0">
                <a:latin typeface="Calibri" pitchFamily="34" charset="0"/>
                <a:ea typeface="Calibri" pitchFamily="34" charset="0"/>
                <a:cs typeface="Times New Roman" pitchFamily="18" charset="0"/>
              </a:rPr>
              <a:t>FABRICATION Note:</a:t>
            </a:r>
            <a:r>
              <a:rPr lang="en-US" sz="1600" dirty="0" smtClean="0">
                <a:latin typeface="Calibri" pitchFamily="34" charset="0"/>
                <a:ea typeface="Calibri" pitchFamily="34" charset="0"/>
                <a:cs typeface="Times New Roman" pitchFamily="18" charset="0"/>
              </a:rPr>
              <a:t>  </a:t>
            </a:r>
            <a:r>
              <a:rPr lang="en-US" sz="1200" dirty="0" smtClean="0">
                <a:latin typeface="Calibri" pitchFamily="34" charset="0"/>
                <a:ea typeface="Calibri" pitchFamily="34" charset="0"/>
                <a:cs typeface="Times New Roman" pitchFamily="18" charset="0"/>
              </a:rPr>
              <a:t>Drilling holes in plastics, polycarbonate and especially acrylic can be difficult because the drill tends to grab and “dig” into the material.  Modify the cutting edge of the drill’s flutes by filing or sanding the cutting edge to a more vertical “scraping” edge (i.e. perpendicular to the surface being cut).  Keep it sharp and a very nice hole without breakout on the back surface will  result.  </a:t>
            </a:r>
            <a:endParaRPr lang="en-US" sz="1200" dirty="0" smtClean="0">
              <a:latin typeface="Arial" pitchFamily="34" charset="0"/>
            </a:endParaRPr>
          </a:p>
        </p:txBody>
      </p:sp>
    </p:spTree>
    <p:extLst>
      <p:ext uri="{BB962C8B-B14F-4D97-AF65-F5344CB8AC3E}">
        <p14:creationId xmlns:p14="http://schemas.microsoft.com/office/powerpoint/2010/main" val="287318204"/>
      </p:ext>
    </p:extLst>
  </p:cSld>
  <p:clrMapOvr>
    <a:masterClrMapping/>
  </p:clrMapOvr>
  <p:timing>
    <p:tnLst>
      <p:par>
        <p:cTn xmlns:p14="http://schemas.microsoft.com/office/powerpoint/2010/mai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cstate="print"/>
          <a:srcRect/>
          <a:stretch>
            <a:fillRect/>
          </a:stretch>
        </p:blipFill>
        <p:spPr bwMode="auto">
          <a:xfrm>
            <a:off x="1981200" y="2209800"/>
            <a:ext cx="4612749" cy="3048000"/>
          </a:xfrm>
          <a:prstGeom prst="rect">
            <a:avLst/>
          </a:prstGeom>
          <a:noFill/>
          <a:ln w="9525">
            <a:noFill/>
            <a:miter lim="800000"/>
            <a:headEnd/>
            <a:tailEnd/>
          </a:ln>
        </p:spPr>
      </p:pic>
      <p:sp>
        <p:nvSpPr>
          <p:cNvPr id="9" name="TextBox 8"/>
          <p:cNvSpPr txBox="1"/>
          <p:nvPr/>
        </p:nvSpPr>
        <p:spPr>
          <a:xfrm>
            <a:off x="2590800" y="990600"/>
            <a:ext cx="3032112" cy="646331"/>
          </a:xfrm>
          <a:prstGeom prst="rect">
            <a:avLst/>
          </a:prstGeom>
          <a:noFill/>
        </p:spPr>
        <p:txBody>
          <a:bodyPr wrap="none" rtlCol="0">
            <a:spAutoFit/>
          </a:bodyPr>
          <a:lstStyle/>
          <a:p>
            <a:r>
              <a:rPr lang="en-US" dirty="0" smtClean="0"/>
              <a:t>Light Transmission through</a:t>
            </a:r>
          </a:p>
          <a:p>
            <a:r>
              <a:rPr lang="en-US" dirty="0" smtClean="0"/>
              <a:t>Polycarbonate  and Acrylic </a:t>
            </a:r>
            <a:endParaRPr lang="en-US" dirty="0"/>
          </a:p>
        </p:txBody>
      </p:sp>
      <p:sp>
        <p:nvSpPr>
          <p:cNvPr id="4" name="Rectangle 3"/>
          <p:cNvSpPr/>
          <p:nvPr/>
        </p:nvSpPr>
        <p:spPr>
          <a:xfrm>
            <a:off x="25146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2315188780"/>
      </p:ext>
    </p:extLst>
  </p:cSld>
  <p:clrMapOvr>
    <a:masterClrMapping/>
  </p:clrMapOvr>
  <p:timing>
    <p:tnLst>
      <p:par>
        <p:cTn xmlns:p14="http://schemas.microsoft.com/office/powerpoint/2010/mai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152400" y="1600200"/>
            <a:ext cx="1295400" cy="34290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idx="4294967295"/>
          </p:nvPr>
        </p:nvSpPr>
        <p:spPr>
          <a:xfrm>
            <a:off x="2667000" y="914400"/>
            <a:ext cx="3124200" cy="228600"/>
          </a:xfrm>
          <a:solidFill>
            <a:schemeClr val="bg1"/>
          </a:solidFill>
        </p:spPr>
        <p:txBody>
          <a:bodyPr>
            <a:noAutofit/>
          </a:bodyPr>
          <a:lstStyle/>
          <a:p>
            <a:pPr algn="ctr"/>
            <a:r>
              <a:rPr lang="en-US" sz="1600" dirty="0" smtClean="0">
                <a:solidFill>
                  <a:schemeClr val="tx1"/>
                </a:solidFill>
              </a:rPr>
              <a:t>400nm through 700 nm</a:t>
            </a:r>
            <a:endParaRPr lang="en-US" sz="1600" dirty="0">
              <a:solidFill>
                <a:schemeClr val="tx1"/>
              </a:solidFill>
            </a:endParaRPr>
          </a:p>
        </p:txBody>
      </p:sp>
      <p:pic>
        <p:nvPicPr>
          <p:cNvPr id="55298" name="Picture 2"/>
          <p:cNvPicPr>
            <a:picLocks noChangeAspect="1" noChangeArrowheads="1"/>
          </p:cNvPicPr>
          <p:nvPr/>
        </p:nvPicPr>
        <p:blipFill>
          <a:blip r:embed="rId2" cstate="print"/>
          <a:srcRect/>
          <a:stretch>
            <a:fillRect/>
          </a:stretch>
        </p:blipFill>
        <p:spPr bwMode="auto">
          <a:xfrm>
            <a:off x="1447800" y="1600200"/>
            <a:ext cx="2511942" cy="3429000"/>
          </a:xfrm>
          <a:prstGeom prst="rect">
            <a:avLst/>
          </a:prstGeom>
          <a:noFill/>
          <a:ln w="9525">
            <a:noFill/>
            <a:miter lim="800000"/>
            <a:headEnd/>
            <a:tailEnd/>
          </a:ln>
        </p:spPr>
      </p:pic>
      <p:pic>
        <p:nvPicPr>
          <p:cNvPr id="55299" name="Picture 3"/>
          <p:cNvPicPr>
            <a:picLocks noChangeAspect="1" noChangeArrowheads="1"/>
          </p:cNvPicPr>
          <p:nvPr/>
        </p:nvPicPr>
        <p:blipFill>
          <a:blip r:embed="rId3" cstate="print"/>
          <a:srcRect/>
          <a:stretch>
            <a:fillRect/>
          </a:stretch>
        </p:blipFill>
        <p:spPr bwMode="auto">
          <a:xfrm>
            <a:off x="2438400" y="5257800"/>
            <a:ext cx="3771390" cy="1376363"/>
          </a:xfrm>
          <a:prstGeom prst="rect">
            <a:avLst/>
          </a:prstGeom>
          <a:noFill/>
          <a:ln w="9525">
            <a:noFill/>
            <a:miter lim="800000"/>
            <a:headEnd/>
            <a:tailEnd/>
          </a:ln>
        </p:spPr>
      </p:pic>
      <p:sp>
        <p:nvSpPr>
          <p:cNvPr id="7" name="Rectangle 6"/>
          <p:cNvSpPr/>
          <p:nvPr/>
        </p:nvSpPr>
        <p:spPr>
          <a:xfrm>
            <a:off x="2133600" y="609600"/>
            <a:ext cx="4432817" cy="369332"/>
          </a:xfrm>
          <a:prstGeom prst="rect">
            <a:avLst/>
          </a:prstGeom>
        </p:spPr>
        <p:txBody>
          <a:bodyPr wrap="none">
            <a:spAutoFit/>
          </a:bodyPr>
          <a:lstStyle/>
          <a:p>
            <a:r>
              <a:rPr lang="en-US" b="1" i="1" dirty="0" err="1" smtClean="0"/>
              <a:t>Photosynthetically</a:t>
            </a:r>
            <a:r>
              <a:rPr lang="en-US" b="1" i="1" dirty="0" smtClean="0"/>
              <a:t>  Active  </a:t>
            </a:r>
            <a:r>
              <a:rPr lang="en-US" b="1" i="1" dirty="0"/>
              <a:t>R</a:t>
            </a:r>
            <a:r>
              <a:rPr lang="en-US" b="1" i="1" dirty="0" smtClean="0"/>
              <a:t>adiation</a:t>
            </a:r>
            <a:r>
              <a:rPr lang="en-US" b="1" dirty="0" smtClean="0"/>
              <a:t> (</a:t>
            </a:r>
            <a:r>
              <a:rPr lang="en-US" b="1" i="1" dirty="0" smtClean="0"/>
              <a:t>PAR</a:t>
            </a:r>
            <a:r>
              <a:rPr lang="en-US" b="1" dirty="0" smtClean="0"/>
              <a:t>)</a:t>
            </a:r>
            <a:endParaRPr lang="en-US" b="1" dirty="0"/>
          </a:p>
        </p:txBody>
      </p:sp>
      <p:sp>
        <p:nvSpPr>
          <p:cNvPr id="8" name="TextBox 7"/>
          <p:cNvSpPr txBox="1"/>
          <p:nvPr/>
        </p:nvSpPr>
        <p:spPr>
          <a:xfrm>
            <a:off x="76200" y="1600200"/>
            <a:ext cx="1524000" cy="2616101"/>
          </a:xfrm>
          <a:prstGeom prst="rect">
            <a:avLst/>
          </a:prstGeom>
          <a:noFill/>
        </p:spPr>
        <p:txBody>
          <a:bodyPr wrap="square" rtlCol="0">
            <a:spAutoFit/>
          </a:bodyPr>
          <a:lstStyle/>
          <a:p>
            <a:r>
              <a:rPr lang="en-US" sz="1600" b="1" dirty="0" smtClean="0">
                <a:solidFill>
                  <a:schemeClr val="bg1"/>
                </a:solidFill>
              </a:rPr>
              <a:t>(0 Meters)</a:t>
            </a:r>
          </a:p>
          <a:p>
            <a:endParaRPr lang="en-US" sz="1600" b="1" dirty="0"/>
          </a:p>
          <a:p>
            <a:r>
              <a:rPr lang="en-US" sz="1600" b="1" dirty="0" smtClean="0">
                <a:solidFill>
                  <a:srgbClr val="FF0000"/>
                </a:solidFill>
              </a:rPr>
              <a:t>(4.6 Meters)</a:t>
            </a:r>
          </a:p>
          <a:p>
            <a:endParaRPr lang="en-US" sz="2400" b="1" dirty="0" smtClean="0"/>
          </a:p>
          <a:p>
            <a:r>
              <a:rPr lang="en-US" sz="1600" b="1" dirty="0" smtClean="0">
                <a:solidFill>
                  <a:srgbClr val="CCFF66"/>
                </a:solidFill>
              </a:rPr>
              <a:t>(9.1 Meters) </a:t>
            </a:r>
          </a:p>
          <a:p>
            <a:endParaRPr lang="en-US" sz="1600" b="1" dirty="0"/>
          </a:p>
          <a:p>
            <a:endParaRPr lang="en-US" sz="1200" b="1" dirty="0" smtClean="0"/>
          </a:p>
          <a:p>
            <a:r>
              <a:rPr lang="en-US" sz="1600" b="1" dirty="0" smtClean="0">
                <a:solidFill>
                  <a:srgbClr val="00B050"/>
                </a:solidFill>
              </a:rPr>
              <a:t>(18.3 Meters)</a:t>
            </a:r>
          </a:p>
          <a:p>
            <a:endParaRPr lang="en-US" sz="1600" b="1" dirty="0" smtClean="0"/>
          </a:p>
          <a:p>
            <a:r>
              <a:rPr lang="en-US" sz="1600" b="1" dirty="0" smtClean="0">
                <a:solidFill>
                  <a:srgbClr val="2503EF"/>
                </a:solidFill>
              </a:rPr>
              <a:t>(22.9 Meters)</a:t>
            </a:r>
            <a:endParaRPr lang="en-US" sz="1600" b="1" dirty="0">
              <a:solidFill>
                <a:srgbClr val="2503EF"/>
              </a:solidFill>
            </a:endParaRPr>
          </a:p>
        </p:txBody>
      </p:sp>
      <p:pic>
        <p:nvPicPr>
          <p:cNvPr id="55301" name="Picture 5"/>
          <p:cNvPicPr>
            <a:picLocks noChangeAspect="1" noChangeArrowheads="1"/>
          </p:cNvPicPr>
          <p:nvPr/>
        </p:nvPicPr>
        <p:blipFill>
          <a:blip r:embed="rId4" cstate="print"/>
          <a:srcRect/>
          <a:stretch>
            <a:fillRect/>
          </a:stretch>
        </p:blipFill>
        <p:spPr bwMode="auto">
          <a:xfrm>
            <a:off x="4419600" y="1600200"/>
            <a:ext cx="4572000" cy="3429000"/>
          </a:xfrm>
          <a:prstGeom prst="rect">
            <a:avLst/>
          </a:prstGeom>
          <a:noFill/>
          <a:ln w="9525">
            <a:noFill/>
            <a:miter lim="800000"/>
            <a:headEnd/>
            <a:tailEnd/>
          </a:ln>
        </p:spPr>
      </p:pic>
      <p:sp>
        <p:nvSpPr>
          <p:cNvPr id="10" name="Rectangle 9"/>
          <p:cNvSpPr/>
          <p:nvPr/>
        </p:nvSpPr>
        <p:spPr>
          <a:xfrm>
            <a:off x="24384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3098161127"/>
      </p:ext>
    </p:extLst>
  </p:cSld>
  <p:clrMapOvr>
    <a:masterClrMapping/>
  </p:clrMapOvr>
  <p:timing>
    <p:tnLst>
      <p:par>
        <p:cTn xmlns:p14="http://schemas.microsoft.com/office/powerpoint/2010/mai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19"/>
          <p:cNvSpPr/>
          <p:nvPr/>
        </p:nvSpPr>
        <p:spPr>
          <a:xfrm>
            <a:off x="2819400" y="2514600"/>
            <a:ext cx="1752600" cy="2590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81000" y="2057400"/>
            <a:ext cx="2057400" cy="3733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 name="Table 2"/>
          <p:cNvGraphicFramePr>
            <a:graphicFrameLocks noGrp="1"/>
          </p:cNvGraphicFramePr>
          <p:nvPr/>
        </p:nvGraphicFramePr>
        <p:xfrm>
          <a:off x="457200" y="2057400"/>
          <a:ext cx="1945471" cy="3733804"/>
        </p:xfrm>
        <a:graphic>
          <a:graphicData uri="http://schemas.openxmlformats.org/drawingml/2006/table">
            <a:tbl>
              <a:tblPr/>
              <a:tblGrid>
                <a:gridCol w="565316"/>
                <a:gridCol w="635980"/>
                <a:gridCol w="744175"/>
              </a:tblGrid>
              <a:tr h="205861">
                <a:tc gridSpan="3">
                  <a:txBody>
                    <a:bodyPr/>
                    <a:lstStyle/>
                    <a:p>
                      <a:pPr algn="ctr"/>
                      <a:r>
                        <a:rPr lang="en-US" sz="1000" dirty="0"/>
                        <a:t>PVC</a:t>
                      </a:r>
                    </a:p>
                  </a:txBody>
                  <a:tcPr marL="52779" marR="52779" marT="26390" marB="26390" anchor="ctr">
                    <a:lnL>
                      <a:noFill/>
                    </a:lnL>
                    <a:lnR>
                      <a:noFill/>
                    </a:lnR>
                    <a:lnT>
                      <a:noFill/>
                    </a:lnT>
                    <a:lnB>
                      <a:noFill/>
                    </a:lnB>
                  </a:tcPr>
                </a:tc>
                <a:tc hMerge="1">
                  <a:txBody>
                    <a:bodyPr/>
                    <a:lstStyle/>
                    <a:p>
                      <a:endParaRPr lang="en-US"/>
                    </a:p>
                  </a:txBody>
                  <a:tcPr/>
                </a:tc>
                <a:tc hMerge="1">
                  <a:txBody>
                    <a:bodyPr/>
                    <a:lstStyle/>
                    <a:p>
                      <a:endParaRPr lang="en-US"/>
                    </a:p>
                  </a:txBody>
                  <a:tcPr/>
                </a:tc>
              </a:tr>
              <a:tr h="645889">
                <a:tc>
                  <a:txBody>
                    <a:bodyPr/>
                    <a:lstStyle/>
                    <a:p>
                      <a:r>
                        <a:rPr lang="en-US" sz="800" dirty="0"/>
                        <a:t>Nominal Pipe Size</a:t>
                      </a:r>
                      <a:br>
                        <a:rPr lang="en-US" sz="800" dirty="0"/>
                      </a:br>
                      <a:r>
                        <a:rPr lang="en-US" sz="800" i="1" dirty="0"/>
                        <a:t>(inches)</a:t>
                      </a:r>
                      <a:endParaRPr lang="en-US" sz="800" dirty="0"/>
                    </a:p>
                  </a:txBody>
                  <a:tcPr marL="52779" marR="52779" marT="26390" marB="26390" anchor="ctr">
                    <a:lnL>
                      <a:noFill/>
                    </a:lnL>
                    <a:lnR>
                      <a:noFill/>
                    </a:lnR>
                    <a:lnT>
                      <a:noFill/>
                    </a:lnT>
                    <a:lnB>
                      <a:noFill/>
                    </a:lnB>
                  </a:tcPr>
                </a:tc>
                <a:tc>
                  <a:txBody>
                    <a:bodyPr/>
                    <a:lstStyle/>
                    <a:p>
                      <a:r>
                        <a:rPr lang="en-US" sz="1000"/>
                        <a:t>Schedule 40</a:t>
                      </a:r>
                    </a:p>
                  </a:txBody>
                  <a:tcPr marL="52779" marR="52779" marT="26390" marB="26390" anchor="ctr">
                    <a:lnL>
                      <a:noFill/>
                    </a:lnL>
                    <a:lnR>
                      <a:noFill/>
                    </a:lnR>
                    <a:lnT>
                      <a:noFill/>
                    </a:lnT>
                    <a:lnB>
                      <a:noFill/>
                    </a:lnB>
                  </a:tcPr>
                </a:tc>
                <a:tc>
                  <a:txBody>
                    <a:bodyPr/>
                    <a:lstStyle/>
                    <a:p>
                      <a:r>
                        <a:rPr lang="en-US" sz="1000" dirty="0"/>
                        <a:t>Schedule 80</a:t>
                      </a:r>
                    </a:p>
                  </a:txBody>
                  <a:tcPr marL="52779" marR="52779" marT="26390" marB="26390" anchor="ctr">
                    <a:lnL>
                      <a:noFill/>
                    </a:lnL>
                    <a:lnR>
                      <a:noFill/>
                    </a:lnR>
                    <a:lnT>
                      <a:noFill/>
                    </a:lnT>
                    <a:lnB>
                      <a:noFill/>
                    </a:lnB>
                  </a:tcPr>
                </a:tc>
              </a:tr>
              <a:tr h="205861">
                <a:tc>
                  <a:txBody>
                    <a:bodyPr/>
                    <a:lstStyle/>
                    <a:p>
                      <a:r>
                        <a:rPr lang="en-US" sz="1000" dirty="0"/>
                        <a:t>1/2</a:t>
                      </a:r>
                    </a:p>
                  </a:txBody>
                  <a:tcPr marL="52779" marR="52779" marT="26390" marB="26390" anchor="ctr">
                    <a:lnL>
                      <a:noFill/>
                    </a:lnL>
                    <a:lnR>
                      <a:noFill/>
                    </a:lnR>
                    <a:lnT>
                      <a:noFill/>
                    </a:lnT>
                    <a:lnB>
                      <a:noFill/>
                    </a:lnB>
                  </a:tcPr>
                </a:tc>
                <a:tc>
                  <a:txBody>
                    <a:bodyPr/>
                    <a:lstStyle/>
                    <a:p>
                      <a:r>
                        <a:rPr lang="en-US" sz="1000" dirty="0"/>
                        <a:t>358</a:t>
                      </a:r>
                    </a:p>
                  </a:txBody>
                  <a:tcPr marL="52779" marR="52779" marT="26390" marB="26390" anchor="ctr">
                    <a:lnL>
                      <a:noFill/>
                    </a:lnL>
                    <a:lnR>
                      <a:noFill/>
                    </a:lnR>
                    <a:lnT>
                      <a:noFill/>
                    </a:lnT>
                    <a:lnB>
                      <a:noFill/>
                    </a:lnB>
                    <a:solidFill>
                      <a:srgbClr val="00B050"/>
                    </a:solidFill>
                  </a:tcPr>
                </a:tc>
                <a:tc>
                  <a:txBody>
                    <a:bodyPr/>
                    <a:lstStyle/>
                    <a:p>
                      <a:r>
                        <a:rPr lang="en-US" sz="1000" dirty="0"/>
                        <a:t>509</a:t>
                      </a:r>
                    </a:p>
                  </a:txBody>
                  <a:tcPr marL="52779" marR="52779" marT="26390" marB="26390" anchor="ctr">
                    <a:lnL>
                      <a:noFill/>
                    </a:lnL>
                    <a:lnR>
                      <a:noFill/>
                    </a:lnR>
                    <a:lnT>
                      <a:noFill/>
                    </a:lnT>
                    <a:lnB>
                      <a:noFill/>
                    </a:lnB>
                    <a:solidFill>
                      <a:srgbClr val="00B050"/>
                    </a:solidFill>
                  </a:tcPr>
                </a:tc>
              </a:tr>
              <a:tr h="205861">
                <a:tc>
                  <a:txBody>
                    <a:bodyPr/>
                    <a:lstStyle/>
                    <a:p>
                      <a:r>
                        <a:rPr lang="en-US" sz="1000"/>
                        <a:t>3/4</a:t>
                      </a:r>
                    </a:p>
                  </a:txBody>
                  <a:tcPr marL="52779" marR="52779" marT="26390" marB="26390" anchor="ctr">
                    <a:lnL>
                      <a:noFill/>
                    </a:lnL>
                    <a:lnR>
                      <a:noFill/>
                    </a:lnR>
                    <a:lnT>
                      <a:noFill/>
                    </a:lnT>
                    <a:lnB>
                      <a:noFill/>
                    </a:lnB>
                  </a:tcPr>
                </a:tc>
                <a:tc>
                  <a:txBody>
                    <a:bodyPr/>
                    <a:lstStyle/>
                    <a:p>
                      <a:r>
                        <a:rPr lang="en-US" sz="1000" dirty="0"/>
                        <a:t>289</a:t>
                      </a:r>
                    </a:p>
                  </a:txBody>
                  <a:tcPr marL="52779" marR="52779" marT="26390" marB="26390" anchor="ctr">
                    <a:lnL>
                      <a:noFill/>
                    </a:lnL>
                    <a:lnR>
                      <a:noFill/>
                    </a:lnR>
                    <a:lnT>
                      <a:noFill/>
                    </a:lnT>
                    <a:lnB>
                      <a:noFill/>
                    </a:lnB>
                    <a:solidFill>
                      <a:srgbClr val="00B050"/>
                    </a:solidFill>
                  </a:tcPr>
                </a:tc>
                <a:tc>
                  <a:txBody>
                    <a:bodyPr/>
                    <a:lstStyle/>
                    <a:p>
                      <a:r>
                        <a:rPr lang="en-US" sz="1000"/>
                        <a:t>413</a:t>
                      </a:r>
                    </a:p>
                  </a:txBody>
                  <a:tcPr marL="52779" marR="52779" marT="26390" marB="26390" anchor="ctr">
                    <a:lnL>
                      <a:noFill/>
                    </a:lnL>
                    <a:lnR>
                      <a:noFill/>
                    </a:lnR>
                    <a:lnT>
                      <a:noFill/>
                    </a:lnT>
                    <a:lnB>
                      <a:noFill/>
                    </a:lnB>
                    <a:solidFill>
                      <a:srgbClr val="00B050"/>
                    </a:solidFill>
                  </a:tcPr>
                </a:tc>
              </a:tr>
              <a:tr h="205861">
                <a:tc>
                  <a:txBody>
                    <a:bodyPr/>
                    <a:lstStyle/>
                    <a:p>
                      <a:r>
                        <a:rPr lang="en-US" sz="1000"/>
                        <a:t>1</a:t>
                      </a:r>
                    </a:p>
                  </a:txBody>
                  <a:tcPr marL="52779" marR="52779" marT="26390" marB="26390" anchor="ctr">
                    <a:lnL>
                      <a:noFill/>
                    </a:lnL>
                    <a:lnR>
                      <a:noFill/>
                    </a:lnR>
                    <a:lnT>
                      <a:noFill/>
                    </a:lnT>
                    <a:lnB>
                      <a:noFill/>
                    </a:lnB>
                  </a:tcPr>
                </a:tc>
                <a:tc>
                  <a:txBody>
                    <a:bodyPr/>
                    <a:lstStyle/>
                    <a:p>
                      <a:r>
                        <a:rPr lang="en-US" sz="1000" dirty="0"/>
                        <a:t>270</a:t>
                      </a:r>
                    </a:p>
                  </a:txBody>
                  <a:tcPr marL="52779" marR="52779" marT="26390" marB="26390" anchor="ctr">
                    <a:lnL>
                      <a:noFill/>
                    </a:lnL>
                    <a:lnR>
                      <a:noFill/>
                    </a:lnR>
                    <a:lnT>
                      <a:noFill/>
                    </a:lnT>
                    <a:lnB>
                      <a:noFill/>
                    </a:lnB>
                    <a:solidFill>
                      <a:srgbClr val="00B050"/>
                    </a:solidFill>
                  </a:tcPr>
                </a:tc>
                <a:tc>
                  <a:txBody>
                    <a:bodyPr/>
                    <a:lstStyle/>
                    <a:p>
                      <a:r>
                        <a:rPr lang="en-US" sz="1000" dirty="0"/>
                        <a:t>378</a:t>
                      </a:r>
                    </a:p>
                  </a:txBody>
                  <a:tcPr marL="52779" marR="52779" marT="26390" marB="26390" anchor="ctr">
                    <a:lnL>
                      <a:noFill/>
                    </a:lnL>
                    <a:lnR>
                      <a:noFill/>
                    </a:lnR>
                    <a:lnT>
                      <a:noFill/>
                    </a:lnT>
                    <a:lnB>
                      <a:noFill/>
                    </a:lnB>
                    <a:solidFill>
                      <a:srgbClr val="00B050"/>
                    </a:solidFill>
                  </a:tcPr>
                </a:tc>
              </a:tr>
              <a:tr h="205861">
                <a:tc>
                  <a:txBody>
                    <a:bodyPr/>
                    <a:lstStyle/>
                    <a:p>
                      <a:r>
                        <a:rPr lang="en-US" sz="1000"/>
                        <a:t>1 1/4</a:t>
                      </a:r>
                    </a:p>
                  </a:txBody>
                  <a:tcPr marL="52779" marR="52779" marT="26390" marB="26390" anchor="ctr">
                    <a:lnL>
                      <a:noFill/>
                    </a:lnL>
                    <a:lnR>
                      <a:noFill/>
                    </a:lnR>
                    <a:lnT>
                      <a:noFill/>
                    </a:lnT>
                    <a:lnB>
                      <a:noFill/>
                    </a:lnB>
                  </a:tcPr>
                </a:tc>
                <a:tc>
                  <a:txBody>
                    <a:bodyPr/>
                    <a:lstStyle/>
                    <a:p>
                      <a:r>
                        <a:rPr lang="en-US" sz="1000" dirty="0"/>
                        <a:t>221</a:t>
                      </a:r>
                    </a:p>
                  </a:txBody>
                  <a:tcPr marL="52779" marR="52779" marT="26390" marB="26390" anchor="ctr">
                    <a:lnL>
                      <a:noFill/>
                    </a:lnL>
                    <a:lnR>
                      <a:noFill/>
                    </a:lnR>
                    <a:lnT>
                      <a:noFill/>
                    </a:lnT>
                    <a:lnB>
                      <a:noFill/>
                    </a:lnB>
                    <a:solidFill>
                      <a:srgbClr val="00B050"/>
                    </a:solidFill>
                  </a:tcPr>
                </a:tc>
                <a:tc>
                  <a:txBody>
                    <a:bodyPr/>
                    <a:lstStyle/>
                    <a:p>
                      <a:r>
                        <a:rPr lang="en-US" sz="1000" dirty="0"/>
                        <a:t>312</a:t>
                      </a:r>
                    </a:p>
                  </a:txBody>
                  <a:tcPr marL="52779" marR="52779" marT="26390" marB="26390" anchor="ctr">
                    <a:lnL>
                      <a:noFill/>
                    </a:lnL>
                    <a:lnR>
                      <a:noFill/>
                    </a:lnR>
                    <a:lnT>
                      <a:noFill/>
                    </a:lnT>
                    <a:lnB>
                      <a:noFill/>
                    </a:lnB>
                    <a:solidFill>
                      <a:srgbClr val="00B050"/>
                    </a:solidFill>
                  </a:tcPr>
                </a:tc>
              </a:tr>
              <a:tr h="205861">
                <a:tc>
                  <a:txBody>
                    <a:bodyPr/>
                    <a:lstStyle/>
                    <a:p>
                      <a:r>
                        <a:rPr lang="en-US" sz="1000"/>
                        <a:t>1 1/2</a:t>
                      </a:r>
                    </a:p>
                  </a:txBody>
                  <a:tcPr marL="52779" marR="52779" marT="26390" marB="26390" anchor="ctr">
                    <a:lnL>
                      <a:noFill/>
                    </a:lnL>
                    <a:lnR>
                      <a:noFill/>
                    </a:lnR>
                    <a:lnT>
                      <a:noFill/>
                    </a:lnT>
                    <a:lnB>
                      <a:noFill/>
                    </a:lnB>
                  </a:tcPr>
                </a:tc>
                <a:tc>
                  <a:txBody>
                    <a:bodyPr/>
                    <a:lstStyle/>
                    <a:p>
                      <a:r>
                        <a:rPr lang="en-US" sz="1000"/>
                        <a:t>198</a:t>
                      </a:r>
                    </a:p>
                  </a:txBody>
                  <a:tcPr marL="52779" marR="52779" marT="26390" marB="26390" anchor="ctr">
                    <a:lnL>
                      <a:noFill/>
                    </a:lnL>
                    <a:lnR>
                      <a:noFill/>
                    </a:lnR>
                    <a:lnT>
                      <a:noFill/>
                    </a:lnT>
                    <a:lnB>
                      <a:noFill/>
                    </a:lnB>
                    <a:solidFill>
                      <a:srgbClr val="00B050"/>
                    </a:solidFill>
                  </a:tcPr>
                </a:tc>
                <a:tc>
                  <a:txBody>
                    <a:bodyPr/>
                    <a:lstStyle/>
                    <a:p>
                      <a:r>
                        <a:rPr lang="en-US" sz="1000" dirty="0"/>
                        <a:t>282</a:t>
                      </a:r>
                    </a:p>
                  </a:txBody>
                  <a:tcPr marL="52779" marR="52779" marT="26390" marB="26390" anchor="ctr">
                    <a:lnL>
                      <a:noFill/>
                    </a:lnL>
                    <a:lnR>
                      <a:noFill/>
                    </a:lnR>
                    <a:lnT>
                      <a:noFill/>
                    </a:lnT>
                    <a:lnB>
                      <a:noFill/>
                    </a:lnB>
                    <a:solidFill>
                      <a:srgbClr val="00B050"/>
                    </a:solidFill>
                  </a:tcPr>
                </a:tc>
              </a:tr>
              <a:tr h="205861">
                <a:tc>
                  <a:txBody>
                    <a:bodyPr/>
                    <a:lstStyle/>
                    <a:p>
                      <a:r>
                        <a:rPr lang="en-US" sz="1000"/>
                        <a:t>2</a:t>
                      </a:r>
                    </a:p>
                  </a:txBody>
                  <a:tcPr marL="52779" marR="52779" marT="26390" marB="26390" anchor="ctr">
                    <a:lnL>
                      <a:noFill/>
                    </a:lnL>
                    <a:lnR>
                      <a:noFill/>
                    </a:lnR>
                    <a:lnT>
                      <a:noFill/>
                    </a:lnT>
                    <a:lnB>
                      <a:noFill/>
                    </a:lnB>
                  </a:tcPr>
                </a:tc>
                <a:tc>
                  <a:txBody>
                    <a:bodyPr/>
                    <a:lstStyle/>
                    <a:p>
                      <a:r>
                        <a:rPr lang="en-US" sz="1000"/>
                        <a:t>166</a:t>
                      </a:r>
                    </a:p>
                  </a:txBody>
                  <a:tcPr marL="52779" marR="52779" marT="26390" marB="26390" anchor="ctr">
                    <a:lnL>
                      <a:noFill/>
                    </a:lnL>
                    <a:lnR>
                      <a:noFill/>
                    </a:lnR>
                    <a:lnT>
                      <a:noFill/>
                    </a:lnT>
                    <a:lnB>
                      <a:noFill/>
                    </a:lnB>
                    <a:solidFill>
                      <a:srgbClr val="00B050"/>
                    </a:solidFill>
                  </a:tcPr>
                </a:tc>
                <a:tc>
                  <a:txBody>
                    <a:bodyPr/>
                    <a:lstStyle/>
                    <a:p>
                      <a:r>
                        <a:rPr lang="en-US" sz="1000" dirty="0"/>
                        <a:t>243</a:t>
                      </a:r>
                    </a:p>
                  </a:txBody>
                  <a:tcPr marL="52779" marR="52779" marT="26390" marB="26390" anchor="ctr">
                    <a:lnL>
                      <a:noFill/>
                    </a:lnL>
                    <a:lnR>
                      <a:noFill/>
                    </a:lnR>
                    <a:lnT>
                      <a:noFill/>
                    </a:lnT>
                    <a:lnB>
                      <a:noFill/>
                    </a:lnB>
                    <a:solidFill>
                      <a:srgbClr val="00B050"/>
                    </a:solidFill>
                  </a:tcPr>
                </a:tc>
              </a:tr>
              <a:tr h="205861">
                <a:tc>
                  <a:txBody>
                    <a:bodyPr/>
                    <a:lstStyle/>
                    <a:p>
                      <a:r>
                        <a:rPr lang="en-US" sz="1000"/>
                        <a:t>2 1/2</a:t>
                      </a:r>
                    </a:p>
                  </a:txBody>
                  <a:tcPr marL="52779" marR="52779" marT="26390" marB="26390" anchor="ctr">
                    <a:lnL>
                      <a:noFill/>
                    </a:lnL>
                    <a:lnR>
                      <a:noFill/>
                    </a:lnR>
                    <a:lnT>
                      <a:noFill/>
                    </a:lnT>
                    <a:lnB>
                      <a:noFill/>
                    </a:lnB>
                  </a:tcPr>
                </a:tc>
                <a:tc>
                  <a:txBody>
                    <a:bodyPr/>
                    <a:lstStyle/>
                    <a:p>
                      <a:r>
                        <a:rPr lang="en-US" sz="1000"/>
                        <a:t>182</a:t>
                      </a:r>
                    </a:p>
                  </a:txBody>
                  <a:tcPr marL="52779" marR="52779" marT="26390" marB="26390" anchor="ctr">
                    <a:lnL>
                      <a:noFill/>
                    </a:lnL>
                    <a:lnR>
                      <a:noFill/>
                    </a:lnR>
                    <a:lnT>
                      <a:noFill/>
                    </a:lnT>
                    <a:lnB>
                      <a:noFill/>
                    </a:lnB>
                    <a:solidFill>
                      <a:srgbClr val="00B050"/>
                    </a:solidFill>
                  </a:tcPr>
                </a:tc>
                <a:tc>
                  <a:txBody>
                    <a:bodyPr/>
                    <a:lstStyle/>
                    <a:p>
                      <a:r>
                        <a:rPr lang="en-US" sz="1000" dirty="0"/>
                        <a:t>255</a:t>
                      </a:r>
                    </a:p>
                  </a:txBody>
                  <a:tcPr marL="52779" marR="52779" marT="26390" marB="26390" anchor="ctr">
                    <a:lnL>
                      <a:noFill/>
                    </a:lnL>
                    <a:lnR>
                      <a:noFill/>
                    </a:lnR>
                    <a:lnT>
                      <a:noFill/>
                    </a:lnT>
                    <a:lnB>
                      <a:noFill/>
                    </a:lnB>
                    <a:solidFill>
                      <a:srgbClr val="00B050"/>
                    </a:solidFill>
                  </a:tcPr>
                </a:tc>
              </a:tr>
              <a:tr h="205861">
                <a:tc>
                  <a:txBody>
                    <a:bodyPr/>
                    <a:lstStyle/>
                    <a:p>
                      <a:r>
                        <a:rPr lang="en-US" sz="1000"/>
                        <a:t>3</a:t>
                      </a:r>
                    </a:p>
                  </a:txBody>
                  <a:tcPr marL="52779" marR="52779" marT="26390" marB="26390" anchor="ctr">
                    <a:lnL>
                      <a:noFill/>
                    </a:lnL>
                    <a:lnR>
                      <a:noFill/>
                    </a:lnR>
                    <a:lnT>
                      <a:noFill/>
                    </a:lnT>
                    <a:lnB>
                      <a:noFill/>
                    </a:lnB>
                  </a:tcPr>
                </a:tc>
                <a:tc>
                  <a:txBody>
                    <a:bodyPr/>
                    <a:lstStyle/>
                    <a:p>
                      <a:r>
                        <a:rPr lang="en-US" sz="1000"/>
                        <a:t>158</a:t>
                      </a:r>
                    </a:p>
                  </a:txBody>
                  <a:tcPr marL="52779" marR="52779" marT="26390" marB="26390" anchor="ctr">
                    <a:lnL>
                      <a:noFill/>
                    </a:lnL>
                    <a:lnR>
                      <a:noFill/>
                    </a:lnR>
                    <a:lnT>
                      <a:noFill/>
                    </a:lnT>
                    <a:lnB>
                      <a:noFill/>
                    </a:lnB>
                    <a:solidFill>
                      <a:srgbClr val="00B050"/>
                    </a:solidFill>
                  </a:tcPr>
                </a:tc>
                <a:tc>
                  <a:txBody>
                    <a:bodyPr/>
                    <a:lstStyle/>
                    <a:p>
                      <a:r>
                        <a:rPr lang="en-US" sz="1000" dirty="0"/>
                        <a:t>225</a:t>
                      </a:r>
                    </a:p>
                  </a:txBody>
                  <a:tcPr marL="52779" marR="52779" marT="26390" marB="26390" anchor="ctr">
                    <a:lnL>
                      <a:noFill/>
                    </a:lnL>
                    <a:lnR>
                      <a:noFill/>
                    </a:lnR>
                    <a:lnT>
                      <a:noFill/>
                    </a:lnT>
                    <a:lnB>
                      <a:noFill/>
                    </a:lnB>
                    <a:solidFill>
                      <a:srgbClr val="00B050"/>
                    </a:solidFill>
                  </a:tcPr>
                </a:tc>
              </a:tr>
              <a:tr h="205861">
                <a:tc>
                  <a:txBody>
                    <a:bodyPr/>
                    <a:lstStyle/>
                    <a:p>
                      <a:r>
                        <a:rPr lang="en-US" sz="1000" dirty="0"/>
                        <a:t>4</a:t>
                      </a:r>
                    </a:p>
                  </a:txBody>
                  <a:tcPr marL="52779" marR="52779" marT="26390" marB="26390" anchor="ctr">
                    <a:lnL>
                      <a:noFill/>
                    </a:lnL>
                    <a:lnR>
                      <a:noFill/>
                    </a:lnR>
                    <a:lnT>
                      <a:noFill/>
                    </a:lnT>
                    <a:lnB>
                      <a:noFill/>
                    </a:lnB>
                  </a:tcPr>
                </a:tc>
                <a:tc>
                  <a:txBody>
                    <a:bodyPr/>
                    <a:lstStyle/>
                    <a:p>
                      <a:r>
                        <a:rPr lang="en-US" sz="1000" dirty="0"/>
                        <a:t>133</a:t>
                      </a:r>
                    </a:p>
                  </a:txBody>
                  <a:tcPr marL="52779" marR="52779" marT="26390" marB="26390" anchor="ctr">
                    <a:lnL>
                      <a:noFill/>
                    </a:lnL>
                    <a:lnR>
                      <a:noFill/>
                    </a:lnR>
                    <a:lnT>
                      <a:noFill/>
                    </a:lnT>
                    <a:lnB>
                      <a:noFill/>
                    </a:lnB>
                    <a:solidFill>
                      <a:srgbClr val="FF0000"/>
                    </a:solidFill>
                  </a:tcPr>
                </a:tc>
                <a:tc>
                  <a:txBody>
                    <a:bodyPr/>
                    <a:lstStyle/>
                    <a:p>
                      <a:r>
                        <a:rPr lang="en-US" sz="1000" dirty="0"/>
                        <a:t>194</a:t>
                      </a:r>
                    </a:p>
                  </a:txBody>
                  <a:tcPr marL="52779" marR="52779" marT="26390" marB="26390" anchor="ctr">
                    <a:lnL>
                      <a:noFill/>
                    </a:lnL>
                    <a:lnR>
                      <a:noFill/>
                    </a:lnR>
                    <a:lnT>
                      <a:noFill/>
                    </a:lnT>
                    <a:lnB>
                      <a:noFill/>
                    </a:lnB>
                    <a:solidFill>
                      <a:srgbClr val="00B050"/>
                    </a:solidFill>
                  </a:tcPr>
                </a:tc>
              </a:tr>
              <a:tr h="205861">
                <a:tc>
                  <a:txBody>
                    <a:bodyPr/>
                    <a:lstStyle/>
                    <a:p>
                      <a:r>
                        <a:rPr lang="en-US" sz="1000"/>
                        <a:t>5</a:t>
                      </a:r>
                    </a:p>
                  </a:txBody>
                  <a:tcPr marL="52779" marR="52779" marT="26390" marB="26390" anchor="ctr">
                    <a:lnL>
                      <a:noFill/>
                    </a:lnL>
                    <a:lnR>
                      <a:noFill/>
                    </a:lnR>
                    <a:lnT>
                      <a:noFill/>
                    </a:lnT>
                    <a:lnB>
                      <a:noFill/>
                    </a:lnB>
                  </a:tcPr>
                </a:tc>
                <a:tc>
                  <a:txBody>
                    <a:bodyPr/>
                    <a:lstStyle/>
                    <a:p>
                      <a:r>
                        <a:rPr lang="en-US" sz="1000" dirty="0"/>
                        <a:t>117</a:t>
                      </a:r>
                    </a:p>
                  </a:txBody>
                  <a:tcPr marL="52779" marR="52779" marT="26390" marB="26390" anchor="ctr">
                    <a:lnL>
                      <a:noFill/>
                    </a:lnL>
                    <a:lnR>
                      <a:noFill/>
                    </a:lnR>
                    <a:lnT>
                      <a:noFill/>
                    </a:lnT>
                    <a:lnB>
                      <a:noFill/>
                    </a:lnB>
                    <a:solidFill>
                      <a:srgbClr val="FF0000"/>
                    </a:solidFill>
                  </a:tcPr>
                </a:tc>
                <a:tc>
                  <a:txBody>
                    <a:bodyPr/>
                    <a:lstStyle/>
                    <a:p>
                      <a:r>
                        <a:rPr lang="en-US" sz="1000" dirty="0"/>
                        <a:t>173</a:t>
                      </a:r>
                    </a:p>
                  </a:txBody>
                  <a:tcPr marL="52779" marR="52779" marT="26390" marB="26390" anchor="ctr">
                    <a:lnL>
                      <a:noFill/>
                    </a:lnL>
                    <a:lnR>
                      <a:noFill/>
                    </a:lnR>
                    <a:lnT>
                      <a:noFill/>
                    </a:lnT>
                    <a:lnB>
                      <a:noFill/>
                    </a:lnB>
                    <a:solidFill>
                      <a:srgbClr val="00B050"/>
                    </a:solidFill>
                  </a:tcPr>
                </a:tc>
              </a:tr>
              <a:tr h="205861">
                <a:tc>
                  <a:txBody>
                    <a:bodyPr/>
                    <a:lstStyle/>
                    <a:p>
                      <a:r>
                        <a:rPr lang="en-US" sz="1000"/>
                        <a:t>6</a:t>
                      </a:r>
                    </a:p>
                  </a:txBody>
                  <a:tcPr marL="52779" marR="52779" marT="26390" marB="26390" anchor="ctr">
                    <a:lnL>
                      <a:noFill/>
                    </a:lnL>
                    <a:lnR>
                      <a:noFill/>
                    </a:lnR>
                    <a:lnT>
                      <a:noFill/>
                    </a:lnT>
                    <a:lnB>
                      <a:noFill/>
                    </a:lnB>
                  </a:tcPr>
                </a:tc>
                <a:tc>
                  <a:txBody>
                    <a:bodyPr/>
                    <a:lstStyle/>
                    <a:p>
                      <a:r>
                        <a:rPr lang="en-US" sz="1000" dirty="0"/>
                        <a:t>106</a:t>
                      </a:r>
                    </a:p>
                  </a:txBody>
                  <a:tcPr marL="52779" marR="52779" marT="26390" marB="26390" anchor="ctr">
                    <a:lnL>
                      <a:noFill/>
                    </a:lnL>
                    <a:lnR>
                      <a:noFill/>
                    </a:lnR>
                    <a:lnT>
                      <a:noFill/>
                    </a:lnT>
                    <a:lnB>
                      <a:noFill/>
                    </a:lnB>
                    <a:solidFill>
                      <a:srgbClr val="FF0000"/>
                    </a:solidFill>
                  </a:tcPr>
                </a:tc>
                <a:tc>
                  <a:txBody>
                    <a:bodyPr/>
                    <a:lstStyle/>
                    <a:p>
                      <a:r>
                        <a:rPr lang="en-US" sz="1000" dirty="0"/>
                        <a:t>167</a:t>
                      </a:r>
                    </a:p>
                  </a:txBody>
                  <a:tcPr marL="52779" marR="52779" marT="26390" marB="26390" anchor="ctr">
                    <a:lnL>
                      <a:noFill/>
                    </a:lnL>
                    <a:lnR>
                      <a:noFill/>
                    </a:lnR>
                    <a:lnT>
                      <a:noFill/>
                    </a:lnT>
                    <a:lnB>
                      <a:noFill/>
                    </a:lnB>
                    <a:solidFill>
                      <a:srgbClr val="00B050"/>
                    </a:solidFill>
                  </a:tcPr>
                </a:tc>
              </a:tr>
              <a:tr h="205861">
                <a:tc>
                  <a:txBody>
                    <a:bodyPr/>
                    <a:lstStyle/>
                    <a:p>
                      <a:r>
                        <a:rPr lang="en-US" sz="1000" dirty="0"/>
                        <a:t>8</a:t>
                      </a:r>
                    </a:p>
                  </a:txBody>
                  <a:tcPr marL="52779" marR="52779" marT="26390" marB="26390" anchor="ctr">
                    <a:lnL>
                      <a:noFill/>
                    </a:lnL>
                    <a:lnR>
                      <a:noFill/>
                    </a:lnR>
                    <a:lnT>
                      <a:noFill/>
                    </a:lnT>
                    <a:lnB>
                      <a:noFill/>
                    </a:lnB>
                  </a:tcPr>
                </a:tc>
                <a:tc>
                  <a:txBody>
                    <a:bodyPr/>
                    <a:lstStyle/>
                    <a:p>
                      <a:r>
                        <a:rPr lang="en-US" sz="1000" dirty="0"/>
                        <a:t>93</a:t>
                      </a:r>
                    </a:p>
                  </a:txBody>
                  <a:tcPr marL="52779" marR="52779" marT="26390" marB="26390" anchor="ctr">
                    <a:lnL>
                      <a:noFill/>
                    </a:lnL>
                    <a:lnR>
                      <a:noFill/>
                    </a:lnR>
                    <a:lnT>
                      <a:noFill/>
                    </a:lnT>
                    <a:lnB>
                      <a:noFill/>
                    </a:lnB>
                    <a:solidFill>
                      <a:srgbClr val="FF0000"/>
                    </a:solidFill>
                  </a:tcPr>
                </a:tc>
                <a:tc>
                  <a:txBody>
                    <a:bodyPr/>
                    <a:lstStyle/>
                    <a:p>
                      <a:r>
                        <a:rPr lang="en-US" sz="1000" dirty="0"/>
                        <a:t>148</a:t>
                      </a:r>
                    </a:p>
                  </a:txBody>
                  <a:tcPr marL="52779" marR="52779" marT="26390" marB="26390" anchor="ctr">
                    <a:lnL>
                      <a:noFill/>
                    </a:lnL>
                    <a:lnR>
                      <a:noFill/>
                    </a:lnR>
                    <a:lnT>
                      <a:noFill/>
                    </a:lnT>
                    <a:lnB>
                      <a:noFill/>
                    </a:lnB>
                    <a:solidFill>
                      <a:srgbClr val="00B050"/>
                    </a:solidFill>
                  </a:tcPr>
                </a:tc>
              </a:tr>
              <a:tr h="205861">
                <a:tc>
                  <a:txBody>
                    <a:bodyPr/>
                    <a:lstStyle/>
                    <a:p>
                      <a:r>
                        <a:rPr lang="en-US" sz="1000" dirty="0"/>
                        <a:t>10</a:t>
                      </a:r>
                    </a:p>
                  </a:txBody>
                  <a:tcPr marL="52779" marR="52779" marT="26390" marB="26390" anchor="ctr">
                    <a:lnL>
                      <a:noFill/>
                    </a:lnL>
                    <a:lnR>
                      <a:noFill/>
                    </a:lnR>
                    <a:lnT>
                      <a:noFill/>
                    </a:lnT>
                    <a:lnB>
                      <a:noFill/>
                    </a:lnB>
                  </a:tcPr>
                </a:tc>
                <a:tc>
                  <a:txBody>
                    <a:bodyPr/>
                    <a:lstStyle/>
                    <a:p>
                      <a:r>
                        <a:rPr lang="en-US" sz="1000" dirty="0"/>
                        <a:t>84</a:t>
                      </a:r>
                    </a:p>
                  </a:txBody>
                  <a:tcPr marL="52779" marR="52779" marT="26390" marB="26390" anchor="ctr">
                    <a:lnL>
                      <a:noFill/>
                    </a:lnL>
                    <a:lnR>
                      <a:noFill/>
                    </a:lnR>
                    <a:lnT>
                      <a:noFill/>
                    </a:lnT>
                    <a:lnB>
                      <a:noFill/>
                    </a:lnB>
                    <a:solidFill>
                      <a:srgbClr val="FF0000"/>
                    </a:solidFill>
                  </a:tcPr>
                </a:tc>
                <a:tc>
                  <a:txBody>
                    <a:bodyPr/>
                    <a:lstStyle/>
                    <a:p>
                      <a:r>
                        <a:rPr lang="en-US" sz="1000" dirty="0"/>
                        <a:t>140</a:t>
                      </a:r>
                    </a:p>
                  </a:txBody>
                  <a:tcPr marL="52779" marR="52779" marT="26390" marB="26390" anchor="ctr">
                    <a:lnL>
                      <a:noFill/>
                    </a:lnL>
                    <a:lnR>
                      <a:noFill/>
                    </a:lnR>
                    <a:lnT>
                      <a:noFill/>
                    </a:lnT>
                    <a:lnB>
                      <a:noFill/>
                    </a:lnB>
                    <a:solidFill>
                      <a:srgbClr val="FF0000"/>
                    </a:solidFill>
                  </a:tcPr>
                </a:tc>
              </a:tr>
              <a:tr h="205861">
                <a:tc>
                  <a:txBody>
                    <a:bodyPr/>
                    <a:lstStyle/>
                    <a:p>
                      <a:r>
                        <a:rPr lang="en-US" sz="1000"/>
                        <a:t>12</a:t>
                      </a:r>
                    </a:p>
                  </a:txBody>
                  <a:tcPr marL="52779" marR="52779" marT="26390" marB="26390" anchor="ctr">
                    <a:lnL>
                      <a:noFill/>
                    </a:lnL>
                    <a:lnR>
                      <a:noFill/>
                    </a:lnR>
                    <a:lnT>
                      <a:noFill/>
                    </a:lnT>
                    <a:lnB>
                      <a:noFill/>
                    </a:lnB>
                  </a:tcPr>
                </a:tc>
                <a:tc>
                  <a:txBody>
                    <a:bodyPr/>
                    <a:lstStyle/>
                    <a:p>
                      <a:r>
                        <a:rPr lang="en-US" sz="1000" dirty="0"/>
                        <a:t>79</a:t>
                      </a:r>
                    </a:p>
                  </a:txBody>
                  <a:tcPr marL="52779" marR="52779" marT="26390" marB="26390" anchor="ctr">
                    <a:lnL>
                      <a:noFill/>
                    </a:lnL>
                    <a:lnR>
                      <a:noFill/>
                    </a:lnR>
                    <a:lnT>
                      <a:noFill/>
                    </a:lnT>
                    <a:lnB>
                      <a:noFill/>
                    </a:lnB>
                    <a:solidFill>
                      <a:srgbClr val="FF0000"/>
                    </a:solidFill>
                  </a:tcPr>
                </a:tc>
                <a:tc>
                  <a:txBody>
                    <a:bodyPr/>
                    <a:lstStyle/>
                    <a:p>
                      <a:r>
                        <a:rPr lang="en-US" sz="1000" dirty="0"/>
                        <a:t>137</a:t>
                      </a:r>
                    </a:p>
                  </a:txBody>
                  <a:tcPr marL="52779" marR="52779" marT="26390" marB="26390" anchor="ctr">
                    <a:lnL>
                      <a:noFill/>
                    </a:lnL>
                    <a:lnR>
                      <a:noFill/>
                    </a:lnR>
                    <a:lnT>
                      <a:noFill/>
                    </a:lnT>
                    <a:lnB>
                      <a:noFill/>
                    </a:lnB>
                    <a:solidFill>
                      <a:srgbClr val="FF0000"/>
                    </a:solidFill>
                  </a:tcPr>
                </a:tc>
              </a:tr>
            </a:tbl>
          </a:graphicData>
        </a:graphic>
      </p:graphicFrame>
      <p:graphicFrame>
        <p:nvGraphicFramePr>
          <p:cNvPr id="18" name="Table 17"/>
          <p:cNvGraphicFramePr>
            <a:graphicFrameLocks noGrp="1"/>
          </p:cNvGraphicFramePr>
          <p:nvPr/>
        </p:nvGraphicFramePr>
        <p:xfrm>
          <a:off x="2819400" y="2438400"/>
          <a:ext cx="1828800" cy="2651760"/>
        </p:xfrm>
        <a:graphic>
          <a:graphicData uri="http://schemas.openxmlformats.org/drawingml/2006/table">
            <a:tbl>
              <a:tblPr/>
              <a:tblGrid>
                <a:gridCol w="914400"/>
                <a:gridCol w="914400"/>
              </a:tblGrid>
              <a:tr h="0">
                <a:tc>
                  <a:txBody>
                    <a:bodyPr/>
                    <a:lstStyle/>
                    <a:p>
                      <a:r>
                        <a:rPr lang="en-US" sz="1200" dirty="0"/>
                        <a:t>Operating Temp (°F)</a:t>
                      </a:r>
                    </a:p>
                  </a:txBody>
                  <a:tcPr anchor="ctr">
                    <a:lnL>
                      <a:noFill/>
                    </a:lnL>
                    <a:lnR>
                      <a:noFill/>
                    </a:lnR>
                    <a:lnT>
                      <a:noFill/>
                    </a:lnT>
                    <a:lnB>
                      <a:noFill/>
                    </a:lnB>
                  </a:tcPr>
                </a:tc>
                <a:tc>
                  <a:txBody>
                    <a:bodyPr/>
                    <a:lstStyle/>
                    <a:p>
                      <a:r>
                        <a:rPr lang="en-US" sz="1200" dirty="0"/>
                        <a:t>De-Rating </a:t>
                      </a:r>
                      <a:endParaRPr lang="en-US" sz="1200" dirty="0" smtClean="0"/>
                    </a:p>
                    <a:p>
                      <a:r>
                        <a:rPr lang="en-US" sz="1200" dirty="0" smtClean="0"/>
                        <a:t>Factor</a:t>
                      </a:r>
                      <a:endParaRPr lang="en-US" sz="1200" dirty="0"/>
                    </a:p>
                  </a:txBody>
                  <a:tcPr anchor="ctr">
                    <a:lnL>
                      <a:noFill/>
                    </a:lnL>
                    <a:lnR>
                      <a:noFill/>
                    </a:lnR>
                    <a:lnT>
                      <a:noFill/>
                    </a:lnT>
                    <a:lnB>
                      <a:noFill/>
                    </a:lnB>
                  </a:tcPr>
                </a:tc>
              </a:tr>
              <a:tr h="0">
                <a:tc>
                  <a:txBody>
                    <a:bodyPr/>
                    <a:lstStyle/>
                    <a:p>
                      <a:r>
                        <a:rPr lang="en-US" sz="1200" dirty="0"/>
                        <a:t>73</a:t>
                      </a:r>
                    </a:p>
                  </a:txBody>
                  <a:tcPr anchor="ctr">
                    <a:lnL>
                      <a:noFill/>
                    </a:lnL>
                    <a:lnR>
                      <a:noFill/>
                    </a:lnR>
                    <a:lnT>
                      <a:noFill/>
                    </a:lnT>
                    <a:lnB>
                      <a:noFill/>
                    </a:lnB>
                  </a:tcPr>
                </a:tc>
                <a:tc>
                  <a:txBody>
                    <a:bodyPr/>
                    <a:lstStyle/>
                    <a:p>
                      <a:r>
                        <a:rPr lang="en-US" sz="1200"/>
                        <a:t>1.00</a:t>
                      </a:r>
                    </a:p>
                  </a:txBody>
                  <a:tcPr anchor="ctr">
                    <a:lnL>
                      <a:noFill/>
                    </a:lnL>
                    <a:lnR>
                      <a:noFill/>
                    </a:lnR>
                    <a:lnT>
                      <a:noFill/>
                    </a:lnT>
                    <a:lnB>
                      <a:noFill/>
                    </a:lnB>
                  </a:tcPr>
                </a:tc>
              </a:tr>
              <a:tr h="0">
                <a:tc>
                  <a:txBody>
                    <a:bodyPr/>
                    <a:lstStyle/>
                    <a:p>
                      <a:r>
                        <a:rPr lang="en-US" sz="1200" dirty="0"/>
                        <a:t>80</a:t>
                      </a:r>
                    </a:p>
                  </a:txBody>
                  <a:tcPr anchor="ctr">
                    <a:lnL>
                      <a:noFill/>
                    </a:lnL>
                    <a:lnR>
                      <a:noFill/>
                    </a:lnR>
                    <a:lnT>
                      <a:noFill/>
                    </a:lnT>
                    <a:lnB>
                      <a:noFill/>
                    </a:lnB>
                  </a:tcPr>
                </a:tc>
                <a:tc>
                  <a:txBody>
                    <a:bodyPr/>
                    <a:lstStyle/>
                    <a:p>
                      <a:r>
                        <a:rPr lang="en-US" sz="1200"/>
                        <a:t>0.88</a:t>
                      </a:r>
                    </a:p>
                  </a:txBody>
                  <a:tcPr anchor="ctr">
                    <a:lnL>
                      <a:noFill/>
                    </a:lnL>
                    <a:lnR>
                      <a:noFill/>
                    </a:lnR>
                    <a:lnT>
                      <a:noFill/>
                    </a:lnT>
                    <a:lnB>
                      <a:noFill/>
                    </a:lnB>
                  </a:tcPr>
                </a:tc>
              </a:tr>
              <a:tr h="0">
                <a:tc>
                  <a:txBody>
                    <a:bodyPr/>
                    <a:lstStyle/>
                    <a:p>
                      <a:r>
                        <a:rPr lang="en-US" sz="1200" dirty="0"/>
                        <a:t>90</a:t>
                      </a:r>
                    </a:p>
                  </a:txBody>
                  <a:tcPr anchor="ctr">
                    <a:lnL>
                      <a:noFill/>
                    </a:lnL>
                    <a:lnR>
                      <a:noFill/>
                    </a:lnR>
                    <a:lnT>
                      <a:noFill/>
                    </a:lnT>
                    <a:lnB>
                      <a:noFill/>
                    </a:lnB>
                  </a:tcPr>
                </a:tc>
                <a:tc>
                  <a:txBody>
                    <a:bodyPr/>
                    <a:lstStyle/>
                    <a:p>
                      <a:r>
                        <a:rPr lang="en-US" sz="1200"/>
                        <a:t>0.75</a:t>
                      </a:r>
                    </a:p>
                  </a:txBody>
                  <a:tcPr anchor="ctr">
                    <a:lnL>
                      <a:noFill/>
                    </a:lnL>
                    <a:lnR>
                      <a:noFill/>
                    </a:lnR>
                    <a:lnT>
                      <a:noFill/>
                    </a:lnT>
                    <a:lnB>
                      <a:noFill/>
                    </a:lnB>
                  </a:tcPr>
                </a:tc>
              </a:tr>
              <a:tr h="0">
                <a:tc>
                  <a:txBody>
                    <a:bodyPr/>
                    <a:lstStyle/>
                    <a:p>
                      <a:r>
                        <a:rPr lang="en-US" sz="1200" dirty="0"/>
                        <a:t>100</a:t>
                      </a:r>
                    </a:p>
                  </a:txBody>
                  <a:tcPr anchor="ctr">
                    <a:lnL>
                      <a:noFill/>
                    </a:lnL>
                    <a:lnR>
                      <a:noFill/>
                    </a:lnR>
                    <a:lnT>
                      <a:noFill/>
                    </a:lnT>
                    <a:lnB>
                      <a:noFill/>
                    </a:lnB>
                  </a:tcPr>
                </a:tc>
                <a:tc>
                  <a:txBody>
                    <a:bodyPr/>
                    <a:lstStyle/>
                    <a:p>
                      <a:r>
                        <a:rPr lang="en-US" sz="1200" dirty="0"/>
                        <a:t>0.62</a:t>
                      </a:r>
                    </a:p>
                  </a:txBody>
                  <a:tcPr anchor="ctr">
                    <a:lnL>
                      <a:noFill/>
                    </a:lnL>
                    <a:lnR>
                      <a:noFill/>
                    </a:lnR>
                    <a:lnT>
                      <a:noFill/>
                    </a:lnT>
                    <a:lnB>
                      <a:noFill/>
                    </a:lnB>
                  </a:tcPr>
                </a:tc>
              </a:tr>
              <a:tr h="0">
                <a:tc>
                  <a:txBody>
                    <a:bodyPr/>
                    <a:lstStyle/>
                    <a:p>
                      <a:r>
                        <a:rPr lang="en-US" sz="1200" dirty="0"/>
                        <a:t>110</a:t>
                      </a:r>
                    </a:p>
                  </a:txBody>
                  <a:tcPr anchor="ctr">
                    <a:lnL>
                      <a:noFill/>
                    </a:lnL>
                    <a:lnR>
                      <a:noFill/>
                    </a:lnR>
                    <a:lnT>
                      <a:noFill/>
                    </a:lnT>
                    <a:lnB>
                      <a:noFill/>
                    </a:lnB>
                  </a:tcPr>
                </a:tc>
                <a:tc>
                  <a:txBody>
                    <a:bodyPr/>
                    <a:lstStyle/>
                    <a:p>
                      <a:r>
                        <a:rPr lang="en-US" sz="1200" dirty="0"/>
                        <a:t>0.51</a:t>
                      </a:r>
                    </a:p>
                  </a:txBody>
                  <a:tcPr anchor="ctr">
                    <a:lnL>
                      <a:noFill/>
                    </a:lnL>
                    <a:lnR>
                      <a:noFill/>
                    </a:lnR>
                    <a:lnT>
                      <a:noFill/>
                    </a:lnT>
                    <a:lnB>
                      <a:noFill/>
                    </a:lnB>
                  </a:tcPr>
                </a:tc>
              </a:tr>
              <a:tr h="0">
                <a:tc>
                  <a:txBody>
                    <a:bodyPr/>
                    <a:lstStyle/>
                    <a:p>
                      <a:r>
                        <a:rPr lang="en-US" sz="1200"/>
                        <a:t>120</a:t>
                      </a:r>
                    </a:p>
                  </a:txBody>
                  <a:tcPr anchor="ctr">
                    <a:lnL>
                      <a:noFill/>
                    </a:lnL>
                    <a:lnR>
                      <a:noFill/>
                    </a:lnR>
                    <a:lnT>
                      <a:noFill/>
                    </a:lnT>
                    <a:lnB>
                      <a:noFill/>
                    </a:lnB>
                  </a:tcPr>
                </a:tc>
                <a:tc>
                  <a:txBody>
                    <a:bodyPr/>
                    <a:lstStyle/>
                    <a:p>
                      <a:r>
                        <a:rPr lang="en-US" sz="1200" dirty="0"/>
                        <a:t>0.40</a:t>
                      </a:r>
                    </a:p>
                  </a:txBody>
                  <a:tcPr anchor="ctr">
                    <a:lnL>
                      <a:noFill/>
                    </a:lnL>
                    <a:lnR>
                      <a:noFill/>
                    </a:lnR>
                    <a:lnT>
                      <a:noFill/>
                    </a:lnT>
                    <a:lnB>
                      <a:noFill/>
                    </a:lnB>
                  </a:tcPr>
                </a:tc>
              </a:tr>
              <a:tr h="0">
                <a:tc>
                  <a:txBody>
                    <a:bodyPr/>
                    <a:lstStyle/>
                    <a:p>
                      <a:r>
                        <a:rPr lang="en-US" sz="1200"/>
                        <a:t>130</a:t>
                      </a:r>
                    </a:p>
                  </a:txBody>
                  <a:tcPr anchor="ctr">
                    <a:lnL>
                      <a:noFill/>
                    </a:lnL>
                    <a:lnR>
                      <a:noFill/>
                    </a:lnR>
                    <a:lnT>
                      <a:noFill/>
                    </a:lnT>
                    <a:lnB>
                      <a:noFill/>
                    </a:lnB>
                  </a:tcPr>
                </a:tc>
                <a:tc>
                  <a:txBody>
                    <a:bodyPr/>
                    <a:lstStyle/>
                    <a:p>
                      <a:r>
                        <a:rPr lang="en-US" sz="1200" dirty="0"/>
                        <a:t>0.31</a:t>
                      </a:r>
                    </a:p>
                  </a:txBody>
                  <a:tcPr anchor="ctr">
                    <a:lnL>
                      <a:noFill/>
                    </a:lnL>
                    <a:lnR>
                      <a:noFill/>
                    </a:lnR>
                    <a:lnT>
                      <a:noFill/>
                    </a:lnT>
                    <a:lnB>
                      <a:noFill/>
                    </a:lnB>
                  </a:tcPr>
                </a:tc>
              </a:tr>
              <a:tr h="0">
                <a:tc>
                  <a:txBody>
                    <a:bodyPr/>
                    <a:lstStyle/>
                    <a:p>
                      <a:r>
                        <a:rPr lang="en-US" sz="1200"/>
                        <a:t>140</a:t>
                      </a:r>
                    </a:p>
                  </a:txBody>
                  <a:tcPr anchor="ctr">
                    <a:lnL>
                      <a:noFill/>
                    </a:lnL>
                    <a:lnR>
                      <a:noFill/>
                    </a:lnR>
                    <a:lnT>
                      <a:noFill/>
                    </a:lnT>
                    <a:lnB>
                      <a:noFill/>
                    </a:lnB>
                  </a:tcPr>
                </a:tc>
                <a:tc>
                  <a:txBody>
                    <a:bodyPr/>
                    <a:lstStyle/>
                    <a:p>
                      <a:r>
                        <a:rPr lang="en-US" sz="1200" dirty="0"/>
                        <a:t>0.22</a:t>
                      </a:r>
                    </a:p>
                  </a:txBody>
                  <a:tcPr anchor="ctr">
                    <a:lnL>
                      <a:noFill/>
                    </a:lnL>
                    <a:lnR>
                      <a:noFill/>
                    </a:lnR>
                    <a:lnT>
                      <a:noFill/>
                    </a:lnT>
                    <a:lnB>
                      <a:noFill/>
                    </a:lnB>
                  </a:tcPr>
                </a:tc>
              </a:tr>
            </a:tbl>
          </a:graphicData>
        </a:graphic>
      </p:graphicFrame>
      <p:sp>
        <p:nvSpPr>
          <p:cNvPr id="50178" name="Rectangle 2"/>
          <p:cNvSpPr>
            <a:spLocks noChangeArrowheads="1"/>
          </p:cNvSpPr>
          <p:nvPr/>
        </p:nvSpPr>
        <p:spPr bwMode="auto">
          <a:xfrm>
            <a:off x="2438400" y="990600"/>
            <a:ext cx="3243645" cy="1107996"/>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tx1"/>
                </a:solidFill>
                <a:effectLst/>
                <a:latin typeface="Arial" pitchFamily="34" charset="0"/>
              </a:rPr>
              <a:t>PVC - Polyvinyl Chloride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strong and rigid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resistant to a variety of acids and bases </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sz="1200" b="0" i="0" u="none" strike="noStrike" cap="none" normalizeH="0" baseline="0" dirty="0" smtClean="0">
                <a:ln>
                  <a:noFill/>
                </a:ln>
                <a:solidFill>
                  <a:schemeClr val="tx1"/>
                </a:solidFill>
                <a:effectLst/>
                <a:latin typeface="Arial" pitchFamily="34" charset="0"/>
              </a:rPr>
              <a:t>maximum usable temperature </a:t>
            </a:r>
            <a:r>
              <a:rPr kumimoji="0" lang="en-US" sz="1200" b="0" i="1" u="none" strike="noStrike" cap="none" normalizeH="0" baseline="0" dirty="0" smtClean="0">
                <a:ln>
                  <a:noFill/>
                </a:ln>
                <a:solidFill>
                  <a:schemeClr val="tx1"/>
                </a:solidFill>
                <a:effectLst/>
                <a:latin typeface="Arial" pitchFamily="34" charset="0"/>
              </a:rPr>
              <a:t>140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F (60</a:t>
            </a:r>
            <a:r>
              <a:rPr kumimoji="0" lang="en-US" sz="1200" b="0" i="1" u="none" strike="noStrike" cap="none" normalizeH="0" baseline="30000" dirty="0" smtClean="0">
                <a:ln>
                  <a:noFill/>
                </a:ln>
                <a:solidFill>
                  <a:schemeClr val="tx1"/>
                </a:solidFill>
                <a:effectLst/>
                <a:latin typeface="Arial" pitchFamily="34" charset="0"/>
              </a:rPr>
              <a:t>o</a:t>
            </a:r>
            <a:r>
              <a:rPr kumimoji="0" lang="en-US" sz="1200" b="0" i="1" u="none" strike="noStrike" cap="none" normalizeH="0" baseline="0" dirty="0" smtClean="0">
                <a:ln>
                  <a:noFill/>
                </a:ln>
                <a:solidFill>
                  <a:schemeClr val="tx1"/>
                </a:solidFill>
                <a:effectLst/>
                <a:latin typeface="Arial" pitchFamily="34" charset="0"/>
              </a:rPr>
              <a:t>C)</a:t>
            </a:r>
            <a:r>
              <a:rPr kumimoji="0" lang="en-US" sz="1200" b="0" i="0" u="none" strike="noStrike" cap="none" normalizeH="0" baseline="0" dirty="0" smtClean="0">
                <a:ln>
                  <a:noFill/>
                </a:ln>
                <a:solidFill>
                  <a:schemeClr val="tx1"/>
                </a:solidFill>
                <a:effectLst/>
                <a:latin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itchFamily="34" charset="0"/>
            </a:endParaRPr>
          </a:p>
        </p:txBody>
      </p:sp>
      <p:cxnSp>
        <p:nvCxnSpPr>
          <p:cNvPr id="22" name="Straight Connector 21"/>
          <p:cNvCxnSpPr/>
          <p:nvPr/>
        </p:nvCxnSpPr>
        <p:spPr>
          <a:xfrm>
            <a:off x="2819400" y="2895600"/>
            <a:ext cx="175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4" name="Straight Connector 23"/>
          <p:cNvCxnSpPr/>
          <p:nvPr/>
        </p:nvCxnSpPr>
        <p:spPr>
          <a:xfrm>
            <a:off x="3657600" y="2514600"/>
            <a:ext cx="0" cy="2590800"/>
          </a:xfrm>
          <a:prstGeom prst="line">
            <a:avLst/>
          </a:prstGeom>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1676400" y="5867400"/>
            <a:ext cx="5846665" cy="923330"/>
          </a:xfrm>
          <a:prstGeom prst="rect">
            <a:avLst/>
          </a:prstGeom>
          <a:noFill/>
        </p:spPr>
        <p:txBody>
          <a:bodyPr wrap="none" rtlCol="0">
            <a:spAutoFit/>
          </a:bodyPr>
          <a:lstStyle/>
          <a:p>
            <a:r>
              <a:rPr lang="en-US" dirty="0" smtClean="0"/>
              <a:t>Operating Depth = 40 Meters (~131 ft.) </a:t>
            </a:r>
          </a:p>
          <a:p>
            <a:r>
              <a:rPr lang="en-US" dirty="0" smtClean="0"/>
              <a:t>Maximum Pressure = .444 x Depth (ft.) +14.7 psi </a:t>
            </a:r>
            <a:r>
              <a:rPr lang="en-US" dirty="0" smtClean="0">
                <a:sym typeface="Wingdings" pitchFamily="2" charset="2"/>
              </a:rPr>
              <a:t> 73 psi</a:t>
            </a:r>
          </a:p>
          <a:p>
            <a:r>
              <a:rPr lang="en-US" dirty="0" smtClean="0">
                <a:sym typeface="Wingdings" pitchFamily="2" charset="2"/>
              </a:rPr>
              <a:t>Factor of Safety = 2   Therefore 2 x 73 psi = ~146 psi</a:t>
            </a:r>
            <a:endParaRPr lang="en-US" dirty="0"/>
          </a:p>
        </p:txBody>
      </p:sp>
      <p:sp>
        <p:nvSpPr>
          <p:cNvPr id="28" name="TextBox 27"/>
          <p:cNvSpPr txBox="1"/>
          <p:nvPr/>
        </p:nvSpPr>
        <p:spPr>
          <a:xfrm>
            <a:off x="1295400" y="685800"/>
            <a:ext cx="6089424" cy="369332"/>
          </a:xfrm>
          <a:prstGeom prst="rect">
            <a:avLst/>
          </a:prstGeom>
          <a:noFill/>
        </p:spPr>
        <p:txBody>
          <a:bodyPr wrap="none" rtlCol="0">
            <a:spAutoFit/>
          </a:bodyPr>
          <a:lstStyle/>
          <a:p>
            <a:r>
              <a:rPr lang="en-US" dirty="0" smtClean="0"/>
              <a:t>Low Cost Shallow Water Pressure Housing Case Fabrication</a:t>
            </a:r>
            <a:endParaRPr lang="en-US" dirty="0"/>
          </a:p>
        </p:txBody>
      </p:sp>
      <p:graphicFrame>
        <p:nvGraphicFramePr>
          <p:cNvPr id="124930" name="Object 2"/>
          <p:cNvGraphicFramePr>
            <a:graphicFrameLocks noChangeAspect="1"/>
          </p:cNvGraphicFramePr>
          <p:nvPr/>
        </p:nvGraphicFramePr>
        <p:xfrm>
          <a:off x="4876800" y="2438400"/>
          <a:ext cx="4003490" cy="2590800"/>
        </p:xfrm>
        <a:graphic>
          <a:graphicData uri="http://schemas.openxmlformats.org/presentationml/2006/ole">
            <mc:AlternateContent xmlns:mc="http://schemas.openxmlformats.org/markup-compatibility/2006">
              <mc:Choice xmlns:v="urn:schemas-microsoft-com:vml" Requires="v">
                <p:oleObj spid="_x0000_s6146" name="Acrobat Document" r:id="rId4" imgW="11658600" imgH="7543800" progId="AcroExch.Document.7">
                  <p:embed/>
                </p:oleObj>
              </mc:Choice>
              <mc:Fallback>
                <p:oleObj name="Acrobat Document" r:id="rId4" imgW="11658600" imgH="7543800"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876800" y="2438400"/>
                        <a:ext cx="4003490" cy="2590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pic>
                </p:oleObj>
              </mc:Fallback>
            </mc:AlternateContent>
          </a:graphicData>
        </a:graphic>
      </p:graphicFrame>
      <p:sp>
        <p:nvSpPr>
          <p:cNvPr id="17" name="Rectangle 16"/>
          <p:cNvSpPr/>
          <p:nvPr/>
        </p:nvSpPr>
        <p:spPr>
          <a:xfrm>
            <a:off x="2209800" y="76200"/>
            <a:ext cx="3512500" cy="369332"/>
          </a:xfrm>
          <a:prstGeom prst="rect">
            <a:avLst/>
          </a:prstGeom>
        </p:spPr>
        <p:txBody>
          <a:bodyPr wrap="none">
            <a:spAutoFit/>
          </a:bodyPr>
          <a:lstStyle/>
          <a:p>
            <a:r>
              <a:rPr lang="en-US" b="1" u="sng" dirty="0" smtClean="0">
                <a:solidFill>
                  <a:srgbClr val="2503EF"/>
                </a:solidFill>
              </a:rPr>
              <a:t>XFOCE Website Reference Material</a:t>
            </a:r>
            <a:endParaRPr lang="en-US" b="1" u="sng" dirty="0">
              <a:solidFill>
                <a:srgbClr val="2503EF"/>
              </a:solidFill>
            </a:endParaRPr>
          </a:p>
        </p:txBody>
      </p:sp>
    </p:spTree>
    <p:extLst>
      <p:ext uri="{BB962C8B-B14F-4D97-AF65-F5344CB8AC3E}">
        <p14:creationId xmlns:p14="http://schemas.microsoft.com/office/powerpoint/2010/main" val="249136662"/>
      </p:ext>
    </p:extLst>
  </p:cSld>
  <p:clrMapOvr>
    <a:masterClrMapping/>
  </p:clrMapOvr>
  <p:timing>
    <p:tnLst>
      <p:par>
        <p:cTn xmlns:p14="http://schemas.microsoft.com/office/powerpoint/2010/mai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US"/>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2499755848"/>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608227" y="0"/>
            <a:ext cx="8229600" cy="889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a:t>
            </a:r>
            <a:r>
              <a:rPr lang="en-US" dirty="0" err="1" smtClean="0"/>
              <a:t>swFOCE</a:t>
            </a:r>
            <a:r>
              <a:rPr lang="en-US" dirty="0" smtClean="0"/>
              <a:t> Concept of Ops</a:t>
            </a:r>
            <a:endParaRPr lang="en-US" dirty="0"/>
          </a:p>
        </p:txBody>
      </p:sp>
      <p:pic>
        <p:nvPicPr>
          <p:cNvPr id="5" name="Picture 5" descr="FOCE_MARScontro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938" y="1143000"/>
            <a:ext cx="7858125" cy="5334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202416" y="1284994"/>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8" name="Straight Connector 7"/>
          <p:cNvCxnSpPr/>
          <p:nvPr/>
        </p:nvCxnSpPr>
        <p:spPr>
          <a:xfrm>
            <a:off x="1272150" y="3969809"/>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a:off x="1227060" y="5157115"/>
            <a:ext cx="1375264" cy="856663"/>
          </a:xfrm>
          <a:prstGeom prst="line">
            <a:avLst/>
          </a:prstGeom>
          <a:ln>
            <a:solidFill>
              <a:srgbClr val="FF0000"/>
            </a:solidFill>
          </a:ln>
        </p:spPr>
        <p:style>
          <a:lnRef idx="2">
            <a:schemeClr val="accent1"/>
          </a:lnRef>
          <a:fillRef idx="0">
            <a:schemeClr val="accent1"/>
          </a:fillRef>
          <a:effectRef idx="1">
            <a:schemeClr val="accent1"/>
          </a:effectRef>
          <a:fontRef idx="minor">
            <a:schemeClr val="tx1"/>
          </a:fontRef>
        </p:style>
      </p:cxnSp>
      <p:sp>
        <p:nvSpPr>
          <p:cNvPr id="12" name="TextBox 11"/>
          <p:cNvSpPr txBox="1"/>
          <p:nvPr/>
        </p:nvSpPr>
        <p:spPr>
          <a:xfrm>
            <a:off x="7239000" y="5753862"/>
            <a:ext cx="1151467" cy="307777"/>
          </a:xfrm>
          <a:prstGeom prst="rect">
            <a:avLst/>
          </a:prstGeom>
          <a:solidFill>
            <a:schemeClr val="bg1"/>
          </a:solidFill>
        </p:spPr>
        <p:txBody>
          <a:bodyPr wrap="square" rtlCol="0">
            <a:spAutoFit/>
          </a:bodyPr>
          <a:lstStyle/>
          <a:p>
            <a:pPr algn="ctr"/>
            <a:r>
              <a:rPr lang="en-US" sz="1400" dirty="0" smtClean="0"/>
              <a:t>Flow </a:t>
            </a:r>
            <a:r>
              <a:rPr lang="en-US" sz="1400" dirty="0" err="1" smtClean="0"/>
              <a:t>Vel</a:t>
            </a:r>
            <a:endParaRPr lang="en-US" sz="1400" dirty="0"/>
          </a:p>
        </p:txBody>
      </p:sp>
      <p:sp>
        <p:nvSpPr>
          <p:cNvPr id="2" name="Rectangle 1"/>
          <p:cNvSpPr/>
          <p:nvPr/>
        </p:nvSpPr>
        <p:spPr>
          <a:xfrm>
            <a:off x="846667" y="11938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872067" y="3911600"/>
            <a:ext cx="1981200" cy="1083733"/>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973667" y="4250266"/>
            <a:ext cx="2887133" cy="1227667"/>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Rectangle 13"/>
          <p:cNvSpPr/>
          <p:nvPr/>
        </p:nvSpPr>
        <p:spPr>
          <a:xfrm>
            <a:off x="745068" y="6002867"/>
            <a:ext cx="2887133" cy="3640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p:cNvSpPr/>
          <p:nvPr/>
        </p:nvSpPr>
        <p:spPr>
          <a:xfrm>
            <a:off x="872067" y="5427134"/>
            <a:ext cx="1905001" cy="668866"/>
          </a:xfrm>
          <a:prstGeom prst="rect">
            <a:avLst/>
          </a:prstGeom>
          <a:solidFill>
            <a:schemeClr val="bg1"/>
          </a:solidFill>
          <a:ln>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6" name="Picture 5" descr="images.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67022" y="4775200"/>
            <a:ext cx="1408962" cy="1289050"/>
          </a:xfrm>
          <a:prstGeom prst="rect">
            <a:avLst/>
          </a:prstGeom>
        </p:spPr>
      </p:pic>
      <p:cxnSp>
        <p:nvCxnSpPr>
          <p:cNvPr id="17" name="Straight Arrow Connector 16"/>
          <p:cNvCxnSpPr/>
          <p:nvPr/>
        </p:nvCxnSpPr>
        <p:spPr>
          <a:xfrm flipV="1">
            <a:off x="2438400" y="5698067"/>
            <a:ext cx="372533" cy="8466"/>
          </a:xfrm>
          <a:prstGeom prst="straightConnector1">
            <a:avLst/>
          </a:prstGeom>
          <a:ln w="19050">
            <a:solidFill>
              <a:schemeClr val="tx1"/>
            </a:solidFill>
            <a:tailEnd type="triangle"/>
          </a:ln>
        </p:spPr>
        <p:style>
          <a:lnRef idx="2">
            <a:schemeClr val="accent1"/>
          </a:lnRef>
          <a:fillRef idx="0">
            <a:schemeClr val="accent1"/>
          </a:fillRef>
          <a:effectRef idx="1">
            <a:schemeClr val="accent1"/>
          </a:effectRef>
          <a:fontRef idx="minor">
            <a:schemeClr val="tx1"/>
          </a:fontRef>
        </p:style>
      </p:cxnSp>
      <p:sp>
        <p:nvSpPr>
          <p:cNvPr id="23" name="TextBox 22"/>
          <p:cNvSpPr txBox="1"/>
          <p:nvPr/>
        </p:nvSpPr>
        <p:spPr>
          <a:xfrm>
            <a:off x="897466" y="5969000"/>
            <a:ext cx="2249334" cy="338554"/>
          </a:xfrm>
          <a:prstGeom prst="rect">
            <a:avLst/>
          </a:prstGeom>
          <a:noFill/>
        </p:spPr>
        <p:txBody>
          <a:bodyPr wrap="none" rtlCol="0">
            <a:spAutoFit/>
          </a:bodyPr>
          <a:lstStyle/>
          <a:p>
            <a:r>
              <a:rPr lang="en-US" sz="1600" dirty="0" smtClean="0"/>
              <a:t>Science selected velocity</a:t>
            </a:r>
            <a:endParaRPr lang="en-US" sz="1600" dirty="0"/>
          </a:p>
        </p:txBody>
      </p:sp>
    </p:spTree>
    <p:extLst>
      <p:ext uri="{BB962C8B-B14F-4D97-AF65-F5344CB8AC3E}">
        <p14:creationId xmlns:p14="http://schemas.microsoft.com/office/powerpoint/2010/main" val="1063174799"/>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 name="Rectangle 82"/>
          <p:cNvSpPr/>
          <p:nvPr/>
        </p:nvSpPr>
        <p:spPr>
          <a:xfrm>
            <a:off x="1735988" y="4735366"/>
            <a:ext cx="1791900" cy="1526303"/>
          </a:xfrm>
          <a:prstGeom prst="rect">
            <a:avLst/>
          </a:prstGeom>
          <a:solidFill>
            <a:schemeClr val="tx2">
              <a:lumMod val="40000"/>
              <a:lumOff val="60000"/>
              <a:alpha val="54000"/>
            </a:schemeClr>
          </a:solidFill>
          <a:ln>
            <a:solidFill>
              <a:schemeClr val="tx2">
                <a:lumMod val="40000"/>
                <a:lumOff val="60000"/>
                <a:alpha val="48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96773" y="0"/>
            <a:ext cx="8229600" cy="1143000"/>
          </a:xfrm>
        </p:spPr>
        <p:txBody>
          <a:bodyPr/>
          <a:lstStyle/>
          <a:p>
            <a:r>
              <a:rPr lang="en-US" dirty="0" err="1" smtClean="0"/>
              <a:t>xFOCE</a:t>
            </a:r>
            <a:r>
              <a:rPr lang="en-US" dirty="0" smtClean="0"/>
              <a:t> Functional Interfaces</a:t>
            </a:r>
            <a:endParaRPr lang="en-US" dirty="0"/>
          </a:p>
        </p:txBody>
      </p:sp>
      <p:sp>
        <p:nvSpPr>
          <p:cNvPr id="6" name="Rectangle 5"/>
          <p:cNvSpPr/>
          <p:nvPr/>
        </p:nvSpPr>
        <p:spPr>
          <a:xfrm>
            <a:off x="2506272" y="1329461"/>
            <a:ext cx="1696242" cy="1395481"/>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8" name="Rectangle 7"/>
          <p:cNvSpPr/>
          <p:nvPr/>
        </p:nvSpPr>
        <p:spPr>
          <a:xfrm>
            <a:off x="2626019" y="1454430"/>
            <a:ext cx="58703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CO2</a:t>
            </a:r>
            <a:endParaRPr lang="en-US" sz="1200" dirty="0">
              <a:solidFill>
                <a:srgbClr val="000000"/>
              </a:solidFill>
            </a:endParaRPr>
          </a:p>
        </p:txBody>
      </p:sp>
      <p:sp>
        <p:nvSpPr>
          <p:cNvPr id="9" name="Rectangle 8"/>
          <p:cNvSpPr/>
          <p:nvPr/>
        </p:nvSpPr>
        <p:spPr>
          <a:xfrm>
            <a:off x="2626074" y="1915459"/>
            <a:ext cx="587038" cy="43375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SW Pump</a:t>
            </a:r>
            <a:endParaRPr lang="en-US" sz="1200" dirty="0">
              <a:solidFill>
                <a:srgbClr val="000000"/>
              </a:solidFill>
            </a:endParaRPr>
          </a:p>
        </p:txBody>
      </p:sp>
      <p:sp>
        <p:nvSpPr>
          <p:cNvPr id="11" name="Rectangle 10"/>
          <p:cNvSpPr/>
          <p:nvPr/>
        </p:nvSpPr>
        <p:spPr>
          <a:xfrm>
            <a:off x="3527888" y="1420514"/>
            <a:ext cx="587038" cy="120042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a:t>
            </a:r>
            <a:endParaRPr lang="en-US" sz="1200" dirty="0">
              <a:solidFill>
                <a:srgbClr val="000000"/>
              </a:solidFill>
            </a:endParaRPr>
          </a:p>
        </p:txBody>
      </p:sp>
      <p:sp>
        <p:nvSpPr>
          <p:cNvPr id="13" name="Rectangle 12"/>
          <p:cNvSpPr/>
          <p:nvPr/>
        </p:nvSpPr>
        <p:spPr>
          <a:xfrm>
            <a:off x="4701423"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Distributor</a:t>
            </a:r>
            <a:endParaRPr lang="en-US" sz="1200" dirty="0">
              <a:solidFill>
                <a:srgbClr val="000000"/>
              </a:solidFill>
            </a:endParaRPr>
          </a:p>
        </p:txBody>
      </p:sp>
      <p:sp>
        <p:nvSpPr>
          <p:cNvPr id="14" name="Rectangle 13"/>
          <p:cNvSpPr/>
          <p:nvPr/>
        </p:nvSpPr>
        <p:spPr>
          <a:xfrm>
            <a:off x="6230019" y="1354858"/>
            <a:ext cx="1142296" cy="1903684"/>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15" name="Rectangle 14"/>
          <p:cNvSpPr/>
          <p:nvPr/>
        </p:nvSpPr>
        <p:spPr>
          <a:xfrm>
            <a:off x="6339496" y="2100399"/>
            <a:ext cx="912578"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Archive</a:t>
            </a:r>
            <a:endParaRPr lang="en-US" sz="1200" dirty="0">
              <a:solidFill>
                <a:srgbClr val="000000"/>
              </a:solidFill>
            </a:endParaRPr>
          </a:p>
        </p:txBody>
      </p:sp>
      <p:sp>
        <p:nvSpPr>
          <p:cNvPr id="16" name="Rectangle 15"/>
          <p:cNvSpPr/>
          <p:nvPr/>
        </p:nvSpPr>
        <p:spPr>
          <a:xfrm>
            <a:off x="6339495" y="2672159"/>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 Acquisition</a:t>
            </a:r>
            <a:endParaRPr lang="en-US" sz="1200" dirty="0">
              <a:solidFill>
                <a:srgbClr val="000000"/>
              </a:solidFill>
            </a:endParaRPr>
          </a:p>
        </p:txBody>
      </p:sp>
      <p:sp>
        <p:nvSpPr>
          <p:cNvPr id="18" name="Rectangle 17"/>
          <p:cNvSpPr/>
          <p:nvPr/>
        </p:nvSpPr>
        <p:spPr>
          <a:xfrm>
            <a:off x="6339496" y="1479827"/>
            <a:ext cx="91257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Data</a:t>
            </a:r>
          </a:p>
          <a:p>
            <a:pPr algn="ctr"/>
            <a:r>
              <a:rPr lang="en-US" sz="1200" dirty="0" smtClean="0">
                <a:solidFill>
                  <a:srgbClr val="000000"/>
                </a:solidFill>
              </a:rPr>
              <a:t>Distribution</a:t>
            </a:r>
            <a:endParaRPr lang="en-US" sz="1200" dirty="0">
              <a:solidFill>
                <a:srgbClr val="000000"/>
              </a:solidFill>
            </a:endParaRPr>
          </a:p>
        </p:txBody>
      </p:sp>
      <p:sp>
        <p:nvSpPr>
          <p:cNvPr id="24" name="Rectangle 23"/>
          <p:cNvSpPr/>
          <p:nvPr/>
        </p:nvSpPr>
        <p:spPr>
          <a:xfrm>
            <a:off x="7620907" y="1356175"/>
            <a:ext cx="1252645" cy="189012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26" name="Rectangle 25"/>
          <p:cNvSpPr/>
          <p:nvPr/>
        </p:nvSpPr>
        <p:spPr>
          <a:xfrm>
            <a:off x="7760004" y="2651490"/>
            <a:ext cx="930424"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Console</a:t>
            </a:r>
            <a:endParaRPr lang="en-US" sz="1200" dirty="0">
              <a:solidFill>
                <a:srgbClr val="000000"/>
              </a:solidFill>
            </a:endParaRPr>
          </a:p>
        </p:txBody>
      </p:sp>
      <p:sp>
        <p:nvSpPr>
          <p:cNvPr id="30" name="Rectangle 29"/>
          <p:cNvSpPr/>
          <p:nvPr/>
        </p:nvSpPr>
        <p:spPr>
          <a:xfrm>
            <a:off x="1735988" y="4735366"/>
            <a:ext cx="5816689" cy="1526303"/>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2" name="Rectangle 31"/>
          <p:cNvSpPr/>
          <p:nvPr/>
        </p:nvSpPr>
        <p:spPr>
          <a:xfrm>
            <a:off x="4065648" y="4906857"/>
            <a:ext cx="986981"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Instruments</a:t>
            </a:r>
            <a:endParaRPr lang="en-US" sz="1200" dirty="0">
              <a:solidFill>
                <a:srgbClr val="000000"/>
              </a:solidFill>
            </a:endParaRPr>
          </a:p>
        </p:txBody>
      </p:sp>
      <p:sp>
        <p:nvSpPr>
          <p:cNvPr id="33" name="Rectangle 32"/>
          <p:cNvSpPr/>
          <p:nvPr/>
        </p:nvSpPr>
        <p:spPr>
          <a:xfrm>
            <a:off x="6441406" y="489976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34" name="Rectangle 33"/>
          <p:cNvSpPr/>
          <p:nvPr/>
        </p:nvSpPr>
        <p:spPr>
          <a:xfrm>
            <a:off x="6441406" y="562022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36" name="Rectangle 35"/>
          <p:cNvSpPr/>
          <p:nvPr/>
        </p:nvSpPr>
        <p:spPr>
          <a:xfrm>
            <a:off x="4163333" y="5552168"/>
            <a:ext cx="827343" cy="483718"/>
          </a:xfrm>
          <a:prstGeom prst="rect">
            <a:avLst/>
          </a:prstGeom>
          <a:solidFill>
            <a:schemeClr val="tx2">
              <a:lumMod val="40000"/>
              <a:lumOff val="60000"/>
              <a:alpha val="47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Camera(s)</a:t>
            </a:r>
            <a:endParaRPr lang="en-US" sz="1200" dirty="0">
              <a:solidFill>
                <a:srgbClr val="000000"/>
              </a:solidFill>
            </a:endParaRPr>
          </a:p>
        </p:txBody>
      </p:sp>
      <p:sp>
        <p:nvSpPr>
          <p:cNvPr id="41" name="Rectangle 40"/>
          <p:cNvSpPr/>
          <p:nvPr/>
        </p:nvSpPr>
        <p:spPr>
          <a:xfrm>
            <a:off x="7760004" y="2102879"/>
            <a:ext cx="930424"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Control System</a:t>
            </a:r>
            <a:endParaRPr lang="en-US" sz="1200" dirty="0">
              <a:solidFill>
                <a:srgbClr val="000000"/>
              </a:solidFill>
            </a:endParaRPr>
          </a:p>
        </p:txBody>
      </p:sp>
      <p:sp>
        <p:nvSpPr>
          <p:cNvPr id="43" name="Rectangle 42"/>
          <p:cNvSpPr/>
          <p:nvPr/>
        </p:nvSpPr>
        <p:spPr>
          <a:xfrm>
            <a:off x="461124" y="1356174"/>
            <a:ext cx="1560438" cy="1649662"/>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44" name="Rectangle 43"/>
          <p:cNvSpPr/>
          <p:nvPr/>
        </p:nvSpPr>
        <p:spPr>
          <a:xfrm>
            <a:off x="570757" y="1423593"/>
            <a:ext cx="990520" cy="429442"/>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Generation</a:t>
            </a:r>
            <a:endParaRPr lang="en-US" sz="1200" dirty="0">
              <a:solidFill>
                <a:srgbClr val="000000"/>
              </a:solidFill>
            </a:endParaRPr>
          </a:p>
        </p:txBody>
      </p:sp>
      <p:sp>
        <p:nvSpPr>
          <p:cNvPr id="45" name="Rectangle 44"/>
          <p:cNvSpPr/>
          <p:nvPr/>
        </p:nvSpPr>
        <p:spPr>
          <a:xfrm>
            <a:off x="578769" y="2532321"/>
            <a:ext cx="982508" cy="385242"/>
          </a:xfrm>
          <a:prstGeom prst="rect">
            <a:avLst/>
          </a:prstGeom>
          <a:solidFill>
            <a:schemeClr val="tx2">
              <a:lumMod val="40000"/>
              <a:lumOff val="60000"/>
              <a:alpha val="48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Storage</a:t>
            </a:r>
            <a:endParaRPr lang="en-US" sz="1200" dirty="0">
              <a:solidFill>
                <a:srgbClr val="000000"/>
              </a:solidFill>
            </a:endParaRPr>
          </a:p>
        </p:txBody>
      </p:sp>
      <p:sp>
        <p:nvSpPr>
          <p:cNvPr id="46" name="Rectangle 45"/>
          <p:cNvSpPr/>
          <p:nvPr/>
        </p:nvSpPr>
        <p:spPr>
          <a:xfrm>
            <a:off x="873674" y="1948906"/>
            <a:ext cx="982508"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Distribution/Protection</a:t>
            </a:r>
            <a:endParaRPr lang="en-US" sz="1200" dirty="0">
              <a:solidFill>
                <a:srgbClr val="000000"/>
              </a:solidFill>
            </a:endParaRPr>
          </a:p>
        </p:txBody>
      </p:sp>
      <p:sp>
        <p:nvSpPr>
          <p:cNvPr id="49" name="Rectangle 48"/>
          <p:cNvSpPr/>
          <p:nvPr/>
        </p:nvSpPr>
        <p:spPr>
          <a:xfrm>
            <a:off x="7760004" y="1479827"/>
            <a:ext cx="930424" cy="490808"/>
          </a:xfrm>
          <a:prstGeom prst="rect">
            <a:avLst/>
          </a:prstGeom>
          <a:solidFill>
            <a:schemeClr val="accent1">
              <a:lumMod val="40000"/>
              <a:lumOff val="60000"/>
              <a:alpha val="51000"/>
            </a:schemeClr>
          </a:solid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GUI</a:t>
            </a:r>
            <a:endParaRPr lang="en-US" sz="1200" dirty="0">
              <a:solidFill>
                <a:srgbClr val="000000"/>
              </a:solidFill>
            </a:endParaRPr>
          </a:p>
        </p:txBody>
      </p:sp>
      <p:sp>
        <p:nvSpPr>
          <p:cNvPr id="37" name="Rectangle 36"/>
          <p:cNvSpPr/>
          <p:nvPr/>
        </p:nvSpPr>
        <p:spPr>
          <a:xfrm>
            <a:off x="4701423" y="1338153"/>
            <a:ext cx="1252645" cy="1935418"/>
          </a:xfrm>
          <a:prstGeom prst="rect">
            <a:avLst/>
          </a:prstGeom>
          <a:noFill/>
          <a:ln>
            <a:solidFill>
              <a:schemeClr val="tx2"/>
            </a:solidFill>
            <a:prstDash val="dash"/>
          </a:ln>
        </p:spPr>
        <p:style>
          <a:lnRef idx="1">
            <a:schemeClr val="accent1"/>
          </a:lnRef>
          <a:fillRef idx="3">
            <a:schemeClr val="accent1"/>
          </a:fillRef>
          <a:effectRef idx="2">
            <a:schemeClr val="accent1"/>
          </a:effectRef>
          <a:fontRef idx="minor">
            <a:schemeClr val="lt1"/>
          </a:fontRef>
        </p:style>
        <p:txBody>
          <a:bodyPr rtlCol="0" anchor="t"/>
          <a:lstStyle/>
          <a:p>
            <a:endParaRPr lang="en-US" sz="1200" dirty="0">
              <a:solidFill>
                <a:srgbClr val="000000"/>
              </a:solidFill>
            </a:endParaRPr>
          </a:p>
        </p:txBody>
      </p:sp>
      <p:sp>
        <p:nvSpPr>
          <p:cNvPr id="38" name="Rectangle 37"/>
          <p:cNvSpPr/>
          <p:nvPr/>
        </p:nvSpPr>
        <p:spPr>
          <a:xfrm>
            <a:off x="4820200" y="2100399"/>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Configuration &amp; Control</a:t>
            </a:r>
            <a:endParaRPr lang="en-US" sz="1200" dirty="0">
              <a:solidFill>
                <a:srgbClr val="000000"/>
              </a:solidFill>
            </a:endParaRPr>
          </a:p>
        </p:txBody>
      </p:sp>
      <p:sp>
        <p:nvSpPr>
          <p:cNvPr id="40" name="Rectangle 39"/>
          <p:cNvSpPr/>
          <p:nvPr/>
        </p:nvSpPr>
        <p:spPr>
          <a:xfrm>
            <a:off x="4820200" y="268830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Monitoring/</a:t>
            </a:r>
          </a:p>
          <a:p>
            <a:pPr algn="ctr"/>
            <a:r>
              <a:rPr lang="en-US" sz="1200" dirty="0" smtClean="0">
                <a:solidFill>
                  <a:srgbClr val="000000"/>
                </a:solidFill>
              </a:rPr>
              <a:t>Health/Status</a:t>
            </a:r>
            <a:endParaRPr lang="en-US" sz="1200" dirty="0">
              <a:solidFill>
                <a:srgbClr val="000000"/>
              </a:solidFill>
            </a:endParaRPr>
          </a:p>
        </p:txBody>
      </p:sp>
      <p:sp>
        <p:nvSpPr>
          <p:cNvPr id="50" name="Rectangle 49"/>
          <p:cNvSpPr/>
          <p:nvPr/>
        </p:nvSpPr>
        <p:spPr>
          <a:xfrm>
            <a:off x="4820200" y="1472533"/>
            <a:ext cx="1040502"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err="1" smtClean="0">
                <a:solidFill>
                  <a:srgbClr val="000000"/>
                </a:solidFill>
              </a:rPr>
              <a:t>Comms</a:t>
            </a:r>
            <a:endParaRPr lang="en-US" sz="1200" dirty="0">
              <a:solidFill>
                <a:srgbClr val="000000"/>
              </a:solidFill>
            </a:endParaRPr>
          </a:p>
        </p:txBody>
      </p:sp>
      <p:sp>
        <p:nvSpPr>
          <p:cNvPr id="39" name="Rectangle 38"/>
          <p:cNvSpPr/>
          <p:nvPr/>
        </p:nvSpPr>
        <p:spPr>
          <a:xfrm>
            <a:off x="1969161" y="4906857"/>
            <a:ext cx="905477"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ESW injector(s)</a:t>
            </a:r>
            <a:endParaRPr lang="en-US" sz="1200" dirty="0">
              <a:solidFill>
                <a:srgbClr val="000000"/>
              </a:solidFill>
            </a:endParaRPr>
          </a:p>
        </p:txBody>
      </p:sp>
      <p:sp>
        <p:nvSpPr>
          <p:cNvPr id="47" name="Rectangle 46"/>
          <p:cNvSpPr/>
          <p:nvPr/>
        </p:nvSpPr>
        <p:spPr>
          <a:xfrm>
            <a:off x="1969161" y="5627314"/>
            <a:ext cx="934730"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Flow effector(s)</a:t>
            </a:r>
            <a:endParaRPr lang="en-US" sz="1200" dirty="0">
              <a:solidFill>
                <a:srgbClr val="000000"/>
              </a:solidFill>
            </a:endParaRPr>
          </a:p>
        </p:txBody>
      </p:sp>
      <p:sp>
        <p:nvSpPr>
          <p:cNvPr id="48" name="Rectangle 47"/>
          <p:cNvSpPr/>
          <p:nvPr/>
        </p:nvSpPr>
        <p:spPr>
          <a:xfrm>
            <a:off x="3527888" y="1454430"/>
            <a:ext cx="587038" cy="455874"/>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Mixer</a:t>
            </a:r>
            <a:endParaRPr lang="en-US" sz="1200" dirty="0">
              <a:solidFill>
                <a:srgbClr val="000000"/>
              </a:solidFill>
            </a:endParaRPr>
          </a:p>
        </p:txBody>
      </p:sp>
      <p:cxnSp>
        <p:nvCxnSpPr>
          <p:cNvPr id="4" name="Elbow Connector 3"/>
          <p:cNvCxnSpPr>
            <a:stCxn id="44" idx="3"/>
          </p:cNvCxnSpPr>
          <p:nvPr/>
        </p:nvCxnSpPr>
        <p:spPr>
          <a:xfrm>
            <a:off x="1561277" y="1638314"/>
            <a:ext cx="174711" cy="310592"/>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0" name="Elbow Connector 9"/>
          <p:cNvCxnSpPr>
            <a:stCxn id="45" idx="3"/>
          </p:cNvCxnSpPr>
          <p:nvPr/>
        </p:nvCxnSpPr>
        <p:spPr>
          <a:xfrm flipV="1">
            <a:off x="1561277" y="2439714"/>
            <a:ext cx="174711" cy="285228"/>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9" name="Elbow Connector 18"/>
          <p:cNvCxnSpPr>
            <a:stCxn id="46" idx="1"/>
          </p:cNvCxnSpPr>
          <p:nvPr/>
        </p:nvCxnSpPr>
        <p:spPr>
          <a:xfrm rot="10800000" flipV="1">
            <a:off x="676360" y="2194309"/>
            <a:ext cx="197315" cy="33801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3527888" y="3953937"/>
            <a:ext cx="891839" cy="490808"/>
          </a:xfrm>
          <a:prstGeom prst="rect">
            <a:avLst/>
          </a:prstGeom>
          <a:noFill/>
          <a:ln>
            <a:solidFill>
              <a:schemeClr val="tx1"/>
            </a:solidFill>
            <a:prstDash val="solid"/>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rgbClr val="000000"/>
                </a:solidFill>
              </a:rPr>
              <a:t>Subsea Electronics</a:t>
            </a:r>
            <a:endParaRPr lang="en-US" sz="1200" dirty="0">
              <a:solidFill>
                <a:srgbClr val="000000"/>
              </a:solidFill>
            </a:endParaRPr>
          </a:p>
        </p:txBody>
      </p:sp>
      <p:cxnSp>
        <p:nvCxnSpPr>
          <p:cNvPr id="21" name="Straight Connector 20"/>
          <p:cNvCxnSpPr/>
          <p:nvPr/>
        </p:nvCxnSpPr>
        <p:spPr>
          <a:xfrm>
            <a:off x="743995" y="3652089"/>
            <a:ext cx="8026129" cy="7515"/>
          </a:xfrm>
          <a:prstGeom prst="line">
            <a:avLst/>
          </a:prstGeom>
          <a:ln>
            <a:prstDash val="sysDash"/>
          </a:ln>
        </p:spPr>
        <p:style>
          <a:lnRef idx="2">
            <a:schemeClr val="accent1"/>
          </a:lnRef>
          <a:fillRef idx="0">
            <a:schemeClr val="accent1"/>
          </a:fillRef>
          <a:effectRef idx="1">
            <a:schemeClr val="accent1"/>
          </a:effectRef>
          <a:fontRef idx="minor">
            <a:schemeClr val="tx1"/>
          </a:fontRef>
        </p:style>
      </p:cxnSp>
      <p:cxnSp>
        <p:nvCxnSpPr>
          <p:cNvPr id="23" name="Straight Arrow Connector 22"/>
          <p:cNvCxnSpPr/>
          <p:nvPr/>
        </p:nvCxnSpPr>
        <p:spPr>
          <a:xfrm>
            <a:off x="570757" y="3374050"/>
            <a:ext cx="8012" cy="62371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25" name="TextBox 24"/>
          <p:cNvSpPr txBox="1"/>
          <p:nvPr/>
        </p:nvSpPr>
        <p:spPr>
          <a:xfrm>
            <a:off x="743340" y="3255344"/>
            <a:ext cx="885955" cy="369332"/>
          </a:xfrm>
          <a:prstGeom prst="rect">
            <a:avLst/>
          </a:prstGeom>
          <a:noFill/>
        </p:spPr>
        <p:txBody>
          <a:bodyPr wrap="none" rtlCol="0">
            <a:spAutoFit/>
          </a:bodyPr>
          <a:lstStyle/>
          <a:p>
            <a:r>
              <a:rPr lang="en-US" dirty="0" smtClean="0"/>
              <a:t>Surface</a:t>
            </a:r>
            <a:endParaRPr lang="en-US" dirty="0"/>
          </a:p>
        </p:txBody>
      </p:sp>
      <p:cxnSp>
        <p:nvCxnSpPr>
          <p:cNvPr id="53" name="Elbow Connector 52"/>
          <p:cNvCxnSpPr>
            <a:endCxn id="6" idx="0"/>
          </p:cNvCxnSpPr>
          <p:nvPr/>
        </p:nvCxnSpPr>
        <p:spPr>
          <a:xfrm flipV="1">
            <a:off x="2021562" y="1329461"/>
            <a:ext cx="1332831" cy="376351"/>
          </a:xfrm>
          <a:prstGeom prst="bentConnector4">
            <a:avLst>
              <a:gd name="adj1" fmla="val 18183"/>
              <a:gd name="adj2" fmla="val 150757"/>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743340" y="3662181"/>
            <a:ext cx="848985" cy="369332"/>
          </a:xfrm>
          <a:prstGeom prst="rect">
            <a:avLst/>
          </a:prstGeom>
          <a:noFill/>
        </p:spPr>
        <p:txBody>
          <a:bodyPr wrap="none" rtlCol="0">
            <a:spAutoFit/>
          </a:bodyPr>
          <a:lstStyle/>
          <a:p>
            <a:r>
              <a:rPr lang="en-US" dirty="0" smtClean="0"/>
              <a:t>Subsea</a:t>
            </a:r>
            <a:endParaRPr lang="en-US" dirty="0"/>
          </a:p>
        </p:txBody>
      </p:sp>
      <p:sp>
        <p:nvSpPr>
          <p:cNvPr id="61" name="TextBox 60"/>
          <p:cNvSpPr txBox="1"/>
          <p:nvPr/>
        </p:nvSpPr>
        <p:spPr>
          <a:xfrm>
            <a:off x="698514" y="1091514"/>
            <a:ext cx="585542" cy="276999"/>
          </a:xfrm>
          <a:prstGeom prst="rect">
            <a:avLst/>
          </a:prstGeom>
          <a:noFill/>
        </p:spPr>
        <p:txBody>
          <a:bodyPr wrap="none" rtlCol="0">
            <a:spAutoFit/>
          </a:bodyPr>
          <a:lstStyle/>
          <a:p>
            <a:r>
              <a:rPr lang="en-US" sz="1200" dirty="0" smtClean="0"/>
              <a:t>Power</a:t>
            </a:r>
            <a:endParaRPr lang="en-US" sz="1200" dirty="0"/>
          </a:p>
        </p:txBody>
      </p:sp>
      <p:cxnSp>
        <p:nvCxnSpPr>
          <p:cNvPr id="63" name="Straight Arrow Connector 62"/>
          <p:cNvCxnSpPr/>
          <p:nvPr/>
        </p:nvCxnSpPr>
        <p:spPr>
          <a:xfrm flipV="1">
            <a:off x="2791408" y="2349214"/>
            <a:ext cx="0" cy="1604723"/>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65" name="Straight Arrow Connector 64"/>
          <p:cNvCxnSpPr>
            <a:stCxn id="9" idx="3"/>
          </p:cNvCxnSpPr>
          <p:nvPr/>
        </p:nvCxnSpPr>
        <p:spPr>
          <a:xfrm>
            <a:off x="3213112" y="2132336"/>
            <a:ext cx="314776" cy="0"/>
          </a:xfrm>
          <a:prstGeom prst="straightConnector1">
            <a:avLst/>
          </a:prstGeom>
          <a:ln>
            <a:solidFill>
              <a:srgbClr val="008000"/>
            </a:solidFill>
            <a:tailEnd type="arrow"/>
          </a:ln>
        </p:spPr>
        <p:style>
          <a:lnRef idx="2">
            <a:schemeClr val="accent1"/>
          </a:lnRef>
          <a:fillRef idx="0">
            <a:schemeClr val="accent1"/>
          </a:fillRef>
          <a:effectRef idx="1">
            <a:schemeClr val="accent1"/>
          </a:effectRef>
          <a:fontRef idx="minor">
            <a:schemeClr val="tx1"/>
          </a:fontRef>
        </p:style>
      </p:cxnSp>
      <p:cxnSp>
        <p:nvCxnSpPr>
          <p:cNvPr id="70" name="Straight Arrow Connector 69"/>
          <p:cNvCxnSpPr>
            <a:stCxn id="8" idx="3"/>
            <a:endCxn id="48" idx="1"/>
          </p:cNvCxnSpPr>
          <p:nvPr/>
        </p:nvCxnSpPr>
        <p:spPr>
          <a:xfrm>
            <a:off x="3213057" y="1669151"/>
            <a:ext cx="314831" cy="13216"/>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74" name="Arc 73"/>
          <p:cNvSpPr/>
          <p:nvPr/>
        </p:nvSpPr>
        <p:spPr>
          <a:xfrm rot="8305045">
            <a:off x="3469465" y="1973576"/>
            <a:ext cx="326709" cy="317521"/>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5" name="Arc 74"/>
          <p:cNvSpPr/>
          <p:nvPr/>
        </p:nvSpPr>
        <p:spPr>
          <a:xfrm rot="8305045">
            <a:off x="3675185" y="1963453"/>
            <a:ext cx="326339" cy="317138"/>
          </a:xfrm>
          <a:prstGeom prst="arc">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6" name="Arc 75"/>
          <p:cNvSpPr/>
          <p:nvPr/>
        </p:nvSpPr>
        <p:spPr>
          <a:xfrm rot="8305045">
            <a:off x="3830797" y="1963282"/>
            <a:ext cx="326709" cy="317521"/>
          </a:xfrm>
          <a:prstGeom prst="arc">
            <a:avLst>
              <a:gd name="adj1" fmla="val 16200000"/>
              <a:gd name="adj2" fmla="val 20899003"/>
            </a:avLst>
          </a:prstGeom>
          <a:ln>
            <a:solidFill>
              <a:srgbClr val="FF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78" name="Elbow Connector 77"/>
          <p:cNvCxnSpPr>
            <a:stCxn id="11" idx="2"/>
            <a:endCxn id="13" idx="0"/>
          </p:cNvCxnSpPr>
          <p:nvPr/>
        </p:nvCxnSpPr>
        <p:spPr>
          <a:xfrm rot="16200000" flipH="1">
            <a:off x="3817876" y="2624469"/>
            <a:ext cx="1332999" cy="1325936"/>
          </a:xfrm>
          <a:prstGeom prst="bentConnector3">
            <a:avLst>
              <a:gd name="adj1" fmla="val 82133"/>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3527888"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2" name="Straight Connector 81"/>
          <p:cNvCxnSpPr/>
          <p:nvPr/>
        </p:nvCxnSpPr>
        <p:spPr>
          <a:xfrm>
            <a:off x="5598665" y="4735366"/>
            <a:ext cx="0" cy="1526303"/>
          </a:xfrm>
          <a:prstGeom prst="line">
            <a:avLst/>
          </a:prstGeom>
        </p:spPr>
        <p:style>
          <a:lnRef idx="2">
            <a:schemeClr val="accent1"/>
          </a:lnRef>
          <a:fillRef idx="0">
            <a:schemeClr val="accent1"/>
          </a:fillRef>
          <a:effectRef idx="1">
            <a:schemeClr val="accent1"/>
          </a:effectRef>
          <a:fontRef idx="minor">
            <a:schemeClr val="tx1"/>
          </a:fontRef>
        </p:style>
      </p:cxnSp>
      <p:cxnSp>
        <p:nvCxnSpPr>
          <p:cNvPr id="84" name="Elbow Connector 83"/>
          <p:cNvCxnSpPr>
            <a:stCxn id="13" idx="3"/>
            <a:endCxn id="33" idx="0"/>
          </p:cNvCxnSpPr>
          <p:nvPr/>
        </p:nvCxnSpPr>
        <p:spPr>
          <a:xfrm>
            <a:off x="5593262" y="4199341"/>
            <a:ext cx="1300883" cy="700426"/>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88" name="Elbow Connector 87"/>
          <p:cNvCxnSpPr/>
          <p:nvPr/>
        </p:nvCxnSpPr>
        <p:spPr>
          <a:xfrm>
            <a:off x="3354393" y="1133913"/>
            <a:ext cx="1973353" cy="195153"/>
          </a:xfrm>
          <a:prstGeom prst="bentConnector3">
            <a:avLst>
              <a:gd name="adj1" fmla="val 99508"/>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92" name="Elbow Connector 91"/>
          <p:cNvCxnSpPr>
            <a:endCxn id="14" idx="0"/>
          </p:cNvCxnSpPr>
          <p:nvPr/>
        </p:nvCxnSpPr>
        <p:spPr>
          <a:xfrm rot="10800000" flipV="1">
            <a:off x="6801167" y="1143000"/>
            <a:ext cx="819740" cy="211858"/>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94" name="Elbow Connector 93"/>
          <p:cNvCxnSpPr>
            <a:endCxn id="24" idx="0"/>
          </p:cNvCxnSpPr>
          <p:nvPr/>
        </p:nvCxnSpPr>
        <p:spPr>
          <a:xfrm>
            <a:off x="7620907" y="1143000"/>
            <a:ext cx="626323" cy="213175"/>
          </a:xfrm>
          <a:prstGeom prst="bentConnector2">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00" name="Straight Connector 99"/>
          <p:cNvCxnSpPr/>
          <p:nvPr/>
        </p:nvCxnSpPr>
        <p:spPr>
          <a:xfrm flipH="1">
            <a:off x="8247230" y="1143000"/>
            <a:ext cx="443198"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03" name="Straight Arrow Connector 102"/>
          <p:cNvCxnSpPr>
            <a:stCxn id="52" idx="3"/>
            <a:endCxn id="13" idx="1"/>
          </p:cNvCxnSpPr>
          <p:nvPr/>
        </p:nvCxnSpPr>
        <p:spPr>
          <a:xfrm>
            <a:off x="4419727" y="4199341"/>
            <a:ext cx="281696" cy="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104" name="Lightning Bolt 103"/>
          <p:cNvSpPr/>
          <p:nvPr/>
        </p:nvSpPr>
        <p:spPr>
          <a:xfrm>
            <a:off x="5425903" y="1033366"/>
            <a:ext cx="1007024" cy="186066"/>
          </a:xfrm>
          <a:prstGeom prst="lightningBolt">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6" name="Straight Connector 115"/>
          <p:cNvCxnSpPr>
            <a:stCxn id="43" idx="3"/>
          </p:cNvCxnSpPr>
          <p:nvPr/>
        </p:nvCxnSpPr>
        <p:spPr>
          <a:xfrm>
            <a:off x="2021562" y="2181005"/>
            <a:ext cx="240484" cy="0"/>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9" name="Straight Connector 118"/>
          <p:cNvCxnSpPr/>
          <p:nvPr/>
        </p:nvCxnSpPr>
        <p:spPr>
          <a:xfrm>
            <a:off x="2262046" y="2181005"/>
            <a:ext cx="0" cy="1628891"/>
          </a:xfrm>
          <a:prstGeom prst="line">
            <a:avLst/>
          </a:prstGeom>
          <a:ln>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1" name="Elbow Connector 120"/>
          <p:cNvCxnSpPr>
            <a:endCxn id="52" idx="0"/>
          </p:cNvCxnSpPr>
          <p:nvPr/>
        </p:nvCxnSpPr>
        <p:spPr>
          <a:xfrm>
            <a:off x="2262046" y="3809896"/>
            <a:ext cx="1711762" cy="144041"/>
          </a:xfrm>
          <a:prstGeom prst="bentConnector2">
            <a:avLst/>
          </a:prstGeom>
          <a:ln>
            <a:solidFill>
              <a:srgbClr val="0000FF"/>
            </a:solidFill>
            <a:tailEnd type="arrow"/>
          </a:ln>
        </p:spPr>
        <p:style>
          <a:lnRef idx="2">
            <a:schemeClr val="accent1"/>
          </a:lnRef>
          <a:fillRef idx="0">
            <a:schemeClr val="accent1"/>
          </a:fillRef>
          <a:effectRef idx="1">
            <a:schemeClr val="accent1"/>
          </a:effectRef>
          <a:fontRef idx="minor">
            <a:schemeClr val="tx1"/>
          </a:fontRef>
        </p:style>
      </p:cxnSp>
      <p:cxnSp>
        <p:nvCxnSpPr>
          <p:cNvPr id="128" name="Elbow Connector 127"/>
          <p:cNvCxnSpPr>
            <a:stCxn id="13" idx="2"/>
            <a:endCxn id="83" idx="0"/>
          </p:cNvCxnSpPr>
          <p:nvPr/>
        </p:nvCxnSpPr>
        <p:spPr>
          <a:xfrm rot="5400000">
            <a:off x="3744331" y="3332353"/>
            <a:ext cx="290621" cy="2515405"/>
          </a:xfrm>
          <a:prstGeom prst="bentConnector3">
            <a:avLst/>
          </a:prstGeom>
          <a:ln>
            <a:solidFill>
              <a:srgbClr val="FF0000"/>
            </a:solidFill>
            <a:prstDash val="sysDot"/>
            <a:tailEnd type="arrow"/>
          </a:ln>
        </p:spPr>
        <p:style>
          <a:lnRef idx="2">
            <a:schemeClr val="accent1"/>
          </a:lnRef>
          <a:fillRef idx="0">
            <a:schemeClr val="accent1"/>
          </a:fillRef>
          <a:effectRef idx="1">
            <a:schemeClr val="accent1"/>
          </a:effectRef>
          <a:fontRef idx="minor">
            <a:schemeClr val="tx1"/>
          </a:fontRef>
        </p:style>
      </p:cxnSp>
      <p:cxnSp>
        <p:nvCxnSpPr>
          <p:cNvPr id="124" name="Elbow Connector 123"/>
          <p:cNvCxnSpPr>
            <a:stCxn id="52" idx="2"/>
            <a:endCxn id="32" idx="0"/>
          </p:cNvCxnSpPr>
          <p:nvPr/>
        </p:nvCxnSpPr>
        <p:spPr>
          <a:xfrm rot="16200000" flipH="1">
            <a:off x="4035417" y="4383135"/>
            <a:ext cx="462112" cy="585331"/>
          </a:xfrm>
          <a:prstGeom prst="bentConnector3">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2" name="Straight Connector 131"/>
          <p:cNvCxnSpPr>
            <a:stCxn id="37" idx="1"/>
          </p:cNvCxnSpPr>
          <p:nvPr/>
        </p:nvCxnSpPr>
        <p:spPr>
          <a:xfrm flipH="1">
            <a:off x="4456455" y="2305862"/>
            <a:ext cx="244968" cy="111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38" name="Straight Connector 137"/>
          <p:cNvCxnSpPr/>
          <p:nvPr/>
        </p:nvCxnSpPr>
        <p:spPr>
          <a:xfrm flipH="1">
            <a:off x="4456455" y="2314494"/>
            <a:ext cx="7516" cy="916778"/>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41" name="Elbow Connector 140"/>
          <p:cNvCxnSpPr/>
          <p:nvPr/>
        </p:nvCxnSpPr>
        <p:spPr>
          <a:xfrm rot="5400000">
            <a:off x="3904122" y="3422886"/>
            <a:ext cx="774004" cy="330665"/>
          </a:xfrm>
          <a:prstGeom prst="bentConnector3">
            <a:avLst/>
          </a:prstGeom>
          <a:ln>
            <a:solidFill>
              <a:schemeClr val="bg1">
                <a:lumMod val="50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145" name="Straight Arrow Connector 144"/>
          <p:cNvCxnSpPr>
            <a:stCxn id="24" idx="1"/>
            <a:endCxn id="14" idx="3"/>
          </p:cNvCxnSpPr>
          <p:nvPr/>
        </p:nvCxnSpPr>
        <p:spPr>
          <a:xfrm flipH="1">
            <a:off x="7372315" y="2301239"/>
            <a:ext cx="248592" cy="5461"/>
          </a:xfrm>
          <a:prstGeom prst="straightConnector1">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cxnSp>
        <p:nvCxnSpPr>
          <p:cNvPr id="152" name="Elbow Connector 151"/>
          <p:cNvCxnSpPr/>
          <p:nvPr/>
        </p:nvCxnSpPr>
        <p:spPr>
          <a:xfrm rot="10800000" flipV="1">
            <a:off x="8424432" y="999439"/>
            <a:ext cx="428359" cy="375729"/>
          </a:xfrm>
          <a:prstGeom prst="bentConnector3">
            <a:avLst>
              <a:gd name="adj1" fmla="val 100878"/>
            </a:avLst>
          </a:prstGeom>
          <a:ln>
            <a:solidFill>
              <a:srgbClr val="7F7F7F"/>
            </a:solidFill>
            <a:tailEnd type="arrow"/>
          </a:ln>
        </p:spPr>
        <p:style>
          <a:lnRef idx="2">
            <a:schemeClr val="accent1"/>
          </a:lnRef>
          <a:fillRef idx="0">
            <a:schemeClr val="accent1"/>
          </a:fillRef>
          <a:effectRef idx="1">
            <a:schemeClr val="accent1"/>
          </a:effectRef>
          <a:fontRef idx="minor">
            <a:schemeClr val="tx1"/>
          </a:fontRef>
        </p:style>
      </p:cxnSp>
      <p:sp>
        <p:nvSpPr>
          <p:cNvPr id="154" name="TextBox 153"/>
          <p:cNvSpPr txBox="1"/>
          <p:nvPr/>
        </p:nvSpPr>
        <p:spPr>
          <a:xfrm>
            <a:off x="6868803" y="879207"/>
            <a:ext cx="1018227" cy="276999"/>
          </a:xfrm>
          <a:prstGeom prst="rect">
            <a:avLst/>
          </a:prstGeom>
          <a:noFill/>
        </p:spPr>
        <p:txBody>
          <a:bodyPr wrap="none" rtlCol="0">
            <a:spAutoFit/>
          </a:bodyPr>
          <a:lstStyle/>
          <a:p>
            <a:r>
              <a:rPr lang="en-US" sz="1200" dirty="0" smtClean="0"/>
              <a:t>House Power</a:t>
            </a:r>
            <a:endParaRPr lang="en-US" sz="1200" dirty="0"/>
          </a:p>
        </p:txBody>
      </p:sp>
      <p:cxnSp>
        <p:nvCxnSpPr>
          <p:cNvPr id="156" name="Elbow Connector 155"/>
          <p:cNvCxnSpPr>
            <a:endCxn id="34" idx="1"/>
          </p:cNvCxnSpPr>
          <p:nvPr/>
        </p:nvCxnSpPr>
        <p:spPr>
          <a:xfrm>
            <a:off x="4569182" y="4674073"/>
            <a:ext cx="1872224" cy="1191555"/>
          </a:xfrm>
          <a:prstGeom prst="bentConnector3">
            <a:avLst>
              <a:gd name="adj1" fmla="val 76091"/>
            </a:avLst>
          </a:prstGeom>
          <a:ln>
            <a:tailEnd type="arrow"/>
          </a:ln>
        </p:spPr>
        <p:style>
          <a:lnRef idx="2">
            <a:schemeClr val="accent1"/>
          </a:lnRef>
          <a:fillRef idx="0">
            <a:schemeClr val="accent1"/>
          </a:fillRef>
          <a:effectRef idx="1">
            <a:schemeClr val="accent1"/>
          </a:effectRef>
          <a:fontRef idx="minor">
            <a:schemeClr val="tx1"/>
          </a:fontRef>
        </p:style>
      </p:cxnSp>
      <p:sp>
        <p:nvSpPr>
          <p:cNvPr id="158" name="TextBox 157"/>
          <p:cNvSpPr txBox="1"/>
          <p:nvPr/>
        </p:nvSpPr>
        <p:spPr>
          <a:xfrm>
            <a:off x="6793651" y="3216243"/>
            <a:ext cx="1735947" cy="276999"/>
          </a:xfrm>
          <a:prstGeom prst="rect">
            <a:avLst/>
          </a:prstGeom>
          <a:noFill/>
        </p:spPr>
        <p:txBody>
          <a:bodyPr wrap="none" rtlCol="0">
            <a:spAutoFit/>
          </a:bodyPr>
          <a:lstStyle/>
          <a:p>
            <a:r>
              <a:rPr lang="en-US" sz="1200" dirty="0" smtClean="0"/>
              <a:t>Science / Control System</a:t>
            </a:r>
            <a:endParaRPr lang="en-US" sz="1200" dirty="0"/>
          </a:p>
        </p:txBody>
      </p:sp>
      <p:sp>
        <p:nvSpPr>
          <p:cNvPr id="163" name="TextBox 162"/>
          <p:cNvSpPr txBox="1"/>
          <p:nvPr/>
        </p:nvSpPr>
        <p:spPr>
          <a:xfrm>
            <a:off x="8251582" y="751459"/>
            <a:ext cx="697627" cy="276999"/>
          </a:xfrm>
          <a:prstGeom prst="rect">
            <a:avLst/>
          </a:prstGeom>
          <a:noFill/>
        </p:spPr>
        <p:txBody>
          <a:bodyPr wrap="none" rtlCol="0">
            <a:spAutoFit/>
          </a:bodyPr>
          <a:lstStyle/>
          <a:p>
            <a:r>
              <a:rPr lang="en-US" sz="1200" dirty="0" smtClean="0"/>
              <a:t>Internet</a:t>
            </a:r>
            <a:endParaRPr lang="en-US" sz="1200" dirty="0"/>
          </a:p>
        </p:txBody>
      </p:sp>
      <p:cxnSp>
        <p:nvCxnSpPr>
          <p:cNvPr id="165" name="Elbow Connector 164"/>
          <p:cNvCxnSpPr>
            <a:stCxn id="52" idx="1"/>
          </p:cNvCxnSpPr>
          <p:nvPr/>
        </p:nvCxnSpPr>
        <p:spPr>
          <a:xfrm rot="10800000" flipV="1">
            <a:off x="2104228" y="4199340"/>
            <a:ext cx="1423660" cy="542363"/>
          </a:xfrm>
          <a:prstGeom prst="bentConnector3">
            <a:avLst>
              <a:gd name="adj1" fmla="val 99092"/>
            </a:avLst>
          </a:prstGeom>
          <a:ln>
            <a:prstDash val="sysDot"/>
            <a:tailEnd type="arrow"/>
          </a:ln>
        </p:spPr>
        <p:style>
          <a:lnRef idx="2">
            <a:schemeClr val="accent1"/>
          </a:lnRef>
          <a:fillRef idx="0">
            <a:schemeClr val="accent1"/>
          </a:fillRef>
          <a:effectRef idx="1">
            <a:schemeClr val="accent1"/>
          </a:effectRef>
          <a:fontRef idx="minor">
            <a:schemeClr val="tx1"/>
          </a:fontRef>
        </p:style>
      </p:cxnSp>
      <p:cxnSp>
        <p:nvCxnSpPr>
          <p:cNvPr id="168" name="Elbow Connector 167"/>
          <p:cNvCxnSpPr>
            <a:endCxn id="36" idx="1"/>
          </p:cNvCxnSpPr>
          <p:nvPr/>
        </p:nvCxnSpPr>
        <p:spPr>
          <a:xfrm rot="16200000" flipH="1">
            <a:off x="3265201" y="4895895"/>
            <a:ext cx="1352906" cy="443358"/>
          </a:xfrm>
          <a:prstGeom prst="bentConnector2">
            <a:avLst/>
          </a:prstGeom>
          <a:ln>
            <a:prstDash val="sysDot"/>
            <a:tailEnd type="arrow"/>
          </a:ln>
        </p:spPr>
        <p:style>
          <a:lnRef idx="2">
            <a:schemeClr val="accent1"/>
          </a:lnRef>
          <a:fillRef idx="0">
            <a:schemeClr val="accent1"/>
          </a:fillRef>
          <a:effectRef idx="1">
            <a:schemeClr val="accent1"/>
          </a:effectRef>
          <a:fontRef idx="minor">
            <a:schemeClr val="tx1"/>
          </a:fontRef>
        </p:style>
      </p:cxnSp>
      <p:sp>
        <p:nvSpPr>
          <p:cNvPr id="169" name="TextBox 168"/>
          <p:cNvSpPr txBox="1"/>
          <p:nvPr/>
        </p:nvSpPr>
        <p:spPr>
          <a:xfrm>
            <a:off x="4794635" y="3238787"/>
            <a:ext cx="1094445" cy="276999"/>
          </a:xfrm>
          <a:prstGeom prst="rect">
            <a:avLst/>
          </a:prstGeom>
          <a:noFill/>
        </p:spPr>
        <p:txBody>
          <a:bodyPr wrap="none" rtlCol="0">
            <a:spAutoFit/>
          </a:bodyPr>
          <a:lstStyle/>
          <a:p>
            <a:r>
              <a:rPr lang="en-US" sz="1200" dirty="0" err="1" smtClean="0"/>
              <a:t>xFOCE</a:t>
            </a:r>
            <a:r>
              <a:rPr lang="en-US" sz="1200" dirty="0" smtClean="0"/>
              <a:t> Control</a:t>
            </a:r>
            <a:endParaRPr lang="en-US" sz="1200" dirty="0"/>
          </a:p>
        </p:txBody>
      </p:sp>
      <p:sp>
        <p:nvSpPr>
          <p:cNvPr id="172" name="TextBox 171"/>
          <p:cNvSpPr txBox="1"/>
          <p:nvPr/>
        </p:nvSpPr>
        <p:spPr>
          <a:xfrm>
            <a:off x="2953436" y="2735309"/>
            <a:ext cx="774571" cy="646331"/>
          </a:xfrm>
          <a:prstGeom prst="rect">
            <a:avLst/>
          </a:prstGeom>
          <a:noFill/>
        </p:spPr>
        <p:txBody>
          <a:bodyPr wrap="none" rtlCol="0">
            <a:spAutoFit/>
          </a:bodyPr>
          <a:lstStyle/>
          <a:p>
            <a:r>
              <a:rPr lang="en-US" sz="1200" dirty="0" smtClean="0"/>
              <a:t>Enriched</a:t>
            </a:r>
          </a:p>
          <a:p>
            <a:r>
              <a:rPr lang="en-US" sz="1200" dirty="0" smtClean="0"/>
              <a:t>Seawater</a:t>
            </a:r>
          </a:p>
          <a:p>
            <a:r>
              <a:rPr lang="en-US" sz="1200" dirty="0" smtClean="0"/>
              <a:t>System</a:t>
            </a:r>
            <a:endParaRPr lang="en-US" sz="1200" dirty="0"/>
          </a:p>
        </p:txBody>
      </p:sp>
    </p:spTree>
    <p:extLst>
      <p:ext uri="{BB962C8B-B14F-4D97-AF65-F5344CB8AC3E}">
        <p14:creationId xmlns:p14="http://schemas.microsoft.com/office/powerpoint/2010/main" val="3515199118"/>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48671" y="1481406"/>
            <a:ext cx="7580923" cy="4806461"/>
          </a:xfrm>
          <a:prstGeom prst="rect">
            <a:avLst/>
          </a:prstGeom>
          <a:solidFill>
            <a:schemeClr val="bg1"/>
          </a:solidFill>
          <a:ln w="57150" cmpd="sng">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descr="CO2_Enrichmen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7284" y="3103780"/>
            <a:ext cx="3332213" cy="2207847"/>
          </a:xfrm>
          <a:prstGeom prst="rect">
            <a:avLst/>
          </a:prstGeom>
        </p:spPr>
      </p:pic>
      <p:pic>
        <p:nvPicPr>
          <p:cNvPr id="5" name="Picture 4"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17244" y="4806856"/>
            <a:ext cx="1243738" cy="1184038"/>
          </a:xfrm>
          <a:prstGeom prst="rect">
            <a:avLst/>
          </a:prstGeom>
        </p:spPr>
      </p:pic>
      <p:pic>
        <p:nvPicPr>
          <p:cNvPr id="7" name="Picture 6" descr="dg4lesm.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28080" y="3697066"/>
            <a:ext cx="1132902" cy="1078523"/>
          </a:xfrm>
          <a:prstGeom prst="rect">
            <a:avLst/>
          </a:prstGeom>
        </p:spPr>
      </p:pic>
      <p:cxnSp>
        <p:nvCxnSpPr>
          <p:cNvPr id="8" name="Straight Connector 7"/>
          <p:cNvCxnSpPr/>
          <p:nvPr/>
        </p:nvCxnSpPr>
        <p:spPr>
          <a:xfrm flipH="1">
            <a:off x="604144" y="5311627"/>
            <a:ext cx="443140"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04144" y="5449487"/>
            <a:ext cx="3123654" cy="2427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604144" y="5619342"/>
            <a:ext cx="27753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28" name="Picture 27"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6042" y="5561501"/>
            <a:ext cx="642491" cy="524365"/>
          </a:xfrm>
          <a:prstGeom prst="rect">
            <a:avLst/>
          </a:prstGeom>
        </p:spPr>
      </p:pic>
      <p:cxnSp>
        <p:nvCxnSpPr>
          <p:cNvPr id="45" name="Straight Connector 44"/>
          <p:cNvCxnSpPr/>
          <p:nvPr/>
        </p:nvCxnSpPr>
        <p:spPr>
          <a:xfrm flipH="1">
            <a:off x="1047284" y="4682489"/>
            <a:ext cx="947643"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3305315" y="4775897"/>
            <a:ext cx="422483"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V="1">
            <a:off x="3727798" y="4775589"/>
            <a:ext cx="0" cy="673898"/>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sp>
        <p:nvSpPr>
          <p:cNvPr id="52" name="Rectangle 51"/>
          <p:cNvSpPr/>
          <p:nvPr/>
        </p:nvSpPr>
        <p:spPr>
          <a:xfrm>
            <a:off x="1216700" y="2288375"/>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TextBox 55"/>
          <p:cNvSpPr txBox="1"/>
          <p:nvPr/>
        </p:nvSpPr>
        <p:spPr>
          <a:xfrm>
            <a:off x="1216700" y="2445303"/>
            <a:ext cx="1113693" cy="523220"/>
          </a:xfrm>
          <a:prstGeom prst="rect">
            <a:avLst/>
          </a:prstGeom>
          <a:noFill/>
        </p:spPr>
        <p:txBody>
          <a:bodyPr wrap="square" rtlCol="0">
            <a:spAutoFit/>
          </a:bodyPr>
          <a:lstStyle/>
          <a:p>
            <a:r>
              <a:rPr lang="en-US" sz="1400" dirty="0" smtClean="0"/>
              <a:t>CO</a:t>
            </a:r>
            <a:r>
              <a:rPr lang="en-US" sz="1400" baseline="-25000" dirty="0" smtClean="0"/>
              <a:t>2</a:t>
            </a:r>
            <a:r>
              <a:rPr lang="en-US" sz="1400" dirty="0" smtClean="0"/>
              <a:t> Mix Electronics</a:t>
            </a:r>
            <a:endParaRPr lang="en-US" sz="1400" dirty="0"/>
          </a:p>
        </p:txBody>
      </p:sp>
      <p:sp>
        <p:nvSpPr>
          <p:cNvPr id="57" name="Rectangle 56"/>
          <p:cNvSpPr/>
          <p:nvPr/>
        </p:nvSpPr>
        <p:spPr>
          <a:xfrm>
            <a:off x="5177653" y="3487354"/>
            <a:ext cx="1182818" cy="828430"/>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TextBox 57"/>
          <p:cNvSpPr txBox="1"/>
          <p:nvPr/>
        </p:nvSpPr>
        <p:spPr>
          <a:xfrm>
            <a:off x="5211686" y="3496061"/>
            <a:ext cx="1113693" cy="738664"/>
          </a:xfrm>
          <a:prstGeom prst="rect">
            <a:avLst/>
          </a:prstGeom>
          <a:noFill/>
        </p:spPr>
        <p:txBody>
          <a:bodyPr wrap="square" rtlCol="0">
            <a:spAutoFit/>
          </a:bodyPr>
          <a:lstStyle/>
          <a:p>
            <a:r>
              <a:rPr lang="en-US" sz="1400" dirty="0" smtClean="0"/>
              <a:t>System Control Electronics</a:t>
            </a:r>
            <a:endParaRPr lang="en-US" sz="1400" dirty="0"/>
          </a:p>
        </p:txBody>
      </p:sp>
      <p:pic>
        <p:nvPicPr>
          <p:cNvPr id="59" name="Picture 58"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72726" y="4963758"/>
            <a:ext cx="642491" cy="524365"/>
          </a:xfrm>
          <a:prstGeom prst="rect">
            <a:avLst/>
          </a:prstGeom>
        </p:spPr>
      </p:pic>
      <p:pic>
        <p:nvPicPr>
          <p:cNvPr id="60" name="Picture 59"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68533" y="4925122"/>
            <a:ext cx="642491" cy="524365"/>
          </a:xfrm>
          <a:prstGeom prst="rect">
            <a:avLst/>
          </a:prstGeom>
        </p:spPr>
      </p:pic>
      <p:pic>
        <p:nvPicPr>
          <p:cNvPr id="61" name="Picture 60"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96137" y="5518540"/>
            <a:ext cx="642491" cy="524365"/>
          </a:xfrm>
          <a:prstGeom prst="rect">
            <a:avLst/>
          </a:prstGeom>
        </p:spPr>
      </p:pic>
      <p:cxnSp>
        <p:nvCxnSpPr>
          <p:cNvPr id="68" name="Straight Connector 67"/>
          <p:cNvCxnSpPr/>
          <p:nvPr/>
        </p:nvCxnSpPr>
        <p:spPr>
          <a:xfrm flipV="1">
            <a:off x="2251532" y="3124024"/>
            <a:ext cx="0" cy="141189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70" name="Rectangle 69"/>
          <p:cNvSpPr/>
          <p:nvPr/>
        </p:nvSpPr>
        <p:spPr>
          <a:xfrm>
            <a:off x="4958822" y="4645027"/>
            <a:ext cx="1647182" cy="1512584"/>
          </a:xfrm>
          <a:prstGeom prst="rect">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1" name="Straight Connector 70"/>
          <p:cNvCxnSpPr/>
          <p:nvPr/>
        </p:nvCxnSpPr>
        <p:spPr>
          <a:xfrm flipV="1">
            <a:off x="5364660" y="4310452"/>
            <a:ext cx="0" cy="334575"/>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3" name="Straight Connector 72"/>
          <p:cNvCxnSpPr/>
          <p:nvPr/>
        </p:nvCxnSpPr>
        <p:spPr>
          <a:xfrm>
            <a:off x="4671697" y="4067438"/>
            <a:ext cx="491627"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6" name="Straight Connector 75"/>
          <p:cNvCxnSpPr/>
          <p:nvPr/>
        </p:nvCxnSpPr>
        <p:spPr>
          <a:xfrm>
            <a:off x="878391" y="5619342"/>
            <a:ext cx="3807635"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8" name="Straight Connector 77"/>
          <p:cNvCxnSpPr/>
          <p:nvPr/>
        </p:nvCxnSpPr>
        <p:spPr>
          <a:xfrm flipH="1">
            <a:off x="4671697" y="4067438"/>
            <a:ext cx="14329" cy="155190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1" name="Straight Connector 80"/>
          <p:cNvCxnSpPr/>
          <p:nvPr/>
        </p:nvCxnSpPr>
        <p:spPr>
          <a:xfrm>
            <a:off x="6360471" y="4017941"/>
            <a:ext cx="77307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3" name="Straight Connector 82"/>
          <p:cNvCxnSpPr/>
          <p:nvPr/>
        </p:nvCxnSpPr>
        <p:spPr>
          <a:xfrm>
            <a:off x="6747007" y="4023594"/>
            <a:ext cx="0" cy="1144068"/>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5" name="Straight Connector 84"/>
          <p:cNvCxnSpPr/>
          <p:nvPr/>
        </p:nvCxnSpPr>
        <p:spPr>
          <a:xfrm flipH="1">
            <a:off x="6747007" y="5167662"/>
            <a:ext cx="4386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92" name="Rectangle 91"/>
          <p:cNvSpPr/>
          <p:nvPr/>
        </p:nvSpPr>
        <p:spPr>
          <a:xfrm>
            <a:off x="5715217" y="1680046"/>
            <a:ext cx="2390205" cy="1530513"/>
          </a:xfrm>
          <a:prstGeom prst="rect">
            <a:avLst/>
          </a:prstGeom>
          <a:solidFill>
            <a:schemeClr val="bg1"/>
          </a:solidFill>
          <a:ln>
            <a:solidFill>
              <a:schemeClr val="accent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3" name="Rectangle 92"/>
          <p:cNvSpPr/>
          <p:nvPr/>
        </p:nvSpPr>
        <p:spPr>
          <a:xfrm>
            <a:off x="5715217" y="2288375"/>
            <a:ext cx="2390205" cy="922184"/>
          </a:xfrm>
          <a:prstGeom prst="rect">
            <a:avLst/>
          </a:prstGeom>
          <a:solidFill>
            <a:schemeClr val="accent6"/>
          </a:solidFill>
          <a:ln>
            <a:solidFill>
              <a:srgbClr val="C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4" name="TextBox 93"/>
          <p:cNvSpPr txBox="1"/>
          <p:nvPr/>
        </p:nvSpPr>
        <p:spPr>
          <a:xfrm>
            <a:off x="6226246" y="1813559"/>
            <a:ext cx="1115923" cy="307777"/>
          </a:xfrm>
          <a:prstGeom prst="rect">
            <a:avLst/>
          </a:prstGeom>
          <a:noFill/>
        </p:spPr>
        <p:txBody>
          <a:bodyPr wrap="none" rtlCol="0">
            <a:spAutoFit/>
          </a:bodyPr>
          <a:lstStyle/>
          <a:p>
            <a:r>
              <a:rPr lang="en-US" sz="1400" dirty="0" smtClean="0"/>
              <a:t>Diesel Fuel</a:t>
            </a:r>
            <a:endParaRPr lang="en-US" sz="1400" dirty="0"/>
          </a:p>
        </p:txBody>
      </p:sp>
      <p:cxnSp>
        <p:nvCxnSpPr>
          <p:cNvPr id="106" name="Straight Connector 105"/>
          <p:cNvCxnSpPr/>
          <p:nvPr/>
        </p:nvCxnSpPr>
        <p:spPr>
          <a:xfrm>
            <a:off x="1047284" y="4682489"/>
            <a:ext cx="0" cy="62913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11" name="Straight Connector 110"/>
          <p:cNvCxnSpPr/>
          <p:nvPr/>
        </p:nvCxnSpPr>
        <p:spPr>
          <a:xfrm flipV="1">
            <a:off x="7715789" y="3210560"/>
            <a:ext cx="0" cy="674076"/>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cxnSp>
        <p:nvCxnSpPr>
          <p:cNvPr id="114" name="Straight Connector 113"/>
          <p:cNvCxnSpPr/>
          <p:nvPr/>
        </p:nvCxnSpPr>
        <p:spPr>
          <a:xfrm flipV="1">
            <a:off x="7715789" y="4682489"/>
            <a:ext cx="0" cy="337038"/>
          </a:xfrm>
          <a:prstGeom prst="line">
            <a:avLst/>
          </a:prstGeom>
          <a:ln w="57150" cmpd="sng">
            <a:solidFill>
              <a:schemeClr val="tx1">
                <a:lumMod val="50000"/>
                <a:lumOff val="50000"/>
              </a:schemeClr>
            </a:solidFill>
          </a:ln>
        </p:spPr>
        <p:style>
          <a:lnRef idx="2">
            <a:schemeClr val="accent1"/>
          </a:lnRef>
          <a:fillRef idx="0">
            <a:schemeClr val="accent1"/>
          </a:fillRef>
          <a:effectRef idx="1">
            <a:schemeClr val="accent1"/>
          </a:effectRef>
          <a:fontRef idx="minor">
            <a:schemeClr val="tx1"/>
          </a:fontRef>
        </p:style>
      </p:cxnSp>
      <p:sp>
        <p:nvSpPr>
          <p:cNvPr id="116" name="Rectangle 115"/>
          <p:cNvSpPr/>
          <p:nvPr/>
        </p:nvSpPr>
        <p:spPr>
          <a:xfrm>
            <a:off x="2906722" y="2896075"/>
            <a:ext cx="184965" cy="586154"/>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8" name="Rectangle 117"/>
          <p:cNvSpPr/>
          <p:nvPr/>
        </p:nvSpPr>
        <p:spPr>
          <a:xfrm rot="16200000" flipV="1">
            <a:off x="6884426" y="3511776"/>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9" name="Rectangle 118"/>
          <p:cNvSpPr/>
          <p:nvPr/>
        </p:nvSpPr>
        <p:spPr>
          <a:xfrm rot="16200000" flipV="1">
            <a:off x="6913080" y="4627128"/>
            <a:ext cx="726180" cy="12374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0" name="Rectangle 119"/>
          <p:cNvSpPr/>
          <p:nvPr/>
        </p:nvSpPr>
        <p:spPr>
          <a:xfrm>
            <a:off x="2568056" y="1370687"/>
            <a:ext cx="177802" cy="2125373"/>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1" name="Block Arc 120"/>
          <p:cNvSpPr/>
          <p:nvPr/>
        </p:nvSpPr>
        <p:spPr>
          <a:xfrm>
            <a:off x="1951294" y="1051558"/>
            <a:ext cx="794564" cy="855785"/>
          </a:xfrm>
          <a:prstGeom prst="blockArc">
            <a:avLst>
              <a:gd name="adj1" fmla="val 15370951"/>
              <a:gd name="adj2" fmla="val 0"/>
              <a:gd name="adj3" fmla="val 25000"/>
            </a:avLst>
          </a:prstGeom>
          <a:solidFill>
            <a:srgbClr val="FFD266"/>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tx1"/>
              </a:solidFill>
            </a:endParaRPr>
          </a:p>
        </p:txBody>
      </p:sp>
      <p:sp>
        <p:nvSpPr>
          <p:cNvPr id="122" name="TextBox 121"/>
          <p:cNvSpPr txBox="1"/>
          <p:nvPr/>
        </p:nvSpPr>
        <p:spPr>
          <a:xfrm>
            <a:off x="2808552" y="1680046"/>
            <a:ext cx="1991718" cy="307777"/>
          </a:xfrm>
          <a:prstGeom prst="rect">
            <a:avLst/>
          </a:prstGeom>
          <a:noFill/>
        </p:spPr>
        <p:txBody>
          <a:bodyPr wrap="none" rtlCol="0">
            <a:spAutoFit/>
          </a:bodyPr>
          <a:lstStyle/>
          <a:p>
            <a:r>
              <a:rPr lang="en-US" sz="1400" dirty="0" smtClean="0"/>
              <a:t>Exhaust used for CO</a:t>
            </a:r>
            <a:r>
              <a:rPr lang="en-US" sz="1400" baseline="-25000" dirty="0" smtClean="0"/>
              <a:t>2</a:t>
            </a:r>
            <a:endParaRPr lang="en-US" sz="1400" baseline="-25000" dirty="0"/>
          </a:p>
        </p:txBody>
      </p:sp>
      <p:sp>
        <p:nvSpPr>
          <p:cNvPr id="123" name="Rectangle 122"/>
          <p:cNvSpPr/>
          <p:nvPr/>
        </p:nvSpPr>
        <p:spPr>
          <a:xfrm>
            <a:off x="3909697" y="2445303"/>
            <a:ext cx="1267956" cy="905282"/>
          </a:xfrm>
          <a:prstGeom prst="rect">
            <a:avLst/>
          </a:prstGeom>
          <a:solidFill>
            <a:srgbClr val="FFD266"/>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7" name="Rectangle 116"/>
          <p:cNvSpPr/>
          <p:nvPr/>
        </p:nvSpPr>
        <p:spPr>
          <a:xfrm flipV="1">
            <a:off x="3026559" y="2896074"/>
            <a:ext cx="2688658" cy="149795"/>
          </a:xfrm>
          <a:prstGeom prst="rect">
            <a:avLst/>
          </a:prstGeom>
          <a:solidFill>
            <a:schemeClr val="accent4">
              <a:lumMod val="60000"/>
              <a:lumOff val="40000"/>
            </a:schemeClr>
          </a:solidFill>
          <a:ln>
            <a:solidFill>
              <a:schemeClr val="accent4">
                <a:lumMod val="60000"/>
                <a:lumOff val="4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62" name="Straight Connector 61"/>
          <p:cNvCxnSpPr/>
          <p:nvPr/>
        </p:nvCxnSpPr>
        <p:spPr>
          <a:xfrm flipH="1">
            <a:off x="2399518" y="2743281"/>
            <a:ext cx="2962538"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4" name="TextBox 123"/>
          <p:cNvSpPr txBox="1"/>
          <p:nvPr/>
        </p:nvSpPr>
        <p:spPr>
          <a:xfrm>
            <a:off x="3683415" y="2150552"/>
            <a:ext cx="1678640" cy="307777"/>
          </a:xfrm>
          <a:prstGeom prst="rect">
            <a:avLst/>
          </a:prstGeom>
          <a:noFill/>
        </p:spPr>
        <p:txBody>
          <a:bodyPr wrap="none" rtlCol="0">
            <a:spAutoFit/>
          </a:bodyPr>
          <a:lstStyle/>
          <a:p>
            <a:r>
              <a:rPr lang="en-US" sz="1400" dirty="0" smtClean="0"/>
              <a:t>Particle Scrubber</a:t>
            </a:r>
            <a:endParaRPr lang="en-US" sz="1400" dirty="0"/>
          </a:p>
        </p:txBody>
      </p:sp>
      <p:cxnSp>
        <p:nvCxnSpPr>
          <p:cNvPr id="64" name="Straight Connector 63"/>
          <p:cNvCxnSpPr/>
          <p:nvPr/>
        </p:nvCxnSpPr>
        <p:spPr>
          <a:xfrm flipV="1">
            <a:off x="5362055" y="2743281"/>
            <a:ext cx="0" cy="744074"/>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25" name="Cloud Callout 124"/>
          <p:cNvSpPr/>
          <p:nvPr/>
        </p:nvSpPr>
        <p:spPr>
          <a:xfrm>
            <a:off x="441324" y="901765"/>
            <a:ext cx="440352" cy="3346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6" name="Cloud Callout 125"/>
          <p:cNvSpPr/>
          <p:nvPr/>
        </p:nvSpPr>
        <p:spPr>
          <a:xfrm>
            <a:off x="1041212" y="942615"/>
            <a:ext cx="367562" cy="2938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7" name="Cloud Callout 126"/>
          <p:cNvSpPr/>
          <p:nvPr/>
        </p:nvSpPr>
        <p:spPr>
          <a:xfrm>
            <a:off x="1540687" y="1051558"/>
            <a:ext cx="325641" cy="22310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8" name="Cloud Callout 127"/>
          <p:cNvSpPr/>
          <p:nvPr/>
        </p:nvSpPr>
        <p:spPr>
          <a:xfrm>
            <a:off x="1987916" y="1124865"/>
            <a:ext cx="195385" cy="111550"/>
          </a:xfrm>
          <a:prstGeom prst="cloudCallout">
            <a:avLst>
              <a:gd name="adj1" fmla="val 1346"/>
              <a:gd name="adj2" fmla="val 1716"/>
            </a:avLst>
          </a:prstGeom>
          <a:solidFill>
            <a:schemeClr val="bg1">
              <a:lumMod val="75000"/>
            </a:schemeClr>
          </a:solidFill>
          <a:ln>
            <a:solidFill>
              <a:schemeClr val="bg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Title 1"/>
          <p:cNvSpPr>
            <a:spLocks noGrp="1"/>
          </p:cNvSpPr>
          <p:nvPr>
            <p:ph type="title"/>
          </p:nvPr>
        </p:nvSpPr>
        <p:spPr>
          <a:xfrm>
            <a:off x="796773" y="0"/>
            <a:ext cx="8229600" cy="1143000"/>
          </a:xfrm>
        </p:spPr>
        <p:txBody>
          <a:bodyPr/>
          <a:lstStyle/>
          <a:p>
            <a:r>
              <a:rPr lang="en-US" dirty="0" err="1" smtClean="0"/>
              <a:t>xFOCE</a:t>
            </a:r>
            <a:r>
              <a:rPr lang="en-US" dirty="0"/>
              <a:t> </a:t>
            </a:r>
            <a:r>
              <a:rPr lang="en-US" dirty="0" smtClean="0"/>
              <a:t>Mooring Concept</a:t>
            </a:r>
            <a:endParaRPr lang="en-US" dirty="0"/>
          </a:p>
        </p:txBody>
      </p:sp>
    </p:spTree>
    <p:extLst>
      <p:ext uri="{BB962C8B-B14F-4D97-AF65-F5344CB8AC3E}">
        <p14:creationId xmlns:p14="http://schemas.microsoft.com/office/powerpoint/2010/main" val="2543196440"/>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Systems concept</a:t>
            </a:r>
            <a:endParaRPr lang="en-US" dirty="0"/>
          </a:p>
        </p:txBody>
      </p:sp>
      <p:sp>
        <p:nvSpPr>
          <p:cNvPr id="6" name="TextBox 5"/>
          <p:cNvSpPr txBox="1"/>
          <p:nvPr/>
        </p:nvSpPr>
        <p:spPr>
          <a:xfrm>
            <a:off x="2764482" y="1036363"/>
            <a:ext cx="3579075" cy="369332"/>
          </a:xfrm>
          <a:prstGeom prst="rect">
            <a:avLst/>
          </a:prstGeom>
          <a:noFill/>
        </p:spPr>
        <p:txBody>
          <a:bodyPr wrap="none" rtlCol="0">
            <a:spAutoFit/>
          </a:bodyPr>
          <a:lstStyle/>
          <a:p>
            <a:r>
              <a:rPr lang="en-US" dirty="0" smtClean="0"/>
              <a:t>Blue circles are included for </a:t>
            </a:r>
            <a:r>
              <a:rPr lang="en-US" dirty="0" err="1" smtClean="0"/>
              <a:t>swFOCE</a:t>
            </a:r>
            <a:endParaRPr lang="en-US" dirty="0"/>
          </a:p>
        </p:txBody>
      </p:sp>
      <p:pic>
        <p:nvPicPr>
          <p:cNvPr id="2" name="Picture 1" descr="EquipInFOCE.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91597" y="1723337"/>
            <a:ext cx="4995620" cy="3425568"/>
          </a:xfrm>
          <a:prstGeom prst="rect">
            <a:avLst/>
          </a:prstGeom>
          <a:ln>
            <a:solidFill>
              <a:schemeClr val="tx1"/>
            </a:solidFill>
          </a:ln>
        </p:spPr>
      </p:pic>
      <p:sp>
        <p:nvSpPr>
          <p:cNvPr id="3" name="Oval 2"/>
          <p:cNvSpPr/>
          <p:nvPr/>
        </p:nvSpPr>
        <p:spPr>
          <a:xfrm>
            <a:off x="2216954" y="1998880"/>
            <a:ext cx="713935" cy="849148"/>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2991010" y="3541478"/>
            <a:ext cx="774056" cy="944729"/>
          </a:xfrm>
          <a:prstGeom prst="ellipse">
            <a:avLst/>
          </a:prstGeom>
          <a:solidFill>
            <a:schemeClr val="tx2">
              <a:lumMod val="40000"/>
              <a:lumOff val="60000"/>
              <a:alpha val="51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TextBox 7"/>
          <p:cNvSpPr txBox="1"/>
          <p:nvPr/>
        </p:nvSpPr>
        <p:spPr>
          <a:xfrm>
            <a:off x="956447" y="5275162"/>
            <a:ext cx="7287619" cy="923330"/>
          </a:xfrm>
          <a:prstGeom prst="rect">
            <a:avLst/>
          </a:prstGeom>
          <a:noFill/>
        </p:spPr>
        <p:txBody>
          <a:bodyPr wrap="square" rtlCol="0">
            <a:spAutoFit/>
          </a:bodyPr>
          <a:lstStyle/>
          <a:p>
            <a:r>
              <a:rPr lang="en-US" dirty="0" smtClean="0"/>
              <a:t>Proposed minimum instrumentation for an active pH controlled chamber. The blue elements are options and controls would only have CTD and </a:t>
            </a:r>
            <a:r>
              <a:rPr lang="en-US" dirty="0" err="1" smtClean="0"/>
              <a:t>pH.</a:t>
            </a:r>
            <a:r>
              <a:rPr lang="en-US" dirty="0"/>
              <a:t> </a:t>
            </a:r>
            <a:r>
              <a:rPr lang="en-US" dirty="0" smtClean="0"/>
              <a:t>Not shown is the other option of a motor and fan to control flow. </a:t>
            </a:r>
            <a:endParaRPr lang="en-US" dirty="0"/>
          </a:p>
        </p:txBody>
      </p:sp>
    </p:spTree>
    <p:extLst>
      <p:ext uri="{BB962C8B-B14F-4D97-AF65-F5344CB8AC3E}">
        <p14:creationId xmlns:p14="http://schemas.microsoft.com/office/powerpoint/2010/main" val="2791109970"/>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8898" name="Picture 2" descr="FOCE_subSeaWimage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295400"/>
            <a:ext cx="6400800" cy="4668838"/>
          </a:xfrm>
          <a:prstGeom prst="rect">
            <a:avLst/>
          </a:prstGeom>
          <a:noFill/>
          <a:ln w="9525">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08899" name="Rectangle 3"/>
          <p:cNvSpPr>
            <a:spLocks noChangeArrowheads="1"/>
          </p:cNvSpPr>
          <p:nvPr/>
        </p:nvSpPr>
        <p:spPr bwMode="auto">
          <a:xfrm>
            <a:off x="1295400" y="1752600"/>
            <a:ext cx="19050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0" name="Rectangle 4"/>
          <p:cNvSpPr>
            <a:spLocks noChangeArrowheads="1"/>
          </p:cNvSpPr>
          <p:nvPr/>
        </p:nvSpPr>
        <p:spPr bwMode="auto">
          <a:xfrm>
            <a:off x="3276600" y="4953000"/>
            <a:ext cx="1752600" cy="1295400"/>
          </a:xfrm>
          <a:prstGeom prst="rect">
            <a:avLst/>
          </a:prstGeom>
          <a:noFill/>
          <a:ln w="19050">
            <a:solidFill>
              <a:srgbClr val="FF00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2" name="Text Box 6"/>
          <p:cNvSpPr txBox="1">
            <a:spLocks noChangeArrowheads="1"/>
          </p:cNvSpPr>
          <p:nvPr/>
        </p:nvSpPr>
        <p:spPr bwMode="auto">
          <a:xfrm>
            <a:off x="152400" y="2971800"/>
            <a:ext cx="1311275" cy="5847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algn="ctr" eaLnBrk="1" hangingPunct="1"/>
            <a:r>
              <a:rPr lang="en-US" sz="1600" dirty="0" smtClean="0">
                <a:solidFill>
                  <a:srgbClr val="000000"/>
                </a:solidFill>
                <a:latin typeface="Times New Roman" charset="0"/>
              </a:rPr>
              <a:t>Shallow </a:t>
            </a:r>
            <a:r>
              <a:rPr lang="en-US" sz="1600" dirty="0">
                <a:solidFill>
                  <a:srgbClr val="000000"/>
                </a:solidFill>
                <a:latin typeface="Times New Roman" charset="0"/>
              </a:rPr>
              <a:t>Water </a:t>
            </a:r>
            <a:r>
              <a:rPr lang="en-US" sz="1600" dirty="0" smtClean="0">
                <a:solidFill>
                  <a:srgbClr val="000000"/>
                </a:solidFill>
                <a:latin typeface="Times New Roman" charset="0"/>
              </a:rPr>
              <a:t>Corals</a:t>
            </a:r>
            <a:endParaRPr lang="en-US" sz="1600" dirty="0">
              <a:solidFill>
                <a:srgbClr val="000000"/>
              </a:solidFill>
              <a:latin typeface="Times New Roman" charset="0"/>
            </a:endParaRPr>
          </a:p>
        </p:txBody>
      </p:sp>
      <p:sp>
        <p:nvSpPr>
          <p:cNvPr id="208903" name="Text Box 7"/>
          <p:cNvSpPr txBox="1">
            <a:spLocks noChangeArrowheads="1"/>
          </p:cNvSpPr>
          <p:nvPr/>
        </p:nvSpPr>
        <p:spPr bwMode="auto">
          <a:xfrm>
            <a:off x="5105400" y="6019800"/>
            <a:ext cx="15557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600" dirty="0">
                <a:solidFill>
                  <a:srgbClr val="000000"/>
                </a:solidFill>
                <a:latin typeface="Times New Roman" charset="0"/>
              </a:rPr>
              <a:t>Benthic Biology</a:t>
            </a:r>
          </a:p>
        </p:txBody>
      </p:sp>
      <p:sp>
        <p:nvSpPr>
          <p:cNvPr id="208904" name="Rectangle 8"/>
          <p:cNvSpPr>
            <a:spLocks noChangeArrowheads="1"/>
          </p:cNvSpPr>
          <p:nvPr/>
        </p:nvSpPr>
        <p:spPr bwMode="auto">
          <a:xfrm>
            <a:off x="6324600" y="3657600"/>
            <a:ext cx="1752600" cy="1295400"/>
          </a:xfrm>
          <a:prstGeom prst="rect">
            <a:avLst/>
          </a:prstGeom>
          <a:noFill/>
          <a:ln w="19050">
            <a:solidFill>
              <a:srgbClr val="00FF00"/>
            </a:solidFill>
            <a:prstDash val="dash"/>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
        <p:nvSpPr>
          <p:cNvPr id="208905" name="Text Box 9"/>
          <p:cNvSpPr txBox="1">
            <a:spLocks noChangeArrowheads="1"/>
          </p:cNvSpPr>
          <p:nvPr/>
        </p:nvSpPr>
        <p:spPr bwMode="auto">
          <a:xfrm>
            <a:off x="7969891" y="1794525"/>
            <a:ext cx="1082675"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pPr eaLnBrk="1" hangingPunct="1"/>
            <a:r>
              <a:rPr lang="en-US" sz="1600" dirty="0">
                <a:solidFill>
                  <a:srgbClr val="000000"/>
                </a:solidFill>
                <a:latin typeface="Times New Roman" charset="0"/>
              </a:rPr>
              <a:t>Multi-Site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 Discipline</a:t>
            </a:r>
          </a:p>
          <a:p>
            <a:pPr eaLnBrk="1" hangingPunct="1"/>
            <a:endParaRPr lang="en-US" sz="1600" dirty="0">
              <a:solidFill>
                <a:srgbClr val="000000"/>
              </a:solidFill>
              <a:latin typeface="Times New Roman" charset="0"/>
            </a:endParaRPr>
          </a:p>
          <a:p>
            <a:pPr eaLnBrk="1" hangingPunct="1"/>
            <a:r>
              <a:rPr lang="en-US" sz="1600" dirty="0">
                <a:solidFill>
                  <a:srgbClr val="000000"/>
                </a:solidFill>
                <a:latin typeface="Times New Roman" charset="0"/>
              </a:rPr>
              <a:t>Multi-Year</a:t>
            </a:r>
          </a:p>
          <a:p>
            <a:pPr eaLnBrk="1" hangingPunct="1"/>
            <a:r>
              <a:rPr lang="en-US" sz="1600" dirty="0">
                <a:solidFill>
                  <a:srgbClr val="000000"/>
                </a:solidFill>
                <a:latin typeface="Times New Roman" charset="0"/>
              </a:rPr>
              <a:t> </a:t>
            </a:r>
          </a:p>
        </p:txBody>
      </p:sp>
      <p:sp>
        <p:nvSpPr>
          <p:cNvPr id="208906" name="Rectangle 10"/>
          <p:cNvSpPr>
            <a:spLocks noChangeArrowheads="1"/>
          </p:cNvSpPr>
          <p:nvPr/>
        </p:nvSpPr>
        <p:spPr bwMode="auto">
          <a:xfrm>
            <a:off x="1295400" y="0"/>
            <a:ext cx="7340600" cy="566738"/>
          </a:xfrm>
          <a:prstGeom prst="rect">
            <a:avLst/>
          </a:prstGeom>
          <a:noFill/>
          <a:ln>
            <a:noFill/>
          </a:ln>
          <a:effectLst>
            <a:outerShdw blurRad="63500" dist="38099" dir="2700000" algn="ctr" rotWithShape="0">
              <a:schemeClr val="tx1">
                <a:alpha val="74998"/>
              </a:scheme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nchor="ctr"/>
          <a:lstStyle/>
          <a:p>
            <a:pPr algn="ctr" eaLnBrk="1" hangingPunct="1"/>
            <a:r>
              <a:rPr lang="en-US" altLang="ja-JP" sz="3400" b="0" dirty="0" err="1" smtClean="0">
                <a:latin typeface="Arial" charset="0"/>
                <a:cs typeface="ＭＳ Ｐゴシック" charset="0"/>
              </a:rPr>
              <a:t>swFOCE</a:t>
            </a:r>
            <a:r>
              <a:rPr lang="en-US" altLang="ja-JP" sz="3400" b="0" dirty="0" smtClean="0">
                <a:latin typeface="Arial" charset="0"/>
                <a:cs typeface="ＭＳ Ｐゴシック" charset="0"/>
              </a:rPr>
              <a:t> Basic Concept</a:t>
            </a:r>
            <a:endParaRPr lang="en-US" altLang="ja-JP" sz="3400" b="0" dirty="0">
              <a:latin typeface="Arial" charset="0"/>
              <a:cs typeface="ＭＳ Ｐゴシック" charset="0"/>
            </a:endParaRPr>
          </a:p>
        </p:txBody>
      </p:sp>
      <p:sp>
        <p:nvSpPr>
          <p:cNvPr id="2" name="TextBox 1"/>
          <p:cNvSpPr txBox="1"/>
          <p:nvPr/>
        </p:nvSpPr>
        <p:spPr>
          <a:xfrm>
            <a:off x="1856229" y="2652649"/>
            <a:ext cx="954419" cy="369332"/>
          </a:xfrm>
          <a:prstGeom prst="rect">
            <a:avLst/>
          </a:prstGeom>
          <a:solidFill>
            <a:schemeClr val="bg1"/>
          </a:solidFill>
        </p:spPr>
        <p:txBody>
          <a:bodyPr wrap="square" rtlCol="0">
            <a:spAutoFit/>
          </a:bodyPr>
          <a:lstStyle/>
          <a:p>
            <a:pPr algn="ctr"/>
            <a:r>
              <a:rPr lang="en-US" sz="900" dirty="0" smtClean="0"/>
              <a:t>Shallow Water</a:t>
            </a:r>
          </a:p>
          <a:p>
            <a:pPr algn="ctr"/>
            <a:r>
              <a:rPr lang="en-US" sz="900" dirty="0" smtClean="0"/>
              <a:t>Off-Shore</a:t>
            </a:r>
            <a:endParaRPr lang="en-US" sz="900" dirty="0"/>
          </a:p>
        </p:txBody>
      </p:sp>
      <p:sp>
        <p:nvSpPr>
          <p:cNvPr id="3" name="TextBox 2"/>
          <p:cNvSpPr txBox="1"/>
          <p:nvPr/>
        </p:nvSpPr>
        <p:spPr>
          <a:xfrm>
            <a:off x="2622771" y="743944"/>
            <a:ext cx="4583106" cy="461665"/>
          </a:xfrm>
          <a:prstGeom prst="rect">
            <a:avLst/>
          </a:prstGeom>
          <a:noFill/>
        </p:spPr>
        <p:txBody>
          <a:bodyPr wrap="none" rtlCol="0">
            <a:spAutoFit/>
          </a:bodyPr>
          <a:lstStyle/>
          <a:p>
            <a:r>
              <a:rPr lang="en-US" sz="2400" dirty="0" smtClean="0"/>
              <a:t>Schematic View of the Hopkins Site</a:t>
            </a:r>
            <a:endParaRPr lang="en-US" sz="2400" dirty="0"/>
          </a:p>
        </p:txBody>
      </p:sp>
    </p:spTree>
    <p:extLst>
      <p:ext uri="{BB962C8B-B14F-4D97-AF65-F5344CB8AC3E}">
        <p14:creationId xmlns:p14="http://schemas.microsoft.com/office/powerpoint/2010/main" val="336104580"/>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7942179"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4" name="Straight Connector 33"/>
          <p:cNvCxnSpPr/>
          <p:nvPr/>
        </p:nvCxnSpPr>
        <p:spPr>
          <a:xfrm flipH="1" flipV="1">
            <a:off x="7888705" y="4797926"/>
            <a:ext cx="974558" cy="6817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5" name="Rectangle 4"/>
          <p:cNvSpPr/>
          <p:nvPr/>
        </p:nvSpPr>
        <p:spPr>
          <a:xfrm>
            <a:off x="915737" y="3268579"/>
            <a:ext cx="2005263" cy="1644315"/>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Rectangle 5"/>
          <p:cNvSpPr/>
          <p:nvPr/>
        </p:nvSpPr>
        <p:spPr>
          <a:xfrm>
            <a:off x="2921000" y="3803316"/>
            <a:ext cx="4297947" cy="601579"/>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Rectangle 6"/>
          <p:cNvSpPr/>
          <p:nvPr/>
        </p:nvSpPr>
        <p:spPr>
          <a:xfrm>
            <a:off x="7218947" y="3803316"/>
            <a:ext cx="982579" cy="601579"/>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349918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4523874"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Rectangle 9"/>
          <p:cNvSpPr/>
          <p:nvPr/>
        </p:nvSpPr>
        <p:spPr>
          <a:xfrm>
            <a:off x="53446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p:cNvSpPr/>
          <p:nvPr/>
        </p:nvSpPr>
        <p:spPr>
          <a:xfrm>
            <a:off x="6640095" y="4404895"/>
            <a:ext cx="180474" cy="507999"/>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a:off x="474579" y="4912894"/>
            <a:ext cx="8255000"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7279105"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7403431"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7538186"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76905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7842986" y="3863474"/>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7988702"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8122653" y="3866148"/>
            <a:ext cx="45719" cy="454526"/>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 name="Picture 21" descr="images-1.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120" y="2505577"/>
            <a:ext cx="615565" cy="1184108"/>
          </a:xfrm>
          <a:prstGeom prst="rect">
            <a:avLst/>
          </a:prstGeom>
        </p:spPr>
      </p:pic>
      <p:pic>
        <p:nvPicPr>
          <p:cNvPr id="23" name="Picture 22" descr="images.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6200000">
            <a:off x="1238710" y="3653741"/>
            <a:ext cx="1216861" cy="1917066"/>
          </a:xfrm>
          <a:prstGeom prst="rect">
            <a:avLst/>
          </a:prstGeom>
        </p:spPr>
      </p:pic>
      <p:pic>
        <p:nvPicPr>
          <p:cNvPr id="24" name="Picture 23" descr="bowtech.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47140" y="3268579"/>
            <a:ext cx="1073860" cy="708192"/>
          </a:xfrm>
          <a:prstGeom prst="rect">
            <a:avLst/>
          </a:prstGeom>
        </p:spPr>
      </p:pic>
      <p:sp>
        <p:nvSpPr>
          <p:cNvPr id="27" name="Rectangle 26"/>
          <p:cNvSpPr/>
          <p:nvPr/>
        </p:nvSpPr>
        <p:spPr>
          <a:xfrm>
            <a:off x="3769895" y="3803316"/>
            <a:ext cx="688473" cy="601579"/>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6" name="Picture 25" descr="1e652e785ddeca238b6aa7d420ce39e2.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131417" y="2693736"/>
            <a:ext cx="1819713" cy="2292684"/>
          </a:xfrm>
          <a:prstGeom prst="rect">
            <a:avLst/>
          </a:prstGeom>
        </p:spPr>
      </p:pic>
      <p:sp>
        <p:nvSpPr>
          <p:cNvPr id="29" name="Rectangle 28"/>
          <p:cNvSpPr/>
          <p:nvPr/>
        </p:nvSpPr>
        <p:spPr>
          <a:xfrm>
            <a:off x="3769895" y="2693736"/>
            <a:ext cx="688473" cy="62831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Rectangle 29"/>
          <p:cNvSpPr/>
          <p:nvPr/>
        </p:nvSpPr>
        <p:spPr>
          <a:xfrm>
            <a:off x="7359317" y="4571999"/>
            <a:ext cx="582862" cy="294105"/>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2" name="Straight Connector 31"/>
          <p:cNvCxnSpPr>
            <a:endCxn id="30" idx="3"/>
          </p:cNvCxnSpPr>
          <p:nvPr/>
        </p:nvCxnSpPr>
        <p:spPr>
          <a:xfrm flipH="1" flipV="1">
            <a:off x="7942179" y="4719052"/>
            <a:ext cx="921084" cy="14705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7808495" y="4404895"/>
            <a:ext cx="0" cy="167104"/>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2921000" y="4832015"/>
            <a:ext cx="4438317"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a:off x="2921000" y="3429000"/>
            <a:ext cx="0" cy="143710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H="1">
            <a:off x="1233906" y="4866104"/>
            <a:ext cx="1687094"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0" name="Straight Connector 49"/>
          <p:cNvCxnSpPr/>
          <p:nvPr/>
        </p:nvCxnSpPr>
        <p:spPr>
          <a:xfrm flipV="1">
            <a:off x="3922295" y="3562684"/>
            <a:ext cx="0" cy="126933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V="1">
            <a:off x="1237917" y="4797926"/>
            <a:ext cx="0" cy="902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1437105" y="3259888"/>
            <a:ext cx="1483896" cy="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flipV="1">
            <a:off x="2921000" y="3259889"/>
            <a:ext cx="1" cy="169111"/>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59" name="Picture 58" descr="Model-300-2.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rot="9151486">
            <a:off x="2181727" y="3519697"/>
            <a:ext cx="1021347" cy="1021347"/>
          </a:xfrm>
          <a:prstGeom prst="rect">
            <a:avLst/>
          </a:prstGeom>
        </p:spPr>
      </p:pic>
      <p:cxnSp>
        <p:nvCxnSpPr>
          <p:cNvPr id="60" name="Straight Connector 59"/>
          <p:cNvCxnSpPr/>
          <p:nvPr/>
        </p:nvCxnSpPr>
        <p:spPr>
          <a:xfrm flipH="1">
            <a:off x="3131417" y="4053974"/>
            <a:ext cx="249666"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2" name="Straight Connector 61"/>
          <p:cNvCxnSpPr/>
          <p:nvPr/>
        </p:nvCxnSpPr>
        <p:spPr>
          <a:xfrm flipV="1">
            <a:off x="3381083" y="4053974"/>
            <a:ext cx="0" cy="778042"/>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6" name="TextBox 65"/>
          <p:cNvSpPr txBox="1"/>
          <p:nvPr/>
        </p:nvSpPr>
        <p:spPr>
          <a:xfrm>
            <a:off x="1340716" y="1550736"/>
            <a:ext cx="1326004" cy="369332"/>
          </a:xfrm>
          <a:prstGeom prst="rect">
            <a:avLst/>
          </a:prstGeom>
          <a:noFill/>
        </p:spPr>
        <p:txBody>
          <a:bodyPr wrap="none" rtlCol="0">
            <a:spAutoFit/>
          </a:bodyPr>
          <a:lstStyle/>
          <a:p>
            <a:r>
              <a:rPr lang="en-US" dirty="0" smtClean="0"/>
              <a:t>pH Sensor</a:t>
            </a:r>
            <a:endParaRPr lang="en-US" dirty="0"/>
          </a:p>
        </p:txBody>
      </p:sp>
      <p:sp>
        <p:nvSpPr>
          <p:cNvPr id="67" name="TextBox 66"/>
          <p:cNvSpPr txBox="1"/>
          <p:nvPr/>
        </p:nvSpPr>
        <p:spPr>
          <a:xfrm>
            <a:off x="3215897" y="5255307"/>
            <a:ext cx="1107996" cy="369332"/>
          </a:xfrm>
          <a:prstGeom prst="rect">
            <a:avLst/>
          </a:prstGeom>
          <a:noFill/>
        </p:spPr>
        <p:txBody>
          <a:bodyPr wrap="none" rtlCol="0">
            <a:spAutoFit/>
          </a:bodyPr>
          <a:lstStyle/>
          <a:p>
            <a:r>
              <a:rPr lang="en-US" dirty="0" smtClean="0"/>
              <a:t>Thruster</a:t>
            </a:r>
            <a:endParaRPr lang="en-US" dirty="0"/>
          </a:p>
        </p:txBody>
      </p:sp>
      <p:sp>
        <p:nvSpPr>
          <p:cNvPr id="68" name="TextBox 67"/>
          <p:cNvSpPr txBox="1"/>
          <p:nvPr/>
        </p:nvSpPr>
        <p:spPr>
          <a:xfrm>
            <a:off x="1023819" y="5220705"/>
            <a:ext cx="1646642" cy="369332"/>
          </a:xfrm>
          <a:prstGeom prst="rect">
            <a:avLst/>
          </a:prstGeom>
          <a:noFill/>
        </p:spPr>
        <p:txBody>
          <a:bodyPr wrap="none" rtlCol="0">
            <a:spAutoFit/>
          </a:bodyPr>
          <a:lstStyle/>
          <a:p>
            <a:r>
              <a:rPr lang="en-US" dirty="0" smtClean="0"/>
              <a:t>CTDO Sensor</a:t>
            </a:r>
            <a:endParaRPr lang="en-US" dirty="0"/>
          </a:p>
        </p:txBody>
      </p:sp>
      <p:sp>
        <p:nvSpPr>
          <p:cNvPr id="69" name="TextBox 68"/>
          <p:cNvSpPr txBox="1"/>
          <p:nvPr/>
        </p:nvSpPr>
        <p:spPr>
          <a:xfrm>
            <a:off x="2921000" y="1971630"/>
            <a:ext cx="1079500" cy="923330"/>
          </a:xfrm>
          <a:prstGeom prst="rect">
            <a:avLst/>
          </a:prstGeom>
          <a:noFill/>
        </p:spPr>
        <p:txBody>
          <a:bodyPr wrap="square" rtlCol="0">
            <a:spAutoFit/>
          </a:bodyPr>
          <a:lstStyle/>
          <a:p>
            <a:r>
              <a:rPr lang="en-US" dirty="0" smtClean="0"/>
              <a:t>Camera and Light</a:t>
            </a:r>
            <a:endParaRPr lang="en-US" dirty="0"/>
          </a:p>
        </p:txBody>
      </p:sp>
      <p:sp>
        <p:nvSpPr>
          <p:cNvPr id="71" name="TextBox 70"/>
          <p:cNvSpPr txBox="1"/>
          <p:nvPr/>
        </p:nvSpPr>
        <p:spPr>
          <a:xfrm>
            <a:off x="5303994" y="5933424"/>
            <a:ext cx="1942284" cy="369332"/>
          </a:xfrm>
          <a:prstGeom prst="rect">
            <a:avLst/>
          </a:prstGeom>
          <a:noFill/>
        </p:spPr>
        <p:txBody>
          <a:bodyPr wrap="none" rtlCol="0">
            <a:spAutoFit/>
          </a:bodyPr>
          <a:lstStyle/>
          <a:p>
            <a:r>
              <a:rPr lang="en-US" dirty="0" smtClean="0"/>
              <a:t>FOCE Controller </a:t>
            </a:r>
            <a:endParaRPr lang="en-US" dirty="0"/>
          </a:p>
        </p:txBody>
      </p:sp>
      <p:cxnSp>
        <p:nvCxnSpPr>
          <p:cNvPr id="74" name="Straight Arrow Connector 73"/>
          <p:cNvCxnSpPr/>
          <p:nvPr/>
        </p:nvCxnSpPr>
        <p:spPr>
          <a:xfrm flipH="1">
            <a:off x="4371474" y="2573421"/>
            <a:ext cx="579656"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6" name="Straight Arrow Connector 75"/>
          <p:cNvCxnSpPr/>
          <p:nvPr/>
        </p:nvCxnSpPr>
        <p:spPr>
          <a:xfrm flipH="1">
            <a:off x="2466474" y="2452102"/>
            <a:ext cx="476876" cy="976898"/>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78" name="Straight Arrow Connector 77"/>
          <p:cNvCxnSpPr/>
          <p:nvPr/>
        </p:nvCxnSpPr>
        <p:spPr>
          <a:xfrm flipH="1">
            <a:off x="1390316" y="1910680"/>
            <a:ext cx="267369" cy="709531"/>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0" name="Straight Arrow Connector 79"/>
          <p:cNvCxnSpPr/>
          <p:nvPr/>
        </p:nvCxnSpPr>
        <p:spPr>
          <a:xfrm flipV="1">
            <a:off x="1437105" y="4652211"/>
            <a:ext cx="220580" cy="60309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1" name="Straight Arrow Connector 80"/>
          <p:cNvCxnSpPr/>
          <p:nvPr/>
        </p:nvCxnSpPr>
        <p:spPr>
          <a:xfrm flipH="1" flipV="1">
            <a:off x="3054684" y="4053974"/>
            <a:ext cx="545588" cy="118930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2" name="Straight Arrow Connector 81"/>
          <p:cNvCxnSpPr/>
          <p:nvPr/>
        </p:nvCxnSpPr>
        <p:spPr>
          <a:xfrm flipV="1">
            <a:off x="6640095" y="4832016"/>
            <a:ext cx="898091" cy="1157037"/>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87" name="TextBox 86"/>
          <p:cNvSpPr txBox="1"/>
          <p:nvPr/>
        </p:nvSpPr>
        <p:spPr>
          <a:xfrm>
            <a:off x="2928645" y="5732376"/>
            <a:ext cx="2115182" cy="646331"/>
          </a:xfrm>
          <a:prstGeom prst="rect">
            <a:avLst/>
          </a:prstGeom>
          <a:noFill/>
        </p:spPr>
        <p:txBody>
          <a:bodyPr wrap="none" rtlCol="0">
            <a:spAutoFit/>
          </a:bodyPr>
          <a:lstStyle/>
          <a:p>
            <a:r>
              <a:rPr lang="en-US" dirty="0" smtClean="0"/>
              <a:t>Power and </a:t>
            </a:r>
            <a:r>
              <a:rPr lang="en-US" dirty="0" err="1" smtClean="0"/>
              <a:t>Comm</a:t>
            </a:r>
            <a:endParaRPr lang="en-US" dirty="0" smtClean="0"/>
          </a:p>
          <a:p>
            <a:r>
              <a:rPr lang="en-US" dirty="0" smtClean="0"/>
              <a:t>Cabling</a:t>
            </a:r>
            <a:endParaRPr lang="en-US" dirty="0"/>
          </a:p>
        </p:txBody>
      </p:sp>
      <p:cxnSp>
        <p:nvCxnSpPr>
          <p:cNvPr id="88" name="Straight Arrow Connector 87"/>
          <p:cNvCxnSpPr/>
          <p:nvPr/>
        </p:nvCxnSpPr>
        <p:spPr>
          <a:xfrm flipV="1">
            <a:off x="4598745" y="4832016"/>
            <a:ext cx="574834" cy="996830"/>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3" name="Straight Arrow Connector 92"/>
          <p:cNvCxnSpPr/>
          <p:nvPr/>
        </p:nvCxnSpPr>
        <p:spPr>
          <a:xfrm flipH="1">
            <a:off x="5765802" y="2637620"/>
            <a:ext cx="817427" cy="1177726"/>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0" name="TextBox 99"/>
          <p:cNvSpPr txBox="1"/>
          <p:nvPr/>
        </p:nvSpPr>
        <p:spPr>
          <a:xfrm>
            <a:off x="7686575" y="2370570"/>
            <a:ext cx="1249060" cy="646331"/>
          </a:xfrm>
          <a:prstGeom prst="rect">
            <a:avLst/>
          </a:prstGeom>
          <a:noFill/>
        </p:spPr>
        <p:txBody>
          <a:bodyPr wrap="none" rtlCol="0">
            <a:spAutoFit/>
          </a:bodyPr>
          <a:lstStyle/>
          <a:p>
            <a:r>
              <a:rPr lang="en-US" dirty="0" smtClean="0"/>
              <a:t>Animal </a:t>
            </a:r>
          </a:p>
          <a:p>
            <a:r>
              <a:rPr lang="en-US" dirty="0" smtClean="0"/>
              <a:t>Restrictor</a:t>
            </a:r>
            <a:endParaRPr lang="en-US" dirty="0"/>
          </a:p>
        </p:txBody>
      </p:sp>
      <p:cxnSp>
        <p:nvCxnSpPr>
          <p:cNvPr id="101" name="Straight Arrow Connector 100"/>
          <p:cNvCxnSpPr/>
          <p:nvPr/>
        </p:nvCxnSpPr>
        <p:spPr>
          <a:xfrm flipH="1">
            <a:off x="7600884" y="2982142"/>
            <a:ext cx="484203" cy="855579"/>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104" name="Straight Arrow Connector 103"/>
          <p:cNvCxnSpPr>
            <a:endCxn id="11" idx="1"/>
          </p:cNvCxnSpPr>
          <p:nvPr/>
        </p:nvCxnSpPr>
        <p:spPr>
          <a:xfrm flipV="1">
            <a:off x="6275136" y="4658895"/>
            <a:ext cx="364959"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107" name="TextBox 106"/>
          <p:cNvSpPr txBox="1"/>
          <p:nvPr/>
        </p:nvSpPr>
        <p:spPr>
          <a:xfrm>
            <a:off x="5344695" y="5220705"/>
            <a:ext cx="1069448" cy="369332"/>
          </a:xfrm>
          <a:prstGeom prst="rect">
            <a:avLst/>
          </a:prstGeom>
          <a:noFill/>
        </p:spPr>
        <p:txBody>
          <a:bodyPr wrap="none" rtlCol="0">
            <a:spAutoFit/>
          </a:bodyPr>
          <a:lstStyle/>
          <a:p>
            <a:r>
              <a:rPr lang="en-US" dirty="0" smtClean="0"/>
              <a:t>Anchors</a:t>
            </a:r>
            <a:endParaRPr lang="en-US" dirty="0"/>
          </a:p>
        </p:txBody>
      </p:sp>
      <p:sp>
        <p:nvSpPr>
          <p:cNvPr id="108" name="TextBox 107"/>
          <p:cNvSpPr txBox="1"/>
          <p:nvPr/>
        </p:nvSpPr>
        <p:spPr>
          <a:xfrm>
            <a:off x="7722269" y="5367181"/>
            <a:ext cx="1257968" cy="923330"/>
          </a:xfrm>
          <a:prstGeom prst="rect">
            <a:avLst/>
          </a:prstGeom>
          <a:noFill/>
        </p:spPr>
        <p:txBody>
          <a:bodyPr wrap="square" rtlCol="0">
            <a:spAutoFit/>
          </a:bodyPr>
          <a:lstStyle/>
          <a:p>
            <a:r>
              <a:rPr lang="en-US" dirty="0" smtClean="0"/>
              <a:t>CO</a:t>
            </a:r>
            <a:r>
              <a:rPr lang="en-US" baseline="-25000" dirty="0" smtClean="0"/>
              <a:t>2</a:t>
            </a:r>
            <a:r>
              <a:rPr lang="en-US" dirty="0" smtClean="0"/>
              <a:t> Enriched Water</a:t>
            </a:r>
            <a:endParaRPr lang="en-US" dirty="0"/>
          </a:p>
        </p:txBody>
      </p:sp>
      <p:cxnSp>
        <p:nvCxnSpPr>
          <p:cNvPr id="109" name="Straight Arrow Connector 108"/>
          <p:cNvCxnSpPr/>
          <p:nvPr/>
        </p:nvCxnSpPr>
        <p:spPr>
          <a:xfrm flipV="1">
            <a:off x="8201526" y="4832015"/>
            <a:ext cx="514686" cy="596412"/>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73" name="Title 1"/>
          <p:cNvSpPr txBox="1">
            <a:spLocks/>
          </p:cNvSpPr>
          <p:nvPr/>
        </p:nvSpPr>
        <p:spPr>
          <a:xfrm>
            <a:off x="457200" y="0"/>
            <a:ext cx="8229600" cy="984411"/>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Concept</a:t>
            </a:r>
            <a:endParaRPr lang="en-US" dirty="0"/>
          </a:p>
        </p:txBody>
      </p:sp>
      <p:sp>
        <p:nvSpPr>
          <p:cNvPr id="75" name="TextBox 74"/>
          <p:cNvSpPr txBox="1"/>
          <p:nvPr/>
        </p:nvSpPr>
        <p:spPr>
          <a:xfrm>
            <a:off x="4393945" y="2146496"/>
            <a:ext cx="1254520" cy="369332"/>
          </a:xfrm>
          <a:prstGeom prst="rect">
            <a:avLst/>
          </a:prstGeom>
          <a:noFill/>
        </p:spPr>
        <p:txBody>
          <a:bodyPr wrap="none" rtlCol="0">
            <a:spAutoFit/>
          </a:bodyPr>
          <a:lstStyle/>
          <a:p>
            <a:r>
              <a:rPr lang="en-US" dirty="0" smtClean="0"/>
              <a:t>Flow meter</a:t>
            </a:r>
            <a:endParaRPr lang="en-US" dirty="0"/>
          </a:p>
        </p:txBody>
      </p:sp>
      <p:sp>
        <p:nvSpPr>
          <p:cNvPr id="77" name="TextBox 76"/>
          <p:cNvSpPr txBox="1"/>
          <p:nvPr/>
        </p:nvSpPr>
        <p:spPr>
          <a:xfrm>
            <a:off x="5996759" y="2013342"/>
            <a:ext cx="1345703" cy="646331"/>
          </a:xfrm>
          <a:prstGeom prst="rect">
            <a:avLst/>
          </a:prstGeom>
          <a:noFill/>
        </p:spPr>
        <p:txBody>
          <a:bodyPr wrap="none" rtlCol="0">
            <a:spAutoFit/>
          </a:bodyPr>
          <a:lstStyle/>
          <a:p>
            <a:r>
              <a:rPr lang="en-US" dirty="0" smtClean="0"/>
              <a:t>Ducting</a:t>
            </a:r>
          </a:p>
          <a:p>
            <a:r>
              <a:rPr lang="en-US" dirty="0" smtClean="0"/>
              <a:t>(Time delay)</a:t>
            </a:r>
            <a:endParaRPr lang="en-US" dirty="0"/>
          </a:p>
        </p:txBody>
      </p:sp>
      <p:sp>
        <p:nvSpPr>
          <p:cNvPr id="79" name="TextBox 78"/>
          <p:cNvSpPr txBox="1"/>
          <p:nvPr/>
        </p:nvSpPr>
        <p:spPr>
          <a:xfrm>
            <a:off x="2171864" y="1029499"/>
            <a:ext cx="5032297" cy="461665"/>
          </a:xfrm>
          <a:prstGeom prst="rect">
            <a:avLst/>
          </a:prstGeom>
          <a:noFill/>
        </p:spPr>
        <p:txBody>
          <a:bodyPr wrap="none" rtlCol="0">
            <a:spAutoFit/>
          </a:bodyPr>
          <a:lstStyle/>
          <a:p>
            <a:r>
              <a:rPr lang="en-US" sz="2400" dirty="0" err="1" smtClean="0"/>
              <a:t>Bottomside</a:t>
            </a:r>
            <a:r>
              <a:rPr lang="en-US" sz="2400" dirty="0" smtClean="0"/>
              <a:t> FOCE chamber for </a:t>
            </a:r>
            <a:r>
              <a:rPr lang="en-US" sz="2400" dirty="0" err="1" smtClean="0"/>
              <a:t>swFOCE</a:t>
            </a:r>
            <a:endParaRPr lang="en-US" sz="2400" dirty="0"/>
          </a:p>
        </p:txBody>
      </p:sp>
    </p:spTree>
    <p:extLst>
      <p:ext uri="{BB962C8B-B14F-4D97-AF65-F5344CB8AC3E}">
        <p14:creationId xmlns:p14="http://schemas.microsoft.com/office/powerpoint/2010/main" val="3061121100"/>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 name="Oval 79"/>
          <p:cNvSpPr/>
          <p:nvPr/>
        </p:nvSpPr>
        <p:spPr>
          <a:xfrm>
            <a:off x="1022054" y="5974847"/>
            <a:ext cx="174442" cy="299833"/>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1" name="Right Triangle 80"/>
          <p:cNvSpPr/>
          <p:nvPr/>
        </p:nvSpPr>
        <p:spPr>
          <a:xfrm rot="17800514">
            <a:off x="2381082" y="4969170"/>
            <a:ext cx="1349638" cy="733872"/>
          </a:xfrm>
          <a:prstGeom prst="rtTriangl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Oval 78"/>
          <p:cNvSpPr/>
          <p:nvPr/>
        </p:nvSpPr>
        <p:spPr>
          <a:xfrm rot="20203981">
            <a:off x="1012042" y="5648152"/>
            <a:ext cx="1026030" cy="303798"/>
          </a:xfrm>
          <a:prstGeom prst="ellipse">
            <a:avLst/>
          </a:prstGeom>
          <a:solidFill>
            <a:srgbClr val="713B0E"/>
          </a:solidFill>
          <a:ln>
            <a:solidFill>
              <a:srgbClr val="713B0E"/>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Rectangle 75"/>
          <p:cNvSpPr/>
          <p:nvPr/>
        </p:nvSpPr>
        <p:spPr>
          <a:xfrm>
            <a:off x="1077993" y="5868892"/>
            <a:ext cx="825068" cy="349347"/>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Rectangle 73"/>
          <p:cNvSpPr/>
          <p:nvPr/>
        </p:nvSpPr>
        <p:spPr>
          <a:xfrm>
            <a:off x="7476461" y="1726570"/>
            <a:ext cx="1040350" cy="208729"/>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Rectangle 72"/>
          <p:cNvSpPr/>
          <p:nvPr/>
        </p:nvSpPr>
        <p:spPr>
          <a:xfrm>
            <a:off x="6025873" y="1862219"/>
            <a:ext cx="2727158"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Right Triangle 66"/>
          <p:cNvSpPr/>
          <p:nvPr/>
        </p:nvSpPr>
        <p:spPr>
          <a:xfrm flipH="1">
            <a:off x="544817" y="4914731"/>
            <a:ext cx="5046580" cy="1410457"/>
          </a:xfrm>
          <a:prstGeom prst="rtTriangle">
            <a:avLst/>
          </a:prstGeom>
          <a:solidFill>
            <a:srgbClr val="743A0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ight Triangle 67"/>
          <p:cNvSpPr/>
          <p:nvPr/>
        </p:nvSpPr>
        <p:spPr>
          <a:xfrm rot="10800000" flipH="1">
            <a:off x="7342661" y="1830935"/>
            <a:ext cx="1489727" cy="352325"/>
          </a:xfrm>
          <a:prstGeom prst="rtTriangle">
            <a:avLst/>
          </a:prstGeom>
          <a:solidFill>
            <a:schemeClr val="accent3">
              <a:lumMod val="50000"/>
            </a:schemeClr>
          </a:solidFill>
          <a:ln>
            <a:solidFill>
              <a:schemeClr val="accent3">
                <a:lumMod val="5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9" name="Rectangle 68"/>
          <p:cNvSpPr/>
          <p:nvPr/>
        </p:nvSpPr>
        <p:spPr>
          <a:xfrm>
            <a:off x="3357032" y="3658100"/>
            <a:ext cx="5396095" cy="2667088"/>
          </a:xfrm>
          <a:prstGeom prst="rect">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Freeform 32"/>
          <p:cNvSpPr/>
          <p:nvPr/>
        </p:nvSpPr>
        <p:spPr>
          <a:xfrm>
            <a:off x="544819" y="1708167"/>
            <a:ext cx="8341895" cy="4593367"/>
          </a:xfrm>
          <a:custGeom>
            <a:avLst/>
            <a:gdLst>
              <a:gd name="connsiteX0" fmla="*/ 0 w 8341895"/>
              <a:gd name="connsiteY0" fmla="*/ 4593367 h 4593367"/>
              <a:gd name="connsiteX1" fmla="*/ 421105 w 8341895"/>
              <a:gd name="connsiteY1" fmla="*/ 4473051 h 4593367"/>
              <a:gd name="connsiteX2" fmla="*/ 521368 w 8341895"/>
              <a:gd name="connsiteY2" fmla="*/ 4205683 h 4593367"/>
              <a:gd name="connsiteX3" fmla="*/ 775368 w 8341895"/>
              <a:gd name="connsiteY3" fmla="*/ 4005156 h 4593367"/>
              <a:gd name="connsiteX4" fmla="*/ 822158 w 8341895"/>
              <a:gd name="connsiteY4" fmla="*/ 3985104 h 4593367"/>
              <a:gd name="connsiteX5" fmla="*/ 1851526 w 8341895"/>
              <a:gd name="connsiteY5" fmla="*/ 3517209 h 4593367"/>
              <a:gd name="connsiteX6" fmla="*/ 2660316 w 8341895"/>
              <a:gd name="connsiteY6" fmla="*/ 2768578 h 4593367"/>
              <a:gd name="connsiteX7" fmla="*/ 3408947 w 8341895"/>
              <a:gd name="connsiteY7" fmla="*/ 2487841 h 4593367"/>
              <a:gd name="connsiteX8" fmla="*/ 3957053 w 8341895"/>
              <a:gd name="connsiteY8" fmla="*/ 2026630 h 4593367"/>
              <a:gd name="connsiteX9" fmla="*/ 4318000 w 8341895"/>
              <a:gd name="connsiteY9" fmla="*/ 1685735 h 4593367"/>
              <a:gd name="connsiteX10" fmla="*/ 5440947 w 8341895"/>
              <a:gd name="connsiteY10" fmla="*/ 1137630 h 4593367"/>
              <a:gd name="connsiteX11" fmla="*/ 6356684 w 8341895"/>
              <a:gd name="connsiteY11" fmla="*/ 569472 h 4593367"/>
              <a:gd name="connsiteX12" fmla="*/ 6717632 w 8341895"/>
              <a:gd name="connsiteY12" fmla="*/ 41420 h 4593367"/>
              <a:gd name="connsiteX13" fmla="*/ 7533105 w 8341895"/>
              <a:gd name="connsiteY13" fmla="*/ 34735 h 4593367"/>
              <a:gd name="connsiteX14" fmla="*/ 7880684 w 8341895"/>
              <a:gd name="connsiteY14" fmla="*/ 34735 h 4593367"/>
              <a:gd name="connsiteX15" fmla="*/ 8208211 w 8341895"/>
              <a:gd name="connsiteY15" fmla="*/ 108262 h 4593367"/>
              <a:gd name="connsiteX16" fmla="*/ 8341895 w 8341895"/>
              <a:gd name="connsiteY16" fmla="*/ 81525 h 45933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8341895" h="4593367">
                <a:moveTo>
                  <a:pt x="0" y="4593367"/>
                </a:moveTo>
                <a:cubicBezTo>
                  <a:pt x="167105" y="4565516"/>
                  <a:pt x="334211" y="4537665"/>
                  <a:pt x="421105" y="4473051"/>
                </a:cubicBezTo>
                <a:cubicBezTo>
                  <a:pt x="507999" y="4408437"/>
                  <a:pt x="462324" y="4283665"/>
                  <a:pt x="521368" y="4205683"/>
                </a:cubicBezTo>
                <a:cubicBezTo>
                  <a:pt x="580412" y="4127701"/>
                  <a:pt x="725236" y="4041919"/>
                  <a:pt x="775368" y="4005156"/>
                </a:cubicBezTo>
                <a:cubicBezTo>
                  <a:pt x="825500" y="3968393"/>
                  <a:pt x="822158" y="3985104"/>
                  <a:pt x="822158" y="3985104"/>
                </a:cubicBezTo>
                <a:cubicBezTo>
                  <a:pt x="1001518" y="3903779"/>
                  <a:pt x="1545166" y="3719963"/>
                  <a:pt x="1851526" y="3517209"/>
                </a:cubicBezTo>
                <a:cubicBezTo>
                  <a:pt x="2157886" y="3314455"/>
                  <a:pt x="2400746" y="2940139"/>
                  <a:pt x="2660316" y="2768578"/>
                </a:cubicBezTo>
                <a:cubicBezTo>
                  <a:pt x="2919886" y="2597017"/>
                  <a:pt x="3192824" y="2611499"/>
                  <a:pt x="3408947" y="2487841"/>
                </a:cubicBezTo>
                <a:cubicBezTo>
                  <a:pt x="3625070" y="2364183"/>
                  <a:pt x="3805544" y="2160314"/>
                  <a:pt x="3957053" y="2026630"/>
                </a:cubicBezTo>
                <a:cubicBezTo>
                  <a:pt x="4108562" y="1892946"/>
                  <a:pt x="4070684" y="1833902"/>
                  <a:pt x="4318000" y="1685735"/>
                </a:cubicBezTo>
                <a:cubicBezTo>
                  <a:pt x="4565316" y="1537568"/>
                  <a:pt x="5101166" y="1323674"/>
                  <a:pt x="5440947" y="1137630"/>
                </a:cubicBezTo>
                <a:cubicBezTo>
                  <a:pt x="5780728" y="951586"/>
                  <a:pt x="6143903" y="752174"/>
                  <a:pt x="6356684" y="569472"/>
                </a:cubicBezTo>
                <a:cubicBezTo>
                  <a:pt x="6569465" y="386770"/>
                  <a:pt x="6521562" y="130543"/>
                  <a:pt x="6717632" y="41420"/>
                </a:cubicBezTo>
                <a:cubicBezTo>
                  <a:pt x="6913702" y="-47703"/>
                  <a:pt x="7533105" y="34735"/>
                  <a:pt x="7533105" y="34735"/>
                </a:cubicBezTo>
                <a:cubicBezTo>
                  <a:pt x="7726947" y="33621"/>
                  <a:pt x="7768166" y="22480"/>
                  <a:pt x="7880684" y="34735"/>
                </a:cubicBezTo>
                <a:cubicBezTo>
                  <a:pt x="7993202" y="46990"/>
                  <a:pt x="8131343" y="100464"/>
                  <a:pt x="8208211" y="108262"/>
                </a:cubicBezTo>
                <a:cubicBezTo>
                  <a:pt x="8285079" y="116060"/>
                  <a:pt x="8288421" y="58130"/>
                  <a:pt x="8341895" y="81525"/>
                </a:cubicBezTo>
              </a:path>
            </a:pathLst>
          </a:custGeom>
          <a:noFill/>
          <a:ln w="57150" cmpd="sng">
            <a:solidFill>
              <a:schemeClr val="accent3">
                <a:lumMod val="50000"/>
              </a:schemeClr>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grpSp>
        <p:nvGrpSpPr>
          <p:cNvPr id="6" name="Group 5"/>
          <p:cNvGrpSpPr/>
          <p:nvPr/>
        </p:nvGrpSpPr>
        <p:grpSpPr>
          <a:xfrm rot="19716383">
            <a:off x="950326" y="2168049"/>
            <a:ext cx="7010570" cy="2847474"/>
            <a:chOff x="1057272" y="1878263"/>
            <a:chExt cx="7010570" cy="2847474"/>
          </a:xfrm>
        </p:grpSpPr>
        <p:sp>
          <p:nvSpPr>
            <p:cNvPr id="2" name="Rectangle 1"/>
            <p:cNvSpPr/>
            <p:nvPr/>
          </p:nvSpPr>
          <p:spPr>
            <a:xfrm>
              <a:off x="1057272" y="2379579"/>
              <a:ext cx="6957096" cy="1764631"/>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7720263" y="1878263"/>
              <a:ext cx="347579" cy="2847474"/>
            </a:xfrm>
            <a:prstGeom prst="rect">
              <a:avLst/>
            </a:prstGeom>
            <a:solidFill>
              <a:schemeClr val="tx1">
                <a:lumMod val="50000"/>
                <a:lumOff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Rectangle 2"/>
            <p:cNvSpPr/>
            <p:nvPr/>
          </p:nvSpPr>
          <p:spPr>
            <a:xfrm>
              <a:off x="1057272" y="2573421"/>
              <a:ext cx="7010570" cy="1370263"/>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cxnSp>
        <p:nvCxnSpPr>
          <p:cNvPr id="8" name="Straight Connector 7"/>
          <p:cNvCxnSpPr/>
          <p:nvPr/>
        </p:nvCxnSpPr>
        <p:spPr>
          <a:xfrm flipV="1">
            <a:off x="217293" y="3551152"/>
            <a:ext cx="7813842" cy="106948"/>
          </a:xfrm>
          <a:prstGeom prst="line">
            <a:avLst/>
          </a:prstGeom>
          <a:ln>
            <a:prstDash val="lgDash"/>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a:off x="361697" y="3195763"/>
            <a:ext cx="1210788" cy="369332"/>
          </a:xfrm>
          <a:prstGeom prst="rect">
            <a:avLst/>
          </a:prstGeom>
          <a:noFill/>
        </p:spPr>
        <p:txBody>
          <a:bodyPr wrap="none" rtlCol="0">
            <a:spAutoFit/>
          </a:bodyPr>
          <a:lstStyle/>
          <a:p>
            <a:r>
              <a:rPr lang="en-US" dirty="0" smtClean="0"/>
              <a:t>Sea Level</a:t>
            </a:r>
            <a:endParaRPr lang="en-US" dirty="0"/>
          </a:p>
        </p:txBody>
      </p:sp>
      <p:cxnSp>
        <p:nvCxnSpPr>
          <p:cNvPr id="11" name="Straight Connector 10"/>
          <p:cNvCxnSpPr/>
          <p:nvPr/>
        </p:nvCxnSpPr>
        <p:spPr>
          <a:xfrm flipH="1">
            <a:off x="798819" y="1238415"/>
            <a:ext cx="6893018" cy="4170948"/>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514097" y="1390815"/>
            <a:ext cx="7330139" cy="4431632"/>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flipH="1">
            <a:off x="666497" y="1543215"/>
            <a:ext cx="7330139" cy="4431632"/>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691837" y="1238415"/>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sp>
        <p:nvSpPr>
          <p:cNvPr id="24" name="Freeform 23"/>
          <p:cNvSpPr/>
          <p:nvPr/>
        </p:nvSpPr>
        <p:spPr>
          <a:xfrm>
            <a:off x="475405" y="5616573"/>
            <a:ext cx="263256" cy="588211"/>
          </a:xfrm>
          <a:custGeom>
            <a:avLst/>
            <a:gdLst>
              <a:gd name="connsiteX0" fmla="*/ 2572 w 263256"/>
              <a:gd name="connsiteY0" fmla="*/ 0 h 588211"/>
              <a:gd name="connsiteX1" fmla="*/ 2572 w 263256"/>
              <a:gd name="connsiteY1" fmla="*/ 120316 h 588211"/>
              <a:gd name="connsiteX2" fmla="*/ 29309 w 263256"/>
              <a:gd name="connsiteY2" fmla="*/ 220579 h 588211"/>
              <a:gd name="connsiteX3" fmla="*/ 116203 w 263256"/>
              <a:gd name="connsiteY3" fmla="*/ 280737 h 588211"/>
              <a:gd name="connsiteX4" fmla="*/ 189730 w 263256"/>
              <a:gd name="connsiteY4" fmla="*/ 360948 h 588211"/>
              <a:gd name="connsiteX5" fmla="*/ 263256 w 263256"/>
              <a:gd name="connsiteY5" fmla="*/ 588211 h 5882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3256" h="588211">
                <a:moveTo>
                  <a:pt x="2572" y="0"/>
                </a:moveTo>
                <a:cubicBezTo>
                  <a:pt x="344" y="41776"/>
                  <a:pt x="-1884" y="83553"/>
                  <a:pt x="2572" y="120316"/>
                </a:cubicBezTo>
                <a:cubicBezTo>
                  <a:pt x="7028" y="157079"/>
                  <a:pt x="10371" y="193842"/>
                  <a:pt x="29309" y="220579"/>
                </a:cubicBezTo>
                <a:cubicBezTo>
                  <a:pt x="48247" y="247316"/>
                  <a:pt x="89466" y="257342"/>
                  <a:pt x="116203" y="280737"/>
                </a:cubicBezTo>
                <a:cubicBezTo>
                  <a:pt x="142940" y="304132"/>
                  <a:pt x="165221" y="309702"/>
                  <a:pt x="189730" y="360948"/>
                </a:cubicBezTo>
                <a:cubicBezTo>
                  <a:pt x="214239" y="412194"/>
                  <a:pt x="261028" y="543650"/>
                  <a:pt x="263256" y="588211"/>
                </a:cubicBezTo>
              </a:path>
            </a:pathLst>
          </a:cu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p:nvPr/>
        </p:nvCxnSpPr>
        <p:spPr>
          <a:xfrm flipH="1">
            <a:off x="7844237" y="1390815"/>
            <a:ext cx="487687"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a:off x="7996637" y="1543215"/>
            <a:ext cx="489024"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31" name="Oval 30"/>
          <p:cNvSpPr/>
          <p:nvPr/>
        </p:nvSpPr>
        <p:spPr>
          <a:xfrm>
            <a:off x="475405" y="5215521"/>
            <a:ext cx="417380" cy="401052"/>
          </a:xfrm>
          <a:prstGeom prst="ellipse">
            <a:avLst/>
          </a:prstGeom>
          <a:solidFill>
            <a:srgbClr val="0000FF"/>
          </a:solidFill>
          <a:ln>
            <a:solidFill>
              <a:srgbClr val="0000FF"/>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TextBox 44"/>
          <p:cNvSpPr txBox="1"/>
          <p:nvPr/>
        </p:nvSpPr>
        <p:spPr>
          <a:xfrm>
            <a:off x="53032" y="3986046"/>
            <a:ext cx="1492716" cy="369332"/>
          </a:xfrm>
          <a:prstGeom prst="rect">
            <a:avLst/>
          </a:prstGeom>
          <a:noFill/>
        </p:spPr>
        <p:txBody>
          <a:bodyPr wrap="none" rtlCol="0">
            <a:spAutoFit/>
          </a:bodyPr>
          <a:lstStyle/>
          <a:p>
            <a:r>
              <a:rPr lang="en-US" dirty="0" smtClean="0"/>
              <a:t>Intake Filter</a:t>
            </a:r>
            <a:endParaRPr lang="en-US" dirty="0"/>
          </a:p>
        </p:txBody>
      </p:sp>
      <p:sp>
        <p:nvSpPr>
          <p:cNvPr id="48" name="TextBox 47"/>
          <p:cNvSpPr txBox="1"/>
          <p:nvPr/>
        </p:nvSpPr>
        <p:spPr>
          <a:xfrm>
            <a:off x="2081683" y="2382698"/>
            <a:ext cx="976964" cy="923330"/>
          </a:xfrm>
          <a:prstGeom prst="rect">
            <a:avLst/>
          </a:prstGeom>
          <a:noFill/>
        </p:spPr>
        <p:txBody>
          <a:bodyPr wrap="square" rtlCol="0">
            <a:spAutoFit/>
          </a:bodyPr>
          <a:lstStyle/>
          <a:p>
            <a:r>
              <a:rPr lang="en-US" dirty="0" smtClean="0"/>
              <a:t>Existing Drain at </a:t>
            </a:r>
          </a:p>
          <a:p>
            <a:r>
              <a:rPr lang="en-US" dirty="0" smtClean="0"/>
              <a:t>Hopkins</a:t>
            </a:r>
          </a:p>
        </p:txBody>
      </p:sp>
      <p:sp>
        <p:nvSpPr>
          <p:cNvPr id="50" name="TextBox 49"/>
          <p:cNvSpPr txBox="1"/>
          <p:nvPr/>
        </p:nvSpPr>
        <p:spPr>
          <a:xfrm>
            <a:off x="4165836" y="1067649"/>
            <a:ext cx="2035649" cy="369332"/>
          </a:xfrm>
          <a:prstGeom prst="rect">
            <a:avLst/>
          </a:prstGeom>
          <a:noFill/>
        </p:spPr>
        <p:txBody>
          <a:bodyPr wrap="square" rtlCol="0">
            <a:spAutoFit/>
          </a:bodyPr>
          <a:lstStyle/>
          <a:p>
            <a:r>
              <a:rPr lang="en-US" dirty="0" smtClean="0"/>
              <a:t>Barrier End Cap</a:t>
            </a:r>
            <a:endParaRPr lang="en-US" dirty="0"/>
          </a:p>
        </p:txBody>
      </p:sp>
      <p:cxnSp>
        <p:nvCxnSpPr>
          <p:cNvPr id="51" name="Straight Connector 50"/>
          <p:cNvCxnSpPr/>
          <p:nvPr/>
        </p:nvCxnSpPr>
        <p:spPr>
          <a:xfrm flipH="1">
            <a:off x="421842" y="1180171"/>
            <a:ext cx="407382" cy="0"/>
          </a:xfrm>
          <a:prstGeom prst="line">
            <a:avLst/>
          </a:prstGeom>
          <a:ln w="57150" cmpd="sng">
            <a:solidFill>
              <a:srgbClr val="0000FF"/>
            </a:solidFill>
          </a:ln>
        </p:spPr>
        <p:style>
          <a:lnRef idx="2">
            <a:schemeClr val="accent1"/>
          </a:lnRef>
          <a:fillRef idx="0">
            <a:schemeClr val="accent1"/>
          </a:fillRef>
          <a:effectRef idx="1">
            <a:schemeClr val="accent1"/>
          </a:effectRef>
          <a:fontRef idx="minor">
            <a:schemeClr val="tx1"/>
          </a:fontRef>
        </p:style>
      </p:cxnSp>
      <p:cxnSp>
        <p:nvCxnSpPr>
          <p:cNvPr id="52" name="Straight Connector 51"/>
          <p:cNvCxnSpPr/>
          <p:nvPr/>
        </p:nvCxnSpPr>
        <p:spPr>
          <a:xfrm flipH="1">
            <a:off x="436487" y="1596082"/>
            <a:ext cx="407380" cy="0"/>
          </a:xfrm>
          <a:prstGeom prst="line">
            <a:avLst/>
          </a:prstGeom>
          <a:ln w="5715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53" name="Straight Connector 52"/>
          <p:cNvCxnSpPr/>
          <p:nvPr/>
        </p:nvCxnSpPr>
        <p:spPr>
          <a:xfrm flipH="1">
            <a:off x="432163" y="2001102"/>
            <a:ext cx="407382" cy="0"/>
          </a:xfrm>
          <a:prstGeom prst="line">
            <a:avLst/>
          </a:prstGeom>
          <a:ln w="5715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60" name="TextBox 59"/>
          <p:cNvSpPr txBox="1"/>
          <p:nvPr/>
        </p:nvSpPr>
        <p:spPr>
          <a:xfrm>
            <a:off x="948030" y="995505"/>
            <a:ext cx="1291377" cy="369332"/>
          </a:xfrm>
          <a:prstGeom prst="rect">
            <a:avLst/>
          </a:prstGeom>
          <a:noFill/>
        </p:spPr>
        <p:txBody>
          <a:bodyPr wrap="none" rtlCol="0">
            <a:spAutoFit/>
          </a:bodyPr>
          <a:lstStyle/>
          <a:p>
            <a:r>
              <a:rPr lang="en-US" dirty="0" smtClean="0"/>
              <a:t>Sea Water</a:t>
            </a:r>
            <a:endParaRPr lang="en-US" dirty="0"/>
          </a:p>
        </p:txBody>
      </p:sp>
      <p:sp>
        <p:nvSpPr>
          <p:cNvPr id="61" name="TextBox 60"/>
          <p:cNvSpPr txBox="1"/>
          <p:nvPr/>
        </p:nvSpPr>
        <p:spPr>
          <a:xfrm>
            <a:off x="964216" y="1357942"/>
            <a:ext cx="2177512" cy="369332"/>
          </a:xfrm>
          <a:prstGeom prst="rect">
            <a:avLst/>
          </a:prstGeom>
          <a:noFill/>
        </p:spPr>
        <p:txBody>
          <a:bodyPr wrap="none" rtlCol="0">
            <a:spAutoFit/>
          </a:bodyPr>
          <a:lstStyle/>
          <a:p>
            <a:r>
              <a:rPr lang="en-US" dirty="0" smtClean="0"/>
              <a:t>Low pH Sea Water</a:t>
            </a:r>
            <a:endParaRPr lang="en-US" dirty="0"/>
          </a:p>
        </p:txBody>
      </p:sp>
      <p:sp>
        <p:nvSpPr>
          <p:cNvPr id="62" name="TextBox 61"/>
          <p:cNvSpPr txBox="1"/>
          <p:nvPr/>
        </p:nvSpPr>
        <p:spPr>
          <a:xfrm>
            <a:off x="939841" y="1816436"/>
            <a:ext cx="2268808" cy="369332"/>
          </a:xfrm>
          <a:prstGeom prst="rect">
            <a:avLst/>
          </a:prstGeom>
          <a:noFill/>
        </p:spPr>
        <p:txBody>
          <a:bodyPr wrap="none" rtlCol="0">
            <a:spAutoFit/>
          </a:bodyPr>
          <a:lstStyle/>
          <a:p>
            <a:r>
              <a:rPr lang="en-US" dirty="0" smtClean="0"/>
              <a:t>Power and </a:t>
            </a:r>
            <a:r>
              <a:rPr lang="en-US" dirty="0" err="1" smtClean="0"/>
              <a:t>Comms</a:t>
            </a:r>
            <a:endParaRPr lang="en-US" dirty="0"/>
          </a:p>
        </p:txBody>
      </p:sp>
      <p:sp>
        <p:nvSpPr>
          <p:cNvPr id="78" name="Oval 77"/>
          <p:cNvSpPr/>
          <p:nvPr/>
        </p:nvSpPr>
        <p:spPr>
          <a:xfrm>
            <a:off x="7905887" y="1780956"/>
            <a:ext cx="847143" cy="323127"/>
          </a:xfrm>
          <a:prstGeom prst="ellipse">
            <a:avLst/>
          </a:prstGeom>
          <a:solidFill>
            <a:srgbClr val="713B0E"/>
          </a:solidFill>
          <a:ln>
            <a:solidFill>
              <a:srgbClr val="713B0E"/>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9" name="Rectangle 48"/>
          <p:cNvSpPr/>
          <p:nvPr/>
        </p:nvSpPr>
        <p:spPr>
          <a:xfrm rot="19682118">
            <a:off x="7418857" y="257956"/>
            <a:ext cx="348572" cy="2840478"/>
          </a:xfrm>
          <a:prstGeom prst="rect">
            <a:avLst/>
          </a:prstGeom>
          <a:solidFill>
            <a:schemeClr val="bg1">
              <a:lumMod val="50000"/>
            </a:schemeClr>
          </a:solidFill>
          <a:ln>
            <a:solidFill>
              <a:schemeClr val="tx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85" name="Straight Arrow Connector 84"/>
          <p:cNvCxnSpPr>
            <a:endCxn id="31" idx="0"/>
          </p:cNvCxnSpPr>
          <p:nvPr/>
        </p:nvCxnSpPr>
        <p:spPr>
          <a:xfrm>
            <a:off x="600178" y="4355378"/>
            <a:ext cx="83917" cy="860143"/>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88" name="Straight Arrow Connector 87"/>
          <p:cNvCxnSpPr>
            <a:stCxn id="48" idx="3"/>
          </p:cNvCxnSpPr>
          <p:nvPr/>
        </p:nvCxnSpPr>
        <p:spPr>
          <a:xfrm flipV="1">
            <a:off x="3058647" y="2652649"/>
            <a:ext cx="1157325" cy="191714"/>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cxnSp>
        <p:nvCxnSpPr>
          <p:cNvPr id="90" name="Straight Arrow Connector 89"/>
          <p:cNvCxnSpPr/>
          <p:nvPr/>
        </p:nvCxnSpPr>
        <p:spPr>
          <a:xfrm flipV="1">
            <a:off x="6025873" y="1238415"/>
            <a:ext cx="963382" cy="5685"/>
          </a:xfrm>
          <a:prstGeom prst="straightConnector1">
            <a:avLst/>
          </a:prstGeom>
          <a:ln w="28575" cmpd="sng">
            <a:tailEnd type="arrow"/>
          </a:ln>
        </p:spPr>
        <p:style>
          <a:lnRef idx="2">
            <a:schemeClr val="accent1"/>
          </a:lnRef>
          <a:fillRef idx="0">
            <a:schemeClr val="accent1"/>
          </a:fillRef>
          <a:effectRef idx="1">
            <a:schemeClr val="accent1"/>
          </a:effectRef>
          <a:fontRef idx="minor">
            <a:schemeClr val="tx1"/>
          </a:fontRef>
        </p:style>
      </p:cxnSp>
      <p:sp>
        <p:nvSpPr>
          <p:cNvPr id="65" name="Title 1"/>
          <p:cNvSpPr txBox="1">
            <a:spLocks/>
          </p:cNvSpPr>
          <p:nvPr/>
        </p:nvSpPr>
        <p:spPr>
          <a:xfrm>
            <a:off x="457200" y="1"/>
            <a:ext cx="7095067" cy="736600"/>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swFOCE</a:t>
            </a:r>
            <a:r>
              <a:rPr lang="en-US" dirty="0" smtClean="0"/>
              <a:t> Cable Concept</a:t>
            </a:r>
            <a:endParaRPr lang="en-US" dirty="0"/>
          </a:p>
        </p:txBody>
      </p:sp>
    </p:spTree>
    <p:extLst>
      <p:ext uri="{BB962C8B-B14F-4D97-AF65-F5344CB8AC3E}">
        <p14:creationId xmlns:p14="http://schemas.microsoft.com/office/powerpoint/2010/main" val="4090946968"/>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389"/>
            <a:ext cx="8229600" cy="810831"/>
          </a:xfrm>
        </p:spPr>
        <p:txBody>
          <a:bodyPr/>
          <a:lstStyle/>
          <a:p>
            <a:r>
              <a:rPr lang="en-US" dirty="0" smtClean="0"/>
              <a:t>FOCE and OA Research</a:t>
            </a:r>
            <a:endParaRPr lang="en-US" dirty="0"/>
          </a:p>
        </p:txBody>
      </p:sp>
      <p:pic>
        <p:nvPicPr>
          <p:cNvPr id="3" name="Picture 2" descr="cable_face_rev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32945" y="2483215"/>
            <a:ext cx="4696777" cy="3354482"/>
          </a:xfrm>
          <a:prstGeom prst="rect">
            <a:avLst/>
          </a:prstGeom>
          <a:noFill/>
          <a:ln w="15875">
            <a:solidFill>
              <a:srgbClr val="009999"/>
            </a:solidFill>
            <a:miter lim="800000"/>
            <a:headEnd/>
            <a:tailEnd/>
          </a:ln>
          <a:effectLst>
            <a:outerShdw blurRad="63500" dist="46662" dir="2115817" algn="ctr" rotWithShape="0">
              <a:srgbClr val="000000">
                <a:alpha val="74998"/>
              </a:srgbClr>
            </a:outerShdw>
          </a:effectLst>
          <a:extLst>
            <a:ext uri="{909E8E84-426E-40dd-AFC4-6F175D3DCCD1}">
              <a14:hiddenFill xmlns:a14="http://schemas.microsoft.com/office/drawing/2010/main">
                <a:solidFill>
                  <a:srgbClr val="FFFFFF"/>
                </a:solidFill>
              </a14:hiddenFill>
            </a:ext>
          </a:extLst>
        </p:spPr>
      </p:pic>
      <p:pic>
        <p:nvPicPr>
          <p:cNvPr id="4" name="Picture 3" descr="ArealFac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5706" y="1036997"/>
            <a:ext cx="2192447" cy="1918391"/>
          </a:xfrm>
          <a:prstGeom prst="rect">
            <a:avLst/>
          </a:prstGeom>
          <a:noFill/>
          <a:ln w="15875">
            <a:noFill/>
            <a:miter lim="800000"/>
            <a:headEnd/>
            <a:tailEnd/>
          </a:ln>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454568" y="1101580"/>
            <a:ext cx="4459440" cy="1200329"/>
          </a:xfrm>
          <a:prstGeom prst="rect">
            <a:avLst/>
          </a:prstGeom>
          <a:noFill/>
        </p:spPr>
        <p:txBody>
          <a:bodyPr wrap="square" rtlCol="0">
            <a:spAutoFit/>
          </a:bodyPr>
          <a:lstStyle/>
          <a:p>
            <a:r>
              <a:rPr lang="en-US" dirty="0" smtClean="0"/>
              <a:t>Free Ocean CO</a:t>
            </a:r>
            <a:r>
              <a:rPr lang="en-US" baseline="-25000" dirty="0" smtClean="0"/>
              <a:t>2</a:t>
            </a:r>
            <a:r>
              <a:rPr lang="en-US" dirty="0" smtClean="0"/>
              <a:t> Enrichment experiments are based on an existing base of scientific work that started in the early 1990’s. The Free Air CO</a:t>
            </a:r>
            <a:r>
              <a:rPr lang="en-US" baseline="-25000" dirty="0" smtClean="0"/>
              <a:t>2</a:t>
            </a:r>
            <a:r>
              <a:rPr lang="en-US" dirty="0" smtClean="0"/>
              <a:t> Enrichment (FACE) experiments. </a:t>
            </a:r>
            <a:endParaRPr lang="en-US" dirty="0"/>
          </a:p>
        </p:txBody>
      </p:sp>
      <p:sp>
        <p:nvSpPr>
          <p:cNvPr id="6" name="TextBox 5"/>
          <p:cNvSpPr txBox="1"/>
          <p:nvPr/>
        </p:nvSpPr>
        <p:spPr>
          <a:xfrm>
            <a:off x="664406" y="3221356"/>
            <a:ext cx="2649216" cy="3139321"/>
          </a:xfrm>
          <a:prstGeom prst="rect">
            <a:avLst/>
          </a:prstGeom>
          <a:noFill/>
        </p:spPr>
        <p:txBody>
          <a:bodyPr wrap="square" rtlCol="0">
            <a:spAutoFit/>
          </a:bodyPr>
          <a:lstStyle/>
          <a:p>
            <a:r>
              <a:rPr lang="en-US" dirty="0" smtClean="0"/>
              <a:t>Dr. Peter Brewer first proposed this type of experiment to MBARI engineering in 2003 as part of his greenhouse gases research. The drawing to the right is the initial concept from engineering and presented to NOAA’s Dr. Dick Feely later that year.</a:t>
            </a:r>
            <a:endParaRPr lang="en-US" dirty="0"/>
          </a:p>
        </p:txBody>
      </p:sp>
      <p:sp>
        <p:nvSpPr>
          <p:cNvPr id="7" name="TextBox 6"/>
          <p:cNvSpPr txBox="1"/>
          <p:nvPr/>
        </p:nvSpPr>
        <p:spPr>
          <a:xfrm>
            <a:off x="3641621" y="5921241"/>
            <a:ext cx="4642436" cy="646331"/>
          </a:xfrm>
          <a:prstGeom prst="rect">
            <a:avLst/>
          </a:prstGeom>
          <a:noFill/>
        </p:spPr>
        <p:txBody>
          <a:bodyPr wrap="square" rtlCol="0">
            <a:spAutoFit/>
          </a:bodyPr>
          <a:lstStyle/>
          <a:p>
            <a:r>
              <a:rPr lang="en-US" dirty="0" smtClean="0"/>
              <a:t>Concept using the MARS cable in Monterey Bay, later deployed as deep FOCE (</a:t>
            </a:r>
            <a:r>
              <a:rPr lang="en-US" dirty="0" err="1" smtClean="0"/>
              <a:t>dpFOCE</a:t>
            </a:r>
            <a:r>
              <a:rPr lang="en-US" dirty="0"/>
              <a:t>)</a:t>
            </a:r>
          </a:p>
        </p:txBody>
      </p:sp>
    </p:spTree>
    <p:extLst>
      <p:ext uri="{BB962C8B-B14F-4D97-AF65-F5344CB8AC3E}">
        <p14:creationId xmlns:p14="http://schemas.microsoft.com/office/powerpoint/2010/main" val="416348748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a:t>xFOCE</a:t>
            </a:r>
            <a:r>
              <a:rPr lang="en-US" dirty="0"/>
              <a:t> </a:t>
            </a:r>
            <a:r>
              <a:rPr lang="en-US" dirty="0" smtClean="0"/>
              <a:t>Core Instrument Suite</a:t>
            </a:r>
            <a:endParaRPr lang="en-US" dirty="0"/>
          </a:p>
        </p:txBody>
      </p:sp>
      <p:sp>
        <p:nvSpPr>
          <p:cNvPr id="5" name="TextBox 4"/>
          <p:cNvSpPr txBox="1"/>
          <p:nvPr/>
        </p:nvSpPr>
        <p:spPr>
          <a:xfrm>
            <a:off x="990276" y="1697037"/>
            <a:ext cx="7476390" cy="3693319"/>
          </a:xfrm>
          <a:prstGeom prst="rect">
            <a:avLst/>
          </a:prstGeom>
          <a:noFill/>
        </p:spPr>
        <p:txBody>
          <a:bodyPr wrap="square" rtlCol="0">
            <a:spAutoFit/>
          </a:bodyPr>
          <a:lstStyle/>
          <a:p>
            <a:r>
              <a:rPr lang="en-US" dirty="0" smtClean="0"/>
              <a:t>pH :			+/- .01 pH unit or better and suitable for </a:t>
            </a:r>
          </a:p>
          <a:p>
            <a:r>
              <a:rPr lang="en-US" dirty="0"/>
              <a:t>	</a:t>
            </a:r>
            <a:r>
              <a:rPr lang="en-US" dirty="0" smtClean="0"/>
              <a:t>		control loop applications </a:t>
            </a:r>
          </a:p>
          <a:p>
            <a:endParaRPr lang="en-US" dirty="0"/>
          </a:p>
          <a:p>
            <a:r>
              <a:rPr lang="en-US" dirty="0" smtClean="0"/>
              <a:t>CTD:			Comparable to current units at MBARI, unit is </a:t>
            </a:r>
          </a:p>
          <a:p>
            <a:r>
              <a:rPr lang="en-US" dirty="0"/>
              <a:t>	</a:t>
            </a:r>
            <a:r>
              <a:rPr lang="en-US" dirty="0" smtClean="0"/>
              <a:t>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Suggested architecture allows for expansion of additional instrumentation</a:t>
            </a:r>
            <a:endParaRPr lang="en-US" dirty="0"/>
          </a:p>
          <a:p>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40693" y="19693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355347759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swFOCE</a:t>
            </a:r>
            <a:r>
              <a:rPr lang="en-US" dirty="0" smtClean="0"/>
              <a:t> Core Instrument Suite</a:t>
            </a:r>
            <a:endParaRPr lang="en-US" dirty="0"/>
          </a:p>
        </p:txBody>
      </p:sp>
      <p:sp>
        <p:nvSpPr>
          <p:cNvPr id="5" name="TextBox 4"/>
          <p:cNvSpPr txBox="1"/>
          <p:nvPr/>
        </p:nvSpPr>
        <p:spPr>
          <a:xfrm>
            <a:off x="922543" y="1197504"/>
            <a:ext cx="6663590" cy="4985981"/>
          </a:xfrm>
          <a:prstGeom prst="rect">
            <a:avLst/>
          </a:prstGeom>
          <a:noFill/>
        </p:spPr>
        <p:txBody>
          <a:bodyPr wrap="square" rtlCol="0">
            <a:spAutoFit/>
          </a:bodyPr>
          <a:lstStyle/>
          <a:p>
            <a:r>
              <a:rPr lang="en-US" dirty="0" smtClean="0"/>
              <a:t>pH :			 	+/- .01 pH unit or better and suitable for 				control loop applications </a:t>
            </a:r>
          </a:p>
          <a:p>
            <a:endParaRPr lang="en-US" dirty="0"/>
          </a:p>
          <a:p>
            <a:r>
              <a:rPr lang="en-US" dirty="0" smtClean="0"/>
              <a:t>CTD:				Comparable to current units at MBARI, 				baseline unit is </a:t>
            </a:r>
            <a:r>
              <a:rPr lang="en-US" dirty="0" err="1" smtClean="0"/>
              <a:t>FastCAT</a:t>
            </a:r>
            <a:r>
              <a:rPr lang="en-US" dirty="0" smtClean="0"/>
              <a:t> SBE49 (oxygen can 				be included)</a:t>
            </a:r>
          </a:p>
          <a:p>
            <a:endParaRPr lang="en-US" dirty="0" smtClean="0"/>
          </a:p>
          <a:p>
            <a:r>
              <a:rPr lang="en-US" dirty="0" smtClean="0"/>
              <a:t>Flow sensor: 		TBD, likely electromagnetic to get smooth</a:t>
            </a:r>
          </a:p>
          <a:p>
            <a:r>
              <a:rPr lang="en-US" dirty="0" smtClean="0"/>
              <a:t>				flow numbers and volumetric data. From 				</a:t>
            </a:r>
            <a:r>
              <a:rPr lang="en-US" dirty="0" err="1" smtClean="0"/>
              <a:t>dpFOCE</a:t>
            </a:r>
            <a:r>
              <a:rPr lang="en-US" dirty="0" smtClean="0"/>
              <a:t> acoustic velocity sensors are not 				suitable. </a:t>
            </a:r>
          </a:p>
          <a:p>
            <a:endParaRPr lang="en-US" dirty="0"/>
          </a:p>
          <a:p>
            <a:r>
              <a:rPr lang="en-US" dirty="0" smtClean="0"/>
              <a:t>PAR* Sensor: 		400 – 700 nm / calibrated t0 </a:t>
            </a:r>
            <a:r>
              <a:rPr lang="el-GR" dirty="0" smtClean="0"/>
              <a:t>0 </a:t>
            </a:r>
            <a:r>
              <a:rPr lang="el-GR" dirty="0"/>
              <a:t>– 5000 μmol </a:t>
            </a:r>
            <a:r>
              <a:rPr lang="en-US" dirty="0" smtClean="0"/>
              <a:t>				</a:t>
            </a:r>
            <a:r>
              <a:rPr lang="el-GR" dirty="0" smtClean="0"/>
              <a:t>photons</a:t>
            </a:r>
            <a:r>
              <a:rPr lang="el-GR" dirty="0"/>
              <a:t>•m </a:t>
            </a:r>
            <a:r>
              <a:rPr lang="el-GR" baseline="30000" dirty="0"/>
              <a:t>-2</a:t>
            </a:r>
            <a:r>
              <a:rPr lang="el-GR" dirty="0"/>
              <a:t> •s </a:t>
            </a:r>
            <a:r>
              <a:rPr lang="el-GR" baseline="30000" dirty="0"/>
              <a:t>-</a:t>
            </a:r>
            <a:r>
              <a:rPr lang="el-GR" baseline="30000" dirty="0" smtClean="0"/>
              <a:t>1</a:t>
            </a:r>
            <a:endParaRPr lang="en-US" baseline="30000" dirty="0" smtClean="0"/>
          </a:p>
          <a:p>
            <a:endParaRPr lang="en-US" baseline="30000" dirty="0"/>
          </a:p>
          <a:p>
            <a:r>
              <a:rPr lang="en-US" dirty="0" smtClean="0"/>
              <a:t>Camera/Lights: </a:t>
            </a:r>
            <a:r>
              <a:rPr lang="en-US" dirty="0"/>
              <a:t>	</a:t>
            </a:r>
            <a:r>
              <a:rPr lang="en-US" dirty="0" smtClean="0"/>
              <a:t>1080p  - 16:9 ratio format – light source either 				natural and/or color balanced LED</a:t>
            </a:r>
            <a:endParaRPr lang="en-US" dirty="0"/>
          </a:p>
          <a:p>
            <a:endParaRPr lang="en-US" dirty="0"/>
          </a:p>
        </p:txBody>
      </p:sp>
      <p:pic>
        <p:nvPicPr>
          <p:cNvPr id="3" name="Picture 2" descr="49OverallFeb10ForWe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72960" y="1562913"/>
            <a:ext cx="1026160" cy="2221686"/>
          </a:xfrm>
          <a:prstGeom prst="rect">
            <a:avLst/>
          </a:prstGeom>
        </p:spPr>
      </p:pic>
      <p:sp>
        <p:nvSpPr>
          <p:cNvPr id="4" name="Rectangle 3"/>
          <p:cNvSpPr/>
          <p:nvPr/>
        </p:nvSpPr>
        <p:spPr>
          <a:xfrm>
            <a:off x="3101972" y="6461667"/>
            <a:ext cx="3281580" cy="307777"/>
          </a:xfrm>
          <a:prstGeom prst="rect">
            <a:avLst/>
          </a:prstGeom>
        </p:spPr>
        <p:txBody>
          <a:bodyPr wrap="none">
            <a:spAutoFit/>
          </a:bodyPr>
          <a:lstStyle/>
          <a:p>
            <a:r>
              <a:rPr lang="en-US" sz="1400" dirty="0" smtClean="0"/>
              <a:t>PAR* - </a:t>
            </a:r>
            <a:r>
              <a:rPr lang="en-US" sz="1400" dirty="0" err="1" smtClean="0"/>
              <a:t>Photosynthetically</a:t>
            </a:r>
            <a:r>
              <a:rPr lang="en-US" sz="1400" dirty="0" smtClean="0"/>
              <a:t> </a:t>
            </a:r>
            <a:r>
              <a:rPr lang="en-US" sz="1400" dirty="0"/>
              <a:t>Active Radiation</a:t>
            </a:r>
          </a:p>
        </p:txBody>
      </p:sp>
    </p:spTree>
    <p:extLst>
      <p:ext uri="{BB962C8B-B14F-4D97-AF65-F5344CB8AC3E}">
        <p14:creationId xmlns:p14="http://schemas.microsoft.com/office/powerpoint/2010/main" val="6638976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30685" y="1107875"/>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9408" y="2741062"/>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78313" y="2786756"/>
            <a:ext cx="1154758" cy="1154758"/>
          </a:xfrm>
          <a:prstGeom prst="rect">
            <a:avLst/>
          </a:prstGeom>
        </p:spPr>
      </p:pic>
      <p:pic>
        <p:nvPicPr>
          <p:cNvPr id="9" name="Picture 8" descr="usb_packet_radi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325551" y="1231895"/>
            <a:ext cx="1430866" cy="1296365"/>
          </a:xfrm>
          <a:prstGeom prst="rect">
            <a:avLst/>
          </a:prstGeom>
        </p:spPr>
      </p:pic>
      <p:pic>
        <p:nvPicPr>
          <p:cNvPr id="10" name="Picture 9" descr="1.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26285" y="1286605"/>
            <a:ext cx="1363134" cy="1235203"/>
          </a:xfrm>
          <a:prstGeom prst="rect">
            <a:avLst/>
          </a:prstGeom>
        </p:spPr>
      </p:pic>
      <p:pic>
        <p:nvPicPr>
          <p:cNvPr id="11" name="Picture 10" descr="35010_PV.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728946" y="1184075"/>
            <a:ext cx="1270000" cy="1270000"/>
          </a:xfrm>
          <a:prstGeom prst="rect">
            <a:avLst/>
          </a:prstGeom>
        </p:spPr>
      </p:pic>
      <p:pic>
        <p:nvPicPr>
          <p:cNvPr id="13" name="Picture 12" descr="BQ24105EVM.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804123" y="4254168"/>
            <a:ext cx="1832106" cy="1832106"/>
          </a:xfrm>
          <a:prstGeom prst="rect">
            <a:avLst/>
          </a:prstGeom>
        </p:spPr>
      </p:pic>
      <p:pic>
        <p:nvPicPr>
          <p:cNvPr id="14" name="Picture 13" descr="rb500.jpg"/>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057968" y="4584368"/>
            <a:ext cx="1582033" cy="1291166"/>
          </a:xfrm>
          <a:prstGeom prst="rect">
            <a:avLst/>
          </a:prstGeom>
        </p:spPr>
      </p:pic>
      <p:pic>
        <p:nvPicPr>
          <p:cNvPr id="15" name="Picture 14" descr="WIND-POWER-GENERATOR.jpg"/>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991552" y="3868149"/>
            <a:ext cx="1422400" cy="1422400"/>
          </a:xfrm>
          <a:prstGeom prst="rect">
            <a:avLst/>
          </a:prstGeom>
        </p:spPr>
      </p:pic>
      <p:sp>
        <p:nvSpPr>
          <p:cNvPr id="17" name="TextBox 16"/>
          <p:cNvSpPr txBox="1"/>
          <p:nvPr/>
        </p:nvSpPr>
        <p:spPr>
          <a:xfrm>
            <a:off x="1668089" y="2229474"/>
            <a:ext cx="1390124" cy="307777"/>
          </a:xfrm>
          <a:prstGeom prst="rect">
            <a:avLst/>
          </a:prstGeom>
          <a:solidFill>
            <a:schemeClr val="bg1">
              <a:alpha val="66000"/>
            </a:schemeClr>
          </a:solidFill>
        </p:spPr>
        <p:txBody>
          <a:bodyPr wrap="none" rtlCol="0">
            <a:spAutoFit/>
          </a:bodyPr>
          <a:lstStyle/>
          <a:p>
            <a:r>
              <a:rPr lang="en-US" sz="1400" dirty="0" smtClean="0"/>
              <a:t>Humidity Sensor </a:t>
            </a:r>
            <a:endParaRPr lang="en-US" sz="1400" dirty="0"/>
          </a:p>
        </p:txBody>
      </p:sp>
      <p:sp>
        <p:nvSpPr>
          <p:cNvPr id="18" name="TextBox 17"/>
          <p:cNvSpPr txBox="1"/>
          <p:nvPr/>
        </p:nvSpPr>
        <p:spPr>
          <a:xfrm>
            <a:off x="4344351" y="2383362"/>
            <a:ext cx="1159292" cy="307777"/>
          </a:xfrm>
          <a:prstGeom prst="rect">
            <a:avLst/>
          </a:prstGeom>
          <a:solidFill>
            <a:schemeClr val="bg1">
              <a:alpha val="66000"/>
            </a:schemeClr>
          </a:solidFill>
        </p:spPr>
        <p:txBody>
          <a:bodyPr wrap="none" rtlCol="0">
            <a:spAutoFit/>
          </a:bodyPr>
          <a:lstStyle/>
          <a:p>
            <a:r>
              <a:rPr lang="en-US" sz="1400" dirty="0" smtClean="0"/>
              <a:t>Flash Storage </a:t>
            </a:r>
            <a:endParaRPr lang="en-US" sz="1400" dirty="0"/>
          </a:p>
        </p:txBody>
      </p:sp>
      <p:sp>
        <p:nvSpPr>
          <p:cNvPr id="20" name="TextBox 19"/>
          <p:cNvSpPr txBox="1"/>
          <p:nvPr/>
        </p:nvSpPr>
        <p:spPr>
          <a:xfrm>
            <a:off x="4476008" y="3871361"/>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1" name="TextBox 20"/>
          <p:cNvSpPr txBox="1"/>
          <p:nvPr/>
        </p:nvSpPr>
        <p:spPr>
          <a:xfrm>
            <a:off x="4050762" y="5863164"/>
            <a:ext cx="1338828" cy="307777"/>
          </a:xfrm>
          <a:prstGeom prst="rect">
            <a:avLst/>
          </a:prstGeom>
          <a:solidFill>
            <a:schemeClr val="bg1">
              <a:alpha val="66000"/>
            </a:schemeClr>
          </a:solidFill>
        </p:spPr>
        <p:txBody>
          <a:bodyPr wrap="none" rtlCol="0">
            <a:spAutoFit/>
          </a:bodyPr>
          <a:lstStyle/>
          <a:p>
            <a:r>
              <a:rPr lang="en-US" sz="1400" dirty="0" smtClean="0"/>
              <a:t>Battery Charger</a:t>
            </a:r>
            <a:endParaRPr lang="en-US" sz="1400" dirty="0"/>
          </a:p>
        </p:txBody>
      </p:sp>
      <p:sp>
        <p:nvSpPr>
          <p:cNvPr id="22" name="TextBox 21"/>
          <p:cNvSpPr txBox="1"/>
          <p:nvPr/>
        </p:nvSpPr>
        <p:spPr>
          <a:xfrm>
            <a:off x="7119585" y="3868149"/>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6325551" y="5863164"/>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6872578" y="2502010"/>
            <a:ext cx="1326317" cy="307777"/>
          </a:xfrm>
          <a:prstGeom prst="rect">
            <a:avLst/>
          </a:prstGeom>
          <a:solidFill>
            <a:schemeClr val="bg1">
              <a:alpha val="66000"/>
            </a:schemeClr>
          </a:solidFill>
        </p:spPr>
        <p:txBody>
          <a:bodyPr wrap="none" rtlCol="0">
            <a:spAutoFit/>
          </a:bodyPr>
          <a:lstStyle/>
          <a:p>
            <a:r>
              <a:rPr lang="en-US" sz="1400" dirty="0" smtClean="0"/>
              <a:t>Wireless </a:t>
            </a:r>
            <a:r>
              <a:rPr lang="en-US" sz="1400" dirty="0" err="1" smtClean="0"/>
              <a:t>Comm</a:t>
            </a:r>
            <a:endParaRPr lang="en-US" sz="1400" dirty="0"/>
          </a:p>
        </p:txBody>
      </p:sp>
      <p:sp>
        <p:nvSpPr>
          <p:cNvPr id="25" name="TextBox 24"/>
          <p:cNvSpPr txBox="1"/>
          <p:nvPr/>
        </p:nvSpPr>
        <p:spPr>
          <a:xfrm>
            <a:off x="2599379" y="3763640"/>
            <a:ext cx="1372923" cy="523220"/>
          </a:xfrm>
          <a:prstGeom prst="rect">
            <a:avLst/>
          </a:prstGeom>
          <a:solidFill>
            <a:schemeClr val="bg1">
              <a:alpha val="66000"/>
            </a:schemeClr>
          </a:solidFill>
        </p:spPr>
        <p:txBody>
          <a:bodyPr wrap="square" rtlCol="0">
            <a:spAutoFit/>
          </a:bodyPr>
          <a:lstStyle/>
          <a:p>
            <a:r>
              <a:rPr lang="en-US" sz="1400" dirty="0" smtClean="0"/>
              <a:t>Instrument Interface</a:t>
            </a:r>
            <a:endParaRPr lang="en-US" sz="1400" dirty="0"/>
          </a:p>
        </p:txBody>
      </p:sp>
      <p:sp>
        <p:nvSpPr>
          <p:cNvPr id="26" name="TextBox 25"/>
          <p:cNvSpPr txBox="1"/>
          <p:nvPr/>
        </p:nvSpPr>
        <p:spPr>
          <a:xfrm>
            <a:off x="852942" y="5053342"/>
            <a:ext cx="815147" cy="307777"/>
          </a:xfrm>
          <a:prstGeom prst="rect">
            <a:avLst/>
          </a:prstGeom>
          <a:solidFill>
            <a:schemeClr val="bg1">
              <a:alpha val="66000"/>
            </a:schemeClr>
          </a:solidFill>
        </p:spPr>
        <p:txBody>
          <a:bodyPr wrap="none" rtlCol="0">
            <a:spAutoFit/>
          </a:bodyPr>
          <a:lstStyle/>
          <a:p>
            <a:r>
              <a:rPr lang="en-US" sz="1400" dirty="0" smtClean="0"/>
              <a:t>Wind ??</a:t>
            </a:r>
            <a:endParaRPr lang="en-US" sz="1400" dirty="0"/>
          </a:p>
        </p:txBody>
      </p:sp>
      <p:cxnSp>
        <p:nvCxnSpPr>
          <p:cNvPr id="28" name="Straight Connector 27"/>
          <p:cNvCxnSpPr/>
          <p:nvPr/>
        </p:nvCxnSpPr>
        <p:spPr>
          <a:xfrm>
            <a:off x="2363152" y="4584368"/>
            <a:ext cx="1440971"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3804123" y="4584368"/>
            <a:ext cx="0" cy="468974"/>
          </a:xfrm>
          <a:prstGeom prst="line">
            <a:avLst/>
          </a:prstGeom>
        </p:spPr>
        <p:style>
          <a:lnRef idx="2">
            <a:schemeClr val="accent1"/>
          </a:lnRef>
          <a:fillRef idx="0">
            <a:schemeClr val="accent1"/>
          </a:fillRef>
          <a:effectRef idx="1">
            <a:schemeClr val="accent1"/>
          </a:effectRef>
          <a:fontRef idx="minor">
            <a:schemeClr val="tx1"/>
          </a:fontRef>
        </p:style>
      </p:cxnSp>
      <p:cxnSp>
        <p:nvCxnSpPr>
          <p:cNvPr id="32" name="Straight Connector 31"/>
          <p:cNvCxnSpPr/>
          <p:nvPr/>
        </p:nvCxnSpPr>
        <p:spPr>
          <a:xfrm>
            <a:off x="3252152"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7" name="Straight Connector 36"/>
          <p:cNvCxnSpPr/>
          <p:nvPr/>
        </p:nvCxnSpPr>
        <p:spPr>
          <a:xfrm>
            <a:off x="5288384" y="5053342"/>
            <a:ext cx="880533"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a:off x="6782752" y="3871361"/>
            <a:ext cx="0" cy="834848"/>
          </a:xfrm>
          <a:prstGeom prst="line">
            <a:avLst/>
          </a:prstGeom>
        </p:spPr>
        <p:style>
          <a:lnRef idx="2">
            <a:schemeClr val="accent1"/>
          </a:lnRef>
          <a:fillRef idx="0">
            <a:schemeClr val="accent1"/>
          </a:fillRef>
          <a:effectRef idx="1">
            <a:schemeClr val="accent1"/>
          </a:effectRef>
          <a:fontRef idx="minor">
            <a:schemeClr val="tx1"/>
          </a:fontRef>
        </p:style>
      </p:cxnSp>
      <p:pic>
        <p:nvPicPr>
          <p:cNvPr id="12" name="Picture 11" descr="pc104p-sio4b.jpg"/>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702752" y="2753084"/>
            <a:ext cx="1320800" cy="1118277"/>
          </a:xfrm>
          <a:prstGeom prst="rect">
            <a:avLst/>
          </a:prstGeom>
        </p:spPr>
      </p:pic>
      <p:cxnSp>
        <p:nvCxnSpPr>
          <p:cNvPr id="41" name="Straight Connector 40"/>
          <p:cNvCxnSpPr/>
          <p:nvPr/>
        </p:nvCxnSpPr>
        <p:spPr>
          <a:xfrm flipH="1">
            <a:off x="5288384" y="3344290"/>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23277" y="2039209"/>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49480" y="3166490"/>
            <a:ext cx="128320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Straight Connector 46"/>
          <p:cNvCxnSpPr/>
          <p:nvPr/>
        </p:nvCxnSpPr>
        <p:spPr>
          <a:xfrm flipH="1" flipV="1">
            <a:off x="2689098" y="2048890"/>
            <a:ext cx="1511320" cy="1023252"/>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Straight Connector 48"/>
          <p:cNvCxnSpPr/>
          <p:nvPr/>
        </p:nvCxnSpPr>
        <p:spPr>
          <a:xfrm flipH="1" flipV="1">
            <a:off x="4050762" y="2502010"/>
            <a:ext cx="330248" cy="393546"/>
          </a:xfrm>
          <a:prstGeom prst="line">
            <a:avLst/>
          </a:prstGeom>
        </p:spPr>
        <p:style>
          <a:lnRef idx="2">
            <a:schemeClr val="accent1"/>
          </a:lnRef>
          <a:fillRef idx="0">
            <a:schemeClr val="accent1"/>
          </a:fillRef>
          <a:effectRef idx="1">
            <a:schemeClr val="accent1"/>
          </a:effectRef>
          <a:fontRef idx="minor">
            <a:schemeClr val="tx1"/>
          </a:fontRef>
        </p:style>
      </p:cxnSp>
      <p:pic>
        <p:nvPicPr>
          <p:cNvPr id="2" name="Picture 1" descr="dg4lesm.jpg"/>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840735" y="4726483"/>
            <a:ext cx="1517288" cy="1444458"/>
          </a:xfrm>
          <a:prstGeom prst="rect">
            <a:avLst/>
          </a:prstGeom>
        </p:spPr>
      </p:pic>
      <p:sp>
        <p:nvSpPr>
          <p:cNvPr id="33"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846603093"/>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45715" y="1220594"/>
            <a:ext cx="7509933" cy="5232400"/>
          </a:xfrm>
          <a:prstGeom prst="rec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707_TwentyTen Arduino Board Left.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4438" y="3167048"/>
            <a:ext cx="1680633" cy="1200452"/>
          </a:xfrm>
          <a:prstGeom prst="rect">
            <a:avLst/>
          </a:prstGeom>
        </p:spPr>
      </p:pic>
      <p:pic>
        <p:nvPicPr>
          <p:cNvPr id="8" name="Picture 7" descr="0000-Drag-Specialties-12V-Regulato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3343" y="3212742"/>
            <a:ext cx="1154758" cy="1154758"/>
          </a:xfrm>
          <a:prstGeom prst="rect">
            <a:avLst/>
          </a:prstGeom>
        </p:spPr>
      </p:pic>
      <p:pic>
        <p:nvPicPr>
          <p:cNvPr id="14" name="Picture 13" descr="rb500.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72998" y="4697087"/>
            <a:ext cx="1582033" cy="1291166"/>
          </a:xfrm>
          <a:prstGeom prst="rect">
            <a:avLst/>
          </a:prstGeom>
        </p:spPr>
      </p:pic>
      <p:sp>
        <p:nvSpPr>
          <p:cNvPr id="20" name="TextBox 19"/>
          <p:cNvSpPr txBox="1"/>
          <p:nvPr/>
        </p:nvSpPr>
        <p:spPr>
          <a:xfrm>
            <a:off x="4491038" y="4297347"/>
            <a:ext cx="488335" cy="307777"/>
          </a:xfrm>
          <a:prstGeom prst="rect">
            <a:avLst/>
          </a:prstGeom>
          <a:solidFill>
            <a:schemeClr val="bg1">
              <a:alpha val="66000"/>
            </a:schemeClr>
          </a:solidFill>
        </p:spPr>
        <p:txBody>
          <a:bodyPr wrap="none" rtlCol="0">
            <a:spAutoFit/>
          </a:bodyPr>
          <a:lstStyle/>
          <a:p>
            <a:r>
              <a:rPr lang="en-US" sz="1400" dirty="0" smtClean="0"/>
              <a:t>CPU</a:t>
            </a:r>
            <a:endParaRPr lang="en-US" sz="1400" dirty="0"/>
          </a:p>
        </p:txBody>
      </p:sp>
      <p:sp>
        <p:nvSpPr>
          <p:cNvPr id="22" name="TextBox 21"/>
          <p:cNvSpPr txBox="1"/>
          <p:nvPr/>
        </p:nvSpPr>
        <p:spPr>
          <a:xfrm>
            <a:off x="7134615" y="2887362"/>
            <a:ext cx="1040832" cy="523220"/>
          </a:xfrm>
          <a:prstGeom prst="rect">
            <a:avLst/>
          </a:prstGeom>
          <a:solidFill>
            <a:schemeClr val="bg1">
              <a:alpha val="66000"/>
            </a:schemeClr>
          </a:solidFill>
        </p:spPr>
        <p:txBody>
          <a:bodyPr wrap="square" rtlCol="0">
            <a:spAutoFit/>
          </a:bodyPr>
          <a:lstStyle/>
          <a:p>
            <a:r>
              <a:rPr lang="en-US" sz="1400" dirty="0" smtClean="0"/>
              <a:t>Voltage Regulator</a:t>
            </a:r>
            <a:endParaRPr lang="en-US" sz="1400" dirty="0"/>
          </a:p>
        </p:txBody>
      </p:sp>
      <p:sp>
        <p:nvSpPr>
          <p:cNvPr id="23" name="TextBox 22"/>
          <p:cNvSpPr txBox="1"/>
          <p:nvPr/>
        </p:nvSpPr>
        <p:spPr>
          <a:xfrm>
            <a:off x="4257781" y="5278639"/>
            <a:ext cx="1682935" cy="307777"/>
          </a:xfrm>
          <a:prstGeom prst="rect">
            <a:avLst/>
          </a:prstGeom>
          <a:solidFill>
            <a:schemeClr val="bg1">
              <a:alpha val="66000"/>
            </a:schemeClr>
          </a:solidFill>
        </p:spPr>
        <p:txBody>
          <a:bodyPr wrap="none" rtlCol="0">
            <a:spAutoFit/>
          </a:bodyPr>
          <a:lstStyle/>
          <a:p>
            <a:r>
              <a:rPr lang="en-US" sz="1400" dirty="0" smtClean="0"/>
              <a:t>Deep Cycle Batteries</a:t>
            </a:r>
            <a:endParaRPr lang="en-US" sz="1400" dirty="0"/>
          </a:p>
        </p:txBody>
      </p:sp>
      <p:sp>
        <p:nvSpPr>
          <p:cNvPr id="24" name="TextBox 23"/>
          <p:cNvSpPr txBox="1"/>
          <p:nvPr/>
        </p:nvSpPr>
        <p:spPr>
          <a:xfrm>
            <a:off x="1666005" y="4159426"/>
            <a:ext cx="1095322" cy="307777"/>
          </a:xfrm>
          <a:prstGeom prst="rect">
            <a:avLst/>
          </a:prstGeom>
          <a:solidFill>
            <a:schemeClr val="bg1">
              <a:alpha val="66000"/>
            </a:schemeClr>
          </a:solidFill>
        </p:spPr>
        <p:txBody>
          <a:bodyPr wrap="none" rtlCol="0">
            <a:spAutoFit/>
          </a:bodyPr>
          <a:lstStyle/>
          <a:p>
            <a:r>
              <a:rPr lang="en-US" sz="1400" dirty="0" smtClean="0"/>
              <a:t>Level Sensor</a:t>
            </a:r>
            <a:endParaRPr lang="en-US" sz="1400" dirty="0"/>
          </a:p>
        </p:txBody>
      </p:sp>
      <p:cxnSp>
        <p:nvCxnSpPr>
          <p:cNvPr id="38" name="Straight Connector 37"/>
          <p:cNvCxnSpPr/>
          <p:nvPr/>
        </p:nvCxnSpPr>
        <p:spPr>
          <a:xfrm>
            <a:off x="6797782" y="4297347"/>
            <a:ext cx="0" cy="521581"/>
          </a:xfrm>
          <a:prstGeom prst="line">
            <a:avLst/>
          </a:prstGeom>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5303414" y="3770276"/>
            <a:ext cx="889929"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H="1" flipV="1">
            <a:off x="6638307" y="2465195"/>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H="1">
            <a:off x="2864510" y="3592476"/>
            <a:ext cx="1283205" cy="0"/>
          </a:xfrm>
          <a:prstGeom prst="line">
            <a:avLst/>
          </a:prstGeom>
        </p:spPr>
        <p:style>
          <a:lnRef idx="2">
            <a:schemeClr val="accent1"/>
          </a:lnRef>
          <a:fillRef idx="0">
            <a:schemeClr val="accent1"/>
          </a:fillRef>
          <a:effectRef idx="1">
            <a:schemeClr val="accent1"/>
          </a:effectRef>
          <a:fontRef idx="minor">
            <a:schemeClr val="tx1"/>
          </a:fontRef>
        </p:style>
      </p:cxnSp>
      <p:pic>
        <p:nvPicPr>
          <p:cNvPr id="3" name="Picture 2" descr="Proform_waterpump.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45310" y="1567728"/>
            <a:ext cx="1219200" cy="1219200"/>
          </a:xfrm>
          <a:prstGeom prst="rect">
            <a:avLst/>
          </a:prstGeom>
        </p:spPr>
      </p:pic>
      <p:pic>
        <p:nvPicPr>
          <p:cNvPr id="4" name="Picture 3" descr="images-1.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0800000">
            <a:off x="1666006" y="3385042"/>
            <a:ext cx="1198504" cy="770467"/>
          </a:xfrm>
          <a:prstGeom prst="rect">
            <a:avLst/>
          </a:prstGeom>
        </p:spPr>
      </p:pic>
      <p:pic>
        <p:nvPicPr>
          <p:cNvPr id="19" name="Picture 18" descr="0J55-500.jpg"/>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576638" y="1494603"/>
            <a:ext cx="1858433" cy="1474357"/>
          </a:xfrm>
          <a:prstGeom prst="rect">
            <a:avLst/>
          </a:prstGeom>
        </p:spPr>
      </p:pic>
      <p:cxnSp>
        <p:nvCxnSpPr>
          <p:cNvPr id="39" name="Straight Connector 38"/>
          <p:cNvCxnSpPr/>
          <p:nvPr/>
        </p:nvCxnSpPr>
        <p:spPr>
          <a:xfrm flipH="1">
            <a:off x="4979373" y="2465195"/>
            <a:ext cx="1658935"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flipH="1" flipV="1">
            <a:off x="4360773" y="2540786"/>
            <a:ext cx="1" cy="856347"/>
          </a:xfrm>
          <a:prstGeom prst="line">
            <a:avLst/>
          </a:prstGeom>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H="1">
            <a:off x="2397040" y="2168861"/>
            <a:ext cx="1530542" cy="0"/>
          </a:xfrm>
          <a:prstGeom prst="line">
            <a:avLst/>
          </a:prstGeom>
        </p:spPr>
        <p:style>
          <a:lnRef idx="2">
            <a:schemeClr val="accent1"/>
          </a:lnRef>
          <a:fillRef idx="0">
            <a:schemeClr val="accent1"/>
          </a:fillRef>
          <a:effectRef idx="1">
            <a:schemeClr val="accent1"/>
          </a:effectRef>
          <a:fontRef idx="minor">
            <a:schemeClr val="tx1"/>
          </a:fontRef>
        </p:style>
      </p:cxnSp>
      <p:sp>
        <p:nvSpPr>
          <p:cNvPr id="44" name="TextBox 43"/>
          <p:cNvSpPr txBox="1"/>
          <p:nvPr/>
        </p:nvSpPr>
        <p:spPr>
          <a:xfrm>
            <a:off x="1555938" y="2815071"/>
            <a:ext cx="1544012" cy="307777"/>
          </a:xfrm>
          <a:prstGeom prst="rect">
            <a:avLst/>
          </a:prstGeom>
          <a:solidFill>
            <a:schemeClr val="bg1">
              <a:alpha val="66000"/>
            </a:schemeClr>
          </a:solidFill>
        </p:spPr>
        <p:txBody>
          <a:bodyPr wrap="none" rtlCol="0">
            <a:spAutoFit/>
          </a:bodyPr>
          <a:lstStyle/>
          <a:p>
            <a:r>
              <a:rPr lang="en-US" sz="1400" dirty="0" smtClean="0"/>
              <a:t>Small Water Pump</a:t>
            </a:r>
          </a:p>
        </p:txBody>
      </p:sp>
      <p:sp>
        <p:nvSpPr>
          <p:cNvPr id="46" name="TextBox 45"/>
          <p:cNvSpPr txBox="1"/>
          <p:nvPr/>
        </p:nvSpPr>
        <p:spPr>
          <a:xfrm>
            <a:off x="5481133" y="1864436"/>
            <a:ext cx="1428596" cy="307777"/>
          </a:xfrm>
          <a:prstGeom prst="rect">
            <a:avLst/>
          </a:prstGeom>
          <a:solidFill>
            <a:schemeClr val="bg1">
              <a:alpha val="66000"/>
            </a:schemeClr>
          </a:solidFill>
        </p:spPr>
        <p:txBody>
          <a:bodyPr wrap="none" rtlCol="0">
            <a:spAutoFit/>
          </a:bodyPr>
          <a:lstStyle/>
          <a:p>
            <a:r>
              <a:rPr lang="en-US" sz="1400" dirty="0" smtClean="0"/>
              <a:t>Motor Controller</a:t>
            </a:r>
            <a:endParaRPr lang="en-US" sz="1400" dirty="0"/>
          </a:p>
        </p:txBody>
      </p:sp>
      <p:sp>
        <p:nvSpPr>
          <p:cNvPr id="26" name="Title 1"/>
          <p:cNvSpPr txBox="1">
            <a:spLocks/>
          </p:cNvSpPr>
          <p:nvPr/>
        </p:nvSpPr>
        <p:spPr>
          <a:xfrm>
            <a:off x="457200" y="0"/>
            <a:ext cx="8229600" cy="1143000"/>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err="1" smtClean="0"/>
              <a:t>xFOCE</a:t>
            </a:r>
            <a:r>
              <a:rPr lang="en-US" dirty="0" smtClean="0"/>
              <a:t> /</a:t>
            </a:r>
            <a:r>
              <a:rPr lang="en-US" dirty="0" err="1" smtClean="0"/>
              <a:t>swFOCE</a:t>
            </a:r>
            <a:r>
              <a:rPr lang="en-US" dirty="0" smtClean="0"/>
              <a:t> Components</a:t>
            </a:r>
            <a:endParaRPr lang="en-US" dirty="0"/>
          </a:p>
        </p:txBody>
      </p:sp>
    </p:spTree>
    <p:extLst>
      <p:ext uri="{BB962C8B-B14F-4D97-AF65-F5344CB8AC3E}">
        <p14:creationId xmlns:p14="http://schemas.microsoft.com/office/powerpoint/2010/main" val="1431819238"/>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9920" y="20638"/>
            <a:ext cx="8229600" cy="1143000"/>
          </a:xfrm>
        </p:spPr>
        <p:txBody>
          <a:bodyPr>
            <a:normAutofit/>
          </a:bodyPr>
          <a:lstStyle/>
          <a:p>
            <a:r>
              <a:rPr lang="en-US" dirty="0" err="1" smtClean="0"/>
              <a:t>xFOCE</a:t>
            </a:r>
            <a:r>
              <a:rPr lang="en-US" dirty="0" smtClean="0"/>
              <a:t> /</a:t>
            </a:r>
            <a:r>
              <a:rPr lang="en-US" dirty="0" err="1" smtClean="0"/>
              <a:t>swFOCE</a:t>
            </a:r>
            <a:r>
              <a:rPr lang="en-US" dirty="0" smtClean="0"/>
              <a:t> Data </a:t>
            </a:r>
            <a:r>
              <a:rPr lang="en-US" dirty="0" err="1" smtClean="0"/>
              <a:t>Reqs</a:t>
            </a:r>
            <a:r>
              <a:rPr lang="en-US" dirty="0" smtClean="0"/>
              <a:t>.</a:t>
            </a:r>
            <a:endParaRPr lang="en-US" dirty="0"/>
          </a:p>
        </p:txBody>
      </p:sp>
      <p:sp>
        <p:nvSpPr>
          <p:cNvPr id="5" name="TextBox 4"/>
          <p:cNvSpPr txBox="1"/>
          <p:nvPr/>
        </p:nvSpPr>
        <p:spPr>
          <a:xfrm>
            <a:off x="922543" y="1197504"/>
            <a:ext cx="7570468" cy="4247317"/>
          </a:xfrm>
          <a:prstGeom prst="rect">
            <a:avLst/>
          </a:prstGeom>
          <a:noFill/>
        </p:spPr>
        <p:txBody>
          <a:bodyPr wrap="square" rtlCol="0">
            <a:spAutoFit/>
          </a:bodyPr>
          <a:lstStyle/>
          <a:p>
            <a:r>
              <a:rPr lang="en-US" dirty="0" smtClean="0"/>
              <a:t>Health and Status:			Ability to query system status from web 						page (data dependent on sensors included) </a:t>
            </a:r>
          </a:p>
          <a:p>
            <a:endParaRPr lang="en-US" dirty="0"/>
          </a:p>
          <a:p>
            <a:r>
              <a:rPr lang="en-US" dirty="0" smtClean="0"/>
              <a:t>Timing Accuracy: 			</a:t>
            </a:r>
            <a:r>
              <a:rPr lang="en-US" dirty="0"/>
              <a:t>Network Time Protocol (NTP</a:t>
            </a:r>
            <a:r>
              <a:rPr lang="en-US" dirty="0" smtClean="0"/>
              <a:t>) protocol for 						synchronizing computers</a:t>
            </a:r>
          </a:p>
          <a:p>
            <a:endParaRPr lang="en-US" dirty="0"/>
          </a:p>
          <a:p>
            <a:r>
              <a:rPr lang="en-US" dirty="0" smtClean="0"/>
              <a:t>Sample Rates: 				System will support 10 Hz standard operation</a:t>
            </a:r>
          </a:p>
          <a:p>
            <a:endParaRPr lang="en-US" dirty="0"/>
          </a:p>
          <a:p>
            <a:r>
              <a:rPr lang="en-US" dirty="0" smtClean="0"/>
              <a:t>Basic Data Format: 			Comma delimited string, time stamped </a:t>
            </a:r>
          </a:p>
          <a:p>
            <a:endParaRPr lang="en-US" dirty="0" smtClean="0"/>
          </a:p>
          <a:p>
            <a:r>
              <a:rPr lang="en-US" dirty="0" err="1" smtClean="0"/>
              <a:t>swFOCE</a:t>
            </a:r>
            <a:r>
              <a:rPr lang="en-US" dirty="0" smtClean="0"/>
              <a:t>: 					Compatible with the current </a:t>
            </a:r>
            <a:r>
              <a:rPr lang="en-US" dirty="0" err="1" smtClean="0"/>
              <a:t>dpFOCE</a:t>
            </a:r>
            <a:r>
              <a:rPr lang="en-US" dirty="0" smtClean="0"/>
              <a:t> data 						streams and SSDS (Shore Side Data System*)</a:t>
            </a:r>
          </a:p>
          <a:p>
            <a:endParaRPr lang="en-US" dirty="0"/>
          </a:p>
          <a:p>
            <a:r>
              <a:rPr lang="en-US" dirty="0" smtClean="0"/>
              <a:t>						Near real time ground </a:t>
            </a:r>
            <a:r>
              <a:rPr lang="en-US" smtClean="0"/>
              <a:t>fault monitoring </a:t>
            </a:r>
            <a:endParaRPr lang="en-US" dirty="0"/>
          </a:p>
          <a:p>
            <a:endParaRPr lang="en-US" dirty="0"/>
          </a:p>
        </p:txBody>
      </p:sp>
      <p:sp>
        <p:nvSpPr>
          <p:cNvPr id="6" name="TextBox 5"/>
          <p:cNvSpPr txBox="1"/>
          <p:nvPr/>
        </p:nvSpPr>
        <p:spPr>
          <a:xfrm>
            <a:off x="3235433" y="6442067"/>
            <a:ext cx="2661531" cy="307777"/>
          </a:xfrm>
          <a:prstGeom prst="rect">
            <a:avLst/>
          </a:prstGeom>
          <a:noFill/>
        </p:spPr>
        <p:txBody>
          <a:bodyPr wrap="none" rtlCol="0">
            <a:spAutoFit/>
          </a:bodyPr>
          <a:lstStyle/>
          <a:p>
            <a:r>
              <a:rPr lang="en-US" sz="1400" dirty="0" smtClean="0"/>
              <a:t>*SSDS – Open source from MBARI</a:t>
            </a:r>
            <a:endParaRPr lang="en-US" sz="1400" dirty="0"/>
          </a:p>
        </p:txBody>
      </p:sp>
    </p:spTree>
    <p:extLst>
      <p:ext uri="{BB962C8B-B14F-4D97-AF65-F5344CB8AC3E}">
        <p14:creationId xmlns:p14="http://schemas.microsoft.com/office/powerpoint/2010/main" val="3756950552"/>
      </p:ext>
    </p:extLst>
  </p:cSld>
  <p:clrMapOvr>
    <a:masterClrMapping/>
  </p:clrMapOvr>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43280" y="1173798"/>
            <a:ext cx="4572000" cy="2585323"/>
          </a:xfrm>
          <a:prstGeom prst="rect">
            <a:avLst/>
          </a:prstGeom>
        </p:spPr>
        <p:txBody>
          <a:bodyPr>
            <a:spAutoFit/>
          </a:bodyPr>
          <a:lstStyle/>
          <a:p>
            <a:r>
              <a:rPr lang="en-US" u="sng" dirty="0" smtClean="0"/>
              <a:t>Color </a:t>
            </a:r>
            <a:r>
              <a:rPr lang="en-US" u="sng" dirty="0"/>
              <a:t>	Frequency 	Wavelength</a:t>
            </a:r>
          </a:p>
          <a:p>
            <a:r>
              <a:rPr lang="en-US" dirty="0"/>
              <a:t>violet 	668–789 THz 	380–450 nm</a:t>
            </a:r>
          </a:p>
          <a:p>
            <a:r>
              <a:rPr lang="en-US" dirty="0"/>
              <a:t>blue 	631–668 THz 	450–475 nm</a:t>
            </a:r>
          </a:p>
          <a:p>
            <a:r>
              <a:rPr lang="en-US" dirty="0"/>
              <a:t>cyan 	606–630 THz 	476–495 nm</a:t>
            </a:r>
          </a:p>
          <a:p>
            <a:r>
              <a:rPr lang="en-US" dirty="0"/>
              <a:t>green 	526–606 THz 	495–570 nm</a:t>
            </a:r>
          </a:p>
          <a:p>
            <a:r>
              <a:rPr lang="en-US" dirty="0"/>
              <a:t>yellow 	508–526 THz 	570–590 nm</a:t>
            </a:r>
          </a:p>
          <a:p>
            <a:r>
              <a:rPr lang="en-US" dirty="0"/>
              <a:t>orange 	484–508 THz 	590–620 nm</a:t>
            </a:r>
          </a:p>
          <a:p>
            <a:r>
              <a:rPr lang="en-US" dirty="0"/>
              <a:t>red 	</a:t>
            </a:r>
            <a:r>
              <a:rPr lang="en-US" dirty="0" smtClean="0"/>
              <a:t>         400</a:t>
            </a:r>
            <a:r>
              <a:rPr lang="en-US" dirty="0"/>
              <a:t>–484 THz 	620–750 nm</a:t>
            </a:r>
          </a:p>
          <a:p>
            <a:r>
              <a:rPr lang="en-US" dirty="0" smtClean="0"/>
              <a:t>infrared   longer than 750 nm </a:t>
            </a:r>
            <a:endParaRPr lang="en-US" dirty="0"/>
          </a:p>
        </p:txBody>
      </p:sp>
      <p:sp>
        <p:nvSpPr>
          <p:cNvPr id="5" name="Title 1"/>
          <p:cNvSpPr>
            <a:spLocks noGrp="1"/>
          </p:cNvSpPr>
          <p:nvPr>
            <p:ph type="title"/>
          </p:nvPr>
        </p:nvSpPr>
        <p:spPr>
          <a:xfrm>
            <a:off x="558800" y="30798"/>
            <a:ext cx="8229600" cy="1143000"/>
          </a:xfrm>
        </p:spPr>
        <p:txBody>
          <a:bodyPr>
            <a:normAutofit/>
          </a:bodyPr>
          <a:lstStyle/>
          <a:p>
            <a:r>
              <a:rPr lang="en-US" dirty="0" err="1"/>
              <a:t>xFOCE</a:t>
            </a:r>
            <a:r>
              <a:rPr lang="en-US" dirty="0"/>
              <a:t> </a:t>
            </a:r>
            <a:r>
              <a:rPr lang="en-US" dirty="0" smtClean="0"/>
              <a:t>Engineering Trades</a:t>
            </a:r>
            <a:endParaRPr lang="en-US" i="1" dirty="0"/>
          </a:p>
        </p:txBody>
      </p:sp>
      <p:sp>
        <p:nvSpPr>
          <p:cNvPr id="6" name="Right Bracket 5"/>
          <p:cNvSpPr/>
          <p:nvPr/>
        </p:nvSpPr>
        <p:spPr>
          <a:xfrm>
            <a:off x="4582160" y="1483360"/>
            <a:ext cx="203200" cy="10668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 name="Right Bracket 6"/>
          <p:cNvSpPr/>
          <p:nvPr/>
        </p:nvSpPr>
        <p:spPr>
          <a:xfrm>
            <a:off x="4582160" y="2712720"/>
            <a:ext cx="203200" cy="914400"/>
          </a:xfrm>
          <a:prstGeom prst="rightBracket">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 name="TextBox 7"/>
          <p:cNvSpPr txBox="1"/>
          <p:nvPr/>
        </p:nvSpPr>
        <p:spPr>
          <a:xfrm>
            <a:off x="5415280" y="1053236"/>
            <a:ext cx="3271520" cy="1754327"/>
          </a:xfrm>
          <a:prstGeom prst="rect">
            <a:avLst/>
          </a:prstGeom>
          <a:noFill/>
        </p:spPr>
        <p:txBody>
          <a:bodyPr wrap="square" rtlCol="0">
            <a:spAutoFit/>
          </a:bodyPr>
          <a:lstStyle/>
          <a:p>
            <a:r>
              <a:rPr lang="en-US" dirty="0" smtClean="0"/>
              <a:t>Since these wavelengths penetrate water easier but most plastic materials respond poorly to high </a:t>
            </a:r>
            <a:r>
              <a:rPr lang="en-US" dirty="0" err="1" smtClean="0"/>
              <a:t>freq</a:t>
            </a:r>
            <a:r>
              <a:rPr lang="en-US" dirty="0" smtClean="0"/>
              <a:t> light the materials selections will focus on this end of the spectrum</a:t>
            </a:r>
            <a:endParaRPr lang="en-US" dirty="0"/>
          </a:p>
        </p:txBody>
      </p:sp>
      <p:cxnSp>
        <p:nvCxnSpPr>
          <p:cNvPr id="10" name="Straight Connector 9"/>
          <p:cNvCxnSpPr>
            <a:stCxn id="8" idx="1"/>
            <a:endCxn id="6" idx="2"/>
          </p:cNvCxnSpPr>
          <p:nvPr/>
        </p:nvCxnSpPr>
        <p:spPr>
          <a:xfrm flipH="1">
            <a:off x="4785360" y="1930400"/>
            <a:ext cx="629920" cy="86360"/>
          </a:xfrm>
          <a:prstGeom prst="line">
            <a:avLst/>
          </a:prstGeom>
        </p:spPr>
        <p:style>
          <a:lnRef idx="2">
            <a:schemeClr val="accent1"/>
          </a:lnRef>
          <a:fillRef idx="0">
            <a:schemeClr val="accent1"/>
          </a:fillRef>
          <a:effectRef idx="1">
            <a:schemeClr val="accent1"/>
          </a:effectRef>
          <a:fontRef idx="minor">
            <a:schemeClr val="tx1"/>
          </a:fontRef>
        </p:style>
      </p:cxnSp>
      <p:sp>
        <p:nvSpPr>
          <p:cNvPr id="11" name="TextBox 10"/>
          <p:cNvSpPr txBox="1"/>
          <p:nvPr/>
        </p:nvSpPr>
        <p:spPr>
          <a:xfrm>
            <a:off x="5415280" y="2827883"/>
            <a:ext cx="3495040" cy="1754327"/>
          </a:xfrm>
          <a:prstGeom prst="rect">
            <a:avLst/>
          </a:prstGeom>
          <a:noFill/>
        </p:spPr>
        <p:txBody>
          <a:bodyPr wrap="square" rtlCol="0">
            <a:spAutoFit/>
          </a:bodyPr>
          <a:lstStyle/>
          <a:p>
            <a:r>
              <a:rPr lang="en-US" dirty="0" smtClean="0"/>
              <a:t>The selection of materials will likely transmit this end of the spectrum fairly well but in selection, if required, we would trade attenuation here to maximize shorter frequencies. </a:t>
            </a:r>
            <a:endParaRPr lang="en-US" dirty="0"/>
          </a:p>
        </p:txBody>
      </p:sp>
      <p:cxnSp>
        <p:nvCxnSpPr>
          <p:cNvPr id="13" name="Straight Connector 12"/>
          <p:cNvCxnSpPr>
            <a:stCxn id="7" idx="2"/>
            <a:endCxn id="11" idx="1"/>
          </p:cNvCxnSpPr>
          <p:nvPr/>
        </p:nvCxnSpPr>
        <p:spPr>
          <a:xfrm>
            <a:off x="4785360" y="3169920"/>
            <a:ext cx="629920" cy="535127"/>
          </a:xfrm>
          <a:prstGeom prst="line">
            <a:avLst/>
          </a:prstGeom>
        </p:spPr>
        <p:style>
          <a:lnRef idx="2">
            <a:schemeClr val="accent1"/>
          </a:lnRef>
          <a:fillRef idx="0">
            <a:schemeClr val="accent1"/>
          </a:fillRef>
          <a:effectRef idx="1">
            <a:schemeClr val="accent1"/>
          </a:effectRef>
          <a:fontRef idx="minor">
            <a:schemeClr val="tx1"/>
          </a:fontRef>
        </p:style>
      </p:cxnSp>
      <p:pic>
        <p:nvPicPr>
          <p:cNvPr id="14" name="Picture 13" descr="Screen shot 2012-04-05 at 8.38.55 AM.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800" y="3910935"/>
            <a:ext cx="3807707" cy="1896545"/>
          </a:xfrm>
          <a:prstGeom prst="rect">
            <a:avLst/>
          </a:prstGeom>
        </p:spPr>
      </p:pic>
      <p:pic>
        <p:nvPicPr>
          <p:cNvPr id="17" name="Picture 16" descr="Screen shot 2012-04-05 at 8.40.05 AM.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967206" y="4859208"/>
            <a:ext cx="3821194" cy="1422400"/>
          </a:xfrm>
          <a:prstGeom prst="rect">
            <a:avLst/>
          </a:prstGeom>
        </p:spPr>
      </p:pic>
      <p:sp>
        <p:nvSpPr>
          <p:cNvPr id="19" name="TextBox 18"/>
          <p:cNvSpPr txBox="1"/>
          <p:nvPr/>
        </p:nvSpPr>
        <p:spPr>
          <a:xfrm>
            <a:off x="680720" y="5823760"/>
            <a:ext cx="4124960" cy="738664"/>
          </a:xfrm>
          <a:prstGeom prst="rect">
            <a:avLst/>
          </a:prstGeom>
          <a:noFill/>
        </p:spPr>
        <p:txBody>
          <a:bodyPr wrap="square" rtlCol="0">
            <a:spAutoFit/>
          </a:bodyPr>
          <a:lstStyle/>
          <a:p>
            <a:r>
              <a:rPr lang="en-US" sz="1400" dirty="0" smtClean="0"/>
              <a:t>Acrylic (</a:t>
            </a:r>
            <a:r>
              <a:rPr lang="en-US" sz="1400" dirty="0" err="1" smtClean="0"/>
              <a:t>vs</a:t>
            </a:r>
            <a:r>
              <a:rPr lang="en-US" sz="1400" dirty="0" smtClean="0"/>
              <a:t> Polycarbonate) has less attenuation overall and carries much further into the ultraviolet when comparing the blue lines. </a:t>
            </a:r>
            <a:endParaRPr lang="en-US" sz="1400" dirty="0"/>
          </a:p>
        </p:txBody>
      </p:sp>
    </p:spTree>
    <p:extLst>
      <p:ext uri="{BB962C8B-B14F-4D97-AF65-F5344CB8AC3E}">
        <p14:creationId xmlns:p14="http://schemas.microsoft.com/office/powerpoint/2010/main" val="643706175"/>
      </p:ext>
    </p:extLst>
  </p:cSld>
  <p:clrMapOvr>
    <a:masterClrMapping/>
  </p:clrMapOvr>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FOCE: A tool to understand local impacts of Ocean Acidification </a:t>
            </a:r>
            <a:endParaRPr lang="en-US" dirty="0"/>
          </a:p>
        </p:txBody>
      </p:sp>
      <p:pic>
        <p:nvPicPr>
          <p:cNvPr id="4" name="Content Placeholder 3" descr="MBA_Decks_4618.jpg"/>
          <p:cNvPicPr>
            <a:picLocks noGrp="1" noChangeAspect="1"/>
          </p:cNvPicPr>
          <p:nvPr>
            <p:ph idx="1"/>
          </p:nvPr>
        </p:nvPicPr>
        <p:blipFill>
          <a:blip r:embed="rId2">
            <a:extLst>
              <a:ext uri="{28A0092B-C50C-407E-A947-70E740481C1C}">
                <a14:useLocalDpi xmlns:a14="http://schemas.microsoft.com/office/drawing/2010/main" val="0"/>
              </a:ext>
            </a:extLst>
          </a:blip>
          <a:srcRect t="5834" b="5834"/>
          <a:stretch>
            <a:fillRect/>
          </a:stretch>
        </p:blipFill>
        <p:spPr>
          <a:xfrm>
            <a:off x="1037504" y="1625434"/>
            <a:ext cx="7128809" cy="3920570"/>
          </a:xfrm>
        </p:spPr>
      </p:pic>
      <p:sp>
        <p:nvSpPr>
          <p:cNvPr id="5" name="TextBox 4"/>
          <p:cNvSpPr txBox="1"/>
          <p:nvPr/>
        </p:nvSpPr>
        <p:spPr>
          <a:xfrm>
            <a:off x="1724093" y="5618451"/>
            <a:ext cx="6004844" cy="369332"/>
          </a:xfrm>
          <a:prstGeom prst="rect">
            <a:avLst/>
          </a:prstGeom>
          <a:noFill/>
        </p:spPr>
        <p:txBody>
          <a:bodyPr wrap="none" rtlCol="0">
            <a:spAutoFit/>
          </a:bodyPr>
          <a:lstStyle/>
          <a:p>
            <a:r>
              <a:rPr lang="en-US" dirty="0" smtClean="0"/>
              <a:t>Funding Provided by The David and Lucile Packard Foundation</a:t>
            </a:r>
            <a:endParaRPr lang="en-US" dirty="0"/>
          </a:p>
        </p:txBody>
      </p:sp>
    </p:spTree>
    <p:extLst>
      <p:ext uri="{BB962C8B-B14F-4D97-AF65-F5344CB8AC3E}">
        <p14:creationId xmlns:p14="http://schemas.microsoft.com/office/powerpoint/2010/main" val="3605499318"/>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 Idea Takes Shape</a:t>
            </a:r>
            <a:endParaRPr lang="en-US" dirty="0"/>
          </a:p>
        </p:txBody>
      </p:sp>
      <p:sp>
        <p:nvSpPr>
          <p:cNvPr id="3" name="Content Placeholder 2"/>
          <p:cNvSpPr>
            <a:spLocks noGrp="1"/>
          </p:cNvSpPr>
          <p:nvPr>
            <p:ph idx="1"/>
          </p:nvPr>
        </p:nvSpPr>
        <p:spPr/>
        <p:txBody>
          <a:bodyPr/>
          <a:lstStyle/>
          <a:p>
            <a:r>
              <a:rPr lang="en-US" dirty="0" smtClean="0"/>
              <a:t>Build a consortium of researchers and engineers to tackle large, real-world issue of increasing relevance </a:t>
            </a:r>
          </a:p>
          <a:p>
            <a:r>
              <a:rPr lang="en-US" dirty="0" smtClean="0"/>
              <a:t>Center for Ocean Solutions:  Ideal fit to highlight ocean acidification</a:t>
            </a:r>
          </a:p>
          <a:p>
            <a:r>
              <a:rPr lang="en-US" dirty="0" smtClean="0"/>
              <a:t>Hopkins: Cable </a:t>
            </a:r>
            <a:r>
              <a:rPr lang="en-US" dirty="0" err="1" smtClean="0"/>
              <a:t>infrastucture</a:t>
            </a:r>
            <a:r>
              <a:rPr lang="en-US" dirty="0" smtClean="0"/>
              <a:t> and numerous potential research opportunities</a:t>
            </a:r>
            <a:endParaRPr lang="en-US" dirty="0"/>
          </a:p>
        </p:txBody>
      </p:sp>
    </p:spTree>
    <p:extLst>
      <p:ext uri="{BB962C8B-B14F-4D97-AF65-F5344CB8AC3E}">
        <p14:creationId xmlns:p14="http://schemas.microsoft.com/office/powerpoint/2010/main" val="136802230"/>
      </p:ext>
    </p:extLst>
  </p:cSld>
  <p:clrMapOvr>
    <a:masterClrMapping/>
  </p:clrMapOvr>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96883" y="1829462"/>
            <a:ext cx="3930650" cy="4037938"/>
          </a:xfrm>
          <a:prstGeom prst="rect">
            <a:avLst/>
          </a:prstGeom>
        </p:spPr>
      </p:pic>
      <p:sp>
        <p:nvSpPr>
          <p:cNvPr id="2" name="Title 1"/>
          <p:cNvSpPr>
            <a:spLocks noGrp="1"/>
          </p:cNvSpPr>
          <p:nvPr>
            <p:ph type="title"/>
          </p:nvPr>
        </p:nvSpPr>
        <p:spPr/>
        <p:txBody>
          <a:bodyPr/>
          <a:lstStyle/>
          <a:p>
            <a:r>
              <a:rPr lang="en-US" dirty="0" smtClean="0"/>
              <a:t>Pushing the Limits of Permitting</a:t>
            </a:r>
            <a:endParaRPr lang="en-US" dirty="0"/>
          </a:p>
        </p:txBody>
      </p:sp>
      <p:sp>
        <p:nvSpPr>
          <p:cNvPr id="3" name="Content Placeholder 2"/>
          <p:cNvSpPr>
            <a:spLocks noGrp="1"/>
          </p:cNvSpPr>
          <p:nvPr>
            <p:ph idx="1"/>
          </p:nvPr>
        </p:nvSpPr>
        <p:spPr>
          <a:xfrm>
            <a:off x="457200" y="1600200"/>
            <a:ext cx="4191000" cy="4724400"/>
          </a:xfrm>
        </p:spPr>
        <p:txBody>
          <a:bodyPr>
            <a:normAutofit fontScale="62500" lnSpcReduction="20000"/>
          </a:bodyPr>
          <a:lstStyle/>
          <a:p>
            <a:r>
              <a:rPr lang="en-US" sz="3800" dirty="0" smtClean="0"/>
              <a:t>Brock Woodson initially procured permit from Sanctuary to install cable.</a:t>
            </a:r>
          </a:p>
          <a:p>
            <a:r>
              <a:rPr lang="en-US" sz="3800" dirty="0" smtClean="0"/>
              <a:t>Innovative work, like SW-FOCE, would require the involvement of multiple regulatory agencies</a:t>
            </a:r>
          </a:p>
          <a:p>
            <a:r>
              <a:rPr lang="en-US" sz="3800" dirty="0" smtClean="0"/>
              <a:t>First research project request in recently established MPA, as well as Area of Special Biological Significance</a:t>
            </a:r>
          </a:p>
          <a:p>
            <a:r>
              <a:rPr lang="en-US" sz="3800" dirty="0"/>
              <a:t>Exposed several shortcomings in permitting process among multiple </a:t>
            </a:r>
            <a:r>
              <a:rPr lang="en-US" sz="3800" dirty="0" smtClean="0"/>
              <a:t>agencies</a:t>
            </a:r>
          </a:p>
          <a:p>
            <a:endParaRPr lang="en-US" sz="2800" dirty="0" smtClean="0"/>
          </a:p>
          <a:p>
            <a:endParaRPr lang="en-US" sz="2800" dirty="0" smtClean="0"/>
          </a:p>
          <a:p>
            <a:endParaRPr lang="en-US" dirty="0"/>
          </a:p>
        </p:txBody>
      </p:sp>
    </p:spTree>
    <p:extLst>
      <p:ext uri="{BB962C8B-B14F-4D97-AF65-F5344CB8AC3E}">
        <p14:creationId xmlns:p14="http://schemas.microsoft.com/office/powerpoint/2010/main" val="4217537448"/>
      </p:ext>
    </p:extLst>
  </p:cSld>
  <p:clrMapOvr>
    <a:masterClrMapping/>
  </p:clrMapOvr>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Permits at Every Level</a:t>
            </a:r>
            <a:endParaRPr lang="en-US" dirty="0"/>
          </a:p>
        </p:txBody>
      </p:sp>
      <p:sp>
        <p:nvSpPr>
          <p:cNvPr id="3" name="Content Placeholder 2"/>
          <p:cNvSpPr>
            <a:spLocks noGrp="1"/>
          </p:cNvSpPr>
          <p:nvPr>
            <p:ph idx="1"/>
          </p:nvPr>
        </p:nvSpPr>
        <p:spPr>
          <a:xfrm>
            <a:off x="457200" y="1600200"/>
            <a:ext cx="3962400" cy="4525963"/>
          </a:xfrm>
        </p:spPr>
        <p:txBody>
          <a:bodyPr>
            <a:normAutofit fontScale="85000" lnSpcReduction="10000"/>
          </a:bodyPr>
          <a:lstStyle/>
          <a:p>
            <a:r>
              <a:rPr lang="en-US" dirty="0" smtClean="0"/>
              <a:t>Monterey Bay National Marine Sanctuary</a:t>
            </a:r>
          </a:p>
          <a:p>
            <a:r>
              <a:rPr lang="en-US" dirty="0" smtClean="0"/>
              <a:t>California Coastal Commission</a:t>
            </a:r>
          </a:p>
          <a:p>
            <a:r>
              <a:rPr lang="en-US" dirty="0" smtClean="0"/>
              <a:t>California Department of Fish &amp; Game</a:t>
            </a:r>
          </a:p>
          <a:p>
            <a:r>
              <a:rPr lang="en-US" dirty="0" smtClean="0"/>
              <a:t>Central Coast Regional Water Quality Control Board</a:t>
            </a:r>
          </a:p>
          <a:p>
            <a:r>
              <a:rPr lang="en-US" dirty="0" smtClean="0"/>
              <a:t>City of Pacific Grove</a:t>
            </a:r>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572000" y="2286000"/>
            <a:ext cx="4152900" cy="2749103"/>
          </a:xfrm>
          <a:prstGeom prst="rect">
            <a:avLst/>
          </a:prstGeom>
        </p:spPr>
      </p:pic>
    </p:spTree>
    <p:extLst>
      <p:ext uri="{BB962C8B-B14F-4D97-AF65-F5344CB8AC3E}">
        <p14:creationId xmlns:p14="http://schemas.microsoft.com/office/powerpoint/2010/main" val="397870285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766119" y="0"/>
            <a:ext cx="7705124" cy="919848"/>
          </a:xfrm>
          <a:prstGeom prst="rect">
            <a:avLst/>
          </a:prstGeom>
        </p:spPr>
        <p:txBody>
          <a:bodyPr vert="horz" lIns="91440" tIns="45720" rIns="91440" bIns="45720"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dirty="0" smtClean="0"/>
              <a:t>Why </a:t>
            </a:r>
            <a:r>
              <a:rPr lang="en-US" dirty="0" err="1" smtClean="0"/>
              <a:t>xFOCE</a:t>
            </a:r>
            <a:r>
              <a:rPr lang="en-US" dirty="0" smtClean="0"/>
              <a:t>?</a:t>
            </a:r>
            <a:endParaRPr lang="en-US" dirty="0"/>
          </a:p>
        </p:txBody>
      </p:sp>
      <p:pic>
        <p:nvPicPr>
          <p:cNvPr id="5" name="Picture 9" descr="Dickinson_FOC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045577"/>
            <a:ext cx="2667000" cy="20002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286669" y="1299762"/>
            <a:ext cx="5176107" cy="923330"/>
          </a:xfrm>
          <a:prstGeom prst="rect">
            <a:avLst/>
          </a:prstGeom>
          <a:noFill/>
        </p:spPr>
        <p:txBody>
          <a:bodyPr wrap="square" rtlCol="0">
            <a:spAutoFit/>
          </a:bodyPr>
          <a:lstStyle/>
          <a:p>
            <a:r>
              <a:rPr lang="en-US" dirty="0" smtClean="0"/>
              <a:t>The problem: Some scientists are misinterpreting our publications and what is required to make a FOCE system work.  </a:t>
            </a:r>
            <a:endParaRPr lang="en-US" dirty="0"/>
          </a:p>
        </p:txBody>
      </p:sp>
      <p:pic>
        <p:nvPicPr>
          <p:cNvPr id="71" name="Picture 70" descr="Dickinson_Concep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39034" y="2422698"/>
            <a:ext cx="3034272" cy="2078780"/>
          </a:xfrm>
          <a:prstGeom prst="rect">
            <a:avLst/>
          </a:prstGeom>
        </p:spPr>
      </p:pic>
      <p:sp>
        <p:nvSpPr>
          <p:cNvPr id="72" name="TextBox 71"/>
          <p:cNvSpPr txBox="1"/>
          <p:nvPr/>
        </p:nvSpPr>
        <p:spPr>
          <a:xfrm>
            <a:off x="808452" y="3070372"/>
            <a:ext cx="4427839" cy="923330"/>
          </a:xfrm>
          <a:prstGeom prst="rect">
            <a:avLst/>
          </a:prstGeom>
          <a:noFill/>
        </p:spPr>
        <p:txBody>
          <a:bodyPr wrap="square" rtlCol="0">
            <a:spAutoFit/>
          </a:bodyPr>
          <a:lstStyle/>
          <a:p>
            <a:r>
              <a:rPr lang="en-US" dirty="0" smtClean="0"/>
              <a:t>MBARI was contacted and we gave feedback about how to use the existing hardware and reconfigure it to become a functional FOCE.</a:t>
            </a:r>
            <a:endParaRPr lang="en-US" dirty="0"/>
          </a:p>
        </p:txBody>
      </p:sp>
      <p:pic>
        <p:nvPicPr>
          <p:cNvPr id="73" name="Picture 8" descr="Dickinson_FOCE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8522" y="4072269"/>
            <a:ext cx="2686908" cy="2015181"/>
          </a:xfrm>
          <a:prstGeom prst="rect">
            <a:avLst/>
          </a:prstGeom>
          <a:noFill/>
          <a:extLst>
            <a:ext uri="{909E8E84-426E-40dd-AFC4-6F175D3DCCD1}">
              <a14:hiddenFill xmlns:a14="http://schemas.microsoft.com/office/drawing/2010/main">
                <a:solidFill>
                  <a:srgbClr val="FFFFFF"/>
                </a:solidFill>
              </a14:hiddenFill>
            </a:ext>
          </a:extLst>
        </p:spPr>
      </p:pic>
      <p:sp>
        <p:nvSpPr>
          <p:cNvPr id="74" name="TextBox 73"/>
          <p:cNvSpPr txBox="1"/>
          <p:nvPr/>
        </p:nvSpPr>
        <p:spPr>
          <a:xfrm>
            <a:off x="3614657" y="4755478"/>
            <a:ext cx="4440200" cy="923330"/>
          </a:xfrm>
          <a:prstGeom prst="rect">
            <a:avLst/>
          </a:prstGeom>
          <a:noFill/>
        </p:spPr>
        <p:txBody>
          <a:bodyPr wrap="square" rtlCol="0">
            <a:spAutoFit/>
          </a:bodyPr>
          <a:lstStyle/>
          <a:p>
            <a:r>
              <a:rPr lang="en-US" dirty="0" smtClean="0"/>
              <a:t>The scientist did some of it but still didn’t grasp what FOCE is an how to properly set up a system to get meaningful science results. </a:t>
            </a:r>
            <a:endParaRPr lang="en-US" dirty="0"/>
          </a:p>
        </p:txBody>
      </p:sp>
      <p:sp>
        <p:nvSpPr>
          <p:cNvPr id="75" name="TextBox 74"/>
          <p:cNvSpPr txBox="1"/>
          <p:nvPr/>
        </p:nvSpPr>
        <p:spPr>
          <a:xfrm>
            <a:off x="3493817" y="5786652"/>
            <a:ext cx="5353850" cy="646331"/>
          </a:xfrm>
          <a:prstGeom prst="rect">
            <a:avLst/>
          </a:prstGeom>
          <a:noFill/>
        </p:spPr>
        <p:txBody>
          <a:bodyPr wrap="square" rtlCol="0">
            <a:spAutoFit/>
          </a:bodyPr>
          <a:lstStyle/>
          <a:p>
            <a:r>
              <a:rPr lang="en-US" b="1" i="1" dirty="0" smtClean="0">
                <a:solidFill>
                  <a:schemeClr val="tx2"/>
                </a:solidFill>
              </a:rPr>
              <a:t>It became apparent that a resource clearly outlining FOCE and how to get started would be useful. </a:t>
            </a:r>
            <a:endParaRPr lang="en-US" b="1" i="1" dirty="0">
              <a:solidFill>
                <a:schemeClr val="tx2"/>
              </a:solidFill>
            </a:endParaRPr>
          </a:p>
        </p:txBody>
      </p:sp>
    </p:spTree>
    <p:extLst>
      <p:ext uri="{BB962C8B-B14F-4D97-AF65-F5344CB8AC3E}">
        <p14:creationId xmlns:p14="http://schemas.microsoft.com/office/powerpoint/2010/main" val="2928337959"/>
      </p:ext>
    </p:extLst>
  </p:cSld>
  <p:clrMapOvr>
    <a:masterClrMapping/>
  </p:clrMapOvr>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How to Move Forward - </a:t>
            </a:r>
            <a:br>
              <a:rPr lang="en-US" dirty="0" smtClean="0"/>
            </a:br>
            <a:r>
              <a:rPr lang="en-US" dirty="0" smtClean="0"/>
              <a:t>Go to the Top</a:t>
            </a:r>
            <a:endParaRPr lang="en-US" dirty="0"/>
          </a:p>
        </p:txBody>
      </p:sp>
      <p:sp>
        <p:nvSpPr>
          <p:cNvPr id="3" name="Content Placeholder 2"/>
          <p:cNvSpPr>
            <a:spLocks noGrp="1"/>
          </p:cNvSpPr>
          <p:nvPr>
            <p:ph idx="1"/>
          </p:nvPr>
        </p:nvSpPr>
        <p:spPr>
          <a:xfrm>
            <a:off x="457200" y="1600200"/>
            <a:ext cx="4724400" cy="4525963"/>
          </a:xfrm>
        </p:spPr>
        <p:txBody>
          <a:bodyPr>
            <a:normAutofit fontScale="92500" lnSpcReduction="20000"/>
          </a:bodyPr>
          <a:lstStyle/>
          <a:p>
            <a:r>
              <a:rPr lang="en-US" dirty="0" smtClean="0"/>
              <a:t>Agencies had no procedures to move forward or interact</a:t>
            </a:r>
          </a:p>
          <a:p>
            <a:r>
              <a:rPr lang="en-US" dirty="0" smtClean="0"/>
              <a:t>Peter Brewer met with Governor Brown</a:t>
            </a:r>
          </a:p>
          <a:p>
            <a:r>
              <a:rPr lang="en-US" dirty="0" smtClean="0"/>
              <a:t>Meg Caldwell helped streamline the process with two key State agencies (CCC &amp; CDFG) through discussions with high level personnel</a:t>
            </a:r>
          </a:p>
          <a:p>
            <a:endParaRPr lang="en-US" dirty="0" smtClean="0"/>
          </a:p>
          <a:p>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493834" y="1581429"/>
            <a:ext cx="3404758" cy="2459937"/>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88164" y="4191000"/>
            <a:ext cx="2438400" cy="2332288"/>
          </a:xfrm>
          <a:prstGeom prst="rect">
            <a:avLst/>
          </a:prstGeom>
        </p:spPr>
      </p:pic>
    </p:spTree>
    <p:extLst>
      <p:ext uri="{BB962C8B-B14F-4D97-AF65-F5344CB8AC3E}">
        <p14:creationId xmlns:p14="http://schemas.microsoft.com/office/powerpoint/2010/main" val="1259446617"/>
      </p:ext>
    </p:extLst>
  </p:cSld>
  <p:clrMapOvr>
    <a:masterClrMapping/>
  </p:clrMapOvr>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Lessons Learned</a:t>
            </a:r>
            <a:endParaRPr lang="en-US" dirty="0"/>
          </a:p>
        </p:txBody>
      </p:sp>
      <p:sp>
        <p:nvSpPr>
          <p:cNvPr id="3" name="Content Placeholder 2"/>
          <p:cNvSpPr>
            <a:spLocks noGrp="1"/>
          </p:cNvSpPr>
          <p:nvPr>
            <p:ph idx="1"/>
          </p:nvPr>
        </p:nvSpPr>
        <p:spPr/>
        <p:txBody>
          <a:bodyPr>
            <a:normAutofit fontScale="92500"/>
          </a:bodyPr>
          <a:lstStyle/>
          <a:p>
            <a:r>
              <a:rPr lang="en-US" dirty="0" smtClean="0"/>
              <a:t>Allow plenty of time for permitting</a:t>
            </a:r>
          </a:p>
          <a:p>
            <a:pPr lvl="1"/>
            <a:r>
              <a:rPr lang="en-US" dirty="0" smtClean="0"/>
              <a:t>Process took 2 years to complete</a:t>
            </a:r>
          </a:p>
          <a:p>
            <a:r>
              <a:rPr lang="en-US" dirty="0" smtClean="0"/>
              <a:t>Good rapport with agency personnel key</a:t>
            </a:r>
          </a:p>
          <a:p>
            <a:pPr lvl="1"/>
            <a:r>
              <a:rPr lang="en-US" dirty="0" smtClean="0"/>
              <a:t>Not necessarily trying to make life difficult, but often operating </a:t>
            </a:r>
            <a:r>
              <a:rPr lang="en-US" dirty="0"/>
              <a:t>within </a:t>
            </a:r>
            <a:r>
              <a:rPr lang="en-US" dirty="0" smtClean="0"/>
              <a:t>bureaucratic box</a:t>
            </a:r>
          </a:p>
          <a:p>
            <a:r>
              <a:rPr lang="en-US" dirty="0" smtClean="0"/>
              <a:t>Well-placed connections are valuable</a:t>
            </a:r>
          </a:p>
          <a:p>
            <a:r>
              <a:rPr lang="en-US" dirty="0" smtClean="0"/>
              <a:t>Getting the process streamlined is critical to prevent valuable research from being discouraged due to concerns </a:t>
            </a:r>
            <a:r>
              <a:rPr lang="en-US" smtClean="0"/>
              <a:t>about permitting.</a:t>
            </a:r>
            <a:endParaRPr lang="en-US" dirty="0" smtClean="0"/>
          </a:p>
          <a:p>
            <a:endParaRPr lang="en-US" dirty="0" smtClean="0"/>
          </a:p>
          <a:p>
            <a:pPr lvl="1"/>
            <a:endParaRPr lang="en-US" dirty="0"/>
          </a:p>
          <a:p>
            <a:pPr marL="57150" indent="0">
              <a:buNone/>
            </a:pPr>
            <a:endParaRPr lang="en-US" dirty="0" smtClean="0"/>
          </a:p>
          <a:p>
            <a:pPr marL="457200" lvl="1" indent="0">
              <a:buNone/>
            </a:pPr>
            <a:endParaRPr lang="en-US" dirty="0"/>
          </a:p>
        </p:txBody>
      </p:sp>
    </p:spTree>
    <p:extLst>
      <p:ext uri="{BB962C8B-B14F-4D97-AF65-F5344CB8AC3E}">
        <p14:creationId xmlns:p14="http://schemas.microsoft.com/office/powerpoint/2010/main" val="2826317269"/>
      </p:ext>
    </p:extLst>
  </p:cSld>
  <p:clrMapOvr>
    <a:masterClrMapping/>
  </p:clrMapOvr>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smtClean="0"/>
              <a:t>Computing elements of </a:t>
            </a:r>
            <a:r>
              <a:rPr lang="en-US" dirty="0" err="1" smtClean="0"/>
              <a:t>xFOCE</a:t>
            </a:r>
            <a:endParaRPr lang="en-US" dirty="0"/>
          </a:p>
        </p:txBody>
      </p:sp>
      <p:sp>
        <p:nvSpPr>
          <p:cNvPr id="3" name="Subtitle 2"/>
          <p:cNvSpPr>
            <a:spLocks noGrp="1"/>
          </p:cNvSpPr>
          <p:nvPr>
            <p:ph type="subTitle" idx="1"/>
          </p:nvPr>
        </p:nvSpPr>
        <p:spPr>
          <a:xfrm>
            <a:off x="1371600" y="3886200"/>
            <a:ext cx="6400800" cy="1049828"/>
          </a:xfrm>
        </p:spPr>
        <p:txBody>
          <a:bodyPr/>
          <a:lstStyle/>
          <a:p>
            <a:r>
              <a:rPr lang="en-US" dirty="0" smtClean="0"/>
              <a:t>(Architecture and system trades)</a:t>
            </a:r>
            <a:endParaRPr lang="en-US" dirty="0"/>
          </a:p>
        </p:txBody>
      </p:sp>
    </p:spTree>
    <p:extLst>
      <p:ext uri="{BB962C8B-B14F-4D97-AF65-F5344CB8AC3E}">
        <p14:creationId xmlns:p14="http://schemas.microsoft.com/office/powerpoint/2010/main" val="3114380406"/>
      </p:ext>
    </p:extLst>
  </p:cSld>
  <p:clrMapOvr>
    <a:masterClrMapping/>
  </p:clrMapOvr>
  <p:timing>
    <p:tnLst>
      <p:par>
        <p:cTn xmlns:p14="http://schemas.microsoft.com/office/powerpoint/2010/mai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Computing Architectures</a:t>
            </a:r>
            <a:br>
              <a:rPr lang="en-US" dirty="0" smtClean="0"/>
            </a:br>
            <a:r>
              <a:rPr lang="en-US" sz="3600" dirty="0" smtClean="0"/>
              <a:t>User Concerns</a:t>
            </a:r>
            <a:endParaRPr lang="en-US" sz="3600" dirty="0"/>
          </a:p>
        </p:txBody>
      </p:sp>
      <p:sp>
        <p:nvSpPr>
          <p:cNvPr id="3" name="Content Placeholder 2"/>
          <p:cNvSpPr>
            <a:spLocks noGrp="1"/>
          </p:cNvSpPr>
          <p:nvPr>
            <p:ph idx="1"/>
          </p:nvPr>
        </p:nvSpPr>
        <p:spPr/>
        <p:txBody>
          <a:bodyPr>
            <a:normAutofit fontScale="92500" lnSpcReduction="10000"/>
          </a:bodyPr>
          <a:lstStyle/>
          <a:p>
            <a:r>
              <a:rPr lang="en-US" dirty="0" smtClean="0">
                <a:solidFill>
                  <a:srgbClr val="E46C0A"/>
                </a:solidFill>
              </a:rPr>
              <a:t>Performance</a:t>
            </a:r>
            <a:r>
              <a:rPr lang="en-US" dirty="0" smtClean="0"/>
              <a:t>: valid scientific approach, data quality </a:t>
            </a:r>
          </a:p>
          <a:p>
            <a:r>
              <a:rPr lang="en-US" dirty="0" smtClean="0">
                <a:solidFill>
                  <a:srgbClr val="E46C0A"/>
                </a:solidFill>
              </a:rPr>
              <a:t>Flexibility</a:t>
            </a:r>
            <a:r>
              <a:rPr lang="en-US" dirty="0" smtClean="0"/>
              <a:t>: wide range of environments, scenarios</a:t>
            </a:r>
          </a:p>
          <a:p>
            <a:r>
              <a:rPr lang="en-US" dirty="0" smtClean="0">
                <a:solidFill>
                  <a:srgbClr val="E46C0A"/>
                </a:solidFill>
              </a:rPr>
              <a:t>Ease</a:t>
            </a:r>
            <a:r>
              <a:rPr lang="en-US" dirty="0" smtClean="0"/>
              <a:t>: </a:t>
            </a:r>
          </a:p>
          <a:p>
            <a:pPr lvl="1"/>
            <a:r>
              <a:rPr lang="en-US" dirty="0" smtClean="0"/>
              <a:t>Build</a:t>
            </a:r>
          </a:p>
          <a:p>
            <a:pPr lvl="1"/>
            <a:r>
              <a:rPr lang="en-US" dirty="0" smtClean="0"/>
              <a:t>Test</a:t>
            </a:r>
          </a:p>
          <a:p>
            <a:pPr lvl="1"/>
            <a:r>
              <a:rPr lang="en-US" dirty="0" smtClean="0"/>
              <a:t>Use, maintain</a:t>
            </a:r>
          </a:p>
          <a:p>
            <a:pPr lvl="1"/>
            <a:r>
              <a:rPr lang="en-US" dirty="0" smtClean="0"/>
              <a:t>Extend</a:t>
            </a:r>
          </a:p>
          <a:p>
            <a:r>
              <a:rPr lang="en-US" dirty="0" smtClean="0">
                <a:solidFill>
                  <a:srgbClr val="E46C0A"/>
                </a:solidFill>
              </a:rPr>
              <a:t>Cost</a:t>
            </a:r>
          </a:p>
        </p:txBody>
      </p:sp>
    </p:spTree>
    <p:extLst>
      <p:ext uri="{BB962C8B-B14F-4D97-AF65-F5344CB8AC3E}">
        <p14:creationId xmlns:p14="http://schemas.microsoft.com/office/powerpoint/2010/main" val="3088504053"/>
      </p:ext>
    </p:extLst>
  </p:cSld>
  <p:clrMapOvr>
    <a:masterClrMapping/>
  </p:clrMapOvr>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 few assumptions</a:t>
            </a:r>
            <a:endParaRPr lang="en-US" dirty="0"/>
          </a:p>
        </p:txBody>
      </p:sp>
      <p:graphicFrame>
        <p:nvGraphicFramePr>
          <p:cNvPr id="4" name="Table 3"/>
          <p:cNvGraphicFramePr>
            <a:graphicFrameLocks noGrp="1"/>
          </p:cNvGraphicFramePr>
          <p:nvPr>
            <p:extLst>
              <p:ext uri="{D42A27DB-BD31-4B8C-83A1-F6EECF244321}">
                <p14:modId xmlns:p14="http://schemas.microsoft.com/office/powerpoint/2010/main" val="3909515644"/>
              </p:ext>
            </p:extLst>
          </p:nvPr>
        </p:nvGraphicFramePr>
        <p:xfrm>
          <a:off x="629920" y="1417638"/>
          <a:ext cx="7894320" cy="4124959"/>
        </p:xfrm>
        <a:graphic>
          <a:graphicData uri="http://schemas.openxmlformats.org/drawingml/2006/table">
            <a:tbl>
              <a:tblPr firstRow="1" bandRow="1">
                <a:tableStyleId>{5C22544A-7EE6-4342-B048-85BDC9FD1C3A}</a:tableStyleId>
              </a:tblPr>
              <a:tblGrid>
                <a:gridCol w="2724315"/>
                <a:gridCol w="5170005"/>
              </a:tblGrid>
              <a:tr h="370840">
                <a:tc>
                  <a:txBody>
                    <a:bodyPr/>
                    <a:lstStyle/>
                    <a:p>
                      <a:endParaRPr lang="en-US" dirty="0"/>
                    </a:p>
                  </a:txBody>
                  <a:tcPr/>
                </a:tc>
                <a:tc>
                  <a:txBody>
                    <a:bodyPr/>
                    <a:lstStyle/>
                    <a:p>
                      <a:endParaRPr lang="en-US"/>
                    </a:p>
                  </a:txBody>
                  <a:tcPr/>
                </a:tc>
              </a:tr>
              <a:tr h="370840">
                <a:tc>
                  <a:txBody>
                    <a:bodyPr/>
                    <a:lstStyle/>
                    <a:p>
                      <a:r>
                        <a:rPr lang="en-US" dirty="0" smtClean="0"/>
                        <a:t>Implementer profile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Researchers</a:t>
                      </a:r>
                      <a:r>
                        <a:rPr lang="en-US" baseline="0" dirty="0" smtClean="0"/>
                        <a:t> plus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2-4 post docs, grad students </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0-1 engineer</a:t>
                      </a:r>
                    </a:p>
                  </a:txBody>
                  <a:tcPr/>
                </a:tc>
              </a:tr>
              <a:tr h="370840">
                <a:tc>
                  <a:txBody>
                    <a:bodyPr/>
                    <a:lstStyle/>
                    <a:p>
                      <a:r>
                        <a:rPr lang="en-US" dirty="0" smtClean="0"/>
                        <a:t>Technical</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Access to modest manufacturing facilities</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Software is harder</a:t>
                      </a:r>
                      <a:r>
                        <a:rPr lang="en-US" baseline="0" dirty="0" smtClean="0"/>
                        <a:t> than hardware, mechanical</a:t>
                      </a:r>
                    </a:p>
                    <a:p>
                      <a:pPr marL="0" marR="0" indent="0" algn="l" defTabSz="457200" rtl="0" eaLnBrk="1" fontAlgn="auto" latinLnBrk="0" hangingPunct="1">
                        <a:lnSpc>
                          <a:spcPct val="100000"/>
                        </a:lnSpc>
                        <a:spcBef>
                          <a:spcPts val="0"/>
                        </a:spcBef>
                        <a:spcAft>
                          <a:spcPts val="0"/>
                        </a:spcAft>
                        <a:buClrTx/>
                        <a:buSzTx/>
                        <a:buFontTx/>
                        <a:buNone/>
                        <a:tabLst/>
                        <a:defRPr/>
                      </a:pPr>
                      <a:r>
                        <a:rPr lang="en-US" baseline="0" dirty="0" smtClean="0"/>
                        <a:t>Strong preference for familiar COTS solutions</a:t>
                      </a:r>
                      <a:endParaRPr lang="en-US" dirty="0" smtClean="0"/>
                    </a:p>
                  </a:txBody>
                  <a:tcPr/>
                </a:tc>
              </a:tr>
              <a:tr h="370840">
                <a:tc>
                  <a:txBody>
                    <a:bodyPr/>
                    <a:lstStyle/>
                    <a:p>
                      <a:r>
                        <a:rPr lang="en-US" dirty="0" smtClean="0"/>
                        <a:t>Implementation schedule</a:t>
                      </a:r>
                      <a:endParaRPr lang="en-US"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smtClean="0"/>
                        <a:t>~6</a:t>
                      </a:r>
                      <a:r>
                        <a:rPr lang="en-US" baseline="0" dirty="0" smtClean="0"/>
                        <a:t> </a:t>
                      </a:r>
                      <a:r>
                        <a:rPr lang="en-US" dirty="0" smtClean="0"/>
                        <a:t>months </a:t>
                      </a:r>
                    </a:p>
                  </a:txBody>
                  <a:tcPr/>
                </a:tc>
              </a:tr>
              <a:tr h="370840">
                <a:tc>
                  <a:txBody>
                    <a:bodyPr/>
                    <a:lstStyle/>
                    <a:p>
                      <a:r>
                        <a:rPr lang="en-US" dirty="0" smtClean="0"/>
                        <a:t>Experiments</a:t>
                      </a:r>
                      <a:endParaRPr lang="en-US" dirty="0"/>
                    </a:p>
                  </a:txBody>
                  <a:tcPr anchor="ctr"/>
                </a:tc>
                <a:tc>
                  <a:txBody>
                    <a:bodyPr/>
                    <a:lstStyle/>
                    <a:p>
                      <a:r>
                        <a:rPr lang="en-US" baseline="0" dirty="0" smtClean="0"/>
                        <a:t>Campaign-style deployments</a:t>
                      </a:r>
                    </a:p>
                    <a:p>
                      <a:r>
                        <a:rPr lang="en-US" baseline="0" dirty="0" smtClean="0"/>
                        <a:t>12 month service life</a:t>
                      </a:r>
                    </a:p>
                    <a:p>
                      <a:r>
                        <a:rPr lang="en-US" baseline="0" dirty="0" smtClean="0"/>
                        <a:t>Remote and/or restricted sites</a:t>
                      </a:r>
                    </a:p>
                  </a:txBody>
                  <a:tcPr/>
                </a:tc>
              </a:tr>
              <a:tr h="370840">
                <a:tc>
                  <a:txBody>
                    <a:bodyPr/>
                    <a:lstStyle/>
                    <a:p>
                      <a:r>
                        <a:rPr lang="en-US" dirty="0" smtClean="0"/>
                        <a:t>Lifecycle</a:t>
                      </a:r>
                      <a:endParaRPr lang="en-US" dirty="0"/>
                    </a:p>
                  </a:txBody>
                  <a:tcPr anchor="ctr"/>
                </a:tc>
                <a:tc>
                  <a:txBody>
                    <a:bodyPr/>
                    <a:lstStyle/>
                    <a:p>
                      <a:r>
                        <a:rPr lang="en-US" baseline="0" dirty="0" smtClean="0"/>
                        <a:t>Prefer to extend capability, rather than re-spin from scratch for successive funding rounds</a:t>
                      </a:r>
                    </a:p>
                  </a:txBody>
                  <a:tcPr/>
                </a:tc>
              </a:tr>
            </a:tbl>
          </a:graphicData>
        </a:graphic>
      </p:graphicFrame>
    </p:spTree>
    <p:extLst>
      <p:ext uri="{BB962C8B-B14F-4D97-AF65-F5344CB8AC3E}">
        <p14:creationId xmlns:p14="http://schemas.microsoft.com/office/powerpoint/2010/main" val="731819519"/>
      </p:ext>
    </p:extLst>
  </p:cSld>
  <p:clrMapOvr>
    <a:masterClrMapping/>
  </p:clrMapOvr>
  <p:timing>
    <p:tnLst>
      <p:par>
        <p:cTn xmlns:p14="http://schemas.microsoft.com/office/powerpoint/2010/mai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704292" y="239675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 name="Rounded Rectangle 5"/>
          <p:cNvSpPr/>
          <p:nvPr/>
        </p:nvSpPr>
        <p:spPr>
          <a:xfrm>
            <a:off x="421529" y="2396759"/>
            <a:ext cx="1228585" cy="980999"/>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Enriched</a:t>
            </a:r>
          </a:p>
          <a:p>
            <a:pPr algn="ctr"/>
            <a:r>
              <a:rPr lang="en-US" sz="1400" dirty="0" smtClean="0">
                <a:solidFill>
                  <a:schemeClr val="accent1">
                    <a:lumMod val="75000"/>
                  </a:schemeClr>
                </a:solidFill>
              </a:rPr>
              <a:t>Seawater</a:t>
            </a:r>
            <a:endParaRPr lang="en-US" dirty="0">
              <a:solidFill>
                <a:schemeClr val="accent1">
                  <a:lumMod val="75000"/>
                </a:schemeClr>
              </a:solidFill>
            </a:endParaRPr>
          </a:p>
        </p:txBody>
      </p:sp>
      <p:sp>
        <p:nvSpPr>
          <p:cNvPr id="7" name="Rounded Rectangle 6"/>
          <p:cNvSpPr/>
          <p:nvPr/>
        </p:nvSpPr>
        <p:spPr>
          <a:xfrm>
            <a:off x="421529" y="2957668"/>
            <a:ext cx="1228585" cy="420090"/>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65" name="Rounded Rectangle 64"/>
          <p:cNvSpPr/>
          <p:nvPr/>
        </p:nvSpPr>
        <p:spPr>
          <a:xfrm>
            <a:off x="3501103" y="49802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4470062" y="498027"/>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905065" y="3106449"/>
            <a:ext cx="1799228" cy="1292806"/>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1" y="3249632"/>
            <a:ext cx="0" cy="1263067"/>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4999239" y="3249632"/>
            <a:ext cx="1095723" cy="12292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896435" y="1071641"/>
            <a:ext cx="0" cy="1244190"/>
          </a:xfrm>
          <a:prstGeom prst="line">
            <a:avLst/>
          </a:prstGeom>
          <a:ln>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0" y="3193604"/>
            <a:ext cx="1104265" cy="1224262"/>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193604"/>
            <a:ext cx="0" cy="1319095"/>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059180" y="1269972"/>
            <a:ext cx="2049698" cy="1207717"/>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979773" y="3193604"/>
            <a:ext cx="1793002" cy="1285318"/>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059180" y="784834"/>
            <a:ext cx="2056805" cy="366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H="1" flipV="1">
            <a:off x="4764621" y="1071641"/>
            <a:ext cx="13180" cy="1244190"/>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499245" y="1873831"/>
            <a:ext cx="494185"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CO</a:t>
            </a:r>
            <a:r>
              <a:rPr lang="en-US" sz="1400" baseline="-25000" dirty="0" smtClean="0">
                <a:solidFill>
                  <a:schemeClr val="accent1">
                    <a:lumMod val="75000"/>
                  </a:schemeClr>
                </a:solidFill>
              </a:rPr>
              <a:t>2</a:t>
            </a:r>
            <a:endParaRPr lang="en-US" baseline="-25000" dirty="0">
              <a:solidFill>
                <a:schemeClr val="accent1">
                  <a:lumMod val="75000"/>
                </a:schemeClr>
              </a:solidFill>
            </a:endParaRPr>
          </a:p>
        </p:txBody>
      </p:sp>
      <p:sp>
        <p:nvSpPr>
          <p:cNvPr id="225" name="Rounded Rectangle 224"/>
          <p:cNvSpPr/>
          <p:nvPr/>
        </p:nvSpPr>
        <p:spPr>
          <a:xfrm>
            <a:off x="1019785" y="1873831"/>
            <a:ext cx="525378" cy="44200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1">
                    <a:lumMod val="75000"/>
                  </a:schemeClr>
                </a:solidFill>
              </a:rPr>
              <a:t>H</a:t>
            </a:r>
            <a:r>
              <a:rPr lang="en-US" sz="1400" baseline="-25000" dirty="0" smtClean="0">
                <a:solidFill>
                  <a:schemeClr val="accent1">
                    <a:lumMod val="75000"/>
                  </a:schemeClr>
                </a:solidFill>
              </a:rPr>
              <a:t>2</a:t>
            </a:r>
            <a:r>
              <a:rPr lang="en-US" sz="1400" dirty="0" smtClean="0">
                <a:solidFill>
                  <a:schemeClr val="accent1">
                    <a:lumMod val="75000"/>
                  </a:schemeClr>
                </a:solidFill>
              </a:rPr>
              <a:t>O</a:t>
            </a:r>
            <a:endParaRPr lang="en-US" dirty="0">
              <a:solidFill>
                <a:schemeClr val="accent1">
                  <a:lumMod val="75000"/>
                </a:schemeClr>
              </a:solidFill>
            </a:endParaRPr>
          </a:p>
        </p:txBody>
      </p:sp>
      <p:sp>
        <p:nvSpPr>
          <p:cNvPr id="344" name="Rounded Rectangle 343"/>
          <p:cNvSpPr/>
          <p:nvPr/>
        </p:nvSpPr>
        <p:spPr>
          <a:xfrm>
            <a:off x="6828744" y="2400379"/>
            <a:ext cx="1855259" cy="956115"/>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400" dirty="0" smtClean="0">
                <a:solidFill>
                  <a:schemeClr val="accent6">
                    <a:lumMod val="75000"/>
                  </a:schemeClr>
                </a:solidFill>
              </a:rPr>
              <a:t>FOCE Essentials</a:t>
            </a:r>
            <a:endParaRPr lang="en-US" sz="2400" dirty="0">
              <a:solidFill>
                <a:schemeClr val="accent6">
                  <a:lumMod val="75000"/>
                </a:schemeClr>
              </a:solidFill>
            </a:endParaRPr>
          </a:p>
        </p:txBody>
      </p:sp>
      <p:sp>
        <p:nvSpPr>
          <p:cNvPr id="345" name="Rectangle 344"/>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6" name="Rounded Rectangle 34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grpSp>
        <p:nvGrpSpPr>
          <p:cNvPr id="347" name="Group 346"/>
          <p:cNvGrpSpPr/>
          <p:nvPr/>
        </p:nvGrpSpPr>
        <p:grpSpPr>
          <a:xfrm>
            <a:off x="4116011" y="5482399"/>
            <a:ext cx="551967" cy="646758"/>
            <a:chOff x="1788020" y="1582961"/>
            <a:chExt cx="329086" cy="403787"/>
          </a:xfrm>
        </p:grpSpPr>
        <p:sp>
          <p:nvSpPr>
            <p:cNvPr id="348" name="Oval 3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49" name="Pentagon 3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0" name="Straight Connector 349"/>
            <p:cNvCxnSpPr>
              <a:endCxn id="3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1" name="Group 350"/>
          <p:cNvGrpSpPr/>
          <p:nvPr/>
        </p:nvGrpSpPr>
        <p:grpSpPr>
          <a:xfrm>
            <a:off x="6355591" y="5387300"/>
            <a:ext cx="551967" cy="646758"/>
            <a:chOff x="1788020" y="1582961"/>
            <a:chExt cx="329086" cy="403787"/>
          </a:xfrm>
        </p:grpSpPr>
        <p:sp>
          <p:nvSpPr>
            <p:cNvPr id="352" name="Oval 351"/>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353" name="Pentagon 352"/>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354" name="Straight Connector 353"/>
            <p:cNvCxnSpPr>
              <a:endCxn id="352"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355" name="Group 354"/>
          <p:cNvGrpSpPr/>
          <p:nvPr/>
        </p:nvGrpSpPr>
        <p:grpSpPr>
          <a:xfrm>
            <a:off x="4658873" y="4753502"/>
            <a:ext cx="505545" cy="659984"/>
            <a:chOff x="7271690" y="5160717"/>
            <a:chExt cx="505545" cy="659984"/>
          </a:xfrm>
        </p:grpSpPr>
        <p:sp>
          <p:nvSpPr>
            <p:cNvPr id="356" name="Oval 35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57" name="Straight Connector 356"/>
            <p:cNvCxnSpPr>
              <a:endCxn id="35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58" name="Rectangle 35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59" name="Group 358"/>
          <p:cNvGrpSpPr/>
          <p:nvPr/>
        </p:nvGrpSpPr>
        <p:grpSpPr>
          <a:xfrm>
            <a:off x="4116606" y="4751828"/>
            <a:ext cx="505545" cy="659984"/>
            <a:chOff x="7271690" y="5160717"/>
            <a:chExt cx="505545" cy="659984"/>
          </a:xfrm>
        </p:grpSpPr>
        <p:sp>
          <p:nvSpPr>
            <p:cNvPr id="360" name="Oval 35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1" name="Straight Connector 360"/>
            <p:cNvCxnSpPr>
              <a:endCxn id="36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2" name="Rectangle 36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63" name="Group 362"/>
          <p:cNvGrpSpPr/>
          <p:nvPr/>
        </p:nvGrpSpPr>
        <p:grpSpPr>
          <a:xfrm>
            <a:off x="6323199" y="4653741"/>
            <a:ext cx="505545" cy="659984"/>
            <a:chOff x="7271690" y="5160717"/>
            <a:chExt cx="505545" cy="659984"/>
          </a:xfrm>
        </p:grpSpPr>
        <p:sp>
          <p:nvSpPr>
            <p:cNvPr id="364" name="Oval 36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5" name="Straight Connector 364"/>
            <p:cNvCxnSpPr>
              <a:endCxn id="36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66" name="Rectangle 36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367" name="Group 366"/>
          <p:cNvGrpSpPr/>
          <p:nvPr/>
        </p:nvGrpSpPr>
        <p:grpSpPr>
          <a:xfrm>
            <a:off x="6864221" y="4653741"/>
            <a:ext cx="505545" cy="659984"/>
            <a:chOff x="7271690" y="5160717"/>
            <a:chExt cx="505545" cy="659984"/>
          </a:xfrm>
        </p:grpSpPr>
        <p:sp>
          <p:nvSpPr>
            <p:cNvPr id="368" name="Oval 3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69" name="Straight Connector 368"/>
            <p:cNvCxnSpPr>
              <a:endCxn id="3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0" name="Rectangle 3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371" name="Group 370"/>
          <p:cNvGrpSpPr/>
          <p:nvPr/>
        </p:nvGrpSpPr>
        <p:grpSpPr>
          <a:xfrm>
            <a:off x="6935879" y="5373638"/>
            <a:ext cx="505545" cy="659984"/>
            <a:chOff x="7271690" y="5160717"/>
            <a:chExt cx="505545" cy="659984"/>
          </a:xfrm>
        </p:grpSpPr>
        <p:sp>
          <p:nvSpPr>
            <p:cNvPr id="372" name="Oval 3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3" name="Straight Connector 372"/>
            <p:cNvCxnSpPr>
              <a:endCxn id="3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4" name="Rectangle 3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endParaRPr lang="en-US" sz="1200" dirty="0"/>
            </a:p>
          </p:txBody>
        </p:sp>
      </p:grpSp>
      <p:grpSp>
        <p:nvGrpSpPr>
          <p:cNvPr id="375" name="Group 374"/>
          <p:cNvGrpSpPr/>
          <p:nvPr/>
        </p:nvGrpSpPr>
        <p:grpSpPr>
          <a:xfrm>
            <a:off x="4658873" y="5482399"/>
            <a:ext cx="505545" cy="659984"/>
            <a:chOff x="7271690" y="5160717"/>
            <a:chExt cx="505545" cy="659984"/>
          </a:xfrm>
        </p:grpSpPr>
        <p:sp>
          <p:nvSpPr>
            <p:cNvPr id="376" name="Oval 37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377" name="Straight Connector 376"/>
            <p:cNvCxnSpPr>
              <a:endCxn id="37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378" name="Rectangle 37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390" name="Pentagon 389"/>
          <p:cNvSpPr/>
          <p:nvPr/>
        </p:nvSpPr>
        <p:spPr>
          <a:xfrm>
            <a:off x="1793435" y="5663356"/>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391" name="Pentagon 390"/>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392" name="Pentagon 391"/>
          <p:cNvSpPr/>
          <p:nvPr/>
        </p:nvSpPr>
        <p:spPr>
          <a:xfrm rot="5400000">
            <a:off x="608938" y="3669232"/>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grpSp>
        <p:nvGrpSpPr>
          <p:cNvPr id="397" name="Group 396"/>
          <p:cNvGrpSpPr/>
          <p:nvPr/>
        </p:nvGrpSpPr>
        <p:grpSpPr>
          <a:xfrm>
            <a:off x="850878" y="5411812"/>
            <a:ext cx="879789" cy="879789"/>
            <a:chOff x="850878" y="5411812"/>
            <a:chExt cx="879789" cy="879789"/>
          </a:xfrm>
        </p:grpSpPr>
        <p:sp>
          <p:nvSpPr>
            <p:cNvPr id="380" name="Oval 379"/>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6" name="Picture 395"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400" name="Group 399"/>
          <p:cNvGrpSpPr/>
          <p:nvPr/>
        </p:nvGrpSpPr>
        <p:grpSpPr>
          <a:xfrm>
            <a:off x="7180536" y="711795"/>
            <a:ext cx="1503467" cy="1604036"/>
            <a:chOff x="7180536" y="711795"/>
            <a:chExt cx="1503467" cy="1604036"/>
          </a:xfrm>
        </p:grpSpPr>
        <p:sp>
          <p:nvSpPr>
            <p:cNvPr id="342" name="Oval 34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99" name="Picture 39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403" name="TextBox 402"/>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404" name="TextBox 403"/>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grpSp>
        <p:nvGrpSpPr>
          <p:cNvPr id="406" name="Group 405"/>
          <p:cNvGrpSpPr/>
          <p:nvPr/>
        </p:nvGrpSpPr>
        <p:grpSpPr>
          <a:xfrm>
            <a:off x="850878" y="4417866"/>
            <a:ext cx="879789" cy="879789"/>
            <a:chOff x="850878" y="4417866"/>
            <a:chExt cx="879789" cy="879789"/>
          </a:xfrm>
        </p:grpSpPr>
        <p:sp>
          <p:nvSpPr>
            <p:cNvPr id="383" name="Oval 3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05" name="Picture 404" descr="peristalticRe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Tree>
    <p:extLst>
      <p:ext uri="{BB962C8B-B14F-4D97-AF65-F5344CB8AC3E}">
        <p14:creationId xmlns:p14="http://schemas.microsoft.com/office/powerpoint/2010/main" val="1913936857"/>
      </p:ext>
    </p:extLst>
  </p:cSld>
  <p:clrMapOvr>
    <a:masterClrMapping/>
  </p:clrMapOvr>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Elements</a:t>
            </a:r>
            <a:endParaRPr lang="en-US" dirty="0"/>
          </a:p>
        </p:txBody>
      </p:sp>
      <p:sp>
        <p:nvSpPr>
          <p:cNvPr id="12" name="TextBox 11"/>
          <p:cNvSpPr txBox="1"/>
          <p:nvPr/>
        </p:nvSpPr>
        <p:spPr>
          <a:xfrm>
            <a:off x="1784964" y="1748238"/>
            <a:ext cx="1784475" cy="461665"/>
          </a:xfrm>
          <a:prstGeom prst="rect">
            <a:avLst/>
          </a:prstGeom>
          <a:noFill/>
        </p:spPr>
        <p:txBody>
          <a:bodyPr wrap="none" rtlCol="0">
            <a:spAutoFit/>
          </a:bodyPr>
          <a:lstStyle/>
          <a:p>
            <a:r>
              <a:rPr lang="en-US" sz="2400" b="1" i="1" dirty="0" smtClean="0">
                <a:solidFill>
                  <a:schemeClr val="accent1">
                    <a:lumMod val="75000"/>
                  </a:schemeClr>
                </a:solidFill>
              </a:rPr>
              <a:t>Instruments</a:t>
            </a:r>
            <a:endParaRPr lang="en-US" sz="2400" b="1" i="1" dirty="0">
              <a:solidFill>
                <a:schemeClr val="accent1">
                  <a:lumMod val="75000"/>
                </a:schemeClr>
              </a:solidFill>
            </a:endParaRPr>
          </a:p>
        </p:txBody>
      </p:sp>
      <p:sp>
        <p:nvSpPr>
          <p:cNvPr id="15" name="TextBox 14"/>
          <p:cNvSpPr txBox="1"/>
          <p:nvPr/>
        </p:nvSpPr>
        <p:spPr>
          <a:xfrm>
            <a:off x="3391751" y="2161108"/>
            <a:ext cx="1410274" cy="461665"/>
          </a:xfrm>
          <a:prstGeom prst="rect">
            <a:avLst/>
          </a:prstGeom>
          <a:noFill/>
        </p:spPr>
        <p:txBody>
          <a:bodyPr wrap="none" rtlCol="0">
            <a:spAutoFit/>
          </a:bodyPr>
          <a:lstStyle/>
          <a:p>
            <a:r>
              <a:rPr lang="en-US" sz="2400" b="1" i="1" dirty="0" smtClean="0">
                <a:solidFill>
                  <a:schemeClr val="accent1">
                    <a:lumMod val="75000"/>
                  </a:schemeClr>
                </a:solidFill>
              </a:rPr>
              <a:t>Software</a:t>
            </a:r>
            <a:endParaRPr lang="en-US" sz="2400" b="1" i="1" dirty="0">
              <a:solidFill>
                <a:schemeClr val="accent1">
                  <a:lumMod val="75000"/>
                </a:schemeClr>
              </a:solidFill>
            </a:endParaRPr>
          </a:p>
        </p:txBody>
      </p:sp>
      <p:sp>
        <p:nvSpPr>
          <p:cNvPr id="16" name="TextBox 15"/>
          <p:cNvSpPr txBox="1"/>
          <p:nvPr/>
        </p:nvSpPr>
        <p:spPr>
          <a:xfrm>
            <a:off x="5034356" y="1748238"/>
            <a:ext cx="1420794" cy="461665"/>
          </a:xfrm>
          <a:prstGeom prst="rect">
            <a:avLst/>
          </a:prstGeom>
          <a:noFill/>
        </p:spPr>
        <p:txBody>
          <a:bodyPr wrap="none" rtlCol="0">
            <a:spAutoFit/>
          </a:bodyPr>
          <a:lstStyle/>
          <a:p>
            <a:r>
              <a:rPr lang="en-US" sz="2400" b="1" i="1" dirty="0" smtClean="0">
                <a:solidFill>
                  <a:schemeClr val="accent1">
                    <a:lumMod val="75000"/>
                  </a:schemeClr>
                </a:solidFill>
              </a:rPr>
              <a:t>Housings</a:t>
            </a:r>
            <a:endParaRPr lang="en-US" sz="2400" b="1" i="1" dirty="0">
              <a:solidFill>
                <a:schemeClr val="accent1">
                  <a:lumMod val="75000"/>
                </a:schemeClr>
              </a:solidFill>
            </a:endParaRPr>
          </a:p>
        </p:txBody>
      </p:sp>
      <p:sp>
        <p:nvSpPr>
          <p:cNvPr id="17" name="TextBox 16"/>
          <p:cNvSpPr txBox="1"/>
          <p:nvPr/>
        </p:nvSpPr>
        <p:spPr>
          <a:xfrm>
            <a:off x="3487055" y="1748238"/>
            <a:ext cx="1625928" cy="461665"/>
          </a:xfrm>
          <a:prstGeom prst="rect">
            <a:avLst/>
          </a:prstGeom>
          <a:noFill/>
        </p:spPr>
        <p:txBody>
          <a:bodyPr wrap="none" rtlCol="0">
            <a:spAutoFit/>
          </a:bodyPr>
          <a:lstStyle/>
          <a:p>
            <a:r>
              <a:rPr lang="en-US" sz="2400" b="1" i="1" dirty="0" smtClean="0">
                <a:solidFill>
                  <a:schemeClr val="accent1">
                    <a:lumMod val="75000"/>
                  </a:schemeClr>
                </a:solidFill>
              </a:rPr>
              <a:t>Electronics</a:t>
            </a:r>
            <a:endParaRPr lang="en-US" sz="2400" b="1" i="1" dirty="0">
              <a:solidFill>
                <a:schemeClr val="accent1">
                  <a:lumMod val="75000"/>
                </a:schemeClr>
              </a:solidFill>
            </a:endParaRPr>
          </a:p>
        </p:txBody>
      </p:sp>
      <p:sp>
        <p:nvSpPr>
          <p:cNvPr id="18" name="TextBox 17"/>
          <p:cNvSpPr txBox="1"/>
          <p:nvPr/>
        </p:nvSpPr>
        <p:spPr>
          <a:xfrm>
            <a:off x="4779414" y="2161108"/>
            <a:ext cx="1637951" cy="461665"/>
          </a:xfrm>
          <a:prstGeom prst="rect">
            <a:avLst/>
          </a:prstGeom>
          <a:noFill/>
        </p:spPr>
        <p:txBody>
          <a:bodyPr wrap="none" rtlCol="0">
            <a:spAutoFit/>
          </a:bodyPr>
          <a:lstStyle/>
          <a:p>
            <a:r>
              <a:rPr lang="en-US" sz="2400" b="1" i="1" dirty="0" smtClean="0">
                <a:solidFill>
                  <a:schemeClr val="accent1">
                    <a:lumMod val="75000"/>
                  </a:schemeClr>
                </a:solidFill>
              </a:rPr>
              <a:t>Computers</a:t>
            </a:r>
            <a:endParaRPr lang="en-US" sz="2400" b="1" i="1" dirty="0">
              <a:solidFill>
                <a:schemeClr val="accent1">
                  <a:lumMod val="75000"/>
                </a:schemeClr>
              </a:solidFill>
            </a:endParaRPr>
          </a:p>
        </p:txBody>
      </p:sp>
      <p:sp>
        <p:nvSpPr>
          <p:cNvPr id="19" name="TextBox 18"/>
          <p:cNvSpPr txBox="1"/>
          <p:nvPr/>
        </p:nvSpPr>
        <p:spPr>
          <a:xfrm>
            <a:off x="6360592" y="1748238"/>
            <a:ext cx="1219567" cy="461665"/>
          </a:xfrm>
          <a:prstGeom prst="rect">
            <a:avLst/>
          </a:prstGeom>
          <a:noFill/>
        </p:spPr>
        <p:txBody>
          <a:bodyPr wrap="none" rtlCol="0">
            <a:spAutoFit/>
          </a:bodyPr>
          <a:lstStyle/>
          <a:p>
            <a:r>
              <a:rPr lang="en-US" sz="2400" b="1" i="1" dirty="0" smtClean="0">
                <a:solidFill>
                  <a:schemeClr val="accent1">
                    <a:lumMod val="75000"/>
                  </a:schemeClr>
                </a:solidFill>
              </a:rPr>
              <a:t>Cabling</a:t>
            </a:r>
            <a:endParaRPr lang="en-US" sz="2400" b="1" i="1" dirty="0">
              <a:solidFill>
                <a:schemeClr val="accent1">
                  <a:lumMod val="75000"/>
                </a:schemeClr>
              </a:solidFill>
            </a:endParaRPr>
          </a:p>
        </p:txBody>
      </p:sp>
      <p:sp>
        <p:nvSpPr>
          <p:cNvPr id="24" name="TextBox 23"/>
          <p:cNvSpPr txBox="1"/>
          <p:nvPr/>
        </p:nvSpPr>
        <p:spPr>
          <a:xfrm>
            <a:off x="563498" y="2877023"/>
            <a:ext cx="2403222" cy="369332"/>
          </a:xfrm>
          <a:prstGeom prst="rect">
            <a:avLst/>
          </a:prstGeom>
          <a:noFill/>
        </p:spPr>
        <p:txBody>
          <a:bodyPr wrap="none" rtlCol="0">
            <a:spAutoFit/>
          </a:bodyPr>
          <a:lstStyle/>
          <a:p>
            <a:r>
              <a:rPr lang="en-US" dirty="0" smtClean="0">
                <a:solidFill>
                  <a:srgbClr val="C0504D"/>
                </a:solidFill>
              </a:rPr>
              <a:t>For each, many options</a:t>
            </a:r>
            <a:endParaRPr lang="en-US" dirty="0">
              <a:solidFill>
                <a:srgbClr val="C0504D"/>
              </a:solidFill>
            </a:endParaRPr>
          </a:p>
        </p:txBody>
      </p:sp>
      <p:sp>
        <p:nvSpPr>
          <p:cNvPr id="25" name="TextBox 24"/>
          <p:cNvSpPr txBox="1"/>
          <p:nvPr/>
        </p:nvSpPr>
        <p:spPr>
          <a:xfrm>
            <a:off x="6084777" y="2738523"/>
            <a:ext cx="2799001" cy="646331"/>
          </a:xfrm>
          <a:prstGeom prst="rect">
            <a:avLst/>
          </a:prstGeom>
          <a:noFill/>
        </p:spPr>
        <p:txBody>
          <a:bodyPr wrap="none" rtlCol="0">
            <a:spAutoFit/>
          </a:bodyPr>
          <a:lstStyle/>
          <a:p>
            <a:r>
              <a:rPr lang="en-US" dirty="0" smtClean="0">
                <a:solidFill>
                  <a:srgbClr val="C0504D"/>
                </a:solidFill>
              </a:rPr>
              <a:t>Many ways to arrange them </a:t>
            </a:r>
          </a:p>
          <a:p>
            <a:r>
              <a:rPr lang="en-US" dirty="0" smtClean="0">
                <a:solidFill>
                  <a:srgbClr val="C0504D"/>
                </a:solidFill>
              </a:rPr>
              <a:t>In a FOCE experiment</a:t>
            </a:r>
            <a:endParaRPr lang="en-US" dirty="0">
              <a:solidFill>
                <a:srgbClr val="C0504D"/>
              </a:solidFill>
            </a:endParaRPr>
          </a:p>
        </p:txBody>
      </p:sp>
      <p:pic>
        <p:nvPicPr>
          <p:cNvPr id="5" name="Picture 4" descr="SingleBoardComputer-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40354" y="4988247"/>
            <a:ext cx="749247" cy="749247"/>
          </a:xfrm>
          <a:prstGeom prst="rect">
            <a:avLst/>
          </a:prstGeom>
        </p:spPr>
      </p:pic>
      <p:pic>
        <p:nvPicPr>
          <p:cNvPr id="8" name="Picture 7" descr="co2-cylinder-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01283" y="3240641"/>
            <a:ext cx="674524" cy="1015832"/>
          </a:xfrm>
          <a:prstGeom prst="rect">
            <a:avLst/>
          </a:prstGeom>
        </p:spPr>
      </p:pic>
      <p:pic>
        <p:nvPicPr>
          <p:cNvPr id="46" name="Picture 45" descr="hrph-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667704" y="4789470"/>
            <a:ext cx="616205" cy="1240516"/>
          </a:xfrm>
          <a:prstGeom prst="rect">
            <a:avLst/>
          </a:prstGeom>
        </p:spPr>
      </p:pic>
      <p:pic>
        <p:nvPicPr>
          <p:cNvPr id="13" name="Picture 12" descr="do2-xpar.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6360592" y="5591580"/>
            <a:ext cx="627283" cy="1152634"/>
          </a:xfrm>
          <a:prstGeom prst="rect">
            <a:avLst/>
          </a:prstGeom>
        </p:spPr>
      </p:pic>
      <p:pic>
        <p:nvPicPr>
          <p:cNvPr id="14" name="Picture 13" descr="adcp-xpar.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360592" y="4256473"/>
            <a:ext cx="654466" cy="542727"/>
          </a:xfrm>
          <a:prstGeom prst="rect">
            <a:avLst/>
          </a:prstGeom>
        </p:spPr>
      </p:pic>
      <p:pic>
        <p:nvPicPr>
          <p:cNvPr id="20" name="Picture 19" descr="generator-xpar.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06104" y="3384854"/>
            <a:ext cx="952935" cy="944111"/>
          </a:xfrm>
          <a:prstGeom prst="rect">
            <a:avLst/>
          </a:prstGeom>
        </p:spPr>
      </p:pic>
      <p:pic>
        <p:nvPicPr>
          <p:cNvPr id="22" name="Picture 21" descr="laptop-xpar.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061727" y="3338258"/>
            <a:ext cx="972629" cy="852208"/>
          </a:xfrm>
          <a:prstGeom prst="rect">
            <a:avLst/>
          </a:prstGeom>
        </p:spPr>
      </p:pic>
      <p:pic>
        <p:nvPicPr>
          <p:cNvPr id="31" name="Picture 30" descr="motor-xpar.gif"/>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26468" y="5409728"/>
            <a:ext cx="550335" cy="541736"/>
          </a:xfrm>
          <a:prstGeom prst="rect">
            <a:avLst/>
          </a:prstGeom>
        </p:spPr>
      </p:pic>
      <p:pic>
        <p:nvPicPr>
          <p:cNvPr id="33" name="Picture 32" descr="valve-xpar.gif"/>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06104" y="5373217"/>
            <a:ext cx="663335" cy="588593"/>
          </a:xfrm>
          <a:prstGeom prst="rect">
            <a:avLst/>
          </a:prstGeom>
        </p:spPr>
      </p:pic>
      <p:pic>
        <p:nvPicPr>
          <p:cNvPr id="61" name="Picture 60" descr="peristalticRed-xpar.gif"/>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795286" y="4328965"/>
            <a:ext cx="628973" cy="588687"/>
          </a:xfrm>
          <a:prstGeom prst="rect">
            <a:avLst/>
          </a:prstGeom>
        </p:spPr>
      </p:pic>
      <p:pic>
        <p:nvPicPr>
          <p:cNvPr id="62" name="Picture 61" descr="fanBlade-xpar.gif"/>
          <p:cNvPicPr>
            <a:picLocks noChangeAspect="1"/>
          </p:cNvPicPr>
          <p:nvPr/>
        </p:nvPicPr>
        <p:blipFill rotWithShape="1">
          <a:blip r:embed="rId13">
            <a:extLst>
              <a:ext uri="{28A0092B-C50C-407E-A947-70E740481C1C}">
                <a14:useLocalDpi xmlns:a14="http://schemas.microsoft.com/office/drawing/2010/main" val="0"/>
              </a:ext>
            </a:extLst>
          </a:blip>
          <a:srcRect l="10993" t="8545" r="10658" b="6225"/>
          <a:stretch/>
        </p:blipFill>
        <p:spPr>
          <a:xfrm>
            <a:off x="1784964" y="5262908"/>
            <a:ext cx="873238" cy="767078"/>
          </a:xfrm>
          <a:prstGeom prst="rect">
            <a:avLst/>
          </a:prstGeom>
        </p:spPr>
      </p:pic>
    </p:spTree>
    <p:extLst>
      <p:ext uri="{BB962C8B-B14F-4D97-AF65-F5344CB8AC3E}">
        <p14:creationId xmlns:p14="http://schemas.microsoft.com/office/powerpoint/2010/main" val="2360632489"/>
      </p:ext>
    </p:extLst>
  </p:cSld>
  <p:clrMapOvr>
    <a:masterClrMapping/>
  </p:clrMapOvr>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Computing </a:t>
            </a:r>
            <a:r>
              <a:rPr lang="en-US" dirty="0" smtClean="0"/>
              <a:t>Architectures</a:t>
            </a:r>
            <a:br>
              <a:rPr lang="en-US" dirty="0" smtClean="0"/>
            </a:br>
            <a:r>
              <a:rPr lang="en-US" sz="3600" dirty="0" smtClean="0"/>
              <a:t>Shrinking the Universe of Trades</a:t>
            </a:r>
            <a:endParaRPr lang="en-US" dirty="0"/>
          </a:p>
        </p:txBody>
      </p:sp>
      <p:sp>
        <p:nvSpPr>
          <p:cNvPr id="3" name="Content Placeholder 2"/>
          <p:cNvSpPr>
            <a:spLocks noGrp="1"/>
          </p:cNvSpPr>
          <p:nvPr>
            <p:ph idx="1"/>
          </p:nvPr>
        </p:nvSpPr>
        <p:spPr/>
        <p:txBody>
          <a:bodyPr/>
          <a:lstStyle/>
          <a:p>
            <a:r>
              <a:rPr lang="en-US" dirty="0" smtClean="0"/>
              <a:t>Look at decisions that have greatest impact on user concerns</a:t>
            </a:r>
          </a:p>
          <a:p>
            <a:pPr lvl="1"/>
            <a:r>
              <a:rPr lang="en-US" dirty="0" smtClean="0">
                <a:solidFill>
                  <a:srgbClr val="1F497D"/>
                </a:solidFill>
              </a:rPr>
              <a:t>Build </a:t>
            </a:r>
            <a:r>
              <a:rPr lang="en-US" dirty="0" err="1">
                <a:solidFill>
                  <a:srgbClr val="1F497D"/>
                </a:solidFill>
              </a:rPr>
              <a:t>vs</a:t>
            </a:r>
            <a:r>
              <a:rPr lang="en-US" dirty="0">
                <a:solidFill>
                  <a:srgbClr val="1F497D"/>
                </a:solidFill>
              </a:rPr>
              <a:t> Buy</a:t>
            </a:r>
          </a:p>
          <a:p>
            <a:pPr lvl="1"/>
            <a:r>
              <a:rPr lang="en-US" dirty="0" smtClean="0">
                <a:solidFill>
                  <a:srgbClr val="1F497D"/>
                </a:solidFill>
              </a:rPr>
              <a:t>Location matters: </a:t>
            </a:r>
            <a:r>
              <a:rPr lang="en-US" dirty="0">
                <a:solidFill>
                  <a:srgbClr val="1F497D"/>
                </a:solidFill>
              </a:rPr>
              <a:t>Shore </a:t>
            </a:r>
            <a:r>
              <a:rPr lang="en-US" dirty="0" err="1">
                <a:solidFill>
                  <a:srgbClr val="1F497D"/>
                </a:solidFill>
              </a:rPr>
              <a:t>vs</a:t>
            </a:r>
            <a:r>
              <a:rPr lang="en-US" dirty="0">
                <a:solidFill>
                  <a:srgbClr val="1F497D"/>
                </a:solidFill>
              </a:rPr>
              <a:t> </a:t>
            </a:r>
            <a:r>
              <a:rPr lang="en-US" dirty="0" smtClean="0">
                <a:solidFill>
                  <a:srgbClr val="1F497D"/>
                </a:solidFill>
              </a:rPr>
              <a:t>Surface </a:t>
            </a:r>
            <a:r>
              <a:rPr lang="en-US" dirty="0" err="1">
                <a:solidFill>
                  <a:srgbClr val="1F497D"/>
                </a:solidFill>
              </a:rPr>
              <a:t>vs</a:t>
            </a:r>
            <a:r>
              <a:rPr lang="en-US" dirty="0">
                <a:solidFill>
                  <a:srgbClr val="1F497D"/>
                </a:solidFill>
              </a:rPr>
              <a:t> </a:t>
            </a:r>
            <a:r>
              <a:rPr lang="en-US" dirty="0" smtClean="0">
                <a:solidFill>
                  <a:srgbClr val="1F497D"/>
                </a:solidFill>
              </a:rPr>
              <a:t>Seafloor</a:t>
            </a:r>
          </a:p>
          <a:p>
            <a:pPr lvl="1"/>
            <a:r>
              <a:rPr lang="en-US" dirty="0" smtClean="0">
                <a:solidFill>
                  <a:srgbClr val="1F497D"/>
                </a:solidFill>
              </a:rPr>
              <a:t>Topology: how the pieces are connected</a:t>
            </a:r>
          </a:p>
        </p:txBody>
      </p:sp>
    </p:spTree>
    <p:extLst>
      <p:ext uri="{BB962C8B-B14F-4D97-AF65-F5344CB8AC3E}">
        <p14:creationId xmlns:p14="http://schemas.microsoft.com/office/powerpoint/2010/main" val="1795752767"/>
      </p:ext>
    </p:extLst>
  </p:cSld>
  <p:clrMapOvr>
    <a:masterClrMapping/>
  </p:clrMapOvr>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Build </a:t>
            </a:r>
            <a:r>
              <a:rPr lang="en-US" dirty="0" err="1" smtClean="0"/>
              <a:t>vs</a:t>
            </a:r>
            <a:r>
              <a:rPr lang="en-US" dirty="0" smtClean="0"/>
              <a:t> Buy</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p:txBody>
          <a:bodyPr>
            <a:normAutofit fontScale="85000" lnSpcReduction="20000"/>
          </a:bodyPr>
          <a:lstStyle/>
          <a:p>
            <a:r>
              <a:rPr lang="en-US" dirty="0" smtClean="0"/>
              <a:t>Buy what you can’t/shouldn’t build</a:t>
            </a:r>
          </a:p>
          <a:p>
            <a:pPr lvl="1"/>
            <a:r>
              <a:rPr lang="en-US" dirty="0" smtClean="0"/>
              <a:t>Processors, instruments, cabling</a:t>
            </a:r>
          </a:p>
          <a:p>
            <a:pPr lvl="1"/>
            <a:r>
              <a:rPr lang="en-US" dirty="0" smtClean="0"/>
              <a:t>Software </a:t>
            </a:r>
          </a:p>
          <a:p>
            <a:r>
              <a:rPr lang="en-US" dirty="0" smtClean="0"/>
              <a:t>Build (or borrow) as needed</a:t>
            </a:r>
          </a:p>
          <a:p>
            <a:pPr lvl="1"/>
            <a:r>
              <a:rPr lang="en-US" dirty="0" smtClean="0"/>
              <a:t>Chambers, housings</a:t>
            </a:r>
          </a:p>
          <a:p>
            <a:pPr lvl="1"/>
            <a:r>
              <a:rPr lang="en-US" dirty="0" smtClean="0"/>
              <a:t>Use COTS components if possible</a:t>
            </a:r>
          </a:p>
          <a:p>
            <a:pPr lvl="1"/>
            <a:r>
              <a:rPr lang="en-US" dirty="0" smtClean="0"/>
              <a:t>Get help on tough key builds </a:t>
            </a:r>
          </a:p>
          <a:p>
            <a:pPr lvl="2"/>
            <a:r>
              <a:rPr lang="en-US" dirty="0" smtClean="0"/>
              <a:t>contract, open source</a:t>
            </a:r>
          </a:p>
          <a:p>
            <a:r>
              <a:rPr lang="en-US" dirty="0" smtClean="0"/>
              <a:t>Beware </a:t>
            </a:r>
            <a:r>
              <a:rPr lang="en-US" dirty="0" err="1" smtClean="0"/>
              <a:t>Frankensystem</a:t>
            </a:r>
            <a:endParaRPr lang="en-US" dirty="0" smtClean="0"/>
          </a:p>
          <a:p>
            <a:pPr lvl="1"/>
            <a:r>
              <a:rPr lang="en-US" dirty="0" smtClean="0"/>
              <a:t>Patchwork integration of COTS parts</a:t>
            </a:r>
          </a:p>
          <a:p>
            <a:pPr lvl="1"/>
            <a:r>
              <a:rPr lang="en-US" dirty="0" smtClean="0"/>
              <a:t>Power consumption</a:t>
            </a:r>
          </a:p>
          <a:p>
            <a:pPr lvl="1"/>
            <a:r>
              <a:rPr lang="en-US" dirty="0" smtClean="0"/>
              <a:t>Rube Goldberg-ness of mechanical/electrical interfaces</a:t>
            </a:r>
          </a:p>
        </p:txBody>
      </p:sp>
      <p:pic>
        <p:nvPicPr>
          <p:cNvPr id="5" name="Picture 4"/>
          <p:cNvPicPr>
            <a:picLocks noChangeAspect="1"/>
          </p:cNvPicPr>
          <p:nvPr/>
        </p:nvPicPr>
        <p:blipFill>
          <a:blip r:embed="rId2"/>
          <a:stretch>
            <a:fillRect/>
          </a:stretch>
        </p:blipFill>
        <p:spPr>
          <a:xfrm>
            <a:off x="6592711" y="1942111"/>
            <a:ext cx="2094089" cy="3141134"/>
          </a:xfrm>
          <a:prstGeom prst="rect">
            <a:avLst/>
          </a:prstGeom>
        </p:spPr>
      </p:pic>
    </p:spTree>
    <p:extLst>
      <p:ext uri="{BB962C8B-B14F-4D97-AF65-F5344CB8AC3E}">
        <p14:creationId xmlns:p14="http://schemas.microsoft.com/office/powerpoint/2010/main" val="3111440938"/>
      </p:ext>
    </p:extLst>
  </p:cSld>
  <p:clrMapOvr>
    <a:masterClrMapping/>
  </p:clrMapOvr>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Location Matters</a:t>
            </a:r>
            <a:br>
              <a:rPr lang="en-US" dirty="0" smtClean="0"/>
            </a:br>
            <a:r>
              <a:rPr lang="en-US" sz="3600" dirty="0" smtClean="0"/>
              <a:t>General Principles</a:t>
            </a:r>
            <a:endParaRPr lang="en-US" sz="3600" dirty="0"/>
          </a:p>
        </p:txBody>
      </p:sp>
      <p:sp>
        <p:nvSpPr>
          <p:cNvPr id="3" name="Content Placeholder 2"/>
          <p:cNvSpPr>
            <a:spLocks noGrp="1"/>
          </p:cNvSpPr>
          <p:nvPr>
            <p:ph idx="1"/>
          </p:nvPr>
        </p:nvSpPr>
        <p:spPr>
          <a:xfrm>
            <a:off x="457200" y="1600200"/>
            <a:ext cx="8229600" cy="4770967"/>
          </a:xfrm>
        </p:spPr>
        <p:txBody>
          <a:bodyPr>
            <a:normAutofit fontScale="55000" lnSpcReduction="20000"/>
          </a:bodyPr>
          <a:lstStyle/>
          <a:p>
            <a:r>
              <a:rPr lang="en-US" dirty="0" smtClean="0"/>
              <a:t>Connected </a:t>
            </a:r>
            <a:r>
              <a:rPr lang="en-US" dirty="0" err="1" smtClean="0"/>
              <a:t>vs</a:t>
            </a:r>
            <a:r>
              <a:rPr lang="en-US" dirty="0" smtClean="0"/>
              <a:t> Disconnected</a:t>
            </a:r>
          </a:p>
          <a:p>
            <a:pPr lvl="1"/>
            <a:r>
              <a:rPr lang="en-US" dirty="0" smtClean="0"/>
              <a:t>Generally easier to generate and store power, ESW on shore</a:t>
            </a:r>
          </a:p>
          <a:p>
            <a:pPr lvl="1"/>
            <a:r>
              <a:rPr lang="en-US" dirty="0" smtClean="0"/>
              <a:t>Telemetry bandwidth</a:t>
            </a:r>
            <a:br>
              <a:rPr lang="en-US" dirty="0" smtClean="0"/>
            </a:br>
            <a:endParaRPr lang="en-US" dirty="0" smtClean="0"/>
          </a:p>
          <a:p>
            <a:r>
              <a:rPr lang="en-US" dirty="0" smtClean="0"/>
              <a:t>Trades for off-shore elements</a:t>
            </a:r>
          </a:p>
          <a:p>
            <a:pPr lvl="1"/>
            <a:r>
              <a:rPr lang="en-US" dirty="0" smtClean="0"/>
              <a:t>Accessibility (to you, the elements, others)</a:t>
            </a:r>
          </a:p>
          <a:p>
            <a:pPr lvl="1"/>
            <a:r>
              <a:rPr lang="en-US" dirty="0" smtClean="0"/>
              <a:t>Reliability</a:t>
            </a:r>
          </a:p>
          <a:p>
            <a:r>
              <a:rPr lang="en-US" dirty="0" smtClean="0"/>
              <a:t>Keep what’s offshore/sub-surface as simple and robust as possible</a:t>
            </a:r>
          </a:p>
          <a:p>
            <a:pPr lvl="1"/>
            <a:r>
              <a:rPr lang="en-US" dirty="0" smtClean="0"/>
              <a:t>Basics: Enriched seawater, power</a:t>
            </a:r>
          </a:p>
          <a:p>
            <a:pPr lvl="1"/>
            <a:r>
              <a:rPr lang="en-US" dirty="0" smtClean="0"/>
              <a:t>HW: Cables, connectors, housings</a:t>
            </a:r>
          </a:p>
          <a:p>
            <a:pPr lvl="1"/>
            <a:r>
              <a:rPr lang="en-US" dirty="0" smtClean="0"/>
              <a:t>SW: Applications, protocols, processes</a:t>
            </a:r>
            <a:br>
              <a:rPr lang="en-US" dirty="0" smtClean="0"/>
            </a:br>
            <a:endParaRPr lang="en-US" dirty="0" smtClean="0"/>
          </a:p>
          <a:p>
            <a:r>
              <a:rPr lang="en-US" dirty="0" smtClean="0"/>
              <a:t>Play to  </a:t>
            </a:r>
            <a:r>
              <a:rPr lang="en-US" dirty="0"/>
              <a:t>your </a:t>
            </a:r>
            <a:r>
              <a:rPr lang="en-US" dirty="0" smtClean="0"/>
              <a:t>application, tech  </a:t>
            </a:r>
            <a:r>
              <a:rPr lang="en-US" dirty="0"/>
              <a:t>strengths and </a:t>
            </a:r>
            <a:r>
              <a:rPr lang="en-US" dirty="0" smtClean="0"/>
              <a:t>budget</a:t>
            </a:r>
          </a:p>
          <a:p>
            <a:pPr lvl="1"/>
            <a:r>
              <a:rPr lang="en-US" dirty="0" smtClean="0"/>
              <a:t>Permits, environment</a:t>
            </a:r>
          </a:p>
          <a:p>
            <a:pPr lvl="1"/>
            <a:r>
              <a:rPr lang="en-US" dirty="0" smtClean="0"/>
              <a:t>Experiment duration, depth</a:t>
            </a:r>
          </a:p>
          <a:p>
            <a:pPr lvl="1"/>
            <a:r>
              <a:rPr lang="en-US" dirty="0" smtClean="0"/>
              <a:t>Data access requirements</a:t>
            </a:r>
          </a:p>
          <a:p>
            <a:pPr lvl="1"/>
            <a:r>
              <a:rPr lang="en-US" dirty="0" smtClean="0"/>
              <a:t>Maintenance schedule, spares</a:t>
            </a:r>
          </a:p>
          <a:p>
            <a:pPr lvl="1"/>
            <a:r>
              <a:rPr lang="en-US" dirty="0" smtClean="0"/>
              <a:t>Available design/fabrication resources</a:t>
            </a:r>
          </a:p>
        </p:txBody>
      </p:sp>
      <p:pic>
        <p:nvPicPr>
          <p:cNvPr id="10" name="Picture 9"/>
          <p:cNvPicPr>
            <a:picLocks noChangeAspect="1"/>
          </p:cNvPicPr>
          <p:nvPr/>
        </p:nvPicPr>
        <p:blipFill>
          <a:blip r:embed="rId2"/>
          <a:stretch>
            <a:fillRect/>
          </a:stretch>
        </p:blipFill>
        <p:spPr>
          <a:xfrm>
            <a:off x="7022492" y="96520"/>
            <a:ext cx="1948788" cy="1890323"/>
          </a:xfrm>
          <a:prstGeom prst="rect">
            <a:avLst/>
          </a:prstGeom>
        </p:spPr>
      </p:pic>
    </p:spTree>
    <p:extLst>
      <p:ext uri="{BB962C8B-B14F-4D97-AF65-F5344CB8AC3E}">
        <p14:creationId xmlns:p14="http://schemas.microsoft.com/office/powerpoint/2010/main" val="326161124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020748" y="3877907"/>
            <a:ext cx="4709297" cy="1200329"/>
          </a:xfrm>
          <a:prstGeom prst="rect">
            <a:avLst/>
          </a:prstGeom>
          <a:noFill/>
        </p:spPr>
        <p:txBody>
          <a:bodyPr wrap="square" rtlCol="0">
            <a:spAutoFit/>
          </a:bodyPr>
          <a:lstStyle/>
          <a:p>
            <a:r>
              <a:rPr lang="en-US" dirty="0" smtClean="0"/>
              <a:t>European FOCE (</a:t>
            </a:r>
            <a:r>
              <a:rPr lang="en-US" dirty="0" err="1" smtClean="0"/>
              <a:t>eFOCE</a:t>
            </a:r>
            <a:r>
              <a:rPr lang="en-US" dirty="0" smtClean="0"/>
              <a:t>) is currently under construction and scheduled for deployment in May 2012.  This system uses a cable but the CO2 is delivered in bottles to a surface expression.</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pic>
        <p:nvPicPr>
          <p:cNvPr id="2" name="Picture 1" descr="deployed CP-FOC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124" y="2042596"/>
            <a:ext cx="2780271" cy="1664517"/>
          </a:xfrm>
          <a:prstGeom prst="rect">
            <a:avLst/>
          </a:prstGeom>
        </p:spPr>
      </p:pic>
      <p:pic>
        <p:nvPicPr>
          <p:cNvPr id="7" name="Picture 6" descr="FOCE ceployed at Mars site 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21729" y="736126"/>
            <a:ext cx="2169298" cy="1464276"/>
          </a:xfrm>
          <a:prstGeom prst="rect">
            <a:avLst/>
          </a:prstGeom>
        </p:spPr>
      </p:pic>
      <p:sp>
        <p:nvSpPr>
          <p:cNvPr id="9" name="TextBox 8"/>
          <p:cNvSpPr txBox="1"/>
          <p:nvPr/>
        </p:nvSpPr>
        <p:spPr>
          <a:xfrm>
            <a:off x="1508211" y="933574"/>
            <a:ext cx="4043406" cy="923330"/>
          </a:xfrm>
          <a:prstGeom prst="rect">
            <a:avLst/>
          </a:prstGeom>
          <a:noFill/>
        </p:spPr>
        <p:txBody>
          <a:bodyPr wrap="square" rtlCol="0">
            <a:spAutoFit/>
          </a:bodyPr>
          <a:lstStyle/>
          <a:p>
            <a:r>
              <a:rPr lang="en-US" dirty="0" smtClean="0"/>
              <a:t>Deep FOCE (</a:t>
            </a:r>
            <a:r>
              <a:rPr lang="en-US" dirty="0" err="1" smtClean="0"/>
              <a:t>dpFOCE</a:t>
            </a:r>
            <a:r>
              <a:rPr lang="en-US" dirty="0" smtClean="0"/>
              <a:t>) is the original FOCE built for multi-science users on a cabled observatory. </a:t>
            </a:r>
            <a:endParaRPr lang="en-US" dirty="0"/>
          </a:p>
        </p:txBody>
      </p:sp>
      <p:sp>
        <p:nvSpPr>
          <p:cNvPr id="10" name="TextBox 9"/>
          <p:cNvSpPr txBox="1"/>
          <p:nvPr/>
        </p:nvSpPr>
        <p:spPr>
          <a:xfrm>
            <a:off x="3699176" y="2292342"/>
            <a:ext cx="4331730" cy="1477328"/>
          </a:xfrm>
          <a:prstGeom prst="rect">
            <a:avLst/>
          </a:prstGeom>
          <a:noFill/>
        </p:spPr>
        <p:txBody>
          <a:bodyPr wrap="square" rtlCol="0">
            <a:spAutoFit/>
          </a:bodyPr>
          <a:lstStyle/>
          <a:p>
            <a:r>
              <a:rPr lang="en-US" dirty="0" smtClean="0"/>
              <a:t>Coral Prototype FOCE (</a:t>
            </a:r>
            <a:r>
              <a:rPr lang="en-US" dirty="0" err="1" smtClean="0"/>
              <a:t>cpFOCE</a:t>
            </a:r>
            <a:r>
              <a:rPr lang="en-US" dirty="0" smtClean="0"/>
              <a:t>) is the first tech transfer of FOCE built for multi-science users on the Great Barrier Reef. Solar and wind powered except for the creation of the enriched CO</a:t>
            </a:r>
            <a:r>
              <a:rPr lang="en-US" baseline="-25000" dirty="0" smtClean="0"/>
              <a:t>2</a:t>
            </a:r>
            <a:r>
              <a:rPr lang="en-US" dirty="0" smtClean="0"/>
              <a:t> water.  </a:t>
            </a:r>
            <a:endParaRPr lang="en-US" dirty="0"/>
          </a:p>
        </p:txBody>
      </p:sp>
      <p:pic>
        <p:nvPicPr>
          <p:cNvPr id="1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0570" y="3707113"/>
            <a:ext cx="2000336" cy="1428622"/>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pic>
      <p:sp>
        <p:nvSpPr>
          <p:cNvPr id="13" name="Rectangle 12"/>
          <p:cNvSpPr/>
          <p:nvPr/>
        </p:nvSpPr>
        <p:spPr>
          <a:xfrm>
            <a:off x="385844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H="1" flipV="1">
            <a:off x="3838124" y="6273288"/>
            <a:ext cx="370333" cy="28438"/>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15" name="Rectangle 14"/>
          <p:cNvSpPr/>
          <p:nvPr/>
        </p:nvSpPr>
        <p:spPr>
          <a:xfrm>
            <a:off x="1188389" y="5635368"/>
            <a:ext cx="762002" cy="685876"/>
          </a:xfrm>
          <a:prstGeom prst="rect">
            <a:avLst/>
          </a:prstGeom>
          <a:solidFill>
            <a:schemeClr val="accent5">
              <a:lumMod val="75000"/>
              <a:alpha val="26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 name="Rectangle 15"/>
          <p:cNvSpPr/>
          <p:nvPr/>
        </p:nvSpPr>
        <p:spPr>
          <a:xfrm>
            <a:off x="1950391" y="5858417"/>
            <a:ext cx="1633225" cy="250930"/>
          </a:xfrm>
          <a:prstGeom prst="rect">
            <a:avLst/>
          </a:prstGeom>
          <a:solidFill>
            <a:schemeClr val="accent5">
              <a:lumMod val="75000"/>
              <a:alpha val="1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p:cNvSpPr/>
          <p:nvPr/>
        </p:nvSpPr>
        <p:spPr>
          <a:xfrm>
            <a:off x="3583615" y="5858417"/>
            <a:ext cx="373381" cy="250930"/>
          </a:xfrm>
          <a:prstGeom prst="rect">
            <a:avLst/>
          </a:prstGeom>
          <a:solidFill>
            <a:schemeClr val="bg1">
              <a:lumMod val="50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8" name="Rectangle 17"/>
          <p:cNvSpPr/>
          <p:nvPr/>
        </p:nvSpPr>
        <p:spPr>
          <a:xfrm>
            <a:off x="217010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9" name="Rectangle 18"/>
          <p:cNvSpPr/>
          <p:nvPr/>
        </p:nvSpPr>
        <p:spPr>
          <a:xfrm>
            <a:off x="2559484"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Rectangle 19"/>
          <p:cNvSpPr/>
          <p:nvPr/>
        </p:nvSpPr>
        <p:spPr>
          <a:xfrm>
            <a:off x="2871397"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Rectangle 20"/>
          <p:cNvSpPr/>
          <p:nvPr/>
        </p:nvSpPr>
        <p:spPr>
          <a:xfrm>
            <a:off x="3363651" y="6109347"/>
            <a:ext cx="68580" cy="211896"/>
          </a:xfrm>
          <a:prstGeom prst="rect">
            <a:avLst/>
          </a:prstGeom>
          <a:solidFill>
            <a:schemeClr val="bg1">
              <a:lumMod val="65000"/>
              <a:alpha val="54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22" name="Straight Connector 21"/>
          <p:cNvCxnSpPr/>
          <p:nvPr/>
        </p:nvCxnSpPr>
        <p:spPr>
          <a:xfrm>
            <a:off x="1020748" y="6321243"/>
            <a:ext cx="3136909" cy="0"/>
          </a:xfrm>
          <a:prstGeom prst="line">
            <a:avLst/>
          </a:prstGeom>
          <a:ln>
            <a:solidFill>
              <a:schemeClr val="accent4">
                <a:lumMod val="50000"/>
              </a:schemeClr>
            </a:solidFill>
          </a:ln>
        </p:spPr>
        <p:style>
          <a:lnRef idx="2">
            <a:schemeClr val="accent1"/>
          </a:lnRef>
          <a:fillRef idx="0">
            <a:schemeClr val="accent1"/>
          </a:fillRef>
          <a:effectRef idx="1">
            <a:schemeClr val="accent1"/>
          </a:effectRef>
          <a:fontRef idx="minor">
            <a:schemeClr val="tx1"/>
          </a:fontRef>
        </p:style>
      </p:cxnSp>
      <p:sp>
        <p:nvSpPr>
          <p:cNvPr id="23" name="Rectangle 22"/>
          <p:cNvSpPr/>
          <p:nvPr/>
        </p:nvSpPr>
        <p:spPr>
          <a:xfrm>
            <a:off x="3606475"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Rectangle 23"/>
          <p:cNvSpPr/>
          <p:nvPr/>
        </p:nvSpPr>
        <p:spPr>
          <a:xfrm>
            <a:off x="3653719"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Rectangle 24"/>
          <p:cNvSpPr/>
          <p:nvPr/>
        </p:nvSpPr>
        <p:spPr>
          <a:xfrm>
            <a:off x="3704926"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Rectangle 25"/>
          <p:cNvSpPr/>
          <p:nvPr/>
        </p:nvSpPr>
        <p:spPr>
          <a:xfrm>
            <a:off x="3762838"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Rectangle 26"/>
          <p:cNvSpPr/>
          <p:nvPr/>
        </p:nvSpPr>
        <p:spPr>
          <a:xfrm>
            <a:off x="3820751" y="5883510"/>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Rectangle 27"/>
          <p:cNvSpPr/>
          <p:nvPr/>
        </p:nvSpPr>
        <p:spPr>
          <a:xfrm>
            <a:off x="3876123"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Rectangle 28"/>
          <p:cNvSpPr/>
          <p:nvPr/>
        </p:nvSpPr>
        <p:spPr>
          <a:xfrm>
            <a:off x="3927024" y="5884625"/>
            <a:ext cx="17373" cy="189592"/>
          </a:xfrm>
          <a:prstGeom prst="rect">
            <a:avLst/>
          </a:prstGeom>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0" name="Picture 29" descr="images-1.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36414" y="5317105"/>
            <a:ext cx="233915" cy="493914"/>
          </a:xfrm>
          <a:prstGeom prst="rect">
            <a:avLst/>
          </a:prstGeom>
        </p:spPr>
      </p:pic>
      <p:pic>
        <p:nvPicPr>
          <p:cNvPr id="31" name="Picture 30" descr="images.gif"/>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rot="16200000">
            <a:off x="1288535" y="5831605"/>
            <a:ext cx="507576" cy="728487"/>
          </a:xfrm>
          <a:prstGeom prst="rect">
            <a:avLst/>
          </a:prstGeom>
        </p:spPr>
      </p:pic>
      <p:pic>
        <p:nvPicPr>
          <p:cNvPr id="32" name="Picture 31" descr="bowtech.gif"/>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542323" y="5635368"/>
            <a:ext cx="408068" cy="295401"/>
          </a:xfrm>
          <a:prstGeom prst="rect">
            <a:avLst/>
          </a:prstGeom>
        </p:spPr>
      </p:pic>
      <p:sp>
        <p:nvSpPr>
          <p:cNvPr id="33" name="Rectangle 32"/>
          <p:cNvSpPr/>
          <p:nvPr/>
        </p:nvSpPr>
        <p:spPr>
          <a:xfrm>
            <a:off x="2272972" y="5858417"/>
            <a:ext cx="261620" cy="25093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34" name="Picture 33" descr="1e652e785ddeca238b6aa7d420ce39e2.gif"/>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030349" y="5395590"/>
            <a:ext cx="691493" cy="956323"/>
          </a:xfrm>
          <a:prstGeom prst="rect">
            <a:avLst/>
          </a:prstGeom>
        </p:spPr>
      </p:pic>
      <p:sp>
        <p:nvSpPr>
          <p:cNvPr id="36" name="Rectangle 35"/>
          <p:cNvSpPr/>
          <p:nvPr/>
        </p:nvSpPr>
        <p:spPr>
          <a:xfrm>
            <a:off x="3636956" y="6179050"/>
            <a:ext cx="221488" cy="122677"/>
          </a:xfrm>
          <a:prstGeom prst="rect">
            <a:avLst/>
          </a:prstGeom>
          <a:solidFill>
            <a:schemeClr val="tx1"/>
          </a:solid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37" name="Straight Connector 36"/>
          <p:cNvCxnSpPr>
            <a:endCxn id="36" idx="3"/>
          </p:cNvCxnSpPr>
          <p:nvPr/>
        </p:nvCxnSpPr>
        <p:spPr>
          <a:xfrm flipH="1" flipV="1">
            <a:off x="3858444" y="6240388"/>
            <a:ext cx="350013" cy="61338"/>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8" name="Straight Connector 37"/>
          <p:cNvCxnSpPr/>
          <p:nvPr/>
        </p:nvCxnSpPr>
        <p:spPr>
          <a:xfrm flipV="1">
            <a:off x="3807644" y="6109347"/>
            <a:ext cx="0" cy="69702"/>
          </a:xfrm>
          <a:prstGeom prst="line">
            <a:avLst/>
          </a:prstGeom>
          <a:ln w="38100" cmpd="sng">
            <a:solidFill>
              <a:srgbClr val="008000"/>
            </a:solidFill>
          </a:ln>
        </p:spPr>
        <p:style>
          <a:lnRef idx="2">
            <a:schemeClr val="accent1"/>
          </a:lnRef>
          <a:fillRef idx="0">
            <a:schemeClr val="accent1"/>
          </a:fillRef>
          <a:effectRef idx="1">
            <a:schemeClr val="accent1"/>
          </a:effectRef>
          <a:fontRef idx="minor">
            <a:schemeClr val="tx1"/>
          </a:fontRef>
        </p:style>
      </p:cxnSp>
      <p:cxnSp>
        <p:nvCxnSpPr>
          <p:cNvPr id="39" name="Straight Connector 38"/>
          <p:cNvCxnSpPr/>
          <p:nvPr/>
        </p:nvCxnSpPr>
        <p:spPr>
          <a:xfrm flipH="1">
            <a:off x="1950391" y="6287507"/>
            <a:ext cx="1686565"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0" name="Straight Connector 39"/>
          <p:cNvCxnSpPr/>
          <p:nvPr/>
        </p:nvCxnSpPr>
        <p:spPr>
          <a:xfrm>
            <a:off x="1950391" y="5702283"/>
            <a:ext cx="0" cy="599444"/>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1" name="Straight Connector 40"/>
          <p:cNvCxnSpPr/>
          <p:nvPr/>
        </p:nvCxnSpPr>
        <p:spPr>
          <a:xfrm flipH="1">
            <a:off x="1309293" y="6301726"/>
            <a:ext cx="641098"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2" name="Straight Connector 41"/>
          <p:cNvCxnSpPr/>
          <p:nvPr/>
        </p:nvCxnSpPr>
        <p:spPr>
          <a:xfrm flipV="1">
            <a:off x="2330884" y="5758045"/>
            <a:ext cx="0" cy="529463"/>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3" name="Straight Connector 42"/>
          <p:cNvCxnSpPr/>
          <p:nvPr/>
        </p:nvCxnSpPr>
        <p:spPr>
          <a:xfrm flipV="1">
            <a:off x="1310817" y="6273288"/>
            <a:ext cx="0" cy="3764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flipH="1">
            <a:off x="1386509" y="5631743"/>
            <a:ext cx="563882"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5" name="Straight Connector 44"/>
          <p:cNvCxnSpPr/>
          <p:nvPr/>
        </p:nvCxnSpPr>
        <p:spPr>
          <a:xfrm flipV="1">
            <a:off x="1950391" y="5631743"/>
            <a:ext cx="0" cy="70539"/>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pic>
        <p:nvPicPr>
          <p:cNvPr id="46" name="Picture 45" descr="Model-300-2.gif"/>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rot="9151486">
            <a:off x="1669466" y="5740114"/>
            <a:ext cx="388113" cy="426024"/>
          </a:xfrm>
          <a:prstGeom prst="rect">
            <a:avLst/>
          </a:prstGeom>
        </p:spPr>
      </p:pic>
      <p:cxnSp>
        <p:nvCxnSpPr>
          <p:cNvPr id="47" name="Straight Connector 46"/>
          <p:cNvCxnSpPr/>
          <p:nvPr/>
        </p:nvCxnSpPr>
        <p:spPr>
          <a:xfrm flipH="1">
            <a:off x="2030349" y="5962971"/>
            <a:ext cx="94873" cy="0"/>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cxnSp>
        <p:nvCxnSpPr>
          <p:cNvPr id="48" name="Straight Connector 47"/>
          <p:cNvCxnSpPr/>
          <p:nvPr/>
        </p:nvCxnSpPr>
        <p:spPr>
          <a:xfrm flipV="1">
            <a:off x="2125223" y="5962971"/>
            <a:ext cx="0" cy="324536"/>
          </a:xfrm>
          <a:prstGeom prst="line">
            <a:avLst/>
          </a:prstGeom>
          <a:ln w="38100" cmpd="sng">
            <a:solidFill>
              <a:schemeClr val="tx1"/>
            </a:solidFill>
          </a:ln>
        </p:spPr>
        <p:style>
          <a:lnRef idx="2">
            <a:schemeClr val="accent1"/>
          </a:lnRef>
          <a:fillRef idx="0">
            <a:schemeClr val="accent1"/>
          </a:fillRef>
          <a:effectRef idx="1">
            <a:schemeClr val="accent1"/>
          </a:effectRef>
          <a:fontRef idx="minor">
            <a:schemeClr val="tx1"/>
          </a:fontRef>
        </p:style>
      </p:cxnSp>
      <p:sp>
        <p:nvSpPr>
          <p:cNvPr id="49" name="TextBox 48"/>
          <p:cNvSpPr txBox="1"/>
          <p:nvPr/>
        </p:nvSpPr>
        <p:spPr>
          <a:xfrm>
            <a:off x="4208457" y="5405780"/>
            <a:ext cx="4493834" cy="923330"/>
          </a:xfrm>
          <a:prstGeom prst="rect">
            <a:avLst/>
          </a:prstGeom>
          <a:noFill/>
        </p:spPr>
        <p:txBody>
          <a:bodyPr wrap="square" rtlCol="0">
            <a:spAutoFit/>
          </a:bodyPr>
          <a:lstStyle/>
          <a:p>
            <a:r>
              <a:rPr lang="en-US" dirty="0" smtClean="0"/>
              <a:t>Antarctic FOCE (</a:t>
            </a:r>
            <a:r>
              <a:rPr lang="en-US" dirty="0" err="1" smtClean="0"/>
              <a:t>antFOCE</a:t>
            </a:r>
            <a:r>
              <a:rPr lang="en-US" dirty="0" smtClean="0"/>
              <a:t>) proposal submitted and partially funded. Proposal for other 50% of funding underway. </a:t>
            </a:r>
            <a:endParaRPr lang="en-US" dirty="0"/>
          </a:p>
        </p:txBody>
      </p:sp>
    </p:spTree>
    <p:extLst>
      <p:ext uri="{BB962C8B-B14F-4D97-AF65-F5344CB8AC3E}">
        <p14:creationId xmlns:p14="http://schemas.microsoft.com/office/powerpoint/2010/main" val="1490413780"/>
      </p:ext>
    </p:extLst>
  </p:cSld>
  <p:clrMapOvr>
    <a:masterClrMapping/>
  </p:clrMapOvr>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 name="Rounded Rectangle 125"/>
          <p:cNvSpPr/>
          <p:nvPr/>
        </p:nvSpPr>
        <p:spPr>
          <a:xfrm>
            <a:off x="2404488" y="4665691"/>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3333010" y="2315831"/>
            <a:ext cx="1983740" cy="1276195"/>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2000" dirty="0" smtClean="0">
                <a:solidFill>
                  <a:schemeClr val="accent1">
                    <a:lumMod val="75000"/>
                  </a:schemeClr>
                </a:solidFill>
              </a:rPr>
              <a:t>Controller </a:t>
            </a:r>
            <a:endParaRPr lang="en-US" sz="2800" dirty="0">
              <a:solidFill>
                <a:schemeClr val="accent1">
                  <a:lumMod val="75000"/>
                </a:schemeClr>
              </a:solidFill>
            </a:endParaRPr>
          </a:p>
        </p:txBody>
      </p:sp>
      <p:sp>
        <p:nvSpPr>
          <p:cNvPr id="6" name="Rounded Rectangle 5"/>
          <p:cNvSpPr/>
          <p:nvPr/>
        </p:nvSpPr>
        <p:spPr>
          <a:xfrm>
            <a:off x="944497" y="2515041"/>
            <a:ext cx="704509" cy="643727"/>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Enriched</a:t>
            </a:r>
          </a:p>
          <a:p>
            <a:pPr algn="ctr"/>
            <a:r>
              <a:rPr lang="en-US" sz="1000" dirty="0" smtClean="0">
                <a:solidFill>
                  <a:schemeClr val="accent1">
                    <a:lumMod val="75000"/>
                  </a:schemeClr>
                </a:solidFill>
              </a:rPr>
              <a:t>Seawater</a:t>
            </a:r>
            <a:endParaRPr lang="en-US" sz="1100" dirty="0">
              <a:solidFill>
                <a:schemeClr val="accent1">
                  <a:lumMod val="75000"/>
                </a:schemeClr>
              </a:solidFill>
            </a:endParaRPr>
          </a:p>
        </p:txBody>
      </p:sp>
      <p:sp>
        <p:nvSpPr>
          <p:cNvPr id="8" name="Rectangle 7"/>
          <p:cNvSpPr/>
          <p:nvPr/>
        </p:nvSpPr>
        <p:spPr>
          <a:xfrm>
            <a:off x="2396004" y="4660500"/>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3699018" y="498029"/>
            <a:ext cx="592747" cy="28988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000" dirty="0" smtClean="0">
                <a:solidFill>
                  <a:schemeClr val="accent1">
                    <a:lumMod val="75000"/>
                  </a:schemeClr>
                </a:solidFill>
              </a:rPr>
              <a:t>Power</a:t>
            </a:r>
            <a:endParaRPr lang="en-US" sz="1100" dirty="0">
              <a:solidFill>
                <a:schemeClr val="accent1">
                  <a:lumMod val="75000"/>
                </a:schemeClr>
              </a:solidFill>
            </a:endParaRPr>
          </a:p>
        </p:txBody>
      </p:sp>
      <p:sp>
        <p:nvSpPr>
          <p:cNvPr id="71" name="Rounded Rectangle 70"/>
          <p:cNvSpPr/>
          <p:nvPr/>
        </p:nvSpPr>
        <p:spPr>
          <a:xfrm>
            <a:off x="4428843" y="498027"/>
            <a:ext cx="697917" cy="591409"/>
          </a:xfrm>
          <a:prstGeom prst="roundRect">
            <a:avLst>
              <a:gd name="adj" fmla="val 9581"/>
            </a:avLst>
          </a:prstGeom>
          <a:solidFill>
            <a:schemeClr val="accent3">
              <a:lumMod val="40000"/>
              <a:lumOff val="60000"/>
            </a:schemeClr>
          </a:solidFill>
          <a:ln w="5715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accent1">
                    <a:lumMod val="75000"/>
                  </a:schemeClr>
                </a:solidFill>
              </a:rPr>
              <a:t>Data</a:t>
            </a:r>
            <a:endParaRPr lang="en-US" sz="2400" dirty="0">
              <a:solidFill>
                <a:schemeClr val="accent1">
                  <a:lumMod val="75000"/>
                </a:schemeClr>
              </a:solidFill>
            </a:endParaRPr>
          </a:p>
        </p:txBody>
      </p:sp>
      <p:cxnSp>
        <p:nvCxnSpPr>
          <p:cNvPr id="123" name="Straight Connector 122"/>
          <p:cNvCxnSpPr/>
          <p:nvPr/>
        </p:nvCxnSpPr>
        <p:spPr>
          <a:xfrm flipH="1">
            <a:off x="1905065" y="3548449"/>
            <a:ext cx="1363429" cy="850806"/>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25039" y="3679181"/>
            <a:ext cx="0" cy="8335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242041" y="3685240"/>
            <a:ext cx="778212" cy="843318"/>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3995392" y="787913"/>
            <a:ext cx="0" cy="1459439"/>
          </a:xfrm>
          <a:prstGeom prst="line">
            <a:avLst/>
          </a:prstGeom>
          <a:ln w="57150" cmpd="sng">
            <a:solidFill>
              <a:schemeClr val="accent2"/>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52" name="Rounded Rectangle 151"/>
          <p:cNvSpPr/>
          <p:nvPr/>
        </p:nvSpPr>
        <p:spPr>
          <a:xfrm>
            <a:off x="7007537" y="2638937"/>
            <a:ext cx="1855259" cy="1819023"/>
          </a:xfrm>
          <a:prstGeom prst="roundRect">
            <a:avLst>
              <a:gd name="adj" fmla="val 4802"/>
            </a:avLst>
          </a:prstGeom>
          <a:noFill/>
          <a:ln w="28575" cmpd="sng">
            <a:solidFill>
              <a:schemeClr val="tx1">
                <a:lumMod val="50000"/>
                <a:lumOff val="50000"/>
              </a:schemeClr>
            </a:solid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What’s inside?</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Build or Buy?</a:t>
            </a:r>
          </a:p>
          <a:p>
            <a:pPr algn="ctr"/>
            <a:endParaRPr lang="en-US" sz="800" dirty="0" smtClean="0">
              <a:solidFill>
                <a:schemeClr val="accent6">
                  <a:lumMod val="75000"/>
                </a:schemeClr>
              </a:solidFill>
            </a:endParaRPr>
          </a:p>
          <a:p>
            <a:pPr algn="ctr"/>
            <a:r>
              <a:rPr lang="en-US" sz="1400" dirty="0" smtClean="0">
                <a:solidFill>
                  <a:schemeClr val="accent6">
                    <a:lumMod val="75000"/>
                  </a:schemeClr>
                </a:solidFill>
              </a:rPr>
              <a:t>Where to put the pieces?</a:t>
            </a:r>
          </a:p>
          <a:p>
            <a:pPr algn="ctr"/>
            <a:endParaRPr lang="en-US" sz="800" dirty="0">
              <a:solidFill>
                <a:schemeClr val="accent6">
                  <a:lumMod val="75000"/>
                </a:schemeClr>
              </a:solidFill>
            </a:endParaRPr>
          </a:p>
          <a:p>
            <a:pPr algn="ctr"/>
            <a:r>
              <a:rPr lang="en-US" sz="1400" dirty="0" smtClean="0">
                <a:solidFill>
                  <a:schemeClr val="accent6">
                    <a:lumMod val="75000"/>
                  </a:schemeClr>
                </a:solidFill>
              </a:rPr>
              <a:t>How are pieces connected?</a:t>
            </a:r>
            <a:endParaRPr lang="en-US" dirty="0">
              <a:solidFill>
                <a:schemeClr val="accent6">
                  <a:lumMod val="75000"/>
                </a:schemeClr>
              </a:solidFill>
            </a:endParaRPr>
          </a:p>
        </p:txBody>
      </p:sp>
      <p:cxnSp>
        <p:nvCxnSpPr>
          <p:cNvPr id="163" name="Straight Connector 162"/>
          <p:cNvCxnSpPr/>
          <p:nvPr/>
        </p:nvCxnSpPr>
        <p:spPr>
          <a:xfrm>
            <a:off x="5366555" y="3548449"/>
            <a:ext cx="796890" cy="869417"/>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7" y="3635604"/>
            <a:ext cx="0" cy="877095"/>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316750" y="1269972"/>
            <a:ext cx="1866815" cy="1045860"/>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1160" y="3679181"/>
            <a:ext cx="1353237" cy="84331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5126760" y="793732"/>
            <a:ext cx="2056805" cy="357958"/>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4" name="Straight Connector 203"/>
          <p:cNvCxnSpPr>
            <a:endCxn id="71" idx="2"/>
          </p:cNvCxnSpPr>
          <p:nvPr/>
        </p:nvCxnSpPr>
        <p:spPr>
          <a:xfrm flipV="1">
            <a:off x="4777802" y="1089436"/>
            <a:ext cx="0" cy="1157916"/>
          </a:xfrm>
          <a:prstGeom prst="line">
            <a:avLst/>
          </a:prstGeom>
          <a:ln w="5715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24" name="Rounded Rectangle 223"/>
          <p:cNvSpPr/>
          <p:nvPr/>
        </p:nvSpPr>
        <p:spPr>
          <a:xfrm>
            <a:off x="888463" y="2162237"/>
            <a:ext cx="411421"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CO</a:t>
            </a:r>
            <a:r>
              <a:rPr lang="en-US" sz="1000" baseline="-25000" dirty="0" smtClean="0">
                <a:solidFill>
                  <a:schemeClr val="accent1">
                    <a:lumMod val="75000"/>
                  </a:schemeClr>
                </a:solidFill>
              </a:rPr>
              <a:t>2</a:t>
            </a:r>
            <a:endParaRPr lang="en-US" sz="1100" baseline="-25000" dirty="0">
              <a:solidFill>
                <a:schemeClr val="accent1">
                  <a:lumMod val="75000"/>
                </a:schemeClr>
              </a:solidFill>
            </a:endParaRPr>
          </a:p>
        </p:txBody>
      </p:sp>
      <p:sp>
        <p:nvSpPr>
          <p:cNvPr id="225" name="Rounded Rectangle 224"/>
          <p:cNvSpPr/>
          <p:nvPr/>
        </p:nvSpPr>
        <p:spPr>
          <a:xfrm>
            <a:off x="1348316" y="2162237"/>
            <a:ext cx="444684" cy="307190"/>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000" dirty="0" smtClean="0">
                <a:solidFill>
                  <a:schemeClr val="accent1">
                    <a:lumMod val="75000"/>
                  </a:schemeClr>
                </a:solidFill>
              </a:rPr>
              <a:t>H</a:t>
            </a:r>
            <a:r>
              <a:rPr lang="en-US" sz="1000" baseline="-25000" dirty="0" smtClean="0">
                <a:solidFill>
                  <a:schemeClr val="accent1">
                    <a:lumMod val="75000"/>
                  </a:schemeClr>
                </a:solidFill>
              </a:rPr>
              <a:t>2</a:t>
            </a:r>
            <a:r>
              <a:rPr lang="en-US" sz="1000" dirty="0" smtClean="0">
                <a:solidFill>
                  <a:schemeClr val="accent1">
                    <a:lumMod val="75000"/>
                  </a:schemeClr>
                </a:solidFill>
              </a:rPr>
              <a:t>O</a:t>
            </a:r>
            <a:endParaRPr lang="en-US" sz="1100" dirty="0">
              <a:solidFill>
                <a:schemeClr val="accent1">
                  <a:lumMod val="75000"/>
                </a:schemeClr>
              </a:solidFill>
            </a:endParaRPr>
          </a:p>
        </p:txBody>
      </p:sp>
      <p:sp>
        <p:nvSpPr>
          <p:cNvPr id="232" name="Rounded Rectangle 231"/>
          <p:cNvSpPr/>
          <p:nvPr/>
        </p:nvSpPr>
        <p:spPr>
          <a:xfrm>
            <a:off x="2913629" y="1792900"/>
            <a:ext cx="2838920" cy="2191323"/>
          </a:xfrm>
          <a:prstGeom prst="roundRect">
            <a:avLst>
              <a:gd name="adj" fmla="val 4802"/>
            </a:avLst>
          </a:prstGeom>
          <a:noFill/>
          <a:ln w="12700" cmpd="sng">
            <a:solidFill>
              <a:schemeClr val="accent2"/>
            </a:solidFill>
            <a:prstDash val="sysDash"/>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6">
                  <a:lumMod val="75000"/>
                </a:schemeClr>
              </a:solidFill>
            </a:endParaRPr>
          </a:p>
        </p:txBody>
      </p:sp>
      <p:grpSp>
        <p:nvGrpSpPr>
          <p:cNvPr id="244" name="Group 243"/>
          <p:cNvGrpSpPr/>
          <p:nvPr/>
        </p:nvGrpSpPr>
        <p:grpSpPr>
          <a:xfrm>
            <a:off x="4116011" y="5482399"/>
            <a:ext cx="551967" cy="646758"/>
            <a:chOff x="1788020" y="1582961"/>
            <a:chExt cx="329086" cy="403787"/>
          </a:xfrm>
        </p:grpSpPr>
        <p:sp>
          <p:nvSpPr>
            <p:cNvPr id="233" name="Oval 23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34" name="Pentagon 23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36" name="Straight Connector 235"/>
            <p:cNvCxnSpPr>
              <a:endCxn id="23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47" name="Group 246"/>
          <p:cNvGrpSpPr/>
          <p:nvPr/>
        </p:nvGrpSpPr>
        <p:grpSpPr>
          <a:xfrm>
            <a:off x="6355591" y="5387300"/>
            <a:ext cx="551967" cy="646758"/>
            <a:chOff x="1788020" y="1582961"/>
            <a:chExt cx="329086" cy="403787"/>
          </a:xfrm>
        </p:grpSpPr>
        <p:sp>
          <p:nvSpPr>
            <p:cNvPr id="248" name="Oval 2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49" name="Pentagon 2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50" name="Straight Connector 249"/>
            <p:cNvCxnSpPr>
              <a:endCxn id="2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6" name="Group 255"/>
          <p:cNvGrpSpPr/>
          <p:nvPr/>
        </p:nvGrpSpPr>
        <p:grpSpPr>
          <a:xfrm>
            <a:off x="4658873" y="4753502"/>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6" y="4751828"/>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199" y="4653741"/>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1" y="4653741"/>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79" y="5373638"/>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grpSp>
        <p:nvGrpSpPr>
          <p:cNvPr id="295" name="Group 294"/>
          <p:cNvGrpSpPr/>
          <p:nvPr/>
        </p:nvGrpSpPr>
        <p:grpSpPr>
          <a:xfrm>
            <a:off x="4658873" y="5482399"/>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cxnSp>
        <p:nvCxnSpPr>
          <p:cNvPr id="303" name="Straight Connector 302"/>
          <p:cNvCxnSpPr>
            <a:stCxn id="152" idx="1"/>
            <a:endCxn id="232" idx="3"/>
          </p:cNvCxnSpPr>
          <p:nvPr/>
        </p:nvCxnSpPr>
        <p:spPr>
          <a:xfrm flipH="1" flipV="1">
            <a:off x="5752549" y="2888562"/>
            <a:ext cx="1254988" cy="659887"/>
          </a:xfrm>
          <a:prstGeom prst="line">
            <a:avLst/>
          </a:prstGeom>
          <a:ln w="12700" cmpd="sng">
            <a:solidFill>
              <a:srgbClr val="C0504D"/>
            </a:solidFill>
          </a:ln>
        </p:spPr>
        <p:style>
          <a:lnRef idx="2">
            <a:schemeClr val="accent1"/>
          </a:lnRef>
          <a:fillRef idx="0">
            <a:schemeClr val="accent1"/>
          </a:fillRef>
          <a:effectRef idx="1">
            <a:schemeClr val="accent1"/>
          </a:effectRef>
          <a:fontRef idx="minor">
            <a:schemeClr val="tx1"/>
          </a:fontRef>
        </p:style>
      </p:cxnSp>
      <p:sp>
        <p:nvSpPr>
          <p:cNvPr id="85" name="Rounded Rectangle 84"/>
          <p:cNvSpPr/>
          <p:nvPr/>
        </p:nvSpPr>
        <p:spPr>
          <a:xfrm>
            <a:off x="873165" y="883146"/>
            <a:ext cx="1855259" cy="77365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software developer sees…</a:t>
            </a:r>
            <a:endParaRPr lang="en-US" sz="2400" dirty="0">
              <a:solidFill>
                <a:schemeClr val="tx1"/>
              </a:solidFill>
            </a:endParaRPr>
          </a:p>
        </p:txBody>
      </p:sp>
      <p:sp>
        <p:nvSpPr>
          <p:cNvPr id="105" name="Rounded Rectangle 104"/>
          <p:cNvSpPr/>
          <p:nvPr/>
        </p:nvSpPr>
        <p:spPr>
          <a:xfrm>
            <a:off x="7183565" y="1625030"/>
            <a:ext cx="1472548" cy="905868"/>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dirty="0" smtClean="0">
                <a:solidFill>
                  <a:schemeClr val="tx1"/>
                </a:solidFill>
              </a:rPr>
              <a:t>The user needs to consider</a:t>
            </a:r>
            <a:endParaRPr lang="en-US" sz="2400" dirty="0">
              <a:solidFill>
                <a:schemeClr val="tx1"/>
              </a:solidFill>
            </a:endParaRPr>
          </a:p>
        </p:txBody>
      </p:sp>
      <p:sp>
        <p:nvSpPr>
          <p:cNvPr id="107" name="Pentagon 106"/>
          <p:cNvSpPr/>
          <p:nvPr/>
        </p:nvSpPr>
        <p:spPr>
          <a:xfrm>
            <a:off x="1800795" y="571749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13" name="Group 112"/>
          <p:cNvGrpSpPr/>
          <p:nvPr/>
        </p:nvGrpSpPr>
        <p:grpSpPr>
          <a:xfrm>
            <a:off x="850878" y="5411812"/>
            <a:ext cx="879789" cy="879789"/>
            <a:chOff x="850878" y="5411812"/>
            <a:chExt cx="879789" cy="879789"/>
          </a:xfrm>
        </p:grpSpPr>
        <p:sp>
          <p:nvSpPr>
            <p:cNvPr id="114" name="Oval 11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5" name="Picture 11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6" name="Group 115"/>
          <p:cNvGrpSpPr/>
          <p:nvPr/>
        </p:nvGrpSpPr>
        <p:grpSpPr>
          <a:xfrm>
            <a:off x="7353535" y="316220"/>
            <a:ext cx="1267674" cy="1310055"/>
            <a:chOff x="7180536" y="711795"/>
            <a:chExt cx="1503467" cy="1604036"/>
          </a:xfrm>
        </p:grpSpPr>
        <p:sp>
          <p:nvSpPr>
            <p:cNvPr id="117" name="Oval 11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8" name="Picture 11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25" name="Rounded Rectangle 124"/>
          <p:cNvSpPr/>
          <p:nvPr/>
        </p:nvSpPr>
        <p:spPr>
          <a:xfrm>
            <a:off x="946865" y="2957668"/>
            <a:ext cx="703249" cy="255675"/>
          </a:xfrm>
          <a:prstGeom prst="roundRect">
            <a:avLst>
              <a:gd name="adj" fmla="val 9581"/>
            </a:avLst>
          </a:prstGeom>
          <a:solidFill>
            <a:schemeClr val="accent6">
              <a:lumMod val="60000"/>
              <a:lumOff val="40000"/>
            </a:schemeClr>
          </a:solidFill>
          <a:ln>
            <a:solidFill>
              <a:schemeClr val="accent1"/>
            </a:solid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rgbClr val="C0504D"/>
              </a:solidFill>
            </a:endParaRPr>
          </a:p>
        </p:txBody>
      </p:sp>
      <p:sp>
        <p:nvSpPr>
          <p:cNvPr id="128" name="Pentagon 127"/>
          <p:cNvSpPr/>
          <p:nvPr/>
        </p:nvSpPr>
        <p:spPr>
          <a:xfrm>
            <a:off x="1793435" y="4731296"/>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29" name="Pentagon 128"/>
          <p:cNvSpPr/>
          <p:nvPr/>
        </p:nvSpPr>
        <p:spPr>
          <a:xfrm rot="5400000">
            <a:off x="888063" y="3500960"/>
            <a:ext cx="823641" cy="240693"/>
          </a:xfrm>
          <a:prstGeom prst="homePlate">
            <a:avLst/>
          </a:prstGeom>
          <a:solidFill>
            <a:schemeClr val="accent6">
              <a:lumMod val="60000"/>
              <a:lumOff val="40000"/>
            </a:schemeClr>
          </a:solidFill>
          <a:ln w="12700" cmpd="sng">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endParaRPr>
          </a:p>
        </p:txBody>
      </p:sp>
      <p:sp>
        <p:nvSpPr>
          <p:cNvPr id="253" name="TextBox 252"/>
          <p:cNvSpPr txBox="1"/>
          <p:nvPr/>
        </p:nvSpPr>
        <p:spPr>
          <a:xfrm>
            <a:off x="7824680" y="5121017"/>
            <a:ext cx="596512" cy="369332"/>
          </a:xfrm>
          <a:prstGeom prst="rect">
            <a:avLst/>
          </a:prstGeom>
          <a:noFill/>
        </p:spPr>
        <p:txBody>
          <a:bodyPr wrap="none" rtlCol="0">
            <a:spAutoFit/>
          </a:bodyPr>
          <a:lstStyle/>
          <a:p>
            <a:r>
              <a:rPr lang="en-US" dirty="0" smtClean="0"/>
              <a:t>DO2</a:t>
            </a:r>
            <a:endParaRPr lang="en-US" dirty="0"/>
          </a:p>
        </p:txBody>
      </p:sp>
      <p:grpSp>
        <p:nvGrpSpPr>
          <p:cNvPr id="131" name="Group 130"/>
          <p:cNvGrpSpPr/>
          <p:nvPr/>
        </p:nvGrpSpPr>
        <p:grpSpPr>
          <a:xfrm>
            <a:off x="850878" y="4417866"/>
            <a:ext cx="879789" cy="879789"/>
            <a:chOff x="850878" y="4417866"/>
            <a:chExt cx="879789" cy="879789"/>
          </a:xfrm>
        </p:grpSpPr>
        <p:sp>
          <p:nvSpPr>
            <p:cNvPr id="132" name="Oval 13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33" name="Picture 132" descr="peristalticRe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135" name="TextBox 134"/>
          <p:cNvSpPr txBox="1"/>
          <p:nvPr/>
        </p:nvSpPr>
        <p:spPr>
          <a:xfrm>
            <a:off x="2874311" y="5836497"/>
            <a:ext cx="1040594" cy="369332"/>
          </a:xfrm>
          <a:prstGeom prst="rect">
            <a:avLst/>
          </a:prstGeom>
          <a:noFill/>
        </p:spPr>
        <p:txBody>
          <a:bodyPr wrap="none" rtlCol="0">
            <a:spAutoFit/>
          </a:bodyPr>
          <a:lstStyle/>
          <a:p>
            <a:r>
              <a:rPr lang="en-US" dirty="0" smtClean="0"/>
              <a:t>Chamber</a:t>
            </a:r>
            <a:endParaRPr lang="en-US" dirty="0"/>
          </a:p>
        </p:txBody>
      </p:sp>
      <p:sp>
        <p:nvSpPr>
          <p:cNvPr id="136" name="TextBox 135"/>
          <p:cNvSpPr txBox="1"/>
          <p:nvPr/>
        </p:nvSpPr>
        <p:spPr>
          <a:xfrm>
            <a:off x="6459370" y="6129157"/>
            <a:ext cx="953018" cy="369332"/>
          </a:xfrm>
          <a:prstGeom prst="rect">
            <a:avLst/>
          </a:prstGeom>
          <a:noFill/>
        </p:spPr>
        <p:txBody>
          <a:bodyPr wrap="none" rtlCol="0">
            <a:spAutoFit/>
          </a:bodyPr>
          <a:lstStyle/>
          <a:p>
            <a:r>
              <a:rPr lang="en-US" dirty="0" smtClean="0"/>
              <a:t>External</a:t>
            </a:r>
            <a:endParaRPr lang="en-US" dirty="0"/>
          </a:p>
        </p:txBody>
      </p:sp>
    </p:spTree>
    <p:extLst>
      <p:ext uri="{BB962C8B-B14F-4D97-AF65-F5344CB8AC3E}">
        <p14:creationId xmlns:p14="http://schemas.microsoft.com/office/powerpoint/2010/main" val="721799971"/>
      </p:ext>
    </p:extLst>
  </p:cSld>
  <p:clrMapOvr>
    <a:masterClrMapping/>
  </p:clrMapOvr>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Some things </a:t>
            </a:r>
            <a:r>
              <a:rPr lang="en-US" b="1" i="1" dirty="0" smtClean="0"/>
              <a:t>must</a:t>
            </a:r>
            <a:r>
              <a:rPr lang="en-US" dirty="0" smtClean="0"/>
              <a:t> be on the seafloor</a:t>
            </a:r>
          </a:p>
          <a:p>
            <a:pPr lvl="1"/>
            <a:r>
              <a:rPr lang="en-US" dirty="0" smtClean="0"/>
              <a:t>Chamber, instruments</a:t>
            </a:r>
          </a:p>
          <a:p>
            <a:pPr lvl="1"/>
            <a:r>
              <a:rPr lang="en-US" dirty="0" smtClean="0"/>
              <a:t>Actuators (pumps, fans,</a:t>
            </a:r>
            <a:r>
              <a:rPr lang="en-US" dirty="0"/>
              <a:t> </a:t>
            </a:r>
            <a:r>
              <a:rPr lang="en-US" dirty="0" smtClean="0"/>
              <a:t>etc.)</a:t>
            </a:r>
          </a:p>
          <a:p>
            <a:r>
              <a:rPr lang="en-US" dirty="0" smtClean="0"/>
              <a:t>But location of everything else is flexible…</a:t>
            </a:r>
          </a:p>
          <a:p>
            <a:pPr lvl="1"/>
            <a:r>
              <a:rPr lang="en-US" dirty="0" smtClean="0"/>
              <a:t>Power, ESW</a:t>
            </a:r>
          </a:p>
          <a:p>
            <a:pPr lvl="1"/>
            <a:r>
              <a:rPr lang="en-US" dirty="0" smtClean="0"/>
              <a:t>Controller</a:t>
            </a:r>
          </a:p>
          <a:p>
            <a:pPr lvl="1"/>
            <a:r>
              <a:rPr lang="en-US" dirty="0" smtClean="0"/>
              <a:t>Data storage, user interfaces</a:t>
            </a:r>
          </a:p>
          <a:p>
            <a:r>
              <a:rPr lang="en-US" dirty="0" smtClean="0"/>
              <a:t>And, there are many ways to implement all of it…</a:t>
            </a:r>
          </a:p>
        </p:txBody>
      </p:sp>
    </p:spTree>
    <p:extLst>
      <p:ext uri="{BB962C8B-B14F-4D97-AF65-F5344CB8AC3E}">
        <p14:creationId xmlns:p14="http://schemas.microsoft.com/office/powerpoint/2010/main" val="2369656375"/>
      </p:ext>
    </p:extLst>
  </p:cSld>
  <p:clrMapOvr>
    <a:masterClrMapping/>
  </p:clrMapOvr>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Our goal is to </a:t>
            </a:r>
            <a:r>
              <a:rPr lang="en-US" dirty="0" smtClean="0">
                <a:solidFill>
                  <a:schemeClr val="accent3">
                    <a:lumMod val="75000"/>
                  </a:schemeClr>
                </a:solidFill>
              </a:rPr>
              <a:t>simplify the choices</a:t>
            </a:r>
          </a:p>
          <a:p>
            <a:r>
              <a:rPr lang="en-US" dirty="0" smtClean="0"/>
              <a:t>Choices depend on experiment and constraints</a:t>
            </a:r>
          </a:p>
          <a:p>
            <a:pPr lvl="1"/>
            <a:r>
              <a:rPr lang="en-US" dirty="0" smtClean="0">
                <a:solidFill>
                  <a:srgbClr val="77933C"/>
                </a:solidFill>
              </a:rPr>
              <a:t>Budget, schedule</a:t>
            </a:r>
          </a:p>
          <a:p>
            <a:pPr lvl="1"/>
            <a:r>
              <a:rPr lang="en-US" dirty="0" smtClean="0">
                <a:solidFill>
                  <a:srgbClr val="77933C"/>
                </a:solidFill>
              </a:rPr>
              <a:t>Environment</a:t>
            </a:r>
          </a:p>
          <a:p>
            <a:pPr lvl="1"/>
            <a:r>
              <a:rPr lang="en-US" dirty="0" smtClean="0">
                <a:solidFill>
                  <a:srgbClr val="77933C"/>
                </a:solidFill>
              </a:rPr>
              <a:t>Technical resources</a:t>
            </a:r>
          </a:p>
          <a:p>
            <a:r>
              <a:rPr lang="en-US" dirty="0" err="1" smtClean="0"/>
              <a:t>xFOCE</a:t>
            </a:r>
            <a:r>
              <a:rPr lang="en-US" dirty="0" smtClean="0"/>
              <a:t> </a:t>
            </a:r>
            <a:r>
              <a:rPr lang="en-US" dirty="0"/>
              <a:t>community may draw from different </a:t>
            </a:r>
            <a:r>
              <a:rPr lang="en-US" dirty="0" smtClean="0"/>
              <a:t>approaches</a:t>
            </a:r>
            <a:endParaRPr lang="en-US" dirty="0"/>
          </a:p>
        </p:txBody>
      </p:sp>
    </p:spTree>
    <p:extLst>
      <p:ext uri="{BB962C8B-B14F-4D97-AF65-F5344CB8AC3E}">
        <p14:creationId xmlns:p14="http://schemas.microsoft.com/office/powerpoint/2010/main" val="3431834757"/>
      </p:ext>
    </p:extLst>
  </p:cSld>
  <p:clrMapOvr>
    <a:masterClrMapping/>
  </p:clrMapOvr>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dirty="0" smtClean="0"/>
              <a:t>A study of some approaches</a:t>
            </a:r>
          </a:p>
          <a:p>
            <a:pPr lvl="1"/>
            <a:r>
              <a:rPr lang="en-US" dirty="0" smtClean="0"/>
              <a:t>Centralized Workstation</a:t>
            </a:r>
          </a:p>
          <a:p>
            <a:pPr lvl="1"/>
            <a:r>
              <a:rPr lang="en-US" dirty="0" smtClean="0"/>
              <a:t>Industrial Computers </a:t>
            </a:r>
          </a:p>
          <a:p>
            <a:pPr lvl="1"/>
            <a:r>
              <a:rPr lang="en-US" dirty="0" smtClean="0"/>
              <a:t>Sensor Node</a:t>
            </a:r>
          </a:p>
          <a:p>
            <a:r>
              <a:rPr lang="en-US" dirty="0" smtClean="0"/>
              <a:t>3 views to evaluate key features and trades</a:t>
            </a:r>
          </a:p>
          <a:p>
            <a:pPr lvl="1"/>
            <a:r>
              <a:rPr lang="en-US" dirty="0" smtClean="0">
                <a:solidFill>
                  <a:schemeClr val="accent6">
                    <a:lumMod val="75000"/>
                  </a:schemeClr>
                </a:solidFill>
              </a:rPr>
              <a:t>Build/buy what and why</a:t>
            </a:r>
            <a:r>
              <a:rPr lang="en-US" dirty="0" smtClean="0"/>
              <a:t>: </a:t>
            </a:r>
            <a:r>
              <a:rPr lang="en-US" dirty="0" smtClean="0">
                <a:solidFill>
                  <a:schemeClr val="accent1">
                    <a:lumMod val="75000"/>
                  </a:schemeClr>
                </a:solidFill>
              </a:rPr>
              <a:t>hardware, software</a:t>
            </a:r>
          </a:p>
          <a:p>
            <a:pPr lvl="1"/>
            <a:r>
              <a:rPr lang="en-US" dirty="0" smtClean="0">
                <a:solidFill>
                  <a:srgbClr val="E46C0A"/>
                </a:solidFill>
              </a:rPr>
              <a:t>Location</a:t>
            </a:r>
            <a:r>
              <a:rPr lang="en-US" dirty="0" smtClean="0"/>
              <a:t>: </a:t>
            </a:r>
            <a:r>
              <a:rPr lang="en-US" dirty="0" smtClean="0">
                <a:solidFill>
                  <a:srgbClr val="376092"/>
                </a:solidFill>
              </a:rPr>
              <a:t>shore, surface, seafloor</a:t>
            </a:r>
          </a:p>
          <a:p>
            <a:pPr lvl="1"/>
            <a:r>
              <a:rPr lang="en-US" dirty="0" smtClean="0">
                <a:solidFill>
                  <a:srgbClr val="E46C0A"/>
                </a:solidFill>
              </a:rPr>
              <a:t>Connections</a:t>
            </a:r>
            <a:r>
              <a:rPr lang="en-US" dirty="0" smtClean="0"/>
              <a:t>: </a:t>
            </a:r>
            <a:r>
              <a:rPr lang="en-US" dirty="0" smtClean="0">
                <a:solidFill>
                  <a:srgbClr val="376092"/>
                </a:solidFill>
              </a:rPr>
              <a:t>topology and infrastructure</a:t>
            </a:r>
          </a:p>
        </p:txBody>
      </p:sp>
    </p:spTree>
    <p:extLst>
      <p:ext uri="{BB962C8B-B14F-4D97-AF65-F5344CB8AC3E}">
        <p14:creationId xmlns:p14="http://schemas.microsoft.com/office/powerpoint/2010/main" val="3297945134"/>
      </p:ext>
    </p:extLst>
  </p:cSld>
  <p:clrMapOvr>
    <a:masterClrMapping/>
  </p:clrMapOvr>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a:solidFill>
                  <a:schemeClr val="accent6">
                    <a:lumMod val="50000"/>
                  </a:schemeClr>
                </a:solidFill>
              </a:rPr>
              <a:t>Next </a:t>
            </a:r>
            <a:r>
              <a:rPr lang="en-US" i="1" dirty="0" smtClean="0">
                <a:solidFill>
                  <a:schemeClr val="accent6">
                    <a:lumMod val="50000"/>
                  </a:schemeClr>
                </a:solidFill>
              </a:rPr>
              <a:t>up: Centralized </a:t>
            </a:r>
            <a:r>
              <a:rPr lang="en-US" i="1" dirty="0">
                <a:solidFill>
                  <a:schemeClr val="accent6">
                    <a:lumMod val="50000"/>
                  </a:schemeClr>
                </a:solidFill>
              </a:rPr>
              <a:t>Workstation</a:t>
            </a:r>
            <a:r>
              <a:rPr lang="en-US" i="1" dirty="0" smtClean="0">
                <a:solidFill>
                  <a:schemeClr val="accent6">
                    <a:lumMod val="50000"/>
                  </a:schemeClr>
                </a:solidFill>
              </a:rPr>
              <a:t>…</a:t>
            </a:r>
          </a:p>
          <a:p>
            <a:pPr lvl="1"/>
            <a:r>
              <a:rPr lang="en-US" i="1" dirty="0" smtClean="0">
                <a:solidFill>
                  <a:schemeClr val="accent6">
                    <a:lumMod val="50000"/>
                  </a:schemeClr>
                </a:solidFill>
              </a:rPr>
              <a:t>Workstation computing</a:t>
            </a:r>
          </a:p>
          <a:p>
            <a:pPr lvl="1"/>
            <a:r>
              <a:rPr lang="en-US" i="1" dirty="0" smtClean="0">
                <a:solidFill>
                  <a:schemeClr val="accent6">
                    <a:lumMod val="50000"/>
                  </a:schemeClr>
                </a:solidFill>
              </a:rPr>
              <a:t>Mixed Common Off The Shelf (</a:t>
            </a:r>
            <a:r>
              <a:rPr lang="en-US" b="1" i="1" dirty="0" smtClean="0">
                <a:solidFill>
                  <a:schemeClr val="accent6">
                    <a:lumMod val="50000"/>
                  </a:schemeClr>
                </a:solidFill>
              </a:rPr>
              <a:t>COTS</a:t>
            </a:r>
            <a:r>
              <a:rPr lang="en-US" i="1" dirty="0" smtClean="0">
                <a:solidFill>
                  <a:schemeClr val="accent6">
                    <a:lumMod val="50000"/>
                  </a:schemeClr>
                </a:solidFill>
              </a:rPr>
              <a:t>) /custom hardware</a:t>
            </a:r>
          </a:p>
          <a:p>
            <a:pPr lvl="1"/>
            <a:r>
              <a:rPr lang="en-US" i="1" dirty="0" smtClean="0">
                <a:solidFill>
                  <a:schemeClr val="accent6">
                    <a:lumMod val="50000"/>
                  </a:schemeClr>
                </a:solidFill>
              </a:rPr>
              <a:t>Shown here using cabled configuration</a:t>
            </a:r>
            <a:endParaRPr lang="en-US" i="1" dirty="0">
              <a:solidFill>
                <a:schemeClr val="accent6">
                  <a:lumMod val="50000"/>
                </a:schemeClr>
              </a:solidFill>
            </a:endParaRPr>
          </a:p>
          <a:p>
            <a:pPr marL="0" indent="0">
              <a:buNone/>
            </a:pPr>
            <a:endParaRPr lang="en-US" dirty="0"/>
          </a:p>
        </p:txBody>
      </p:sp>
    </p:spTree>
    <p:extLst>
      <p:ext uri="{BB962C8B-B14F-4D97-AF65-F5344CB8AC3E}">
        <p14:creationId xmlns:p14="http://schemas.microsoft.com/office/powerpoint/2010/main" val="3419425809"/>
      </p:ext>
    </p:extLst>
  </p:cSld>
  <p:clrMapOvr>
    <a:masterClrMapping/>
  </p:clrMapOvr>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363772"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23200" y="3875617"/>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838131" y="81849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163313" y="444923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35850" y="4162424"/>
            <a:ext cx="387350"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163313" y="434067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163313" y="2133600"/>
            <a:ext cx="1468909" cy="194337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6427249" y="1105305"/>
            <a:ext cx="313392" cy="96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Grand Centralized Workstation</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3713195" y="3302003"/>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endCxn id="65" idx="0"/>
          </p:cNvCxnSpPr>
          <p:nvPr/>
        </p:nvCxnSpPr>
        <p:spPr>
          <a:xfrm flipH="1">
            <a:off x="6718532" y="2183837"/>
            <a:ext cx="972966" cy="169178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363772"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083779"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626641"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084374"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626641"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1767882"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46626526"/>
              </p:ext>
            </p:extLst>
          </p:nvPr>
        </p:nvGraphicFramePr>
        <p:xfrm>
          <a:off x="911438" y="474352"/>
          <a:ext cx="4672213" cy="2607516"/>
        </p:xfrm>
        <a:graphic>
          <a:graphicData uri="http://schemas.openxmlformats.org/drawingml/2006/table">
            <a:tbl>
              <a:tblPr firstRow="1" bandRow="1">
                <a:tableStyleId>{5C22544A-7EE6-4342-B048-85BDC9FD1C3A}</a:tableStyleId>
              </a:tblPr>
              <a:tblGrid>
                <a:gridCol w="1216037"/>
                <a:gridCol w="969917"/>
                <a:gridCol w="2486259"/>
              </a:tblGrid>
              <a:tr h="41006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392884">
                <a:tc>
                  <a:txBody>
                    <a:bodyPr/>
                    <a:lstStyle/>
                    <a:p>
                      <a:r>
                        <a:rPr lang="en-US" sz="1200" dirty="0" smtClean="0"/>
                        <a:t>Controller HW</a:t>
                      </a:r>
                      <a:endParaRPr lang="en-US" sz="1200" dirty="0"/>
                    </a:p>
                  </a:txBody>
                  <a:tcPr anchor="ctr"/>
                </a:tc>
                <a:tc>
                  <a:txBody>
                    <a:bodyPr/>
                    <a:lstStyle/>
                    <a:p>
                      <a:r>
                        <a:rPr lang="en-US" sz="1200" dirty="0" smtClean="0"/>
                        <a:t>Seafloor</a:t>
                      </a:r>
                    </a:p>
                  </a:txBody>
                  <a:tcPr anchor="ctr"/>
                </a:tc>
                <a:tc>
                  <a:txBody>
                    <a:bodyPr/>
                    <a:lstStyle/>
                    <a:p>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r h="483917">
                <a:tc>
                  <a:txBody>
                    <a:bodyPr/>
                    <a:lstStyle/>
                    <a:p>
                      <a:r>
                        <a:rPr lang="en-US" sz="1200" dirty="0" smtClean="0"/>
                        <a:t>Controller Software</a:t>
                      </a:r>
                      <a:endParaRPr lang="en-US" sz="1200" dirty="0"/>
                    </a:p>
                  </a:txBody>
                  <a:tcPr anchor="ctr"/>
                </a:tc>
                <a:tc>
                  <a:txBody>
                    <a:bodyPr/>
                    <a:lstStyle/>
                    <a:p>
                      <a:r>
                        <a:rPr lang="en-US" sz="1200" dirty="0" smtClean="0"/>
                        <a:t>Seafloor</a:t>
                      </a:r>
                    </a:p>
                  </a:txBody>
                  <a:tcPr anchor="ctr"/>
                </a:tc>
                <a:tc>
                  <a:txBody>
                    <a:bodyPr/>
                    <a:lstStyle/>
                    <a:p>
                      <a:pPr algn="ctr"/>
                      <a:r>
                        <a:rPr lang="en-US" sz="1200" dirty="0" smtClean="0"/>
                        <a:t>‘’</a:t>
                      </a:r>
                      <a:endParaRPr lang="en-US" sz="1200" dirty="0"/>
                    </a:p>
                  </a:txBody>
                  <a:tcPr anchor="ctr"/>
                </a:tc>
              </a:tr>
              <a:tr h="333037">
                <a:tc>
                  <a:txBody>
                    <a:bodyPr/>
                    <a:lstStyle/>
                    <a:p>
                      <a:r>
                        <a:rPr lang="en-US" sz="1200" dirty="0" smtClean="0"/>
                        <a:t>UI Software</a:t>
                      </a:r>
                      <a:endParaRPr lang="en-US" sz="1200" dirty="0"/>
                    </a:p>
                  </a:txBody>
                  <a:tcPr anchor="ctr"/>
                </a:tc>
                <a:tc>
                  <a:txBody>
                    <a:bodyPr/>
                    <a:lstStyle/>
                    <a:p>
                      <a:r>
                        <a:rPr lang="en-US" sz="1200" dirty="0" smtClean="0"/>
                        <a:t>Shore</a:t>
                      </a:r>
                      <a:endParaRPr lang="en-US" sz="1200" dirty="0"/>
                    </a:p>
                  </a:txBody>
                  <a:tcPr anchor="ctr"/>
                </a:tc>
                <a:tc>
                  <a:txBody>
                    <a:bodyPr/>
                    <a:lstStyle/>
                    <a:p>
                      <a:r>
                        <a:rPr lang="en-US" sz="1200" dirty="0" smtClean="0"/>
                        <a:t>Easier maintenance</a:t>
                      </a:r>
                      <a:endParaRPr lang="en-US" sz="1200" dirty="0"/>
                    </a:p>
                  </a:txBody>
                  <a:tcPr anchor="ctr"/>
                </a:tc>
              </a:tr>
              <a:tr h="503699">
                <a:tc>
                  <a:txBody>
                    <a:bodyPr/>
                    <a:lstStyle/>
                    <a:p>
                      <a:r>
                        <a:rPr lang="en-US" sz="1200" dirty="0" smtClean="0"/>
                        <a:t>Power </a:t>
                      </a:r>
                      <a:endParaRPr lang="en-US" sz="1200" dirty="0"/>
                    </a:p>
                  </a:txBody>
                  <a:tcPr anchor="ctr"/>
                </a:tc>
                <a:tc>
                  <a:txBody>
                    <a:bodyPr/>
                    <a:lstStyle/>
                    <a:p>
                      <a:r>
                        <a:rPr lang="en-US" sz="1200" dirty="0" smtClean="0"/>
                        <a:t>Seafloor</a:t>
                      </a:r>
                      <a:endParaRPr lang="en-US" sz="1200" dirty="0"/>
                    </a:p>
                  </a:txBody>
                  <a:tcPr anchor="ctr"/>
                </a:tc>
                <a:tc>
                  <a:txBody>
                    <a:bodyPr/>
                    <a:lstStyle/>
                    <a:p>
                      <a:r>
                        <a:rPr lang="en-US" sz="1200" dirty="0" smtClean="0"/>
                        <a:t>Need</a:t>
                      </a:r>
                      <a:r>
                        <a:rPr lang="en-US" sz="1200" baseline="0" dirty="0" smtClean="0"/>
                        <a:t> fine-grained power management at site</a:t>
                      </a:r>
                      <a:endParaRPr lang="en-US" sz="1200" dirty="0"/>
                    </a:p>
                  </a:txBody>
                  <a:tcPr anchor="ctr"/>
                </a:tc>
              </a:tr>
              <a:tr h="483917">
                <a:tc>
                  <a:txBody>
                    <a:bodyPr/>
                    <a:lstStyle/>
                    <a:p>
                      <a:r>
                        <a:rPr lang="en-US" sz="1200" dirty="0" smtClean="0"/>
                        <a:t>Data</a:t>
                      </a:r>
                      <a:endParaRPr lang="en-US" sz="1200" dirty="0"/>
                    </a:p>
                  </a:txBody>
                  <a:tcPr anchor="ctr"/>
                </a:tc>
                <a:tc>
                  <a:txBody>
                    <a:bodyPr/>
                    <a:lstStyle/>
                    <a:p>
                      <a:r>
                        <a:rPr lang="en-US" sz="1200" dirty="0" smtClean="0"/>
                        <a:t>Seafloor</a:t>
                      </a:r>
                    </a:p>
                    <a:p>
                      <a:r>
                        <a:rPr lang="en-US" sz="1200" dirty="0" smtClean="0"/>
                        <a:t>And Shore</a:t>
                      </a:r>
                      <a:endParaRPr lang="en-US" sz="1200" dirty="0"/>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t>Experiment</a:t>
                      </a:r>
                      <a:r>
                        <a:rPr lang="en-US" sz="1200" baseline="0" dirty="0" smtClean="0"/>
                        <a:t> continues </a:t>
                      </a:r>
                      <a:r>
                        <a:rPr lang="en-US" sz="1200" dirty="0" smtClean="0"/>
                        <a:t>if </a:t>
                      </a:r>
                      <a:r>
                        <a:rPr lang="en-US" sz="1200" dirty="0" err="1" smtClean="0"/>
                        <a:t>comms</a:t>
                      </a:r>
                      <a:r>
                        <a:rPr lang="en-US" sz="1200" dirty="0" smtClean="0"/>
                        <a:t> fails</a:t>
                      </a: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789678"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1736972"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78" name="TextBox 177"/>
          <p:cNvSpPr txBox="1"/>
          <p:nvPr/>
        </p:nvSpPr>
        <p:spPr>
          <a:xfrm>
            <a:off x="2854884" y="6088182"/>
            <a:ext cx="1040594" cy="369332"/>
          </a:xfrm>
          <a:prstGeom prst="rect">
            <a:avLst/>
          </a:prstGeom>
          <a:noFill/>
        </p:spPr>
        <p:txBody>
          <a:bodyPr wrap="none" rtlCol="0">
            <a:spAutoFit/>
          </a:bodyPr>
          <a:lstStyle/>
          <a:p>
            <a:r>
              <a:rPr lang="en-US" dirty="0" smtClean="0"/>
              <a:t>Chamber</a:t>
            </a:r>
            <a:endParaRPr lang="en-US" dirty="0"/>
          </a:p>
        </p:txBody>
      </p:sp>
      <p:sp>
        <p:nvSpPr>
          <p:cNvPr id="179" name="TextBox 178"/>
          <p:cNvSpPr txBox="1"/>
          <p:nvPr/>
        </p:nvSpPr>
        <p:spPr>
          <a:xfrm>
            <a:off x="6439943" y="6380842"/>
            <a:ext cx="953018" cy="369332"/>
          </a:xfrm>
          <a:prstGeom prst="rect">
            <a:avLst/>
          </a:prstGeom>
          <a:noFill/>
        </p:spPr>
        <p:txBody>
          <a:bodyPr wrap="none" rtlCol="0">
            <a:spAutoFit/>
          </a:bodyPr>
          <a:lstStyle/>
          <a:p>
            <a:r>
              <a:rPr lang="en-US" dirty="0" smtClean="0"/>
              <a:t>External</a:t>
            </a:r>
            <a:endParaRPr lang="en-US" dirty="0"/>
          </a:p>
        </p:txBody>
      </p:sp>
      <p:grpSp>
        <p:nvGrpSpPr>
          <p:cNvPr id="182" name="Group 181"/>
          <p:cNvGrpSpPr/>
          <p:nvPr/>
        </p:nvGrpSpPr>
        <p:grpSpPr>
          <a:xfrm>
            <a:off x="754891" y="4692421"/>
            <a:ext cx="879789" cy="879789"/>
            <a:chOff x="850878" y="4417866"/>
            <a:chExt cx="879789" cy="879789"/>
          </a:xfrm>
        </p:grpSpPr>
        <p:sp>
          <p:nvSpPr>
            <p:cNvPr id="183" name="Oval 1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4" name="Picture 183" descr="peristalticRe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Tree>
    <p:extLst>
      <p:ext uri="{BB962C8B-B14F-4D97-AF65-F5344CB8AC3E}">
        <p14:creationId xmlns:p14="http://schemas.microsoft.com/office/powerpoint/2010/main" val="1651284036"/>
      </p:ext>
    </p:extLst>
  </p:cSld>
  <p:clrMapOvr>
    <a:masterClrMapping/>
  </p:clrMapOvr>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Rounded Rectangle 90"/>
          <p:cNvSpPr/>
          <p:nvPr/>
        </p:nvSpPr>
        <p:spPr>
          <a:xfrm>
            <a:off x="2407684" y="4901327"/>
            <a:ext cx="1639316"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713195" y="3909909"/>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 name="Rectangle 7"/>
          <p:cNvSpPr/>
          <p:nvPr/>
        </p:nvSpPr>
        <p:spPr>
          <a:xfrm>
            <a:off x="2396005" y="490095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5" name="Rounded Rectangle 64"/>
          <p:cNvSpPr/>
          <p:nvPr/>
        </p:nvSpPr>
        <p:spPr>
          <a:xfrm>
            <a:off x="6376476" y="4011501"/>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838131" y="81849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Data</a:t>
            </a:r>
            <a:endParaRPr lang="en-US" dirty="0">
              <a:solidFill>
                <a:srgbClr val="376092"/>
              </a:solidFill>
            </a:endParaRPr>
          </a:p>
        </p:txBody>
      </p:sp>
      <p:cxnSp>
        <p:nvCxnSpPr>
          <p:cNvPr id="123" name="Straight Connector 122"/>
          <p:cNvCxnSpPr/>
          <p:nvPr/>
        </p:nvCxnSpPr>
        <p:spPr>
          <a:xfrm flipH="1">
            <a:off x="1593782"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445152"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89126" y="4298308"/>
            <a:ext cx="387350" cy="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619599"/>
            <a:ext cx="0" cy="27459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p:nvPr/>
        </p:nvCxnSpPr>
        <p:spPr>
          <a:xfrm flipV="1">
            <a:off x="5083056" y="2319721"/>
            <a:ext cx="1240144" cy="1505303"/>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6427249" y="1105305"/>
            <a:ext cx="313392" cy="96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grpSp>
        <p:nvGrpSpPr>
          <p:cNvPr id="244" name="Group 243"/>
          <p:cNvGrpSpPr/>
          <p:nvPr/>
        </p:nvGrpSpPr>
        <p:grpSpPr>
          <a:xfrm>
            <a:off x="4116012" y="5722853"/>
            <a:ext cx="551967" cy="646758"/>
            <a:chOff x="1788020" y="1582961"/>
            <a:chExt cx="329086" cy="403787"/>
          </a:xfrm>
        </p:grpSpPr>
        <p:sp>
          <p:nvSpPr>
            <p:cNvPr id="233" name="Oval 23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34" name="Pentagon 23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36" name="Straight Connector 235"/>
            <p:cNvCxnSpPr>
              <a:endCxn id="23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47" name="Group 246"/>
          <p:cNvGrpSpPr/>
          <p:nvPr/>
        </p:nvGrpSpPr>
        <p:grpSpPr>
          <a:xfrm>
            <a:off x="6355592" y="5627754"/>
            <a:ext cx="551967" cy="646758"/>
            <a:chOff x="1788020" y="1582961"/>
            <a:chExt cx="329086" cy="403787"/>
          </a:xfrm>
        </p:grpSpPr>
        <p:sp>
          <p:nvSpPr>
            <p:cNvPr id="248" name="Oval 247"/>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249" name="Pentagon 248"/>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250" name="Straight Connector 249"/>
            <p:cNvCxnSpPr>
              <a:endCxn id="248"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256" name="Group 255"/>
          <p:cNvGrpSpPr/>
          <p:nvPr/>
        </p:nvGrpSpPr>
        <p:grpSpPr>
          <a:xfrm>
            <a:off x="4658874" y="4993956"/>
            <a:ext cx="505545" cy="659984"/>
            <a:chOff x="7271690" y="5160717"/>
            <a:chExt cx="505545" cy="659984"/>
          </a:xfrm>
        </p:grpSpPr>
        <p:sp>
          <p:nvSpPr>
            <p:cNvPr id="252" name="Oval 25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4" name="Straight Connector 253"/>
            <p:cNvCxnSpPr>
              <a:endCxn id="25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55" name="Rectangle 25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57" name="Group 256"/>
          <p:cNvGrpSpPr/>
          <p:nvPr/>
        </p:nvGrpSpPr>
        <p:grpSpPr>
          <a:xfrm>
            <a:off x="4116607" y="4992282"/>
            <a:ext cx="505545" cy="659984"/>
            <a:chOff x="7271690" y="5160717"/>
            <a:chExt cx="505545" cy="659984"/>
          </a:xfrm>
        </p:grpSpPr>
        <p:sp>
          <p:nvSpPr>
            <p:cNvPr id="258" name="Oval 25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59" name="Straight Connector 258"/>
            <p:cNvCxnSpPr>
              <a:endCxn id="25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60" name="Rectangle 25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67" name="Group 266"/>
          <p:cNvGrpSpPr/>
          <p:nvPr/>
        </p:nvGrpSpPr>
        <p:grpSpPr>
          <a:xfrm>
            <a:off x="6323200" y="4894195"/>
            <a:ext cx="505545" cy="659984"/>
            <a:chOff x="7271690" y="5160717"/>
            <a:chExt cx="505545" cy="659984"/>
          </a:xfrm>
        </p:grpSpPr>
        <p:sp>
          <p:nvSpPr>
            <p:cNvPr id="268" name="Oval 26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69" name="Straight Connector 268"/>
            <p:cNvCxnSpPr>
              <a:endCxn id="26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0" name="Rectangle 26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271" name="Group 270"/>
          <p:cNvGrpSpPr/>
          <p:nvPr/>
        </p:nvGrpSpPr>
        <p:grpSpPr>
          <a:xfrm>
            <a:off x="6864222" y="4894195"/>
            <a:ext cx="505545" cy="659984"/>
            <a:chOff x="7271690" y="5160717"/>
            <a:chExt cx="505545" cy="659984"/>
          </a:xfrm>
        </p:grpSpPr>
        <p:sp>
          <p:nvSpPr>
            <p:cNvPr id="272" name="Oval 27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73" name="Straight Connector 272"/>
            <p:cNvCxnSpPr>
              <a:endCxn id="27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74" name="Rectangle 27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291" name="Group 290"/>
          <p:cNvGrpSpPr/>
          <p:nvPr/>
        </p:nvGrpSpPr>
        <p:grpSpPr>
          <a:xfrm>
            <a:off x="6935880" y="5614092"/>
            <a:ext cx="505545" cy="659984"/>
            <a:chOff x="7271690" y="5160717"/>
            <a:chExt cx="505545" cy="659984"/>
          </a:xfrm>
        </p:grpSpPr>
        <p:sp>
          <p:nvSpPr>
            <p:cNvPr id="292" name="Oval 2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3" name="Straight Connector 292"/>
            <p:cNvCxnSpPr>
              <a:endCxn id="2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4" name="Rectangle 2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295" name="Group 294"/>
          <p:cNvGrpSpPr/>
          <p:nvPr/>
        </p:nvGrpSpPr>
        <p:grpSpPr>
          <a:xfrm>
            <a:off x="4658874" y="5722853"/>
            <a:ext cx="505545" cy="659984"/>
            <a:chOff x="7271690" y="5160717"/>
            <a:chExt cx="505545" cy="659984"/>
          </a:xfrm>
        </p:grpSpPr>
        <p:sp>
          <p:nvSpPr>
            <p:cNvPr id="296" name="Oval 2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297" name="Straight Connector 296"/>
            <p:cNvCxnSpPr>
              <a:endCxn id="2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298" name="Rectangle 2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Grand Centralized Workstation</a:t>
            </a:r>
            <a:endParaRPr lang="en-US" dirty="0">
              <a:solidFill>
                <a:schemeClr val="accent2"/>
              </a:solidFill>
            </a:endParaRPr>
          </a:p>
        </p:txBody>
      </p:sp>
      <p:sp>
        <p:nvSpPr>
          <p:cNvPr id="75" name="Rounded Rectangle 74"/>
          <p:cNvSpPr/>
          <p:nvPr/>
        </p:nvSpPr>
        <p:spPr>
          <a:xfrm>
            <a:off x="2963808" y="3623102"/>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a:endCxn id="65" idx="0"/>
          </p:cNvCxnSpPr>
          <p:nvPr/>
        </p:nvCxnSpPr>
        <p:spPr>
          <a:xfrm flipH="1">
            <a:off x="6771808" y="2319721"/>
            <a:ext cx="972966" cy="1691780"/>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73" name="Rounded Rectangle 72"/>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sp>
        <p:nvSpPr>
          <p:cNvPr id="74" name="Rounded Rectangle 73"/>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76" name="Rounded Rectangle 7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77" name="Rounded Rectangle 7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78" name="Pentagon 77"/>
          <p:cNvSpPr/>
          <p:nvPr/>
        </p:nvSpPr>
        <p:spPr>
          <a:xfrm>
            <a:off x="1736972" y="6020394"/>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83" name="Group 82"/>
          <p:cNvGrpSpPr/>
          <p:nvPr/>
        </p:nvGrpSpPr>
        <p:grpSpPr>
          <a:xfrm>
            <a:off x="754891" y="5692968"/>
            <a:ext cx="879789" cy="879789"/>
            <a:chOff x="850878" y="5411812"/>
            <a:chExt cx="879789" cy="879789"/>
          </a:xfrm>
        </p:grpSpPr>
        <p:sp>
          <p:nvSpPr>
            <p:cNvPr id="84" name="Oval 83"/>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5" name="Picture 84"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86" name="Group 85"/>
          <p:cNvGrpSpPr/>
          <p:nvPr/>
        </p:nvGrpSpPr>
        <p:grpSpPr>
          <a:xfrm>
            <a:off x="6812514" y="797548"/>
            <a:ext cx="795743" cy="848971"/>
            <a:chOff x="7180536" y="711795"/>
            <a:chExt cx="1503467" cy="1604036"/>
          </a:xfrm>
        </p:grpSpPr>
        <p:sp>
          <p:nvSpPr>
            <p:cNvPr id="87" name="Oval 86"/>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8" name="Picture 87"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89" name="Pentagon 88"/>
          <p:cNvSpPr/>
          <p:nvPr/>
        </p:nvSpPr>
        <p:spPr>
          <a:xfrm>
            <a:off x="1736972" y="5008227"/>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aphicFrame>
        <p:nvGraphicFramePr>
          <p:cNvPr id="69" name="Table 68"/>
          <p:cNvGraphicFramePr>
            <a:graphicFrameLocks noGrp="1"/>
          </p:cNvGraphicFramePr>
          <p:nvPr>
            <p:extLst>
              <p:ext uri="{D42A27DB-BD31-4B8C-83A1-F6EECF244321}">
                <p14:modId xmlns:p14="http://schemas.microsoft.com/office/powerpoint/2010/main" val="2328388781"/>
              </p:ext>
            </p:extLst>
          </p:nvPr>
        </p:nvGraphicFramePr>
        <p:xfrm>
          <a:off x="1267413" y="1537233"/>
          <a:ext cx="6801132" cy="3108959"/>
        </p:xfrm>
        <a:graphic>
          <a:graphicData uri="http://schemas.openxmlformats.org/drawingml/2006/table">
            <a:tbl>
              <a:tblPr firstRow="1" bandRow="1">
                <a:tableStyleId>{5C22544A-7EE6-4342-B048-85BDC9FD1C3A}</a:tableStyleId>
              </a:tblPr>
              <a:tblGrid>
                <a:gridCol w="1570803"/>
                <a:gridCol w="1249208"/>
                <a:gridCol w="3981121"/>
              </a:tblGrid>
              <a:tr h="275950">
                <a:tc>
                  <a:txBody>
                    <a:bodyPr/>
                    <a:lstStyle/>
                    <a:p>
                      <a:r>
                        <a:rPr lang="en-US" sz="1400" dirty="0" smtClean="0"/>
                        <a:t>Component</a:t>
                      </a:r>
                      <a:endParaRPr lang="en-US" sz="1400" dirty="0"/>
                    </a:p>
                  </a:txBody>
                  <a:tcPr/>
                </a:tc>
                <a:tc>
                  <a:txBody>
                    <a:bodyPr/>
                    <a:lstStyle/>
                    <a:p>
                      <a:r>
                        <a:rPr lang="en-US" sz="1400" dirty="0" smtClean="0"/>
                        <a:t>Build/Buy</a:t>
                      </a:r>
                      <a:endParaRPr lang="en-US" sz="1400" dirty="0"/>
                    </a:p>
                  </a:txBody>
                  <a:tcPr/>
                </a:tc>
                <a:tc>
                  <a:txBody>
                    <a:bodyPr/>
                    <a:lstStyle/>
                    <a:p>
                      <a:r>
                        <a:rPr lang="en-US" sz="1400" dirty="0" smtClean="0"/>
                        <a:t>Implementation</a:t>
                      </a:r>
                      <a:endParaRPr lang="en-US" sz="1400" dirty="0"/>
                    </a:p>
                  </a:txBody>
                  <a:tcPr/>
                </a:tc>
              </a:tr>
              <a:tr h="366623">
                <a:tc>
                  <a:txBody>
                    <a:bodyPr/>
                    <a:lstStyle/>
                    <a:p>
                      <a:r>
                        <a:rPr lang="en-US" sz="1400" dirty="0" smtClean="0"/>
                        <a:t>Controller HW</a:t>
                      </a:r>
                      <a:endParaRPr lang="en-US" sz="1400" dirty="0"/>
                    </a:p>
                  </a:txBody>
                  <a:tcPr anchor="ctr"/>
                </a:tc>
                <a:tc>
                  <a:txBody>
                    <a:bodyPr/>
                    <a:lstStyle/>
                    <a:p>
                      <a:r>
                        <a:rPr lang="en-US" sz="1400" dirty="0" smtClean="0"/>
                        <a:t>Buy</a:t>
                      </a:r>
                      <a:endParaRPr lang="en-US" sz="1400" dirty="0"/>
                    </a:p>
                  </a:txBody>
                  <a:tcPr anchor="ctr"/>
                </a:tc>
                <a:tc>
                  <a:txBody>
                    <a:bodyPr/>
                    <a:lstStyle/>
                    <a:p>
                      <a:r>
                        <a:rPr lang="en-US" sz="1400" dirty="0" smtClean="0"/>
                        <a:t>PC104</a:t>
                      </a:r>
                    </a:p>
                    <a:p>
                      <a:r>
                        <a:rPr lang="en-US" sz="1400" dirty="0" smtClean="0"/>
                        <a:t>Serial port</a:t>
                      </a:r>
                      <a:r>
                        <a:rPr lang="en-US" sz="1400" baseline="0" dirty="0" smtClean="0"/>
                        <a:t> cards (16 total)</a:t>
                      </a:r>
                      <a:endParaRPr lang="en-US" sz="1400" dirty="0"/>
                    </a:p>
                  </a:txBody>
                  <a:tcPr anchor="ctr"/>
                </a:tc>
              </a:tr>
              <a:tr h="487779">
                <a:tc>
                  <a:txBody>
                    <a:bodyPr/>
                    <a:lstStyle/>
                    <a:p>
                      <a:r>
                        <a:rPr lang="en-US" sz="1400" dirty="0" smtClean="0"/>
                        <a:t>Controller Software</a:t>
                      </a:r>
                      <a:endParaRPr lang="en-US" sz="1400" dirty="0"/>
                    </a:p>
                  </a:txBody>
                  <a:tcPr anchor="ctr"/>
                </a:tc>
                <a:tc>
                  <a:txBody>
                    <a:bodyPr/>
                    <a:lstStyle/>
                    <a:p>
                      <a:r>
                        <a:rPr lang="en-US" sz="1400" dirty="0" smtClean="0"/>
                        <a:t>Build</a:t>
                      </a:r>
                    </a:p>
                    <a:p>
                      <a:r>
                        <a:rPr lang="en-US" sz="1400" dirty="0" smtClean="0"/>
                        <a:t>Open Source</a:t>
                      </a:r>
                      <a:endParaRPr lang="en-US" sz="1400" dirty="0"/>
                    </a:p>
                  </a:txBody>
                  <a:tcPr anchor="ctr"/>
                </a:tc>
                <a:tc>
                  <a:txBody>
                    <a:bodyPr/>
                    <a:lstStyle/>
                    <a:p>
                      <a:r>
                        <a:rPr lang="en-US" sz="1400" dirty="0" smtClean="0"/>
                        <a:t>Linux,</a:t>
                      </a:r>
                      <a:r>
                        <a:rPr lang="en-US" sz="1400" baseline="0" dirty="0" smtClean="0"/>
                        <a:t> </a:t>
                      </a:r>
                      <a:r>
                        <a:rPr lang="en-US" sz="1400" dirty="0" smtClean="0"/>
                        <a:t>Java</a:t>
                      </a:r>
                    </a:p>
                    <a:p>
                      <a:r>
                        <a:rPr lang="en-US" sz="1400" dirty="0" smtClean="0"/>
                        <a:t>Custom: SIAM Data Acquisition</a:t>
                      </a:r>
                      <a:r>
                        <a:rPr lang="en-US" sz="1400" baseline="0" dirty="0" smtClean="0"/>
                        <a:t> software</a:t>
                      </a:r>
                      <a:endParaRPr lang="en-US" sz="1400" dirty="0" smtClean="0"/>
                    </a:p>
                    <a:p>
                      <a:r>
                        <a:rPr lang="en-US" sz="1400" dirty="0" smtClean="0"/>
                        <a:t>Open</a:t>
                      </a:r>
                      <a:r>
                        <a:rPr lang="en-US" sz="1400" baseline="0" dirty="0" smtClean="0"/>
                        <a:t> Source: </a:t>
                      </a:r>
                      <a:r>
                        <a:rPr lang="en-US" sz="1400" baseline="0" dirty="0" err="1" smtClean="0"/>
                        <a:t>DataTurbine</a:t>
                      </a:r>
                      <a:r>
                        <a:rPr lang="en-US" sz="1400" baseline="0" dirty="0" smtClean="0"/>
                        <a:t>, e.g.</a:t>
                      </a:r>
                    </a:p>
                  </a:txBody>
                  <a:tcPr anchor="ctr"/>
                </a:tc>
              </a:tr>
              <a:tr h="624357">
                <a:tc>
                  <a:txBody>
                    <a:bodyPr/>
                    <a:lstStyle/>
                    <a:p>
                      <a:r>
                        <a:rPr lang="en-US" sz="1400" dirty="0" smtClean="0"/>
                        <a:t>Archive, UI</a:t>
                      </a:r>
                      <a:endParaRPr lang="en-US" sz="1400" dirty="0"/>
                    </a:p>
                  </a:txBody>
                  <a:tcPr anchor="ctr"/>
                </a:tc>
                <a:tc>
                  <a:txBody>
                    <a:bodyPr/>
                    <a:lstStyle/>
                    <a:p>
                      <a:r>
                        <a:rPr lang="en-US" sz="1400" dirty="0" smtClean="0"/>
                        <a:t>Build</a:t>
                      </a:r>
                    </a:p>
                    <a:p>
                      <a:endParaRPr lang="en-US" sz="1400" dirty="0"/>
                    </a:p>
                  </a:txBody>
                  <a:tcPr anchor="ctr"/>
                </a:tc>
                <a:tc>
                  <a:txBody>
                    <a:bodyPr/>
                    <a:lstStyle/>
                    <a:p>
                      <a:r>
                        <a:rPr lang="en-US" sz="1400" dirty="0" smtClean="0"/>
                        <a:t>PC Workstation</a:t>
                      </a:r>
                    </a:p>
                    <a:p>
                      <a:r>
                        <a:rPr lang="en-US" sz="1400" dirty="0" err="1" smtClean="0"/>
                        <a:t>MacOS</a:t>
                      </a:r>
                      <a:r>
                        <a:rPr lang="en-US" sz="1400" dirty="0" smtClean="0"/>
                        <a:t>,</a:t>
                      </a:r>
                      <a:r>
                        <a:rPr lang="en-US" sz="1400" baseline="0" dirty="0" smtClean="0"/>
                        <a:t> Windows, Linux, Java</a:t>
                      </a:r>
                      <a:endParaRPr lang="en-US" sz="1400" dirty="0" smtClean="0"/>
                    </a:p>
                    <a:p>
                      <a:r>
                        <a:rPr lang="en-US" sz="1400" dirty="0" smtClean="0"/>
                        <a:t>Custom: Shore Side Data System (SSDS),</a:t>
                      </a:r>
                      <a:r>
                        <a:rPr lang="en-US" sz="1400" baseline="0" dirty="0" smtClean="0"/>
                        <a:t> </a:t>
                      </a:r>
                      <a:r>
                        <a:rPr lang="en-US" sz="1400" dirty="0" smtClean="0"/>
                        <a:t>FOCE GUI</a:t>
                      </a:r>
                      <a:endParaRPr lang="en-US" sz="1400" dirty="0"/>
                    </a:p>
                  </a:txBody>
                  <a:tcPr anchor="ctr"/>
                </a:tc>
              </a:tr>
              <a:tr h="279969">
                <a:tc>
                  <a:txBody>
                    <a:bodyPr/>
                    <a:lstStyle/>
                    <a:p>
                      <a:r>
                        <a:rPr lang="en-US" sz="1400" dirty="0" smtClean="0"/>
                        <a:t>Power </a:t>
                      </a:r>
                      <a:endParaRPr lang="en-US" sz="1400" dirty="0"/>
                    </a:p>
                  </a:txBody>
                  <a:tcPr anchor="ctr"/>
                </a:tc>
                <a:tc>
                  <a:txBody>
                    <a:bodyPr/>
                    <a:lstStyle/>
                    <a:p>
                      <a:r>
                        <a:rPr lang="en-US" sz="1400" dirty="0" smtClean="0"/>
                        <a:t>Build</a:t>
                      </a:r>
                      <a:endParaRPr lang="en-US" sz="1400" dirty="0"/>
                    </a:p>
                  </a:txBody>
                  <a:tcPr anchor="ctr"/>
                </a:tc>
                <a:tc>
                  <a:txBody>
                    <a:bodyPr/>
                    <a:lstStyle/>
                    <a:p>
                      <a:r>
                        <a:rPr lang="en-US" sz="1400" dirty="0" smtClean="0"/>
                        <a:t>Custom: chassis</a:t>
                      </a:r>
                      <a:endParaRPr lang="en-US" sz="1400" dirty="0"/>
                    </a:p>
                  </a:txBody>
                  <a:tcPr anchor="ctr"/>
                </a:tc>
              </a:tr>
              <a:tr h="513139">
                <a:tc>
                  <a:txBody>
                    <a:bodyPr/>
                    <a:lstStyle/>
                    <a:p>
                      <a:r>
                        <a:rPr lang="en-US" sz="1400" dirty="0" smtClean="0"/>
                        <a:t>ESW</a:t>
                      </a:r>
                      <a:endParaRPr lang="en-US" sz="1400" dirty="0"/>
                    </a:p>
                  </a:txBody>
                  <a:tcPr anchor="ctr"/>
                </a:tc>
                <a:tc>
                  <a:txBody>
                    <a:bodyPr/>
                    <a:lstStyle/>
                    <a:p>
                      <a:r>
                        <a:rPr lang="en-US" sz="1400" dirty="0" smtClean="0"/>
                        <a:t>Build</a:t>
                      </a:r>
                      <a:endParaRPr lang="en-US" sz="1400" dirty="0"/>
                    </a:p>
                  </a:txBody>
                  <a:tcPr anchor="ctr"/>
                </a:tc>
                <a:tc>
                  <a:txBody>
                    <a:bodyPr/>
                    <a:lstStyle/>
                    <a:p>
                      <a:r>
                        <a:rPr lang="en-US" sz="1400" dirty="0" smtClean="0"/>
                        <a:t>Custom:</a:t>
                      </a:r>
                      <a:r>
                        <a:rPr lang="en-US" sz="1400" baseline="0" dirty="0" smtClean="0"/>
                        <a:t> electronics, software, chassis</a:t>
                      </a:r>
                    </a:p>
                    <a:p>
                      <a:r>
                        <a:rPr lang="en-US" sz="1400" baseline="0" dirty="0" smtClean="0"/>
                        <a:t>COTS: pumps, controllers</a:t>
                      </a:r>
                      <a:endParaRPr lang="en-US" sz="1400" dirty="0" smtClean="0"/>
                    </a:p>
                  </a:txBody>
                  <a:tcPr anchor="ctr"/>
                </a:tc>
              </a:tr>
            </a:tbl>
          </a:graphicData>
        </a:graphic>
      </p:graphicFrame>
      <p:grpSp>
        <p:nvGrpSpPr>
          <p:cNvPr id="92" name="Group 91"/>
          <p:cNvGrpSpPr/>
          <p:nvPr/>
        </p:nvGrpSpPr>
        <p:grpSpPr>
          <a:xfrm>
            <a:off x="754891" y="4692421"/>
            <a:ext cx="879789" cy="879789"/>
            <a:chOff x="850878" y="4417866"/>
            <a:chExt cx="879789" cy="879789"/>
          </a:xfrm>
        </p:grpSpPr>
        <p:sp>
          <p:nvSpPr>
            <p:cNvPr id="93" name="Oval 9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4" name="Picture 93" descr="peristalticRe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95" name="TextBox 94"/>
          <p:cNvSpPr txBox="1"/>
          <p:nvPr/>
        </p:nvSpPr>
        <p:spPr>
          <a:xfrm>
            <a:off x="2874311" y="6021163"/>
            <a:ext cx="1040594" cy="369332"/>
          </a:xfrm>
          <a:prstGeom prst="rect">
            <a:avLst/>
          </a:prstGeom>
          <a:noFill/>
        </p:spPr>
        <p:txBody>
          <a:bodyPr wrap="none" rtlCol="0">
            <a:spAutoFit/>
          </a:bodyPr>
          <a:lstStyle/>
          <a:p>
            <a:r>
              <a:rPr lang="en-US" dirty="0" smtClean="0"/>
              <a:t>Chamber</a:t>
            </a:r>
            <a:endParaRPr lang="en-US" dirty="0"/>
          </a:p>
        </p:txBody>
      </p:sp>
      <p:sp>
        <p:nvSpPr>
          <p:cNvPr id="96" name="TextBox 95"/>
          <p:cNvSpPr txBox="1"/>
          <p:nvPr/>
        </p:nvSpPr>
        <p:spPr>
          <a:xfrm>
            <a:off x="6459370" y="6313823"/>
            <a:ext cx="953018" cy="369332"/>
          </a:xfrm>
          <a:prstGeom prst="rect">
            <a:avLst/>
          </a:prstGeom>
          <a:noFill/>
        </p:spPr>
        <p:txBody>
          <a:bodyPr wrap="none" rtlCol="0">
            <a:spAutoFit/>
          </a:bodyPr>
          <a:lstStyle/>
          <a:p>
            <a:r>
              <a:rPr lang="en-US" dirty="0" smtClean="0"/>
              <a:t>External</a:t>
            </a:r>
            <a:endParaRPr lang="en-US" dirty="0"/>
          </a:p>
        </p:txBody>
      </p:sp>
    </p:spTree>
    <p:extLst>
      <p:ext uri="{BB962C8B-B14F-4D97-AF65-F5344CB8AC3E}">
        <p14:creationId xmlns:p14="http://schemas.microsoft.com/office/powerpoint/2010/main" val="805951454"/>
      </p:ext>
    </p:extLst>
  </p:cSld>
  <p:clrMapOvr>
    <a:masterClrMapping/>
  </p:clrMapOvr>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5" name="Group 154"/>
          <p:cNvGrpSpPr/>
          <p:nvPr/>
        </p:nvGrpSpPr>
        <p:grpSpPr>
          <a:xfrm>
            <a:off x="754891" y="4709410"/>
            <a:ext cx="879789" cy="879789"/>
            <a:chOff x="850878" y="4417866"/>
            <a:chExt cx="879789" cy="879789"/>
          </a:xfrm>
        </p:grpSpPr>
        <p:sp>
          <p:nvSpPr>
            <p:cNvPr id="156" name="Oval 155"/>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7" name="Picture 156" descr="peristalticRed-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153" name="Rounded Rectangle 152"/>
          <p:cNvSpPr/>
          <p:nvPr/>
        </p:nvSpPr>
        <p:spPr>
          <a:xfrm>
            <a:off x="2363772" y="4935974"/>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54" name="Pentagon 153"/>
          <p:cNvSpPr/>
          <p:nvPr/>
        </p:nvSpPr>
        <p:spPr>
          <a:xfrm>
            <a:off x="1736972" y="5049175"/>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grpSp>
        <p:nvGrpSpPr>
          <p:cNvPr id="150" name="Group 149"/>
          <p:cNvGrpSpPr/>
          <p:nvPr/>
        </p:nvGrpSpPr>
        <p:grpSpPr>
          <a:xfrm>
            <a:off x="6886565" y="1033129"/>
            <a:ext cx="913462" cy="983434"/>
            <a:chOff x="7180536" y="711795"/>
            <a:chExt cx="1503467" cy="1604036"/>
          </a:xfrm>
        </p:grpSpPr>
        <p:sp>
          <p:nvSpPr>
            <p:cNvPr id="151" name="Oval 150"/>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2" name="Picture 151"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grpSp>
        <p:nvGrpSpPr>
          <p:cNvPr id="147" name="Group 146"/>
          <p:cNvGrpSpPr/>
          <p:nvPr/>
        </p:nvGrpSpPr>
        <p:grpSpPr>
          <a:xfrm>
            <a:off x="754891" y="5703356"/>
            <a:ext cx="879789" cy="879789"/>
            <a:chOff x="850878" y="5411812"/>
            <a:chExt cx="879789" cy="879789"/>
          </a:xfrm>
        </p:grpSpPr>
        <p:sp>
          <p:nvSpPr>
            <p:cNvPr id="148" name="Oval 147"/>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49" name="Picture 148" descr="fanBlade-xpar.gif"/>
            <p:cNvPicPr>
              <a:picLocks noChangeAspect="1"/>
            </p:cNvPicPr>
            <p:nvPr/>
          </p:nvPicPr>
          <p:blipFill rotWithShape="1">
            <a:blip r:embed="rId5">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139" name="Pentagon 138"/>
          <p:cNvSpPr/>
          <p:nvPr/>
        </p:nvSpPr>
        <p:spPr>
          <a:xfrm>
            <a:off x="1767882" y="6010175"/>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77" name="Rectangle 76"/>
          <p:cNvSpPr/>
          <p:nvPr/>
        </p:nvSpPr>
        <p:spPr>
          <a:xfrm>
            <a:off x="2369534" y="4935974"/>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79" name="Group 78"/>
          <p:cNvGrpSpPr/>
          <p:nvPr/>
        </p:nvGrpSpPr>
        <p:grpSpPr>
          <a:xfrm>
            <a:off x="4089541" y="5757873"/>
            <a:ext cx="551967" cy="646758"/>
            <a:chOff x="1788020" y="1582961"/>
            <a:chExt cx="329086" cy="403787"/>
          </a:xfrm>
        </p:grpSpPr>
        <p:sp>
          <p:nvSpPr>
            <p:cNvPr id="80" name="Oval 7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1" name="Pentagon 8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2" name="Straight Connector 81"/>
            <p:cNvCxnSpPr>
              <a:endCxn id="8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3" name="Group 82"/>
          <p:cNvGrpSpPr/>
          <p:nvPr/>
        </p:nvGrpSpPr>
        <p:grpSpPr>
          <a:xfrm>
            <a:off x="6329121" y="5662774"/>
            <a:ext cx="551967" cy="646758"/>
            <a:chOff x="1788020" y="1582961"/>
            <a:chExt cx="329086" cy="403787"/>
          </a:xfrm>
        </p:grpSpPr>
        <p:sp>
          <p:nvSpPr>
            <p:cNvPr id="84" name="Oval 83"/>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85" name="Pentagon 84"/>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86" name="Straight Connector 85"/>
            <p:cNvCxnSpPr>
              <a:endCxn id="84"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87" name="Group 86"/>
          <p:cNvGrpSpPr/>
          <p:nvPr/>
        </p:nvGrpSpPr>
        <p:grpSpPr>
          <a:xfrm>
            <a:off x="4632403" y="5028976"/>
            <a:ext cx="505545" cy="659984"/>
            <a:chOff x="7271690" y="5160717"/>
            <a:chExt cx="505545" cy="659984"/>
          </a:xfrm>
        </p:grpSpPr>
        <p:sp>
          <p:nvSpPr>
            <p:cNvPr id="88" name="Oval 8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89" name="Straight Connector 88"/>
            <p:cNvCxnSpPr>
              <a:endCxn id="8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0" name="Rectangle 8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91" name="Group 90"/>
          <p:cNvGrpSpPr/>
          <p:nvPr/>
        </p:nvGrpSpPr>
        <p:grpSpPr>
          <a:xfrm>
            <a:off x="4090136" y="5027302"/>
            <a:ext cx="505545" cy="659984"/>
            <a:chOff x="7271690" y="5160717"/>
            <a:chExt cx="505545" cy="659984"/>
          </a:xfrm>
        </p:grpSpPr>
        <p:sp>
          <p:nvSpPr>
            <p:cNvPr id="92" name="Oval 9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3" name="Straight Connector 92"/>
            <p:cNvCxnSpPr>
              <a:endCxn id="9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4" name="Rectangle 9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95" name="Group 94"/>
          <p:cNvGrpSpPr/>
          <p:nvPr/>
        </p:nvGrpSpPr>
        <p:grpSpPr>
          <a:xfrm>
            <a:off x="6296729" y="4929215"/>
            <a:ext cx="505545" cy="659984"/>
            <a:chOff x="7271690" y="5160717"/>
            <a:chExt cx="505545" cy="659984"/>
          </a:xfrm>
        </p:grpSpPr>
        <p:sp>
          <p:nvSpPr>
            <p:cNvPr id="96" name="Oval 9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97" name="Straight Connector 96"/>
            <p:cNvCxnSpPr>
              <a:endCxn id="9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98" name="Rectangle 9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00" name="Group 99"/>
          <p:cNvGrpSpPr/>
          <p:nvPr/>
        </p:nvGrpSpPr>
        <p:grpSpPr>
          <a:xfrm>
            <a:off x="6837751" y="4929215"/>
            <a:ext cx="505545" cy="659984"/>
            <a:chOff x="7271690" y="5160717"/>
            <a:chExt cx="505545" cy="659984"/>
          </a:xfrm>
        </p:grpSpPr>
        <p:sp>
          <p:nvSpPr>
            <p:cNvPr id="101" name="Oval 10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02" name="Straight Connector 101"/>
            <p:cNvCxnSpPr>
              <a:endCxn id="10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03" name="Rectangle 10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12" name="Group 111"/>
          <p:cNvGrpSpPr/>
          <p:nvPr/>
        </p:nvGrpSpPr>
        <p:grpSpPr>
          <a:xfrm>
            <a:off x="6909409" y="5649112"/>
            <a:ext cx="505545" cy="659984"/>
            <a:chOff x="7271690" y="5160717"/>
            <a:chExt cx="505545" cy="659984"/>
          </a:xfrm>
        </p:grpSpPr>
        <p:sp>
          <p:nvSpPr>
            <p:cNvPr id="113" name="Oval 112"/>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4" name="Straight Connector 113"/>
            <p:cNvCxnSpPr>
              <a:endCxn id="113"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5" name="Rectangle 11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16" name="Group 115"/>
          <p:cNvGrpSpPr/>
          <p:nvPr/>
        </p:nvGrpSpPr>
        <p:grpSpPr>
          <a:xfrm>
            <a:off x="4632403" y="5757873"/>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5" name="Rounded Rectangle 4"/>
          <p:cNvSpPr/>
          <p:nvPr/>
        </p:nvSpPr>
        <p:spPr>
          <a:xfrm>
            <a:off x="3719421" y="3588618"/>
            <a:ext cx="1294947"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6376476" y="4011501"/>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817305" y="1121615"/>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203" name="Straight Connector 202"/>
          <p:cNvCxnSpPr>
            <a:stCxn id="71" idx="3"/>
          </p:cNvCxnSpPr>
          <p:nvPr/>
        </p:nvCxnSpPr>
        <p:spPr>
          <a:xfrm>
            <a:off x="6406423" y="1408422"/>
            <a:ext cx="412012" cy="0"/>
          </a:xfrm>
          <a:prstGeom prst="line">
            <a:avLst/>
          </a:prstGeom>
          <a:ln w="38100" cmpd="sng">
            <a:solidFill>
              <a:srgbClr val="00000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059144" y="3588810"/>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32" name="Rounded Rectangle 131"/>
          <p:cNvSpPr/>
          <p:nvPr/>
        </p:nvSpPr>
        <p:spPr>
          <a:xfrm>
            <a:off x="4341499" y="2583281"/>
            <a:ext cx="1193010" cy="51670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100 </a:t>
            </a:r>
            <a:r>
              <a:rPr lang="en-US" sz="1400" dirty="0" err="1" smtClean="0">
                <a:solidFill>
                  <a:schemeClr val="accent3">
                    <a:lumMod val="50000"/>
                  </a:schemeClr>
                </a:solidFill>
              </a:rPr>
              <a:t>MBps</a:t>
            </a:r>
            <a:endParaRPr lang="en-US" sz="1400" dirty="0" smtClean="0">
              <a:solidFill>
                <a:schemeClr val="accent3">
                  <a:lumMod val="50000"/>
                </a:schemeClr>
              </a:solidFill>
            </a:endParaRP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68" name="Rectangle 67"/>
          <p:cNvSpPr/>
          <p:nvPr/>
        </p:nvSpPr>
        <p:spPr>
          <a:xfrm>
            <a:off x="16171" y="3269820"/>
            <a:ext cx="9116387" cy="3555285"/>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5" name="Rounded Rectangle 134"/>
          <p:cNvSpPr/>
          <p:nvPr/>
        </p:nvSpPr>
        <p:spPr>
          <a:xfrm>
            <a:off x="4762662" y="4585114"/>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72" name="Rectangle 71"/>
          <p:cNvSpPr/>
          <p:nvPr/>
        </p:nvSpPr>
        <p:spPr>
          <a:xfrm>
            <a:off x="569657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6" name="Rounded Rectangle 135"/>
          <p:cNvSpPr/>
          <p:nvPr/>
        </p:nvSpPr>
        <p:spPr>
          <a:xfrm>
            <a:off x="6857057" y="2605972"/>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1 kW Cable</a:t>
            </a:r>
            <a:endParaRPr lang="en-US" dirty="0">
              <a:solidFill>
                <a:schemeClr val="accent3">
                  <a:lumMod val="50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Grand Centralized Workstation</a:t>
            </a:r>
            <a:endParaRPr lang="en-US" dirty="0">
              <a:solidFill>
                <a:schemeClr val="accent2"/>
              </a:solidFill>
            </a:endParaRPr>
          </a:p>
        </p:txBody>
      </p:sp>
      <p:cxnSp>
        <p:nvCxnSpPr>
          <p:cNvPr id="123" name="Straight Connector 122"/>
          <p:cNvCxnSpPr/>
          <p:nvPr/>
        </p:nvCxnSpPr>
        <p:spPr>
          <a:xfrm flipH="1">
            <a:off x="1593782"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334793" y="4424770"/>
            <a:ext cx="9680" cy="44333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059181" y="4270980"/>
            <a:ext cx="1035782" cy="448396"/>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1"/>
          </p:cNvCxnSpPr>
          <p:nvPr/>
        </p:nvCxnSpPr>
        <p:spPr>
          <a:xfrm flipH="1">
            <a:off x="5989126" y="4298308"/>
            <a:ext cx="387350" cy="0"/>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059181" y="4162424"/>
            <a:ext cx="1104265" cy="49589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538538" y="4375462"/>
            <a:ext cx="0" cy="5187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1736972" y="4424770"/>
            <a:ext cx="1967321" cy="53785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33" name="Rounded Rectangle 132"/>
          <p:cNvSpPr/>
          <p:nvPr/>
        </p:nvSpPr>
        <p:spPr>
          <a:xfrm>
            <a:off x="1560276" y="3949386"/>
            <a:ext cx="1347594"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Ethernet-Serial</a:t>
            </a:r>
            <a:endParaRPr lang="en-US" dirty="0">
              <a:solidFill>
                <a:schemeClr val="accent3">
                  <a:lumMod val="50000"/>
                </a:schemeClr>
              </a:solidFill>
            </a:endParaRPr>
          </a:p>
        </p:txBody>
      </p:sp>
      <p:cxnSp>
        <p:nvCxnSpPr>
          <p:cNvPr id="176" name="Straight Connector 175"/>
          <p:cNvCxnSpPr/>
          <p:nvPr/>
        </p:nvCxnSpPr>
        <p:spPr>
          <a:xfrm flipV="1">
            <a:off x="5047623" y="2446562"/>
            <a:ext cx="1275577" cy="1278634"/>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9" name="Straight Connector 98"/>
          <p:cNvCxnSpPr>
            <a:endCxn id="65" idx="0"/>
          </p:cNvCxnSpPr>
          <p:nvPr/>
        </p:nvCxnSpPr>
        <p:spPr>
          <a:xfrm>
            <a:off x="6740641" y="2695576"/>
            <a:ext cx="31167" cy="131592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38" name="Rounded Rectangle 137"/>
          <p:cNvSpPr/>
          <p:nvPr/>
        </p:nvSpPr>
        <p:spPr>
          <a:xfrm>
            <a:off x="7772760" y="797548"/>
            <a:ext cx="1159162" cy="61087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141" name="Rounded Rectangle 140"/>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2" name="Rounded Rectangle 141"/>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3" name="Rounded Rectangle 142"/>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37" name="Rounded Rectangle 136"/>
          <p:cNvSpPr/>
          <p:nvPr/>
        </p:nvSpPr>
        <p:spPr>
          <a:xfrm>
            <a:off x="6163446" y="564588"/>
            <a:ext cx="921263" cy="528492"/>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158" name="TextBox 157"/>
          <p:cNvSpPr txBox="1"/>
          <p:nvPr/>
        </p:nvSpPr>
        <p:spPr>
          <a:xfrm>
            <a:off x="2874311" y="6021786"/>
            <a:ext cx="1040594" cy="369332"/>
          </a:xfrm>
          <a:prstGeom prst="rect">
            <a:avLst/>
          </a:prstGeom>
          <a:noFill/>
        </p:spPr>
        <p:txBody>
          <a:bodyPr wrap="none" rtlCol="0">
            <a:spAutoFit/>
          </a:bodyPr>
          <a:lstStyle/>
          <a:p>
            <a:r>
              <a:rPr lang="en-US" dirty="0" smtClean="0"/>
              <a:t>Chamber</a:t>
            </a:r>
            <a:endParaRPr lang="en-US" dirty="0"/>
          </a:p>
        </p:txBody>
      </p:sp>
      <p:sp>
        <p:nvSpPr>
          <p:cNvPr id="159" name="TextBox 158"/>
          <p:cNvSpPr txBox="1"/>
          <p:nvPr/>
        </p:nvSpPr>
        <p:spPr>
          <a:xfrm>
            <a:off x="6459370" y="6314446"/>
            <a:ext cx="953018" cy="369332"/>
          </a:xfrm>
          <a:prstGeom prst="rect">
            <a:avLst/>
          </a:prstGeom>
          <a:noFill/>
        </p:spPr>
        <p:txBody>
          <a:bodyPr wrap="none" rtlCol="0">
            <a:spAutoFit/>
          </a:bodyPr>
          <a:lstStyle/>
          <a:p>
            <a:r>
              <a:rPr lang="en-US" dirty="0" smtClean="0"/>
              <a:t>External</a:t>
            </a:r>
            <a:endParaRPr lang="en-US" dirty="0"/>
          </a:p>
        </p:txBody>
      </p:sp>
    </p:spTree>
    <p:extLst>
      <p:ext uri="{BB962C8B-B14F-4D97-AF65-F5344CB8AC3E}">
        <p14:creationId xmlns:p14="http://schemas.microsoft.com/office/powerpoint/2010/main" val="3113068252"/>
      </p:ext>
    </p:extLst>
  </p:cSld>
  <p:clrMapOvr>
    <a:masterClrMapping/>
  </p:clrMapOvr>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Summary</a:t>
            </a:r>
            <a:br>
              <a:rPr lang="en-US" dirty="0" smtClean="0"/>
            </a:br>
            <a:r>
              <a:rPr lang="en-US" sz="3600" dirty="0" smtClean="0"/>
              <a:t>Centralized Workstation</a:t>
            </a:r>
            <a:endParaRPr lang="en-US" dirty="0"/>
          </a:p>
        </p:txBody>
      </p:sp>
      <p:sp>
        <p:nvSpPr>
          <p:cNvPr id="9" name="Content Placeholder 8"/>
          <p:cNvSpPr>
            <a:spLocks noGrp="1"/>
          </p:cNvSpPr>
          <p:nvPr>
            <p:ph idx="1"/>
          </p:nvPr>
        </p:nvSpPr>
        <p:spPr>
          <a:xfrm>
            <a:off x="457200" y="1600200"/>
            <a:ext cx="3484880" cy="4048761"/>
          </a:xfrm>
        </p:spPr>
        <p:txBody>
          <a:bodyPr>
            <a:normAutofit/>
          </a:bodyPr>
          <a:lstStyle/>
          <a:p>
            <a:r>
              <a:rPr lang="en-US" sz="2400" dirty="0" smtClean="0"/>
              <a:t>Pros</a:t>
            </a:r>
          </a:p>
          <a:p>
            <a:pPr lvl="1"/>
            <a:r>
              <a:rPr lang="en-US" sz="2000" dirty="0" smtClean="0"/>
              <a:t>One software platform</a:t>
            </a:r>
          </a:p>
          <a:p>
            <a:pPr lvl="1"/>
            <a:r>
              <a:rPr lang="en-US" sz="2000" dirty="0" smtClean="0"/>
              <a:t>COTS computers</a:t>
            </a:r>
          </a:p>
          <a:p>
            <a:pPr lvl="1"/>
            <a:r>
              <a:rPr lang="en-US" sz="2000" dirty="0" smtClean="0"/>
              <a:t>COTS serial I/O solutions</a:t>
            </a:r>
            <a:endParaRPr lang="en-US" sz="2000" dirty="0"/>
          </a:p>
          <a:p>
            <a:pPr marL="457200" lvl="1" indent="0">
              <a:buNone/>
            </a:pPr>
            <a:endParaRPr lang="en-US" sz="2000" dirty="0" smtClean="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Extensibility in packaging and housings…have to put a lot of holes in housings</a:t>
            </a:r>
            <a:endParaRPr lang="en-US" sz="1600" dirty="0" smtClean="0"/>
          </a:p>
          <a:p>
            <a:pPr lvl="2"/>
            <a:r>
              <a:rPr lang="en-US" sz="1600" dirty="0" smtClean="0"/>
              <a:t>Can use junction boxes</a:t>
            </a:r>
          </a:p>
          <a:p>
            <a:pPr lvl="1"/>
            <a:r>
              <a:rPr lang="en-US" sz="2000" dirty="0"/>
              <a:t>Power consumption</a:t>
            </a:r>
          </a:p>
          <a:p>
            <a:pPr lvl="1"/>
            <a:r>
              <a:rPr lang="en-US" sz="2000" dirty="0" smtClean="0"/>
              <a:t>Less modular</a:t>
            </a:r>
          </a:p>
          <a:p>
            <a:pPr lvl="1"/>
            <a:r>
              <a:rPr lang="en-US" sz="2000" dirty="0" smtClean="0"/>
              <a:t>Need lots of serial ports</a:t>
            </a:r>
          </a:p>
          <a:p>
            <a:pPr lvl="2"/>
            <a:r>
              <a:rPr lang="en-US" sz="1600" dirty="0" smtClean="0"/>
              <a:t>Custom serial IO </a:t>
            </a:r>
          </a:p>
          <a:p>
            <a:pPr lvl="1"/>
            <a:r>
              <a:rPr lang="en-US" sz="2000" dirty="0" smtClean="0"/>
              <a:t>Custom </a:t>
            </a:r>
            <a:r>
              <a:rPr lang="en-US" sz="2000" dirty="0"/>
              <a:t>HW/</a:t>
            </a:r>
            <a:r>
              <a:rPr lang="en-US" sz="2000" dirty="0" smtClean="0"/>
              <a:t>SW</a:t>
            </a:r>
            <a:endParaRPr lang="en-US" sz="2000" dirty="0"/>
          </a:p>
        </p:txBody>
      </p:sp>
    </p:spTree>
    <p:extLst>
      <p:ext uri="{BB962C8B-B14F-4D97-AF65-F5344CB8AC3E}">
        <p14:creationId xmlns:p14="http://schemas.microsoft.com/office/powerpoint/2010/main" val="1507267755"/>
      </p:ext>
    </p:extLst>
  </p:cSld>
  <p:clrMapOvr>
    <a:masterClrMapping/>
  </p:clrMapOvr>
  <p:timing>
    <p:tnLst>
      <p:par>
        <p:cTn xmlns:p14="http://schemas.microsoft.com/office/powerpoint/2010/mai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a:solidFill>
                  <a:schemeClr val="accent6">
                    <a:lumMod val="50000"/>
                  </a:schemeClr>
                </a:solidFill>
              </a:rPr>
              <a:t>Next </a:t>
            </a:r>
            <a:r>
              <a:rPr lang="en-US" i="1" dirty="0" smtClean="0">
                <a:solidFill>
                  <a:schemeClr val="accent6">
                    <a:lumMod val="50000"/>
                  </a:schemeClr>
                </a:solidFill>
              </a:rPr>
              <a:t>up: Industrial Computers…</a:t>
            </a:r>
          </a:p>
          <a:p>
            <a:pPr lvl="1"/>
            <a:r>
              <a:rPr lang="en-US" i="1" dirty="0" smtClean="0">
                <a:solidFill>
                  <a:schemeClr val="accent6">
                    <a:lumMod val="50000"/>
                  </a:schemeClr>
                </a:solidFill>
              </a:rPr>
              <a:t>Industrial automation computers (WAGO, Compact Rio, e.g.)</a:t>
            </a:r>
            <a:endParaRPr lang="en-US" i="1" dirty="0">
              <a:solidFill>
                <a:schemeClr val="accent6">
                  <a:lumMod val="50000"/>
                </a:schemeClr>
              </a:solidFill>
            </a:endParaRPr>
          </a:p>
          <a:p>
            <a:pPr lvl="1"/>
            <a:r>
              <a:rPr lang="en-US" i="1" dirty="0" smtClean="0">
                <a:solidFill>
                  <a:schemeClr val="accent6">
                    <a:lumMod val="50000"/>
                  </a:schemeClr>
                </a:solidFill>
              </a:rPr>
              <a:t>Heavy use of COTS hardware and software</a:t>
            </a:r>
            <a:endParaRPr lang="en-US" i="1" dirty="0">
              <a:solidFill>
                <a:schemeClr val="accent6">
                  <a:lumMod val="50000"/>
                </a:schemeClr>
              </a:solidFill>
            </a:endParaRPr>
          </a:p>
          <a:p>
            <a:pPr lvl="1"/>
            <a:r>
              <a:rPr lang="en-US" i="1" dirty="0">
                <a:solidFill>
                  <a:schemeClr val="accent6">
                    <a:lumMod val="50000"/>
                  </a:schemeClr>
                </a:solidFill>
              </a:rPr>
              <a:t>Shown </a:t>
            </a:r>
            <a:r>
              <a:rPr lang="en-US" i="1" dirty="0" smtClean="0">
                <a:solidFill>
                  <a:schemeClr val="accent6">
                    <a:lumMod val="50000"/>
                  </a:schemeClr>
                </a:solidFill>
              </a:rPr>
              <a:t>here using moored configuration</a:t>
            </a:r>
            <a:endParaRPr lang="en-US" i="1" dirty="0">
              <a:solidFill>
                <a:schemeClr val="accent6">
                  <a:lumMod val="50000"/>
                </a:schemeClr>
              </a:solidFill>
            </a:endParaRPr>
          </a:p>
          <a:p>
            <a:pPr marL="0" indent="0">
              <a:buNone/>
            </a:pPr>
            <a:endParaRPr lang="en-US" i="1" dirty="0">
              <a:solidFill>
                <a:schemeClr val="accent6">
                  <a:lumMod val="50000"/>
                </a:schemeClr>
              </a:solidFill>
            </a:endParaRPr>
          </a:p>
          <a:p>
            <a:endParaRPr lang="en-US" dirty="0"/>
          </a:p>
        </p:txBody>
      </p:sp>
    </p:spTree>
    <p:extLst>
      <p:ext uri="{BB962C8B-B14F-4D97-AF65-F5344CB8AC3E}">
        <p14:creationId xmlns:p14="http://schemas.microsoft.com/office/powerpoint/2010/main" val="1511013691"/>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186583" cy="5078314"/>
          </a:xfrm>
          <a:prstGeom prst="rect">
            <a:avLst/>
          </a:prstGeom>
          <a:noFill/>
        </p:spPr>
        <p:txBody>
          <a:bodyPr wrap="none" rtlCol="0">
            <a:spAutoFit/>
          </a:bodyPr>
          <a:lstStyle/>
          <a:p>
            <a:r>
              <a:rPr lang="en-US" dirty="0" err="1" smtClean="0"/>
              <a:t>xFOCE</a:t>
            </a:r>
            <a:r>
              <a:rPr lang="en-US" dirty="0" smtClean="0"/>
              <a:t> shall support 2 test chambers (1 active and 1 control)</a:t>
            </a:r>
          </a:p>
          <a:p>
            <a:endParaRPr lang="en-US" dirty="0"/>
          </a:p>
          <a:p>
            <a:r>
              <a:rPr lang="en-US" dirty="0" err="1" smtClean="0"/>
              <a:t>xFOCE</a:t>
            </a:r>
            <a:r>
              <a:rPr lang="en-US" dirty="0" smtClean="0"/>
              <a:t> shall maintain a desired pH offset from ambient within +/- .2 pH</a:t>
            </a:r>
          </a:p>
          <a:p>
            <a:endParaRPr lang="en-US" dirty="0"/>
          </a:p>
          <a:p>
            <a:r>
              <a:rPr lang="en-US" dirty="0" err="1" smtClean="0"/>
              <a:t>xFOCE</a:t>
            </a:r>
            <a:r>
              <a:rPr lang="en-US" dirty="0" smtClean="0"/>
              <a:t> shall be capable of pH offsets of between .2 and .8 pH units</a:t>
            </a:r>
          </a:p>
          <a:p>
            <a:endParaRPr lang="en-US" dirty="0"/>
          </a:p>
          <a:p>
            <a:r>
              <a:rPr lang="en-US" dirty="0" err="1" smtClean="0"/>
              <a:t>xFOCE</a:t>
            </a:r>
            <a:r>
              <a:rPr lang="en-US" dirty="0" smtClean="0"/>
              <a:t> shall hold a selected pH offset for a minimum of 2 weeks</a:t>
            </a:r>
          </a:p>
          <a:p>
            <a:endParaRPr lang="en-US" dirty="0"/>
          </a:p>
          <a:p>
            <a:r>
              <a:rPr lang="en-US" dirty="0" err="1" smtClean="0"/>
              <a:t>xFOCE</a:t>
            </a:r>
            <a:r>
              <a:rPr lang="en-US" dirty="0" smtClean="0"/>
              <a:t> shall be capable of deployments greater than 6 months in duration</a:t>
            </a:r>
          </a:p>
          <a:p>
            <a:endParaRPr lang="en-US" dirty="0"/>
          </a:p>
          <a:p>
            <a:r>
              <a:rPr lang="en-US" dirty="0" err="1" smtClean="0"/>
              <a:t>xFOCE</a:t>
            </a:r>
            <a:r>
              <a:rPr lang="en-US" dirty="0" smtClean="0"/>
              <a:t> shall be fully functional in external currents of 50 cm/sec</a:t>
            </a:r>
          </a:p>
          <a:p>
            <a:endParaRPr lang="en-US" dirty="0"/>
          </a:p>
          <a:p>
            <a:r>
              <a:rPr lang="en-US" dirty="0" err="1" smtClean="0"/>
              <a:t>xFOCE</a:t>
            </a:r>
            <a:r>
              <a:rPr lang="en-US" dirty="0" smtClean="0"/>
              <a:t> shall mimic surge to the extent possible based on chamber scale </a:t>
            </a:r>
          </a:p>
          <a:p>
            <a:endParaRPr lang="en-US" dirty="0"/>
          </a:p>
          <a:p>
            <a:r>
              <a:rPr lang="en-US" dirty="0" err="1" smtClean="0"/>
              <a:t>xFOCE</a:t>
            </a:r>
            <a:r>
              <a:rPr lang="en-US" dirty="0" smtClean="0"/>
              <a:t> shall maximize the allowance of full spectrum natural light </a:t>
            </a:r>
          </a:p>
          <a:p>
            <a:endParaRPr lang="en-US" dirty="0"/>
          </a:p>
          <a:p>
            <a:r>
              <a:rPr lang="en-US" dirty="0" err="1" smtClean="0"/>
              <a:t>xFOCE</a:t>
            </a:r>
            <a:r>
              <a:rPr lang="en-US" dirty="0" smtClean="0"/>
              <a:t> shall include pH, CTD, O2, flow rate or calculated flow using velocity</a:t>
            </a:r>
            <a:endParaRPr lang="en-US" dirty="0"/>
          </a:p>
          <a:p>
            <a:r>
              <a:rPr lang="en-US" dirty="0" smtClean="0"/>
              <a:t>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1098656969"/>
      </p:ext>
    </p:extLst>
  </p:cSld>
  <p:clrMapOvr>
    <a:masterClrMapping/>
  </p:clrMapOvr>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Rounded Rectangle 168"/>
          <p:cNvSpPr/>
          <p:nvPr/>
        </p:nvSpPr>
        <p:spPr>
          <a:xfrm>
            <a:off x="3922731"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68" name="Rectangle 67"/>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5" name="Rounded Rectangle 4"/>
          <p:cNvSpPr/>
          <p:nvPr/>
        </p:nvSpPr>
        <p:spPr>
          <a:xfrm>
            <a:off x="4011385"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168" idx="2"/>
          </p:cNvCxnSpPr>
          <p:nvPr/>
        </p:nvCxnSpPr>
        <p:spPr>
          <a:xfrm flipV="1">
            <a:off x="4580280"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aphicFrame>
        <p:nvGraphicFramePr>
          <p:cNvPr id="10" name="Table 9"/>
          <p:cNvGraphicFramePr>
            <a:graphicFrameLocks noGrp="1"/>
          </p:cNvGraphicFramePr>
          <p:nvPr>
            <p:extLst>
              <p:ext uri="{D42A27DB-BD31-4B8C-83A1-F6EECF244321}">
                <p14:modId xmlns:p14="http://schemas.microsoft.com/office/powerpoint/2010/main" val="3716350661"/>
              </p:ext>
            </p:extLst>
          </p:nvPr>
        </p:nvGraphicFramePr>
        <p:xfrm>
          <a:off x="119219" y="85169"/>
          <a:ext cx="3736523" cy="2886635"/>
        </p:xfrm>
        <a:graphic>
          <a:graphicData uri="http://schemas.openxmlformats.org/drawingml/2006/table">
            <a:tbl>
              <a:tblPr firstRow="1" bandRow="1">
                <a:tableStyleId>{5C22544A-7EE6-4342-B048-85BDC9FD1C3A}</a:tableStyleId>
              </a:tblPr>
              <a:tblGrid>
                <a:gridCol w="972505"/>
                <a:gridCol w="1134508"/>
                <a:gridCol w="1629510"/>
              </a:tblGrid>
              <a:tr h="290517">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72089">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a:t>
                      </a:r>
                      <a:r>
                        <a:rPr lang="en-US" sz="1200" baseline="0" dirty="0" smtClean="0">
                          <a:solidFill>
                            <a:srgbClr val="000000"/>
                          </a:solidFill>
                        </a:rPr>
                        <a:t> </a:t>
                      </a:r>
                    </a:p>
                    <a:p>
                      <a:r>
                        <a:rPr lang="en-US" sz="1200" baseline="0" dirty="0" smtClean="0">
                          <a:solidFill>
                            <a:srgbClr val="000000"/>
                          </a:solidFill>
                        </a:rPr>
                        <a:t>and/or </a:t>
                      </a:r>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a:t>
                      </a:r>
                      <a:r>
                        <a:rPr lang="en-US" sz="1200" baseline="0" dirty="0" smtClean="0">
                          <a:solidFill>
                            <a:srgbClr val="000000"/>
                          </a:solidFill>
                        </a:rPr>
                        <a:t> access</a:t>
                      </a:r>
                    </a:p>
                    <a:p>
                      <a:r>
                        <a:rPr lang="en-US" sz="1200" baseline="0" dirty="0" smtClean="0">
                          <a:solidFill>
                            <a:srgbClr val="000000"/>
                          </a:solidFill>
                        </a:rPr>
                        <a:t>Large housings</a:t>
                      </a:r>
                      <a:endParaRPr lang="en-US" sz="1200" dirty="0">
                        <a:solidFill>
                          <a:srgbClr val="000000"/>
                        </a:solidFill>
                      </a:endParaRPr>
                    </a:p>
                  </a:txBody>
                  <a:tcPr anchor="ctr"/>
                </a:tc>
              </a:tr>
              <a:tr h="443353">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Surface</a:t>
                      </a:r>
                    </a:p>
                    <a:p>
                      <a:r>
                        <a:rPr lang="en-US" sz="1200" dirty="0" smtClean="0">
                          <a:solidFill>
                            <a:srgbClr val="000000"/>
                          </a:solidFill>
                        </a:rPr>
                        <a:t>And</a:t>
                      </a:r>
                      <a:r>
                        <a:rPr lang="en-US" sz="1200" baseline="0" dirty="0" smtClean="0">
                          <a:solidFill>
                            <a:srgbClr val="000000"/>
                          </a:solidFill>
                        </a:rPr>
                        <a:t> </a:t>
                      </a:r>
                      <a:r>
                        <a:rPr lang="en-US" sz="1200" dirty="0" smtClean="0">
                          <a:solidFill>
                            <a:srgbClr val="000000"/>
                          </a:solidFill>
                        </a:rPr>
                        <a:t>Shore</a:t>
                      </a:r>
                      <a:endParaRPr lang="en-US" sz="1200" dirty="0">
                        <a:solidFill>
                          <a:srgbClr val="000000"/>
                        </a:solidFill>
                      </a:endParaRPr>
                    </a:p>
                  </a:txBody>
                  <a:tcPr anchor="ctr"/>
                </a:tc>
                <a:tc>
                  <a:txBody>
                    <a:bodyPr/>
                    <a:lstStyle/>
                    <a:p>
                      <a:pPr algn="l"/>
                      <a:r>
                        <a:rPr lang="en-US" sz="1200" dirty="0" smtClean="0">
                          <a:solidFill>
                            <a:srgbClr val="000000"/>
                          </a:solidFill>
                        </a:rPr>
                        <a:t>Co-located</a:t>
                      </a:r>
                      <a:r>
                        <a:rPr lang="en-US" sz="1200" baseline="0" dirty="0" smtClean="0">
                          <a:solidFill>
                            <a:srgbClr val="000000"/>
                          </a:solidFill>
                        </a:rPr>
                        <a:t> w/ HW</a:t>
                      </a:r>
                      <a:endParaRPr lang="en-US" sz="1200" dirty="0">
                        <a:solidFill>
                          <a:srgbClr val="000000"/>
                        </a:solidFill>
                      </a:endParaRPr>
                    </a:p>
                  </a:txBody>
                  <a:tcPr anchor="ctr"/>
                </a:tc>
              </a:tr>
              <a:tr h="290517">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a:t>
                      </a:r>
                      <a:endParaRPr lang="en-US" sz="1200" dirty="0">
                        <a:solidFill>
                          <a:srgbClr val="000000"/>
                        </a:solidFill>
                      </a:endParaRPr>
                    </a:p>
                  </a:txBody>
                  <a:tcPr anchor="ctr"/>
                </a:tc>
                <a:tc>
                  <a:txBody>
                    <a:bodyPr/>
                    <a:lstStyle/>
                    <a:p>
                      <a:r>
                        <a:rPr lang="en-US" sz="1200" dirty="0" smtClean="0">
                          <a:solidFill>
                            <a:srgbClr val="000000"/>
                          </a:solidFill>
                        </a:rPr>
                        <a:t>Easier maintenance</a:t>
                      </a:r>
                      <a:endParaRPr lang="en-US" sz="1200" dirty="0">
                        <a:solidFill>
                          <a:srgbClr val="000000"/>
                        </a:solidFill>
                      </a:endParaRPr>
                    </a:p>
                  </a:txBody>
                  <a:tcPr anchor="ctr"/>
                </a:tc>
              </a:tr>
              <a:tr h="461912">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or Shore</a:t>
                      </a:r>
                      <a:endParaRPr lang="en-US" sz="1200" dirty="0">
                        <a:solidFill>
                          <a:srgbClr val="000000"/>
                        </a:solidFill>
                      </a:endParaRPr>
                    </a:p>
                  </a:txBody>
                  <a:tcPr anchor="ctr"/>
                </a:tc>
                <a:tc>
                  <a:txBody>
                    <a:bodyPr/>
                    <a:lstStyle/>
                    <a:p>
                      <a:r>
                        <a:rPr lang="en-US" sz="1200" dirty="0" smtClean="0">
                          <a:solidFill>
                            <a:srgbClr val="000000"/>
                          </a:solidFill>
                        </a:rPr>
                        <a:t>Easier access</a:t>
                      </a:r>
                      <a:endParaRPr lang="en-US" sz="1200" dirty="0">
                        <a:solidFill>
                          <a:srgbClr val="000000"/>
                        </a:solidFill>
                      </a:endParaRPr>
                    </a:p>
                  </a:txBody>
                  <a:tcPr anchor="ctr"/>
                </a:tc>
              </a:tr>
              <a:tr h="443353">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Surface </a:t>
                      </a:r>
                    </a:p>
                    <a:p>
                      <a:r>
                        <a:rPr lang="en-US" sz="1200" dirty="0" smtClean="0">
                          <a:solidFill>
                            <a:srgbClr val="000000"/>
                          </a:solidFill>
                        </a:rPr>
                        <a:t>and/or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Co-located</a:t>
                      </a:r>
                      <a:r>
                        <a:rPr lang="en-US" sz="1200" baseline="0" dirty="0" smtClean="0">
                          <a:solidFill>
                            <a:srgbClr val="000000"/>
                          </a:solidFill>
                        </a:rPr>
                        <a:t> w/ control</a:t>
                      </a:r>
                      <a:endParaRPr lang="en-US" sz="1200" dirty="0" smtClean="0">
                        <a:solidFill>
                          <a:srgbClr val="000000"/>
                        </a:solidFill>
                      </a:endParaRPr>
                    </a:p>
                  </a:txBody>
                  <a:tcPr anchor="ctr"/>
                </a:tc>
              </a:tr>
              <a:tr h="443353">
                <a:tc>
                  <a:txBody>
                    <a:bodyPr/>
                    <a:lstStyle/>
                    <a:p>
                      <a:r>
                        <a:rPr lang="en-US" sz="1200" dirty="0" smtClean="0">
                          <a:solidFill>
                            <a:srgbClr val="000000"/>
                          </a:solidFill>
                        </a:rPr>
                        <a:t>ESW</a:t>
                      </a:r>
                      <a:endParaRPr lang="en-US" sz="1200" dirty="0">
                        <a:solidFill>
                          <a:srgbClr val="000000"/>
                        </a:solidFill>
                      </a:endParaRPr>
                    </a:p>
                  </a:txBody>
                  <a:tcPr anchor="ctr"/>
                </a:tc>
                <a:tc>
                  <a:txBody>
                    <a:bodyPr/>
                    <a:lstStyle/>
                    <a:p>
                      <a:r>
                        <a:rPr lang="en-US" sz="1200" dirty="0" smtClean="0">
                          <a:solidFill>
                            <a:srgbClr val="000000"/>
                          </a:solidFill>
                        </a:rPr>
                        <a:t>Shore </a:t>
                      </a:r>
                    </a:p>
                    <a:p>
                      <a:r>
                        <a:rPr lang="en-US" sz="1200" dirty="0" smtClean="0">
                          <a:solidFill>
                            <a:srgbClr val="000000"/>
                          </a:solidFill>
                        </a:rPr>
                        <a:t>Or Surface</a:t>
                      </a:r>
                      <a:endParaRPr lang="en-US" sz="1200" dirty="0">
                        <a:solidFill>
                          <a:srgbClr val="000000"/>
                        </a:solidFill>
                      </a:endParaRPr>
                    </a:p>
                  </a:txBody>
                  <a:tcPr anchor="ctr"/>
                </a:tc>
                <a:tc>
                  <a:txBody>
                    <a:bodyPr/>
                    <a:lstStyle/>
                    <a:p>
                      <a:r>
                        <a:rPr lang="en-US" sz="1200" dirty="0" smtClean="0">
                          <a:solidFill>
                            <a:srgbClr val="000000"/>
                          </a:solidFill>
                        </a:rPr>
                        <a:t>Permitting, depth,</a:t>
                      </a:r>
                      <a:r>
                        <a:rPr lang="en-US" sz="1200" baseline="0" dirty="0" smtClean="0">
                          <a:solidFill>
                            <a:srgbClr val="000000"/>
                          </a:solidFill>
                        </a:rPr>
                        <a:t> distance from shore</a:t>
                      </a:r>
                      <a:endParaRPr lang="en-US" sz="1200" dirty="0">
                        <a:solidFill>
                          <a:srgbClr val="000000"/>
                        </a:solidFill>
                      </a:endParaRPr>
                    </a:p>
                  </a:txBody>
                  <a:tcPr anchor="ctr"/>
                </a:tc>
              </a:tr>
            </a:tbl>
          </a:graphicData>
        </a:graphic>
      </p:graphicFrame>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81" name="Straight Connector 80"/>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91" name="Straight Connector 90"/>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3" name="TextBox 72"/>
          <p:cNvSpPr txBox="1"/>
          <p:nvPr/>
        </p:nvSpPr>
        <p:spPr>
          <a:xfrm>
            <a:off x="4295922" y="900251"/>
            <a:ext cx="1312904" cy="369332"/>
          </a:xfrm>
          <a:prstGeom prst="rect">
            <a:avLst/>
          </a:prstGeom>
          <a:noFill/>
        </p:spPr>
        <p:txBody>
          <a:bodyPr wrap="none" rtlCol="0">
            <a:spAutoFit/>
          </a:bodyPr>
          <a:lstStyle/>
          <a:p>
            <a:r>
              <a:rPr lang="en-US" dirty="0" smtClean="0"/>
              <a:t>Mooring pic</a:t>
            </a:r>
            <a:endParaRPr lang="en-US" dirty="0"/>
          </a:p>
        </p:txBody>
      </p:sp>
      <p:sp>
        <p:nvSpPr>
          <p:cNvPr id="76" name="TextBox 75"/>
          <p:cNvSpPr txBox="1"/>
          <p:nvPr/>
        </p:nvSpPr>
        <p:spPr>
          <a:xfrm>
            <a:off x="5218424" y="2750817"/>
            <a:ext cx="894896" cy="338554"/>
          </a:xfrm>
          <a:prstGeom prst="rect">
            <a:avLst/>
          </a:prstGeom>
          <a:noFill/>
        </p:spPr>
        <p:txBody>
          <a:bodyPr wrap="none" rtlCol="0">
            <a:spAutoFit/>
          </a:bodyPr>
          <a:lstStyle/>
          <a:p>
            <a:r>
              <a:rPr lang="en-US" sz="1600" dirty="0" smtClean="0"/>
              <a:t>Wireless</a:t>
            </a:r>
            <a:endParaRPr lang="en-US" sz="1600" dirty="0"/>
          </a:p>
        </p:txBody>
      </p:sp>
      <p:grpSp>
        <p:nvGrpSpPr>
          <p:cNvPr id="162" name="Group 161"/>
          <p:cNvGrpSpPr/>
          <p:nvPr/>
        </p:nvGrpSpPr>
        <p:grpSpPr>
          <a:xfrm>
            <a:off x="1047935" y="4822206"/>
            <a:ext cx="879789" cy="879789"/>
            <a:chOff x="850878" y="4417866"/>
            <a:chExt cx="879789" cy="879789"/>
          </a:xfrm>
        </p:grpSpPr>
        <p:sp>
          <p:nvSpPr>
            <p:cNvPr id="164" name="Oval 163"/>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5" name="Picture 164" descr="peristalticRe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166" name="TextBox 165"/>
          <p:cNvSpPr txBox="1"/>
          <p:nvPr/>
        </p:nvSpPr>
        <p:spPr>
          <a:xfrm>
            <a:off x="2871115" y="6074669"/>
            <a:ext cx="1040594" cy="369332"/>
          </a:xfrm>
          <a:prstGeom prst="rect">
            <a:avLst/>
          </a:prstGeom>
          <a:noFill/>
        </p:spPr>
        <p:txBody>
          <a:bodyPr wrap="none" rtlCol="0">
            <a:spAutoFit/>
          </a:bodyPr>
          <a:lstStyle/>
          <a:p>
            <a:r>
              <a:rPr lang="en-US" dirty="0" smtClean="0"/>
              <a:t>Chamber</a:t>
            </a:r>
            <a:endParaRPr lang="en-US" dirty="0"/>
          </a:p>
        </p:txBody>
      </p:sp>
      <p:sp>
        <p:nvSpPr>
          <p:cNvPr id="167" name="TextBox 166"/>
          <p:cNvSpPr txBox="1"/>
          <p:nvPr/>
        </p:nvSpPr>
        <p:spPr>
          <a:xfrm>
            <a:off x="6456174" y="6367329"/>
            <a:ext cx="953018" cy="369332"/>
          </a:xfrm>
          <a:prstGeom prst="rect">
            <a:avLst/>
          </a:prstGeom>
          <a:noFill/>
        </p:spPr>
        <p:txBody>
          <a:bodyPr wrap="none" rtlCol="0">
            <a:spAutoFit/>
          </a:bodyPr>
          <a:lstStyle/>
          <a:p>
            <a:r>
              <a:rPr lang="en-US" dirty="0" smtClean="0"/>
              <a:t>External</a:t>
            </a:r>
            <a:endParaRPr lang="en-US" dirty="0"/>
          </a:p>
        </p:txBody>
      </p:sp>
      <p:sp>
        <p:nvSpPr>
          <p:cNvPr id="168" name="Rounded Rectangle 167"/>
          <p:cNvSpPr/>
          <p:nvPr/>
        </p:nvSpPr>
        <p:spPr>
          <a:xfrm>
            <a:off x="4099187"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cxnSp>
        <p:nvCxnSpPr>
          <p:cNvPr id="134" name="Straight Connector 133"/>
          <p:cNvCxnSpPr>
            <a:stCxn id="65"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7240202"/>
      </p:ext>
    </p:extLst>
  </p:cSld>
  <p:clrMapOvr>
    <a:masterClrMapping/>
  </p:clrMapOvr>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Rectangle 69"/>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9" name="Rectangle 78"/>
          <p:cNvSpPr/>
          <p:nvPr/>
        </p:nvSpPr>
        <p:spPr>
          <a:xfrm>
            <a:off x="1" y="3253523"/>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Rounded Rectangle 8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92" name="Pentagon 91"/>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95" name="Rounded Rectangle 94"/>
          <p:cNvSpPr/>
          <p:nvPr/>
        </p:nvSpPr>
        <p:spPr>
          <a:xfrm>
            <a:off x="5996408" y="1567808"/>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6" name="Straight Connector 95"/>
          <p:cNvCxnSpPr/>
          <p:nvPr/>
        </p:nvCxnSpPr>
        <p:spPr>
          <a:xfrm flipH="1">
            <a:off x="1887123" y="4324283"/>
            <a:ext cx="2054480" cy="5438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7" name="Straight Connector 96"/>
          <p:cNvCxnSpPr/>
          <p:nvPr/>
        </p:nvCxnSpPr>
        <p:spPr>
          <a:xfrm>
            <a:off x="4738493" y="4619599"/>
            <a:ext cx="0" cy="248506"/>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98" name="Straight Connector 97"/>
          <p:cNvCxnSpPr/>
          <p:nvPr/>
        </p:nvCxnSpPr>
        <p:spPr>
          <a:xfrm>
            <a:off x="5384449" y="4514498"/>
            <a:ext cx="814646" cy="383128"/>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01" name="Straight Connector 100"/>
          <p:cNvCxnSpPr/>
          <p:nvPr/>
        </p:nvCxnSpPr>
        <p:spPr>
          <a:xfrm>
            <a:off x="5384449" y="4424770"/>
            <a:ext cx="883129" cy="4118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2" name="Straight Connector 101"/>
          <p:cNvCxnSpPr/>
          <p:nvPr/>
        </p:nvCxnSpPr>
        <p:spPr>
          <a:xfrm>
            <a:off x="4831879" y="4619599"/>
            <a:ext cx="0" cy="27459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4" name="Straight Connector 103"/>
          <p:cNvCxnSpPr/>
          <p:nvPr/>
        </p:nvCxnSpPr>
        <p:spPr>
          <a:xfrm flipV="1">
            <a:off x="2030313" y="4424770"/>
            <a:ext cx="1967321" cy="53785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05" name="Straight Connector 104"/>
          <p:cNvCxnSpPr/>
          <p:nvPr/>
        </p:nvCxnSpPr>
        <p:spPr>
          <a:xfrm>
            <a:off x="6579886" y="2141422"/>
            <a:ext cx="160755" cy="21227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07" name="Rectangle 106"/>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8" name="Group 107"/>
          <p:cNvGrpSpPr/>
          <p:nvPr/>
        </p:nvGrpSpPr>
        <p:grpSpPr>
          <a:xfrm>
            <a:off x="4377120" y="5810756"/>
            <a:ext cx="551967" cy="646758"/>
            <a:chOff x="1788020" y="1582961"/>
            <a:chExt cx="329086" cy="403787"/>
          </a:xfrm>
        </p:grpSpPr>
        <p:sp>
          <p:nvSpPr>
            <p:cNvPr id="109" name="Oval 108"/>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0" name="Pentagon 109"/>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1" name="Straight Connector 110"/>
            <p:cNvCxnSpPr>
              <a:endCxn id="109"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2" name="Group 111"/>
          <p:cNvGrpSpPr/>
          <p:nvPr/>
        </p:nvGrpSpPr>
        <p:grpSpPr>
          <a:xfrm>
            <a:off x="6323359" y="5715657"/>
            <a:ext cx="551967" cy="646758"/>
            <a:chOff x="1788020" y="1582961"/>
            <a:chExt cx="329086" cy="403787"/>
          </a:xfrm>
        </p:grpSpPr>
        <p:sp>
          <p:nvSpPr>
            <p:cNvPr id="113" name="Oval 112"/>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4" name="Pentagon 113"/>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5" name="Straight Connector 114"/>
            <p:cNvCxnSpPr>
              <a:endCxn id="113"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6" name="Group 115"/>
          <p:cNvGrpSpPr/>
          <p:nvPr/>
        </p:nvGrpSpPr>
        <p:grpSpPr>
          <a:xfrm>
            <a:off x="4919982" y="5081859"/>
            <a:ext cx="505545" cy="659984"/>
            <a:chOff x="7271690" y="5160717"/>
            <a:chExt cx="505545" cy="659984"/>
          </a:xfrm>
        </p:grpSpPr>
        <p:sp>
          <p:nvSpPr>
            <p:cNvPr id="117" name="Oval 11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18" name="Straight Connector 117"/>
            <p:cNvCxnSpPr>
              <a:endCxn id="11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19" name="Rectangle 11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0" name="Group 119"/>
          <p:cNvGrpSpPr/>
          <p:nvPr/>
        </p:nvGrpSpPr>
        <p:grpSpPr>
          <a:xfrm>
            <a:off x="4377715" y="5080185"/>
            <a:ext cx="505545" cy="659984"/>
            <a:chOff x="7271690" y="5160717"/>
            <a:chExt cx="505545" cy="659984"/>
          </a:xfrm>
        </p:grpSpPr>
        <p:sp>
          <p:nvSpPr>
            <p:cNvPr id="121" name="Oval 12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2" name="Straight Connector 121"/>
            <p:cNvCxnSpPr>
              <a:endCxn id="12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4" name="Rectangle 123"/>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25" name="Group 124"/>
          <p:cNvGrpSpPr/>
          <p:nvPr/>
        </p:nvGrpSpPr>
        <p:grpSpPr>
          <a:xfrm>
            <a:off x="6290967" y="4982098"/>
            <a:ext cx="505545" cy="659984"/>
            <a:chOff x="7271690" y="5160717"/>
            <a:chExt cx="505545" cy="659984"/>
          </a:xfrm>
        </p:grpSpPr>
        <p:sp>
          <p:nvSpPr>
            <p:cNvPr id="126" name="Oval 12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8" name="Straight Connector 127"/>
            <p:cNvCxnSpPr>
              <a:endCxn id="12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9" name="Rectangle 12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1" name="Group 130"/>
          <p:cNvGrpSpPr/>
          <p:nvPr/>
        </p:nvGrpSpPr>
        <p:grpSpPr>
          <a:xfrm>
            <a:off x="6831989" y="4982098"/>
            <a:ext cx="505545" cy="659984"/>
            <a:chOff x="7271690" y="5160717"/>
            <a:chExt cx="505545" cy="659984"/>
          </a:xfrm>
        </p:grpSpPr>
        <p:sp>
          <p:nvSpPr>
            <p:cNvPr id="132" name="Oval 131"/>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3" name="Straight Connector 132"/>
            <p:cNvCxnSpPr>
              <a:endCxn id="132"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5" name="Rectangle 134"/>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6" name="Group 135"/>
          <p:cNvGrpSpPr/>
          <p:nvPr/>
        </p:nvGrpSpPr>
        <p:grpSpPr>
          <a:xfrm>
            <a:off x="6903647" y="5701995"/>
            <a:ext cx="505545" cy="659984"/>
            <a:chOff x="7271690" y="5160717"/>
            <a:chExt cx="505545" cy="659984"/>
          </a:xfrm>
        </p:grpSpPr>
        <p:sp>
          <p:nvSpPr>
            <p:cNvPr id="137" name="Oval 136"/>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8" name="Straight Connector 137"/>
            <p:cNvCxnSpPr>
              <a:endCxn id="137"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9" name="Rectangle 138"/>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0" name="Group 139"/>
          <p:cNvGrpSpPr/>
          <p:nvPr/>
        </p:nvGrpSpPr>
        <p:grpSpPr>
          <a:xfrm>
            <a:off x="4919982" y="5810756"/>
            <a:ext cx="505545" cy="659984"/>
            <a:chOff x="7271690" y="5160717"/>
            <a:chExt cx="505545" cy="659984"/>
          </a:xfrm>
        </p:grpSpPr>
        <p:sp>
          <p:nvSpPr>
            <p:cNvPr id="141" name="Oval 14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2" name="Straight Connector 141"/>
            <p:cNvCxnSpPr>
              <a:endCxn id="14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3" name="Rectangle 14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144" name="Rounded Rectangle 143"/>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2"/>
                </a:solidFill>
              </a:rPr>
              <a:t>Controller</a:t>
            </a:r>
          </a:p>
          <a:p>
            <a:pPr algn="ctr"/>
            <a:r>
              <a:rPr lang="en-US" sz="1400" dirty="0" smtClean="0">
                <a:solidFill>
                  <a:schemeClr val="accent2"/>
                </a:solidFill>
              </a:rPr>
              <a:t>UI </a:t>
            </a:r>
            <a:endParaRPr lang="en-US" dirty="0">
              <a:solidFill>
                <a:schemeClr val="accent2"/>
              </a:solidFill>
            </a:endParaRPr>
          </a:p>
        </p:txBody>
      </p:sp>
      <p:cxnSp>
        <p:nvCxnSpPr>
          <p:cNvPr id="146" name="Straight Connector 145"/>
          <p:cNvCxnSpPr/>
          <p:nvPr/>
        </p:nvCxnSpPr>
        <p:spPr>
          <a:xfrm flipV="1">
            <a:off x="7249458" y="1923250"/>
            <a:ext cx="0" cy="374500"/>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47" name="Rounded Rectangle 146"/>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48" name="Rounded Rectangle 147"/>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49" name="Rounded Rectangle 148"/>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150" name="Hexagon 149"/>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Junction</a:t>
            </a:r>
            <a:endParaRPr lang="en-US" sz="1400" dirty="0">
              <a:solidFill>
                <a:schemeClr val="accent2"/>
              </a:solidFill>
            </a:endParaRPr>
          </a:p>
        </p:txBody>
      </p:sp>
      <p:sp>
        <p:nvSpPr>
          <p:cNvPr id="151" name="Pentagon 150"/>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55" name="Group 154"/>
          <p:cNvGrpSpPr/>
          <p:nvPr/>
        </p:nvGrpSpPr>
        <p:grpSpPr>
          <a:xfrm>
            <a:off x="1047935" y="5762732"/>
            <a:ext cx="879789" cy="879789"/>
            <a:chOff x="850878" y="5411812"/>
            <a:chExt cx="879789" cy="879789"/>
          </a:xfrm>
        </p:grpSpPr>
        <p:sp>
          <p:nvSpPr>
            <p:cNvPr id="156" name="Oval 155"/>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7" name="Picture 156" descr="fanBlade-xpar.gif"/>
            <p:cNvPicPr>
              <a:picLocks noChangeAspect="1"/>
            </p:cNvPicPr>
            <p:nvPr/>
          </p:nvPicPr>
          <p:blipFill rotWithShape="1">
            <a:blip r:embed="rId2">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58" name="Group 157"/>
          <p:cNvGrpSpPr/>
          <p:nvPr/>
        </p:nvGrpSpPr>
        <p:grpSpPr>
          <a:xfrm>
            <a:off x="6763473" y="833817"/>
            <a:ext cx="948870" cy="1012341"/>
            <a:chOff x="7180536" y="711795"/>
            <a:chExt cx="1503467" cy="1604036"/>
          </a:xfrm>
        </p:grpSpPr>
        <p:sp>
          <p:nvSpPr>
            <p:cNvPr id="159" name="Oval 158"/>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0" name="Picture 159" descr="workstation-2.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61" name="Rounded Rectangle 160"/>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162" name="Rounded Rectangle 161"/>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a:t>
            </a:r>
          </a:p>
          <a:p>
            <a:pPr algn="ctr"/>
            <a:r>
              <a:rPr lang="en-US" sz="1600" i="1" dirty="0" smtClean="0">
                <a:solidFill>
                  <a:schemeClr val="accent6">
                    <a:lumMod val="75000"/>
                  </a:schemeClr>
                </a:solidFill>
              </a:rPr>
              <a:t>View</a:t>
            </a:r>
          </a:p>
        </p:txBody>
      </p:sp>
      <p:grpSp>
        <p:nvGrpSpPr>
          <p:cNvPr id="164" name="Group 163"/>
          <p:cNvGrpSpPr/>
          <p:nvPr/>
        </p:nvGrpSpPr>
        <p:grpSpPr>
          <a:xfrm>
            <a:off x="1047935" y="4744528"/>
            <a:ext cx="879789" cy="879789"/>
            <a:chOff x="850878" y="4417866"/>
            <a:chExt cx="879789" cy="879789"/>
          </a:xfrm>
        </p:grpSpPr>
        <p:sp>
          <p:nvSpPr>
            <p:cNvPr id="165" name="Oval 164"/>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6" name="Picture 165" descr="peristalticRed-xpar.gif"/>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167" name="TextBox 166"/>
          <p:cNvSpPr txBox="1"/>
          <p:nvPr/>
        </p:nvSpPr>
        <p:spPr>
          <a:xfrm>
            <a:off x="2871115" y="6135393"/>
            <a:ext cx="1040594" cy="369332"/>
          </a:xfrm>
          <a:prstGeom prst="rect">
            <a:avLst/>
          </a:prstGeom>
          <a:noFill/>
        </p:spPr>
        <p:txBody>
          <a:bodyPr wrap="none" rtlCol="0">
            <a:spAutoFit/>
          </a:bodyPr>
          <a:lstStyle/>
          <a:p>
            <a:r>
              <a:rPr lang="en-US" dirty="0" smtClean="0"/>
              <a:t>Chamber</a:t>
            </a:r>
            <a:endParaRPr lang="en-US" dirty="0"/>
          </a:p>
        </p:txBody>
      </p:sp>
      <p:sp>
        <p:nvSpPr>
          <p:cNvPr id="168" name="TextBox 167"/>
          <p:cNvSpPr txBox="1"/>
          <p:nvPr/>
        </p:nvSpPr>
        <p:spPr>
          <a:xfrm>
            <a:off x="6456174" y="6428053"/>
            <a:ext cx="953018" cy="369332"/>
          </a:xfrm>
          <a:prstGeom prst="rect">
            <a:avLst/>
          </a:prstGeom>
          <a:noFill/>
        </p:spPr>
        <p:txBody>
          <a:bodyPr wrap="none" rtlCol="0">
            <a:spAutoFit/>
          </a:bodyPr>
          <a:lstStyle/>
          <a:p>
            <a:r>
              <a:rPr lang="en-US" dirty="0" smtClean="0"/>
              <a:t>External</a:t>
            </a:r>
            <a:endParaRPr lang="en-US" dirty="0"/>
          </a:p>
        </p:txBody>
      </p:sp>
      <p:cxnSp>
        <p:nvCxnSpPr>
          <p:cNvPr id="169" name="Straight Connector 168"/>
          <p:cNvCxnSpPr/>
          <p:nvPr/>
        </p:nvCxnSpPr>
        <p:spPr>
          <a:xfrm flipH="1">
            <a:off x="5118657" y="2750817"/>
            <a:ext cx="1529438" cy="0"/>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170" name="TextBox 169"/>
          <p:cNvSpPr txBox="1"/>
          <p:nvPr/>
        </p:nvSpPr>
        <p:spPr>
          <a:xfrm>
            <a:off x="5392657" y="2745596"/>
            <a:ext cx="894896" cy="338554"/>
          </a:xfrm>
          <a:prstGeom prst="rect">
            <a:avLst/>
          </a:prstGeom>
          <a:noFill/>
        </p:spPr>
        <p:txBody>
          <a:bodyPr wrap="none" rtlCol="0">
            <a:spAutoFit/>
          </a:bodyPr>
          <a:lstStyle/>
          <a:p>
            <a:r>
              <a:rPr lang="en-US" sz="1600" dirty="0" smtClean="0"/>
              <a:t>Wireless</a:t>
            </a:r>
            <a:endParaRPr lang="en-US" sz="1600" dirty="0"/>
          </a:p>
        </p:txBody>
      </p:sp>
      <p:sp>
        <p:nvSpPr>
          <p:cNvPr id="174" name="Rounded Rectangle 173"/>
          <p:cNvSpPr/>
          <p:nvPr/>
        </p:nvSpPr>
        <p:spPr>
          <a:xfrm>
            <a:off x="3973527" y="231313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75" name="Rounded Rectangle 174"/>
          <p:cNvSpPr/>
          <p:nvPr/>
        </p:nvSpPr>
        <p:spPr>
          <a:xfrm>
            <a:off x="4062181" y="235369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177" name="Rounded Rectangle 176"/>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cxnSp>
        <p:nvCxnSpPr>
          <p:cNvPr id="178" name="Straight Connector 177"/>
          <p:cNvCxnSpPr>
            <a:stCxn id="177" idx="2"/>
          </p:cNvCxnSpPr>
          <p:nvPr/>
        </p:nvCxnSpPr>
        <p:spPr>
          <a:xfrm>
            <a:off x="4989117" y="2419771"/>
            <a:ext cx="0" cy="1534477"/>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9" name="Straight Connector 178"/>
          <p:cNvCxnSpPr>
            <a:endCxn id="182" idx="2"/>
          </p:cNvCxnSpPr>
          <p:nvPr/>
        </p:nvCxnSpPr>
        <p:spPr>
          <a:xfrm flipV="1">
            <a:off x="4631076" y="3137932"/>
            <a:ext cx="0" cy="816316"/>
          </a:xfrm>
          <a:prstGeom prst="line">
            <a:avLst/>
          </a:prstGeom>
          <a:ln>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180" name="Rounded Rectangle 179"/>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182" name="Rounded Rectangle 181"/>
          <p:cNvSpPr/>
          <p:nvPr/>
        </p:nvSpPr>
        <p:spPr>
          <a:xfrm>
            <a:off x="4149983" y="2428242"/>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graphicFrame>
        <p:nvGraphicFramePr>
          <p:cNvPr id="69" name="Table 68"/>
          <p:cNvGraphicFramePr>
            <a:graphicFrameLocks noGrp="1"/>
          </p:cNvGraphicFramePr>
          <p:nvPr>
            <p:extLst>
              <p:ext uri="{D42A27DB-BD31-4B8C-83A1-F6EECF244321}">
                <p14:modId xmlns:p14="http://schemas.microsoft.com/office/powerpoint/2010/main" val="2468551647"/>
              </p:ext>
            </p:extLst>
          </p:nvPr>
        </p:nvGraphicFramePr>
        <p:xfrm>
          <a:off x="1545777" y="1408389"/>
          <a:ext cx="6119379" cy="3749039"/>
        </p:xfrm>
        <a:graphic>
          <a:graphicData uri="http://schemas.openxmlformats.org/drawingml/2006/table">
            <a:tbl>
              <a:tblPr firstRow="1" bandRow="1">
                <a:tableStyleId>{5C22544A-7EE6-4342-B048-85BDC9FD1C3A}</a:tableStyleId>
              </a:tblPr>
              <a:tblGrid>
                <a:gridCol w="1413344"/>
                <a:gridCol w="1286399"/>
                <a:gridCol w="3419636"/>
              </a:tblGrid>
              <a:tr h="275950">
                <a:tc>
                  <a:txBody>
                    <a:bodyPr/>
                    <a:lstStyle/>
                    <a:p>
                      <a:r>
                        <a:rPr lang="en-US" sz="1400" dirty="0" smtClean="0"/>
                        <a:t>Component</a:t>
                      </a:r>
                      <a:endParaRPr lang="en-US" sz="1400" dirty="0"/>
                    </a:p>
                  </a:txBody>
                  <a:tcPr/>
                </a:tc>
                <a:tc>
                  <a:txBody>
                    <a:bodyPr/>
                    <a:lstStyle/>
                    <a:p>
                      <a:r>
                        <a:rPr lang="en-US" sz="1400" dirty="0" smtClean="0"/>
                        <a:t>Build/Buy</a:t>
                      </a:r>
                      <a:endParaRPr lang="en-US" sz="1400" dirty="0"/>
                    </a:p>
                  </a:txBody>
                  <a:tcPr/>
                </a:tc>
                <a:tc>
                  <a:txBody>
                    <a:bodyPr/>
                    <a:lstStyle/>
                    <a:p>
                      <a:r>
                        <a:rPr lang="en-US" sz="1400" dirty="0" smtClean="0"/>
                        <a:t>Implementation</a:t>
                      </a:r>
                      <a:endParaRPr lang="en-US" sz="1400" dirty="0"/>
                    </a:p>
                  </a:txBody>
                  <a:tcPr/>
                </a:tc>
              </a:tr>
              <a:tr h="366623">
                <a:tc>
                  <a:txBody>
                    <a:bodyPr/>
                    <a:lstStyle/>
                    <a:p>
                      <a:r>
                        <a:rPr lang="en-US" sz="1400" dirty="0" smtClean="0">
                          <a:solidFill>
                            <a:srgbClr val="000000"/>
                          </a:solidFill>
                        </a:rPr>
                        <a:t>Controller HW</a:t>
                      </a:r>
                      <a:endParaRPr lang="en-US" sz="1400" dirty="0">
                        <a:solidFill>
                          <a:srgbClr val="000000"/>
                        </a:solidFill>
                      </a:endParaRPr>
                    </a:p>
                  </a:txBody>
                  <a:tcPr anchor="ctr"/>
                </a:tc>
                <a:tc>
                  <a:txBody>
                    <a:bodyPr/>
                    <a:lstStyle/>
                    <a:p>
                      <a:r>
                        <a:rPr lang="en-US" sz="1400" dirty="0" smtClean="0">
                          <a:solidFill>
                            <a:srgbClr val="000000"/>
                          </a:solidFill>
                        </a:rPr>
                        <a:t>Build/Buy</a:t>
                      </a:r>
                      <a:endParaRPr lang="en-US" sz="1400" dirty="0">
                        <a:solidFill>
                          <a:srgbClr val="000000"/>
                        </a:solidFill>
                      </a:endParaRPr>
                    </a:p>
                  </a:txBody>
                  <a:tcPr anchor="ctr"/>
                </a:tc>
                <a:tc>
                  <a:txBody>
                    <a:bodyPr/>
                    <a:lstStyle/>
                    <a:p>
                      <a:r>
                        <a:rPr lang="en-US" sz="1400" dirty="0" smtClean="0">
                          <a:solidFill>
                            <a:srgbClr val="000000"/>
                          </a:solidFill>
                        </a:rPr>
                        <a:t>COTS: WAGO, National Instruments Compact-Rio (NI-CRIO),</a:t>
                      </a:r>
                    </a:p>
                    <a:p>
                      <a:r>
                        <a:rPr lang="en-US" sz="1400" dirty="0" smtClean="0">
                          <a:solidFill>
                            <a:srgbClr val="000000"/>
                          </a:solidFill>
                        </a:rPr>
                        <a:t>Serial</a:t>
                      </a:r>
                      <a:r>
                        <a:rPr lang="en-US" sz="1400" baseline="0" dirty="0" smtClean="0">
                          <a:solidFill>
                            <a:srgbClr val="000000"/>
                          </a:solidFill>
                        </a:rPr>
                        <a:t> Multiplexer (MUX), Video MUX</a:t>
                      </a:r>
                      <a:endParaRPr lang="en-US" sz="1400" dirty="0" smtClean="0">
                        <a:solidFill>
                          <a:srgbClr val="000000"/>
                        </a:solidFill>
                      </a:endParaRPr>
                    </a:p>
                  </a:txBody>
                  <a:tcPr anchor="ctr"/>
                </a:tc>
              </a:tr>
              <a:tr h="487779">
                <a:tc>
                  <a:txBody>
                    <a:bodyPr/>
                    <a:lstStyle/>
                    <a:p>
                      <a:r>
                        <a:rPr lang="en-US" sz="1400" dirty="0" smtClean="0">
                          <a:solidFill>
                            <a:srgbClr val="000000"/>
                          </a:solidFill>
                        </a:rPr>
                        <a:t>Controller Software</a:t>
                      </a:r>
                      <a:endParaRPr lang="en-US" sz="1400" dirty="0">
                        <a:solidFill>
                          <a:srgbClr val="000000"/>
                        </a:solidFill>
                      </a:endParaRPr>
                    </a:p>
                  </a:txBody>
                  <a:tcPr anchor="ctr"/>
                </a:tc>
                <a:tc>
                  <a:txBody>
                    <a:bodyPr/>
                    <a:lstStyle/>
                    <a:p>
                      <a:r>
                        <a:rPr lang="en-US" sz="1400" dirty="0" smtClean="0">
                          <a:solidFill>
                            <a:srgbClr val="000000"/>
                          </a:solidFill>
                        </a:rPr>
                        <a:t>Build/Buy</a:t>
                      </a:r>
                    </a:p>
                    <a:p>
                      <a:r>
                        <a:rPr lang="en-US" sz="1400" dirty="0" smtClean="0">
                          <a:solidFill>
                            <a:srgbClr val="000000"/>
                          </a:solidFill>
                        </a:rPr>
                        <a:t>COTS</a:t>
                      </a:r>
                    </a:p>
                    <a:p>
                      <a:r>
                        <a:rPr lang="en-US" sz="1400" dirty="0" smtClean="0">
                          <a:solidFill>
                            <a:srgbClr val="000000"/>
                          </a:solidFill>
                        </a:rPr>
                        <a:t>Open Source</a:t>
                      </a:r>
                      <a:endParaRPr lang="en-US" sz="1400" dirty="0">
                        <a:solidFill>
                          <a:srgbClr val="000000"/>
                        </a:solidFill>
                      </a:endParaRPr>
                    </a:p>
                  </a:txBody>
                  <a:tcPr anchor="ctr"/>
                </a:tc>
                <a:tc>
                  <a:txBody>
                    <a:bodyPr/>
                    <a:lstStyle/>
                    <a:p>
                      <a:r>
                        <a:rPr lang="en-US" sz="1400" dirty="0" smtClean="0">
                          <a:solidFill>
                            <a:srgbClr val="000000"/>
                          </a:solidFill>
                        </a:rPr>
                        <a:t>COTS/Custom:</a:t>
                      </a:r>
                      <a:r>
                        <a:rPr lang="en-US" sz="1400" baseline="0" dirty="0" smtClean="0">
                          <a:solidFill>
                            <a:srgbClr val="000000"/>
                          </a:solidFill>
                        </a:rPr>
                        <a:t> </a:t>
                      </a:r>
                      <a:r>
                        <a:rPr lang="en-US" sz="1400" dirty="0" err="1" smtClean="0">
                          <a:solidFill>
                            <a:srgbClr val="000000"/>
                          </a:solidFill>
                        </a:rPr>
                        <a:t>LabView</a:t>
                      </a:r>
                      <a:endParaRPr lang="en-US" sz="1400" dirty="0" smtClean="0">
                        <a:solidFill>
                          <a:srgbClr val="000000"/>
                        </a:solidFill>
                      </a:endParaRPr>
                    </a:p>
                    <a:p>
                      <a:r>
                        <a:rPr lang="en-US" sz="1400" dirty="0" smtClean="0">
                          <a:solidFill>
                            <a:srgbClr val="000000"/>
                          </a:solidFill>
                        </a:rPr>
                        <a:t>Open</a:t>
                      </a:r>
                      <a:r>
                        <a:rPr lang="en-US" sz="1400" baseline="0" dirty="0" smtClean="0">
                          <a:solidFill>
                            <a:srgbClr val="000000"/>
                          </a:solidFill>
                        </a:rPr>
                        <a:t> Source: </a:t>
                      </a:r>
                      <a:r>
                        <a:rPr lang="en-US" sz="1400" baseline="0" dirty="0" err="1" smtClean="0">
                          <a:solidFill>
                            <a:srgbClr val="000000"/>
                          </a:solidFill>
                        </a:rPr>
                        <a:t>DataTurbine</a:t>
                      </a:r>
                      <a:endParaRPr lang="en-US" sz="1400" baseline="0" dirty="0" smtClean="0">
                        <a:solidFill>
                          <a:srgbClr val="000000"/>
                        </a:solidFill>
                      </a:endParaRPr>
                    </a:p>
                  </a:txBody>
                  <a:tcPr anchor="ctr"/>
                </a:tc>
              </a:tr>
              <a:tr h="624357">
                <a:tc>
                  <a:txBody>
                    <a:bodyPr/>
                    <a:lstStyle/>
                    <a:p>
                      <a:r>
                        <a:rPr lang="en-US" sz="1400" dirty="0" smtClean="0">
                          <a:solidFill>
                            <a:srgbClr val="000000"/>
                          </a:solidFill>
                        </a:rPr>
                        <a:t>Archive, UI</a:t>
                      </a:r>
                      <a:endParaRPr lang="en-US" sz="1400" dirty="0">
                        <a:solidFill>
                          <a:srgbClr val="000000"/>
                        </a:solidFill>
                      </a:endParaRPr>
                    </a:p>
                  </a:txBody>
                  <a:tcPr anchor="ctr"/>
                </a:tc>
                <a:tc>
                  <a:txBody>
                    <a:bodyPr/>
                    <a:lstStyle/>
                    <a:p>
                      <a:r>
                        <a:rPr lang="en-US" sz="1400" dirty="0" smtClean="0">
                          <a:solidFill>
                            <a:srgbClr val="000000"/>
                          </a:solidFill>
                        </a:rPr>
                        <a:t>Build/Buy</a:t>
                      </a:r>
                    </a:p>
                    <a:p>
                      <a:r>
                        <a:rPr lang="en-US" sz="1400" dirty="0" smtClean="0">
                          <a:solidFill>
                            <a:srgbClr val="000000"/>
                          </a:solidFill>
                        </a:rPr>
                        <a:t>COTS</a:t>
                      </a:r>
                    </a:p>
                    <a:p>
                      <a:r>
                        <a:rPr lang="en-US" sz="1400" dirty="0" smtClean="0">
                          <a:solidFill>
                            <a:srgbClr val="000000"/>
                          </a:solidFill>
                        </a:rPr>
                        <a:t>Open</a:t>
                      </a:r>
                      <a:r>
                        <a:rPr lang="en-US" sz="1400" baseline="0" dirty="0" smtClean="0">
                          <a:solidFill>
                            <a:srgbClr val="000000"/>
                          </a:solidFill>
                        </a:rPr>
                        <a:t> Source</a:t>
                      </a:r>
                      <a:endParaRPr lang="en-US" sz="1400" dirty="0" smtClean="0">
                        <a:solidFill>
                          <a:srgbClr val="000000"/>
                        </a:solidFill>
                      </a:endParaRPr>
                    </a:p>
                  </a:txBody>
                  <a:tcPr anchor="ctr"/>
                </a:tc>
                <a:tc>
                  <a:txBody>
                    <a:bodyPr/>
                    <a:lstStyle/>
                    <a:p>
                      <a:r>
                        <a:rPr lang="en-US" sz="1400" dirty="0" smtClean="0">
                          <a:solidFill>
                            <a:srgbClr val="000000"/>
                          </a:solidFill>
                        </a:rPr>
                        <a:t>PC Workstation</a:t>
                      </a:r>
                    </a:p>
                    <a:p>
                      <a:r>
                        <a:rPr lang="en-US" sz="1400" dirty="0" err="1" smtClean="0">
                          <a:solidFill>
                            <a:srgbClr val="000000"/>
                          </a:solidFill>
                        </a:rPr>
                        <a:t>MacOS</a:t>
                      </a:r>
                      <a:r>
                        <a:rPr lang="en-US" sz="1400" dirty="0" smtClean="0">
                          <a:solidFill>
                            <a:srgbClr val="000000"/>
                          </a:solidFill>
                        </a:rPr>
                        <a:t>,</a:t>
                      </a:r>
                      <a:r>
                        <a:rPr lang="en-US" sz="1400" baseline="0" dirty="0" smtClean="0">
                          <a:solidFill>
                            <a:srgbClr val="000000"/>
                          </a:solidFill>
                        </a:rPr>
                        <a:t> Windows, Linux</a:t>
                      </a:r>
                      <a:endParaRPr lang="en-US" sz="1400" dirty="0" smtClean="0">
                        <a:solidFill>
                          <a:srgbClr val="000000"/>
                        </a:solidFill>
                      </a:endParaRPr>
                    </a:p>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solidFill>
                            <a:srgbClr val="000000"/>
                          </a:solidFill>
                        </a:rPr>
                        <a:t>Open</a:t>
                      </a:r>
                      <a:r>
                        <a:rPr lang="en-US" sz="1400" baseline="0" dirty="0" smtClean="0">
                          <a:solidFill>
                            <a:srgbClr val="000000"/>
                          </a:solidFill>
                        </a:rPr>
                        <a:t> Source: </a:t>
                      </a:r>
                      <a:r>
                        <a:rPr lang="en-US" sz="1400" baseline="0" dirty="0" err="1" smtClean="0">
                          <a:solidFill>
                            <a:srgbClr val="000000"/>
                          </a:solidFill>
                        </a:rPr>
                        <a:t>DataTurbine</a:t>
                      </a:r>
                      <a:r>
                        <a:rPr lang="en-US" sz="1400" baseline="0" dirty="0" smtClean="0">
                          <a:solidFill>
                            <a:srgbClr val="000000"/>
                          </a:solidFill>
                        </a:rPr>
                        <a:t>, RDV, </a:t>
                      </a:r>
                      <a:r>
                        <a:rPr lang="en-US" sz="1400" baseline="0" dirty="0" err="1" smtClean="0">
                          <a:solidFill>
                            <a:srgbClr val="000000"/>
                          </a:solidFill>
                        </a:rPr>
                        <a:t>Pachube</a:t>
                      </a:r>
                      <a:r>
                        <a:rPr lang="en-US" sz="1400" baseline="0" dirty="0" smtClean="0">
                          <a:solidFill>
                            <a:srgbClr val="000000"/>
                          </a:solidFill>
                        </a:rPr>
                        <a:t>...</a:t>
                      </a:r>
                    </a:p>
                    <a:p>
                      <a:r>
                        <a:rPr lang="en-US" sz="1400" dirty="0" smtClean="0">
                          <a:solidFill>
                            <a:srgbClr val="000000"/>
                          </a:solidFill>
                        </a:rPr>
                        <a:t>COTS/Custom: </a:t>
                      </a:r>
                      <a:r>
                        <a:rPr lang="en-US" sz="1400" dirty="0" err="1" smtClean="0">
                          <a:solidFill>
                            <a:srgbClr val="000000"/>
                          </a:solidFill>
                        </a:rPr>
                        <a:t>LabView</a:t>
                      </a:r>
                      <a:endParaRPr lang="en-US" sz="1400" dirty="0">
                        <a:solidFill>
                          <a:srgbClr val="000000"/>
                        </a:solidFill>
                      </a:endParaRPr>
                    </a:p>
                  </a:txBody>
                  <a:tcPr anchor="ctr"/>
                </a:tc>
              </a:tr>
              <a:tr h="279969">
                <a:tc>
                  <a:txBody>
                    <a:bodyPr/>
                    <a:lstStyle/>
                    <a:p>
                      <a:r>
                        <a:rPr lang="en-US" sz="1400" dirty="0" smtClean="0">
                          <a:solidFill>
                            <a:srgbClr val="000000"/>
                          </a:solidFill>
                        </a:rPr>
                        <a:t>Power </a:t>
                      </a:r>
                      <a:endParaRPr lang="en-US" sz="1400" dirty="0">
                        <a:solidFill>
                          <a:srgbClr val="000000"/>
                        </a:solidFill>
                      </a:endParaRPr>
                    </a:p>
                  </a:txBody>
                  <a:tcPr anchor="ctr"/>
                </a:tc>
                <a:tc>
                  <a:txBody>
                    <a:bodyPr/>
                    <a:lstStyle/>
                    <a:p>
                      <a:r>
                        <a:rPr lang="en-US" sz="1400" dirty="0" smtClean="0">
                          <a:solidFill>
                            <a:srgbClr val="000000"/>
                          </a:solidFill>
                        </a:rPr>
                        <a:t>Buy</a:t>
                      </a:r>
                    </a:p>
                    <a:p>
                      <a:r>
                        <a:rPr lang="en-US" sz="1400" dirty="0" smtClean="0">
                          <a:solidFill>
                            <a:srgbClr val="000000"/>
                          </a:solidFill>
                        </a:rPr>
                        <a:t>Build</a:t>
                      </a:r>
                      <a:endParaRPr lang="en-US" sz="1400" dirty="0">
                        <a:solidFill>
                          <a:srgbClr val="000000"/>
                        </a:solidFill>
                      </a:endParaRPr>
                    </a:p>
                  </a:txBody>
                  <a:tcPr anchor="ctr"/>
                </a:tc>
                <a:tc>
                  <a:txBody>
                    <a:bodyPr/>
                    <a:lstStyle/>
                    <a:p>
                      <a:r>
                        <a:rPr lang="en-US" sz="1400" dirty="0" smtClean="0">
                          <a:solidFill>
                            <a:srgbClr val="000000"/>
                          </a:solidFill>
                        </a:rPr>
                        <a:t>COTS: WAGO, NI-CRIO</a:t>
                      </a:r>
                    </a:p>
                    <a:p>
                      <a:r>
                        <a:rPr lang="en-US" sz="1400" dirty="0" smtClean="0">
                          <a:solidFill>
                            <a:srgbClr val="000000"/>
                          </a:solidFill>
                        </a:rPr>
                        <a:t>Custom: GF, isolation</a:t>
                      </a:r>
                    </a:p>
                  </a:txBody>
                  <a:tcPr anchor="ctr"/>
                </a:tc>
              </a:tr>
              <a:tr h="513139">
                <a:tc>
                  <a:txBody>
                    <a:bodyPr/>
                    <a:lstStyle/>
                    <a:p>
                      <a:r>
                        <a:rPr lang="en-US" sz="1400" dirty="0" smtClean="0">
                          <a:solidFill>
                            <a:srgbClr val="000000"/>
                          </a:solidFill>
                        </a:rPr>
                        <a:t>ESW</a:t>
                      </a:r>
                      <a:endParaRPr lang="en-US" sz="1400" dirty="0">
                        <a:solidFill>
                          <a:srgbClr val="000000"/>
                        </a:solidFill>
                      </a:endParaRPr>
                    </a:p>
                  </a:txBody>
                  <a:tcPr anchor="ctr"/>
                </a:tc>
                <a:tc>
                  <a:txBody>
                    <a:bodyPr/>
                    <a:lstStyle/>
                    <a:p>
                      <a:r>
                        <a:rPr lang="en-US" sz="1400" dirty="0" smtClean="0">
                          <a:solidFill>
                            <a:srgbClr val="000000"/>
                          </a:solidFill>
                        </a:rPr>
                        <a:t>Build/Buy</a:t>
                      </a:r>
                      <a:endParaRPr lang="en-US" sz="14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400" dirty="0" smtClean="0">
                          <a:solidFill>
                            <a:srgbClr val="000000"/>
                          </a:solidFill>
                        </a:rPr>
                        <a:t>COTS: WAGO, NI-CRIO,</a:t>
                      </a:r>
                      <a:r>
                        <a:rPr lang="en-US" sz="1400" baseline="0" dirty="0" smtClean="0">
                          <a:solidFill>
                            <a:srgbClr val="000000"/>
                          </a:solidFill>
                        </a:rPr>
                        <a:t> </a:t>
                      </a:r>
                      <a:r>
                        <a:rPr lang="en-US" sz="1400" baseline="0" dirty="0" err="1" smtClean="0">
                          <a:solidFill>
                            <a:srgbClr val="000000"/>
                          </a:solidFill>
                        </a:rPr>
                        <a:t>LabView</a:t>
                      </a:r>
                      <a:r>
                        <a:rPr lang="en-US" sz="1400" baseline="0" dirty="0" smtClean="0">
                          <a:solidFill>
                            <a:srgbClr val="000000"/>
                          </a:solidFill>
                        </a:rPr>
                        <a:t>, pumps, motor controllers</a:t>
                      </a:r>
                      <a:endParaRPr lang="en-US" sz="1400" dirty="0" smtClean="0">
                        <a:solidFill>
                          <a:srgbClr val="000000"/>
                        </a:solidFill>
                      </a:endParaRPr>
                    </a:p>
                  </a:txBody>
                  <a:tcPr anchor="ctr"/>
                </a:tc>
              </a:tr>
            </a:tbl>
          </a:graphicData>
        </a:graphic>
      </p:graphicFrame>
    </p:spTree>
    <p:extLst>
      <p:ext uri="{BB962C8B-B14F-4D97-AF65-F5344CB8AC3E}">
        <p14:creationId xmlns:p14="http://schemas.microsoft.com/office/powerpoint/2010/main" val="3371790892"/>
      </p:ext>
    </p:extLst>
  </p:cSld>
  <p:clrMapOvr>
    <a:masterClrMapping/>
  </p:clrMapOvr>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 name="Rounded Rectangle 88"/>
          <p:cNvSpPr/>
          <p:nvPr/>
        </p:nvSpPr>
        <p:spPr>
          <a:xfrm>
            <a:off x="3866291" y="233006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grpSp>
        <p:nvGrpSpPr>
          <p:cNvPr id="82" name="Group 81"/>
          <p:cNvGrpSpPr/>
          <p:nvPr/>
        </p:nvGrpSpPr>
        <p:grpSpPr>
          <a:xfrm>
            <a:off x="1047935" y="4768786"/>
            <a:ext cx="879789" cy="879789"/>
            <a:chOff x="850878" y="4417866"/>
            <a:chExt cx="879789" cy="879789"/>
          </a:xfrm>
        </p:grpSpPr>
        <p:sp>
          <p:nvSpPr>
            <p:cNvPr id="83" name="Oval 82"/>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4" name="Picture 83" descr="peristalticRed-xpar.gif"/>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160" name="Rounded Rectangle 159"/>
          <p:cNvSpPr/>
          <p:nvPr/>
        </p:nvSpPr>
        <p:spPr>
          <a:xfrm>
            <a:off x="2677268" y="4982098"/>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161" name="Pentagon 160"/>
          <p:cNvSpPr/>
          <p:nvPr/>
        </p:nvSpPr>
        <p:spPr>
          <a:xfrm>
            <a:off x="2050468" y="5095299"/>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113" name="Rectangle 112"/>
          <p:cNvSpPr/>
          <p:nvPr/>
        </p:nvSpPr>
        <p:spPr>
          <a:xfrm>
            <a:off x="2657113"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377120"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323359"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4919982"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377715"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290967"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6831989"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6903647"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4919982"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sp>
        <p:nvSpPr>
          <p:cNvPr id="100" name="Pentagon 99"/>
          <p:cNvSpPr/>
          <p:nvPr/>
        </p:nvSpPr>
        <p:spPr>
          <a:xfrm>
            <a:off x="2053263" y="6007460"/>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pSp>
        <p:nvGrpSpPr>
          <p:cNvPr id="108" name="Group 107"/>
          <p:cNvGrpSpPr/>
          <p:nvPr/>
        </p:nvGrpSpPr>
        <p:grpSpPr>
          <a:xfrm>
            <a:off x="1047935" y="5762732"/>
            <a:ext cx="879789" cy="879789"/>
            <a:chOff x="850878" y="5411812"/>
            <a:chExt cx="879789" cy="879789"/>
          </a:xfrm>
        </p:grpSpPr>
        <p:sp>
          <p:nvSpPr>
            <p:cNvPr id="109" name="Oval 108"/>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10" name="Picture 109"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sp>
        <p:nvSpPr>
          <p:cNvPr id="72" name="Rectangle 71"/>
          <p:cNvSpPr/>
          <p:nvPr/>
        </p:nvSpPr>
        <p:spPr>
          <a:xfrm>
            <a:off x="5702742"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Rectangle 67"/>
          <p:cNvSpPr/>
          <p:nvPr/>
        </p:nvSpPr>
        <p:spPr>
          <a:xfrm>
            <a:off x="16325" y="3265223"/>
            <a:ext cx="9116387" cy="3564554"/>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3966188" y="2412904"/>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65" name="Rounded Rectangle 64"/>
          <p:cNvSpPr/>
          <p:nvPr/>
        </p:nvSpPr>
        <p:spPr>
          <a:xfrm>
            <a:off x="4593785" y="1846158"/>
            <a:ext cx="790664" cy="57361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73019" y="1437329"/>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1887123" y="4324283"/>
            <a:ext cx="2054480" cy="54382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27" name="Straight Connector 126"/>
          <p:cNvCxnSpPr/>
          <p:nvPr/>
        </p:nvCxnSpPr>
        <p:spPr>
          <a:xfrm>
            <a:off x="4636465" y="4514498"/>
            <a:ext cx="0" cy="35360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384449" y="4514498"/>
            <a:ext cx="814646" cy="383128"/>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384449" y="4424770"/>
            <a:ext cx="883129" cy="4118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3" name="Straight Connector 172"/>
          <p:cNvCxnSpPr/>
          <p:nvPr/>
        </p:nvCxnSpPr>
        <p:spPr>
          <a:xfrm>
            <a:off x="4831879" y="4455890"/>
            <a:ext cx="0" cy="43830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030313" y="4424770"/>
            <a:ext cx="1967321" cy="537856"/>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p:nvPr/>
        </p:nvCxnSpPr>
        <p:spPr>
          <a:xfrm>
            <a:off x="6535624" y="2082800"/>
            <a:ext cx="205017" cy="270892"/>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5" name="Rounded Rectangle 74"/>
          <p:cNvSpPr/>
          <p:nvPr/>
        </p:nvSpPr>
        <p:spPr>
          <a:xfrm>
            <a:off x="3965399" y="1724136"/>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7" name="Rounded Rectangle 66"/>
          <p:cNvSpPr/>
          <p:nvPr/>
        </p:nvSpPr>
        <p:spPr>
          <a:xfrm>
            <a:off x="6740641" y="2343695"/>
            <a:ext cx="971702"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rgbClr val="376092"/>
                </a:solidFill>
              </a:rPr>
              <a:t>Controller</a:t>
            </a:r>
          </a:p>
          <a:p>
            <a:pPr algn="ctr"/>
            <a:r>
              <a:rPr lang="en-US" sz="1400" dirty="0" smtClean="0">
                <a:solidFill>
                  <a:srgbClr val="376092"/>
                </a:solidFill>
              </a:rPr>
              <a:t>UI </a:t>
            </a:r>
            <a:endParaRPr lang="en-US" dirty="0">
              <a:solidFill>
                <a:srgbClr val="376092"/>
              </a:solidFill>
            </a:endParaRPr>
          </a:p>
        </p:txBody>
      </p:sp>
      <p:cxnSp>
        <p:nvCxnSpPr>
          <p:cNvPr id="91" name="Straight Connector 90"/>
          <p:cNvCxnSpPr/>
          <p:nvPr/>
        </p:nvCxnSpPr>
        <p:spPr>
          <a:xfrm flipV="1">
            <a:off x="7249458" y="1923250"/>
            <a:ext cx="0" cy="374500"/>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96" name="Rounded Rectangle 95"/>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97" name="Rounded Rectangle 96"/>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sp>
        <p:nvSpPr>
          <p:cNvPr id="29" name="Hexagon 28"/>
          <p:cNvSpPr/>
          <p:nvPr/>
        </p:nvSpPr>
        <p:spPr>
          <a:xfrm>
            <a:off x="4183847" y="4081000"/>
            <a:ext cx="1109291" cy="374890"/>
          </a:xfrm>
          <a:prstGeom prst="hexagon">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rgbClr val="376092"/>
                </a:solidFill>
              </a:rPr>
              <a:t>Junction</a:t>
            </a:r>
            <a:endParaRPr lang="en-US" sz="1400" dirty="0">
              <a:solidFill>
                <a:srgbClr val="376092"/>
              </a:solidFill>
            </a:endParaRPr>
          </a:p>
        </p:txBody>
      </p:sp>
      <p:grpSp>
        <p:nvGrpSpPr>
          <p:cNvPr id="111" name="Group 110"/>
          <p:cNvGrpSpPr/>
          <p:nvPr/>
        </p:nvGrpSpPr>
        <p:grpSpPr>
          <a:xfrm>
            <a:off x="6763473" y="833817"/>
            <a:ext cx="948870" cy="1012341"/>
            <a:chOff x="7180536" y="711795"/>
            <a:chExt cx="1503467" cy="1604036"/>
          </a:xfrm>
        </p:grpSpPr>
        <p:sp>
          <p:nvSpPr>
            <p:cNvPr id="112" name="Oval 111"/>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9" name="Picture 158"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Industrial Computers</a:t>
            </a:r>
            <a:endParaRPr lang="en-US" dirty="0">
              <a:solidFill>
                <a:schemeClr val="accent2"/>
              </a:solidFill>
            </a:endParaRPr>
          </a:p>
        </p:txBody>
      </p:sp>
      <p:sp>
        <p:nvSpPr>
          <p:cNvPr id="94" name="Rounded Rectangle 93"/>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err="1" smtClean="0">
                <a:solidFill>
                  <a:schemeClr val="accent6">
                    <a:lumMod val="75000"/>
                  </a:schemeClr>
                </a:solidFill>
              </a:rPr>
              <a:t>ConnectionView</a:t>
            </a:r>
            <a:endParaRPr lang="en-US" sz="1600" i="1" dirty="0" smtClean="0">
              <a:solidFill>
                <a:schemeClr val="accent6">
                  <a:lumMod val="75000"/>
                </a:schemeClr>
              </a:solidFill>
            </a:endParaRPr>
          </a:p>
        </p:txBody>
      </p:sp>
      <p:sp>
        <p:nvSpPr>
          <p:cNvPr id="73" name="Rounded Rectangle 72"/>
          <p:cNvSpPr/>
          <p:nvPr/>
        </p:nvSpPr>
        <p:spPr>
          <a:xfrm>
            <a:off x="3195862" y="3529976"/>
            <a:ext cx="893696" cy="551024"/>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p>
          <a:p>
            <a:pPr algn="ctr"/>
            <a:r>
              <a:rPr lang="en-US" sz="1400" dirty="0" smtClean="0">
                <a:solidFill>
                  <a:schemeClr val="accent3">
                    <a:lumMod val="50000"/>
                  </a:schemeClr>
                </a:solidFill>
              </a:rPr>
              <a:t>Ethernet</a:t>
            </a:r>
            <a:endParaRPr lang="en-US" dirty="0">
              <a:solidFill>
                <a:schemeClr val="accent3">
                  <a:lumMod val="50000"/>
                </a:schemeClr>
              </a:solidFill>
            </a:endParaRPr>
          </a:p>
        </p:txBody>
      </p:sp>
      <p:sp>
        <p:nvSpPr>
          <p:cNvPr id="74" name="Rounded Rectangle 73"/>
          <p:cNvSpPr/>
          <p:nvPr/>
        </p:nvSpPr>
        <p:spPr>
          <a:xfrm>
            <a:off x="5304793" y="2930262"/>
            <a:ext cx="1343302" cy="94753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a:p>
            <a:pPr algn="ctr"/>
            <a:r>
              <a:rPr lang="en-US" sz="1400" dirty="0" smtClean="0">
                <a:solidFill>
                  <a:schemeClr val="accent3">
                    <a:lumMod val="50000"/>
                  </a:schemeClr>
                </a:solidFill>
              </a:rPr>
              <a:t>Cell</a:t>
            </a:r>
          </a:p>
          <a:p>
            <a:pPr algn="ctr"/>
            <a:r>
              <a:rPr lang="en-US" sz="1400" dirty="0" smtClean="0">
                <a:solidFill>
                  <a:schemeClr val="accent3">
                    <a:lumMod val="50000"/>
                  </a:schemeClr>
                </a:solidFill>
              </a:rPr>
              <a:t>Satellite</a:t>
            </a:r>
          </a:p>
        </p:txBody>
      </p:sp>
      <p:sp>
        <p:nvSpPr>
          <p:cNvPr id="79" name="Rounded Rectangle 78"/>
          <p:cNvSpPr/>
          <p:nvPr/>
        </p:nvSpPr>
        <p:spPr>
          <a:xfrm>
            <a:off x="4089558" y="2484015"/>
            <a:ext cx="962186" cy="709690"/>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 </a:t>
            </a:r>
            <a:endParaRPr lang="en-US" dirty="0">
              <a:solidFill>
                <a:schemeClr val="accent1">
                  <a:lumMod val="75000"/>
                </a:schemeClr>
              </a:solidFill>
            </a:endParaRPr>
          </a:p>
        </p:txBody>
      </p:sp>
      <p:sp>
        <p:nvSpPr>
          <p:cNvPr id="85" name="TextBox 84"/>
          <p:cNvSpPr txBox="1"/>
          <p:nvPr/>
        </p:nvSpPr>
        <p:spPr>
          <a:xfrm>
            <a:off x="2854884" y="6125838"/>
            <a:ext cx="1040594" cy="369332"/>
          </a:xfrm>
          <a:prstGeom prst="rect">
            <a:avLst/>
          </a:prstGeom>
          <a:noFill/>
        </p:spPr>
        <p:txBody>
          <a:bodyPr wrap="none" rtlCol="0">
            <a:spAutoFit/>
          </a:bodyPr>
          <a:lstStyle/>
          <a:p>
            <a:r>
              <a:rPr lang="en-US" dirty="0" smtClean="0"/>
              <a:t>Chamber</a:t>
            </a:r>
            <a:endParaRPr lang="en-US" dirty="0"/>
          </a:p>
        </p:txBody>
      </p:sp>
      <p:sp>
        <p:nvSpPr>
          <p:cNvPr id="86" name="TextBox 85"/>
          <p:cNvSpPr txBox="1"/>
          <p:nvPr/>
        </p:nvSpPr>
        <p:spPr>
          <a:xfrm>
            <a:off x="6439943" y="6418498"/>
            <a:ext cx="953018" cy="369332"/>
          </a:xfrm>
          <a:prstGeom prst="rect">
            <a:avLst/>
          </a:prstGeom>
          <a:noFill/>
        </p:spPr>
        <p:txBody>
          <a:bodyPr wrap="none" rtlCol="0">
            <a:spAutoFit/>
          </a:bodyPr>
          <a:lstStyle/>
          <a:p>
            <a:r>
              <a:rPr lang="en-US" dirty="0" smtClean="0"/>
              <a:t>External</a:t>
            </a:r>
            <a:endParaRPr lang="en-US" dirty="0"/>
          </a:p>
        </p:txBody>
      </p:sp>
      <p:cxnSp>
        <p:nvCxnSpPr>
          <p:cNvPr id="87" name="Straight Connector 86"/>
          <p:cNvCxnSpPr/>
          <p:nvPr/>
        </p:nvCxnSpPr>
        <p:spPr>
          <a:xfrm flipH="1">
            <a:off x="5118657" y="2750817"/>
            <a:ext cx="1529438" cy="0"/>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34" name="Straight Connector 133"/>
          <p:cNvCxnSpPr>
            <a:stCxn id="65" idx="2"/>
          </p:cNvCxnSpPr>
          <p:nvPr/>
        </p:nvCxnSpPr>
        <p:spPr>
          <a:xfrm>
            <a:off x="4989117" y="2419771"/>
            <a:ext cx="0" cy="1534477"/>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6" name="Straight Connector 175"/>
          <p:cNvCxnSpPr>
            <a:endCxn id="79" idx="2"/>
          </p:cNvCxnSpPr>
          <p:nvPr/>
        </p:nvCxnSpPr>
        <p:spPr>
          <a:xfrm flipV="1">
            <a:off x="4570651" y="3193705"/>
            <a:ext cx="0" cy="777475"/>
          </a:xfrm>
          <a:prstGeom prst="line">
            <a:avLst/>
          </a:prstGeom>
          <a:ln w="38100" cmpd="sng">
            <a:solidFill>
              <a:srgbClr val="404040"/>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6113100"/>
      </p:ext>
    </p:extLst>
  </p:cSld>
  <p:clrMapOvr>
    <a:masterClrMapping/>
  </p:clrMapOvr>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Industrial Computers</a:t>
            </a:r>
            <a:endParaRPr lang="en-US" dirty="0"/>
          </a:p>
        </p:txBody>
      </p:sp>
      <p:sp>
        <p:nvSpPr>
          <p:cNvPr id="9" name="Content Placeholder 8"/>
          <p:cNvSpPr>
            <a:spLocks noGrp="1"/>
          </p:cNvSpPr>
          <p:nvPr>
            <p:ph idx="1"/>
          </p:nvPr>
        </p:nvSpPr>
        <p:spPr>
          <a:xfrm>
            <a:off x="457200" y="1600200"/>
            <a:ext cx="3484880" cy="4048761"/>
          </a:xfrm>
        </p:spPr>
        <p:txBody>
          <a:bodyPr/>
          <a:lstStyle/>
          <a:p>
            <a:r>
              <a:rPr lang="en-US" sz="2400" dirty="0" smtClean="0"/>
              <a:t>Pros</a:t>
            </a:r>
          </a:p>
          <a:p>
            <a:pPr lvl="1"/>
            <a:r>
              <a:rPr lang="en-US" sz="2000" dirty="0" smtClean="0"/>
              <a:t>Mostly COTS components</a:t>
            </a:r>
          </a:p>
          <a:p>
            <a:pPr lvl="1"/>
            <a:r>
              <a:rPr lang="en-US" sz="2000" dirty="0" smtClean="0"/>
              <a:t>Vendor and user community support</a:t>
            </a:r>
          </a:p>
          <a:p>
            <a:pPr lvl="1"/>
            <a:r>
              <a:rPr lang="en-US" sz="2000" dirty="0" smtClean="0"/>
              <a:t>Easier to build</a:t>
            </a:r>
          </a:p>
          <a:p>
            <a:pPr lvl="1"/>
            <a:r>
              <a:rPr lang="en-US" sz="2000" dirty="0" smtClean="0"/>
              <a:t>COTS software provides much infrastructure</a:t>
            </a:r>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lnSpcReduction="1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400" dirty="0" smtClean="0"/>
              <a:t>Cons</a:t>
            </a:r>
          </a:p>
          <a:p>
            <a:pPr lvl="1"/>
            <a:r>
              <a:rPr lang="en-US" sz="2000" dirty="0" smtClean="0"/>
              <a:t>High cost of software and hardware</a:t>
            </a:r>
          </a:p>
          <a:p>
            <a:pPr lvl="1"/>
            <a:r>
              <a:rPr lang="en-US" sz="2000" dirty="0" smtClean="0"/>
              <a:t>High power consumption</a:t>
            </a:r>
          </a:p>
          <a:p>
            <a:pPr lvl="1"/>
            <a:r>
              <a:rPr lang="en-US" sz="2000" dirty="0" smtClean="0"/>
              <a:t>Cable may be somewhat technical, especially from surface expression in active environment</a:t>
            </a:r>
          </a:p>
          <a:p>
            <a:pPr lvl="1"/>
            <a:r>
              <a:rPr lang="en-US" sz="2000" dirty="0" smtClean="0"/>
              <a:t>Large electronics form factors require larger housings</a:t>
            </a:r>
          </a:p>
        </p:txBody>
      </p:sp>
    </p:spTree>
    <p:extLst>
      <p:ext uri="{BB962C8B-B14F-4D97-AF65-F5344CB8AC3E}">
        <p14:creationId xmlns:p14="http://schemas.microsoft.com/office/powerpoint/2010/main" val="4130289436"/>
      </p:ext>
    </p:extLst>
  </p:cSld>
  <p:clrMapOvr>
    <a:masterClrMapping/>
  </p:clrMapOvr>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i="1" dirty="0">
                <a:solidFill>
                  <a:schemeClr val="accent6">
                    <a:lumMod val="50000"/>
                  </a:schemeClr>
                </a:solidFill>
              </a:rPr>
              <a:t>Next </a:t>
            </a:r>
            <a:r>
              <a:rPr lang="en-US" i="1" dirty="0" smtClean="0">
                <a:solidFill>
                  <a:schemeClr val="accent6">
                    <a:lumMod val="50000"/>
                  </a:schemeClr>
                </a:solidFill>
              </a:rPr>
              <a:t>up: Sensor Node…</a:t>
            </a:r>
            <a:endParaRPr lang="en-US" i="1" dirty="0">
              <a:solidFill>
                <a:schemeClr val="accent6">
                  <a:lumMod val="50000"/>
                </a:schemeClr>
              </a:solidFill>
            </a:endParaRPr>
          </a:p>
          <a:p>
            <a:pPr lvl="1"/>
            <a:r>
              <a:rPr lang="en-US" i="1" dirty="0" smtClean="0">
                <a:solidFill>
                  <a:schemeClr val="accent6">
                    <a:lumMod val="50000"/>
                  </a:schemeClr>
                </a:solidFill>
              </a:rPr>
              <a:t>Focus on small COTS embedded PCs and microprocessors</a:t>
            </a:r>
          </a:p>
          <a:p>
            <a:pPr lvl="1"/>
            <a:r>
              <a:rPr lang="en-US" i="1" dirty="0" smtClean="0">
                <a:solidFill>
                  <a:schemeClr val="accent6">
                    <a:lumMod val="50000"/>
                  </a:schemeClr>
                </a:solidFill>
              </a:rPr>
              <a:t>Modularize and aggregate power switching and/or data acquisition</a:t>
            </a:r>
          </a:p>
          <a:p>
            <a:pPr lvl="1"/>
            <a:r>
              <a:rPr lang="en-US" i="1" dirty="0" smtClean="0">
                <a:solidFill>
                  <a:schemeClr val="accent6">
                    <a:lumMod val="50000"/>
                  </a:schemeClr>
                </a:solidFill>
              </a:rPr>
              <a:t>Reduce power consumption</a:t>
            </a:r>
          </a:p>
          <a:p>
            <a:pPr lvl="1"/>
            <a:r>
              <a:rPr lang="en-US" i="1" dirty="0" smtClean="0">
                <a:solidFill>
                  <a:schemeClr val="accent6">
                    <a:lumMod val="50000"/>
                  </a:schemeClr>
                </a:solidFill>
              </a:rPr>
              <a:t>Shown here using moored configuration</a:t>
            </a:r>
            <a:endParaRPr lang="en-US" i="1" dirty="0">
              <a:solidFill>
                <a:schemeClr val="accent6">
                  <a:lumMod val="50000"/>
                </a:schemeClr>
              </a:solidFill>
            </a:endParaRPr>
          </a:p>
          <a:p>
            <a:pPr marL="0" indent="0">
              <a:buNone/>
            </a:pPr>
            <a:endParaRPr lang="en-US" dirty="0"/>
          </a:p>
        </p:txBody>
      </p:sp>
    </p:spTree>
    <p:extLst>
      <p:ext uri="{BB962C8B-B14F-4D97-AF65-F5344CB8AC3E}">
        <p14:creationId xmlns:p14="http://schemas.microsoft.com/office/powerpoint/2010/main" val="2960751685"/>
      </p:ext>
    </p:extLst>
  </p:cSld>
  <p:clrMapOvr>
    <a:masterClrMapping/>
  </p:clrMapOvr>
  <p:timing>
    <p:tnLst>
      <p:par>
        <p:cTn xmlns:p14="http://schemas.microsoft.com/office/powerpoint/2010/mai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angle 67"/>
          <p:cNvSpPr/>
          <p:nvPr/>
        </p:nvSpPr>
        <p:spPr>
          <a:xfrm>
            <a:off x="1688" y="3248290"/>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26895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 </a:t>
            </a:r>
          </a:p>
        </p:txBody>
      </p:sp>
      <p:sp>
        <p:nvSpPr>
          <p:cNvPr id="65" name="Rounded Rectangle 64"/>
          <p:cNvSpPr/>
          <p:nvPr/>
        </p:nvSpPr>
        <p:spPr>
          <a:xfrm>
            <a:off x="427707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531691"/>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6579839" y="818498"/>
            <a:ext cx="313392" cy="96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Location View</a:t>
            </a:r>
          </a:p>
        </p:txBody>
      </p:sp>
      <p:sp>
        <p:nvSpPr>
          <p:cNvPr id="75" name="Rounded Rectangle 74"/>
          <p:cNvSpPr/>
          <p:nvPr/>
        </p:nvSpPr>
        <p:spPr>
          <a:xfrm>
            <a:off x="573867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8172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graphicFrame>
        <p:nvGraphicFramePr>
          <p:cNvPr id="10" name="Table 9"/>
          <p:cNvGraphicFramePr>
            <a:graphicFrameLocks noGrp="1"/>
          </p:cNvGraphicFramePr>
          <p:nvPr>
            <p:extLst>
              <p:ext uri="{D42A27DB-BD31-4B8C-83A1-F6EECF244321}">
                <p14:modId xmlns:p14="http://schemas.microsoft.com/office/powerpoint/2010/main" val="3349436577"/>
              </p:ext>
            </p:extLst>
          </p:nvPr>
        </p:nvGraphicFramePr>
        <p:xfrm>
          <a:off x="103027" y="30671"/>
          <a:ext cx="4066022" cy="3005262"/>
        </p:xfrm>
        <a:graphic>
          <a:graphicData uri="http://schemas.openxmlformats.org/drawingml/2006/table">
            <a:tbl>
              <a:tblPr firstRow="1" bandRow="1">
                <a:tableStyleId>{5C22544A-7EE6-4342-B048-85BDC9FD1C3A}</a:tableStyleId>
              </a:tblPr>
              <a:tblGrid>
                <a:gridCol w="1018022"/>
                <a:gridCol w="985520"/>
                <a:gridCol w="2062480"/>
              </a:tblGrid>
              <a:tr h="439392">
                <a:tc>
                  <a:txBody>
                    <a:bodyPr/>
                    <a:lstStyle/>
                    <a:p>
                      <a:r>
                        <a:rPr lang="en-US" sz="1200" dirty="0" smtClean="0"/>
                        <a:t>Component</a:t>
                      </a:r>
                      <a:endParaRPr lang="en-US" sz="1200" dirty="0"/>
                    </a:p>
                  </a:txBody>
                  <a:tcPr/>
                </a:tc>
                <a:tc>
                  <a:txBody>
                    <a:bodyPr/>
                    <a:lstStyle/>
                    <a:p>
                      <a:r>
                        <a:rPr lang="en-US" sz="1200" dirty="0" smtClean="0"/>
                        <a:t>Location</a:t>
                      </a:r>
                      <a:endParaRPr lang="en-US" sz="1200" dirty="0"/>
                    </a:p>
                  </a:txBody>
                  <a:tcPr/>
                </a:tc>
                <a:tc>
                  <a:txBody>
                    <a:bodyPr/>
                    <a:lstStyle/>
                    <a:p>
                      <a:r>
                        <a:rPr lang="en-US" sz="1200" dirty="0" smtClean="0"/>
                        <a:t>Why</a:t>
                      </a:r>
                      <a:endParaRPr lang="en-US" sz="1200" dirty="0"/>
                    </a:p>
                  </a:txBody>
                  <a:tcPr/>
                </a:tc>
              </a:tr>
              <a:tr h="439392">
                <a:tc>
                  <a:txBody>
                    <a:bodyPr/>
                    <a:lstStyle/>
                    <a:p>
                      <a:r>
                        <a:rPr lang="en-US" sz="1200" dirty="0" smtClean="0">
                          <a:solidFill>
                            <a:srgbClr val="000000"/>
                          </a:solidFill>
                        </a:rPr>
                        <a:t>Controller HW</a:t>
                      </a:r>
                      <a:endParaRPr lang="en-US" sz="1200" dirty="0">
                        <a:solidFill>
                          <a:srgbClr val="000000"/>
                        </a:solidFill>
                      </a:endParaRPr>
                    </a:p>
                  </a:txBody>
                  <a:tcPr anchor="ctr"/>
                </a:tc>
                <a:tc>
                  <a:txBody>
                    <a:bodyPr/>
                    <a:lstStyle/>
                    <a:p>
                      <a:r>
                        <a:rPr lang="en-US" sz="1200" dirty="0" smtClean="0">
                          <a:solidFill>
                            <a:srgbClr val="000000"/>
                          </a:solidFill>
                        </a:rPr>
                        <a:t>Surface/Seafloor</a:t>
                      </a:r>
                    </a:p>
                  </a:txBody>
                  <a:tcPr anchor="ctr"/>
                </a:tc>
                <a:tc>
                  <a:txBody>
                    <a:bodyPr/>
                    <a:lstStyle/>
                    <a:p>
                      <a:pPr algn="l"/>
                      <a:r>
                        <a:rPr lang="en-US" sz="1200" dirty="0" smtClean="0">
                          <a:solidFill>
                            <a:srgbClr val="000000"/>
                          </a:solidFill>
                        </a:rPr>
                        <a:t>Surface:</a:t>
                      </a:r>
                      <a:r>
                        <a:rPr lang="en-US" sz="1200" baseline="0" dirty="0" smtClean="0">
                          <a:solidFill>
                            <a:srgbClr val="000000"/>
                          </a:solidFill>
                        </a:rPr>
                        <a:t> telemetry, UI</a:t>
                      </a:r>
                    </a:p>
                    <a:p>
                      <a:pPr algn="l"/>
                      <a:r>
                        <a:rPr lang="en-US" sz="1200" baseline="0" dirty="0" smtClean="0">
                          <a:solidFill>
                            <a:srgbClr val="000000"/>
                          </a:solidFill>
                        </a:rPr>
                        <a:t>Seafloor: experiment control</a:t>
                      </a:r>
                      <a:endParaRPr lang="en-US" sz="1200" dirty="0" smtClean="0">
                        <a:solidFill>
                          <a:srgbClr val="000000"/>
                        </a:solidFill>
                      </a:endParaRPr>
                    </a:p>
                  </a:txBody>
                  <a:tcPr anchor="ctr"/>
                </a:tc>
              </a:tr>
              <a:tr h="439392">
                <a:tc>
                  <a:txBody>
                    <a:bodyPr/>
                    <a:lstStyle/>
                    <a:p>
                      <a:r>
                        <a:rPr lang="en-US" sz="1200" dirty="0" smtClean="0">
                          <a:solidFill>
                            <a:srgbClr val="000000"/>
                          </a:solidFill>
                        </a:rPr>
                        <a:t>Controller Software</a:t>
                      </a:r>
                      <a:endParaRPr lang="en-US" sz="1200" dirty="0">
                        <a:solidFill>
                          <a:srgbClr val="000000"/>
                        </a:solidFill>
                      </a:endParaRPr>
                    </a:p>
                  </a:txBody>
                  <a:tcPr anchor="ctr"/>
                </a:tc>
                <a:tc>
                  <a:txBody>
                    <a:bodyPr/>
                    <a:lstStyle/>
                    <a:p>
                      <a:r>
                        <a:rPr lang="en-US" sz="1200" dirty="0" smtClean="0">
                          <a:solidFill>
                            <a:srgbClr val="000000"/>
                          </a:solidFill>
                        </a:rPr>
                        <a:t>Seafloor</a:t>
                      </a:r>
                    </a:p>
                  </a:txBody>
                  <a:tcPr anchor="ctr"/>
                </a:tc>
                <a:tc>
                  <a:txBody>
                    <a:bodyPr/>
                    <a:lstStyle/>
                    <a:p>
                      <a:pPr algn="l"/>
                      <a:r>
                        <a:rPr lang="en-US" sz="1200" dirty="0" smtClean="0">
                          <a:solidFill>
                            <a:srgbClr val="000000"/>
                          </a:solidFill>
                        </a:rPr>
                        <a:t>Gateway: control, telemetry</a:t>
                      </a:r>
                    </a:p>
                    <a:p>
                      <a:pPr algn="l"/>
                      <a:r>
                        <a:rPr lang="en-US" sz="1200" dirty="0" smtClean="0">
                          <a:solidFill>
                            <a:srgbClr val="000000"/>
                          </a:solidFill>
                        </a:rPr>
                        <a:t>Node: data acquisition</a:t>
                      </a:r>
                      <a:endParaRPr lang="en-US" sz="1200" dirty="0">
                        <a:solidFill>
                          <a:srgbClr val="000000"/>
                        </a:solidFill>
                      </a:endParaRPr>
                    </a:p>
                  </a:txBody>
                  <a:tcPr anchor="ctr"/>
                </a:tc>
              </a:tr>
              <a:tr h="290343">
                <a:tc>
                  <a:txBody>
                    <a:bodyPr/>
                    <a:lstStyle/>
                    <a:p>
                      <a:r>
                        <a:rPr lang="en-US" sz="1200" dirty="0" smtClean="0">
                          <a:solidFill>
                            <a:srgbClr val="000000"/>
                          </a:solidFill>
                        </a:rPr>
                        <a:t>UI Software</a:t>
                      </a:r>
                      <a:endParaRPr lang="en-US" sz="1200" dirty="0">
                        <a:solidFill>
                          <a:srgbClr val="000000"/>
                        </a:solidFill>
                      </a:endParaRPr>
                    </a:p>
                  </a:txBody>
                  <a:tcPr anchor="ctr"/>
                </a:tc>
                <a:tc>
                  <a:txBody>
                    <a:bodyPr/>
                    <a:lstStyle/>
                    <a:p>
                      <a:r>
                        <a:rPr lang="en-US" sz="1200" dirty="0" smtClean="0">
                          <a:solidFill>
                            <a:srgbClr val="000000"/>
                          </a:solidFill>
                        </a:rPr>
                        <a:t>Shore/Surface</a:t>
                      </a:r>
                      <a:endParaRPr lang="en-US" sz="1200" dirty="0">
                        <a:solidFill>
                          <a:srgbClr val="000000"/>
                        </a:solidFill>
                      </a:endParaRPr>
                    </a:p>
                  </a:txBody>
                  <a:tcPr anchor="ctr"/>
                </a:tc>
                <a:tc>
                  <a:txBody>
                    <a:bodyPr/>
                    <a:lstStyle/>
                    <a:p>
                      <a:pPr algn="l"/>
                      <a:r>
                        <a:rPr lang="en-US" sz="1200" dirty="0" smtClean="0">
                          <a:solidFill>
                            <a:srgbClr val="000000"/>
                          </a:solidFill>
                        </a:rPr>
                        <a:t>Easier maintenance</a:t>
                      </a:r>
                      <a:endParaRPr lang="en-US" sz="1200" dirty="0">
                        <a:solidFill>
                          <a:srgbClr val="000000"/>
                        </a:solidFill>
                      </a:endParaRPr>
                    </a:p>
                  </a:txBody>
                  <a:tcPr anchor="ctr"/>
                </a:tc>
              </a:tr>
              <a:tr h="554190">
                <a:tc>
                  <a:txBody>
                    <a:bodyPr/>
                    <a:lstStyle/>
                    <a:p>
                      <a:r>
                        <a:rPr lang="en-US" sz="1200" dirty="0" smtClean="0">
                          <a:solidFill>
                            <a:srgbClr val="000000"/>
                          </a:solidFill>
                        </a:rPr>
                        <a:t>Power </a:t>
                      </a:r>
                      <a:endParaRPr lang="en-US" sz="1200" dirty="0">
                        <a:solidFill>
                          <a:srgbClr val="000000"/>
                        </a:solidFill>
                      </a:endParaRPr>
                    </a:p>
                  </a:txBody>
                  <a:tcPr anchor="ctr"/>
                </a:tc>
                <a:tc>
                  <a:txBody>
                    <a:bodyPr/>
                    <a:lstStyle/>
                    <a:p>
                      <a:r>
                        <a:rPr lang="en-US" sz="1200" dirty="0" smtClean="0">
                          <a:solidFill>
                            <a:srgbClr val="000000"/>
                          </a:solidFill>
                        </a:rPr>
                        <a:t>Surface</a:t>
                      </a:r>
                      <a:endParaRPr lang="en-US" sz="1200" dirty="0">
                        <a:solidFill>
                          <a:srgbClr val="000000"/>
                        </a:solidFill>
                      </a:endParaRPr>
                    </a:p>
                  </a:txBody>
                  <a:tcPr anchor="ctr"/>
                </a:tc>
                <a:tc>
                  <a:txBody>
                    <a:bodyPr/>
                    <a:lstStyle/>
                    <a:p>
                      <a:pPr algn="l"/>
                      <a:r>
                        <a:rPr lang="en-US" sz="1200" dirty="0" smtClean="0">
                          <a:solidFill>
                            <a:srgbClr val="000000"/>
                          </a:solidFill>
                        </a:rPr>
                        <a:t>Probably</a:t>
                      </a:r>
                      <a:r>
                        <a:rPr lang="en-US" sz="1200" baseline="0" dirty="0" smtClean="0">
                          <a:solidFill>
                            <a:srgbClr val="000000"/>
                          </a:solidFill>
                        </a:rPr>
                        <a:t> use generator, solar, wind on surface</a:t>
                      </a:r>
                      <a:endParaRPr lang="en-US" sz="1200" dirty="0">
                        <a:solidFill>
                          <a:srgbClr val="000000"/>
                        </a:solidFill>
                      </a:endParaRPr>
                    </a:p>
                  </a:txBody>
                  <a:tcPr anchor="ctr"/>
                </a:tc>
              </a:tr>
              <a:tr h="615150">
                <a:tc>
                  <a:txBody>
                    <a:bodyPr/>
                    <a:lstStyle/>
                    <a:p>
                      <a:r>
                        <a:rPr lang="en-US" sz="1200" dirty="0" smtClean="0">
                          <a:solidFill>
                            <a:srgbClr val="000000"/>
                          </a:solidFill>
                        </a:rPr>
                        <a:t>Data</a:t>
                      </a:r>
                      <a:endParaRPr lang="en-US" sz="1200" dirty="0">
                        <a:solidFill>
                          <a:srgbClr val="000000"/>
                        </a:solidFill>
                      </a:endParaRPr>
                    </a:p>
                  </a:txBody>
                  <a:tcPr anchor="ctr"/>
                </a:tc>
                <a:tc>
                  <a:txBody>
                    <a:bodyPr/>
                    <a:lstStyle/>
                    <a:p>
                      <a:r>
                        <a:rPr lang="en-US" sz="1200" dirty="0" smtClean="0">
                          <a:solidFill>
                            <a:srgbClr val="000000"/>
                          </a:solidFill>
                        </a:rPr>
                        <a:t>Seafloor</a:t>
                      </a:r>
                    </a:p>
                    <a:p>
                      <a:r>
                        <a:rPr lang="en-US" sz="1200" dirty="0" smtClean="0">
                          <a:solidFill>
                            <a:srgbClr val="000000"/>
                          </a:solidFill>
                        </a:rPr>
                        <a:t>And Shore</a:t>
                      </a:r>
                      <a:endParaRPr lang="en-US" sz="1200" dirty="0">
                        <a:solidFill>
                          <a:srgbClr val="000000"/>
                        </a:solidFill>
                      </a:endParaRPr>
                    </a:p>
                  </a:txBody>
                  <a:tcPr anchor="ct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Local data needed for control</a:t>
                      </a:r>
                    </a:p>
                    <a:p>
                      <a:pPr marL="0" marR="0" indent="0" algn="l" defTabSz="457200" rtl="0" eaLnBrk="1" fontAlgn="auto" latinLnBrk="0" hangingPunct="1">
                        <a:lnSpc>
                          <a:spcPct val="100000"/>
                        </a:lnSpc>
                        <a:spcBef>
                          <a:spcPts val="0"/>
                        </a:spcBef>
                        <a:spcAft>
                          <a:spcPts val="0"/>
                        </a:spcAft>
                        <a:buClrTx/>
                        <a:buSzTx/>
                        <a:buFontTx/>
                        <a:buNone/>
                        <a:tabLst/>
                        <a:defRPr/>
                      </a:pPr>
                      <a:r>
                        <a:rPr lang="en-US" sz="1200" dirty="0" smtClean="0">
                          <a:solidFill>
                            <a:srgbClr val="000000"/>
                          </a:solidFill>
                        </a:rPr>
                        <a:t>Central</a:t>
                      </a:r>
                      <a:r>
                        <a:rPr lang="en-US" sz="1200" baseline="0" dirty="0" smtClean="0">
                          <a:solidFill>
                            <a:srgbClr val="000000"/>
                          </a:solidFill>
                        </a:rPr>
                        <a:t> archive for redundancy, easier access</a:t>
                      </a:r>
                      <a:endParaRPr lang="en-US" sz="1200" dirty="0" smtClean="0">
                        <a:solidFill>
                          <a:srgbClr val="000000"/>
                        </a:solidFill>
                      </a:endParaRPr>
                    </a:p>
                  </a:txBody>
                  <a:tcPr anchor="ctr"/>
                </a:tc>
              </a:tr>
            </a:tbl>
          </a:graphicData>
        </a:graphic>
      </p:graphicFrame>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80310" y="3413904"/>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75023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01073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09" name="Rounded Rectangle 208"/>
          <p:cNvSpPr/>
          <p:nvPr/>
        </p:nvSpPr>
        <p:spPr>
          <a:xfrm>
            <a:off x="963546" y="3332830"/>
            <a:ext cx="1565165" cy="1128072"/>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Load switching,</a:t>
            </a:r>
          </a:p>
          <a:p>
            <a:r>
              <a:rPr lang="en-US" sz="1600" i="1" dirty="0" smtClean="0">
                <a:solidFill>
                  <a:schemeClr val="accent6">
                    <a:lumMod val="75000"/>
                  </a:schemeClr>
                </a:solidFill>
              </a:rPr>
              <a:t>Data Acquisition for </a:t>
            </a:r>
          </a:p>
          <a:p>
            <a:r>
              <a:rPr lang="en-US" sz="1600" i="1" dirty="0" smtClean="0">
                <a:solidFill>
                  <a:schemeClr val="accent6">
                    <a:lumMod val="75000"/>
                  </a:schemeClr>
                </a:solidFill>
              </a:rPr>
              <a:t>1-4 Devices </a:t>
            </a:r>
          </a:p>
        </p:txBody>
      </p:sp>
      <p:cxnSp>
        <p:nvCxnSpPr>
          <p:cNvPr id="211" name="Straight Connector 210"/>
          <p:cNvCxnSpPr>
            <a:stCxn id="82" idx="1"/>
            <a:endCxn id="209" idx="3"/>
          </p:cNvCxnSpPr>
          <p:nvPr/>
        </p:nvCxnSpPr>
        <p:spPr>
          <a:xfrm flipH="1" flipV="1">
            <a:off x="2528711" y="3896866"/>
            <a:ext cx="677299" cy="527904"/>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grpSp>
        <p:nvGrpSpPr>
          <p:cNvPr id="221" name="Group 220"/>
          <p:cNvGrpSpPr/>
          <p:nvPr/>
        </p:nvGrpSpPr>
        <p:grpSpPr>
          <a:xfrm>
            <a:off x="1320284" y="4777463"/>
            <a:ext cx="879789" cy="879789"/>
            <a:chOff x="850878" y="4417866"/>
            <a:chExt cx="879789" cy="879789"/>
          </a:xfrm>
        </p:grpSpPr>
        <p:sp>
          <p:nvSpPr>
            <p:cNvPr id="222" name="Oval 22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223" name="Picture 222" descr="peristalticRe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224" name="TextBox 223"/>
          <p:cNvSpPr txBox="1"/>
          <p:nvPr/>
        </p:nvSpPr>
        <p:spPr>
          <a:xfrm>
            <a:off x="3289501" y="6129157"/>
            <a:ext cx="1040594" cy="369332"/>
          </a:xfrm>
          <a:prstGeom prst="rect">
            <a:avLst/>
          </a:prstGeom>
          <a:noFill/>
        </p:spPr>
        <p:txBody>
          <a:bodyPr wrap="none" rtlCol="0">
            <a:spAutoFit/>
          </a:bodyPr>
          <a:lstStyle/>
          <a:p>
            <a:r>
              <a:rPr lang="en-US" dirty="0" smtClean="0"/>
              <a:t>Chamber</a:t>
            </a:r>
            <a:endParaRPr lang="en-US" dirty="0"/>
          </a:p>
        </p:txBody>
      </p:sp>
      <p:sp>
        <p:nvSpPr>
          <p:cNvPr id="225" name="TextBox 224"/>
          <p:cNvSpPr txBox="1"/>
          <p:nvPr/>
        </p:nvSpPr>
        <p:spPr>
          <a:xfrm>
            <a:off x="6874560" y="6421817"/>
            <a:ext cx="953018" cy="369332"/>
          </a:xfrm>
          <a:prstGeom prst="rect">
            <a:avLst/>
          </a:prstGeom>
          <a:noFill/>
        </p:spPr>
        <p:txBody>
          <a:bodyPr wrap="none" rtlCol="0">
            <a:spAutoFit/>
          </a:bodyPr>
          <a:lstStyle/>
          <a:p>
            <a:r>
              <a:rPr lang="en-US" dirty="0" smtClean="0"/>
              <a:t>External</a:t>
            </a:r>
            <a:endParaRPr lang="en-US" dirty="0"/>
          </a:p>
        </p:txBody>
      </p:sp>
      <p:cxnSp>
        <p:nvCxnSpPr>
          <p:cNvPr id="226" name="Straight Connector 225"/>
          <p:cNvCxnSpPr/>
          <p:nvPr/>
        </p:nvCxnSpPr>
        <p:spPr>
          <a:xfrm flipH="1">
            <a:off x="5363350" y="1766711"/>
            <a:ext cx="1490615" cy="513879"/>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227" name="TextBox 226"/>
          <p:cNvSpPr txBox="1"/>
          <p:nvPr/>
        </p:nvSpPr>
        <p:spPr>
          <a:xfrm>
            <a:off x="5880345" y="2126274"/>
            <a:ext cx="894896" cy="338554"/>
          </a:xfrm>
          <a:prstGeom prst="rect">
            <a:avLst/>
          </a:prstGeom>
          <a:noFill/>
        </p:spPr>
        <p:txBody>
          <a:bodyPr wrap="none" rtlCol="0">
            <a:spAutoFit/>
          </a:bodyPr>
          <a:lstStyle/>
          <a:p>
            <a:r>
              <a:rPr lang="en-US" sz="1600" dirty="0" smtClean="0"/>
              <a:t>Wireless</a:t>
            </a:r>
            <a:endParaRPr lang="en-US" sz="1600" dirty="0"/>
          </a:p>
        </p:txBody>
      </p:sp>
      <p:sp>
        <p:nvSpPr>
          <p:cNvPr id="232" name="Rounded Rectangle 231"/>
          <p:cNvSpPr/>
          <p:nvPr/>
        </p:nvSpPr>
        <p:spPr>
          <a:xfrm>
            <a:off x="6990178" y="3537580"/>
            <a:ext cx="1380534" cy="849639"/>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r>
              <a:rPr lang="en-US" sz="1600" i="1" dirty="0" smtClean="0">
                <a:solidFill>
                  <a:schemeClr val="accent6">
                    <a:lumMod val="75000"/>
                  </a:schemeClr>
                </a:solidFill>
              </a:rPr>
              <a:t>Experiment Control for 1 chamber</a:t>
            </a:r>
          </a:p>
        </p:txBody>
      </p:sp>
      <p:cxnSp>
        <p:nvCxnSpPr>
          <p:cNvPr id="233" name="Straight Connector 232"/>
          <p:cNvCxnSpPr>
            <a:endCxn id="232" idx="1"/>
          </p:cNvCxnSpPr>
          <p:nvPr/>
        </p:nvCxnSpPr>
        <p:spPr>
          <a:xfrm>
            <a:off x="5646561" y="3962400"/>
            <a:ext cx="1343617" cy="0"/>
          </a:xfrm>
          <a:prstGeom prst="line">
            <a:avLst/>
          </a:prstGeom>
          <a:ln>
            <a:solidFill>
              <a:schemeClr val="accent6">
                <a:lumMod val="75000"/>
              </a:schemeClr>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42659903"/>
      </p:ext>
    </p:extLst>
  </p:cSld>
  <p:clrMapOvr>
    <a:masterClrMapping/>
  </p:clrMapOvr>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3" name="Straight Connector 92"/>
          <p:cNvCxnSpPr/>
          <p:nvPr/>
        </p:nvCxnSpPr>
        <p:spPr>
          <a:xfrm flipH="1">
            <a:off x="5363350" y="1766711"/>
            <a:ext cx="1490615" cy="513879"/>
          </a:xfrm>
          <a:prstGeom prst="line">
            <a:avLst/>
          </a:prstGeom>
          <a:ln>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
        <p:nvSpPr>
          <p:cNvPr id="94" name="TextBox 93"/>
          <p:cNvSpPr txBox="1"/>
          <p:nvPr/>
        </p:nvSpPr>
        <p:spPr>
          <a:xfrm>
            <a:off x="5880345" y="2126274"/>
            <a:ext cx="894896" cy="338554"/>
          </a:xfrm>
          <a:prstGeom prst="rect">
            <a:avLst/>
          </a:prstGeom>
          <a:noFill/>
        </p:spPr>
        <p:txBody>
          <a:bodyPr wrap="none" rtlCol="0">
            <a:spAutoFit/>
          </a:bodyPr>
          <a:lstStyle/>
          <a:p>
            <a:r>
              <a:rPr lang="en-US" sz="1600" dirty="0" smtClean="0"/>
              <a:t>Wireless</a:t>
            </a:r>
            <a:endParaRPr lang="en-US" sz="1600" dirty="0"/>
          </a:p>
        </p:txBody>
      </p:sp>
      <p:sp>
        <p:nvSpPr>
          <p:cNvPr id="68" name="Rectangle 67"/>
          <p:cNvSpPr/>
          <p:nvPr/>
        </p:nvSpPr>
        <p:spPr>
          <a:xfrm>
            <a:off x="1688" y="3241504"/>
            <a:ext cx="9143999" cy="360447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ounded Rectangle 4"/>
          <p:cNvSpPr/>
          <p:nvPr/>
        </p:nvSpPr>
        <p:spPr>
          <a:xfrm>
            <a:off x="440103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 </a:t>
            </a:r>
          </a:p>
        </p:txBody>
      </p:sp>
      <p:sp>
        <p:nvSpPr>
          <p:cNvPr id="65" name="Rounded Rectangle 64"/>
          <p:cNvSpPr/>
          <p:nvPr/>
        </p:nvSpPr>
        <p:spPr>
          <a:xfrm>
            <a:off x="440915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531691"/>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23" name="Straight Connector 122"/>
          <p:cNvCxnSpPr/>
          <p:nvPr/>
        </p:nvCxnSpPr>
        <p:spPr>
          <a:xfrm flipH="1">
            <a:off x="2200074" y="4585996"/>
            <a:ext cx="901835" cy="252924"/>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03" name="Straight Connector 202"/>
          <p:cNvCxnSpPr>
            <a:stCxn id="71" idx="3"/>
          </p:cNvCxnSpPr>
          <p:nvPr/>
        </p:nvCxnSpPr>
        <p:spPr>
          <a:xfrm>
            <a:off x="6579839" y="818498"/>
            <a:ext cx="313392" cy="96187"/>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772760" y="797548"/>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Build/Buy View</a:t>
            </a:r>
          </a:p>
        </p:txBody>
      </p:sp>
      <p:sp>
        <p:nvSpPr>
          <p:cNvPr id="75" name="Rounded Rectangle 74"/>
          <p:cNvSpPr/>
          <p:nvPr/>
        </p:nvSpPr>
        <p:spPr>
          <a:xfrm>
            <a:off x="573867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513806" y="1898887"/>
            <a:ext cx="0" cy="1511645"/>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3">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80310" y="3413904"/>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a:t>
            </a:r>
            <a:endParaRPr lang="en-US" dirty="0">
              <a:solidFill>
                <a:schemeClr val="accent1">
                  <a:lumMod val="75000"/>
                </a:schemeClr>
              </a:solidFill>
            </a:endParaRPr>
          </a:p>
        </p:txBody>
      </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cxnSp>
        <p:nvCxnSpPr>
          <p:cNvPr id="90" name="Straight Connector 89"/>
          <p:cNvCxnSpPr/>
          <p:nvPr/>
        </p:nvCxnSpPr>
        <p:spPr>
          <a:xfrm flipV="1">
            <a:off x="4882316" y="2654710"/>
            <a:ext cx="0" cy="713066"/>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514281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177" name="Straight Connector 176"/>
          <p:cNvCxnSpPr/>
          <p:nvPr/>
        </p:nvCxnSpPr>
        <p:spPr>
          <a:xfrm flipH="1">
            <a:off x="48584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a:off x="3804740"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flipH="1">
            <a:off x="4147246" y="4033521"/>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4033521"/>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4033520"/>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4033520"/>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flipH="1">
            <a:off x="4279643" y="4609716"/>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flipH="1">
            <a:off x="4948553" y="4627722"/>
            <a:ext cx="596" cy="230022"/>
          </a:xfrm>
          <a:prstGeom prst="line">
            <a:avLst/>
          </a:prstGeom>
          <a:ln>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230021"/>
          </a:xfrm>
          <a:prstGeom prst="line">
            <a:avLst/>
          </a:prstGeom>
          <a:ln>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2" name="TextBox 1"/>
          <p:cNvSpPr txBox="1"/>
          <p:nvPr/>
        </p:nvSpPr>
        <p:spPr>
          <a:xfrm>
            <a:off x="27613" y="2036554"/>
            <a:ext cx="3013603" cy="646331"/>
          </a:xfrm>
          <a:prstGeom prst="rect">
            <a:avLst/>
          </a:prstGeom>
          <a:noFill/>
        </p:spPr>
        <p:txBody>
          <a:bodyPr wrap="none" rtlCol="0">
            <a:spAutoFit/>
          </a:bodyPr>
          <a:lstStyle/>
          <a:p>
            <a:r>
              <a:rPr lang="en-US" dirty="0" smtClean="0"/>
              <a:t>Open source:</a:t>
            </a:r>
          </a:p>
          <a:p>
            <a:r>
              <a:rPr lang="en-US" dirty="0" smtClean="0"/>
              <a:t>options./examples </a:t>
            </a:r>
            <a:r>
              <a:rPr lang="en-US" dirty="0" err="1" smtClean="0"/>
              <a:t>vs</a:t>
            </a:r>
            <a:r>
              <a:rPr lang="en-US" dirty="0" smtClean="0"/>
              <a:t> required</a:t>
            </a:r>
            <a:endParaRPr lang="en-US" dirty="0"/>
          </a:p>
        </p:txBody>
      </p:sp>
      <p:grpSp>
        <p:nvGrpSpPr>
          <p:cNvPr id="87" name="Group 86"/>
          <p:cNvGrpSpPr/>
          <p:nvPr/>
        </p:nvGrpSpPr>
        <p:grpSpPr>
          <a:xfrm>
            <a:off x="1263292" y="4801201"/>
            <a:ext cx="879789" cy="879789"/>
            <a:chOff x="850878" y="4417866"/>
            <a:chExt cx="879789" cy="879789"/>
          </a:xfrm>
        </p:grpSpPr>
        <p:sp>
          <p:nvSpPr>
            <p:cNvPr id="88" name="Oval 87"/>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9" name="Picture 88" descr="peristalticRed-xpar.gif"/>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graphicFrame>
        <p:nvGraphicFramePr>
          <p:cNvPr id="85" name="Table 84"/>
          <p:cNvGraphicFramePr>
            <a:graphicFrameLocks noGrp="1"/>
          </p:cNvGraphicFramePr>
          <p:nvPr>
            <p:extLst>
              <p:ext uri="{D42A27DB-BD31-4B8C-83A1-F6EECF244321}">
                <p14:modId xmlns:p14="http://schemas.microsoft.com/office/powerpoint/2010/main" val="822146929"/>
              </p:ext>
            </p:extLst>
          </p:nvPr>
        </p:nvGraphicFramePr>
        <p:xfrm>
          <a:off x="1672276" y="2059578"/>
          <a:ext cx="6251291" cy="3459780"/>
        </p:xfrm>
        <a:graphic>
          <a:graphicData uri="http://schemas.openxmlformats.org/drawingml/2006/table">
            <a:tbl>
              <a:tblPr firstRow="1" bandRow="1">
                <a:tableStyleId>{5C22544A-7EE6-4342-B048-85BDC9FD1C3A}</a:tableStyleId>
              </a:tblPr>
              <a:tblGrid>
                <a:gridCol w="1443811"/>
                <a:gridCol w="1314129"/>
                <a:gridCol w="3493351"/>
              </a:tblGrid>
              <a:tr h="351892">
                <a:tc>
                  <a:txBody>
                    <a:bodyPr/>
                    <a:lstStyle/>
                    <a:p>
                      <a:r>
                        <a:rPr lang="en-US" sz="1400" dirty="0" smtClean="0"/>
                        <a:t>Component</a:t>
                      </a:r>
                      <a:endParaRPr lang="en-US" sz="1400" dirty="0"/>
                    </a:p>
                  </a:txBody>
                  <a:tcPr/>
                </a:tc>
                <a:tc>
                  <a:txBody>
                    <a:bodyPr/>
                    <a:lstStyle/>
                    <a:p>
                      <a:r>
                        <a:rPr lang="en-US" sz="1400" dirty="0" smtClean="0"/>
                        <a:t>Build/Buy</a:t>
                      </a:r>
                      <a:endParaRPr lang="en-US" sz="1400" dirty="0"/>
                    </a:p>
                  </a:txBody>
                  <a:tcPr/>
                </a:tc>
                <a:tc>
                  <a:txBody>
                    <a:bodyPr/>
                    <a:lstStyle/>
                    <a:p>
                      <a:r>
                        <a:rPr lang="en-US" sz="1400" dirty="0" smtClean="0"/>
                        <a:t>Implementation</a:t>
                      </a:r>
                      <a:endParaRPr lang="en-US" sz="1400" dirty="0"/>
                    </a:p>
                  </a:txBody>
                  <a:tcPr/>
                </a:tc>
              </a:tr>
              <a:tr h="598216">
                <a:tc>
                  <a:txBody>
                    <a:bodyPr/>
                    <a:lstStyle/>
                    <a:p>
                      <a:r>
                        <a:rPr lang="en-US" sz="1400" dirty="0" smtClean="0">
                          <a:solidFill>
                            <a:srgbClr val="000000"/>
                          </a:solidFill>
                        </a:rPr>
                        <a:t>Controller HW</a:t>
                      </a:r>
                      <a:endParaRPr lang="en-US" sz="1400" dirty="0">
                        <a:solidFill>
                          <a:srgbClr val="000000"/>
                        </a:solidFill>
                      </a:endParaRPr>
                    </a:p>
                  </a:txBody>
                  <a:tcPr anchor="ctr"/>
                </a:tc>
                <a:tc>
                  <a:txBody>
                    <a:bodyPr/>
                    <a:lstStyle/>
                    <a:p>
                      <a:r>
                        <a:rPr lang="en-US" sz="1400" dirty="0" smtClean="0">
                          <a:solidFill>
                            <a:srgbClr val="000000"/>
                          </a:solidFill>
                        </a:rPr>
                        <a:t>Buy</a:t>
                      </a:r>
                      <a:endParaRPr lang="en-US" sz="1400" dirty="0">
                        <a:solidFill>
                          <a:srgbClr val="000000"/>
                        </a:solidFill>
                      </a:endParaRPr>
                    </a:p>
                  </a:txBody>
                  <a:tcPr anchor="ctr"/>
                </a:tc>
                <a:tc>
                  <a:txBody>
                    <a:bodyPr/>
                    <a:lstStyle/>
                    <a:p>
                      <a:r>
                        <a:rPr lang="en-US" sz="1400" dirty="0" smtClean="0">
                          <a:solidFill>
                            <a:srgbClr val="000000"/>
                          </a:solidFill>
                        </a:rPr>
                        <a:t>Gateway: </a:t>
                      </a:r>
                      <a:r>
                        <a:rPr lang="en-US" sz="1400" dirty="0" err="1" smtClean="0">
                          <a:solidFill>
                            <a:srgbClr val="000000"/>
                          </a:solidFill>
                        </a:rPr>
                        <a:t>BeagleBoard</a:t>
                      </a:r>
                      <a:r>
                        <a:rPr lang="en-US" sz="1400" dirty="0" smtClean="0">
                          <a:solidFill>
                            <a:srgbClr val="000000"/>
                          </a:solidFill>
                        </a:rPr>
                        <a:t>,</a:t>
                      </a:r>
                      <a:r>
                        <a:rPr lang="en-US" sz="1400" baseline="0" dirty="0" smtClean="0">
                          <a:solidFill>
                            <a:srgbClr val="000000"/>
                          </a:solidFill>
                        </a:rPr>
                        <a:t> Android</a:t>
                      </a:r>
                    </a:p>
                    <a:p>
                      <a:r>
                        <a:rPr lang="en-US" sz="1400" baseline="0" dirty="0" smtClean="0">
                          <a:solidFill>
                            <a:srgbClr val="000000"/>
                          </a:solidFill>
                        </a:rPr>
                        <a:t>Node: </a:t>
                      </a:r>
                      <a:r>
                        <a:rPr lang="en-US" sz="1400" baseline="0" dirty="0" err="1" smtClean="0">
                          <a:solidFill>
                            <a:srgbClr val="000000"/>
                          </a:solidFill>
                        </a:rPr>
                        <a:t>Arduino</a:t>
                      </a:r>
                      <a:r>
                        <a:rPr lang="en-US" sz="1400" baseline="0" dirty="0" smtClean="0">
                          <a:solidFill>
                            <a:srgbClr val="000000"/>
                          </a:solidFill>
                        </a:rPr>
                        <a:t>, MSP430</a:t>
                      </a:r>
                      <a:endParaRPr lang="en-US" sz="1400" dirty="0">
                        <a:solidFill>
                          <a:srgbClr val="000000"/>
                        </a:solidFill>
                      </a:endParaRPr>
                    </a:p>
                  </a:txBody>
                  <a:tcPr anchor="ctr"/>
                </a:tc>
              </a:tr>
              <a:tr h="598216">
                <a:tc>
                  <a:txBody>
                    <a:bodyPr/>
                    <a:lstStyle/>
                    <a:p>
                      <a:r>
                        <a:rPr lang="en-US" sz="1400" dirty="0" smtClean="0">
                          <a:solidFill>
                            <a:srgbClr val="000000"/>
                          </a:solidFill>
                        </a:rPr>
                        <a:t>Controller Software</a:t>
                      </a:r>
                      <a:endParaRPr lang="en-US" sz="1400" dirty="0">
                        <a:solidFill>
                          <a:srgbClr val="000000"/>
                        </a:solidFill>
                      </a:endParaRPr>
                    </a:p>
                  </a:txBody>
                  <a:tcPr anchor="ctr"/>
                </a:tc>
                <a:tc>
                  <a:txBody>
                    <a:bodyPr/>
                    <a:lstStyle/>
                    <a:p>
                      <a:r>
                        <a:rPr lang="en-US" sz="1400" dirty="0" smtClean="0">
                          <a:solidFill>
                            <a:srgbClr val="000000"/>
                          </a:solidFill>
                        </a:rPr>
                        <a:t>Build</a:t>
                      </a:r>
                    </a:p>
                  </a:txBody>
                  <a:tcPr anchor="ctr"/>
                </a:tc>
                <a:tc>
                  <a:txBody>
                    <a:bodyPr/>
                    <a:lstStyle/>
                    <a:p>
                      <a:r>
                        <a:rPr lang="en-US" sz="1400" dirty="0" smtClean="0">
                          <a:solidFill>
                            <a:srgbClr val="000000"/>
                          </a:solidFill>
                        </a:rPr>
                        <a:t>Gateway: Linux, Java,</a:t>
                      </a:r>
                      <a:r>
                        <a:rPr lang="en-US" sz="1400" baseline="0" dirty="0" smtClean="0">
                          <a:solidFill>
                            <a:srgbClr val="000000"/>
                          </a:solidFill>
                        </a:rPr>
                        <a:t> C++/Java</a:t>
                      </a:r>
                    </a:p>
                    <a:p>
                      <a:r>
                        <a:rPr lang="en-US" sz="1400" baseline="0" dirty="0" smtClean="0">
                          <a:solidFill>
                            <a:srgbClr val="000000"/>
                          </a:solidFill>
                        </a:rPr>
                        <a:t>Node: C/C++, Wiring, e.g.</a:t>
                      </a:r>
                      <a:endParaRPr lang="en-US" sz="1400" dirty="0">
                        <a:solidFill>
                          <a:srgbClr val="000000"/>
                        </a:solidFill>
                      </a:endParaRPr>
                    </a:p>
                  </a:txBody>
                  <a:tcPr anchor="ctr"/>
                </a:tc>
              </a:tr>
              <a:tr h="720821">
                <a:tc>
                  <a:txBody>
                    <a:bodyPr/>
                    <a:lstStyle/>
                    <a:p>
                      <a:r>
                        <a:rPr lang="en-US" sz="1400" dirty="0" smtClean="0">
                          <a:solidFill>
                            <a:srgbClr val="000000"/>
                          </a:solidFill>
                        </a:rPr>
                        <a:t>Archive, UI</a:t>
                      </a:r>
                      <a:endParaRPr lang="en-US" sz="1400" dirty="0">
                        <a:solidFill>
                          <a:srgbClr val="000000"/>
                        </a:solidFill>
                      </a:endParaRPr>
                    </a:p>
                  </a:txBody>
                  <a:tcPr anchor="ctr"/>
                </a:tc>
                <a:tc>
                  <a:txBody>
                    <a:bodyPr/>
                    <a:lstStyle/>
                    <a:p>
                      <a:r>
                        <a:rPr lang="en-US" sz="1400" dirty="0" smtClean="0">
                          <a:solidFill>
                            <a:srgbClr val="000000"/>
                          </a:solidFill>
                        </a:rPr>
                        <a:t>Build/Buy</a:t>
                      </a:r>
                    </a:p>
                  </a:txBody>
                  <a:tcPr anchor="ctr"/>
                </a:tc>
                <a:tc>
                  <a:txBody>
                    <a:bodyPr/>
                    <a:lstStyle/>
                    <a:p>
                      <a:r>
                        <a:rPr lang="en-US" sz="1400" dirty="0" smtClean="0">
                          <a:solidFill>
                            <a:srgbClr val="000000"/>
                          </a:solidFill>
                        </a:rPr>
                        <a:t>Custom:</a:t>
                      </a:r>
                      <a:r>
                        <a:rPr lang="en-US" sz="1400" baseline="0" dirty="0" smtClean="0">
                          <a:solidFill>
                            <a:srgbClr val="000000"/>
                          </a:solidFill>
                        </a:rPr>
                        <a:t> back end interface</a:t>
                      </a:r>
                    </a:p>
                    <a:p>
                      <a:r>
                        <a:rPr lang="en-US" sz="1400" baseline="0" dirty="0" smtClean="0">
                          <a:solidFill>
                            <a:srgbClr val="000000"/>
                          </a:solidFill>
                        </a:rPr>
                        <a:t>Open Source: web server on gateway</a:t>
                      </a:r>
                    </a:p>
                  </a:txBody>
                  <a:tcPr anchor="ctr"/>
                </a:tc>
              </a:tr>
              <a:tr h="598216">
                <a:tc>
                  <a:txBody>
                    <a:bodyPr/>
                    <a:lstStyle/>
                    <a:p>
                      <a:r>
                        <a:rPr lang="en-US" sz="1400" dirty="0" smtClean="0">
                          <a:solidFill>
                            <a:srgbClr val="000000"/>
                          </a:solidFill>
                        </a:rPr>
                        <a:t>Power </a:t>
                      </a:r>
                      <a:endParaRPr lang="en-US" sz="1400" dirty="0">
                        <a:solidFill>
                          <a:srgbClr val="000000"/>
                        </a:solidFill>
                      </a:endParaRPr>
                    </a:p>
                  </a:txBody>
                  <a:tcPr anchor="ctr"/>
                </a:tc>
                <a:tc>
                  <a:txBody>
                    <a:bodyPr/>
                    <a:lstStyle/>
                    <a:p>
                      <a:r>
                        <a:rPr lang="en-US" sz="1400" dirty="0" smtClean="0">
                          <a:solidFill>
                            <a:srgbClr val="000000"/>
                          </a:solidFill>
                        </a:rPr>
                        <a:t>Build</a:t>
                      </a:r>
                      <a:endParaRPr lang="en-US" sz="1400" dirty="0">
                        <a:solidFill>
                          <a:srgbClr val="000000"/>
                        </a:solidFill>
                      </a:endParaRPr>
                    </a:p>
                  </a:txBody>
                  <a:tcPr anchor="ctr"/>
                </a:tc>
                <a:tc>
                  <a:txBody>
                    <a:bodyPr/>
                    <a:lstStyle/>
                    <a:p>
                      <a:r>
                        <a:rPr lang="en-US" sz="1400" dirty="0" smtClean="0">
                          <a:solidFill>
                            <a:srgbClr val="000000"/>
                          </a:solidFill>
                        </a:rPr>
                        <a:t>Custom:</a:t>
                      </a:r>
                      <a:r>
                        <a:rPr lang="en-US" sz="1400" baseline="0" dirty="0" smtClean="0">
                          <a:solidFill>
                            <a:srgbClr val="000000"/>
                          </a:solidFill>
                        </a:rPr>
                        <a:t> load switch, GF/</a:t>
                      </a:r>
                      <a:r>
                        <a:rPr lang="en-US" sz="1400" baseline="0" dirty="0" err="1" smtClean="0">
                          <a:solidFill>
                            <a:srgbClr val="000000"/>
                          </a:solidFill>
                        </a:rPr>
                        <a:t>iso</a:t>
                      </a:r>
                      <a:endParaRPr lang="en-US" sz="1400" dirty="0">
                        <a:solidFill>
                          <a:srgbClr val="000000"/>
                        </a:solidFill>
                      </a:endParaRPr>
                    </a:p>
                  </a:txBody>
                  <a:tcPr anchor="ctr"/>
                </a:tc>
              </a:tr>
              <a:tr h="592419">
                <a:tc>
                  <a:txBody>
                    <a:bodyPr/>
                    <a:lstStyle/>
                    <a:p>
                      <a:r>
                        <a:rPr lang="en-US" sz="1400" dirty="0" smtClean="0">
                          <a:solidFill>
                            <a:srgbClr val="000000"/>
                          </a:solidFill>
                        </a:rPr>
                        <a:t>ESW</a:t>
                      </a:r>
                      <a:endParaRPr lang="en-US" sz="1400" dirty="0">
                        <a:solidFill>
                          <a:srgbClr val="000000"/>
                        </a:solidFill>
                      </a:endParaRPr>
                    </a:p>
                  </a:txBody>
                  <a:tcPr anchor="ctr"/>
                </a:tc>
                <a:tc>
                  <a:txBody>
                    <a:bodyPr/>
                    <a:lstStyle/>
                    <a:p>
                      <a:r>
                        <a:rPr lang="en-US" sz="1400" dirty="0" smtClean="0">
                          <a:solidFill>
                            <a:srgbClr val="000000"/>
                          </a:solidFill>
                        </a:rPr>
                        <a:t>Build/Buy</a:t>
                      </a:r>
                      <a:endParaRPr lang="en-US" sz="1400" dirty="0">
                        <a:solidFill>
                          <a:srgbClr val="000000"/>
                        </a:solidFill>
                      </a:endParaRPr>
                    </a:p>
                  </a:txBody>
                  <a:tcPr anchor="ctr"/>
                </a:tc>
                <a:tc>
                  <a:txBody>
                    <a:bodyPr/>
                    <a:lstStyle/>
                    <a:p>
                      <a:endParaRPr lang="en-US" sz="1400" dirty="0">
                        <a:solidFill>
                          <a:srgbClr val="000000"/>
                        </a:solidFill>
                      </a:endParaRPr>
                    </a:p>
                  </a:txBody>
                  <a:tcPr anchor="ctr"/>
                </a:tc>
              </a:tr>
            </a:tbl>
          </a:graphicData>
        </a:graphic>
      </p:graphicFrame>
      <p:sp>
        <p:nvSpPr>
          <p:cNvPr id="91" name="TextBox 90"/>
          <p:cNvSpPr txBox="1"/>
          <p:nvPr/>
        </p:nvSpPr>
        <p:spPr>
          <a:xfrm>
            <a:off x="3313832" y="6093366"/>
            <a:ext cx="1040594" cy="369332"/>
          </a:xfrm>
          <a:prstGeom prst="rect">
            <a:avLst/>
          </a:prstGeom>
          <a:noFill/>
        </p:spPr>
        <p:txBody>
          <a:bodyPr wrap="none" rtlCol="0">
            <a:spAutoFit/>
          </a:bodyPr>
          <a:lstStyle/>
          <a:p>
            <a:r>
              <a:rPr lang="en-US" dirty="0" smtClean="0"/>
              <a:t>Chamber</a:t>
            </a:r>
            <a:endParaRPr lang="en-US" dirty="0"/>
          </a:p>
        </p:txBody>
      </p:sp>
      <p:sp>
        <p:nvSpPr>
          <p:cNvPr id="92" name="TextBox 91"/>
          <p:cNvSpPr txBox="1"/>
          <p:nvPr/>
        </p:nvSpPr>
        <p:spPr>
          <a:xfrm>
            <a:off x="6898891" y="6386026"/>
            <a:ext cx="953018" cy="369332"/>
          </a:xfrm>
          <a:prstGeom prst="rect">
            <a:avLst/>
          </a:prstGeom>
          <a:noFill/>
        </p:spPr>
        <p:txBody>
          <a:bodyPr wrap="none" rtlCol="0">
            <a:spAutoFit/>
          </a:bodyPr>
          <a:lstStyle/>
          <a:p>
            <a:r>
              <a:rPr lang="en-US" dirty="0" smtClean="0"/>
              <a:t>External</a:t>
            </a:r>
            <a:endParaRPr lang="en-US" dirty="0"/>
          </a:p>
        </p:txBody>
      </p:sp>
    </p:spTree>
    <p:extLst>
      <p:ext uri="{BB962C8B-B14F-4D97-AF65-F5344CB8AC3E}">
        <p14:creationId xmlns:p14="http://schemas.microsoft.com/office/powerpoint/2010/main" val="3998301286"/>
      </p:ext>
    </p:extLst>
  </p:cSld>
  <p:clrMapOvr>
    <a:masterClrMapping/>
  </p:clrMapOvr>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1" name="Group 150"/>
          <p:cNvGrpSpPr/>
          <p:nvPr/>
        </p:nvGrpSpPr>
        <p:grpSpPr>
          <a:xfrm>
            <a:off x="1290772" y="4803912"/>
            <a:ext cx="879789" cy="879789"/>
            <a:chOff x="850878" y="4417866"/>
            <a:chExt cx="879789" cy="879789"/>
          </a:xfrm>
        </p:grpSpPr>
        <p:sp>
          <p:nvSpPr>
            <p:cNvPr id="152" name="Oval 151"/>
            <p:cNvSpPr/>
            <p:nvPr/>
          </p:nvSpPr>
          <p:spPr>
            <a:xfrm>
              <a:off x="850878" y="4417866"/>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53" name="Picture 152" descr="peristalticRed-xpar.gif"/>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3064" y="4625918"/>
              <a:ext cx="495417" cy="463685"/>
            </a:xfrm>
            <a:prstGeom prst="rect">
              <a:avLst/>
            </a:prstGeom>
          </p:spPr>
        </p:pic>
      </p:grpSp>
      <p:sp>
        <p:nvSpPr>
          <p:cNvPr id="73" name="Rounded Rectangle 72"/>
          <p:cNvSpPr/>
          <p:nvPr/>
        </p:nvSpPr>
        <p:spPr>
          <a:xfrm>
            <a:off x="3901709" y="4263542"/>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4" name="Rounded Rectangle 73"/>
          <p:cNvSpPr/>
          <p:nvPr/>
        </p:nvSpPr>
        <p:spPr>
          <a:xfrm>
            <a:off x="4554484"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76" name="Rounded Rectangle 75"/>
          <p:cNvSpPr/>
          <p:nvPr/>
        </p:nvSpPr>
        <p:spPr>
          <a:xfrm>
            <a:off x="5228905"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82" name="Rounded Rectangle 81"/>
          <p:cNvSpPr/>
          <p:nvPr/>
        </p:nvSpPr>
        <p:spPr>
          <a:xfrm>
            <a:off x="3206010" y="4263543"/>
            <a:ext cx="603788" cy="322453"/>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Node</a:t>
            </a:r>
            <a:endParaRPr lang="en-US" dirty="0">
              <a:solidFill>
                <a:schemeClr val="accent1">
                  <a:lumMod val="75000"/>
                </a:schemeClr>
              </a:solidFill>
            </a:endParaRPr>
          </a:p>
        </p:txBody>
      </p:sp>
      <p:sp>
        <p:nvSpPr>
          <p:cNvPr id="174" name="Rounded Rectangle 173"/>
          <p:cNvSpPr/>
          <p:nvPr/>
        </p:nvSpPr>
        <p:spPr>
          <a:xfrm>
            <a:off x="2894378" y="4988857"/>
            <a:ext cx="2837553" cy="1547783"/>
          </a:xfrm>
          <a:prstGeom prst="roundRect">
            <a:avLst>
              <a:gd name="adj" fmla="val 223"/>
            </a:avLst>
          </a:prstGeom>
          <a:gradFill flip="none" rotWithShape="1">
            <a:gsLst>
              <a:gs pos="0">
                <a:schemeClr val="accent6">
                  <a:lumMod val="75000"/>
                  <a:alpha val="32000"/>
                </a:schemeClr>
              </a:gs>
              <a:gs pos="100000">
                <a:srgbClr val="FFFFFF">
                  <a:alpha val="52000"/>
                </a:srgbClr>
              </a:gs>
            </a:gsLst>
            <a:lin ang="0" scaled="1"/>
            <a:tileRect/>
          </a:gradFill>
          <a:ln>
            <a:noFill/>
          </a:ln>
        </p:spPr>
        <p:style>
          <a:lnRef idx="1">
            <a:schemeClr val="accent1"/>
          </a:lnRef>
          <a:fillRef idx="3">
            <a:schemeClr val="accent1"/>
          </a:fillRef>
          <a:effectRef idx="2">
            <a:schemeClr val="accent1"/>
          </a:effectRef>
          <a:fontRef idx="minor">
            <a:schemeClr val="lt1"/>
          </a:fontRef>
        </p:style>
        <p:txBody>
          <a:bodyPr rtlCol="0" anchor="t"/>
          <a:lstStyle/>
          <a:p>
            <a:pPr algn="ctr"/>
            <a:endParaRPr lang="en-US" dirty="0">
              <a:solidFill>
                <a:schemeClr val="accent1">
                  <a:lumMod val="75000"/>
                </a:schemeClr>
              </a:solidFill>
            </a:endParaRPr>
          </a:p>
        </p:txBody>
      </p:sp>
      <p:sp>
        <p:nvSpPr>
          <p:cNvPr id="5" name="Rounded Rectangle 4"/>
          <p:cNvSpPr/>
          <p:nvPr/>
        </p:nvSpPr>
        <p:spPr>
          <a:xfrm>
            <a:off x="4238473" y="2001712"/>
            <a:ext cx="1017337" cy="578928"/>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 </a:t>
            </a:r>
          </a:p>
        </p:txBody>
      </p:sp>
      <p:sp>
        <p:nvSpPr>
          <p:cNvPr id="65" name="Rounded Rectangle 64"/>
          <p:cNvSpPr/>
          <p:nvPr/>
        </p:nvSpPr>
        <p:spPr>
          <a:xfrm>
            <a:off x="4246595" y="1447006"/>
            <a:ext cx="695139" cy="38198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Power</a:t>
            </a:r>
            <a:endParaRPr lang="en-US" dirty="0">
              <a:solidFill>
                <a:schemeClr val="accent1">
                  <a:lumMod val="75000"/>
                </a:schemeClr>
              </a:solidFill>
            </a:endParaRPr>
          </a:p>
        </p:txBody>
      </p:sp>
      <p:sp>
        <p:nvSpPr>
          <p:cNvPr id="71" name="Rounded Rectangle 70"/>
          <p:cNvSpPr/>
          <p:nvPr/>
        </p:nvSpPr>
        <p:spPr>
          <a:xfrm>
            <a:off x="5990721" y="531691"/>
            <a:ext cx="589118" cy="57361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66" name="Rounded Rectangle 65"/>
          <p:cNvSpPr/>
          <p:nvPr/>
        </p:nvSpPr>
        <p:spPr>
          <a:xfrm>
            <a:off x="7566847" y="64393"/>
            <a:ext cx="1488929" cy="686319"/>
          </a:xfrm>
          <a:prstGeom prst="roundRect">
            <a:avLst>
              <a:gd name="adj" fmla="val 9581"/>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2"/>
                </a:solidFill>
              </a:rPr>
              <a:t>Sensor Node</a:t>
            </a:r>
            <a:endParaRPr lang="en-US" dirty="0">
              <a:solidFill>
                <a:schemeClr val="accent2"/>
              </a:solidFill>
            </a:endParaRPr>
          </a:p>
        </p:txBody>
      </p:sp>
      <p:sp>
        <p:nvSpPr>
          <p:cNvPr id="70" name="Rounded Rectangle 69"/>
          <p:cNvSpPr/>
          <p:nvPr/>
        </p:nvSpPr>
        <p:spPr>
          <a:xfrm>
            <a:off x="7939798" y="775015"/>
            <a:ext cx="1159162" cy="594563"/>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600" i="1" dirty="0" smtClean="0">
                <a:solidFill>
                  <a:schemeClr val="accent6">
                    <a:lumMod val="75000"/>
                  </a:schemeClr>
                </a:solidFill>
              </a:rPr>
              <a:t>Connection</a:t>
            </a:r>
          </a:p>
          <a:p>
            <a:pPr algn="ctr"/>
            <a:r>
              <a:rPr lang="en-US" sz="1600" i="1" dirty="0" smtClean="0">
                <a:solidFill>
                  <a:schemeClr val="accent6">
                    <a:lumMod val="75000"/>
                  </a:schemeClr>
                </a:solidFill>
              </a:rPr>
              <a:t>View</a:t>
            </a:r>
          </a:p>
        </p:txBody>
      </p:sp>
      <p:sp>
        <p:nvSpPr>
          <p:cNvPr id="75" name="Rounded Rectangle 74"/>
          <p:cNvSpPr/>
          <p:nvPr/>
        </p:nvSpPr>
        <p:spPr>
          <a:xfrm>
            <a:off x="5698035" y="3413904"/>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cxnSp>
        <p:nvCxnSpPr>
          <p:cNvPr id="99" name="Straight Connector 98"/>
          <p:cNvCxnSpPr/>
          <p:nvPr/>
        </p:nvCxnSpPr>
        <p:spPr>
          <a:xfrm>
            <a:off x="4351246" y="1898887"/>
            <a:ext cx="0" cy="151164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sp>
        <p:nvSpPr>
          <p:cNvPr id="113" name="Rectangle 112"/>
          <p:cNvSpPr/>
          <p:nvPr/>
        </p:nvSpPr>
        <p:spPr>
          <a:xfrm>
            <a:off x="2894378" y="4988857"/>
            <a:ext cx="3127086" cy="1563138"/>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15" name="Group 114"/>
          <p:cNvGrpSpPr/>
          <p:nvPr/>
        </p:nvGrpSpPr>
        <p:grpSpPr>
          <a:xfrm>
            <a:off x="4614385" y="5810756"/>
            <a:ext cx="551967" cy="646758"/>
            <a:chOff x="1788020" y="1582961"/>
            <a:chExt cx="329086" cy="403787"/>
          </a:xfrm>
        </p:grpSpPr>
        <p:sp>
          <p:nvSpPr>
            <p:cNvPr id="116" name="Oval 115"/>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17" name="Pentagon 116"/>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18" name="Straight Connector 117"/>
            <p:cNvCxnSpPr>
              <a:endCxn id="116"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19" name="Group 118"/>
          <p:cNvGrpSpPr/>
          <p:nvPr/>
        </p:nvGrpSpPr>
        <p:grpSpPr>
          <a:xfrm>
            <a:off x="6853965" y="5715657"/>
            <a:ext cx="551967" cy="646758"/>
            <a:chOff x="1788020" y="1582961"/>
            <a:chExt cx="329086" cy="403787"/>
          </a:xfrm>
        </p:grpSpPr>
        <p:sp>
          <p:nvSpPr>
            <p:cNvPr id="120" name="Oval 119"/>
            <p:cNvSpPr/>
            <p:nvPr/>
          </p:nvSpPr>
          <p:spPr>
            <a:xfrm>
              <a:off x="1788020" y="1582961"/>
              <a:ext cx="291732" cy="291732"/>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sp>
          <p:nvSpPr>
            <p:cNvPr id="121" name="Pentagon 120"/>
            <p:cNvSpPr/>
            <p:nvPr/>
          </p:nvSpPr>
          <p:spPr>
            <a:xfrm>
              <a:off x="1800471" y="1874693"/>
              <a:ext cx="316635" cy="112055"/>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cxnSp>
          <p:nvCxnSpPr>
            <p:cNvPr id="122" name="Straight Connector 121"/>
            <p:cNvCxnSpPr>
              <a:endCxn id="120" idx="1"/>
            </p:cNvCxnSpPr>
            <p:nvPr/>
          </p:nvCxnSpPr>
          <p:spPr>
            <a:xfrm flipH="1" flipV="1">
              <a:off x="1830743" y="1625684"/>
              <a:ext cx="103143" cy="98738"/>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grpSp>
      <p:grpSp>
        <p:nvGrpSpPr>
          <p:cNvPr id="124" name="Group 123"/>
          <p:cNvGrpSpPr/>
          <p:nvPr/>
        </p:nvGrpSpPr>
        <p:grpSpPr>
          <a:xfrm>
            <a:off x="5157247" y="5081859"/>
            <a:ext cx="505545" cy="659984"/>
            <a:chOff x="7271690" y="5160717"/>
            <a:chExt cx="505545" cy="659984"/>
          </a:xfrm>
        </p:grpSpPr>
        <p:sp>
          <p:nvSpPr>
            <p:cNvPr id="125" name="Oval 124"/>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26" name="Straight Connector 125"/>
            <p:cNvCxnSpPr>
              <a:endCxn id="125"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28" name="Rectangle 12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29" name="Group 128"/>
          <p:cNvGrpSpPr/>
          <p:nvPr/>
        </p:nvGrpSpPr>
        <p:grpSpPr>
          <a:xfrm>
            <a:off x="4614980" y="5080185"/>
            <a:ext cx="505545" cy="659984"/>
            <a:chOff x="7271690" y="5160717"/>
            <a:chExt cx="505545" cy="659984"/>
          </a:xfrm>
        </p:grpSpPr>
        <p:sp>
          <p:nvSpPr>
            <p:cNvPr id="131" name="Oval 130"/>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2" name="Straight Connector 131"/>
            <p:cNvCxnSpPr>
              <a:endCxn id="131"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3" name="Rectangle 132"/>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35" name="Group 134"/>
          <p:cNvGrpSpPr/>
          <p:nvPr/>
        </p:nvGrpSpPr>
        <p:grpSpPr>
          <a:xfrm>
            <a:off x="6821573" y="4982098"/>
            <a:ext cx="505545" cy="659984"/>
            <a:chOff x="7271690" y="5160717"/>
            <a:chExt cx="505545" cy="659984"/>
          </a:xfrm>
        </p:grpSpPr>
        <p:sp>
          <p:nvSpPr>
            <p:cNvPr id="136" name="Oval 135"/>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37" name="Straight Connector 136"/>
            <p:cNvCxnSpPr>
              <a:endCxn id="136"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38" name="Rectangle 137"/>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CTD</a:t>
              </a:r>
              <a:endParaRPr lang="en-US" sz="1200" dirty="0"/>
            </a:p>
          </p:txBody>
        </p:sp>
      </p:grpSp>
      <p:grpSp>
        <p:nvGrpSpPr>
          <p:cNvPr id="139" name="Group 138"/>
          <p:cNvGrpSpPr/>
          <p:nvPr/>
        </p:nvGrpSpPr>
        <p:grpSpPr>
          <a:xfrm>
            <a:off x="7362595" y="4982098"/>
            <a:ext cx="505545" cy="659984"/>
            <a:chOff x="7271690" y="5160717"/>
            <a:chExt cx="505545" cy="659984"/>
          </a:xfrm>
        </p:grpSpPr>
        <p:sp>
          <p:nvSpPr>
            <p:cNvPr id="140" name="Oval 139"/>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1" name="Straight Connector 140"/>
            <p:cNvCxnSpPr>
              <a:endCxn id="140"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2" name="Rectangle 141"/>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pH</a:t>
              </a:r>
              <a:endParaRPr lang="en-US" sz="1200" dirty="0"/>
            </a:p>
          </p:txBody>
        </p:sp>
      </p:grpSp>
      <p:grpSp>
        <p:nvGrpSpPr>
          <p:cNvPr id="143" name="Group 142"/>
          <p:cNvGrpSpPr/>
          <p:nvPr/>
        </p:nvGrpSpPr>
        <p:grpSpPr>
          <a:xfrm>
            <a:off x="7434253" y="5701995"/>
            <a:ext cx="505545" cy="659984"/>
            <a:chOff x="7271690" y="5160717"/>
            <a:chExt cx="505545" cy="659984"/>
          </a:xfrm>
        </p:grpSpPr>
        <p:sp>
          <p:nvSpPr>
            <p:cNvPr id="144" name="Oval 143"/>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5" name="Straight Connector 144"/>
            <p:cNvCxnSpPr>
              <a:endCxn id="144"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46" name="Rectangle 145"/>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DO</a:t>
              </a:r>
              <a:r>
                <a:rPr lang="en-US" sz="1200" baseline="-25000" dirty="0" smtClean="0">
                  <a:solidFill>
                    <a:schemeClr val="tx1"/>
                  </a:solidFill>
                </a:rPr>
                <a:t>2</a:t>
              </a:r>
              <a:endParaRPr lang="en-US" sz="1200" baseline="-25000" dirty="0"/>
            </a:p>
          </p:txBody>
        </p:sp>
      </p:grpSp>
      <p:grpSp>
        <p:nvGrpSpPr>
          <p:cNvPr id="147" name="Group 146"/>
          <p:cNvGrpSpPr/>
          <p:nvPr/>
        </p:nvGrpSpPr>
        <p:grpSpPr>
          <a:xfrm>
            <a:off x="5157247" y="5810756"/>
            <a:ext cx="505545" cy="659984"/>
            <a:chOff x="7271690" y="5160717"/>
            <a:chExt cx="505545" cy="659984"/>
          </a:xfrm>
        </p:grpSpPr>
        <p:sp>
          <p:nvSpPr>
            <p:cNvPr id="148" name="Oval 147"/>
            <p:cNvSpPr/>
            <p:nvPr/>
          </p:nvSpPr>
          <p:spPr>
            <a:xfrm>
              <a:off x="7271690" y="5160717"/>
              <a:ext cx="489314" cy="467276"/>
            </a:xfrm>
            <a:prstGeom prst="ellipse">
              <a:avLst/>
            </a:prstGeom>
            <a:noFill/>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a:solidFill>
                  <a:schemeClr val="tx1"/>
                </a:solidFill>
              </a:endParaRPr>
            </a:p>
          </p:txBody>
        </p:sp>
        <p:cxnSp>
          <p:nvCxnSpPr>
            <p:cNvPr id="149" name="Straight Connector 148"/>
            <p:cNvCxnSpPr>
              <a:endCxn id="148" idx="1"/>
            </p:cNvCxnSpPr>
            <p:nvPr/>
          </p:nvCxnSpPr>
          <p:spPr>
            <a:xfrm flipH="1" flipV="1">
              <a:off x="7343348" y="5229148"/>
              <a:ext cx="172999" cy="158152"/>
            </a:xfrm>
            <a:prstGeom prst="line">
              <a:avLst/>
            </a:prstGeom>
            <a:ln w="12700" cmpd="sng">
              <a:solidFill>
                <a:srgbClr val="FF0000"/>
              </a:solidFill>
              <a:headEnd type="none"/>
              <a:tailEnd type="none"/>
            </a:ln>
          </p:spPr>
          <p:style>
            <a:lnRef idx="2">
              <a:schemeClr val="accent1"/>
            </a:lnRef>
            <a:fillRef idx="0">
              <a:schemeClr val="accent1"/>
            </a:fillRef>
            <a:effectRef idx="1">
              <a:schemeClr val="accent1"/>
            </a:effectRef>
            <a:fontRef idx="minor">
              <a:schemeClr val="tx1"/>
            </a:fontRef>
          </p:style>
        </p:cxnSp>
        <p:sp>
          <p:nvSpPr>
            <p:cNvPr id="150" name="Rectangle 149"/>
            <p:cNvSpPr/>
            <p:nvPr/>
          </p:nvSpPr>
          <p:spPr>
            <a:xfrm>
              <a:off x="7304082" y="5627993"/>
              <a:ext cx="473153" cy="1927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tx1"/>
                  </a:solidFill>
                </a:rPr>
                <a:t>DO</a:t>
              </a:r>
              <a:r>
                <a:rPr lang="en-US" sz="1200" baseline="-25000" dirty="0">
                  <a:solidFill>
                    <a:schemeClr val="tx1"/>
                  </a:solidFill>
                </a:rPr>
                <a:t>2</a:t>
              </a:r>
              <a:endParaRPr lang="en-US" sz="1200" baseline="-25000" dirty="0"/>
            </a:p>
          </p:txBody>
        </p:sp>
      </p:grpSp>
      <p:sp>
        <p:nvSpPr>
          <p:cNvPr id="157" name="Pentagon 156"/>
          <p:cNvSpPr/>
          <p:nvPr/>
        </p:nvSpPr>
        <p:spPr>
          <a:xfrm>
            <a:off x="2298488" y="6140741"/>
            <a:ext cx="531083" cy="221238"/>
          </a:xfrm>
          <a:prstGeom prst="homePlate">
            <a:avLst/>
          </a:prstGeom>
          <a:ln w="12700" cmpd="sng"/>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Flow</a:t>
            </a:r>
            <a:endParaRPr lang="en-US" sz="1200" dirty="0">
              <a:solidFill>
                <a:schemeClr val="tx1"/>
              </a:solidFill>
            </a:endParaRPr>
          </a:p>
        </p:txBody>
      </p:sp>
      <p:sp>
        <p:nvSpPr>
          <p:cNvPr id="159" name="Rounded Rectangle 158"/>
          <p:cNvSpPr/>
          <p:nvPr/>
        </p:nvSpPr>
        <p:spPr>
          <a:xfrm>
            <a:off x="1" y="3253524"/>
            <a:ext cx="879781" cy="296456"/>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Seafloor</a:t>
            </a:r>
          </a:p>
        </p:txBody>
      </p:sp>
      <p:sp>
        <p:nvSpPr>
          <p:cNvPr id="160" name="Rounded Rectangle 159"/>
          <p:cNvSpPr/>
          <p:nvPr/>
        </p:nvSpPr>
        <p:spPr>
          <a:xfrm>
            <a:off x="8430343" y="2930262"/>
            <a:ext cx="699478"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Shore</a:t>
            </a:r>
          </a:p>
        </p:txBody>
      </p:sp>
      <p:sp>
        <p:nvSpPr>
          <p:cNvPr id="161" name="Rounded Rectangle 160"/>
          <p:cNvSpPr/>
          <p:nvPr/>
        </p:nvSpPr>
        <p:spPr>
          <a:xfrm>
            <a:off x="27613" y="2930262"/>
            <a:ext cx="791033" cy="323261"/>
          </a:xfrm>
          <a:prstGeom prst="roundRect">
            <a:avLst>
              <a:gd name="adj" fmla="val 4802"/>
            </a:avLst>
          </a:prstGeom>
          <a:noFill/>
          <a:ln w="28575" cmpd="sng">
            <a:noFill/>
          </a:ln>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6">
                    <a:lumMod val="75000"/>
                  </a:schemeClr>
                </a:solidFill>
              </a:rPr>
              <a:t>Surface</a:t>
            </a:r>
          </a:p>
        </p:txBody>
      </p:sp>
      <p:grpSp>
        <p:nvGrpSpPr>
          <p:cNvPr id="166" name="Group 165"/>
          <p:cNvGrpSpPr/>
          <p:nvPr/>
        </p:nvGrpSpPr>
        <p:grpSpPr>
          <a:xfrm>
            <a:off x="1320284" y="5771409"/>
            <a:ext cx="879789" cy="879789"/>
            <a:chOff x="850878" y="5411812"/>
            <a:chExt cx="879789" cy="879789"/>
          </a:xfrm>
        </p:grpSpPr>
        <p:sp>
          <p:nvSpPr>
            <p:cNvPr id="167" name="Oval 166"/>
            <p:cNvSpPr/>
            <p:nvPr/>
          </p:nvSpPr>
          <p:spPr>
            <a:xfrm>
              <a:off x="850878" y="5411812"/>
              <a:ext cx="879789" cy="879789"/>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68" name="Picture 167" descr="fanBlade-xpar.gif"/>
            <p:cNvPicPr>
              <a:picLocks noChangeAspect="1"/>
            </p:cNvPicPr>
            <p:nvPr/>
          </p:nvPicPr>
          <p:blipFill rotWithShape="1">
            <a:blip r:embed="rId4">
              <a:extLst>
                <a:ext uri="{28A0092B-C50C-407E-A947-70E740481C1C}">
                  <a14:useLocalDpi xmlns:a14="http://schemas.microsoft.com/office/drawing/2010/main" val="0"/>
                </a:ext>
              </a:extLst>
            </a:blip>
            <a:srcRect l="10993" t="8545" r="10658" b="6225"/>
            <a:stretch/>
          </p:blipFill>
          <p:spPr>
            <a:xfrm>
              <a:off x="946865" y="5549608"/>
              <a:ext cx="687815" cy="604197"/>
            </a:xfrm>
            <a:prstGeom prst="rect">
              <a:avLst/>
            </a:prstGeom>
          </p:spPr>
        </p:pic>
      </p:grpSp>
      <p:grpSp>
        <p:nvGrpSpPr>
          <p:cNvPr id="169" name="Group 168"/>
          <p:cNvGrpSpPr/>
          <p:nvPr/>
        </p:nvGrpSpPr>
        <p:grpSpPr>
          <a:xfrm>
            <a:off x="6864381" y="734747"/>
            <a:ext cx="1075417" cy="1147353"/>
            <a:chOff x="7180536" y="711795"/>
            <a:chExt cx="1503467" cy="1604036"/>
          </a:xfrm>
        </p:grpSpPr>
        <p:sp>
          <p:nvSpPr>
            <p:cNvPr id="170" name="Oval 169"/>
            <p:cNvSpPr/>
            <p:nvPr/>
          </p:nvSpPr>
          <p:spPr>
            <a:xfrm>
              <a:off x="7180536" y="711795"/>
              <a:ext cx="1503467" cy="1604036"/>
            </a:xfrm>
            <a:prstGeom prst="ellipse">
              <a:avLst/>
            </a:prstGeom>
            <a:no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1" name="Picture 170" descr="workstation-2.pn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416329" y="1109659"/>
              <a:ext cx="1031881" cy="808308"/>
            </a:xfrm>
            <a:prstGeom prst="rect">
              <a:avLst/>
            </a:prstGeom>
          </p:spPr>
        </p:pic>
      </p:grpSp>
      <p:sp>
        <p:nvSpPr>
          <p:cNvPr id="175" name="Pentagon 174"/>
          <p:cNvSpPr/>
          <p:nvPr/>
        </p:nvSpPr>
        <p:spPr>
          <a:xfrm>
            <a:off x="2267578" y="5102058"/>
            <a:ext cx="531083" cy="240693"/>
          </a:xfrm>
          <a:prstGeom prst="homePlate">
            <a:avLst/>
          </a:prstGeom>
          <a:solidFill>
            <a:schemeClr val="accent6">
              <a:lumMod val="60000"/>
              <a:lumOff val="40000"/>
            </a:schemeClr>
          </a:solidFill>
          <a:ln w="12700" cmpd="sng">
            <a:solidFill>
              <a:schemeClr val="accent1"/>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smtClean="0">
                <a:solidFill>
                  <a:schemeClr val="tx1"/>
                </a:solidFill>
              </a:rPr>
              <a:t>ESW</a:t>
            </a:r>
            <a:endParaRPr lang="en-US" sz="1200" dirty="0">
              <a:solidFill>
                <a:schemeClr val="tx1"/>
              </a:solidFill>
            </a:endParaRPr>
          </a:p>
        </p:txBody>
      </p:sp>
      <p:sp>
        <p:nvSpPr>
          <p:cNvPr id="69" name="Rounded Rectangle 68"/>
          <p:cNvSpPr/>
          <p:nvPr/>
        </p:nvSpPr>
        <p:spPr>
          <a:xfrm>
            <a:off x="3639670" y="3413904"/>
            <a:ext cx="2008253" cy="548496"/>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Controller</a:t>
            </a:r>
          </a:p>
          <a:p>
            <a:pPr algn="ctr"/>
            <a:r>
              <a:rPr lang="en-US" sz="1400" dirty="0" smtClean="0">
                <a:solidFill>
                  <a:schemeClr val="accent1">
                    <a:lumMod val="75000"/>
                  </a:schemeClr>
                </a:solidFill>
              </a:rPr>
              <a:t>Gateway</a:t>
            </a:r>
            <a:endParaRPr lang="en-US" dirty="0">
              <a:solidFill>
                <a:schemeClr val="accent1">
                  <a:lumMod val="75000"/>
                </a:schemeClr>
              </a:solidFill>
            </a:endParaRPr>
          </a:p>
        </p:txBody>
      </p:sp>
      <p:cxnSp>
        <p:nvCxnSpPr>
          <p:cNvPr id="90" name="Straight Connector 89"/>
          <p:cNvCxnSpPr/>
          <p:nvPr/>
        </p:nvCxnSpPr>
        <p:spPr>
          <a:xfrm flipV="1">
            <a:off x="4719756" y="2654710"/>
            <a:ext cx="0" cy="713066"/>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95" name="Rounded Rectangle 94"/>
          <p:cNvSpPr/>
          <p:nvPr/>
        </p:nvSpPr>
        <p:spPr>
          <a:xfrm>
            <a:off x="4980253" y="1453428"/>
            <a:ext cx="589118" cy="375564"/>
          </a:xfrm>
          <a:prstGeom prst="roundRect">
            <a:avLst>
              <a:gd name="adj" fmla="val 9581"/>
            </a:avLst>
          </a:prstGeom>
          <a:solidFill>
            <a:schemeClr val="accent3">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t"/>
          <a:lstStyle/>
          <a:p>
            <a:pPr algn="ctr"/>
            <a:r>
              <a:rPr lang="en-US" sz="1400" dirty="0" smtClean="0">
                <a:solidFill>
                  <a:schemeClr val="accent1">
                    <a:lumMod val="75000"/>
                  </a:schemeClr>
                </a:solidFill>
              </a:rPr>
              <a:t>Data</a:t>
            </a:r>
            <a:endParaRPr lang="en-US" dirty="0">
              <a:solidFill>
                <a:schemeClr val="accent1">
                  <a:lumMod val="75000"/>
                </a:schemeClr>
              </a:solidFill>
            </a:endParaRPr>
          </a:p>
        </p:txBody>
      </p:sp>
      <p:sp>
        <p:nvSpPr>
          <p:cNvPr id="85" name="Rounded Rectangle 84"/>
          <p:cNvSpPr/>
          <p:nvPr/>
        </p:nvSpPr>
        <p:spPr>
          <a:xfrm>
            <a:off x="3254146" y="2580640"/>
            <a:ext cx="893696" cy="524278"/>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Ethernet</a:t>
            </a:r>
          </a:p>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68" name="Rectangle 67"/>
          <p:cNvSpPr/>
          <p:nvPr/>
        </p:nvSpPr>
        <p:spPr>
          <a:xfrm>
            <a:off x="16325" y="3270865"/>
            <a:ext cx="9116387" cy="3553267"/>
          </a:xfrm>
          <a:prstGeom prst="rect">
            <a:avLst/>
          </a:prstGeom>
          <a:gradFill flip="none" rotWithShape="1">
            <a:gsLst>
              <a:gs pos="0">
                <a:schemeClr val="accent1">
                  <a:tint val="100000"/>
                  <a:shade val="100000"/>
                  <a:satMod val="130000"/>
                  <a:alpha val="19000"/>
                </a:schemeClr>
              </a:gs>
              <a:gs pos="100000">
                <a:schemeClr val="accent1">
                  <a:tint val="50000"/>
                  <a:shade val="100000"/>
                  <a:satMod val="350000"/>
                  <a:alpha val="19000"/>
                </a:schemeClr>
              </a:gs>
            </a:gsLst>
            <a:lin ang="16200000" scaled="0"/>
            <a:tileRect/>
          </a:gra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23" name="Straight Connector 122"/>
          <p:cNvCxnSpPr/>
          <p:nvPr/>
        </p:nvCxnSpPr>
        <p:spPr>
          <a:xfrm flipH="1">
            <a:off x="2200074" y="4585996"/>
            <a:ext cx="901835" cy="252924"/>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30" name="Straight Connector 129"/>
          <p:cNvCxnSpPr/>
          <p:nvPr/>
        </p:nvCxnSpPr>
        <p:spPr>
          <a:xfrm>
            <a:off x="5923055" y="4627722"/>
            <a:ext cx="701265"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63" name="Straight Connector 162"/>
          <p:cNvCxnSpPr/>
          <p:nvPr/>
        </p:nvCxnSpPr>
        <p:spPr>
          <a:xfrm>
            <a:off x="5923055" y="4449230"/>
            <a:ext cx="701265" cy="328233"/>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1" name="Straight Connector 180"/>
          <p:cNvCxnSpPr/>
          <p:nvPr/>
        </p:nvCxnSpPr>
        <p:spPr>
          <a:xfrm flipV="1">
            <a:off x="2267578" y="4688030"/>
            <a:ext cx="938432" cy="27459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77" name="Straight Connector 176"/>
          <p:cNvCxnSpPr/>
          <p:nvPr/>
        </p:nvCxnSpPr>
        <p:spPr>
          <a:xfrm>
            <a:off x="48584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78" name="Straight Connector 177"/>
          <p:cNvCxnSpPr/>
          <p:nvPr/>
        </p:nvCxnSpPr>
        <p:spPr>
          <a:xfrm>
            <a:off x="49885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6" name="Straight Connector 185"/>
          <p:cNvCxnSpPr/>
          <p:nvPr/>
        </p:nvCxnSpPr>
        <p:spPr>
          <a:xfrm flipH="1">
            <a:off x="3674626" y="3962400"/>
            <a:ext cx="5684"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7" name="Straight Connector 186"/>
          <p:cNvCxnSpPr/>
          <p:nvPr/>
        </p:nvCxnSpPr>
        <p:spPr>
          <a:xfrm flipH="1">
            <a:off x="3804740" y="3962400"/>
            <a:ext cx="5058"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88" name="Straight Connector 187"/>
          <p:cNvCxnSpPr/>
          <p:nvPr/>
        </p:nvCxnSpPr>
        <p:spPr>
          <a:xfrm>
            <a:off x="4147246" y="3962400"/>
            <a:ext cx="0" cy="301143"/>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89" name="Straight Connector 188"/>
          <p:cNvCxnSpPr/>
          <p:nvPr/>
        </p:nvCxnSpPr>
        <p:spPr>
          <a:xfrm>
            <a:off x="4277360" y="3962400"/>
            <a:ext cx="0" cy="301142"/>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0" name="Straight Connector 189"/>
          <p:cNvCxnSpPr/>
          <p:nvPr/>
        </p:nvCxnSpPr>
        <p:spPr>
          <a:xfrm flipH="1">
            <a:off x="5499733" y="3962400"/>
            <a:ext cx="6782" cy="301142"/>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1" name="Straight Connector 190"/>
          <p:cNvCxnSpPr/>
          <p:nvPr/>
        </p:nvCxnSpPr>
        <p:spPr>
          <a:xfrm>
            <a:off x="5629847" y="3962400"/>
            <a:ext cx="0" cy="30114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2" name="Straight Connector 191"/>
          <p:cNvCxnSpPr/>
          <p:nvPr/>
        </p:nvCxnSpPr>
        <p:spPr>
          <a:xfrm>
            <a:off x="4280239" y="4609716"/>
            <a:ext cx="0" cy="352911"/>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3" name="Straight Connector 192"/>
          <p:cNvCxnSpPr/>
          <p:nvPr/>
        </p:nvCxnSpPr>
        <p:spPr>
          <a:xfrm>
            <a:off x="4409757" y="4609716"/>
            <a:ext cx="0" cy="352911"/>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194" name="Straight Connector 193"/>
          <p:cNvCxnSpPr/>
          <p:nvPr/>
        </p:nvCxnSpPr>
        <p:spPr>
          <a:xfrm>
            <a:off x="4949149" y="4627722"/>
            <a:ext cx="0" cy="334905"/>
          </a:xfrm>
          <a:prstGeom prst="line">
            <a:avLst/>
          </a:prstGeom>
          <a:ln w="38100" cmpd="sng">
            <a:solidFill>
              <a:srgbClr val="C0504D"/>
            </a:solidFill>
            <a:headEnd type="none"/>
            <a:tailEnd type="triangle"/>
          </a:ln>
        </p:spPr>
        <p:style>
          <a:lnRef idx="2">
            <a:schemeClr val="accent1"/>
          </a:lnRef>
          <a:fillRef idx="0">
            <a:schemeClr val="accent1"/>
          </a:fillRef>
          <a:effectRef idx="1">
            <a:schemeClr val="accent1"/>
          </a:effectRef>
          <a:fontRef idx="minor">
            <a:schemeClr val="tx1"/>
          </a:fontRef>
        </p:style>
      </p:cxnSp>
      <p:cxnSp>
        <p:nvCxnSpPr>
          <p:cNvPr id="195" name="Straight Connector 194"/>
          <p:cNvCxnSpPr/>
          <p:nvPr/>
        </p:nvCxnSpPr>
        <p:spPr>
          <a:xfrm>
            <a:off x="5078667" y="4627722"/>
            <a:ext cx="0" cy="334905"/>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86" name="Rounded Rectangle 85"/>
          <p:cNvSpPr/>
          <p:nvPr/>
        </p:nvSpPr>
        <p:spPr>
          <a:xfrm>
            <a:off x="2586228" y="3753907"/>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sp>
        <p:nvSpPr>
          <p:cNvPr id="87" name="Rounded Rectangle 86"/>
          <p:cNvSpPr/>
          <p:nvPr/>
        </p:nvSpPr>
        <p:spPr>
          <a:xfrm>
            <a:off x="6581980" y="4201646"/>
            <a:ext cx="893696" cy="426076"/>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Serial</a:t>
            </a:r>
            <a:endParaRPr lang="en-US" dirty="0">
              <a:solidFill>
                <a:schemeClr val="accent3">
                  <a:lumMod val="50000"/>
                </a:schemeClr>
              </a:solidFill>
            </a:endParaRPr>
          </a:p>
        </p:txBody>
      </p:sp>
      <p:cxnSp>
        <p:nvCxnSpPr>
          <p:cNvPr id="203" name="Straight Connector 202"/>
          <p:cNvCxnSpPr>
            <a:stCxn id="71" idx="3"/>
          </p:cNvCxnSpPr>
          <p:nvPr/>
        </p:nvCxnSpPr>
        <p:spPr>
          <a:xfrm>
            <a:off x="6579839" y="818498"/>
            <a:ext cx="313392" cy="96187"/>
          </a:xfrm>
          <a:prstGeom prst="line">
            <a:avLst/>
          </a:prstGeom>
          <a:ln w="38100" cmpd="sng">
            <a:solidFill>
              <a:schemeClr val="tx1">
                <a:lumMod val="75000"/>
                <a:lumOff val="25000"/>
              </a:schemeClr>
            </a:solidFill>
            <a:prstDash val="solid"/>
            <a:headEnd type="triangle"/>
            <a:tailEnd type="triangle"/>
          </a:ln>
        </p:spPr>
        <p:style>
          <a:lnRef idx="2">
            <a:schemeClr val="accent1"/>
          </a:lnRef>
          <a:fillRef idx="0">
            <a:schemeClr val="accent1"/>
          </a:fillRef>
          <a:effectRef idx="1">
            <a:schemeClr val="accent1"/>
          </a:effectRef>
          <a:fontRef idx="minor">
            <a:schemeClr val="tx1"/>
          </a:fontRef>
        </p:style>
      </p:cxnSp>
      <p:sp>
        <p:nvSpPr>
          <p:cNvPr id="72" name="Rectangle 71"/>
          <p:cNvSpPr/>
          <p:nvPr/>
        </p:nvSpPr>
        <p:spPr>
          <a:xfrm>
            <a:off x="5688563" y="0"/>
            <a:ext cx="3441258" cy="3253523"/>
          </a:xfrm>
          <a:prstGeom prst="rect">
            <a:avLst/>
          </a:prstGeom>
          <a:solidFill>
            <a:schemeClr val="bg2">
              <a:lumMod val="90000"/>
              <a:alpha val="19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Rounded Rectangle 88"/>
          <p:cNvSpPr/>
          <p:nvPr/>
        </p:nvSpPr>
        <p:spPr>
          <a:xfrm>
            <a:off x="5755320" y="2222039"/>
            <a:ext cx="1343302" cy="958517"/>
          </a:xfrm>
          <a:prstGeom prst="roundRect">
            <a:avLst>
              <a:gd name="adj" fmla="val 9581"/>
            </a:avLst>
          </a:prstGeom>
          <a:solidFill>
            <a:schemeClr val="accent6">
              <a:lumMod val="40000"/>
              <a:lumOff val="60000"/>
            </a:schemeClr>
          </a:solidFill>
          <a:ln w="28575" cmpd="sng">
            <a:solidFill>
              <a:schemeClr val="accent1">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400" dirty="0" smtClean="0">
                <a:solidFill>
                  <a:schemeClr val="accent3">
                    <a:lumMod val="50000"/>
                  </a:schemeClr>
                </a:solidFill>
              </a:rPr>
              <a:t>RF Wireless</a:t>
            </a:r>
          </a:p>
          <a:p>
            <a:pPr algn="ctr"/>
            <a:r>
              <a:rPr lang="en-US" sz="1400" dirty="0" smtClean="0">
                <a:solidFill>
                  <a:schemeClr val="accent3">
                    <a:lumMod val="50000"/>
                  </a:schemeClr>
                </a:solidFill>
              </a:rPr>
              <a:t>Cell </a:t>
            </a:r>
          </a:p>
          <a:p>
            <a:pPr algn="ctr"/>
            <a:r>
              <a:rPr lang="en-US" sz="1400" dirty="0" smtClean="0">
                <a:solidFill>
                  <a:schemeClr val="accent3">
                    <a:lumMod val="50000"/>
                  </a:schemeClr>
                </a:solidFill>
              </a:rPr>
              <a:t>Satellite</a:t>
            </a:r>
          </a:p>
          <a:p>
            <a:pPr algn="ctr"/>
            <a:r>
              <a:rPr lang="en-US" sz="1400" dirty="0" err="1" smtClean="0">
                <a:solidFill>
                  <a:schemeClr val="accent3">
                    <a:lumMod val="50000"/>
                  </a:schemeClr>
                </a:solidFill>
              </a:rPr>
              <a:t>WiFi</a:t>
            </a:r>
            <a:endParaRPr lang="en-US" sz="1400" dirty="0" smtClean="0">
              <a:solidFill>
                <a:schemeClr val="accent3">
                  <a:lumMod val="50000"/>
                </a:schemeClr>
              </a:solidFill>
            </a:endParaRPr>
          </a:p>
        </p:txBody>
      </p:sp>
      <p:sp>
        <p:nvSpPr>
          <p:cNvPr id="154" name="TextBox 153"/>
          <p:cNvSpPr txBox="1"/>
          <p:nvPr/>
        </p:nvSpPr>
        <p:spPr>
          <a:xfrm>
            <a:off x="3284443" y="6129157"/>
            <a:ext cx="1040594" cy="369332"/>
          </a:xfrm>
          <a:prstGeom prst="rect">
            <a:avLst/>
          </a:prstGeom>
          <a:noFill/>
        </p:spPr>
        <p:txBody>
          <a:bodyPr wrap="none" rtlCol="0">
            <a:spAutoFit/>
          </a:bodyPr>
          <a:lstStyle/>
          <a:p>
            <a:r>
              <a:rPr lang="en-US" dirty="0" smtClean="0"/>
              <a:t>Chamber</a:t>
            </a:r>
            <a:endParaRPr lang="en-US" dirty="0"/>
          </a:p>
        </p:txBody>
      </p:sp>
      <p:sp>
        <p:nvSpPr>
          <p:cNvPr id="155" name="TextBox 154"/>
          <p:cNvSpPr txBox="1"/>
          <p:nvPr/>
        </p:nvSpPr>
        <p:spPr>
          <a:xfrm>
            <a:off x="6869502" y="6421817"/>
            <a:ext cx="953018" cy="369332"/>
          </a:xfrm>
          <a:prstGeom prst="rect">
            <a:avLst/>
          </a:prstGeom>
          <a:noFill/>
        </p:spPr>
        <p:txBody>
          <a:bodyPr wrap="none" rtlCol="0">
            <a:spAutoFit/>
          </a:bodyPr>
          <a:lstStyle/>
          <a:p>
            <a:r>
              <a:rPr lang="en-US" dirty="0" smtClean="0"/>
              <a:t>External</a:t>
            </a:r>
            <a:endParaRPr lang="en-US" dirty="0"/>
          </a:p>
        </p:txBody>
      </p:sp>
      <p:cxnSp>
        <p:nvCxnSpPr>
          <p:cNvPr id="156" name="Straight Connector 155"/>
          <p:cNvCxnSpPr/>
          <p:nvPr/>
        </p:nvCxnSpPr>
        <p:spPr>
          <a:xfrm flipH="1">
            <a:off x="5363350" y="1766711"/>
            <a:ext cx="1490615" cy="513879"/>
          </a:xfrm>
          <a:prstGeom prst="line">
            <a:avLst/>
          </a:prstGeom>
          <a:ln w="38100" cmpd="sng">
            <a:solidFill>
              <a:srgbClr val="404040"/>
            </a:solidFill>
            <a:prstDash val="sysDash"/>
            <a:headEnd type="triangle"/>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80920225"/>
      </p:ext>
    </p:extLst>
  </p:cSld>
  <p:clrMapOvr>
    <a:masterClrMapping/>
  </p:clrMapOvr>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Summary</a:t>
            </a:r>
            <a:r>
              <a:rPr lang="en-US" dirty="0" smtClean="0"/>
              <a:t/>
            </a:r>
            <a:br>
              <a:rPr lang="en-US" dirty="0" smtClean="0"/>
            </a:br>
            <a:r>
              <a:rPr lang="en-US" sz="3600" dirty="0" smtClean="0"/>
              <a:t>Sensor Node</a:t>
            </a:r>
            <a:endParaRPr lang="en-US" dirty="0"/>
          </a:p>
        </p:txBody>
      </p:sp>
      <p:sp>
        <p:nvSpPr>
          <p:cNvPr id="9" name="Content Placeholder 8"/>
          <p:cNvSpPr>
            <a:spLocks noGrp="1"/>
          </p:cNvSpPr>
          <p:nvPr>
            <p:ph idx="1"/>
          </p:nvPr>
        </p:nvSpPr>
        <p:spPr>
          <a:xfrm>
            <a:off x="457200" y="1600201"/>
            <a:ext cx="3484880" cy="4048760"/>
          </a:xfrm>
        </p:spPr>
        <p:txBody>
          <a:bodyPr>
            <a:normAutofit/>
          </a:bodyPr>
          <a:lstStyle/>
          <a:p>
            <a:r>
              <a:rPr lang="en-US" sz="2000" dirty="0" smtClean="0"/>
              <a:t>Pros</a:t>
            </a:r>
          </a:p>
          <a:p>
            <a:pPr lvl="1"/>
            <a:r>
              <a:rPr lang="en-US" sz="1800" dirty="0" smtClean="0"/>
              <a:t>Reduce power</a:t>
            </a:r>
            <a:endParaRPr lang="en-US" sz="1800" dirty="0" smtClean="0">
              <a:solidFill>
                <a:srgbClr val="FF0000"/>
              </a:solidFill>
            </a:endParaRPr>
          </a:p>
          <a:p>
            <a:pPr lvl="1"/>
            <a:r>
              <a:rPr lang="en-US" sz="1800" dirty="0" smtClean="0"/>
              <a:t>No custom serial IO expansion</a:t>
            </a:r>
          </a:p>
          <a:p>
            <a:pPr lvl="1"/>
            <a:r>
              <a:rPr lang="en-US" sz="1800" dirty="0" smtClean="0"/>
              <a:t>Modularizes data acquisition</a:t>
            </a:r>
          </a:p>
          <a:p>
            <a:pPr lvl="1"/>
            <a:r>
              <a:rPr lang="en-US" sz="1800" dirty="0" smtClean="0"/>
              <a:t>Many variations possible</a:t>
            </a:r>
          </a:p>
          <a:p>
            <a:pPr lvl="2"/>
            <a:r>
              <a:rPr lang="en-US" sz="1400" dirty="0" smtClean="0"/>
              <a:t>COTS processors, languages</a:t>
            </a:r>
          </a:p>
          <a:p>
            <a:pPr lvl="2"/>
            <a:r>
              <a:rPr lang="en-US" sz="1400" dirty="0" smtClean="0"/>
              <a:t>Topologies</a:t>
            </a:r>
          </a:p>
          <a:p>
            <a:pPr lvl="2"/>
            <a:r>
              <a:rPr lang="en-US" sz="1400" dirty="0" smtClean="0"/>
              <a:t>Connection backbone (cost: power)</a:t>
            </a:r>
          </a:p>
          <a:p>
            <a:pPr lvl="2"/>
            <a:r>
              <a:rPr lang="en-US" sz="1400" dirty="0" smtClean="0"/>
              <a:t>Component upgrades</a:t>
            </a:r>
          </a:p>
          <a:p>
            <a:pPr lvl="2"/>
            <a:r>
              <a:rPr lang="en-US" sz="1400" dirty="0" smtClean="0"/>
              <a:t>Drivers on Gateway</a:t>
            </a:r>
            <a:endParaRPr lang="en-US" sz="1400" dirty="0"/>
          </a:p>
        </p:txBody>
      </p:sp>
      <p:sp>
        <p:nvSpPr>
          <p:cNvPr id="4" name="Content Placeholder 8"/>
          <p:cNvSpPr txBox="1">
            <a:spLocks/>
          </p:cNvSpPr>
          <p:nvPr/>
        </p:nvSpPr>
        <p:spPr>
          <a:xfrm>
            <a:off x="5374640" y="1600200"/>
            <a:ext cx="3342640" cy="4048761"/>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dirty="0" smtClean="0"/>
              <a:t>Cons</a:t>
            </a:r>
          </a:p>
          <a:p>
            <a:pPr lvl="1"/>
            <a:r>
              <a:rPr lang="en-US" sz="1800" dirty="0" smtClean="0"/>
              <a:t>Two software development platforms</a:t>
            </a:r>
          </a:p>
          <a:p>
            <a:pPr lvl="1"/>
            <a:r>
              <a:rPr lang="en-US" sz="1800" dirty="0" smtClean="0"/>
              <a:t>More custom hardware to build, configure, maintain</a:t>
            </a:r>
          </a:p>
          <a:p>
            <a:pPr lvl="1"/>
            <a:r>
              <a:rPr lang="en-US" sz="1800" dirty="0" smtClean="0"/>
              <a:t>More cables, connectors, housings</a:t>
            </a:r>
          </a:p>
          <a:p>
            <a:pPr lvl="1"/>
            <a:r>
              <a:rPr lang="en-US" sz="1800" dirty="0" smtClean="0"/>
              <a:t>Video expansion path unclear</a:t>
            </a:r>
          </a:p>
          <a:p>
            <a:pPr lvl="1"/>
            <a:r>
              <a:rPr lang="en-US" sz="1800" dirty="0" smtClean="0"/>
              <a:t>Multiple system clocks</a:t>
            </a:r>
          </a:p>
        </p:txBody>
      </p:sp>
      <p:sp>
        <p:nvSpPr>
          <p:cNvPr id="5" name="Content Placeholder 8"/>
          <p:cNvSpPr txBox="1">
            <a:spLocks/>
          </p:cNvSpPr>
          <p:nvPr/>
        </p:nvSpPr>
        <p:spPr>
          <a:xfrm>
            <a:off x="1330960" y="5648961"/>
            <a:ext cx="6187440" cy="1209039"/>
          </a:xfrm>
          <a:prstGeom prst="rect">
            <a:avLst/>
          </a:prstGeom>
        </p:spPr>
        <p:txBody>
          <a:bodyPr vert="horz" lIns="91440" tIns="45720" rIns="91440" bIns="45720" rtlCol="0">
            <a:norm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endParaRPr lang="en-US" sz="1800" dirty="0" smtClean="0">
              <a:solidFill>
                <a:schemeClr val="tx2"/>
              </a:solidFill>
            </a:endParaRPr>
          </a:p>
        </p:txBody>
      </p:sp>
    </p:spTree>
    <p:extLst>
      <p:ext uri="{BB962C8B-B14F-4D97-AF65-F5344CB8AC3E}">
        <p14:creationId xmlns:p14="http://schemas.microsoft.com/office/powerpoint/2010/main" val="581504382"/>
      </p:ext>
    </p:extLst>
  </p:cSld>
  <p:clrMapOvr>
    <a:masterClrMapping/>
  </p:clrMapOvr>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Approach Tradeoffs</a:t>
            </a:r>
            <a:endParaRPr lang="en-US" dirty="0"/>
          </a:p>
        </p:txBody>
      </p:sp>
      <p:graphicFrame>
        <p:nvGraphicFramePr>
          <p:cNvPr id="4" name="Content Placeholder 3"/>
          <p:cNvGraphicFramePr>
            <a:graphicFrameLocks/>
          </p:cNvGraphicFramePr>
          <p:nvPr>
            <p:extLst>
              <p:ext uri="{D42A27DB-BD31-4B8C-83A1-F6EECF244321}">
                <p14:modId xmlns:p14="http://schemas.microsoft.com/office/powerpoint/2010/main" val="2141770412"/>
              </p:ext>
            </p:extLst>
          </p:nvPr>
        </p:nvGraphicFramePr>
        <p:xfrm>
          <a:off x="457200" y="1600200"/>
          <a:ext cx="8229600" cy="3210560"/>
        </p:xfrm>
        <a:graphic>
          <a:graphicData uri="http://schemas.openxmlformats.org/drawingml/2006/table">
            <a:tbl>
              <a:tblPr firstRow="1" bandRow="1">
                <a:tableStyleId>{5C22544A-7EE6-4342-B048-85BDC9FD1C3A}</a:tableStyleId>
              </a:tblPr>
              <a:tblGrid>
                <a:gridCol w="2184400"/>
                <a:gridCol w="1412240"/>
                <a:gridCol w="1300480"/>
                <a:gridCol w="762000"/>
                <a:gridCol w="772160"/>
                <a:gridCol w="822960"/>
                <a:gridCol w="975360"/>
              </a:tblGrid>
              <a:tr h="370840">
                <a:tc>
                  <a:txBody>
                    <a:bodyPr/>
                    <a:lstStyle/>
                    <a:p>
                      <a:pPr algn="ctr"/>
                      <a:r>
                        <a:rPr lang="en-US" dirty="0" smtClean="0"/>
                        <a:t>Approach</a:t>
                      </a:r>
                      <a:endParaRPr lang="en-US" dirty="0"/>
                    </a:p>
                  </a:txBody>
                  <a:tcPr anchor="ctr"/>
                </a:tc>
                <a:tc>
                  <a:txBody>
                    <a:bodyPr/>
                    <a:lstStyle/>
                    <a:p>
                      <a:pPr algn="ctr"/>
                      <a:r>
                        <a:rPr lang="en-US" dirty="0" smtClean="0"/>
                        <a:t>Performance</a:t>
                      </a:r>
                      <a:endParaRPr lang="en-US" dirty="0"/>
                    </a:p>
                  </a:txBody>
                  <a:tcPr anchor="ctr"/>
                </a:tc>
                <a:tc>
                  <a:txBody>
                    <a:bodyPr/>
                    <a:lstStyle/>
                    <a:p>
                      <a:pPr algn="ctr"/>
                      <a:r>
                        <a:rPr lang="en-US" dirty="0" smtClean="0"/>
                        <a:t>Flexibility</a:t>
                      </a:r>
                      <a:endParaRPr lang="en-US" dirty="0"/>
                    </a:p>
                  </a:txBody>
                  <a:tcPr anchor="ctr"/>
                </a:tc>
                <a:tc gridSpan="3">
                  <a:txBody>
                    <a:bodyPr/>
                    <a:lstStyle/>
                    <a:p>
                      <a:pPr algn="ctr"/>
                      <a:r>
                        <a:rPr lang="en-US" dirty="0" smtClean="0"/>
                        <a:t>Ease</a:t>
                      </a:r>
                      <a:endParaRPr lang="en-US" dirty="0"/>
                    </a:p>
                  </a:txBody>
                  <a:tcPr anchor="ctr"/>
                </a:tc>
                <a:tc hMerge="1">
                  <a:txBody>
                    <a:bodyPr/>
                    <a:lstStyle/>
                    <a:p>
                      <a:endParaRPr lang="en-US"/>
                    </a:p>
                  </a:txBody>
                  <a:tcPr/>
                </a:tc>
                <a:tc hMerge="1">
                  <a:txBody>
                    <a:bodyPr/>
                    <a:lstStyle/>
                    <a:p>
                      <a:endParaRPr lang="en-US"/>
                    </a:p>
                  </a:txBody>
                  <a:tcPr/>
                </a:tc>
                <a:tc>
                  <a:txBody>
                    <a:bodyPr/>
                    <a:lstStyle/>
                    <a:p>
                      <a:pPr algn="ctr"/>
                      <a:r>
                        <a:rPr lang="en-US" dirty="0" smtClean="0"/>
                        <a:t>Cost</a:t>
                      </a:r>
                      <a:endParaRPr lang="en-US" dirty="0"/>
                    </a:p>
                  </a:txBody>
                  <a:tcPr anchor="ctr"/>
                </a:tc>
              </a:tr>
              <a:tr h="370840">
                <a:tc>
                  <a:txBody>
                    <a:bodyPr/>
                    <a:lstStyle/>
                    <a:p>
                      <a:endParaRPr lang="en-US" dirty="0"/>
                    </a:p>
                  </a:txBody>
                  <a:tcPr/>
                </a:tc>
                <a:tc>
                  <a:txBody>
                    <a:bodyPr/>
                    <a:lstStyle/>
                    <a:p>
                      <a:endParaRPr lang="en-US"/>
                    </a:p>
                  </a:txBody>
                  <a:tcPr/>
                </a:tc>
                <a:tc>
                  <a:txBody>
                    <a:bodyPr/>
                    <a:lstStyle/>
                    <a:p>
                      <a:endParaRPr lang="en-US"/>
                    </a:p>
                  </a:txBody>
                  <a:tcPr/>
                </a:tc>
                <a:tc>
                  <a:txBody>
                    <a:bodyPr/>
                    <a:lstStyle/>
                    <a:p>
                      <a:pPr algn="ctr"/>
                      <a:r>
                        <a:rPr lang="en-US" dirty="0" smtClean="0"/>
                        <a:t>Build</a:t>
                      </a:r>
                      <a:endParaRPr lang="en-US" dirty="0"/>
                    </a:p>
                  </a:txBody>
                  <a:tcPr/>
                </a:tc>
                <a:tc>
                  <a:txBody>
                    <a:bodyPr/>
                    <a:lstStyle/>
                    <a:p>
                      <a:pPr algn="ctr"/>
                      <a:r>
                        <a:rPr lang="en-US" dirty="0" smtClean="0"/>
                        <a:t>Use</a:t>
                      </a:r>
                      <a:endParaRPr lang="en-US" dirty="0"/>
                    </a:p>
                  </a:txBody>
                  <a:tcPr/>
                </a:tc>
                <a:tc>
                  <a:txBody>
                    <a:bodyPr/>
                    <a:lstStyle/>
                    <a:p>
                      <a:pPr algn="ctr"/>
                      <a:r>
                        <a:rPr lang="en-US" dirty="0" smtClean="0"/>
                        <a:t>Extend</a:t>
                      </a:r>
                      <a:endParaRPr lang="en-US" dirty="0"/>
                    </a:p>
                  </a:txBody>
                  <a:tcPr/>
                </a:tc>
                <a:tc>
                  <a:txBody>
                    <a:bodyPr/>
                    <a:lstStyle/>
                    <a:p>
                      <a:endParaRPr lang="en-US" dirty="0"/>
                    </a:p>
                  </a:txBody>
                  <a:tcPr/>
                </a:tc>
              </a:tr>
              <a:tr h="370840">
                <a:tc>
                  <a:txBody>
                    <a:bodyPr/>
                    <a:lstStyle/>
                    <a:p>
                      <a:r>
                        <a:rPr lang="en-US" sz="2400" dirty="0" smtClean="0"/>
                        <a:t>Centralized Workstation</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50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tx1"/>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Industrial</a:t>
                      </a:r>
                      <a:r>
                        <a:rPr lang="en-US" sz="2400" baseline="0" dirty="0" smtClean="0"/>
                        <a:t> Computer</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rgbClr val="000000"/>
                          </a:solidFill>
                          <a:latin typeface="Wingdings"/>
                          <a:ea typeface="Wingdings"/>
                          <a:cs typeface="Wingdings"/>
                          <a:sym typeface="Wingdings"/>
                        </a:rPr>
                        <a:t></a:t>
                      </a:r>
                      <a:endParaRPr lang="en-US" sz="2000" dirty="0" smtClean="0">
                        <a:solidFill>
                          <a:srgbClr val="000000"/>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r>
              <a:tr h="370840">
                <a:tc>
                  <a:txBody>
                    <a:bodyPr/>
                    <a:lstStyle/>
                    <a:p>
                      <a:r>
                        <a:rPr lang="en-US" sz="2400" dirty="0" smtClean="0"/>
                        <a:t>Sensor </a:t>
                      </a:r>
                    </a:p>
                    <a:p>
                      <a:r>
                        <a:rPr lang="en-US" sz="2400" dirty="0" smtClean="0"/>
                        <a:t>Node</a:t>
                      </a:r>
                      <a:endParaRPr lang="en-US" sz="2400" dirty="0"/>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2"/>
                          </a:solidFill>
                          <a:latin typeface="Wingdings"/>
                          <a:ea typeface="Wingdings"/>
                          <a:cs typeface="Wingdings"/>
                          <a:sym typeface="Wingdings"/>
                        </a:rPr>
                        <a:t></a:t>
                      </a:r>
                      <a:endParaRPr lang="en-US" sz="2000" dirty="0" smtClean="0">
                        <a:solidFill>
                          <a:schemeClr val="accent2"/>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sz="2000" dirty="0" smtClean="0">
                          <a:solidFill>
                            <a:schemeClr val="accent3">
                              <a:lumMod val="75000"/>
                            </a:schemeClr>
                          </a:solidFill>
                          <a:latin typeface="Wingdings"/>
                          <a:ea typeface="Wingdings"/>
                          <a:cs typeface="Wingdings"/>
                          <a:sym typeface="Wingdings"/>
                        </a:rPr>
                        <a:t></a:t>
                      </a:r>
                      <a:endParaRPr lang="en-US" sz="2000" dirty="0" smtClean="0">
                        <a:solidFill>
                          <a:schemeClr val="accent3">
                            <a:lumMod val="75000"/>
                          </a:schemeClr>
                        </a:solidFill>
                      </a:endParaRPr>
                    </a:p>
                  </a:txBody>
                  <a:tcPr anchor="ctr"/>
                </a:tc>
              </a:tr>
            </a:tbl>
          </a:graphicData>
        </a:graphic>
      </p:graphicFrame>
      <p:sp>
        <p:nvSpPr>
          <p:cNvPr id="5" name="TextBox 4"/>
          <p:cNvSpPr txBox="1"/>
          <p:nvPr/>
        </p:nvSpPr>
        <p:spPr>
          <a:xfrm>
            <a:off x="3903774" y="6212379"/>
            <a:ext cx="1391013" cy="369332"/>
          </a:xfrm>
          <a:prstGeom prst="rect">
            <a:avLst/>
          </a:prstGeom>
          <a:noFill/>
        </p:spPr>
        <p:txBody>
          <a:bodyPr wrap="none" rtlCol="0">
            <a:spAutoFit/>
          </a:bodyPr>
          <a:lstStyle/>
          <a:p>
            <a:r>
              <a:rPr lang="en-US" dirty="0" smtClean="0">
                <a:solidFill>
                  <a:schemeClr val="accent2"/>
                </a:solidFill>
                <a:latin typeface="Wingdings"/>
                <a:ea typeface="Wingdings"/>
                <a:cs typeface="Wingdings"/>
                <a:sym typeface="Wingdings"/>
              </a:rPr>
              <a:t></a:t>
            </a:r>
            <a:r>
              <a:rPr lang="en-US" dirty="0" smtClean="0">
                <a:solidFill>
                  <a:srgbClr val="000000"/>
                </a:solidFill>
                <a:latin typeface="Wingdings"/>
                <a:ea typeface="Wingdings"/>
                <a:cs typeface="Wingdings"/>
                <a:sym typeface="Wingdings"/>
              </a:rPr>
              <a:t></a:t>
            </a:r>
            <a:r>
              <a:rPr lang="en-US" dirty="0" smtClean="0">
                <a:solidFill>
                  <a:schemeClr val="accent3">
                    <a:lumMod val="75000"/>
                  </a:schemeClr>
                </a:solidFill>
                <a:latin typeface="Wingdings"/>
                <a:ea typeface="Wingdings"/>
                <a:cs typeface="Wingdings"/>
                <a:sym typeface="Wingdings"/>
              </a:rPr>
              <a:t></a:t>
            </a:r>
            <a:endParaRPr lang="en-US" dirty="0" smtClean="0">
              <a:solidFill>
                <a:schemeClr val="accent3">
                  <a:lumMod val="75000"/>
                </a:schemeClr>
              </a:solidFill>
            </a:endParaRPr>
          </a:p>
        </p:txBody>
      </p:sp>
      <p:sp>
        <p:nvSpPr>
          <p:cNvPr id="6" name="TextBox 5"/>
          <p:cNvSpPr txBox="1"/>
          <p:nvPr/>
        </p:nvSpPr>
        <p:spPr>
          <a:xfrm>
            <a:off x="5214934" y="6212379"/>
            <a:ext cx="502399" cy="369332"/>
          </a:xfrm>
          <a:prstGeom prst="rect">
            <a:avLst/>
          </a:prstGeom>
          <a:noFill/>
        </p:spPr>
        <p:txBody>
          <a:bodyPr wrap="none" rtlCol="0">
            <a:spAutoFit/>
          </a:bodyPr>
          <a:lstStyle/>
          <a:p>
            <a:r>
              <a:rPr lang="en-US" dirty="0" smtClean="0"/>
              <a:t>Pro</a:t>
            </a:r>
            <a:endParaRPr lang="en-US" dirty="0"/>
          </a:p>
        </p:txBody>
      </p:sp>
      <p:sp>
        <p:nvSpPr>
          <p:cNvPr id="7" name="TextBox 6"/>
          <p:cNvSpPr txBox="1"/>
          <p:nvPr/>
        </p:nvSpPr>
        <p:spPr>
          <a:xfrm>
            <a:off x="3394165" y="6200250"/>
            <a:ext cx="550752" cy="369332"/>
          </a:xfrm>
          <a:prstGeom prst="rect">
            <a:avLst/>
          </a:prstGeom>
          <a:noFill/>
        </p:spPr>
        <p:txBody>
          <a:bodyPr wrap="none" rtlCol="0">
            <a:spAutoFit/>
          </a:bodyPr>
          <a:lstStyle/>
          <a:p>
            <a:r>
              <a:rPr lang="en-US" dirty="0" smtClean="0"/>
              <a:t>Con</a:t>
            </a:r>
            <a:endParaRPr lang="en-US" dirty="0"/>
          </a:p>
        </p:txBody>
      </p:sp>
    </p:spTree>
    <p:extLst>
      <p:ext uri="{BB962C8B-B14F-4D97-AF65-F5344CB8AC3E}">
        <p14:creationId xmlns:p14="http://schemas.microsoft.com/office/powerpoint/2010/main" val="2581690572"/>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5355313"/>
          </a:xfrm>
          <a:prstGeom prst="rect">
            <a:avLst/>
          </a:prstGeom>
          <a:noFill/>
        </p:spPr>
        <p:txBody>
          <a:bodyPr wrap="square" rtlCol="0">
            <a:spAutoFit/>
          </a:bodyPr>
          <a:lstStyle/>
          <a:p>
            <a:r>
              <a:rPr lang="en-US" dirty="0" err="1" smtClean="0"/>
              <a:t>xFOCE</a:t>
            </a:r>
            <a:r>
              <a:rPr lang="en-US" dirty="0" smtClean="0"/>
              <a:t> shall provide internal environmental data for all instruments on the required list from each active chamber</a:t>
            </a:r>
          </a:p>
          <a:p>
            <a:endParaRPr lang="en-US" dirty="0"/>
          </a:p>
          <a:p>
            <a:r>
              <a:rPr lang="en-US" dirty="0" err="1" smtClean="0"/>
              <a:t>xFOCE</a:t>
            </a:r>
            <a:r>
              <a:rPr lang="en-US" dirty="0" smtClean="0"/>
              <a:t> shall provide </a:t>
            </a:r>
            <a:r>
              <a:rPr lang="en-US" dirty="0"/>
              <a:t>internal environmental data for </a:t>
            </a:r>
            <a:endParaRPr lang="en-US" dirty="0" smtClean="0"/>
          </a:p>
          <a:p>
            <a:endParaRPr lang="en-US" dirty="0"/>
          </a:p>
          <a:p>
            <a:r>
              <a:rPr lang="en-US" dirty="0" err="1" smtClean="0"/>
              <a:t>xFOCE</a:t>
            </a:r>
            <a:r>
              <a:rPr lang="en-US" dirty="0" smtClean="0"/>
              <a:t> shall be diver maintainable</a:t>
            </a:r>
          </a:p>
          <a:p>
            <a:endParaRPr lang="en-US" dirty="0"/>
          </a:p>
          <a:p>
            <a:r>
              <a:rPr lang="en-US" dirty="0" err="1" smtClean="0"/>
              <a:t>xFOCE</a:t>
            </a:r>
            <a:r>
              <a:rPr lang="en-US" dirty="0" smtClean="0"/>
              <a:t> shall not use materials that are toxic to the marine environment </a:t>
            </a:r>
          </a:p>
          <a:p>
            <a:endParaRPr lang="en-US" dirty="0"/>
          </a:p>
          <a:p>
            <a:r>
              <a:rPr lang="en-US" dirty="0" err="1" smtClean="0"/>
              <a:t>xFOCE</a:t>
            </a:r>
            <a:r>
              <a:rPr lang="en-US" dirty="0" smtClean="0"/>
              <a:t> shall not be dangerous to maintenance divers </a:t>
            </a:r>
          </a:p>
          <a:p>
            <a:endParaRPr lang="en-US" dirty="0"/>
          </a:p>
          <a:p>
            <a:r>
              <a:rPr lang="en-US" dirty="0" err="1" smtClean="0"/>
              <a:t>xFOCE</a:t>
            </a:r>
            <a:r>
              <a:rPr lang="en-US" dirty="0" smtClean="0"/>
              <a:t> shall minimized impacts on local marine life</a:t>
            </a:r>
          </a:p>
          <a:p>
            <a:endParaRPr lang="en-US" dirty="0"/>
          </a:p>
          <a:p>
            <a:r>
              <a:rPr lang="en-US" dirty="0" err="1" smtClean="0"/>
              <a:t>xFOCE</a:t>
            </a:r>
            <a:r>
              <a:rPr lang="en-US" dirty="0" smtClean="0"/>
              <a:t> shall be capable of being fully recovered and leave no components behind</a:t>
            </a:r>
          </a:p>
          <a:p>
            <a:endParaRPr lang="en-US" dirty="0"/>
          </a:p>
          <a:p>
            <a:r>
              <a:rPr lang="en-US" dirty="0" err="1" smtClean="0"/>
              <a:t>xFOCE</a:t>
            </a:r>
            <a:r>
              <a:rPr lang="en-US" dirty="0" smtClean="0"/>
              <a:t> shall be capable of being built, installed and maintained by a typical university oceanographic research lab with a minimum of 1 scientist and 2 graduate students</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2532607213"/>
      </p:ext>
    </p:extLst>
  </p:cSld>
  <p:clrMapOvr>
    <a:masterClrMapping/>
  </p:clrMapOvr>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UI</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Help users to understand and simplify key choices</a:t>
            </a:r>
          </a:p>
          <a:p>
            <a:r>
              <a:rPr lang="en-US" dirty="0" smtClean="0"/>
              <a:t>What UI </a:t>
            </a:r>
            <a:r>
              <a:rPr lang="en-US" b="1" i="1" dirty="0" smtClean="0"/>
              <a:t>choices</a:t>
            </a:r>
            <a:r>
              <a:rPr lang="en-US" dirty="0" smtClean="0"/>
              <a:t> will the user make related to UI</a:t>
            </a:r>
          </a:p>
          <a:p>
            <a:pPr lvl="1"/>
            <a:r>
              <a:rPr lang="en-US" dirty="0" smtClean="0"/>
              <a:t>Network, interfaces, security </a:t>
            </a:r>
          </a:p>
          <a:p>
            <a:r>
              <a:rPr lang="en-US" dirty="0" smtClean="0"/>
              <a:t>How do those choices affect concerns (performance, flexibility, ease, cost)</a:t>
            </a:r>
          </a:p>
          <a:p>
            <a:r>
              <a:rPr lang="en-US" dirty="0" smtClean="0"/>
              <a:t>What are pros/cons of various choices</a:t>
            </a:r>
          </a:p>
          <a:p>
            <a:pPr lvl="1"/>
            <a:r>
              <a:rPr lang="en-US" dirty="0" smtClean="0"/>
              <a:t>Cost, power, bandwidth, software skill, processing capability, software/system dependencies</a:t>
            </a:r>
          </a:p>
          <a:p>
            <a:r>
              <a:rPr lang="en-US" dirty="0" smtClean="0"/>
              <a:t>Modularity</a:t>
            </a:r>
          </a:p>
          <a:p>
            <a:pPr lvl="1"/>
            <a:r>
              <a:rPr lang="en-US" dirty="0"/>
              <a:t>Interfaces that support flexibility in UI choices</a:t>
            </a:r>
          </a:p>
          <a:p>
            <a:pPr lvl="1"/>
            <a:r>
              <a:rPr lang="en-US" dirty="0" smtClean="0"/>
              <a:t>Expansion path: what’s needed up front to start simply and build capability</a:t>
            </a:r>
          </a:p>
          <a:p>
            <a:r>
              <a:rPr lang="en-US" dirty="0" smtClean="0"/>
              <a:t>Sketch out a couple of concepts at either end of the spectrum</a:t>
            </a:r>
          </a:p>
          <a:p>
            <a:r>
              <a:rPr lang="en-US" dirty="0" smtClean="0"/>
              <a:t>Specific choice/detail more important for SWFOCE</a:t>
            </a:r>
            <a:endParaRPr lang="en-US" dirty="0"/>
          </a:p>
        </p:txBody>
      </p:sp>
    </p:spTree>
    <p:extLst>
      <p:ext uri="{BB962C8B-B14F-4D97-AF65-F5344CB8AC3E}">
        <p14:creationId xmlns:p14="http://schemas.microsoft.com/office/powerpoint/2010/main" val="1653556921"/>
      </p:ext>
    </p:extLst>
  </p:cSld>
  <p:clrMapOvr>
    <a:masterClrMapping/>
  </p:clrMapOvr>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Tethers?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501975257"/>
      </p:ext>
    </p:extLst>
  </p:cSld>
  <p:clrMapOvr>
    <a:masterClrMapping/>
  </p:clrMapOvr>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chor="ctr">
            <a:normAutofit/>
          </a:bodyPr>
          <a:lstStyle/>
          <a:p>
            <a:pPr marL="0" indent="0" algn="ctr">
              <a:buNone/>
            </a:pPr>
            <a:r>
              <a:rPr lang="en-US" sz="4000" dirty="0" smtClean="0"/>
              <a:t>Questions?</a:t>
            </a:r>
            <a:endParaRPr lang="en-US" sz="4000" dirty="0"/>
          </a:p>
        </p:txBody>
      </p:sp>
    </p:spTree>
    <p:extLst>
      <p:ext uri="{BB962C8B-B14F-4D97-AF65-F5344CB8AC3E}">
        <p14:creationId xmlns:p14="http://schemas.microsoft.com/office/powerpoint/2010/main" val="3637760718"/>
      </p:ext>
    </p:extLst>
  </p:cSld>
  <p:clrMapOvr>
    <a:masterClrMapping/>
  </p:clrMapOvr>
  <p:timing>
    <p:tnLst>
      <p:par>
        <p:cTn xmlns:p14="http://schemas.microsoft.com/office/powerpoint/2010/mai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err="1" smtClean="0"/>
              <a:t>xFOCE</a:t>
            </a:r>
            <a:r>
              <a:rPr lang="en-US" dirty="0" smtClean="0"/>
              <a:t> Power/</a:t>
            </a:r>
            <a:r>
              <a:rPr lang="en-US" dirty="0" err="1" smtClean="0"/>
              <a:t>Comms</a:t>
            </a:r>
            <a:endParaRPr lang="en-US" dirty="0"/>
          </a:p>
        </p:txBody>
      </p:sp>
      <p:sp>
        <p:nvSpPr>
          <p:cNvPr id="3" name="Subtitle 2"/>
          <p:cNvSpPr>
            <a:spLocks noGrp="1"/>
          </p:cNvSpPr>
          <p:nvPr>
            <p:ph type="subTitle" idx="1"/>
          </p:nvPr>
        </p:nvSpPr>
        <p:spPr/>
        <p:txBody>
          <a:bodyPr/>
          <a:lstStyle/>
          <a:p>
            <a:r>
              <a:rPr lang="en-US" dirty="0" smtClean="0"/>
              <a:t>Chad Kecy</a:t>
            </a:r>
          </a:p>
          <a:p>
            <a:r>
              <a:rPr lang="en-US" dirty="0" smtClean="0"/>
              <a:t>Electrical Engineer</a:t>
            </a:r>
            <a:endParaRPr lang="en-US" dirty="0"/>
          </a:p>
        </p:txBody>
      </p:sp>
    </p:spTree>
    <p:extLst>
      <p:ext uri="{BB962C8B-B14F-4D97-AF65-F5344CB8AC3E}">
        <p14:creationId xmlns:p14="http://schemas.microsoft.com/office/powerpoint/2010/main" val="102817360"/>
      </p:ext>
    </p:extLst>
  </p:cSld>
  <p:clrMapOvr>
    <a:masterClrMapping/>
  </p:clrMapOvr>
  <p:timing>
    <p:tnLst>
      <p:par>
        <p:cTn xmlns:p14="http://schemas.microsoft.com/office/powerpoint/2010/mai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Intro Slide	</a:t>
            </a:r>
            <a:endParaRPr lang="en-US" dirty="0"/>
          </a:p>
        </p:txBody>
      </p:sp>
      <p:sp>
        <p:nvSpPr>
          <p:cNvPr id="3" name="Content Placeholder 2"/>
          <p:cNvSpPr>
            <a:spLocks noGrp="1"/>
          </p:cNvSpPr>
          <p:nvPr>
            <p:ph idx="1"/>
          </p:nvPr>
        </p:nvSpPr>
        <p:spPr/>
        <p:txBody>
          <a:bodyPr/>
          <a:lstStyle/>
          <a:p>
            <a:r>
              <a:rPr lang="en-US" dirty="0" smtClean="0"/>
              <a:t>Say something smart, dummy!</a:t>
            </a:r>
            <a:endParaRPr lang="en-US" dirty="0"/>
          </a:p>
        </p:txBody>
      </p:sp>
    </p:spTree>
    <p:extLst>
      <p:ext uri="{BB962C8B-B14F-4D97-AF65-F5344CB8AC3E}">
        <p14:creationId xmlns:p14="http://schemas.microsoft.com/office/powerpoint/2010/main" val="2250566333"/>
      </p:ext>
    </p:extLst>
  </p:cSld>
  <p:clrMapOvr>
    <a:masterClrMapping/>
  </p:clrMapOvr>
  <p:timing>
    <p:tnLst>
      <p:par>
        <p:cTn xmlns:p14="http://schemas.microsoft.com/office/powerpoint/2010/mai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Title 45"/>
          <p:cNvSpPr>
            <a:spLocks noGrp="1"/>
          </p:cNvSpPr>
          <p:nvPr>
            <p:ph type="title"/>
          </p:nvPr>
        </p:nvSpPr>
        <p:spPr/>
        <p:txBody>
          <a:bodyPr/>
          <a:lstStyle/>
          <a:p>
            <a:r>
              <a:rPr lang="en-US" dirty="0" smtClean="0"/>
              <a:t>Cabled System</a:t>
            </a:r>
            <a:endParaRPr lang="en-US" dirty="0"/>
          </a:p>
        </p:txBody>
      </p:sp>
      <p:sp>
        <p:nvSpPr>
          <p:cNvPr id="47" name="Right Triangle 46"/>
          <p:cNvSpPr/>
          <p:nvPr/>
        </p:nvSpPr>
        <p:spPr>
          <a:xfrm>
            <a:off x="2682974" y="4061256"/>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8" name="Rectangle 47"/>
          <p:cNvSpPr/>
          <p:nvPr/>
        </p:nvSpPr>
        <p:spPr>
          <a:xfrm>
            <a:off x="630381" y="4058509"/>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49" name="Straight Connector 48"/>
          <p:cNvCxnSpPr/>
          <p:nvPr/>
        </p:nvCxnSpPr>
        <p:spPr>
          <a:xfrm>
            <a:off x="630381" y="5570152"/>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50" name="Rectangle 49"/>
          <p:cNvSpPr/>
          <p:nvPr/>
        </p:nvSpPr>
        <p:spPr>
          <a:xfrm>
            <a:off x="1289410" y="3454401"/>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Isosceles Triangle 50"/>
          <p:cNvSpPr/>
          <p:nvPr/>
        </p:nvSpPr>
        <p:spPr>
          <a:xfrm>
            <a:off x="1061111" y="3118019"/>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Rectangle 51"/>
          <p:cNvSpPr/>
          <p:nvPr/>
        </p:nvSpPr>
        <p:spPr>
          <a:xfrm>
            <a:off x="1728759" y="3543646"/>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Rectangle 52"/>
          <p:cNvSpPr/>
          <p:nvPr/>
        </p:nvSpPr>
        <p:spPr>
          <a:xfrm>
            <a:off x="5703518" y="5232402"/>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4" name="Straight Connector 53"/>
          <p:cNvCxnSpPr/>
          <p:nvPr/>
        </p:nvCxnSpPr>
        <p:spPr>
          <a:xfrm>
            <a:off x="1927840" y="4061256"/>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5" name="Straight Connector 54"/>
          <p:cNvCxnSpPr/>
          <p:nvPr/>
        </p:nvCxnSpPr>
        <p:spPr>
          <a:xfrm>
            <a:off x="1927840" y="4140889"/>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6" name="Straight Connector 55"/>
          <p:cNvCxnSpPr/>
          <p:nvPr/>
        </p:nvCxnSpPr>
        <p:spPr>
          <a:xfrm>
            <a:off x="1867429" y="4058509"/>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7" name="Straight Connector 56"/>
          <p:cNvCxnSpPr/>
          <p:nvPr/>
        </p:nvCxnSpPr>
        <p:spPr>
          <a:xfrm>
            <a:off x="1867429" y="4179331"/>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58" name="Straight Connector 57"/>
          <p:cNvCxnSpPr/>
          <p:nvPr/>
        </p:nvCxnSpPr>
        <p:spPr>
          <a:xfrm>
            <a:off x="3163518" y="4470402"/>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59" name="Straight Connector 58"/>
          <p:cNvCxnSpPr/>
          <p:nvPr/>
        </p:nvCxnSpPr>
        <p:spPr>
          <a:xfrm>
            <a:off x="3314545" y="4566510"/>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p:cNvCxnSpPr/>
          <p:nvPr/>
        </p:nvCxnSpPr>
        <p:spPr>
          <a:xfrm>
            <a:off x="4117731" y="5506997"/>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61" name="Straight Connector 60"/>
          <p:cNvCxnSpPr/>
          <p:nvPr/>
        </p:nvCxnSpPr>
        <p:spPr>
          <a:xfrm>
            <a:off x="4248166" y="5570152"/>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62" name="Arc 61"/>
          <p:cNvSpPr/>
          <p:nvPr/>
        </p:nvSpPr>
        <p:spPr>
          <a:xfrm rot="8043587">
            <a:off x="2708898" y="371526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3" name="Arc 62"/>
          <p:cNvSpPr/>
          <p:nvPr/>
        </p:nvSpPr>
        <p:spPr>
          <a:xfrm rot="8043587">
            <a:off x="3060047"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4" name="Arc 63"/>
          <p:cNvSpPr/>
          <p:nvPr/>
        </p:nvSpPr>
        <p:spPr>
          <a:xfrm rot="8043587">
            <a:off x="3417874"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5" name="Arc 64"/>
          <p:cNvSpPr/>
          <p:nvPr/>
        </p:nvSpPr>
        <p:spPr>
          <a:xfrm rot="8043587">
            <a:off x="3775700"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6" name="Arc 65"/>
          <p:cNvSpPr/>
          <p:nvPr/>
        </p:nvSpPr>
        <p:spPr>
          <a:xfrm rot="8043587">
            <a:off x="4133523" y="371526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7" name="Arc 66"/>
          <p:cNvSpPr/>
          <p:nvPr/>
        </p:nvSpPr>
        <p:spPr>
          <a:xfrm rot="8043587">
            <a:off x="4491352" y="371526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8" name="Arc 67"/>
          <p:cNvSpPr/>
          <p:nvPr/>
        </p:nvSpPr>
        <p:spPr>
          <a:xfrm rot="8043587">
            <a:off x="4849175" y="371526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69" name="Arc 68"/>
          <p:cNvSpPr/>
          <p:nvPr/>
        </p:nvSpPr>
        <p:spPr>
          <a:xfrm rot="8043587">
            <a:off x="5207005"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0" name="Arc 69"/>
          <p:cNvSpPr/>
          <p:nvPr/>
        </p:nvSpPr>
        <p:spPr>
          <a:xfrm rot="8043587">
            <a:off x="6280479"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1" name="Arc 70"/>
          <p:cNvSpPr/>
          <p:nvPr/>
        </p:nvSpPr>
        <p:spPr>
          <a:xfrm rot="8043587">
            <a:off x="5564827" y="3715267"/>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2" name="Arc 71"/>
          <p:cNvSpPr/>
          <p:nvPr/>
        </p:nvSpPr>
        <p:spPr>
          <a:xfrm rot="8043587">
            <a:off x="5922657" y="371527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3" name="Arc 72"/>
          <p:cNvSpPr/>
          <p:nvPr/>
        </p:nvSpPr>
        <p:spPr>
          <a:xfrm rot="8043587">
            <a:off x="6996132"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74" name="Arc 73"/>
          <p:cNvSpPr/>
          <p:nvPr/>
        </p:nvSpPr>
        <p:spPr>
          <a:xfrm rot="8043587">
            <a:off x="6638310" y="371527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Tree>
    <p:extLst>
      <p:ext uri="{BB962C8B-B14F-4D97-AF65-F5344CB8AC3E}">
        <p14:creationId xmlns:p14="http://schemas.microsoft.com/office/powerpoint/2010/main" val="1771772163"/>
      </p:ext>
    </p:extLst>
  </p:cSld>
  <p:clrMapOvr>
    <a:masterClrMapping/>
  </p:clrMapOvr>
  <p:timing>
    <p:tnLst>
      <p:par>
        <p:cTn xmlns:p14="http://schemas.microsoft.com/office/powerpoint/2010/mai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Cabled System</a:t>
            </a:r>
            <a:endParaRPr lang="en-US" dirty="0"/>
          </a:p>
        </p:txBody>
      </p:sp>
      <p:sp>
        <p:nvSpPr>
          <p:cNvPr id="3" name="Content Placeholder 2"/>
          <p:cNvSpPr>
            <a:spLocks noGrp="1"/>
          </p:cNvSpPr>
          <p:nvPr>
            <p:ph idx="1"/>
          </p:nvPr>
        </p:nvSpPr>
        <p:spPr/>
        <p:txBody>
          <a:bodyPr/>
          <a:lstStyle/>
          <a:p>
            <a:r>
              <a:rPr lang="en-US" dirty="0" smtClean="0"/>
              <a:t>Shore Side</a:t>
            </a:r>
          </a:p>
          <a:p>
            <a:r>
              <a:rPr lang="en-US" dirty="0" smtClean="0"/>
              <a:t>Tether</a:t>
            </a:r>
          </a:p>
          <a:p>
            <a:r>
              <a:rPr lang="en-US" dirty="0" smtClean="0"/>
              <a:t>Underwater Connection</a:t>
            </a:r>
            <a:endParaRPr lang="en-US" dirty="0"/>
          </a:p>
        </p:txBody>
      </p:sp>
    </p:spTree>
    <p:extLst>
      <p:ext uri="{BB962C8B-B14F-4D97-AF65-F5344CB8AC3E}">
        <p14:creationId xmlns:p14="http://schemas.microsoft.com/office/powerpoint/2010/main" val="3435778761"/>
      </p:ext>
    </p:extLst>
  </p:cSld>
  <p:clrMapOvr>
    <a:masterClrMapping/>
  </p:clrMapOvr>
  <p:timing>
    <p:tnLst>
      <p:par>
        <p:cTn xmlns:p14="http://schemas.microsoft.com/office/powerpoint/2010/mai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Shore Side</a:t>
            </a:r>
            <a:endParaRPr lang="en-US" dirty="0"/>
          </a:p>
        </p:txBody>
      </p:sp>
      <p:sp>
        <p:nvSpPr>
          <p:cNvPr id="3" name="Content Placeholder 2"/>
          <p:cNvSpPr>
            <a:spLocks noGrp="1"/>
          </p:cNvSpPr>
          <p:nvPr>
            <p:ph idx="1"/>
          </p:nvPr>
        </p:nvSpPr>
        <p:spPr/>
        <p:txBody>
          <a:bodyPr/>
          <a:lstStyle/>
          <a:p>
            <a:r>
              <a:rPr lang="en-US" dirty="0" smtClean="0"/>
              <a:t>Physical Location</a:t>
            </a:r>
          </a:p>
          <a:p>
            <a:r>
              <a:rPr lang="en-US" dirty="0" smtClean="0"/>
              <a:t>Type of Installation</a:t>
            </a:r>
          </a:p>
          <a:p>
            <a:r>
              <a:rPr lang="en-US" dirty="0" smtClean="0"/>
              <a:t>Weather / Environmental Conditions</a:t>
            </a:r>
          </a:p>
          <a:p>
            <a:r>
              <a:rPr lang="en-US" dirty="0" smtClean="0"/>
              <a:t>Power Source</a:t>
            </a:r>
          </a:p>
          <a:p>
            <a:r>
              <a:rPr lang="en-US" dirty="0" smtClean="0"/>
              <a:t>Communication Equipment</a:t>
            </a:r>
          </a:p>
          <a:p>
            <a:r>
              <a:rPr lang="en-US" dirty="0" smtClean="0"/>
              <a:t>Ground Fault Detection / Safety</a:t>
            </a:r>
          </a:p>
          <a:p>
            <a:r>
              <a:rPr lang="en-US" dirty="0" smtClean="0"/>
              <a:t>Permitting?</a:t>
            </a:r>
            <a:endParaRPr lang="en-US" dirty="0"/>
          </a:p>
        </p:txBody>
      </p:sp>
    </p:spTree>
    <p:extLst>
      <p:ext uri="{BB962C8B-B14F-4D97-AF65-F5344CB8AC3E}">
        <p14:creationId xmlns:p14="http://schemas.microsoft.com/office/powerpoint/2010/main" val="1600449018"/>
      </p:ext>
    </p:extLst>
  </p:cSld>
  <p:clrMapOvr>
    <a:masterClrMapping/>
  </p:clrMapOvr>
  <p:timing>
    <p:tnLst>
      <p:par>
        <p:cTn xmlns:p14="http://schemas.microsoft.com/office/powerpoint/2010/mai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Cabled Tether</a:t>
            </a:r>
            <a:endParaRPr lang="en-US" dirty="0"/>
          </a:p>
        </p:txBody>
      </p:sp>
      <p:sp>
        <p:nvSpPr>
          <p:cNvPr id="3" name="Content Placeholder 2"/>
          <p:cNvSpPr>
            <a:spLocks noGrp="1"/>
          </p:cNvSpPr>
          <p:nvPr>
            <p:ph idx="1"/>
          </p:nvPr>
        </p:nvSpPr>
        <p:spPr/>
        <p:txBody>
          <a:bodyPr/>
          <a:lstStyle/>
          <a:p>
            <a:r>
              <a:rPr lang="en-US" dirty="0" smtClean="0"/>
              <a:t>Power Requirements</a:t>
            </a:r>
          </a:p>
          <a:p>
            <a:r>
              <a:rPr lang="en-US" dirty="0" smtClean="0"/>
              <a:t>Communication Speed/Bandwidth</a:t>
            </a:r>
          </a:p>
          <a:p>
            <a:r>
              <a:rPr lang="en-US" dirty="0" smtClean="0"/>
              <a:t>Length</a:t>
            </a:r>
          </a:p>
          <a:p>
            <a:r>
              <a:rPr lang="en-US" dirty="0" smtClean="0"/>
              <a:t>Strength (Stiffening Rod?)</a:t>
            </a:r>
          </a:p>
          <a:p>
            <a:r>
              <a:rPr lang="en-US" dirty="0" smtClean="0"/>
              <a:t>Number of Conductors</a:t>
            </a:r>
          </a:p>
          <a:p>
            <a:r>
              <a:rPr lang="en-US" dirty="0" smtClean="0"/>
              <a:t>Type of Underwater Connectors</a:t>
            </a:r>
          </a:p>
          <a:p>
            <a:r>
              <a:rPr lang="en-US" dirty="0" smtClean="0"/>
              <a:t>Use of Fiber  Optics?</a:t>
            </a:r>
            <a:endParaRPr lang="en-US" dirty="0"/>
          </a:p>
        </p:txBody>
      </p:sp>
    </p:spTree>
    <p:extLst>
      <p:ext uri="{BB962C8B-B14F-4D97-AF65-F5344CB8AC3E}">
        <p14:creationId xmlns:p14="http://schemas.microsoft.com/office/powerpoint/2010/main" val="2867255888"/>
      </p:ext>
    </p:extLst>
  </p:cSld>
  <p:clrMapOvr>
    <a:masterClrMapping/>
  </p:clrMapOvr>
  <p:timing>
    <p:tnLst>
      <p:par>
        <p:cTn xmlns:p14="http://schemas.microsoft.com/office/powerpoint/2010/mai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1866849230"/>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1477328"/>
          </a:xfrm>
          <a:prstGeom prst="rect">
            <a:avLst/>
          </a:prstGeom>
          <a:noFill/>
        </p:spPr>
        <p:txBody>
          <a:bodyPr wrap="square" rtlCol="0">
            <a:spAutoFit/>
          </a:bodyPr>
          <a:lstStyle/>
          <a:p>
            <a:r>
              <a:rPr lang="en-US" dirty="0" err="1" smtClean="0"/>
              <a:t>xFOCE</a:t>
            </a:r>
            <a:r>
              <a:rPr lang="en-US" dirty="0" smtClean="0"/>
              <a:t> shall maximize use of commercially “off-the-shelf” or readily available technology to the fullest extent possible </a:t>
            </a:r>
          </a:p>
          <a:p>
            <a:endParaRPr lang="en-US" dirty="0"/>
          </a:p>
          <a:p>
            <a:r>
              <a:rPr lang="en-US" dirty="0" err="1" smtClean="0"/>
              <a:t>xFOCE</a:t>
            </a:r>
            <a:r>
              <a:rPr lang="en-US" dirty="0" smtClean="0"/>
              <a:t> shall be capable of working in ocean waters where the velocity does not exceed 75 cm/sec. </a:t>
            </a:r>
            <a:endParaRPr lang="en-US" dirty="0"/>
          </a:p>
        </p:txBody>
      </p:sp>
      <p:sp>
        <p:nvSpPr>
          <p:cNvPr id="6" name="Title 1"/>
          <p:cNvSpPr>
            <a:spLocks noGrp="1"/>
          </p:cNvSpPr>
          <p:nvPr>
            <p:ph type="title"/>
          </p:nvPr>
        </p:nvSpPr>
        <p:spPr>
          <a:xfrm>
            <a:off x="766119" y="0"/>
            <a:ext cx="7705124" cy="919848"/>
          </a:xfrm>
        </p:spPr>
        <p:txBody>
          <a:bodyPr/>
          <a:lstStyle/>
          <a:p>
            <a:r>
              <a:rPr lang="en-US" dirty="0" err="1" smtClean="0"/>
              <a:t>xFOCE</a:t>
            </a:r>
            <a:endParaRPr lang="en-US" dirty="0"/>
          </a:p>
        </p:txBody>
      </p:sp>
    </p:spTree>
    <p:extLst>
      <p:ext uri="{BB962C8B-B14F-4D97-AF65-F5344CB8AC3E}">
        <p14:creationId xmlns:p14="http://schemas.microsoft.com/office/powerpoint/2010/main" val="436856646"/>
      </p:ext>
    </p:extLst>
  </p:cSld>
  <p:clrMapOvr>
    <a:masterClrMapping/>
  </p:clrMapOvr>
  <p:timing>
    <p:tnLst>
      <p:par>
        <p:cTn xmlns:p14="http://schemas.microsoft.com/office/powerpoint/2010/mai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Voltage Source</a:t>
            </a:r>
            <a:endParaRPr lang="en-US" dirty="0"/>
          </a:p>
        </p:txBody>
      </p:sp>
      <p:sp>
        <p:nvSpPr>
          <p:cNvPr id="4" name="Text Placeholder 3"/>
          <p:cNvSpPr>
            <a:spLocks noGrp="1"/>
          </p:cNvSpPr>
          <p:nvPr>
            <p:ph type="body" idx="1"/>
          </p:nvPr>
        </p:nvSpPr>
        <p:spPr/>
        <p:txBody>
          <a:bodyPr/>
          <a:lstStyle/>
          <a:p>
            <a:r>
              <a:rPr lang="en-US" dirty="0" smtClean="0"/>
              <a:t>Advantages	</a:t>
            </a:r>
            <a:endParaRPr lang="en-US" dirty="0"/>
          </a:p>
        </p:txBody>
      </p:sp>
      <p:sp>
        <p:nvSpPr>
          <p:cNvPr id="3" name="Content Placeholder 2"/>
          <p:cNvSpPr>
            <a:spLocks noGrp="1"/>
          </p:cNvSpPr>
          <p:nvPr>
            <p:ph sz="half" idx="2"/>
          </p:nvPr>
        </p:nvSpPr>
        <p:spPr/>
        <p:txBody>
          <a:bodyPr/>
          <a:lstStyle/>
          <a:p>
            <a:r>
              <a:rPr lang="en-US" dirty="0" smtClean="0"/>
              <a:t>Minimizes </a:t>
            </a:r>
            <a:r>
              <a:rPr lang="en-US" dirty="0" err="1" smtClean="0"/>
              <a:t>i</a:t>
            </a:r>
            <a:r>
              <a:rPr lang="en-US" sz="2800" baseline="30000" dirty="0" err="1" smtClean="0"/>
              <a:t>2</a:t>
            </a:r>
            <a:r>
              <a:rPr lang="en-US" dirty="0" err="1" smtClean="0"/>
              <a:t>r</a:t>
            </a:r>
            <a:r>
              <a:rPr lang="en-US" dirty="0" smtClean="0"/>
              <a:t> losses in cable.</a:t>
            </a:r>
          </a:p>
          <a:p>
            <a:r>
              <a:rPr lang="en-US" dirty="0" smtClean="0"/>
              <a:t>Allows for less copper in cable (less $$)</a:t>
            </a:r>
          </a:p>
          <a:p>
            <a:endParaRPr lang="en-US" dirty="0" smtClean="0"/>
          </a:p>
          <a:p>
            <a:endParaRPr lang="en-US" dirty="0" smtClean="0"/>
          </a:p>
        </p:txBody>
      </p:sp>
      <p:sp>
        <p:nvSpPr>
          <p:cNvPr id="5" name="Text Placeholder 4"/>
          <p:cNvSpPr>
            <a:spLocks noGrp="1"/>
          </p:cNvSpPr>
          <p:nvPr>
            <p:ph type="body" sz="quarter" idx="3"/>
          </p:nvPr>
        </p:nvSpPr>
        <p:spPr/>
        <p:txBody>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Need to down convert to lower DC voltages downstream.</a:t>
            </a:r>
          </a:p>
          <a:p>
            <a:r>
              <a:rPr lang="en-US" dirty="0" smtClean="0"/>
              <a:t>Safety </a:t>
            </a:r>
            <a:r>
              <a:rPr lang="en-US" dirty="0" err="1" smtClean="0"/>
              <a:t>isses</a:t>
            </a:r>
            <a:endParaRPr lang="en-US" dirty="0" smtClean="0"/>
          </a:p>
          <a:p>
            <a:endParaRPr lang="en-US" dirty="0"/>
          </a:p>
        </p:txBody>
      </p:sp>
    </p:spTree>
    <p:extLst>
      <p:ext uri="{BB962C8B-B14F-4D97-AF65-F5344CB8AC3E}">
        <p14:creationId xmlns:p14="http://schemas.microsoft.com/office/powerpoint/2010/main" val="1765109520"/>
      </p:ext>
    </p:extLst>
  </p:cSld>
  <p:clrMapOvr>
    <a:masterClrMapping/>
  </p:clrMapOvr>
  <p:timing>
    <p:tnLst>
      <p:par>
        <p:cTn xmlns:p14="http://schemas.microsoft.com/office/powerpoint/2010/mai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Ethernet Standards</a:t>
            </a:r>
            <a:endParaRPr lang="en-US" dirty="0"/>
          </a:p>
        </p:txBody>
      </p:sp>
      <p:pic>
        <p:nvPicPr>
          <p:cNvPr id="4" name="Content Placeholder 3" descr="cables.gif"/>
          <p:cNvPicPr>
            <a:picLocks noGrp="1" noChangeAspect="1"/>
          </p:cNvPicPr>
          <p:nvPr>
            <p:ph idx="1"/>
          </p:nvPr>
        </p:nvPicPr>
        <p:blipFill>
          <a:blip r:embed="rId3"/>
          <a:stretch>
            <a:fillRect/>
          </a:stretch>
        </p:blipFill>
        <p:spPr>
          <a:xfrm>
            <a:off x="1834066" y="1417638"/>
            <a:ext cx="5022611" cy="4844143"/>
          </a:xfrm>
        </p:spPr>
      </p:pic>
    </p:spTree>
    <p:extLst>
      <p:ext uri="{BB962C8B-B14F-4D97-AF65-F5344CB8AC3E}">
        <p14:creationId xmlns:p14="http://schemas.microsoft.com/office/powerpoint/2010/main" val="3521147336"/>
      </p:ext>
    </p:extLst>
  </p:cSld>
  <p:clrMapOvr>
    <a:masterClrMapping/>
  </p:clrMapOvr>
  <p:timing>
    <p:tnLst>
      <p:par>
        <p:cTn xmlns:p14="http://schemas.microsoft.com/office/powerpoint/2010/mai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Serial Standards</a:t>
            </a:r>
            <a:endParaRPr lang="en-US" dirty="0"/>
          </a:p>
        </p:txBody>
      </p:sp>
      <p:sp>
        <p:nvSpPr>
          <p:cNvPr id="1025"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r>
              <a:rPr kumimoji="0" lang="en-US" sz="1800" b="0" i="0" u="none" strike="noStrike" cap="none" normalizeH="0" baseline="0" smtClean="0">
                <a:ln>
                  <a:noFill/>
                </a:ln>
                <a:solidFill>
                  <a:schemeClr val="tx1"/>
                </a:solidFill>
                <a:effectLst/>
                <a:latin typeface="Arial" pitchFamily="34" charset="0"/>
              </a:rPr>
              <a:t/>
            </a:r>
            <a:br>
              <a:rPr kumimoji="0" lang="en-US" sz="1800" b="0" i="0" u="none" strike="noStrike" cap="none" normalizeH="0" baseline="0" smtClean="0">
                <a:ln>
                  <a:noFill/>
                </a:ln>
                <a:solidFill>
                  <a:schemeClr val="tx1"/>
                </a:solidFill>
                <a:effectLst/>
                <a:latin typeface="Arial" pitchFamily="34" charset="0"/>
              </a:rPr>
            </a:br>
            <a:endParaRPr kumimoji="0" lang="en-US" sz="1800" b="0" i="0" u="none" strike="noStrike" cap="none" normalizeH="0" baseline="0" smtClean="0">
              <a:ln>
                <a:noFill/>
              </a:ln>
              <a:solidFill>
                <a:schemeClr val="tx1"/>
              </a:solidFill>
              <a:effectLst/>
              <a:latin typeface="Arial" pitchFamily="34" charset="0"/>
            </a:endParaRPr>
          </a:p>
        </p:txBody>
      </p:sp>
      <p:graphicFrame>
        <p:nvGraphicFramePr>
          <p:cNvPr id="9" name="Table 8"/>
          <p:cNvGraphicFramePr>
            <a:graphicFrameLocks noGrp="1"/>
          </p:cNvGraphicFramePr>
          <p:nvPr/>
        </p:nvGraphicFramePr>
        <p:xfrm>
          <a:off x="1151162" y="2100943"/>
          <a:ext cx="6806294" cy="3068410"/>
        </p:xfrm>
        <a:graphic>
          <a:graphicData uri="http://schemas.openxmlformats.org/drawingml/2006/table">
            <a:tbl>
              <a:tblPr/>
              <a:tblGrid>
                <a:gridCol w="2381488"/>
                <a:gridCol w="1486049"/>
                <a:gridCol w="1357449"/>
                <a:gridCol w="1581308"/>
              </a:tblGrid>
              <a:tr h="489857">
                <a:tc>
                  <a:txBody>
                    <a:bodyPr/>
                    <a:lstStyle/>
                    <a:p>
                      <a:pPr algn="l" fontAlgn="b"/>
                      <a:r>
                        <a:rPr lang="en-US" sz="2000" b="1" i="0" u="none" strike="noStrike" dirty="0">
                          <a:solidFill>
                            <a:srgbClr val="000000"/>
                          </a:solidFill>
                          <a:latin typeface="Calibri"/>
                        </a:rPr>
                        <a:t>Specifications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1" i="0" u="none" strike="noStrike">
                          <a:solidFill>
                            <a:srgbClr val="000000"/>
                          </a:solidFill>
                          <a:latin typeface="Calibri"/>
                        </a:rPr>
                        <a:t>RS-232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1" i="0" u="none" strike="noStrike">
                          <a:solidFill>
                            <a:srgbClr val="000000"/>
                          </a:solidFill>
                          <a:latin typeface="Calibri"/>
                        </a:rPr>
                        <a:t>RS-422</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1" i="0" u="none" strike="noStrike">
                          <a:solidFill>
                            <a:srgbClr val="000000"/>
                          </a:solidFill>
                          <a:latin typeface="Calibri"/>
                        </a:rPr>
                        <a:t>RS-485</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l" fontAlgn="b"/>
                      <a:r>
                        <a:rPr lang="en-US" sz="2000" b="0" i="0" u="none" strike="noStrike">
                          <a:solidFill>
                            <a:srgbClr val="000000"/>
                          </a:solidFill>
                          <a:latin typeface="Calibri"/>
                        </a:rPr>
                        <a:t>Mode of Operation</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Single-Ended</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a:solidFill>
                            <a:srgbClr val="000000"/>
                          </a:solidFill>
                          <a:latin typeface="Calibri"/>
                        </a:rPr>
                        <a:t>Differential</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979714">
                <a:tc>
                  <a:txBody>
                    <a:bodyPr/>
                    <a:lstStyle/>
                    <a:p>
                      <a:pPr algn="l" fontAlgn="b"/>
                      <a:r>
                        <a:rPr lang="en-US" sz="2000" b="0" i="0" u="none" strike="noStrike">
                          <a:solidFill>
                            <a:srgbClr val="000000"/>
                          </a:solidFill>
                          <a:latin typeface="Calibri"/>
                        </a:rPr>
                        <a:t>Total # of Transmitters and Receivers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1 Trans                              1 Rcvr           </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1 Trans                     10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32 Trans                          32 Rcvrs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l" fontAlgn="b"/>
                      <a:r>
                        <a:rPr lang="en-US" sz="2000" b="0" i="0" u="none" strike="noStrike">
                          <a:solidFill>
                            <a:srgbClr val="000000"/>
                          </a:solidFill>
                          <a:latin typeface="Calibri"/>
                        </a:rPr>
                        <a:t>Maximum Cable Length</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50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4000 ft</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9857">
                <a:tc>
                  <a:txBody>
                    <a:bodyPr/>
                    <a:lstStyle/>
                    <a:p>
                      <a:pPr algn="l" fontAlgn="b"/>
                      <a:r>
                        <a:rPr lang="en-US" sz="2000" b="0" i="0" u="none" strike="noStrike">
                          <a:solidFill>
                            <a:srgbClr val="000000"/>
                          </a:solidFill>
                          <a:latin typeface="Calibri"/>
                        </a:rPr>
                        <a:t>Maximum Data Rate</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1MBit/s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a:solidFill>
                            <a:srgbClr val="000000"/>
                          </a:solidFill>
                          <a:latin typeface="Calibri"/>
                        </a:rPr>
                        <a:t>10MBit/s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2000" b="0" i="0" u="none" strike="noStrike" dirty="0" err="1">
                          <a:solidFill>
                            <a:srgbClr val="000000"/>
                          </a:solidFill>
                          <a:latin typeface="Calibri"/>
                        </a:rPr>
                        <a:t>10MBit</a:t>
                      </a:r>
                      <a:r>
                        <a:rPr lang="en-US" sz="2000" b="0" i="0" u="none" strike="noStrike" dirty="0">
                          <a:solidFill>
                            <a:srgbClr val="000000"/>
                          </a:solidFill>
                          <a:latin typeface="Calibri"/>
                        </a:rPr>
                        <a:t>/s</a:t>
                      </a:r>
                    </a:p>
                  </a:txBody>
                  <a:tcPr marL="9525" marR="9525" marT="9525"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3865592886"/>
      </p:ext>
    </p:extLst>
  </p:cSld>
  <p:clrMapOvr>
    <a:masterClrMapping/>
  </p:clrMapOvr>
  <p:timing>
    <p:tnLst>
      <p:par>
        <p:cTn xmlns:p14="http://schemas.microsoft.com/office/powerpoint/2010/mai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Underwater Connections	</a:t>
            </a:r>
            <a:endParaRPr lang="en-US" dirty="0"/>
          </a:p>
        </p:txBody>
      </p:sp>
      <p:sp>
        <p:nvSpPr>
          <p:cNvPr id="3" name="Content Placeholder 2"/>
          <p:cNvSpPr>
            <a:spLocks noGrp="1"/>
          </p:cNvSpPr>
          <p:nvPr>
            <p:ph idx="1"/>
          </p:nvPr>
        </p:nvSpPr>
        <p:spPr/>
        <p:txBody>
          <a:bodyPr/>
          <a:lstStyle/>
          <a:p>
            <a:r>
              <a:rPr lang="en-US" dirty="0" smtClean="0"/>
              <a:t>Types</a:t>
            </a:r>
          </a:p>
          <a:p>
            <a:pPr lvl="1"/>
            <a:r>
              <a:rPr lang="en-US" dirty="0" smtClean="0"/>
              <a:t>Wet-mateable</a:t>
            </a:r>
          </a:p>
          <a:p>
            <a:pPr lvl="1"/>
            <a:r>
              <a:rPr lang="en-US" dirty="0" smtClean="0"/>
              <a:t>Dry-mateable</a:t>
            </a:r>
          </a:p>
          <a:p>
            <a:r>
              <a:rPr lang="en-US" dirty="0" smtClean="0"/>
              <a:t>Considerations</a:t>
            </a:r>
          </a:p>
          <a:p>
            <a:pPr lvl="1"/>
            <a:r>
              <a:rPr lang="en-US" dirty="0" smtClean="0"/>
              <a:t>Deployment</a:t>
            </a:r>
          </a:p>
          <a:p>
            <a:pPr lvl="1"/>
            <a:r>
              <a:rPr lang="en-US" dirty="0" smtClean="0"/>
              <a:t>Servicing</a:t>
            </a:r>
            <a:endParaRPr lang="en-US" dirty="0"/>
          </a:p>
        </p:txBody>
      </p:sp>
    </p:spTree>
    <p:extLst>
      <p:ext uri="{BB962C8B-B14F-4D97-AF65-F5344CB8AC3E}">
        <p14:creationId xmlns:p14="http://schemas.microsoft.com/office/powerpoint/2010/main" val="1052911848"/>
      </p:ext>
    </p:extLst>
  </p:cSld>
  <p:clrMapOvr>
    <a:masterClrMapping/>
  </p:clrMapOvr>
  <p:timing>
    <p:tnLst>
      <p:par>
        <p:cTn xmlns:p14="http://schemas.microsoft.com/office/powerpoint/2010/mai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Non-Cabled System</a:t>
            </a:r>
            <a:endParaRPr lang="en-US" dirty="0"/>
          </a:p>
        </p:txBody>
      </p:sp>
      <p:sp>
        <p:nvSpPr>
          <p:cNvPr id="3" name="Right Triangle 2"/>
          <p:cNvSpPr/>
          <p:nvPr/>
        </p:nvSpPr>
        <p:spPr>
          <a:xfrm>
            <a:off x="2682974" y="4057485"/>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630381" y="4054738"/>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5" name="Straight Connector 4"/>
          <p:cNvCxnSpPr/>
          <p:nvPr/>
        </p:nvCxnSpPr>
        <p:spPr>
          <a:xfrm>
            <a:off x="630381" y="5566381"/>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6" name="Rectangle 5"/>
          <p:cNvSpPr/>
          <p:nvPr/>
        </p:nvSpPr>
        <p:spPr>
          <a:xfrm>
            <a:off x="1289410" y="3450630"/>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Isosceles Triangle 6"/>
          <p:cNvSpPr/>
          <p:nvPr/>
        </p:nvSpPr>
        <p:spPr>
          <a:xfrm>
            <a:off x="1061111" y="3114248"/>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1728759" y="3539875"/>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p:cNvSpPr/>
          <p:nvPr/>
        </p:nvSpPr>
        <p:spPr>
          <a:xfrm>
            <a:off x="5703518" y="5228631"/>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 name="Straight Connector 9"/>
          <p:cNvCxnSpPr/>
          <p:nvPr/>
        </p:nvCxnSpPr>
        <p:spPr>
          <a:xfrm>
            <a:off x="5958899" y="4260685"/>
            <a:ext cx="0" cy="967946"/>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a:off x="5828464" y="4260685"/>
            <a:ext cx="0" cy="967946"/>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12" name="Arc 11"/>
          <p:cNvSpPr/>
          <p:nvPr/>
        </p:nvSpPr>
        <p:spPr>
          <a:xfrm rot="8043587">
            <a:off x="2708898" y="371149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3" name="Arc 12"/>
          <p:cNvSpPr/>
          <p:nvPr/>
        </p:nvSpPr>
        <p:spPr>
          <a:xfrm rot="8043587">
            <a:off x="3060047"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4" name="Arc 13"/>
          <p:cNvSpPr/>
          <p:nvPr/>
        </p:nvSpPr>
        <p:spPr>
          <a:xfrm rot="8043587">
            <a:off x="3417874"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5" name="Arc 14"/>
          <p:cNvSpPr/>
          <p:nvPr/>
        </p:nvSpPr>
        <p:spPr>
          <a:xfrm rot="8043587">
            <a:off x="3775700"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6" name="Arc 15"/>
          <p:cNvSpPr/>
          <p:nvPr/>
        </p:nvSpPr>
        <p:spPr>
          <a:xfrm rot="8043587">
            <a:off x="4133523" y="371149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7" name="Arc 16"/>
          <p:cNvSpPr/>
          <p:nvPr/>
        </p:nvSpPr>
        <p:spPr>
          <a:xfrm rot="8043587">
            <a:off x="4491352" y="371149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8" name="Arc 17"/>
          <p:cNvSpPr/>
          <p:nvPr/>
        </p:nvSpPr>
        <p:spPr>
          <a:xfrm rot="8043587">
            <a:off x="4849175" y="371149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9" name="Arc 18"/>
          <p:cNvSpPr/>
          <p:nvPr/>
        </p:nvSpPr>
        <p:spPr>
          <a:xfrm rot="8043587">
            <a:off x="5207005"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0" name="Arc 19"/>
          <p:cNvSpPr/>
          <p:nvPr/>
        </p:nvSpPr>
        <p:spPr>
          <a:xfrm rot="8043587">
            <a:off x="6280479"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1" name="Arc 20"/>
          <p:cNvSpPr/>
          <p:nvPr/>
        </p:nvSpPr>
        <p:spPr>
          <a:xfrm rot="8043587">
            <a:off x="5564827" y="3711496"/>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2" name="Arc 21"/>
          <p:cNvSpPr/>
          <p:nvPr/>
        </p:nvSpPr>
        <p:spPr>
          <a:xfrm rot="8043587">
            <a:off x="5922657" y="371150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3" name="Arc 22"/>
          <p:cNvSpPr/>
          <p:nvPr/>
        </p:nvSpPr>
        <p:spPr>
          <a:xfrm rot="8043587">
            <a:off x="6996132"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4" name="Arc 23"/>
          <p:cNvSpPr/>
          <p:nvPr/>
        </p:nvSpPr>
        <p:spPr>
          <a:xfrm rot="8043587">
            <a:off x="6638310" y="371150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cxnSp>
        <p:nvCxnSpPr>
          <p:cNvPr id="25" name="Straight Connector 24"/>
          <p:cNvCxnSpPr>
            <a:stCxn id="30" idx="1"/>
          </p:cNvCxnSpPr>
          <p:nvPr/>
        </p:nvCxnSpPr>
        <p:spPr>
          <a:xfrm flipV="1">
            <a:off x="5731222" y="3327064"/>
            <a:ext cx="171377" cy="748176"/>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p:cNvCxnSpPr/>
          <p:nvPr/>
        </p:nvCxnSpPr>
        <p:spPr>
          <a:xfrm flipH="1" flipV="1">
            <a:off x="6101680" y="3327064"/>
            <a:ext cx="193842" cy="806574"/>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5911065" y="3327064"/>
            <a:ext cx="199081"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flipH="1" flipV="1">
            <a:off x="5856171" y="3612024"/>
            <a:ext cx="439351" cy="573148"/>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p:cNvCxnSpPr/>
          <p:nvPr/>
        </p:nvCxnSpPr>
        <p:spPr>
          <a:xfrm flipV="1">
            <a:off x="5812652" y="3612033"/>
            <a:ext cx="357678" cy="573139"/>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30" name="Oval 29"/>
          <p:cNvSpPr/>
          <p:nvPr/>
        </p:nvSpPr>
        <p:spPr>
          <a:xfrm>
            <a:off x="5605000" y="4032011"/>
            <a:ext cx="861899" cy="295188"/>
          </a:xfrm>
          <a:prstGeom prst="ellipse">
            <a:avLst/>
          </a:prstGeom>
          <a:solidFill>
            <a:srgbClr val="FFFF00"/>
          </a:solidFill>
          <a:ln>
            <a:solidFill>
              <a:srgbClr val="FFFF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Lightning Bolt 37"/>
          <p:cNvSpPr/>
          <p:nvPr/>
        </p:nvSpPr>
        <p:spPr>
          <a:xfrm rot="20793381">
            <a:off x="2296786" y="3333822"/>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Lightning Bolt 38"/>
          <p:cNvSpPr/>
          <p:nvPr/>
        </p:nvSpPr>
        <p:spPr>
          <a:xfrm rot="9920404">
            <a:off x="4541365" y="3333821"/>
            <a:ext cx="1306510" cy="233616"/>
          </a:xfrm>
          <a:prstGeom prst="lightningBolt">
            <a:avLst/>
          </a:prstGeom>
          <a:solidFill>
            <a:schemeClr val="accent6">
              <a:lumMod val="20000"/>
              <a:lumOff val="80000"/>
            </a:schemeClr>
          </a:solidFill>
          <a:ln>
            <a:solidFill>
              <a:schemeClr val="accent6">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TextBox 39"/>
          <p:cNvSpPr txBox="1"/>
          <p:nvPr/>
        </p:nvSpPr>
        <p:spPr>
          <a:xfrm>
            <a:off x="6609680" y="1796925"/>
            <a:ext cx="2140204" cy="369332"/>
          </a:xfrm>
          <a:prstGeom prst="rect">
            <a:avLst/>
          </a:prstGeom>
          <a:noFill/>
        </p:spPr>
        <p:txBody>
          <a:bodyPr wrap="none" rtlCol="0">
            <a:spAutoFit/>
          </a:bodyPr>
          <a:lstStyle/>
          <a:p>
            <a:r>
              <a:rPr lang="en-US" dirty="0" err="1" smtClean="0"/>
              <a:t>Comms</a:t>
            </a:r>
            <a:r>
              <a:rPr lang="en-US" dirty="0" smtClean="0"/>
              <a:t> by telemetry</a:t>
            </a:r>
            <a:endParaRPr lang="en-US" dirty="0"/>
          </a:p>
        </p:txBody>
      </p:sp>
      <p:sp>
        <p:nvSpPr>
          <p:cNvPr id="41" name="TextBox 40"/>
          <p:cNvSpPr txBox="1"/>
          <p:nvPr/>
        </p:nvSpPr>
        <p:spPr>
          <a:xfrm>
            <a:off x="6814482" y="3295028"/>
            <a:ext cx="1775020" cy="369332"/>
          </a:xfrm>
          <a:prstGeom prst="rect">
            <a:avLst/>
          </a:prstGeom>
          <a:noFill/>
        </p:spPr>
        <p:txBody>
          <a:bodyPr wrap="none" rtlCol="0">
            <a:spAutoFit/>
          </a:bodyPr>
          <a:lstStyle/>
          <a:p>
            <a:r>
              <a:rPr lang="en-US" dirty="0" smtClean="0"/>
              <a:t>Buoy or Platform</a:t>
            </a:r>
            <a:endParaRPr lang="en-US" dirty="0"/>
          </a:p>
        </p:txBody>
      </p:sp>
      <p:cxnSp>
        <p:nvCxnSpPr>
          <p:cNvPr id="42" name="Straight Arrow Connector 41"/>
          <p:cNvCxnSpPr>
            <a:stCxn id="41" idx="1"/>
          </p:cNvCxnSpPr>
          <p:nvPr/>
        </p:nvCxnSpPr>
        <p:spPr>
          <a:xfrm flipH="1">
            <a:off x="6441948" y="3479694"/>
            <a:ext cx="372534" cy="53500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5244310"/>
      </p:ext>
    </p:extLst>
  </p:cSld>
  <p:clrMapOvr>
    <a:masterClrMapping/>
  </p:clrMapOvr>
  <p:timing>
    <p:tnLst>
      <p:par>
        <p:cTn xmlns:p14="http://schemas.microsoft.com/office/powerpoint/2010/mai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60400"/>
            <a:ext cx="7772400" cy="1470025"/>
          </a:xfrm>
        </p:spPr>
        <p:txBody>
          <a:bodyPr>
            <a:normAutofit/>
          </a:bodyPr>
          <a:lstStyle/>
          <a:p>
            <a:pPr lvl="0"/>
            <a:r>
              <a:rPr lang="en-US" dirty="0" smtClean="0"/>
              <a:t>SW-FOCE Electrical Architecture</a:t>
            </a:r>
            <a:br>
              <a:rPr lang="en-US" dirty="0" smtClean="0"/>
            </a:br>
            <a:r>
              <a:rPr lang="en-US" dirty="0" smtClean="0"/>
              <a:t>(Subsea Node)</a:t>
            </a:r>
            <a:endParaRPr lang="en-US" dirty="0"/>
          </a:p>
        </p:txBody>
      </p:sp>
      <p:sp>
        <p:nvSpPr>
          <p:cNvPr id="3" name="Subtitle 2"/>
          <p:cNvSpPr>
            <a:spLocks noGrp="1"/>
          </p:cNvSpPr>
          <p:nvPr>
            <p:ph type="subTitle" idx="1"/>
          </p:nvPr>
        </p:nvSpPr>
        <p:spPr>
          <a:xfrm>
            <a:off x="1371600" y="3886200"/>
            <a:ext cx="6400800" cy="1143000"/>
          </a:xfrm>
        </p:spPr>
        <p:txBody>
          <a:bodyPr>
            <a:normAutofit lnSpcReduction="10000"/>
          </a:bodyPr>
          <a:lstStyle/>
          <a:p>
            <a:pPr lvl="0">
              <a:defRPr/>
            </a:pPr>
            <a:r>
              <a:rPr lang="en-US" dirty="0" smtClean="0"/>
              <a:t>Chad Kecy</a:t>
            </a:r>
          </a:p>
          <a:p>
            <a:pPr lvl="0">
              <a:defRPr/>
            </a:pPr>
            <a:r>
              <a:rPr lang="en-US" dirty="0" smtClean="0"/>
              <a:t>Electrical Engineer</a:t>
            </a:r>
          </a:p>
          <a:p>
            <a:endParaRPr lang="en-US" dirty="0"/>
          </a:p>
        </p:txBody>
      </p:sp>
      <p:sp>
        <p:nvSpPr>
          <p:cNvPr id="4" name="Title 1"/>
          <p:cNvSpPr txBox="1">
            <a:spLocks/>
          </p:cNvSpPr>
          <p:nvPr/>
        </p:nvSpPr>
        <p:spPr>
          <a:xfrm>
            <a:off x="762000" y="762000"/>
            <a:ext cx="7772400" cy="1470025"/>
          </a:xfrm>
          <a:prstGeom prst="rect">
            <a:avLst/>
          </a:prstGeom>
        </p:spPr>
        <p:txBody>
          <a:bodyPr vert="horz" lIns="91440" tIns="45720" rIns="91440" bIns="45720" rtlCol="0" anchor="ctr">
            <a:normAutofit/>
          </a:body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4400" b="0" i="0" u="none" strike="noStrike" kern="1200" cap="none" spc="0" normalizeH="0" baseline="0" noProof="0" dirty="0">
              <a:ln>
                <a:noFill/>
              </a:ln>
              <a:solidFill>
                <a:schemeClr val="tx1"/>
              </a:solidFill>
              <a:effectLst/>
              <a:uLnTx/>
              <a:uFillTx/>
              <a:latin typeface="+mj-lt"/>
              <a:ea typeface="+mj-ea"/>
              <a:cs typeface="+mj-cs"/>
            </a:endParaRPr>
          </a:p>
        </p:txBody>
      </p:sp>
      <p:sp>
        <p:nvSpPr>
          <p:cNvPr id="5" name="Subtitle 2"/>
          <p:cNvSpPr txBox="1">
            <a:spLocks/>
          </p:cNvSpPr>
          <p:nvPr/>
        </p:nvSpPr>
        <p:spPr>
          <a:xfrm>
            <a:off x="1371600" y="3009900"/>
            <a:ext cx="6400800" cy="1752600"/>
          </a:xfrm>
          <a:prstGeom prst="rect">
            <a:avLst/>
          </a:prstGeom>
        </p:spPr>
        <p:txBody>
          <a:bodyPr vert="horz" lIns="91440" tIns="45720" rIns="91440" bIns="45720" rtlCol="0">
            <a:normAutofit/>
          </a:bodyPr>
          <a:lstStyle/>
          <a:p>
            <a:pPr marL="0" marR="0" lvl="0" indent="0" algn="ctr" defTabSz="457200" rtl="0" eaLnBrk="1" fontAlgn="auto" latinLnBrk="0" hangingPunct="1">
              <a:lnSpc>
                <a:spcPct val="100000"/>
              </a:lnSpc>
              <a:spcBef>
                <a:spcPct val="20000"/>
              </a:spcBef>
              <a:spcAft>
                <a:spcPts val="0"/>
              </a:spcAft>
              <a:buClrTx/>
              <a:buSzTx/>
              <a:buFont typeface="Arial"/>
              <a:buNone/>
              <a:tabLst/>
              <a:defRPr/>
            </a:pPr>
            <a:endParaRPr kumimoji="0" lang="en-US" sz="32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2427358781"/>
      </p:ext>
    </p:extLst>
  </p:cSld>
  <p:clrMapOvr>
    <a:masterClrMapping/>
  </p:clrMapOvr>
  <p:timing>
    <p:tnLst>
      <p:par>
        <p:cTn xmlns:p14="http://schemas.microsoft.com/office/powerpoint/2010/mai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Level Functions</a:t>
            </a:r>
            <a:endParaRPr lang="en-US" dirty="0"/>
          </a:p>
        </p:txBody>
      </p:sp>
      <p:sp>
        <p:nvSpPr>
          <p:cNvPr id="3" name="Content Placeholder 2"/>
          <p:cNvSpPr>
            <a:spLocks noGrp="1"/>
          </p:cNvSpPr>
          <p:nvPr>
            <p:ph idx="1"/>
          </p:nvPr>
        </p:nvSpPr>
        <p:spPr/>
        <p:txBody>
          <a:bodyPr/>
          <a:lstStyle/>
          <a:p>
            <a:r>
              <a:rPr lang="en-US" dirty="0" smtClean="0"/>
              <a:t>Distribution of DC power to external instruments and internal subsystems</a:t>
            </a:r>
          </a:p>
          <a:p>
            <a:r>
              <a:rPr lang="en-US" dirty="0" smtClean="0"/>
              <a:t>Bidirectional communication to external instruments and internal subsystems</a:t>
            </a:r>
          </a:p>
          <a:p>
            <a:r>
              <a:rPr lang="en-US" dirty="0" smtClean="0"/>
              <a:t>Health monitoring for entire the subsea node</a:t>
            </a:r>
          </a:p>
          <a:p>
            <a:r>
              <a:rPr lang="en-US" dirty="0" smtClean="0"/>
              <a:t>Computer</a:t>
            </a:r>
          </a:p>
          <a:p>
            <a:pPr lvl="1"/>
            <a:r>
              <a:rPr lang="en-US" dirty="0" smtClean="0"/>
              <a:t>Collection and dissemination of data</a:t>
            </a:r>
          </a:p>
          <a:p>
            <a:pPr lvl="1"/>
            <a:r>
              <a:rPr lang="en-US" dirty="0" smtClean="0"/>
              <a:t>Closed loop control of the experiment</a:t>
            </a:r>
            <a:endParaRPr lang="en-US" dirty="0"/>
          </a:p>
        </p:txBody>
      </p:sp>
    </p:spTree>
    <p:extLst>
      <p:ext uri="{BB962C8B-B14F-4D97-AF65-F5344CB8AC3E}">
        <p14:creationId xmlns:p14="http://schemas.microsoft.com/office/powerpoint/2010/main" val="1399132751"/>
      </p:ext>
    </p:extLst>
  </p:cSld>
  <p:clrMapOvr>
    <a:masterClrMapping/>
  </p:clrMapOvr>
  <p:timing>
    <p:tnLst>
      <p:par>
        <p:cTn xmlns:p14="http://schemas.microsoft.com/office/powerpoint/2010/mai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DC Power	</a:t>
            </a:r>
            <a:endParaRPr lang="en-US" dirty="0"/>
          </a:p>
        </p:txBody>
      </p:sp>
      <p:sp>
        <p:nvSpPr>
          <p:cNvPr id="3" name="Content Placeholder 2"/>
          <p:cNvSpPr>
            <a:spLocks noGrp="1"/>
          </p:cNvSpPr>
          <p:nvPr>
            <p:ph idx="1"/>
          </p:nvPr>
        </p:nvSpPr>
        <p:spPr>
          <a:xfrm>
            <a:off x="457200" y="1219200"/>
            <a:ext cx="8229600" cy="5257800"/>
          </a:xfrm>
        </p:spPr>
        <p:txBody>
          <a:bodyPr>
            <a:normAutofit fontScale="92500" lnSpcReduction="10000"/>
          </a:bodyPr>
          <a:lstStyle/>
          <a:p>
            <a:r>
              <a:rPr lang="en-US" dirty="0" smtClean="0"/>
              <a:t>DC-DC Converters </a:t>
            </a:r>
          </a:p>
          <a:p>
            <a:pPr lvl="1"/>
            <a:r>
              <a:rPr lang="en-US" dirty="0" smtClean="0"/>
              <a:t>Converts input DC voltage to all necessary lower DC bus voltages.</a:t>
            </a:r>
          </a:p>
          <a:p>
            <a:r>
              <a:rPr lang="en-US" dirty="0" smtClean="0"/>
              <a:t>Conditioning and monitoring</a:t>
            </a:r>
          </a:p>
          <a:p>
            <a:pPr lvl="1"/>
            <a:r>
              <a:rPr lang="en-US" dirty="0" smtClean="0"/>
              <a:t>Provides filtering and power monitoring.</a:t>
            </a:r>
          </a:p>
          <a:p>
            <a:r>
              <a:rPr lang="en-US" dirty="0" smtClean="0"/>
              <a:t>Patch Panel</a:t>
            </a:r>
          </a:p>
          <a:p>
            <a:pPr lvl="1"/>
            <a:r>
              <a:rPr lang="en-US" dirty="0" smtClean="0"/>
              <a:t>Distributes lower DC bus voltages to internal subsystems.</a:t>
            </a:r>
          </a:p>
          <a:p>
            <a:r>
              <a:rPr lang="en-US" dirty="0" smtClean="0"/>
              <a:t>Load Switching to individual instruments</a:t>
            </a:r>
          </a:p>
          <a:p>
            <a:pPr lvl="1"/>
            <a:r>
              <a:rPr lang="en-US" dirty="0" smtClean="0"/>
              <a:t>Provides galvanic isolation, over/under current/voltage protection, power monitoring, and ground fault detection to each instrument.</a:t>
            </a:r>
          </a:p>
          <a:p>
            <a:pPr lvl="1"/>
            <a:endParaRPr lang="en-US" dirty="0" smtClean="0"/>
          </a:p>
        </p:txBody>
      </p:sp>
    </p:spTree>
    <p:extLst>
      <p:ext uri="{BB962C8B-B14F-4D97-AF65-F5344CB8AC3E}">
        <p14:creationId xmlns:p14="http://schemas.microsoft.com/office/powerpoint/2010/main" val="3829106996"/>
      </p:ext>
    </p:extLst>
  </p:cSld>
  <p:clrMapOvr>
    <a:masterClrMapping/>
  </p:clrMapOvr>
  <p:timing>
    <p:tnLst>
      <p:par>
        <p:cTn xmlns:p14="http://schemas.microsoft.com/office/powerpoint/2010/mai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381000" y="228600"/>
            <a:ext cx="8229600" cy="1143000"/>
          </a:xfrm>
        </p:spPr>
        <p:txBody>
          <a:bodyPr/>
          <a:lstStyle/>
          <a:p>
            <a:r>
              <a:rPr lang="en-US" dirty="0" smtClean="0"/>
              <a:t>DC Power Example</a:t>
            </a:r>
            <a:endParaRPr lang="en-US" dirty="0"/>
          </a:p>
        </p:txBody>
      </p:sp>
      <p:sp>
        <p:nvSpPr>
          <p:cNvPr id="5" name="Rounded Rectangle 4"/>
          <p:cNvSpPr/>
          <p:nvPr/>
        </p:nvSpPr>
        <p:spPr>
          <a:xfrm>
            <a:off x="381000" y="1447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ounded Rectangle 6"/>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ounded Rectangle 7"/>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8"/>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10" name="Rectangle 9"/>
          <p:cNvSpPr/>
          <p:nvPr/>
        </p:nvSpPr>
        <p:spPr>
          <a:xfrm>
            <a:off x="2209800" y="17526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12" name="Rectangle 11"/>
          <p:cNvSpPr/>
          <p:nvPr/>
        </p:nvSpPr>
        <p:spPr>
          <a:xfrm>
            <a:off x="685800" y="1981200"/>
            <a:ext cx="990600" cy="6858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3" name="Rectangle 12"/>
          <p:cNvSpPr/>
          <p:nvPr/>
        </p:nvSpPr>
        <p:spPr>
          <a:xfrm>
            <a:off x="2209800" y="2286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14" name="Rectangle 13"/>
          <p:cNvSpPr/>
          <p:nvPr/>
        </p:nvSpPr>
        <p:spPr>
          <a:xfrm>
            <a:off x="3810000" y="17526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sp>
        <p:nvSpPr>
          <p:cNvPr id="15" name="Rectangle 14"/>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reeform 16"/>
          <p:cNvSpPr/>
          <p:nvPr/>
        </p:nvSpPr>
        <p:spPr>
          <a:xfrm>
            <a:off x="1031914" y="1458817"/>
            <a:ext cx="229517" cy="506776"/>
          </a:xfrm>
          <a:custGeom>
            <a:avLst/>
            <a:gdLst>
              <a:gd name="connsiteX0" fmla="*/ 229517 w 229517"/>
              <a:gd name="connsiteY0" fmla="*/ 0 h 506776"/>
              <a:gd name="connsiteX1" fmla="*/ 20197 w 229517"/>
              <a:gd name="connsiteY1" fmla="*/ 209320 h 506776"/>
              <a:gd name="connsiteX2" fmla="*/ 108332 w 229517"/>
              <a:gd name="connsiteY2" fmla="*/ 506776 h 506776"/>
            </a:gdLst>
            <a:ahLst/>
            <a:cxnLst>
              <a:cxn ang="0">
                <a:pos x="connsiteX0" y="connsiteY0"/>
              </a:cxn>
              <a:cxn ang="0">
                <a:pos x="connsiteX1" y="connsiteY1"/>
              </a:cxn>
              <a:cxn ang="0">
                <a:pos x="connsiteX2" y="connsiteY2"/>
              </a:cxn>
            </a:cxnLst>
            <a:rect l="l" t="t" r="r" b="b"/>
            <a:pathLst>
              <a:path w="229517" h="506776">
                <a:moveTo>
                  <a:pt x="229517" y="0"/>
                </a:moveTo>
                <a:cubicBezTo>
                  <a:pt x="134955" y="62428"/>
                  <a:pt x="40394" y="124857"/>
                  <a:pt x="20197" y="209320"/>
                </a:cubicBezTo>
                <a:cubicBezTo>
                  <a:pt x="0" y="293783"/>
                  <a:pt x="54166" y="400279"/>
                  <a:pt x="108332" y="506776"/>
                </a:cubicBezTo>
              </a:path>
            </a:pathLst>
          </a:cu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25" name="Straight Connector 24"/>
          <p:cNvCxnSpPr/>
          <p:nvPr/>
        </p:nvCxnSpPr>
        <p:spPr>
          <a:xfrm>
            <a:off x="1676400" y="22098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1905000" y="1981200"/>
            <a:ext cx="0" cy="22860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a:off x="19050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p:nvCxnSpPr>
        <p:spPr>
          <a:xfrm>
            <a:off x="1676400" y="2438400"/>
            <a:ext cx="2286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1905000" y="24384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39" name="Rounded Rectangle 3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ounded Rectangle 3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p:cNvSpPr/>
          <p:nvPr/>
        </p:nvSpPr>
        <p:spPr>
          <a:xfrm>
            <a:off x="3810000" y="2286000"/>
            <a:ext cx="13716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Conditioning</a:t>
            </a:r>
            <a:endParaRPr lang="en-US" dirty="0">
              <a:solidFill>
                <a:schemeClr val="tx1"/>
              </a:solidFill>
            </a:endParaRPr>
          </a:p>
        </p:txBody>
      </p:sp>
      <p:cxnSp>
        <p:nvCxnSpPr>
          <p:cNvPr id="42" name="Straight Connector 41"/>
          <p:cNvCxnSpPr/>
          <p:nvPr/>
        </p:nvCxnSpPr>
        <p:spPr>
          <a:xfrm>
            <a:off x="3505200" y="19812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p:nvCxnSpPr>
        <p:spPr>
          <a:xfrm>
            <a:off x="3505200" y="2514600"/>
            <a:ext cx="304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47" name="Rectangle 46"/>
          <p:cNvSpPr/>
          <p:nvPr/>
        </p:nvSpPr>
        <p:spPr>
          <a:xfrm>
            <a:off x="2286000" y="3048000"/>
            <a:ext cx="1752600" cy="5334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US" dirty="0" smtClean="0">
                <a:solidFill>
                  <a:schemeClr val="tx1"/>
                </a:solidFill>
              </a:rPr>
              <a:t>Load Switching</a:t>
            </a:r>
            <a:endParaRPr lang="en-US" dirty="0">
              <a:solidFill>
                <a:schemeClr val="tx1"/>
              </a:solidFill>
            </a:endParaRPr>
          </a:p>
        </p:txBody>
      </p:sp>
      <p:sp>
        <p:nvSpPr>
          <p:cNvPr id="48" name="Rectangle 47"/>
          <p:cNvSpPr/>
          <p:nvPr/>
        </p:nvSpPr>
        <p:spPr>
          <a:xfrm>
            <a:off x="5867400" y="1828800"/>
            <a:ext cx="1676400" cy="7620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Patch Panel</a:t>
            </a:r>
            <a:endParaRPr lang="en-US" dirty="0">
              <a:solidFill>
                <a:schemeClr val="tx1"/>
              </a:solidFill>
            </a:endParaRPr>
          </a:p>
        </p:txBody>
      </p:sp>
      <p:sp>
        <p:nvSpPr>
          <p:cNvPr id="50" name="Rectangle 49"/>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p:cNvSpPr/>
          <p:nvPr/>
        </p:nvSpPr>
        <p:spPr>
          <a:xfrm>
            <a:off x="7772400" y="2743200"/>
            <a:ext cx="10668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56" name="Rectangle 55"/>
          <p:cNvSpPr/>
          <p:nvPr/>
        </p:nvSpPr>
        <p:spPr>
          <a:xfrm>
            <a:off x="7696200" y="35052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57" name="Freeform 56"/>
          <p:cNvSpPr/>
          <p:nvPr/>
        </p:nvSpPr>
        <p:spPr>
          <a:xfrm>
            <a:off x="7173817" y="2599981"/>
            <a:ext cx="604091" cy="468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58" name="Freeform 57"/>
          <p:cNvSpPr/>
          <p:nvPr/>
        </p:nvSpPr>
        <p:spPr>
          <a:xfrm>
            <a:off x="6934200" y="2590800"/>
            <a:ext cx="756491" cy="1230217"/>
          </a:xfrm>
          <a:custGeom>
            <a:avLst/>
            <a:gdLst>
              <a:gd name="connsiteX0" fmla="*/ 604091 w 604091"/>
              <a:gd name="connsiteY0" fmla="*/ 429658 h 468217"/>
              <a:gd name="connsiteX1" fmla="*/ 97316 w 604091"/>
              <a:gd name="connsiteY1" fmla="*/ 396607 h 468217"/>
              <a:gd name="connsiteX2" fmla="*/ 20197 w 604091"/>
              <a:gd name="connsiteY2" fmla="*/ 0 h 468217"/>
              <a:gd name="connsiteX3" fmla="*/ 20197 w 604091"/>
              <a:gd name="connsiteY3" fmla="*/ 0 h 468217"/>
            </a:gdLst>
            <a:ahLst/>
            <a:cxnLst>
              <a:cxn ang="0">
                <a:pos x="connsiteX0" y="connsiteY0"/>
              </a:cxn>
              <a:cxn ang="0">
                <a:pos x="connsiteX1" y="connsiteY1"/>
              </a:cxn>
              <a:cxn ang="0">
                <a:pos x="connsiteX2" y="connsiteY2"/>
              </a:cxn>
              <a:cxn ang="0">
                <a:pos x="connsiteX3" y="connsiteY3"/>
              </a:cxn>
            </a:cxnLst>
            <a:rect l="l" t="t" r="r" b="b"/>
            <a:pathLst>
              <a:path w="604091" h="468217">
                <a:moveTo>
                  <a:pt x="604091" y="429658"/>
                </a:moveTo>
                <a:cubicBezTo>
                  <a:pt x="399361" y="448937"/>
                  <a:pt x="194632" y="468217"/>
                  <a:pt x="97316" y="396607"/>
                </a:cubicBezTo>
                <a:cubicBezTo>
                  <a:pt x="0" y="324997"/>
                  <a:pt x="20197" y="0"/>
                  <a:pt x="20197" y="0"/>
                </a:cubicBezTo>
                <a:lnTo>
                  <a:pt x="20197"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59" name="Straight Connector 58"/>
          <p:cNvCxnSpPr/>
          <p:nvPr/>
        </p:nvCxnSpPr>
        <p:spPr>
          <a:xfrm>
            <a:off x="5181600" y="20574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a:off x="5181600" y="2514600"/>
            <a:ext cx="685800"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62" name="Freeform 61"/>
          <p:cNvSpPr/>
          <p:nvPr/>
        </p:nvSpPr>
        <p:spPr>
          <a:xfrm>
            <a:off x="4054207" y="2599981"/>
            <a:ext cx="2258458" cy="6095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3" name="Freeform 62"/>
          <p:cNvSpPr/>
          <p:nvPr/>
        </p:nvSpPr>
        <p:spPr>
          <a:xfrm>
            <a:off x="4038600" y="2590800"/>
            <a:ext cx="2514600" cy="914399"/>
          </a:xfrm>
          <a:custGeom>
            <a:avLst/>
            <a:gdLst>
              <a:gd name="connsiteX0" fmla="*/ 0 w 2258458"/>
              <a:gd name="connsiteY0" fmla="*/ 550843 h 609599"/>
              <a:gd name="connsiteX1" fmla="*/ 1883885 w 2258458"/>
              <a:gd name="connsiteY1" fmla="*/ 517792 h 609599"/>
              <a:gd name="connsiteX2" fmla="*/ 2247441 w 2258458"/>
              <a:gd name="connsiteY2" fmla="*/ 0 h 609599"/>
            </a:gdLst>
            <a:ahLst/>
            <a:cxnLst>
              <a:cxn ang="0">
                <a:pos x="connsiteX0" y="connsiteY0"/>
              </a:cxn>
              <a:cxn ang="0">
                <a:pos x="connsiteX1" y="connsiteY1"/>
              </a:cxn>
              <a:cxn ang="0">
                <a:pos x="connsiteX2" y="connsiteY2"/>
              </a:cxn>
            </a:cxnLst>
            <a:rect l="l" t="t" r="r" b="b"/>
            <a:pathLst>
              <a:path w="2258458" h="609599">
                <a:moveTo>
                  <a:pt x="0" y="550843"/>
                </a:moveTo>
                <a:cubicBezTo>
                  <a:pt x="754656" y="580221"/>
                  <a:pt x="1509312" y="609599"/>
                  <a:pt x="1883885" y="517792"/>
                </a:cubicBezTo>
                <a:cubicBezTo>
                  <a:pt x="2258458" y="425985"/>
                  <a:pt x="2192357" y="84462"/>
                  <a:pt x="224744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4" name="Freeform 63"/>
          <p:cNvSpPr/>
          <p:nvPr/>
        </p:nvSpPr>
        <p:spPr>
          <a:xfrm>
            <a:off x="1419340" y="3581400"/>
            <a:ext cx="1171460" cy="737212"/>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971800" y="3581400"/>
            <a:ext cx="1524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flipH="1">
            <a:off x="3352800" y="3581400"/>
            <a:ext cx="457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flipH="1">
            <a:off x="3810000" y="3581400"/>
            <a:ext cx="838200" cy="762000"/>
          </a:xfrm>
          <a:custGeom>
            <a:avLst/>
            <a:gdLst>
              <a:gd name="connsiteX0" fmla="*/ 67937 w 1171460"/>
              <a:gd name="connsiteY0" fmla="*/ 802395 h 802395"/>
              <a:gd name="connsiteX1" fmla="*/ 156072 w 1171460"/>
              <a:gd name="connsiteY1" fmla="*/ 361720 h 802395"/>
              <a:gd name="connsiteX2" fmla="*/ 1004371 w 1171460"/>
              <a:gd name="connsiteY2" fmla="*/ 317653 h 802395"/>
              <a:gd name="connsiteX3" fmla="*/ 1147590 w 1171460"/>
              <a:gd name="connsiteY3" fmla="*/ 42231 h 802395"/>
              <a:gd name="connsiteX4" fmla="*/ 1147590 w 1171460"/>
              <a:gd name="connsiteY4" fmla="*/ 64265 h 8023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71460" h="802395">
                <a:moveTo>
                  <a:pt x="67937" y="802395"/>
                </a:moveTo>
                <a:cubicBezTo>
                  <a:pt x="33968" y="622452"/>
                  <a:pt x="0" y="442510"/>
                  <a:pt x="156072" y="361720"/>
                </a:cubicBezTo>
                <a:cubicBezTo>
                  <a:pt x="312144" y="280930"/>
                  <a:pt x="839118" y="370901"/>
                  <a:pt x="1004371" y="317653"/>
                </a:cubicBezTo>
                <a:cubicBezTo>
                  <a:pt x="1169624" y="264405"/>
                  <a:pt x="1123720" y="84462"/>
                  <a:pt x="1147590" y="42231"/>
                </a:cubicBezTo>
                <a:cubicBezTo>
                  <a:pt x="1171460" y="0"/>
                  <a:pt x="1159525" y="32132"/>
                  <a:pt x="1147590" y="64265"/>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2238260" y="3591499"/>
            <a:ext cx="611437" cy="738130"/>
          </a:xfrm>
          <a:custGeom>
            <a:avLst/>
            <a:gdLst>
              <a:gd name="connsiteX0" fmla="*/ 9181 w 611437"/>
              <a:gd name="connsiteY0" fmla="*/ 738130 h 738130"/>
              <a:gd name="connsiteX1" fmla="*/ 86299 w 611437"/>
              <a:gd name="connsiteY1" fmla="*/ 484742 h 738130"/>
              <a:gd name="connsiteX2" fmla="*/ 526974 w 611437"/>
              <a:gd name="connsiteY2" fmla="*/ 407624 h 738130"/>
              <a:gd name="connsiteX3" fmla="*/ 593075 w 611437"/>
              <a:gd name="connsiteY3" fmla="*/ 0 h 738130"/>
              <a:gd name="connsiteX4" fmla="*/ 593075 w 611437"/>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11437" h="738130">
                <a:moveTo>
                  <a:pt x="9181" y="738130"/>
                </a:moveTo>
                <a:cubicBezTo>
                  <a:pt x="4590" y="638978"/>
                  <a:pt x="0" y="539826"/>
                  <a:pt x="86299" y="484742"/>
                </a:cubicBezTo>
                <a:cubicBezTo>
                  <a:pt x="172598" y="429658"/>
                  <a:pt x="442511" y="488414"/>
                  <a:pt x="526974" y="407624"/>
                </a:cubicBezTo>
                <a:cubicBezTo>
                  <a:pt x="611437" y="326834"/>
                  <a:pt x="593075" y="0"/>
                  <a:pt x="593075" y="0"/>
                </a:cubicBezTo>
                <a:lnTo>
                  <a:pt x="5930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0" name="Freeform 69"/>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1" name="Freeform 70"/>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Freeform 71"/>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Freeform 72"/>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4" name="Freeform 73"/>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5" name="Rectangle 74"/>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76" name="Rectangle 75"/>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77" name="Rectangle 76"/>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78" name="Rectangle 77"/>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79" name="Rectangle 78"/>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80" name="Rectangle 79"/>
          <p:cNvSpPr/>
          <p:nvPr/>
        </p:nvSpPr>
        <p:spPr>
          <a:xfrm>
            <a:off x="7239000" y="26670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1" name="Rectangle 80"/>
          <p:cNvSpPr/>
          <p:nvPr/>
        </p:nvSpPr>
        <p:spPr>
          <a:xfrm>
            <a:off x="4343400" y="28194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sp>
        <p:nvSpPr>
          <p:cNvPr id="82" name="Rectangle 81"/>
          <p:cNvSpPr/>
          <p:nvPr/>
        </p:nvSpPr>
        <p:spPr>
          <a:xfrm>
            <a:off x="4419600" y="31242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3" name="Rectangle 82"/>
          <p:cNvSpPr/>
          <p:nvPr/>
        </p:nvSpPr>
        <p:spPr>
          <a:xfrm>
            <a:off x="7086600" y="3429000"/>
            <a:ext cx="550152" cy="369332"/>
          </a:xfrm>
          <a:prstGeom prst="rect">
            <a:avLst/>
          </a:prstGeom>
        </p:spPr>
        <p:txBody>
          <a:bodyPr wrap="none">
            <a:spAutoFit/>
          </a:bodyPr>
          <a:lstStyle/>
          <a:p>
            <a:pPr algn="ctr"/>
            <a:r>
              <a:rPr lang="en-US" dirty="0" err="1" smtClean="0"/>
              <a:t>24</a:t>
            </a:r>
            <a:r>
              <a:rPr lang="en-US" dirty="0" err="1" smtClean="0">
                <a:solidFill>
                  <a:schemeClr val="tx1"/>
                </a:solidFill>
              </a:rPr>
              <a:t>V</a:t>
            </a:r>
            <a:endParaRPr lang="en-US" dirty="0" smtClean="0">
              <a:solidFill>
                <a:schemeClr val="tx1"/>
              </a:solidFill>
            </a:endParaRPr>
          </a:p>
        </p:txBody>
      </p:sp>
      <p:sp>
        <p:nvSpPr>
          <p:cNvPr id="84" name="Rectangle 83"/>
          <p:cNvSpPr/>
          <p:nvPr/>
        </p:nvSpPr>
        <p:spPr>
          <a:xfrm>
            <a:off x="6781800" y="1143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Tree>
    <p:extLst>
      <p:ext uri="{BB962C8B-B14F-4D97-AF65-F5344CB8AC3E}">
        <p14:creationId xmlns:p14="http://schemas.microsoft.com/office/powerpoint/2010/main" val="1013815902"/>
      </p:ext>
    </p:extLst>
  </p:cSld>
  <p:clrMapOvr>
    <a:masterClrMapping/>
  </p:clrMapOvr>
  <p:timing>
    <p:tnLst>
      <p:par>
        <p:cTn xmlns:p14="http://schemas.microsoft.com/office/powerpoint/2010/mai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Level Power Control</a:t>
            </a:r>
            <a:endParaRPr lang="en-US" dirty="0"/>
          </a:p>
        </p:txBody>
      </p:sp>
      <p:sp>
        <p:nvSpPr>
          <p:cNvPr id="3" name="Rectangle 2"/>
          <p:cNvSpPr/>
          <p:nvPr/>
        </p:nvSpPr>
        <p:spPr>
          <a:xfrm>
            <a:off x="762000" y="1752600"/>
            <a:ext cx="7162800" cy="1905000"/>
          </a:xfrm>
          <a:prstGeom prst="rect">
            <a:avLst/>
          </a:prstGeom>
          <a:solidFill>
            <a:schemeClr val="tx2">
              <a:lumMod val="20000"/>
              <a:lumOff val="80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4" name="Rectangle 3"/>
          <p:cNvSpPr/>
          <p:nvPr/>
        </p:nvSpPr>
        <p:spPr>
          <a:xfrm>
            <a:off x="762000" y="4267200"/>
            <a:ext cx="6400800" cy="1905000"/>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US" dirty="0">
              <a:solidFill>
                <a:schemeClr val="tx1"/>
              </a:solidFill>
            </a:endParaRPr>
          </a:p>
        </p:txBody>
      </p:sp>
      <p:sp>
        <p:nvSpPr>
          <p:cNvPr id="5" name="Rounded Rectangle 4"/>
          <p:cNvSpPr/>
          <p:nvPr/>
        </p:nvSpPr>
        <p:spPr>
          <a:xfrm>
            <a:off x="8458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5"/>
          <p:cNvSpPr/>
          <p:nvPr/>
        </p:nvSpPr>
        <p:spPr>
          <a:xfrm flipH="1">
            <a:off x="8610600" y="2362200"/>
            <a:ext cx="299292" cy="2870812"/>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 name="Rectangle 6"/>
          <p:cNvSpPr/>
          <p:nvPr/>
        </p:nvSpPr>
        <p:spPr>
          <a:xfrm>
            <a:off x="8289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8" name="Rectangle 7"/>
          <p:cNvSpPr/>
          <p:nvPr/>
        </p:nvSpPr>
        <p:spPr>
          <a:xfrm>
            <a:off x="10668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a:t>
            </a:r>
          </a:p>
          <a:p>
            <a:pPr algn="ctr"/>
            <a:r>
              <a:rPr lang="en-US" dirty="0" smtClean="0">
                <a:solidFill>
                  <a:schemeClr val="tx1"/>
                </a:solidFill>
              </a:rPr>
              <a:t>Switching</a:t>
            </a:r>
            <a:endParaRPr lang="en-US" dirty="0">
              <a:solidFill>
                <a:schemeClr val="tx1"/>
              </a:solidFill>
            </a:endParaRPr>
          </a:p>
        </p:txBody>
      </p:sp>
      <p:sp>
        <p:nvSpPr>
          <p:cNvPr id="9" name="Rectangle 8"/>
          <p:cNvSpPr/>
          <p:nvPr/>
        </p:nvSpPr>
        <p:spPr>
          <a:xfrm>
            <a:off x="26670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0" name="Rectangle 9"/>
          <p:cNvSpPr/>
          <p:nvPr/>
        </p:nvSpPr>
        <p:spPr>
          <a:xfrm>
            <a:off x="4343400" y="2057400"/>
            <a:ext cx="12954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Monitoring</a:t>
            </a:r>
            <a:endParaRPr lang="en-US" dirty="0"/>
          </a:p>
        </p:txBody>
      </p:sp>
      <p:sp>
        <p:nvSpPr>
          <p:cNvPr id="11" name="Rectangle 10"/>
          <p:cNvSpPr/>
          <p:nvPr/>
        </p:nvSpPr>
        <p:spPr>
          <a:xfrm>
            <a:off x="6248400" y="20574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sp>
        <p:nvSpPr>
          <p:cNvPr id="12" name="Rectangle 11"/>
          <p:cNvSpPr/>
          <p:nvPr/>
        </p:nvSpPr>
        <p:spPr>
          <a:xfrm>
            <a:off x="3429000" y="2819400"/>
            <a:ext cx="11430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Filtering</a:t>
            </a:r>
            <a:endParaRPr lang="en-US" dirty="0"/>
          </a:p>
        </p:txBody>
      </p:sp>
      <p:sp>
        <p:nvSpPr>
          <p:cNvPr id="13" name="Rectangle 12"/>
          <p:cNvSpPr/>
          <p:nvPr/>
        </p:nvSpPr>
        <p:spPr>
          <a:xfrm>
            <a:off x="5257800" y="2743200"/>
            <a:ext cx="1371600" cy="8382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smtClean="0">
                <a:solidFill>
                  <a:schemeClr val="tx1"/>
                </a:solidFill>
              </a:rPr>
              <a:t>Volt/</a:t>
            </a:r>
            <a:r>
              <a:rPr lang="en-US" dirty="0" err="1" smtClean="0">
                <a:solidFill>
                  <a:schemeClr val="tx1"/>
                </a:solidFill>
              </a:rPr>
              <a:t>Curr</a:t>
            </a:r>
            <a:endParaRPr lang="en-US" dirty="0" smtClean="0">
              <a:solidFill>
                <a:schemeClr val="tx1"/>
              </a:solidFill>
            </a:endParaRPr>
          </a:p>
          <a:p>
            <a:pPr algn="ctr"/>
            <a:r>
              <a:rPr lang="en-US" dirty="0" smtClean="0">
                <a:solidFill>
                  <a:schemeClr val="tx1"/>
                </a:solidFill>
              </a:rPr>
              <a:t>Detection</a:t>
            </a:r>
            <a:endParaRPr lang="en-US" dirty="0"/>
          </a:p>
        </p:txBody>
      </p:sp>
      <p:sp>
        <p:nvSpPr>
          <p:cNvPr id="15" name="Pentagon 14"/>
          <p:cNvSpPr/>
          <p:nvPr/>
        </p:nvSpPr>
        <p:spPr>
          <a:xfrm>
            <a:off x="1752600" y="28956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6" name="Pentagon 15"/>
          <p:cNvSpPr/>
          <p:nvPr/>
        </p:nvSpPr>
        <p:spPr>
          <a:xfrm>
            <a:off x="1371600" y="4953000"/>
            <a:ext cx="1143000" cy="609600"/>
          </a:xfrm>
          <a:prstGeom prst="homePlat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ADC</a:t>
            </a:r>
          </a:p>
        </p:txBody>
      </p:sp>
      <p:sp>
        <p:nvSpPr>
          <p:cNvPr id="17" name="Isosceles Triangle 16"/>
          <p:cNvSpPr/>
          <p:nvPr/>
        </p:nvSpPr>
        <p:spPr>
          <a:xfrm rot="16200000">
            <a:off x="3086100" y="4610100"/>
            <a:ext cx="1371600" cy="1295400"/>
          </a:xfrm>
          <a:prstGeom prst="triangle">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US" dirty="0" smtClean="0">
                <a:solidFill>
                  <a:schemeClr val="tx1"/>
                </a:solidFill>
              </a:rPr>
              <a:t>Amp</a:t>
            </a:r>
            <a:endParaRPr lang="en-US" dirty="0">
              <a:solidFill>
                <a:schemeClr val="tx1"/>
              </a:solidFill>
            </a:endParaRPr>
          </a:p>
        </p:txBody>
      </p:sp>
      <p:sp>
        <p:nvSpPr>
          <p:cNvPr id="18" name="Rectangle 17"/>
          <p:cNvSpPr/>
          <p:nvPr/>
        </p:nvSpPr>
        <p:spPr>
          <a:xfrm>
            <a:off x="5562600" y="5562600"/>
            <a:ext cx="1143000" cy="3048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Curr</a:t>
            </a:r>
            <a:r>
              <a:rPr lang="en-US" dirty="0" smtClean="0">
                <a:solidFill>
                  <a:schemeClr val="tx1"/>
                </a:solidFill>
              </a:rPr>
              <a:t> Limit</a:t>
            </a:r>
            <a:endParaRPr lang="en-US" dirty="0">
              <a:solidFill>
                <a:schemeClr val="tx1"/>
              </a:solidFill>
            </a:endParaRPr>
          </a:p>
        </p:txBody>
      </p:sp>
      <p:sp>
        <p:nvSpPr>
          <p:cNvPr id="19" name="Rectangle 18"/>
          <p:cNvSpPr/>
          <p:nvPr/>
        </p:nvSpPr>
        <p:spPr>
          <a:xfrm>
            <a:off x="4876800" y="4953000"/>
            <a:ext cx="228600" cy="6096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smtClean="0">
              <a:solidFill>
                <a:schemeClr val="tx1"/>
              </a:solidFill>
            </a:endParaRPr>
          </a:p>
          <a:p>
            <a:pPr algn="ctr"/>
            <a:r>
              <a:rPr lang="en-US" dirty="0" smtClean="0">
                <a:solidFill>
                  <a:schemeClr val="tx1"/>
                </a:solidFill>
              </a:rPr>
              <a:t>R</a:t>
            </a:r>
          </a:p>
          <a:p>
            <a:pPr algn="ctr"/>
            <a:endParaRPr lang="en-US" dirty="0">
              <a:solidFill>
                <a:schemeClr val="tx1"/>
              </a:solidFill>
            </a:endParaRPr>
          </a:p>
        </p:txBody>
      </p:sp>
      <p:sp>
        <p:nvSpPr>
          <p:cNvPr id="20" name="Rectangle 19"/>
          <p:cNvSpPr/>
          <p:nvPr/>
        </p:nvSpPr>
        <p:spPr>
          <a:xfrm>
            <a:off x="5562600" y="4572000"/>
            <a:ext cx="1143000" cy="5334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Mosfet</a:t>
            </a:r>
            <a:endParaRPr lang="en-US" dirty="0">
              <a:solidFill>
                <a:schemeClr val="tx1"/>
              </a:solidFill>
            </a:endParaRPr>
          </a:p>
        </p:txBody>
      </p:sp>
      <p:cxnSp>
        <p:nvCxnSpPr>
          <p:cNvPr id="22" name="Straight Connector 21"/>
          <p:cNvCxnSpPr>
            <a:stCxn id="17" idx="0"/>
            <a:endCxn id="16" idx="3"/>
          </p:cNvCxnSpPr>
          <p:nvPr/>
        </p:nvCxnSpPr>
        <p:spPr>
          <a:xfrm flipH="1">
            <a:off x="2514600" y="52578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7" name="Straight Connector 26"/>
          <p:cNvCxnSpPr/>
          <p:nvPr/>
        </p:nvCxnSpPr>
        <p:spPr>
          <a:xfrm>
            <a:off x="4419600" y="47244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8" name="Straight Connector 27"/>
          <p:cNvCxnSpPr/>
          <p:nvPr/>
        </p:nvCxnSpPr>
        <p:spPr>
          <a:xfrm>
            <a:off x="4419600" y="5715000"/>
            <a:ext cx="1143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5" name="Straight Connector 34"/>
          <p:cNvCxnSpPr/>
          <p:nvPr/>
        </p:nvCxnSpPr>
        <p:spPr>
          <a:xfrm flipV="1">
            <a:off x="4953000" y="4724400"/>
            <a:ext cx="0" cy="228600"/>
          </a:xfrm>
          <a:prstGeom prst="line">
            <a:avLst/>
          </a:prstGeom>
          <a:ln w="19050"/>
        </p:spPr>
        <p:style>
          <a:lnRef idx="1">
            <a:schemeClr val="dk1"/>
          </a:lnRef>
          <a:fillRef idx="0">
            <a:schemeClr val="dk1"/>
          </a:fillRef>
          <a:effectRef idx="0">
            <a:schemeClr val="dk1"/>
          </a:effectRef>
          <a:fontRef idx="minor">
            <a:schemeClr val="tx1"/>
          </a:fontRef>
        </p:style>
      </p:cxnSp>
      <p:cxnSp>
        <p:nvCxnSpPr>
          <p:cNvPr id="36" name="Straight Connector 35"/>
          <p:cNvCxnSpPr/>
          <p:nvPr/>
        </p:nvCxnSpPr>
        <p:spPr>
          <a:xfrm flipV="1">
            <a:off x="4953000" y="5562600"/>
            <a:ext cx="0" cy="152400"/>
          </a:xfrm>
          <a:prstGeom prst="line">
            <a:avLst/>
          </a:prstGeom>
          <a:ln w="19050"/>
        </p:spPr>
        <p:style>
          <a:lnRef idx="1">
            <a:schemeClr val="dk1"/>
          </a:lnRef>
          <a:fillRef idx="0">
            <a:schemeClr val="dk1"/>
          </a:fillRef>
          <a:effectRef idx="0">
            <a:schemeClr val="dk1"/>
          </a:effectRef>
          <a:fontRef idx="minor">
            <a:schemeClr val="tx1"/>
          </a:fontRef>
        </p:style>
      </p:cxnSp>
      <p:cxnSp>
        <p:nvCxnSpPr>
          <p:cNvPr id="38" name="Straight Connector 37"/>
          <p:cNvCxnSpPr/>
          <p:nvPr/>
        </p:nvCxnSpPr>
        <p:spPr>
          <a:xfrm flipH="1">
            <a:off x="6705600" y="48006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39" name="Straight Connector 38"/>
          <p:cNvCxnSpPr/>
          <p:nvPr/>
        </p:nvCxnSpPr>
        <p:spPr>
          <a:xfrm flipH="1">
            <a:off x="6705600" y="5715000"/>
            <a:ext cx="7620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sp>
        <p:nvSpPr>
          <p:cNvPr id="40" name="Rectangle 39"/>
          <p:cNvSpPr/>
          <p:nvPr/>
        </p:nvSpPr>
        <p:spPr>
          <a:xfrm>
            <a:off x="685800" y="1447800"/>
            <a:ext cx="1500796" cy="369332"/>
          </a:xfrm>
          <a:prstGeom prst="rect">
            <a:avLst/>
          </a:prstGeom>
        </p:spPr>
        <p:txBody>
          <a:bodyPr wrap="square">
            <a:spAutoFit/>
          </a:bodyPr>
          <a:lstStyle/>
          <a:p>
            <a:r>
              <a:rPr lang="en-US" dirty="0" smtClean="0"/>
              <a:t>Load Switcher</a:t>
            </a:r>
            <a:endParaRPr lang="en-US" dirty="0">
              <a:solidFill>
                <a:schemeClr val="tx1"/>
              </a:solidFill>
            </a:endParaRPr>
          </a:p>
        </p:txBody>
      </p:sp>
      <p:sp>
        <p:nvSpPr>
          <p:cNvPr id="41" name="Rectangle 40"/>
          <p:cNvSpPr/>
          <p:nvPr/>
        </p:nvSpPr>
        <p:spPr>
          <a:xfrm>
            <a:off x="685800" y="3962400"/>
            <a:ext cx="2285241" cy="369332"/>
          </a:xfrm>
          <a:prstGeom prst="rect">
            <a:avLst/>
          </a:prstGeom>
        </p:spPr>
        <p:txBody>
          <a:bodyPr wrap="none">
            <a:spAutoFit/>
          </a:bodyPr>
          <a:lstStyle/>
          <a:p>
            <a:r>
              <a:rPr lang="en-US" dirty="0" smtClean="0"/>
              <a:t>Ground Fault Monitor</a:t>
            </a:r>
            <a:endParaRPr lang="en-US" dirty="0">
              <a:solidFill>
                <a:schemeClr val="tx1"/>
              </a:solidFill>
            </a:endParaRPr>
          </a:p>
        </p:txBody>
      </p:sp>
      <p:cxnSp>
        <p:nvCxnSpPr>
          <p:cNvPr id="42" name="Straight Connector 41"/>
          <p:cNvCxnSpPr/>
          <p:nvPr/>
        </p:nvCxnSpPr>
        <p:spPr>
          <a:xfrm flipH="1">
            <a:off x="2895600" y="32004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4" name="Straight Connector 43"/>
          <p:cNvCxnSpPr/>
          <p:nvPr/>
        </p:nvCxnSpPr>
        <p:spPr>
          <a:xfrm flipH="1">
            <a:off x="2209800" y="2362200"/>
            <a:ext cx="4572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46" name="Straight Connector 45"/>
          <p:cNvCxnSpPr/>
          <p:nvPr/>
        </p:nvCxnSpPr>
        <p:spPr>
          <a:xfrm flipH="1">
            <a:off x="3810000" y="23622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1" name="Straight Connector 50"/>
          <p:cNvCxnSpPr/>
          <p:nvPr/>
        </p:nvCxnSpPr>
        <p:spPr>
          <a:xfrm flipH="1">
            <a:off x="5638800" y="2362200"/>
            <a:ext cx="6096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3" name="Straight Connector 52"/>
          <p:cNvCxnSpPr/>
          <p:nvPr/>
        </p:nvCxnSpPr>
        <p:spPr>
          <a:xfrm flipH="1">
            <a:off x="4572000" y="3200400"/>
            <a:ext cx="6858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56" name="Straight Connector 55"/>
          <p:cNvCxnSpPr/>
          <p:nvPr/>
        </p:nvCxnSpPr>
        <p:spPr>
          <a:xfrm flipV="1">
            <a:off x="7010400" y="2590800"/>
            <a:ext cx="0" cy="381000"/>
          </a:xfrm>
          <a:prstGeom prst="line">
            <a:avLst/>
          </a:prstGeom>
          <a:ln w="19050"/>
        </p:spPr>
        <p:style>
          <a:lnRef idx="1">
            <a:schemeClr val="dk1"/>
          </a:lnRef>
          <a:fillRef idx="0">
            <a:schemeClr val="dk1"/>
          </a:fillRef>
          <a:effectRef idx="0">
            <a:schemeClr val="dk1"/>
          </a:effectRef>
          <a:fontRef idx="minor">
            <a:schemeClr val="tx1"/>
          </a:fontRef>
        </p:style>
      </p:cxnSp>
      <p:cxnSp>
        <p:nvCxnSpPr>
          <p:cNvPr id="58" name="Straight Connector 57"/>
          <p:cNvCxnSpPr/>
          <p:nvPr/>
        </p:nvCxnSpPr>
        <p:spPr>
          <a:xfrm flipV="1">
            <a:off x="4953000" y="2590800"/>
            <a:ext cx="0" cy="609600"/>
          </a:xfrm>
          <a:prstGeom prst="line">
            <a:avLst/>
          </a:prstGeom>
          <a:ln w="19050"/>
        </p:spPr>
        <p:style>
          <a:lnRef idx="1">
            <a:schemeClr val="dk1"/>
          </a:lnRef>
          <a:fillRef idx="0">
            <a:schemeClr val="dk1"/>
          </a:fillRef>
          <a:effectRef idx="0">
            <a:schemeClr val="dk1"/>
          </a:effectRef>
          <a:fontRef idx="minor">
            <a:schemeClr val="tx1"/>
          </a:fontRef>
        </p:style>
      </p:cxnSp>
      <p:cxnSp>
        <p:nvCxnSpPr>
          <p:cNvPr id="62" name="Straight Connector 61"/>
          <p:cNvCxnSpPr/>
          <p:nvPr/>
        </p:nvCxnSpPr>
        <p:spPr>
          <a:xfrm flipH="1">
            <a:off x="7391400" y="2362200"/>
            <a:ext cx="1066800" cy="0"/>
          </a:xfrm>
          <a:prstGeom prst="line">
            <a:avLst/>
          </a:prstGeom>
          <a:ln w="19050"/>
        </p:spPr>
        <p:style>
          <a:lnRef idx="1">
            <a:schemeClr val="dk1"/>
          </a:lnRef>
          <a:fillRef idx="0">
            <a:schemeClr val="dk1"/>
          </a:fillRef>
          <a:effectRef idx="0">
            <a:schemeClr val="dk1"/>
          </a:effectRef>
          <a:fontRef idx="minor">
            <a:schemeClr val="tx1"/>
          </a:fontRef>
        </p:style>
      </p:cxnSp>
      <p:sp>
        <p:nvSpPr>
          <p:cNvPr id="64" name="Rectangle 63"/>
          <p:cNvSpPr/>
          <p:nvPr/>
        </p:nvSpPr>
        <p:spPr>
          <a:xfrm>
            <a:off x="84582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p:cNvSpPr/>
          <p:nvPr/>
        </p:nvSpPr>
        <p:spPr>
          <a:xfrm>
            <a:off x="8610600" y="2209800"/>
            <a:ext cx="152400" cy="3048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7" name="Straight Connector 66"/>
          <p:cNvCxnSpPr>
            <a:stCxn id="6" idx="3"/>
            <a:endCxn id="65" idx="3"/>
          </p:cNvCxnSpPr>
          <p:nvPr/>
        </p:nvCxnSpPr>
        <p:spPr>
          <a:xfrm flipH="1">
            <a:off x="8763000" y="2362200"/>
            <a:ext cx="109824" cy="0"/>
          </a:xfrm>
          <a:prstGeom prst="line">
            <a:avLst/>
          </a:prstGeom>
          <a:ln w="19050"/>
        </p:spPr>
        <p:style>
          <a:lnRef idx="1">
            <a:schemeClr val="dk1"/>
          </a:lnRef>
          <a:fillRef idx="0">
            <a:schemeClr val="dk1"/>
          </a:fillRef>
          <a:effectRef idx="0">
            <a:schemeClr val="dk1"/>
          </a:effectRef>
          <a:fontRef idx="minor">
            <a:schemeClr val="tx1"/>
          </a:fontRef>
        </p:style>
      </p:cxnSp>
      <p:sp>
        <p:nvSpPr>
          <p:cNvPr id="75" name="Freeform 74"/>
          <p:cNvSpPr/>
          <p:nvPr/>
        </p:nvSpPr>
        <p:spPr>
          <a:xfrm>
            <a:off x="7310438" y="3733800"/>
            <a:ext cx="995362" cy="1066800"/>
          </a:xfrm>
          <a:custGeom>
            <a:avLst/>
            <a:gdLst>
              <a:gd name="connsiteX0" fmla="*/ 0 w 986631"/>
              <a:gd name="connsiteY0" fmla="*/ 1066800 h 1066800"/>
              <a:gd name="connsiteX1" fmla="*/ 823912 w 986631"/>
              <a:gd name="connsiteY1" fmla="*/ 862013 h 1066800"/>
              <a:gd name="connsiteX2" fmla="*/ 976312 w 986631"/>
              <a:gd name="connsiteY2" fmla="*/ 0 h 1066800"/>
            </a:gdLst>
            <a:ahLst/>
            <a:cxnLst>
              <a:cxn ang="0">
                <a:pos x="connsiteX0" y="connsiteY0"/>
              </a:cxn>
              <a:cxn ang="0">
                <a:pos x="connsiteX1" y="connsiteY1"/>
              </a:cxn>
              <a:cxn ang="0">
                <a:pos x="connsiteX2" y="connsiteY2"/>
              </a:cxn>
            </a:cxnLst>
            <a:rect l="l" t="t" r="r" b="b"/>
            <a:pathLst>
              <a:path w="986631" h="1066800">
                <a:moveTo>
                  <a:pt x="0" y="1066800"/>
                </a:moveTo>
                <a:cubicBezTo>
                  <a:pt x="330596" y="1053306"/>
                  <a:pt x="661193" y="1039813"/>
                  <a:pt x="823912" y="862013"/>
                </a:cubicBezTo>
                <a:cubicBezTo>
                  <a:pt x="986631" y="684213"/>
                  <a:pt x="981471" y="342106"/>
                  <a:pt x="97631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7" name="Straight Connector 76"/>
          <p:cNvCxnSpPr/>
          <p:nvPr/>
        </p:nvCxnSpPr>
        <p:spPr>
          <a:xfrm flipV="1">
            <a:off x="8305800" y="2362200"/>
            <a:ext cx="0" cy="1371600"/>
          </a:xfrm>
          <a:prstGeom prst="line">
            <a:avLst/>
          </a:prstGeom>
          <a:ln w="19050"/>
        </p:spPr>
        <p:style>
          <a:lnRef idx="1">
            <a:schemeClr val="dk1"/>
          </a:lnRef>
          <a:fillRef idx="0">
            <a:schemeClr val="dk1"/>
          </a:fillRef>
          <a:effectRef idx="0">
            <a:schemeClr val="dk1"/>
          </a:effectRef>
          <a:fontRef idx="minor">
            <a:schemeClr val="tx1"/>
          </a:fontRef>
        </p:style>
      </p:cxnSp>
      <p:cxnSp>
        <p:nvCxnSpPr>
          <p:cNvPr id="79" name="Straight Connector 78"/>
          <p:cNvCxnSpPr/>
          <p:nvPr/>
        </p:nvCxnSpPr>
        <p:spPr>
          <a:xfrm>
            <a:off x="7315200" y="6400800"/>
            <a:ext cx="304800" cy="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flipH="1">
            <a:off x="72390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2" name="Straight Connector 81"/>
          <p:cNvCxnSpPr/>
          <p:nvPr/>
        </p:nvCxnSpPr>
        <p:spPr>
          <a:xfrm flipH="1">
            <a:off x="73914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3" name="Straight Connector 82"/>
          <p:cNvCxnSpPr/>
          <p:nvPr/>
        </p:nvCxnSpPr>
        <p:spPr>
          <a:xfrm flipH="1">
            <a:off x="7543800" y="6400800"/>
            <a:ext cx="76200" cy="1524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5" name="Straight Connector 84"/>
          <p:cNvCxnSpPr/>
          <p:nvPr/>
        </p:nvCxnSpPr>
        <p:spPr>
          <a:xfrm flipV="1">
            <a:off x="7467600" y="5715000"/>
            <a:ext cx="0" cy="685800"/>
          </a:xfrm>
          <a:prstGeom prst="line">
            <a:avLst/>
          </a:prstGeom>
          <a:ln w="19050">
            <a:solidFill>
              <a:srgbClr val="277707"/>
            </a:solidFill>
          </a:ln>
        </p:spPr>
        <p:style>
          <a:lnRef idx="1">
            <a:schemeClr val="dk1"/>
          </a:lnRef>
          <a:fillRef idx="0">
            <a:schemeClr val="dk1"/>
          </a:fillRef>
          <a:effectRef idx="0">
            <a:schemeClr val="dk1"/>
          </a:effectRef>
          <a:fontRef idx="minor">
            <a:schemeClr val="tx1"/>
          </a:fontRef>
        </p:style>
      </p:cxnSp>
      <p:cxnSp>
        <p:nvCxnSpPr>
          <p:cNvPr id="87" name="Straight Connector 86"/>
          <p:cNvCxnSpPr/>
          <p:nvPr/>
        </p:nvCxnSpPr>
        <p:spPr>
          <a:xfrm flipH="1">
            <a:off x="304800" y="2362200"/>
            <a:ext cx="762000" cy="0"/>
          </a:xfrm>
          <a:prstGeom prst="line">
            <a:avLst/>
          </a:prstGeom>
          <a:ln w="19050"/>
        </p:spPr>
        <p:style>
          <a:lnRef idx="1">
            <a:schemeClr val="dk1"/>
          </a:lnRef>
          <a:fillRef idx="0">
            <a:schemeClr val="dk1"/>
          </a:fillRef>
          <a:effectRef idx="0">
            <a:schemeClr val="dk1"/>
          </a:effectRef>
          <a:fontRef idx="minor">
            <a:schemeClr val="tx1"/>
          </a:fontRef>
        </p:style>
      </p:cxnSp>
      <p:sp>
        <p:nvSpPr>
          <p:cNvPr id="89" name="Rectangle 88"/>
          <p:cNvSpPr/>
          <p:nvPr/>
        </p:nvSpPr>
        <p:spPr>
          <a:xfrm>
            <a:off x="152400" y="1981200"/>
            <a:ext cx="550151" cy="369332"/>
          </a:xfrm>
          <a:prstGeom prst="rect">
            <a:avLst/>
          </a:prstGeom>
        </p:spPr>
        <p:txBody>
          <a:bodyPr wrap="none">
            <a:spAutoFit/>
          </a:bodyPr>
          <a:lstStyle/>
          <a:p>
            <a:pPr algn="ctr"/>
            <a:r>
              <a:rPr lang="en-US" dirty="0" err="1" smtClean="0">
                <a:solidFill>
                  <a:schemeClr val="tx1"/>
                </a:solidFill>
              </a:rPr>
              <a:t>12V</a:t>
            </a:r>
            <a:endParaRPr lang="en-US" dirty="0" smtClean="0">
              <a:solidFill>
                <a:schemeClr val="tx1"/>
              </a:solidFill>
            </a:endParaRPr>
          </a:p>
        </p:txBody>
      </p:sp>
      <p:cxnSp>
        <p:nvCxnSpPr>
          <p:cNvPr id="90" name="Straight Connector 89"/>
          <p:cNvCxnSpPr/>
          <p:nvPr/>
        </p:nvCxnSpPr>
        <p:spPr>
          <a:xfrm flipH="1">
            <a:off x="1219200" y="32766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1" name="Straight Connector 90"/>
          <p:cNvCxnSpPr/>
          <p:nvPr/>
        </p:nvCxnSpPr>
        <p:spPr>
          <a:xfrm flipH="1">
            <a:off x="838200" y="5334000"/>
            <a:ext cx="5334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94" name="Straight Connector 93"/>
          <p:cNvCxnSpPr/>
          <p:nvPr/>
        </p:nvCxnSpPr>
        <p:spPr>
          <a:xfrm flipH="1">
            <a:off x="6629400" y="29718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52" name="Rectangle 51"/>
          <p:cNvSpPr/>
          <p:nvPr/>
        </p:nvSpPr>
        <p:spPr>
          <a:xfrm>
            <a:off x="5867400" y="6248400"/>
            <a:ext cx="1413720" cy="369332"/>
          </a:xfrm>
          <a:prstGeom prst="rect">
            <a:avLst/>
          </a:prstGeom>
        </p:spPr>
        <p:txBody>
          <a:bodyPr wrap="square">
            <a:spAutoFit/>
          </a:bodyPr>
          <a:lstStyle/>
          <a:p>
            <a:pPr algn="ctr"/>
            <a:r>
              <a:rPr lang="en-US" dirty="0" smtClean="0"/>
              <a:t>Seawater Ref</a:t>
            </a:r>
          </a:p>
        </p:txBody>
      </p:sp>
    </p:spTree>
    <p:extLst>
      <p:ext uri="{BB962C8B-B14F-4D97-AF65-F5344CB8AC3E}">
        <p14:creationId xmlns:p14="http://schemas.microsoft.com/office/powerpoint/2010/main" val="1746453468"/>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05423" y="906248"/>
            <a:ext cx="7063217" cy="2862323"/>
          </a:xfrm>
          <a:prstGeom prst="rect">
            <a:avLst/>
          </a:prstGeom>
          <a:noFill/>
        </p:spPr>
        <p:txBody>
          <a:bodyPr wrap="square" rtlCol="0">
            <a:spAutoFit/>
          </a:bodyPr>
          <a:lstStyle/>
          <a:p>
            <a:r>
              <a:rPr lang="en-US" dirty="0" err="1" smtClean="0"/>
              <a:t>swFOCE</a:t>
            </a:r>
            <a:r>
              <a:rPr lang="en-US" dirty="0" smtClean="0"/>
              <a:t> shall meet all </a:t>
            </a:r>
            <a:r>
              <a:rPr lang="en-US" dirty="0" err="1" smtClean="0"/>
              <a:t>xFOCE</a:t>
            </a:r>
            <a:r>
              <a:rPr lang="en-US" dirty="0" smtClean="0"/>
              <a:t> requirements</a:t>
            </a:r>
          </a:p>
          <a:p>
            <a:endParaRPr lang="en-US" dirty="0"/>
          </a:p>
          <a:p>
            <a:r>
              <a:rPr lang="en-US" dirty="0" err="1" smtClean="0"/>
              <a:t>swFOCE</a:t>
            </a:r>
            <a:r>
              <a:rPr lang="en-US" dirty="0" smtClean="0"/>
              <a:t> shall not require a support ship greater than 50’ for deployment and recovery </a:t>
            </a:r>
          </a:p>
          <a:p>
            <a:endParaRPr lang="en-US" dirty="0"/>
          </a:p>
          <a:p>
            <a:r>
              <a:rPr lang="en-US" dirty="0" err="1" smtClean="0"/>
              <a:t>swFOCE</a:t>
            </a:r>
            <a:r>
              <a:rPr lang="en-US" dirty="0" smtClean="0"/>
              <a:t> shall include a camera system capable of variable time lapse digital data collection suitable for publication, the camera (and light source if included) shall also be adjustable within the </a:t>
            </a:r>
            <a:r>
              <a:rPr lang="en-US" dirty="0" err="1" smtClean="0"/>
              <a:t>swFOCE</a:t>
            </a:r>
            <a:r>
              <a:rPr lang="en-US" dirty="0" smtClean="0"/>
              <a:t> structure</a:t>
            </a:r>
          </a:p>
          <a:p>
            <a:endParaRPr lang="en-US" dirty="0"/>
          </a:p>
          <a:p>
            <a:endParaRPr lang="en-US" dirty="0" smtClean="0"/>
          </a:p>
        </p:txBody>
      </p:sp>
      <p:sp>
        <p:nvSpPr>
          <p:cNvPr id="6" name="Title 1"/>
          <p:cNvSpPr>
            <a:spLocks noGrp="1"/>
          </p:cNvSpPr>
          <p:nvPr>
            <p:ph type="title"/>
          </p:nvPr>
        </p:nvSpPr>
        <p:spPr>
          <a:xfrm>
            <a:off x="766119" y="0"/>
            <a:ext cx="7705124" cy="919848"/>
          </a:xfrm>
        </p:spPr>
        <p:txBody>
          <a:bodyPr/>
          <a:lstStyle/>
          <a:p>
            <a:r>
              <a:rPr lang="en-US" dirty="0" err="1" smtClean="0"/>
              <a:t>swFOCE</a:t>
            </a:r>
            <a:endParaRPr lang="en-US" dirty="0"/>
          </a:p>
        </p:txBody>
      </p:sp>
      <p:pic>
        <p:nvPicPr>
          <p:cNvPr id="7" name="Picture 6" descr="hopkins_sit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139321" y="3346638"/>
            <a:ext cx="2766541" cy="2490328"/>
          </a:xfrm>
          <a:prstGeom prst="rect">
            <a:avLst/>
          </a:prstGeom>
        </p:spPr>
      </p:pic>
      <p:sp>
        <p:nvSpPr>
          <p:cNvPr id="2" name="TextBox 1"/>
          <p:cNvSpPr txBox="1"/>
          <p:nvPr/>
        </p:nvSpPr>
        <p:spPr>
          <a:xfrm>
            <a:off x="1105423" y="3346638"/>
            <a:ext cx="3892120" cy="2308324"/>
          </a:xfrm>
          <a:prstGeom prst="rect">
            <a:avLst/>
          </a:prstGeom>
          <a:noFill/>
        </p:spPr>
        <p:txBody>
          <a:bodyPr wrap="square" rtlCol="0">
            <a:spAutoFit/>
          </a:bodyPr>
          <a:lstStyle/>
          <a:p>
            <a:r>
              <a:rPr lang="en-US" dirty="0" err="1" smtClean="0"/>
              <a:t>swFOCE</a:t>
            </a:r>
            <a:r>
              <a:rPr lang="en-US" dirty="0" smtClean="0"/>
              <a:t> shall use the Stanford Hopkins</a:t>
            </a:r>
          </a:p>
          <a:p>
            <a:r>
              <a:rPr lang="en-US" dirty="0" smtClean="0"/>
              <a:t>Marine Station’s submarine cable </a:t>
            </a:r>
          </a:p>
          <a:p>
            <a:endParaRPr lang="en-US" dirty="0"/>
          </a:p>
          <a:p>
            <a:r>
              <a:rPr lang="en-US" dirty="0" err="1" smtClean="0"/>
              <a:t>swFOCE</a:t>
            </a:r>
            <a:r>
              <a:rPr lang="en-US" dirty="0" smtClean="0"/>
              <a:t> shall provide a separate power and communications links form the planned Hopkins science use and will not interfere with other science operations. </a:t>
            </a:r>
          </a:p>
        </p:txBody>
      </p:sp>
      <p:sp>
        <p:nvSpPr>
          <p:cNvPr id="3" name="Right Arrow 2"/>
          <p:cNvSpPr/>
          <p:nvPr/>
        </p:nvSpPr>
        <p:spPr>
          <a:xfrm>
            <a:off x="4497788" y="3685910"/>
            <a:ext cx="428361" cy="31185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710953015"/>
      </p:ext>
    </p:extLst>
  </p:cSld>
  <p:clrMapOvr>
    <a:masterClrMapping/>
  </p:clrMapOvr>
  <p:timing>
    <p:tnLst>
      <p:par>
        <p:cTn xmlns:p14="http://schemas.microsoft.com/office/powerpoint/2010/mai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808038"/>
          </a:xfrm>
        </p:spPr>
        <p:txBody>
          <a:bodyPr/>
          <a:lstStyle/>
          <a:p>
            <a:r>
              <a:rPr lang="en-US" dirty="0" smtClean="0"/>
              <a:t>Communication</a:t>
            </a:r>
            <a:endParaRPr lang="en-US" dirty="0"/>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dirty="0" smtClean="0"/>
              <a:t>Communication from shore to subsea node</a:t>
            </a:r>
          </a:p>
          <a:p>
            <a:pPr lvl="1"/>
            <a:r>
              <a:rPr lang="en-US" dirty="0" smtClean="0"/>
              <a:t>Factors:</a:t>
            </a:r>
          </a:p>
          <a:p>
            <a:pPr lvl="2"/>
            <a:r>
              <a:rPr lang="en-US" dirty="0" smtClean="0"/>
              <a:t>Is your FOCE tethered or standalone?</a:t>
            </a:r>
          </a:p>
          <a:p>
            <a:pPr lvl="2"/>
            <a:r>
              <a:rPr lang="en-US" dirty="0" smtClean="0"/>
              <a:t>Distance</a:t>
            </a:r>
          </a:p>
          <a:p>
            <a:pPr lvl="2"/>
            <a:r>
              <a:rPr lang="en-US" dirty="0" smtClean="0"/>
              <a:t>Bandwidth requirements</a:t>
            </a:r>
          </a:p>
          <a:p>
            <a:pPr lvl="2"/>
            <a:r>
              <a:rPr lang="en-US" dirty="0" smtClean="0"/>
              <a:t>Shore based infrastructure</a:t>
            </a:r>
          </a:p>
          <a:p>
            <a:pPr lvl="1"/>
            <a:r>
              <a:rPr lang="en-US" dirty="0" smtClean="0"/>
              <a:t>Potential choices:</a:t>
            </a:r>
          </a:p>
          <a:p>
            <a:pPr lvl="2"/>
            <a:r>
              <a:rPr lang="en-US" dirty="0" smtClean="0"/>
              <a:t>Tethered: Ethernet, RS-422, DSL</a:t>
            </a:r>
          </a:p>
          <a:p>
            <a:pPr lvl="2"/>
            <a:r>
              <a:rPr lang="en-US" dirty="0" smtClean="0"/>
              <a:t>Standalone: Wireless </a:t>
            </a:r>
            <a:r>
              <a:rPr lang="en-US" dirty="0" err="1" smtClean="0"/>
              <a:t>ethernet</a:t>
            </a:r>
            <a:endParaRPr lang="en-US" dirty="0" smtClean="0"/>
          </a:p>
          <a:p>
            <a:r>
              <a:rPr lang="en-US" dirty="0" smtClean="0"/>
              <a:t>Communication from subsea node to individual external instruments</a:t>
            </a:r>
          </a:p>
          <a:p>
            <a:pPr lvl="1"/>
            <a:r>
              <a:rPr lang="en-US" dirty="0" smtClean="0"/>
              <a:t>Most instruments utilize serial </a:t>
            </a:r>
            <a:r>
              <a:rPr lang="en-US" dirty="0" err="1" smtClean="0"/>
              <a:t>comms</a:t>
            </a:r>
            <a:endParaRPr lang="en-US" dirty="0" smtClean="0"/>
          </a:p>
          <a:p>
            <a:pPr lvl="2"/>
            <a:r>
              <a:rPr lang="en-US" dirty="0" smtClean="0"/>
              <a:t>RS-232 and RS-485 most common</a:t>
            </a:r>
          </a:p>
          <a:p>
            <a:pPr>
              <a:buNone/>
            </a:pPr>
            <a:endParaRPr lang="en-US" dirty="0" smtClean="0"/>
          </a:p>
          <a:p>
            <a:endParaRPr lang="en-US" dirty="0" smtClean="0"/>
          </a:p>
          <a:p>
            <a:pPr lvl="1">
              <a:buNone/>
            </a:pPr>
            <a:endParaRPr lang="en-US" dirty="0" smtClean="0"/>
          </a:p>
          <a:p>
            <a:pPr lvl="1">
              <a:buNone/>
            </a:pPr>
            <a:endParaRPr lang="en-US" dirty="0"/>
          </a:p>
          <a:p>
            <a:pPr lvl="1">
              <a:buNone/>
            </a:pPr>
            <a:endParaRPr lang="en-US" dirty="0"/>
          </a:p>
        </p:txBody>
      </p:sp>
    </p:spTree>
    <p:extLst>
      <p:ext uri="{BB962C8B-B14F-4D97-AF65-F5344CB8AC3E}">
        <p14:creationId xmlns:p14="http://schemas.microsoft.com/office/powerpoint/2010/main" val="3875332946"/>
      </p:ext>
    </p:extLst>
  </p:cSld>
  <p:clrMapOvr>
    <a:masterClrMapping/>
  </p:clrMapOvr>
  <p:timing>
    <p:tnLst>
      <p:par>
        <p:cTn xmlns:p14="http://schemas.microsoft.com/office/powerpoint/2010/mai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Communications Example</a:t>
            </a:r>
            <a:endParaRPr lang="en-US" dirty="0"/>
          </a:p>
        </p:txBody>
      </p:sp>
      <p:sp>
        <p:nvSpPr>
          <p:cNvPr id="3" name="Rounded Rectangle 2"/>
          <p:cNvSpPr/>
          <p:nvPr/>
        </p:nvSpPr>
        <p:spPr>
          <a:xfrm>
            <a:off x="457200" y="1447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ounded Rectangle 3"/>
          <p:cNvSpPr/>
          <p:nvPr/>
        </p:nvSpPr>
        <p:spPr>
          <a:xfrm>
            <a:off x="441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ounded Rectangle 4"/>
          <p:cNvSpPr/>
          <p:nvPr/>
        </p:nvSpPr>
        <p:spPr>
          <a:xfrm>
            <a:off x="57150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ounded Rectangle 5"/>
          <p:cNvSpPr/>
          <p:nvPr/>
        </p:nvSpPr>
        <p:spPr>
          <a:xfrm>
            <a:off x="3124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6"/>
          <p:cNvSpPr/>
          <p:nvPr/>
        </p:nvSpPr>
        <p:spPr>
          <a:xfrm>
            <a:off x="304800" y="685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9" name="Rectangle 8"/>
          <p:cNvSpPr/>
          <p:nvPr/>
        </p:nvSpPr>
        <p:spPr>
          <a:xfrm>
            <a:off x="609600" y="2438400"/>
            <a:ext cx="990600" cy="6096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Video</a:t>
            </a:r>
          </a:p>
          <a:p>
            <a:pPr algn="ctr"/>
            <a:r>
              <a:rPr lang="en-US" dirty="0" smtClean="0">
                <a:solidFill>
                  <a:schemeClr val="tx1"/>
                </a:solidFill>
              </a:rPr>
              <a:t>Server</a:t>
            </a:r>
            <a:endParaRPr lang="en-US" dirty="0">
              <a:solidFill>
                <a:schemeClr val="tx1"/>
              </a:solidFill>
            </a:endParaRPr>
          </a:p>
        </p:txBody>
      </p:sp>
      <p:sp>
        <p:nvSpPr>
          <p:cNvPr id="12" name="Rectangle 11"/>
          <p:cNvSpPr/>
          <p:nvPr/>
        </p:nvSpPr>
        <p:spPr>
          <a:xfrm>
            <a:off x="1143000" y="1295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ounded Rectangle 18"/>
          <p:cNvSpPr/>
          <p:nvPr/>
        </p:nvSpPr>
        <p:spPr>
          <a:xfrm>
            <a:off x="19812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ounded Rectangle 19"/>
          <p:cNvSpPr/>
          <p:nvPr/>
        </p:nvSpPr>
        <p:spPr>
          <a:xfrm>
            <a:off x="609600" y="5257800"/>
            <a:ext cx="381000" cy="99060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p:cNvSpPr/>
          <p:nvPr/>
        </p:nvSpPr>
        <p:spPr>
          <a:xfrm>
            <a:off x="4495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p:cNvSpPr/>
          <p:nvPr/>
        </p:nvSpPr>
        <p:spPr>
          <a:xfrm>
            <a:off x="37338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2895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p:cNvSpPr/>
          <p:nvPr/>
        </p:nvSpPr>
        <p:spPr>
          <a:xfrm>
            <a:off x="2133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p:cNvSpPr/>
          <p:nvPr/>
        </p:nvSpPr>
        <p:spPr>
          <a:xfrm>
            <a:off x="1371600" y="4343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p:cNvSpPr/>
          <p:nvPr/>
        </p:nvSpPr>
        <p:spPr>
          <a:xfrm>
            <a:off x="1905000" y="1828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32" name="Rectangle 31"/>
          <p:cNvSpPr/>
          <p:nvPr/>
        </p:nvSpPr>
        <p:spPr>
          <a:xfrm>
            <a:off x="5715000" y="18288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44" name="Freeform 43"/>
          <p:cNvSpPr/>
          <p:nvPr/>
        </p:nvSpPr>
        <p:spPr>
          <a:xfrm>
            <a:off x="741802" y="4494882"/>
            <a:ext cx="745475"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5" name="Freeform 44"/>
          <p:cNvSpPr/>
          <p:nvPr/>
        </p:nvSpPr>
        <p:spPr>
          <a:xfrm flipH="1">
            <a:off x="4572000" y="4495800"/>
            <a:ext cx="1447799"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6" name="Freeform 45"/>
          <p:cNvSpPr/>
          <p:nvPr/>
        </p:nvSpPr>
        <p:spPr>
          <a:xfrm flipH="1">
            <a:off x="3886200" y="4495800"/>
            <a:ext cx="838200" cy="749147"/>
          </a:xfrm>
          <a:custGeom>
            <a:avLst/>
            <a:gdLst>
              <a:gd name="connsiteX0" fmla="*/ 62429 w 745475"/>
              <a:gd name="connsiteY0" fmla="*/ 749147 h 749147"/>
              <a:gd name="connsiteX1" fmla="*/ 84463 w 745475"/>
              <a:gd name="connsiteY1" fmla="*/ 341523 h 749147"/>
              <a:gd name="connsiteX2" fmla="*/ 569205 w 745475"/>
              <a:gd name="connsiteY2" fmla="*/ 275422 h 749147"/>
              <a:gd name="connsiteX3" fmla="*/ 745475 w 745475"/>
              <a:gd name="connsiteY3" fmla="*/ 0 h 749147"/>
              <a:gd name="connsiteX4" fmla="*/ 745475 w 745475"/>
              <a:gd name="connsiteY4" fmla="*/ 0 h 7491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5475" h="749147">
                <a:moveTo>
                  <a:pt x="62429" y="749147"/>
                </a:moveTo>
                <a:cubicBezTo>
                  <a:pt x="31214" y="584812"/>
                  <a:pt x="0" y="420477"/>
                  <a:pt x="84463" y="341523"/>
                </a:cubicBezTo>
                <a:cubicBezTo>
                  <a:pt x="168926" y="262569"/>
                  <a:pt x="459036" y="332342"/>
                  <a:pt x="569205" y="275422"/>
                </a:cubicBezTo>
                <a:cubicBezTo>
                  <a:pt x="679374" y="218502"/>
                  <a:pt x="745475" y="0"/>
                  <a:pt x="745475" y="0"/>
                </a:cubicBezTo>
                <a:lnTo>
                  <a:pt x="745475"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7" name="Freeform 46"/>
          <p:cNvSpPr/>
          <p:nvPr/>
        </p:nvSpPr>
        <p:spPr>
          <a:xfrm>
            <a:off x="2170323" y="4494882"/>
            <a:ext cx="77118" cy="738130"/>
          </a:xfrm>
          <a:custGeom>
            <a:avLst/>
            <a:gdLst>
              <a:gd name="connsiteX0" fmla="*/ 11017 w 77118"/>
              <a:gd name="connsiteY0" fmla="*/ 738130 h 738130"/>
              <a:gd name="connsiteX1" fmla="*/ 11017 w 77118"/>
              <a:gd name="connsiteY1" fmla="*/ 363557 h 738130"/>
              <a:gd name="connsiteX2" fmla="*/ 77118 w 77118"/>
              <a:gd name="connsiteY2" fmla="*/ 0 h 738130"/>
              <a:gd name="connsiteX3" fmla="*/ 77118 w 77118"/>
              <a:gd name="connsiteY3" fmla="*/ 0 h 738130"/>
            </a:gdLst>
            <a:ahLst/>
            <a:cxnLst>
              <a:cxn ang="0">
                <a:pos x="connsiteX0" y="connsiteY0"/>
              </a:cxn>
              <a:cxn ang="0">
                <a:pos x="connsiteX1" y="connsiteY1"/>
              </a:cxn>
              <a:cxn ang="0">
                <a:pos x="connsiteX2" y="connsiteY2"/>
              </a:cxn>
              <a:cxn ang="0">
                <a:pos x="connsiteX3" y="connsiteY3"/>
              </a:cxn>
            </a:cxnLst>
            <a:rect l="l" t="t" r="r" b="b"/>
            <a:pathLst>
              <a:path w="77118" h="738130">
                <a:moveTo>
                  <a:pt x="11017" y="738130"/>
                </a:moveTo>
                <a:cubicBezTo>
                  <a:pt x="5508" y="612354"/>
                  <a:pt x="0" y="486579"/>
                  <a:pt x="11017" y="363557"/>
                </a:cubicBezTo>
                <a:cubicBezTo>
                  <a:pt x="22034" y="240535"/>
                  <a:pt x="77118" y="0"/>
                  <a:pt x="77118" y="0"/>
                </a:cubicBezTo>
                <a:lnTo>
                  <a:pt x="77118"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8" name="Freeform 47"/>
          <p:cNvSpPr/>
          <p:nvPr/>
        </p:nvSpPr>
        <p:spPr>
          <a:xfrm>
            <a:off x="2958029" y="4494882"/>
            <a:ext cx="400279" cy="738130"/>
          </a:xfrm>
          <a:custGeom>
            <a:avLst/>
            <a:gdLst>
              <a:gd name="connsiteX0" fmla="*/ 369065 w 400279"/>
              <a:gd name="connsiteY0" fmla="*/ 738130 h 738130"/>
              <a:gd name="connsiteX1" fmla="*/ 347031 w 400279"/>
              <a:gd name="connsiteY1" fmla="*/ 363557 h 738130"/>
              <a:gd name="connsiteX2" fmla="*/ 49576 w 400279"/>
              <a:gd name="connsiteY2" fmla="*/ 286438 h 738130"/>
              <a:gd name="connsiteX3" fmla="*/ 49576 w 400279"/>
              <a:gd name="connsiteY3" fmla="*/ 0 h 738130"/>
              <a:gd name="connsiteX4" fmla="*/ 49576 w 400279"/>
              <a:gd name="connsiteY4" fmla="*/ 0 h 738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00279" h="738130">
                <a:moveTo>
                  <a:pt x="369065" y="738130"/>
                </a:moveTo>
                <a:cubicBezTo>
                  <a:pt x="384672" y="588484"/>
                  <a:pt x="400279" y="438839"/>
                  <a:pt x="347031" y="363557"/>
                </a:cubicBezTo>
                <a:cubicBezTo>
                  <a:pt x="293783" y="288275"/>
                  <a:pt x="99152" y="347031"/>
                  <a:pt x="49576" y="286438"/>
                </a:cubicBezTo>
                <a:cubicBezTo>
                  <a:pt x="0" y="225845"/>
                  <a:pt x="49576" y="0"/>
                  <a:pt x="49576" y="0"/>
                </a:cubicBezTo>
                <a:lnTo>
                  <a:pt x="49576"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49" name="Rectangle 48"/>
          <p:cNvSpPr/>
          <p:nvPr/>
        </p:nvSpPr>
        <p:spPr>
          <a:xfrm>
            <a:off x="339873" y="6248400"/>
            <a:ext cx="1057790" cy="369332"/>
          </a:xfrm>
          <a:prstGeom prst="rect">
            <a:avLst/>
          </a:prstGeom>
        </p:spPr>
        <p:txBody>
          <a:bodyPr wrap="none">
            <a:spAutoFit/>
          </a:bodyPr>
          <a:lstStyle/>
          <a:p>
            <a:pPr algn="ctr"/>
            <a:r>
              <a:rPr lang="en-US" dirty="0" smtClean="0">
                <a:solidFill>
                  <a:schemeClr val="tx1"/>
                </a:solidFill>
              </a:rPr>
              <a:t>pH Probe</a:t>
            </a:r>
          </a:p>
        </p:txBody>
      </p:sp>
      <p:sp>
        <p:nvSpPr>
          <p:cNvPr id="50" name="Rectangle 49"/>
          <p:cNvSpPr/>
          <p:nvPr/>
        </p:nvSpPr>
        <p:spPr>
          <a:xfrm>
            <a:off x="1882105" y="6248400"/>
            <a:ext cx="564129" cy="369332"/>
          </a:xfrm>
          <a:prstGeom prst="rect">
            <a:avLst/>
          </a:prstGeom>
        </p:spPr>
        <p:txBody>
          <a:bodyPr wrap="none">
            <a:spAutoFit/>
          </a:bodyPr>
          <a:lstStyle/>
          <a:p>
            <a:pPr algn="ctr"/>
            <a:r>
              <a:rPr lang="en-US" dirty="0" smtClean="0">
                <a:solidFill>
                  <a:schemeClr val="tx1"/>
                </a:solidFill>
              </a:rPr>
              <a:t>CTD</a:t>
            </a:r>
          </a:p>
        </p:txBody>
      </p:sp>
      <p:sp>
        <p:nvSpPr>
          <p:cNvPr id="51" name="Rectangle 50"/>
          <p:cNvSpPr/>
          <p:nvPr/>
        </p:nvSpPr>
        <p:spPr>
          <a:xfrm>
            <a:off x="2955950" y="6248400"/>
            <a:ext cx="702436" cy="369332"/>
          </a:xfrm>
          <a:prstGeom prst="rect">
            <a:avLst/>
          </a:prstGeom>
        </p:spPr>
        <p:txBody>
          <a:bodyPr wrap="none">
            <a:spAutoFit/>
          </a:bodyPr>
          <a:lstStyle/>
          <a:p>
            <a:pPr algn="ctr"/>
            <a:r>
              <a:rPr lang="en-US" dirty="0" smtClean="0">
                <a:solidFill>
                  <a:schemeClr val="tx1"/>
                </a:solidFill>
              </a:rPr>
              <a:t>ADCP</a:t>
            </a:r>
          </a:p>
        </p:txBody>
      </p:sp>
      <p:sp>
        <p:nvSpPr>
          <p:cNvPr id="52" name="Rectangle 51"/>
          <p:cNvSpPr/>
          <p:nvPr/>
        </p:nvSpPr>
        <p:spPr>
          <a:xfrm>
            <a:off x="4166179" y="6248400"/>
            <a:ext cx="904479" cy="369332"/>
          </a:xfrm>
          <a:prstGeom prst="rect">
            <a:avLst/>
          </a:prstGeom>
        </p:spPr>
        <p:txBody>
          <a:bodyPr wrap="none">
            <a:spAutoFit/>
          </a:bodyPr>
          <a:lstStyle/>
          <a:p>
            <a:pPr algn="ctr"/>
            <a:r>
              <a:rPr lang="en-US" dirty="0" smtClean="0">
                <a:solidFill>
                  <a:schemeClr val="tx1"/>
                </a:solidFill>
              </a:rPr>
              <a:t>Camera</a:t>
            </a:r>
          </a:p>
        </p:txBody>
      </p:sp>
      <p:sp>
        <p:nvSpPr>
          <p:cNvPr id="53" name="Rectangle 52"/>
          <p:cNvSpPr/>
          <p:nvPr/>
        </p:nvSpPr>
        <p:spPr>
          <a:xfrm>
            <a:off x="5424871" y="6248400"/>
            <a:ext cx="977896" cy="369332"/>
          </a:xfrm>
          <a:prstGeom prst="rect">
            <a:avLst/>
          </a:prstGeom>
        </p:spPr>
        <p:txBody>
          <a:bodyPr wrap="none">
            <a:spAutoFit/>
          </a:bodyPr>
          <a:lstStyle/>
          <a:p>
            <a:pPr algn="ctr"/>
            <a:r>
              <a:rPr lang="en-US" dirty="0" smtClean="0">
                <a:solidFill>
                  <a:schemeClr val="tx1"/>
                </a:solidFill>
              </a:rPr>
              <a:t>Thruster</a:t>
            </a:r>
          </a:p>
        </p:txBody>
      </p:sp>
      <p:sp>
        <p:nvSpPr>
          <p:cNvPr id="58" name="Rectangle 57"/>
          <p:cNvSpPr/>
          <p:nvPr/>
        </p:nvSpPr>
        <p:spPr>
          <a:xfrm>
            <a:off x="6781800" y="1143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
        <p:nvSpPr>
          <p:cNvPr id="59" name="Freeform 58"/>
          <p:cNvSpPr/>
          <p:nvPr/>
        </p:nvSpPr>
        <p:spPr>
          <a:xfrm>
            <a:off x="1197166" y="1443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0" name="Freeform 59"/>
          <p:cNvSpPr/>
          <p:nvPr/>
        </p:nvSpPr>
        <p:spPr>
          <a:xfrm>
            <a:off x="1608463" y="2357610"/>
            <a:ext cx="499431" cy="503103"/>
          </a:xfrm>
          <a:custGeom>
            <a:avLst/>
            <a:gdLst>
              <a:gd name="connsiteX0" fmla="*/ 0 w 499431"/>
              <a:gd name="connsiteY0" fmla="*/ 440674 h 503103"/>
              <a:gd name="connsiteX1" fmla="*/ 418641 w 499431"/>
              <a:gd name="connsiteY1" fmla="*/ 429657 h 503103"/>
              <a:gd name="connsiteX2" fmla="*/ 484742 w 499431"/>
              <a:gd name="connsiteY2" fmla="*/ 0 h 503103"/>
            </a:gdLst>
            <a:ahLst/>
            <a:cxnLst>
              <a:cxn ang="0">
                <a:pos x="connsiteX0" y="connsiteY0"/>
              </a:cxn>
              <a:cxn ang="0">
                <a:pos x="connsiteX1" y="connsiteY1"/>
              </a:cxn>
              <a:cxn ang="0">
                <a:pos x="connsiteX2" y="connsiteY2"/>
              </a:cxn>
            </a:cxnLst>
            <a:rect l="l" t="t" r="r" b="b"/>
            <a:pathLst>
              <a:path w="499431" h="503103">
                <a:moveTo>
                  <a:pt x="0" y="440674"/>
                </a:moveTo>
                <a:cubicBezTo>
                  <a:pt x="168925" y="471888"/>
                  <a:pt x="337851" y="503103"/>
                  <a:pt x="418641" y="429657"/>
                </a:cubicBezTo>
                <a:cubicBezTo>
                  <a:pt x="499431" y="356211"/>
                  <a:pt x="492086" y="178105"/>
                  <a:pt x="48474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1" name="Rectangle 60"/>
          <p:cNvSpPr/>
          <p:nvPr/>
        </p:nvSpPr>
        <p:spPr>
          <a:xfrm>
            <a:off x="3429000" y="2743200"/>
            <a:ext cx="17526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smtClean="0">
                <a:solidFill>
                  <a:schemeClr val="tx1"/>
                </a:solidFill>
              </a:rPr>
              <a:t>Expander/Server</a:t>
            </a:r>
            <a:endParaRPr lang="en-US" dirty="0">
              <a:solidFill>
                <a:schemeClr val="tx1"/>
              </a:solidFill>
            </a:endParaRPr>
          </a:p>
        </p:txBody>
      </p:sp>
      <p:sp>
        <p:nvSpPr>
          <p:cNvPr id="63" name="Freeform 62"/>
          <p:cNvSpPr/>
          <p:nvPr/>
        </p:nvSpPr>
        <p:spPr>
          <a:xfrm>
            <a:off x="1187986" y="3426246"/>
            <a:ext cx="2596308" cy="892366"/>
          </a:xfrm>
          <a:custGeom>
            <a:avLst/>
            <a:gdLst>
              <a:gd name="connsiteX0" fmla="*/ 299291 w 2596308"/>
              <a:gd name="connsiteY0" fmla="*/ 892366 h 892366"/>
              <a:gd name="connsiteX1" fmla="*/ 321325 w 2596308"/>
              <a:gd name="connsiteY1" fmla="*/ 198303 h 892366"/>
              <a:gd name="connsiteX2" fmla="*/ 2227243 w 2596308"/>
              <a:gd name="connsiteY2" fmla="*/ 176270 h 892366"/>
              <a:gd name="connsiteX3" fmla="*/ 2535715 w 2596308"/>
              <a:gd name="connsiteY3" fmla="*/ 0 h 892366"/>
            </a:gdLst>
            <a:ahLst/>
            <a:cxnLst>
              <a:cxn ang="0">
                <a:pos x="connsiteX0" y="connsiteY0"/>
              </a:cxn>
              <a:cxn ang="0">
                <a:pos x="connsiteX1" y="connsiteY1"/>
              </a:cxn>
              <a:cxn ang="0">
                <a:pos x="connsiteX2" y="connsiteY2"/>
              </a:cxn>
              <a:cxn ang="0">
                <a:pos x="connsiteX3" y="connsiteY3"/>
              </a:cxn>
            </a:cxnLst>
            <a:rect l="l" t="t" r="r" b="b"/>
            <a:pathLst>
              <a:path w="2596308" h="892366">
                <a:moveTo>
                  <a:pt x="299291" y="892366"/>
                </a:moveTo>
                <a:cubicBezTo>
                  <a:pt x="149645" y="605009"/>
                  <a:pt x="0" y="317652"/>
                  <a:pt x="321325" y="198303"/>
                </a:cubicBezTo>
                <a:cubicBezTo>
                  <a:pt x="642650" y="78954"/>
                  <a:pt x="1858178" y="209321"/>
                  <a:pt x="2227243" y="176270"/>
                </a:cubicBezTo>
                <a:cubicBezTo>
                  <a:pt x="2596308" y="143220"/>
                  <a:pt x="2487975" y="29378"/>
                  <a:pt x="2535715"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6" name="Freeform 65"/>
          <p:cNvSpPr/>
          <p:nvPr/>
        </p:nvSpPr>
        <p:spPr>
          <a:xfrm>
            <a:off x="2212555" y="3437263"/>
            <a:ext cx="1632332" cy="881349"/>
          </a:xfrm>
          <a:custGeom>
            <a:avLst/>
            <a:gdLst>
              <a:gd name="connsiteX0" fmla="*/ 45903 w 1632332"/>
              <a:gd name="connsiteY0" fmla="*/ 881349 h 881349"/>
              <a:gd name="connsiteX1" fmla="*/ 134038 w 1632332"/>
              <a:gd name="connsiteY1" fmla="*/ 583894 h 881349"/>
              <a:gd name="connsiteX2" fmla="*/ 850134 w 1632332"/>
              <a:gd name="connsiteY2" fmla="*/ 473725 h 881349"/>
              <a:gd name="connsiteX3" fmla="*/ 1467079 w 1632332"/>
              <a:gd name="connsiteY3" fmla="*/ 374573 h 881349"/>
              <a:gd name="connsiteX4" fmla="*/ 1632332 w 1632332"/>
              <a:gd name="connsiteY4" fmla="*/ 0 h 88134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2332" h="881349">
                <a:moveTo>
                  <a:pt x="45903" y="881349"/>
                </a:moveTo>
                <a:cubicBezTo>
                  <a:pt x="22951" y="766590"/>
                  <a:pt x="0" y="651831"/>
                  <a:pt x="134038" y="583894"/>
                </a:cubicBezTo>
                <a:cubicBezTo>
                  <a:pt x="268076" y="515957"/>
                  <a:pt x="850134" y="473725"/>
                  <a:pt x="850134" y="473725"/>
                </a:cubicBezTo>
                <a:cubicBezTo>
                  <a:pt x="1072308" y="438838"/>
                  <a:pt x="1336713" y="453527"/>
                  <a:pt x="1467079" y="374573"/>
                </a:cubicBezTo>
                <a:cubicBezTo>
                  <a:pt x="1597445" y="295619"/>
                  <a:pt x="1606626" y="64265"/>
                  <a:pt x="1632332"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7" name="Freeform 66"/>
          <p:cNvSpPr/>
          <p:nvPr/>
        </p:nvSpPr>
        <p:spPr>
          <a:xfrm>
            <a:off x="2978226" y="3426246"/>
            <a:ext cx="1075981" cy="892366"/>
          </a:xfrm>
          <a:custGeom>
            <a:avLst/>
            <a:gdLst>
              <a:gd name="connsiteX0" fmla="*/ 40396 w 1075981"/>
              <a:gd name="connsiteY0" fmla="*/ 892366 h 892366"/>
              <a:gd name="connsiteX1" fmla="*/ 73446 w 1075981"/>
              <a:gd name="connsiteY1" fmla="*/ 716096 h 892366"/>
              <a:gd name="connsiteX2" fmla="*/ 481070 w 1075981"/>
              <a:gd name="connsiteY2" fmla="*/ 605927 h 892366"/>
              <a:gd name="connsiteX3" fmla="*/ 778526 w 1075981"/>
              <a:gd name="connsiteY3" fmla="*/ 495759 h 892366"/>
              <a:gd name="connsiteX4" fmla="*/ 965813 w 1075981"/>
              <a:gd name="connsiteY4" fmla="*/ 319489 h 892366"/>
              <a:gd name="connsiteX5" fmla="*/ 1075981 w 1075981"/>
              <a:gd name="connsiteY5" fmla="*/ 0 h 892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5981" h="892366">
                <a:moveTo>
                  <a:pt x="40396" y="892366"/>
                </a:moveTo>
                <a:cubicBezTo>
                  <a:pt x="20198" y="828101"/>
                  <a:pt x="0" y="763836"/>
                  <a:pt x="73446" y="716096"/>
                </a:cubicBezTo>
                <a:cubicBezTo>
                  <a:pt x="146892" y="668356"/>
                  <a:pt x="363557" y="642650"/>
                  <a:pt x="481070" y="605927"/>
                </a:cubicBezTo>
                <a:cubicBezTo>
                  <a:pt x="598583" y="569204"/>
                  <a:pt x="697736" y="543499"/>
                  <a:pt x="778526" y="495759"/>
                </a:cubicBezTo>
                <a:cubicBezTo>
                  <a:pt x="859316" y="448019"/>
                  <a:pt x="916237" y="402116"/>
                  <a:pt x="965813" y="319489"/>
                </a:cubicBezTo>
                <a:cubicBezTo>
                  <a:pt x="1015389" y="236863"/>
                  <a:pt x="1075981" y="0"/>
                  <a:pt x="1075981"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8" name="Freeform 67"/>
          <p:cNvSpPr/>
          <p:nvPr/>
        </p:nvSpPr>
        <p:spPr>
          <a:xfrm>
            <a:off x="3855904" y="3426246"/>
            <a:ext cx="396607" cy="892366"/>
          </a:xfrm>
          <a:custGeom>
            <a:avLst/>
            <a:gdLst>
              <a:gd name="connsiteX0" fmla="*/ 0 w 396607"/>
              <a:gd name="connsiteY0" fmla="*/ 892366 h 892366"/>
              <a:gd name="connsiteX1" fmla="*/ 55084 w 396607"/>
              <a:gd name="connsiteY1" fmla="*/ 627961 h 892366"/>
              <a:gd name="connsiteX2" fmla="*/ 275421 w 396607"/>
              <a:gd name="connsiteY2" fmla="*/ 396607 h 892366"/>
              <a:gd name="connsiteX3" fmla="*/ 396607 w 396607"/>
              <a:gd name="connsiteY3" fmla="*/ 0 h 892366"/>
            </a:gdLst>
            <a:ahLst/>
            <a:cxnLst>
              <a:cxn ang="0">
                <a:pos x="connsiteX0" y="connsiteY0"/>
              </a:cxn>
              <a:cxn ang="0">
                <a:pos x="connsiteX1" y="connsiteY1"/>
              </a:cxn>
              <a:cxn ang="0">
                <a:pos x="connsiteX2" y="connsiteY2"/>
              </a:cxn>
              <a:cxn ang="0">
                <a:pos x="connsiteX3" y="connsiteY3"/>
              </a:cxn>
            </a:cxnLst>
            <a:rect l="l" t="t" r="r" b="b"/>
            <a:pathLst>
              <a:path w="396607" h="892366">
                <a:moveTo>
                  <a:pt x="0" y="892366"/>
                </a:moveTo>
                <a:cubicBezTo>
                  <a:pt x="4590" y="801477"/>
                  <a:pt x="9181" y="710588"/>
                  <a:pt x="55084" y="627961"/>
                </a:cubicBezTo>
                <a:cubicBezTo>
                  <a:pt x="100988" y="545335"/>
                  <a:pt x="218501" y="501267"/>
                  <a:pt x="275421" y="396607"/>
                </a:cubicBezTo>
                <a:cubicBezTo>
                  <a:pt x="332341" y="291947"/>
                  <a:pt x="364474" y="145973"/>
                  <a:pt x="396607"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69" name="Freeform 68"/>
          <p:cNvSpPr/>
          <p:nvPr/>
        </p:nvSpPr>
        <p:spPr>
          <a:xfrm>
            <a:off x="4538949" y="3426246"/>
            <a:ext cx="66102" cy="892366"/>
          </a:xfrm>
          <a:custGeom>
            <a:avLst/>
            <a:gdLst>
              <a:gd name="connsiteX0" fmla="*/ 66102 w 66102"/>
              <a:gd name="connsiteY0" fmla="*/ 892366 h 892366"/>
              <a:gd name="connsiteX1" fmla="*/ 0 w 66102"/>
              <a:gd name="connsiteY1" fmla="*/ 0 h 892366"/>
            </a:gdLst>
            <a:ahLst/>
            <a:cxnLst>
              <a:cxn ang="0">
                <a:pos x="connsiteX0" y="connsiteY0"/>
              </a:cxn>
              <a:cxn ang="0">
                <a:pos x="connsiteX1" y="connsiteY1"/>
              </a:cxn>
            </a:cxnLst>
            <a:rect l="l" t="t" r="r" b="b"/>
            <a:pathLst>
              <a:path w="66102" h="892366">
                <a:moveTo>
                  <a:pt x="66102" y="892366"/>
                </a:moveTo>
                <a:lnTo>
                  <a:pt x="0" y="0"/>
                </a:ln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1" name="Straight Connector 70"/>
          <p:cNvCxnSpPr/>
          <p:nvPr/>
        </p:nvCxnSpPr>
        <p:spPr>
          <a:xfrm>
            <a:off x="3276600" y="1905000"/>
            <a:ext cx="2438400" cy="0"/>
          </a:xfrm>
          <a:prstGeom prst="line">
            <a:avLst/>
          </a:prstGeom>
          <a:ln w="19050"/>
        </p:spPr>
        <p:style>
          <a:lnRef idx="1">
            <a:schemeClr val="dk1"/>
          </a:lnRef>
          <a:fillRef idx="0">
            <a:schemeClr val="dk1"/>
          </a:fillRef>
          <a:effectRef idx="0">
            <a:schemeClr val="dk1"/>
          </a:effectRef>
          <a:fontRef idx="minor">
            <a:schemeClr val="tx1"/>
          </a:fontRef>
        </p:style>
      </p:cxnSp>
      <p:sp>
        <p:nvSpPr>
          <p:cNvPr id="72" name="Freeform 71"/>
          <p:cNvSpPr/>
          <p:nvPr/>
        </p:nvSpPr>
        <p:spPr>
          <a:xfrm>
            <a:off x="3283027" y="2050973"/>
            <a:ext cx="925416" cy="692227"/>
          </a:xfrm>
          <a:custGeom>
            <a:avLst/>
            <a:gdLst>
              <a:gd name="connsiteX0" fmla="*/ 0 w 925416"/>
              <a:gd name="connsiteY0" fmla="*/ 108333 h 692227"/>
              <a:gd name="connsiteX1" fmla="*/ 716096 w 925416"/>
              <a:gd name="connsiteY1" fmla="*/ 97316 h 692227"/>
              <a:gd name="connsiteX2" fmla="*/ 925416 w 925416"/>
              <a:gd name="connsiteY2" fmla="*/ 692227 h 692227"/>
            </a:gdLst>
            <a:ahLst/>
            <a:cxnLst>
              <a:cxn ang="0">
                <a:pos x="connsiteX0" y="connsiteY0"/>
              </a:cxn>
              <a:cxn ang="0">
                <a:pos x="connsiteX1" y="connsiteY1"/>
              </a:cxn>
              <a:cxn ang="0">
                <a:pos x="connsiteX2" y="connsiteY2"/>
              </a:cxn>
            </a:cxnLst>
            <a:rect l="l" t="t" r="r" b="b"/>
            <a:pathLst>
              <a:path w="925416" h="692227">
                <a:moveTo>
                  <a:pt x="0" y="108333"/>
                </a:moveTo>
                <a:cubicBezTo>
                  <a:pt x="280930" y="54166"/>
                  <a:pt x="561860" y="0"/>
                  <a:pt x="716096" y="97316"/>
                </a:cubicBezTo>
                <a:cubicBezTo>
                  <a:pt x="870332" y="194632"/>
                  <a:pt x="897874" y="443429"/>
                  <a:pt x="925416" y="69222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3" name="Rectangle 72"/>
          <p:cNvSpPr/>
          <p:nvPr/>
        </p:nvSpPr>
        <p:spPr>
          <a:xfrm>
            <a:off x="5867400" y="2971800"/>
            <a:ext cx="1752600" cy="8382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a:t>
            </a:r>
          </a:p>
          <a:p>
            <a:pPr algn="ctr"/>
            <a:r>
              <a:rPr lang="en-US" dirty="0" err="1" smtClean="0">
                <a:solidFill>
                  <a:schemeClr val="tx1"/>
                </a:solidFill>
              </a:rPr>
              <a:t>UARTs</a:t>
            </a:r>
            <a:r>
              <a:rPr lang="en-US" dirty="0">
                <a:solidFill>
                  <a:schemeClr val="tx1"/>
                </a:solidFill>
              </a:rPr>
              <a:t> </a:t>
            </a:r>
            <a:r>
              <a:rPr lang="en-US" dirty="0" smtClean="0">
                <a:solidFill>
                  <a:schemeClr val="tx1"/>
                </a:solidFill>
              </a:rPr>
              <a:t>+</a:t>
            </a:r>
          </a:p>
          <a:p>
            <a:pPr algn="ctr"/>
            <a:r>
              <a:rPr lang="en-US" dirty="0" smtClean="0">
                <a:solidFill>
                  <a:schemeClr val="tx1"/>
                </a:solidFill>
              </a:rPr>
              <a:t>Transceivers</a:t>
            </a:r>
            <a:endParaRPr lang="en-US" dirty="0">
              <a:solidFill>
                <a:schemeClr val="tx1"/>
              </a:solidFill>
            </a:endParaRPr>
          </a:p>
        </p:txBody>
      </p:sp>
      <p:sp>
        <p:nvSpPr>
          <p:cNvPr id="74" name="Freeform 73"/>
          <p:cNvSpPr/>
          <p:nvPr/>
        </p:nvSpPr>
        <p:spPr>
          <a:xfrm>
            <a:off x="4740925" y="2084025"/>
            <a:ext cx="974075" cy="637141"/>
          </a:xfrm>
          <a:custGeom>
            <a:avLst/>
            <a:gdLst>
              <a:gd name="connsiteX0" fmla="*/ 139547 w 1118212"/>
              <a:gd name="connsiteY0" fmla="*/ 637141 h 637141"/>
              <a:gd name="connsiteX1" fmla="*/ 139547 w 1118212"/>
              <a:gd name="connsiteY1" fmla="*/ 141382 h 637141"/>
              <a:gd name="connsiteX2" fmla="*/ 976829 w 1118212"/>
              <a:gd name="connsiteY2" fmla="*/ 20197 h 637141"/>
              <a:gd name="connsiteX3" fmla="*/ 987846 w 1118212"/>
              <a:gd name="connsiteY3" fmla="*/ 20197 h 637141"/>
            </a:gdLst>
            <a:ahLst/>
            <a:cxnLst>
              <a:cxn ang="0">
                <a:pos x="connsiteX0" y="connsiteY0"/>
              </a:cxn>
              <a:cxn ang="0">
                <a:pos x="connsiteX1" y="connsiteY1"/>
              </a:cxn>
              <a:cxn ang="0">
                <a:pos x="connsiteX2" y="connsiteY2"/>
              </a:cxn>
              <a:cxn ang="0">
                <a:pos x="connsiteX3" y="connsiteY3"/>
              </a:cxn>
            </a:cxnLst>
            <a:rect l="l" t="t" r="r" b="b"/>
            <a:pathLst>
              <a:path w="1118212" h="637141">
                <a:moveTo>
                  <a:pt x="139547" y="637141"/>
                </a:moveTo>
                <a:cubicBezTo>
                  <a:pt x="69773" y="440673"/>
                  <a:pt x="0" y="244206"/>
                  <a:pt x="139547" y="141382"/>
                </a:cubicBezTo>
                <a:cubicBezTo>
                  <a:pt x="279094" y="38558"/>
                  <a:pt x="835446" y="40394"/>
                  <a:pt x="976829" y="20197"/>
                </a:cubicBezTo>
                <a:cubicBezTo>
                  <a:pt x="1118212" y="0"/>
                  <a:pt x="1053029" y="10098"/>
                  <a:pt x="987846" y="20197"/>
                </a:cubicBezTo>
              </a:path>
            </a:pathLst>
          </a:custGeom>
          <a:ln w="19050">
            <a:prstDash val="lgDash"/>
          </a:ln>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76" name="Straight Connector 75"/>
          <p:cNvCxnSpPr/>
          <p:nvPr/>
        </p:nvCxnSpPr>
        <p:spPr>
          <a:xfrm>
            <a:off x="6096000" y="2362200"/>
            <a:ext cx="0" cy="609600"/>
          </a:xfrm>
          <a:prstGeom prst="line">
            <a:avLst/>
          </a:prstGeom>
          <a:ln w="19050">
            <a:prstDash val="lgDash"/>
          </a:ln>
        </p:spPr>
        <p:style>
          <a:lnRef idx="1">
            <a:schemeClr val="dk1"/>
          </a:lnRef>
          <a:fillRef idx="0">
            <a:schemeClr val="dk1"/>
          </a:fillRef>
          <a:effectRef idx="0">
            <a:schemeClr val="dk1"/>
          </a:effectRef>
          <a:fontRef idx="minor">
            <a:schemeClr val="tx1"/>
          </a:fontRef>
        </p:style>
      </p:cxnSp>
      <p:cxnSp>
        <p:nvCxnSpPr>
          <p:cNvPr id="81" name="Straight Connector 80"/>
          <p:cNvCxnSpPr/>
          <p:nvPr/>
        </p:nvCxnSpPr>
        <p:spPr>
          <a:xfrm>
            <a:off x="5181600" y="3276600"/>
            <a:ext cx="685800" cy="0"/>
          </a:xfrm>
          <a:prstGeom prst="line">
            <a:avLst/>
          </a:prstGeom>
          <a:ln w="19050">
            <a:prstDash val="lgDash"/>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81844909"/>
      </p:ext>
    </p:extLst>
  </p:cSld>
  <p:clrMapOvr>
    <a:masterClrMapping/>
  </p:clrMapOvr>
  <p:timing>
    <p:tnLst>
      <p:par>
        <p:cTn xmlns:p14="http://schemas.microsoft.com/office/powerpoint/2010/mai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System Health Monitoring</a:t>
            </a:r>
            <a:endParaRPr lang="en-US" dirty="0"/>
          </a:p>
        </p:txBody>
      </p:sp>
      <p:sp>
        <p:nvSpPr>
          <p:cNvPr id="3" name="Content Placeholder 2"/>
          <p:cNvSpPr>
            <a:spLocks noGrp="1"/>
          </p:cNvSpPr>
          <p:nvPr>
            <p:ph idx="1"/>
          </p:nvPr>
        </p:nvSpPr>
        <p:spPr>
          <a:xfrm>
            <a:off x="457200" y="1295400"/>
            <a:ext cx="8229600" cy="4525963"/>
          </a:xfrm>
        </p:spPr>
        <p:txBody>
          <a:bodyPr>
            <a:normAutofit fontScale="92500" lnSpcReduction="10000"/>
          </a:bodyPr>
          <a:lstStyle/>
          <a:p>
            <a:r>
              <a:rPr lang="en-US" dirty="0" smtClean="0"/>
              <a:t>Provides top side users with status of environmental conditions in the subsea node.</a:t>
            </a:r>
          </a:p>
          <a:p>
            <a:r>
              <a:rPr lang="en-US" dirty="0" smtClean="0"/>
              <a:t>Can be used to automatically power down instruments in the event of a failure.</a:t>
            </a:r>
          </a:p>
          <a:p>
            <a:r>
              <a:rPr lang="en-US" dirty="0" smtClean="0"/>
              <a:t>Conditions measured:</a:t>
            </a:r>
          </a:p>
          <a:p>
            <a:pPr lvl="1"/>
            <a:r>
              <a:rPr lang="en-US" dirty="0" smtClean="0"/>
              <a:t>Temperature</a:t>
            </a:r>
          </a:p>
          <a:p>
            <a:pPr lvl="1"/>
            <a:r>
              <a:rPr lang="en-US" dirty="0" smtClean="0"/>
              <a:t>Humidity</a:t>
            </a:r>
          </a:p>
          <a:p>
            <a:pPr lvl="1"/>
            <a:r>
              <a:rPr lang="en-US" dirty="0" smtClean="0"/>
              <a:t>Water presence</a:t>
            </a:r>
          </a:p>
          <a:p>
            <a:pPr lvl="1"/>
            <a:r>
              <a:rPr lang="en-US" dirty="0" smtClean="0"/>
              <a:t>Housing pressure</a:t>
            </a:r>
          </a:p>
          <a:p>
            <a:pPr lvl="1"/>
            <a:r>
              <a:rPr lang="en-US" dirty="0" smtClean="0"/>
              <a:t>Orientation </a:t>
            </a:r>
          </a:p>
          <a:p>
            <a:pPr lvl="1"/>
            <a:endParaRPr lang="en-US" dirty="0"/>
          </a:p>
        </p:txBody>
      </p:sp>
    </p:spTree>
    <p:extLst>
      <p:ext uri="{BB962C8B-B14F-4D97-AF65-F5344CB8AC3E}">
        <p14:creationId xmlns:p14="http://schemas.microsoft.com/office/powerpoint/2010/main" val="2180814316"/>
      </p:ext>
    </p:extLst>
  </p:cSld>
  <p:clrMapOvr>
    <a:masterClrMapping/>
  </p:clrMapOvr>
  <p:timing>
    <p:tnLst>
      <p:par>
        <p:cTn xmlns:p14="http://schemas.microsoft.com/office/powerpoint/2010/mai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Health Monitoring Example</a:t>
            </a:r>
            <a:endParaRPr lang="en-US" dirty="0"/>
          </a:p>
        </p:txBody>
      </p:sp>
      <p:sp>
        <p:nvSpPr>
          <p:cNvPr id="3" name="Rounded Rectangle 2"/>
          <p:cNvSpPr/>
          <p:nvPr/>
        </p:nvSpPr>
        <p:spPr>
          <a:xfrm>
            <a:off x="457200" y="1828800"/>
            <a:ext cx="8534400" cy="2895600"/>
          </a:xfrm>
          <a:prstGeom prst="roundRect">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t>Thermocouple</a:t>
            </a:r>
            <a:endParaRPr lang="en-US" dirty="0"/>
          </a:p>
        </p:txBody>
      </p:sp>
      <p:sp>
        <p:nvSpPr>
          <p:cNvPr id="7" name="Freeform 6"/>
          <p:cNvSpPr/>
          <p:nvPr/>
        </p:nvSpPr>
        <p:spPr>
          <a:xfrm>
            <a:off x="304800" y="1066800"/>
            <a:ext cx="929640" cy="647241"/>
          </a:xfrm>
          <a:custGeom>
            <a:avLst/>
            <a:gdLst>
              <a:gd name="connsiteX0" fmla="*/ 0 w 1476261"/>
              <a:gd name="connsiteY0" fmla="*/ 150564 h 723441"/>
              <a:gd name="connsiteX1" fmla="*/ 1200839 w 1476261"/>
              <a:gd name="connsiteY1" fmla="*/ 95479 h 723441"/>
              <a:gd name="connsiteX2" fmla="*/ 1476261 w 1476261"/>
              <a:gd name="connsiteY2" fmla="*/ 723441 h 723441"/>
            </a:gdLst>
            <a:ahLst/>
            <a:cxnLst>
              <a:cxn ang="0">
                <a:pos x="connsiteX0" y="connsiteY0"/>
              </a:cxn>
              <a:cxn ang="0">
                <a:pos x="connsiteX1" y="connsiteY1"/>
              </a:cxn>
              <a:cxn ang="0">
                <a:pos x="connsiteX2" y="connsiteY2"/>
              </a:cxn>
            </a:cxnLst>
            <a:rect l="l" t="t" r="r" b="b"/>
            <a:pathLst>
              <a:path w="1476261" h="723441">
                <a:moveTo>
                  <a:pt x="0" y="150564"/>
                </a:moveTo>
                <a:cubicBezTo>
                  <a:pt x="477398" y="75282"/>
                  <a:pt x="954796" y="0"/>
                  <a:pt x="1200839" y="95479"/>
                </a:cubicBezTo>
                <a:cubicBezTo>
                  <a:pt x="1446883" y="190959"/>
                  <a:pt x="1461572" y="457200"/>
                  <a:pt x="1476261" y="723441"/>
                </a:cubicBezTo>
              </a:path>
            </a:pathLst>
          </a:custGeom>
          <a:ln w="317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8" name="Rectangle 7"/>
          <p:cNvSpPr/>
          <p:nvPr/>
        </p:nvSpPr>
        <p:spPr>
          <a:xfrm>
            <a:off x="3962400" y="3276600"/>
            <a:ext cx="1219200" cy="838200"/>
          </a:xfrm>
          <a:prstGeom prst="rect">
            <a:avLst/>
          </a:prstGeom>
          <a:solidFill>
            <a:schemeClr val="bg2">
              <a:lumMod val="7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dirty="0" smtClean="0">
                <a:solidFill>
                  <a:schemeClr val="tx1"/>
                </a:solidFill>
              </a:rPr>
              <a:t>Health</a:t>
            </a:r>
          </a:p>
          <a:p>
            <a:pPr algn="ctr"/>
            <a:r>
              <a:rPr lang="en-US" dirty="0" smtClean="0">
                <a:solidFill>
                  <a:schemeClr val="tx1"/>
                </a:solidFill>
              </a:rPr>
              <a:t>Monitor</a:t>
            </a:r>
            <a:endParaRPr lang="en-US" dirty="0">
              <a:solidFill>
                <a:schemeClr val="tx1"/>
              </a:solidFill>
            </a:endParaRPr>
          </a:p>
        </p:txBody>
      </p:sp>
      <p:sp>
        <p:nvSpPr>
          <p:cNvPr id="9" name="Rectangle 8"/>
          <p:cNvSpPr/>
          <p:nvPr/>
        </p:nvSpPr>
        <p:spPr>
          <a:xfrm>
            <a:off x="1143000" y="1676400"/>
            <a:ext cx="2286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p:cNvSpPr/>
          <p:nvPr/>
        </p:nvSpPr>
        <p:spPr>
          <a:xfrm>
            <a:off x="1905000" y="2209800"/>
            <a:ext cx="13716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Ethernet</a:t>
            </a:r>
          </a:p>
          <a:p>
            <a:pPr algn="ctr"/>
            <a:r>
              <a:rPr lang="en-US" dirty="0" smtClean="0">
                <a:solidFill>
                  <a:schemeClr val="tx1"/>
                </a:solidFill>
              </a:rPr>
              <a:t>Switch</a:t>
            </a:r>
            <a:endParaRPr lang="en-US" dirty="0">
              <a:solidFill>
                <a:schemeClr val="tx1"/>
              </a:solidFill>
            </a:endParaRPr>
          </a:p>
        </p:txBody>
      </p:sp>
      <p:sp>
        <p:nvSpPr>
          <p:cNvPr id="18" name="Rectangle 17"/>
          <p:cNvSpPr/>
          <p:nvPr/>
        </p:nvSpPr>
        <p:spPr>
          <a:xfrm>
            <a:off x="4191000" y="2286000"/>
            <a:ext cx="1143000" cy="533400"/>
          </a:xfrm>
          <a:prstGeom prst="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Computer</a:t>
            </a:r>
          </a:p>
        </p:txBody>
      </p:sp>
      <p:sp>
        <p:nvSpPr>
          <p:cNvPr id="29" name="Rectangle 28"/>
          <p:cNvSpPr/>
          <p:nvPr/>
        </p:nvSpPr>
        <p:spPr>
          <a:xfrm>
            <a:off x="6781800" y="1524000"/>
            <a:ext cx="1409810" cy="369332"/>
          </a:xfrm>
          <a:prstGeom prst="rect">
            <a:avLst/>
          </a:prstGeom>
        </p:spPr>
        <p:txBody>
          <a:bodyPr wrap="none">
            <a:spAutoFit/>
          </a:bodyPr>
          <a:lstStyle/>
          <a:p>
            <a:pPr algn="ctr"/>
            <a:r>
              <a:rPr lang="en-US" dirty="0" smtClean="0"/>
              <a:t>Subsea Node</a:t>
            </a:r>
            <a:endParaRPr lang="en-US" dirty="0">
              <a:solidFill>
                <a:schemeClr val="tx1"/>
              </a:solidFill>
            </a:endParaRPr>
          </a:p>
        </p:txBody>
      </p:sp>
      <p:sp>
        <p:nvSpPr>
          <p:cNvPr id="30" name="Freeform 29"/>
          <p:cNvSpPr/>
          <p:nvPr/>
        </p:nvSpPr>
        <p:spPr>
          <a:xfrm>
            <a:off x="1197166" y="1824210"/>
            <a:ext cx="708752" cy="769344"/>
          </a:xfrm>
          <a:custGeom>
            <a:avLst/>
            <a:gdLst>
              <a:gd name="connsiteX0" fmla="*/ 708752 w 708752"/>
              <a:gd name="connsiteY0" fmla="*/ 649995 h 769344"/>
              <a:gd name="connsiteX1" fmla="*/ 113841 w 708752"/>
              <a:gd name="connsiteY1" fmla="*/ 661012 h 769344"/>
              <a:gd name="connsiteX2" fmla="*/ 25706 w 708752"/>
              <a:gd name="connsiteY2" fmla="*/ 0 h 769344"/>
            </a:gdLst>
            <a:ahLst/>
            <a:cxnLst>
              <a:cxn ang="0">
                <a:pos x="connsiteX0" y="connsiteY0"/>
              </a:cxn>
              <a:cxn ang="0">
                <a:pos x="connsiteX1" y="connsiteY1"/>
              </a:cxn>
              <a:cxn ang="0">
                <a:pos x="connsiteX2" y="connsiteY2"/>
              </a:cxn>
            </a:cxnLst>
            <a:rect l="l" t="t" r="r" b="b"/>
            <a:pathLst>
              <a:path w="708752" h="769344">
                <a:moveTo>
                  <a:pt x="708752" y="649995"/>
                </a:moveTo>
                <a:cubicBezTo>
                  <a:pt x="468217" y="709669"/>
                  <a:pt x="227682" y="769344"/>
                  <a:pt x="113841" y="661012"/>
                </a:cubicBezTo>
                <a:cubicBezTo>
                  <a:pt x="0" y="552680"/>
                  <a:pt x="12853" y="276340"/>
                  <a:pt x="25706" y="0"/>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cxnSp>
        <p:nvCxnSpPr>
          <p:cNvPr id="38" name="Straight Connector 37"/>
          <p:cNvCxnSpPr/>
          <p:nvPr/>
        </p:nvCxnSpPr>
        <p:spPr>
          <a:xfrm>
            <a:off x="3276600" y="2362200"/>
            <a:ext cx="914400" cy="0"/>
          </a:xfrm>
          <a:prstGeom prst="line">
            <a:avLst/>
          </a:prstGeom>
          <a:ln w="19050"/>
        </p:spPr>
        <p:style>
          <a:lnRef idx="1">
            <a:schemeClr val="dk1"/>
          </a:lnRef>
          <a:fillRef idx="0">
            <a:schemeClr val="dk1"/>
          </a:fillRef>
          <a:effectRef idx="0">
            <a:schemeClr val="dk1"/>
          </a:effectRef>
          <a:fontRef idx="minor">
            <a:schemeClr val="tx1"/>
          </a:fontRef>
        </p:style>
      </p:cxnSp>
      <p:sp>
        <p:nvSpPr>
          <p:cNvPr id="45" name="Rectangle 44"/>
          <p:cNvSpPr/>
          <p:nvPr/>
        </p:nvSpPr>
        <p:spPr>
          <a:xfrm>
            <a:off x="762000" y="30480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24V</a:t>
            </a:r>
            <a:endParaRPr lang="en-US" dirty="0">
              <a:solidFill>
                <a:schemeClr val="tx1"/>
              </a:solidFill>
            </a:endParaRPr>
          </a:p>
        </p:txBody>
      </p:sp>
      <p:sp>
        <p:nvSpPr>
          <p:cNvPr id="46" name="Rectangle 45"/>
          <p:cNvSpPr/>
          <p:nvPr/>
        </p:nvSpPr>
        <p:spPr>
          <a:xfrm>
            <a:off x="762000" y="3733800"/>
            <a:ext cx="1295400" cy="381000"/>
          </a:xfrm>
          <a:prstGeom prst="rect">
            <a:avLst/>
          </a:prstGeom>
          <a:solidFill>
            <a:schemeClr val="bg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48V</a:t>
            </a:r>
            <a:r>
              <a:rPr lang="en-US" dirty="0" smtClean="0">
                <a:solidFill>
                  <a:schemeClr val="tx1"/>
                </a:solidFill>
              </a:rPr>
              <a:t> to </a:t>
            </a:r>
            <a:r>
              <a:rPr lang="en-US" dirty="0" err="1" smtClean="0">
                <a:solidFill>
                  <a:schemeClr val="tx1"/>
                </a:solidFill>
              </a:rPr>
              <a:t>12V</a:t>
            </a:r>
            <a:endParaRPr lang="en-US" dirty="0">
              <a:solidFill>
                <a:schemeClr val="tx1"/>
              </a:solidFill>
            </a:endParaRPr>
          </a:p>
        </p:txBody>
      </p:sp>
      <p:sp>
        <p:nvSpPr>
          <p:cNvPr id="47" name="Oval 46"/>
          <p:cNvSpPr/>
          <p:nvPr/>
        </p:nvSpPr>
        <p:spPr>
          <a:xfrm>
            <a:off x="2057400" y="3200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p:cNvSpPr/>
          <p:nvPr/>
        </p:nvSpPr>
        <p:spPr>
          <a:xfrm>
            <a:off x="2057400" y="38862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Freeform 48"/>
          <p:cNvSpPr/>
          <p:nvPr/>
        </p:nvSpPr>
        <p:spPr>
          <a:xfrm>
            <a:off x="2214391" y="3203155"/>
            <a:ext cx="1824210" cy="290110"/>
          </a:xfrm>
          <a:custGeom>
            <a:avLst/>
            <a:gdLst>
              <a:gd name="connsiteX0" fmla="*/ 0 w 1913263"/>
              <a:gd name="connsiteY0" fmla="*/ 64264 h 290110"/>
              <a:gd name="connsiteX1" fmla="*/ 859316 w 1913263"/>
              <a:gd name="connsiteY1" fmla="*/ 31214 h 290110"/>
              <a:gd name="connsiteX2" fmla="*/ 1762699 w 1913263"/>
              <a:gd name="connsiteY2" fmla="*/ 251551 h 290110"/>
              <a:gd name="connsiteX3" fmla="*/ 1762699 w 1913263"/>
              <a:gd name="connsiteY3" fmla="*/ 262568 h 290110"/>
            </a:gdLst>
            <a:ahLst/>
            <a:cxnLst>
              <a:cxn ang="0">
                <a:pos x="connsiteX0" y="connsiteY0"/>
              </a:cxn>
              <a:cxn ang="0">
                <a:pos x="connsiteX1" y="connsiteY1"/>
              </a:cxn>
              <a:cxn ang="0">
                <a:pos x="connsiteX2" y="connsiteY2"/>
              </a:cxn>
              <a:cxn ang="0">
                <a:pos x="connsiteX3" y="connsiteY3"/>
              </a:cxn>
            </a:cxnLst>
            <a:rect l="l" t="t" r="r" b="b"/>
            <a:pathLst>
              <a:path w="1913263" h="290110">
                <a:moveTo>
                  <a:pt x="0" y="64264"/>
                </a:moveTo>
                <a:cubicBezTo>
                  <a:pt x="282766" y="32132"/>
                  <a:pt x="565533" y="0"/>
                  <a:pt x="859316" y="31214"/>
                </a:cubicBezTo>
                <a:cubicBezTo>
                  <a:pt x="1153099" y="62429"/>
                  <a:pt x="1612135" y="212992"/>
                  <a:pt x="1762699" y="251551"/>
                </a:cubicBezTo>
                <a:cubicBezTo>
                  <a:pt x="1913263" y="290110"/>
                  <a:pt x="1837981" y="276339"/>
                  <a:pt x="1762699" y="262568"/>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0" name="Freeform 49"/>
          <p:cNvSpPr/>
          <p:nvPr/>
        </p:nvSpPr>
        <p:spPr>
          <a:xfrm>
            <a:off x="2225407" y="3851313"/>
            <a:ext cx="1740665" cy="110169"/>
          </a:xfrm>
          <a:custGeom>
            <a:avLst/>
            <a:gdLst>
              <a:gd name="connsiteX0" fmla="*/ 0 w 1740665"/>
              <a:gd name="connsiteY0" fmla="*/ 110169 h 110169"/>
              <a:gd name="connsiteX1" fmla="*/ 1123721 w 1740665"/>
              <a:gd name="connsiteY1" fmla="*/ 88135 h 110169"/>
              <a:gd name="connsiteX2" fmla="*/ 1740665 w 1740665"/>
              <a:gd name="connsiteY2" fmla="*/ 0 h 110169"/>
            </a:gdLst>
            <a:ahLst/>
            <a:cxnLst>
              <a:cxn ang="0">
                <a:pos x="connsiteX0" y="connsiteY0"/>
              </a:cxn>
              <a:cxn ang="0">
                <a:pos x="connsiteX1" y="connsiteY1"/>
              </a:cxn>
              <a:cxn ang="0">
                <a:pos x="connsiteX2" y="connsiteY2"/>
              </a:cxn>
            </a:cxnLst>
            <a:rect l="l" t="t" r="r" b="b"/>
            <a:pathLst>
              <a:path w="1740665" h="110169">
                <a:moveTo>
                  <a:pt x="0" y="110169"/>
                </a:moveTo>
                <a:cubicBezTo>
                  <a:pt x="416805" y="108332"/>
                  <a:pt x="833610" y="106496"/>
                  <a:pt x="1123721" y="88135"/>
                </a:cubicBezTo>
                <a:cubicBezTo>
                  <a:pt x="1413832" y="69774"/>
                  <a:pt x="1577248" y="34887"/>
                  <a:pt x="1740665"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1" name="Rectangle 50"/>
          <p:cNvSpPr/>
          <p:nvPr/>
        </p:nvSpPr>
        <p:spPr>
          <a:xfrm>
            <a:off x="4191000" y="4572000"/>
            <a:ext cx="152400" cy="76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Freeform 51"/>
          <p:cNvSpPr/>
          <p:nvPr/>
        </p:nvSpPr>
        <p:spPr>
          <a:xfrm>
            <a:off x="4230477" y="4126735"/>
            <a:ext cx="44068" cy="429658"/>
          </a:xfrm>
          <a:custGeom>
            <a:avLst/>
            <a:gdLst>
              <a:gd name="connsiteX0" fmla="*/ 44068 w 44068"/>
              <a:gd name="connsiteY0" fmla="*/ 429658 h 429658"/>
              <a:gd name="connsiteX1" fmla="*/ 0 w 44068"/>
              <a:gd name="connsiteY1" fmla="*/ 187287 h 429658"/>
              <a:gd name="connsiteX2" fmla="*/ 44068 w 44068"/>
              <a:gd name="connsiteY2" fmla="*/ 0 h 429658"/>
            </a:gdLst>
            <a:ahLst/>
            <a:cxnLst>
              <a:cxn ang="0">
                <a:pos x="connsiteX0" y="connsiteY0"/>
              </a:cxn>
              <a:cxn ang="0">
                <a:pos x="connsiteX1" y="connsiteY1"/>
              </a:cxn>
              <a:cxn ang="0">
                <a:pos x="connsiteX2" y="connsiteY2"/>
              </a:cxn>
            </a:cxnLst>
            <a:rect l="l" t="t" r="r" b="b"/>
            <a:pathLst>
              <a:path w="44068" h="429658">
                <a:moveTo>
                  <a:pt x="44068" y="429658"/>
                </a:moveTo>
                <a:cubicBezTo>
                  <a:pt x="22034" y="344277"/>
                  <a:pt x="0" y="258897"/>
                  <a:pt x="0" y="187287"/>
                </a:cubicBezTo>
                <a:cubicBezTo>
                  <a:pt x="0" y="115677"/>
                  <a:pt x="22034" y="57838"/>
                  <a:pt x="44068" y="0"/>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5" name="Oval 54"/>
          <p:cNvSpPr/>
          <p:nvPr/>
        </p:nvSpPr>
        <p:spPr>
          <a:xfrm>
            <a:off x="6324600" y="2819400"/>
            <a:ext cx="1524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p:cNvSpPr/>
          <p:nvPr/>
        </p:nvSpPr>
        <p:spPr>
          <a:xfrm>
            <a:off x="6553200" y="3048000"/>
            <a:ext cx="152400" cy="228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p:cNvSpPr txBox="1"/>
          <p:nvPr/>
        </p:nvSpPr>
        <p:spPr>
          <a:xfrm>
            <a:off x="6629400" y="2667000"/>
            <a:ext cx="1555041" cy="369332"/>
          </a:xfrm>
          <a:prstGeom prst="rect">
            <a:avLst/>
          </a:prstGeom>
          <a:noFill/>
        </p:spPr>
        <p:txBody>
          <a:bodyPr wrap="none" rtlCol="0">
            <a:spAutoFit/>
          </a:bodyPr>
          <a:lstStyle/>
          <a:p>
            <a:r>
              <a:rPr lang="en-US" dirty="0" smtClean="0"/>
              <a:t>Ambient Temp</a:t>
            </a:r>
            <a:endParaRPr lang="en-US" dirty="0"/>
          </a:p>
        </p:txBody>
      </p:sp>
      <p:sp>
        <p:nvSpPr>
          <p:cNvPr id="60" name="TextBox 59"/>
          <p:cNvSpPr txBox="1"/>
          <p:nvPr/>
        </p:nvSpPr>
        <p:spPr>
          <a:xfrm>
            <a:off x="6781800" y="2971800"/>
            <a:ext cx="1900970" cy="369332"/>
          </a:xfrm>
          <a:prstGeom prst="rect">
            <a:avLst/>
          </a:prstGeom>
          <a:noFill/>
        </p:spPr>
        <p:txBody>
          <a:bodyPr wrap="none" rtlCol="0">
            <a:spAutoFit/>
          </a:bodyPr>
          <a:lstStyle/>
          <a:p>
            <a:r>
              <a:rPr lang="en-US" dirty="0" smtClean="0"/>
              <a:t>Ambient Humidity</a:t>
            </a:r>
            <a:endParaRPr lang="en-US" dirty="0"/>
          </a:p>
        </p:txBody>
      </p:sp>
      <p:sp>
        <p:nvSpPr>
          <p:cNvPr id="61" name="TextBox 60"/>
          <p:cNvSpPr txBox="1"/>
          <p:nvPr/>
        </p:nvSpPr>
        <p:spPr>
          <a:xfrm>
            <a:off x="7086600" y="3276600"/>
            <a:ext cx="1846852" cy="369332"/>
          </a:xfrm>
          <a:prstGeom prst="rect">
            <a:avLst/>
          </a:prstGeom>
          <a:noFill/>
        </p:spPr>
        <p:txBody>
          <a:bodyPr wrap="none" rtlCol="0">
            <a:spAutoFit/>
          </a:bodyPr>
          <a:lstStyle/>
          <a:p>
            <a:r>
              <a:rPr lang="en-US" dirty="0" smtClean="0"/>
              <a:t>Ambient Pressure</a:t>
            </a:r>
            <a:endParaRPr lang="en-US" dirty="0"/>
          </a:p>
        </p:txBody>
      </p:sp>
      <p:sp>
        <p:nvSpPr>
          <p:cNvPr id="62" name="Rectangle 61"/>
          <p:cNvSpPr/>
          <p:nvPr/>
        </p:nvSpPr>
        <p:spPr>
          <a:xfrm>
            <a:off x="6858000" y="3429000"/>
            <a:ext cx="3048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Freeform 62"/>
          <p:cNvSpPr/>
          <p:nvPr/>
        </p:nvSpPr>
        <p:spPr>
          <a:xfrm>
            <a:off x="5166911" y="3531824"/>
            <a:ext cx="1674564" cy="271749"/>
          </a:xfrm>
          <a:custGeom>
            <a:avLst/>
            <a:gdLst>
              <a:gd name="connsiteX0" fmla="*/ 1674564 w 1674564"/>
              <a:gd name="connsiteY0" fmla="*/ 0 h 271749"/>
              <a:gd name="connsiteX1" fmla="*/ 1421176 w 1674564"/>
              <a:gd name="connsiteY1" fmla="*/ 22034 h 271749"/>
              <a:gd name="connsiteX2" fmla="*/ 1266940 w 1674564"/>
              <a:gd name="connsiteY2" fmla="*/ 231354 h 271749"/>
              <a:gd name="connsiteX3" fmla="*/ 0 w 1674564"/>
              <a:gd name="connsiteY3" fmla="*/ 264405 h 271749"/>
            </a:gdLst>
            <a:ahLst/>
            <a:cxnLst>
              <a:cxn ang="0">
                <a:pos x="connsiteX0" y="connsiteY0"/>
              </a:cxn>
              <a:cxn ang="0">
                <a:pos x="connsiteX1" y="connsiteY1"/>
              </a:cxn>
              <a:cxn ang="0">
                <a:pos x="connsiteX2" y="connsiteY2"/>
              </a:cxn>
              <a:cxn ang="0">
                <a:pos x="connsiteX3" y="connsiteY3"/>
              </a:cxn>
            </a:cxnLst>
            <a:rect l="l" t="t" r="r" b="b"/>
            <a:pathLst>
              <a:path w="1674564" h="271749">
                <a:moveTo>
                  <a:pt x="1674564" y="0"/>
                </a:moveTo>
                <a:lnTo>
                  <a:pt x="1421176" y="22034"/>
                </a:lnTo>
                <a:cubicBezTo>
                  <a:pt x="1353239" y="60593"/>
                  <a:pt x="1503803" y="190959"/>
                  <a:pt x="1266940" y="231354"/>
                </a:cubicBezTo>
                <a:cubicBezTo>
                  <a:pt x="1030077" y="271749"/>
                  <a:pt x="515038" y="268077"/>
                  <a:pt x="0" y="264405"/>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4" name="Freeform 63"/>
          <p:cNvSpPr/>
          <p:nvPr/>
        </p:nvSpPr>
        <p:spPr>
          <a:xfrm>
            <a:off x="5188945" y="3278436"/>
            <a:ext cx="1474424" cy="341523"/>
          </a:xfrm>
          <a:custGeom>
            <a:avLst/>
            <a:gdLst>
              <a:gd name="connsiteX0" fmla="*/ 1454226 w 1474424"/>
              <a:gd name="connsiteY0" fmla="*/ 0 h 341523"/>
              <a:gd name="connsiteX1" fmla="*/ 1443209 w 1474424"/>
              <a:gd name="connsiteY1" fmla="*/ 121186 h 341523"/>
              <a:gd name="connsiteX2" fmla="*/ 1266939 w 1474424"/>
              <a:gd name="connsiteY2" fmla="*/ 143219 h 341523"/>
              <a:gd name="connsiteX3" fmla="*/ 1079653 w 1474424"/>
              <a:gd name="connsiteY3" fmla="*/ 286439 h 341523"/>
              <a:gd name="connsiteX4" fmla="*/ 0 w 1474424"/>
              <a:gd name="connsiteY4" fmla="*/ 341523 h 3415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74424" h="341523">
                <a:moveTo>
                  <a:pt x="1454226" y="0"/>
                </a:moveTo>
                <a:cubicBezTo>
                  <a:pt x="1464325" y="48658"/>
                  <a:pt x="1474424" y="97316"/>
                  <a:pt x="1443209" y="121186"/>
                </a:cubicBezTo>
                <a:cubicBezTo>
                  <a:pt x="1411995" y="145056"/>
                  <a:pt x="1327532" y="115677"/>
                  <a:pt x="1266939" y="143219"/>
                </a:cubicBezTo>
                <a:cubicBezTo>
                  <a:pt x="1206346" y="170761"/>
                  <a:pt x="1290809" y="253388"/>
                  <a:pt x="1079653" y="286439"/>
                </a:cubicBezTo>
                <a:cubicBezTo>
                  <a:pt x="868497" y="319490"/>
                  <a:pt x="434248" y="330506"/>
                  <a:pt x="0" y="341523"/>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5" name="Freeform 64"/>
          <p:cNvSpPr/>
          <p:nvPr/>
        </p:nvSpPr>
        <p:spPr>
          <a:xfrm>
            <a:off x="5105400" y="2971800"/>
            <a:ext cx="1371599" cy="521465"/>
          </a:xfrm>
          <a:custGeom>
            <a:avLst/>
            <a:gdLst>
              <a:gd name="connsiteX0" fmla="*/ 1402814 w 1516655"/>
              <a:gd name="connsiteY0" fmla="*/ 0 h 523301"/>
              <a:gd name="connsiteX1" fmla="*/ 1314679 w 1516655"/>
              <a:gd name="connsiteY1" fmla="*/ 396607 h 523301"/>
              <a:gd name="connsiteX2" fmla="*/ 190959 w 1516655"/>
              <a:gd name="connsiteY2" fmla="*/ 506776 h 523301"/>
              <a:gd name="connsiteX3" fmla="*/ 168925 w 1516655"/>
              <a:gd name="connsiteY3" fmla="*/ 495759 h 523301"/>
            </a:gdLst>
            <a:ahLst/>
            <a:cxnLst>
              <a:cxn ang="0">
                <a:pos x="connsiteX0" y="connsiteY0"/>
              </a:cxn>
              <a:cxn ang="0">
                <a:pos x="connsiteX1" y="connsiteY1"/>
              </a:cxn>
              <a:cxn ang="0">
                <a:pos x="connsiteX2" y="connsiteY2"/>
              </a:cxn>
              <a:cxn ang="0">
                <a:pos x="connsiteX3" y="connsiteY3"/>
              </a:cxn>
            </a:cxnLst>
            <a:rect l="l" t="t" r="r" b="b"/>
            <a:pathLst>
              <a:path w="1516655" h="523301">
                <a:moveTo>
                  <a:pt x="1402814" y="0"/>
                </a:moveTo>
                <a:cubicBezTo>
                  <a:pt x="1459734" y="156072"/>
                  <a:pt x="1516655" y="312144"/>
                  <a:pt x="1314679" y="396607"/>
                </a:cubicBezTo>
                <a:cubicBezTo>
                  <a:pt x="1112703" y="481070"/>
                  <a:pt x="381918" y="490251"/>
                  <a:pt x="190959" y="506776"/>
                </a:cubicBezTo>
                <a:cubicBezTo>
                  <a:pt x="0" y="523301"/>
                  <a:pt x="168925" y="495759"/>
                  <a:pt x="168925" y="495759"/>
                </a:cubicBezTo>
              </a:path>
            </a:pathLst>
          </a:custGeom>
          <a:ln w="19050"/>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66" name="Rectangle 65"/>
          <p:cNvSpPr/>
          <p:nvPr/>
        </p:nvSpPr>
        <p:spPr>
          <a:xfrm>
            <a:off x="4419600" y="4267200"/>
            <a:ext cx="1285929" cy="369332"/>
          </a:xfrm>
          <a:prstGeom prst="rect">
            <a:avLst/>
          </a:prstGeom>
        </p:spPr>
        <p:txBody>
          <a:bodyPr wrap="none">
            <a:spAutoFit/>
          </a:bodyPr>
          <a:lstStyle/>
          <a:p>
            <a:r>
              <a:rPr lang="en-US" dirty="0" err="1" smtClean="0"/>
              <a:t>H2O</a:t>
            </a:r>
            <a:r>
              <a:rPr lang="en-US" dirty="0" smtClean="0"/>
              <a:t> Sensor</a:t>
            </a:r>
            <a:endParaRPr lang="en-US" dirty="0"/>
          </a:p>
        </p:txBody>
      </p:sp>
      <p:sp>
        <p:nvSpPr>
          <p:cNvPr id="67" name="Rectangle 66"/>
          <p:cNvSpPr/>
          <p:nvPr/>
        </p:nvSpPr>
        <p:spPr>
          <a:xfrm>
            <a:off x="1981200" y="3429000"/>
            <a:ext cx="1639873" cy="369332"/>
          </a:xfrm>
          <a:prstGeom prst="rect">
            <a:avLst/>
          </a:prstGeom>
        </p:spPr>
        <p:txBody>
          <a:bodyPr wrap="none">
            <a:spAutoFit/>
          </a:bodyPr>
          <a:lstStyle/>
          <a:p>
            <a:r>
              <a:rPr lang="en-US" dirty="0" smtClean="0"/>
              <a:t>Thermocouples</a:t>
            </a:r>
            <a:endParaRPr lang="en-US" dirty="0"/>
          </a:p>
        </p:txBody>
      </p:sp>
      <p:cxnSp>
        <p:nvCxnSpPr>
          <p:cNvPr id="69" name="Straight Connector 68"/>
          <p:cNvCxnSpPr/>
          <p:nvPr/>
        </p:nvCxnSpPr>
        <p:spPr>
          <a:xfrm>
            <a:off x="4267200" y="2819400"/>
            <a:ext cx="0" cy="457200"/>
          </a:xfrm>
          <a:prstGeom prst="line">
            <a:avLst/>
          </a:prstGeom>
          <a:ln w="19050"/>
        </p:spPr>
        <p:style>
          <a:lnRef idx="1">
            <a:schemeClr val="dk1"/>
          </a:lnRef>
          <a:fillRef idx="0">
            <a:schemeClr val="dk1"/>
          </a:fillRef>
          <a:effectRef idx="0">
            <a:schemeClr val="dk1"/>
          </a:effectRef>
          <a:fontRef idx="minor">
            <a:schemeClr val="tx1"/>
          </a:fontRef>
        </p:style>
      </p:cxnSp>
      <p:sp>
        <p:nvSpPr>
          <p:cNvPr id="70" name="Rectangle 69"/>
          <p:cNvSpPr/>
          <p:nvPr/>
        </p:nvSpPr>
        <p:spPr>
          <a:xfrm>
            <a:off x="1143000" y="4267200"/>
            <a:ext cx="457200" cy="152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Freeform 70"/>
          <p:cNvSpPr/>
          <p:nvPr/>
        </p:nvSpPr>
        <p:spPr>
          <a:xfrm>
            <a:off x="1595610" y="4021157"/>
            <a:ext cx="2348429" cy="354376"/>
          </a:xfrm>
          <a:custGeom>
            <a:avLst/>
            <a:gdLst>
              <a:gd name="connsiteX0" fmla="*/ 2348429 w 2348429"/>
              <a:gd name="connsiteY0" fmla="*/ 0 h 354376"/>
              <a:gd name="connsiteX1" fmla="*/ 1004371 w 2348429"/>
              <a:gd name="connsiteY1" fmla="*/ 187286 h 354376"/>
              <a:gd name="connsiteX2" fmla="*/ 167089 w 2348429"/>
              <a:gd name="connsiteY2" fmla="*/ 330506 h 354376"/>
              <a:gd name="connsiteX3" fmla="*/ 1836 w 2348429"/>
              <a:gd name="connsiteY3" fmla="*/ 330506 h 354376"/>
            </a:gdLst>
            <a:ahLst/>
            <a:cxnLst>
              <a:cxn ang="0">
                <a:pos x="connsiteX0" y="connsiteY0"/>
              </a:cxn>
              <a:cxn ang="0">
                <a:pos x="connsiteX1" y="connsiteY1"/>
              </a:cxn>
              <a:cxn ang="0">
                <a:pos x="connsiteX2" y="connsiteY2"/>
              </a:cxn>
              <a:cxn ang="0">
                <a:pos x="connsiteX3" y="connsiteY3"/>
              </a:cxn>
            </a:cxnLst>
            <a:rect l="l" t="t" r="r" b="b"/>
            <a:pathLst>
              <a:path w="2348429" h="354376">
                <a:moveTo>
                  <a:pt x="2348429" y="0"/>
                </a:moveTo>
                <a:lnTo>
                  <a:pt x="1004371" y="187286"/>
                </a:lnTo>
                <a:cubicBezTo>
                  <a:pt x="640814" y="242370"/>
                  <a:pt x="334178" y="306636"/>
                  <a:pt x="167089" y="330506"/>
                </a:cubicBezTo>
                <a:cubicBezTo>
                  <a:pt x="0" y="354376"/>
                  <a:pt x="918" y="342441"/>
                  <a:pt x="1836" y="330506"/>
                </a:cubicBezTo>
              </a:path>
            </a:pathLst>
          </a:custGeom>
          <a:ln w="19050"/>
        </p:spPr>
        <p:style>
          <a:lnRef idx="1">
            <a:schemeClr val="dk1"/>
          </a:lnRef>
          <a:fillRef idx="0">
            <a:schemeClr val="dk1"/>
          </a:fillRef>
          <a:effectRef idx="0">
            <a:schemeClr val="dk1"/>
          </a:effectRef>
          <a:fontRef idx="minor">
            <a:schemeClr val="tx1"/>
          </a:fontRef>
        </p:style>
        <p:txBody>
          <a:bodyPr rtlCol="0" anchor="ctr"/>
          <a:lstStyle/>
          <a:p>
            <a:pPr algn="ctr"/>
            <a:endParaRPr lang="en-US"/>
          </a:p>
        </p:txBody>
      </p:sp>
      <p:sp>
        <p:nvSpPr>
          <p:cNvPr id="72" name="TextBox 71"/>
          <p:cNvSpPr txBox="1"/>
          <p:nvPr/>
        </p:nvSpPr>
        <p:spPr>
          <a:xfrm>
            <a:off x="1143000" y="4343400"/>
            <a:ext cx="1273297" cy="369332"/>
          </a:xfrm>
          <a:prstGeom prst="rect">
            <a:avLst/>
          </a:prstGeom>
          <a:noFill/>
        </p:spPr>
        <p:txBody>
          <a:bodyPr wrap="none" rtlCol="0">
            <a:spAutoFit/>
          </a:bodyPr>
          <a:lstStyle/>
          <a:p>
            <a:r>
              <a:rPr lang="en-US" dirty="0" smtClean="0"/>
              <a:t>Cooling Fan</a:t>
            </a:r>
            <a:endParaRPr lang="en-US" dirty="0"/>
          </a:p>
        </p:txBody>
      </p:sp>
    </p:spTree>
    <p:extLst>
      <p:ext uri="{BB962C8B-B14F-4D97-AF65-F5344CB8AC3E}">
        <p14:creationId xmlns:p14="http://schemas.microsoft.com/office/powerpoint/2010/main" val="3438325229"/>
      </p:ext>
    </p:extLst>
  </p:cSld>
  <p:clrMapOvr>
    <a:masterClrMapping/>
  </p:clrMapOvr>
  <p:timing>
    <p:tnLst>
      <p:par>
        <p:cTn xmlns:p14="http://schemas.microsoft.com/office/powerpoint/2010/mai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Central Computer</a:t>
            </a:r>
            <a:endParaRPr lang="en-US" dirty="0"/>
          </a:p>
        </p:txBody>
      </p:sp>
      <p:sp>
        <p:nvSpPr>
          <p:cNvPr id="3" name="Content Placeholder 2"/>
          <p:cNvSpPr>
            <a:spLocks noGrp="1"/>
          </p:cNvSpPr>
          <p:nvPr>
            <p:ph idx="1"/>
          </p:nvPr>
        </p:nvSpPr>
        <p:spPr/>
        <p:txBody>
          <a:bodyPr/>
          <a:lstStyle/>
          <a:p>
            <a:r>
              <a:rPr lang="en-US" dirty="0" smtClean="0"/>
              <a:t>Can be of almost any variety based upon intended usage in subsea node.</a:t>
            </a:r>
          </a:p>
          <a:p>
            <a:r>
              <a:rPr lang="en-US" dirty="0" smtClean="0"/>
              <a:t>Potential usage:</a:t>
            </a:r>
          </a:p>
          <a:p>
            <a:pPr lvl="1"/>
            <a:r>
              <a:rPr lang="en-US" dirty="0" smtClean="0"/>
              <a:t>Collection and dissemination of data from external instruments and internal subsystems.</a:t>
            </a:r>
          </a:p>
          <a:p>
            <a:pPr lvl="1"/>
            <a:r>
              <a:rPr lang="en-US" dirty="0" smtClean="0"/>
              <a:t>Performing the closed loop operation control of the pH experiments.</a:t>
            </a:r>
          </a:p>
          <a:p>
            <a:pPr lvl="1"/>
            <a:r>
              <a:rPr lang="en-US" dirty="0" smtClean="0"/>
              <a:t>Housing the individual instrument drivers.</a:t>
            </a:r>
            <a:endParaRPr lang="en-US" dirty="0"/>
          </a:p>
        </p:txBody>
      </p:sp>
    </p:spTree>
    <p:extLst>
      <p:ext uri="{BB962C8B-B14F-4D97-AF65-F5344CB8AC3E}">
        <p14:creationId xmlns:p14="http://schemas.microsoft.com/office/powerpoint/2010/main" val="2402132245"/>
      </p:ext>
    </p:extLst>
  </p:cSld>
  <p:clrMapOvr>
    <a:masterClrMapping/>
  </p:clrMapOvr>
  <p:timing>
    <p:tnLst>
      <p:par>
        <p:cTn xmlns:p14="http://schemas.microsoft.com/office/powerpoint/2010/mai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Four Potential </a:t>
            </a:r>
            <a:r>
              <a:rPr lang="en-US" dirty="0"/>
              <a:t>A</a:t>
            </a:r>
            <a:r>
              <a:rPr lang="en-US" dirty="0" smtClean="0"/>
              <a:t>rchitectures</a:t>
            </a:r>
            <a:endParaRPr lang="en-US" dirty="0"/>
          </a:p>
        </p:txBody>
      </p:sp>
      <p:sp>
        <p:nvSpPr>
          <p:cNvPr id="3" name="Content Placeholder 2"/>
          <p:cNvSpPr>
            <a:spLocks noGrp="1"/>
          </p:cNvSpPr>
          <p:nvPr>
            <p:ph idx="1"/>
          </p:nvPr>
        </p:nvSpPr>
        <p:spPr/>
        <p:txBody>
          <a:bodyPr/>
          <a:lstStyle/>
          <a:p>
            <a:pPr>
              <a:buNone/>
            </a:pPr>
            <a:r>
              <a:rPr lang="en-US" dirty="0" smtClean="0"/>
              <a:t>1. PC/104 Stack</a:t>
            </a:r>
          </a:p>
          <a:p>
            <a:pPr>
              <a:buNone/>
            </a:pPr>
            <a:r>
              <a:rPr lang="en-US" dirty="0" smtClean="0"/>
              <a:t>2. </a:t>
            </a:r>
            <a:r>
              <a:rPr lang="en-US" dirty="0" err="1" smtClean="0"/>
              <a:t>Wago</a:t>
            </a:r>
            <a:r>
              <a:rPr lang="en-US" dirty="0" smtClean="0"/>
              <a:t> I/O System</a:t>
            </a:r>
          </a:p>
          <a:p>
            <a:pPr>
              <a:buNone/>
            </a:pPr>
            <a:r>
              <a:rPr lang="en-US" dirty="0" smtClean="0"/>
              <a:t>3. Instrument Chassis</a:t>
            </a:r>
          </a:p>
          <a:p>
            <a:pPr>
              <a:buNone/>
            </a:pPr>
            <a:r>
              <a:rPr lang="en-US" dirty="0" smtClean="0"/>
              <a:t>4. Device Appliance Controller</a:t>
            </a:r>
            <a:endParaRPr lang="en-US" dirty="0"/>
          </a:p>
        </p:txBody>
      </p:sp>
    </p:spTree>
    <p:extLst>
      <p:ext uri="{BB962C8B-B14F-4D97-AF65-F5344CB8AC3E}">
        <p14:creationId xmlns:p14="http://schemas.microsoft.com/office/powerpoint/2010/main" val="1390877410"/>
      </p:ext>
    </p:extLst>
  </p:cSld>
  <p:clrMapOvr>
    <a:masterClrMapping/>
  </p:clrMapOvr>
  <p:timing>
    <p:tnLst>
      <p:par>
        <p:cTn xmlns:p14="http://schemas.microsoft.com/office/powerpoint/2010/mai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PC/104 Stack	</a:t>
            </a:r>
            <a:endParaRPr lang="en-US" dirty="0"/>
          </a:p>
        </p:txBody>
      </p:sp>
      <p:sp>
        <p:nvSpPr>
          <p:cNvPr id="3" name="Content Placeholder 2"/>
          <p:cNvSpPr>
            <a:spLocks noGrp="1"/>
          </p:cNvSpPr>
          <p:nvPr>
            <p:ph idx="1"/>
          </p:nvPr>
        </p:nvSpPr>
        <p:spPr>
          <a:xfrm>
            <a:off x="457200" y="1600201"/>
            <a:ext cx="3886200" cy="609600"/>
          </a:xfrm>
        </p:spPr>
        <p:txBody>
          <a:bodyPr/>
          <a:lstStyle/>
          <a:p>
            <a:r>
              <a:rPr lang="en-US" dirty="0" smtClean="0"/>
              <a:t>What is PC/104?</a:t>
            </a:r>
            <a:endParaRPr lang="en-US" dirty="0"/>
          </a:p>
        </p:txBody>
      </p:sp>
      <p:pic>
        <p:nvPicPr>
          <p:cNvPr id="4" name="Picture 3" descr="PC-104 Board.jpg"/>
          <p:cNvPicPr>
            <a:picLocks noChangeAspect="1"/>
          </p:cNvPicPr>
          <p:nvPr/>
        </p:nvPicPr>
        <p:blipFill>
          <a:blip r:embed="rId2" cstate="print"/>
          <a:stretch>
            <a:fillRect/>
          </a:stretch>
        </p:blipFill>
        <p:spPr>
          <a:xfrm>
            <a:off x="685800" y="2209800"/>
            <a:ext cx="2514600" cy="2011680"/>
          </a:xfrm>
          <a:prstGeom prst="rect">
            <a:avLst/>
          </a:prstGeom>
        </p:spPr>
      </p:pic>
      <p:pic>
        <p:nvPicPr>
          <p:cNvPr id="5" name="Picture 4" descr="PC-104 Plus Board.jpg"/>
          <p:cNvPicPr>
            <a:picLocks noChangeAspect="1"/>
          </p:cNvPicPr>
          <p:nvPr/>
        </p:nvPicPr>
        <p:blipFill>
          <a:blip r:embed="rId3" cstate="print"/>
          <a:stretch>
            <a:fillRect/>
          </a:stretch>
        </p:blipFill>
        <p:spPr>
          <a:xfrm>
            <a:off x="762000" y="4191000"/>
            <a:ext cx="2514600" cy="2215435"/>
          </a:xfrm>
          <a:prstGeom prst="rect">
            <a:avLst/>
          </a:prstGeom>
        </p:spPr>
      </p:pic>
      <p:pic>
        <p:nvPicPr>
          <p:cNvPr id="7" name="Picture 6" descr="PC-104 Stack.png"/>
          <p:cNvPicPr>
            <a:picLocks noChangeAspect="1"/>
          </p:cNvPicPr>
          <p:nvPr/>
        </p:nvPicPr>
        <p:blipFill>
          <a:blip r:embed="rId4" cstate="print"/>
          <a:stretch>
            <a:fillRect/>
          </a:stretch>
        </p:blipFill>
        <p:spPr>
          <a:xfrm>
            <a:off x="3691890" y="1905000"/>
            <a:ext cx="5170171" cy="4495800"/>
          </a:xfrm>
          <a:prstGeom prst="rect">
            <a:avLst/>
          </a:prstGeom>
        </p:spPr>
      </p:pic>
    </p:spTree>
    <p:extLst>
      <p:ext uri="{BB962C8B-B14F-4D97-AF65-F5344CB8AC3E}">
        <p14:creationId xmlns:p14="http://schemas.microsoft.com/office/powerpoint/2010/main" val="4068402971"/>
      </p:ext>
    </p:extLst>
  </p:cSld>
  <p:clrMapOvr>
    <a:masterClrMapping/>
  </p:clrMapOvr>
  <p:timing>
    <p:tnLst>
      <p:par>
        <p:cTn xmlns:p14="http://schemas.microsoft.com/office/powerpoint/2010/mai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(multiple manufacturers):</a:t>
            </a:r>
          </a:p>
          <a:p>
            <a:pPr lvl="1"/>
            <a:r>
              <a:rPr lang="en-US" dirty="0" smtClean="0"/>
              <a:t>CPU</a:t>
            </a:r>
          </a:p>
          <a:p>
            <a:pPr lvl="1"/>
            <a:r>
              <a:rPr lang="en-US" dirty="0" smtClean="0"/>
              <a:t>Data storage</a:t>
            </a:r>
          </a:p>
          <a:p>
            <a:pPr lvl="1"/>
            <a:r>
              <a:rPr lang="en-US" dirty="0" smtClean="0"/>
              <a:t>Power Supply</a:t>
            </a:r>
          </a:p>
          <a:p>
            <a:pPr lvl="1"/>
            <a:r>
              <a:rPr lang="en-US" dirty="0" smtClean="0"/>
              <a:t>Digital I/O, Analog I/O (</a:t>
            </a:r>
            <a:r>
              <a:rPr lang="en-US" dirty="0" err="1" smtClean="0"/>
              <a:t>DAQ</a:t>
            </a:r>
            <a:r>
              <a:rPr lang="en-US" dirty="0" smtClean="0"/>
              <a:t>)</a:t>
            </a:r>
          </a:p>
          <a:p>
            <a:pPr lvl="1"/>
            <a:r>
              <a:rPr lang="en-US" dirty="0" smtClean="0"/>
              <a:t>Relay control</a:t>
            </a:r>
          </a:p>
          <a:p>
            <a:pPr lvl="1"/>
            <a:r>
              <a:rPr lang="en-US" dirty="0" smtClean="0"/>
              <a:t>Serial expansion</a:t>
            </a:r>
          </a:p>
          <a:p>
            <a:pPr lvl="1"/>
            <a:r>
              <a:rPr lang="en-US" dirty="0" smtClean="0"/>
              <a:t>Environmental input (temp, hum, etc…)</a:t>
            </a:r>
          </a:p>
          <a:p>
            <a:pPr lvl="1"/>
            <a:r>
              <a:rPr lang="en-US" dirty="0" smtClean="0"/>
              <a:t>Video Server/Encoder</a:t>
            </a:r>
          </a:p>
          <a:p>
            <a:pPr lvl="1"/>
            <a:r>
              <a:rPr lang="en-US" dirty="0" smtClean="0"/>
              <a:t>Ethernet switch</a:t>
            </a:r>
          </a:p>
          <a:p>
            <a:pPr lvl="1"/>
            <a:r>
              <a:rPr lang="en-US" dirty="0" smtClean="0"/>
              <a:t>Others</a:t>
            </a:r>
          </a:p>
          <a:p>
            <a:pPr lvl="1"/>
            <a:endParaRPr lang="en-US" dirty="0" smtClean="0"/>
          </a:p>
          <a:p>
            <a:pPr lvl="1"/>
            <a:endParaRPr lang="en-US" dirty="0" smtClean="0"/>
          </a:p>
          <a:p>
            <a:pPr lvl="1"/>
            <a:endParaRPr lang="en-US" dirty="0"/>
          </a:p>
        </p:txBody>
      </p:sp>
    </p:spTree>
    <p:extLst>
      <p:ext uri="{BB962C8B-B14F-4D97-AF65-F5344CB8AC3E}">
        <p14:creationId xmlns:p14="http://schemas.microsoft.com/office/powerpoint/2010/main" val="3148725886"/>
      </p:ext>
    </p:extLst>
  </p:cSld>
  <p:clrMapOvr>
    <a:masterClrMapping/>
  </p:clrMapOvr>
  <p:timing>
    <p:tnLst>
      <p:par>
        <p:cTn xmlns:p14="http://schemas.microsoft.com/office/powerpoint/2010/mai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sp>
        <p:nvSpPr>
          <p:cNvPr id="4" name="Text Placeholder 3"/>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5" name="Content Placeholder 4"/>
          <p:cNvSpPr>
            <a:spLocks noGrp="1"/>
          </p:cNvSpPr>
          <p:nvPr>
            <p:ph sz="half" idx="2"/>
          </p:nvPr>
        </p:nvSpPr>
        <p:spPr>
          <a:xfrm>
            <a:off x="457200" y="1981200"/>
            <a:ext cx="4040188" cy="3951288"/>
          </a:xfrm>
        </p:spPr>
        <p:txBody>
          <a:bodyPr/>
          <a:lstStyle/>
          <a:p>
            <a:r>
              <a:rPr lang="en-US" dirty="0" smtClean="0"/>
              <a:t>Rapid prototype/design</a:t>
            </a:r>
          </a:p>
          <a:p>
            <a:r>
              <a:rPr lang="en-US" dirty="0" smtClean="0"/>
              <a:t>Expandable/reconfigurable</a:t>
            </a:r>
          </a:p>
          <a:p>
            <a:r>
              <a:rPr lang="en-US" dirty="0" smtClean="0"/>
              <a:t>Extensive functionality</a:t>
            </a:r>
          </a:p>
          <a:p>
            <a:r>
              <a:rPr lang="en-US" dirty="0" smtClean="0"/>
              <a:t>Relatively inexpensive</a:t>
            </a:r>
          </a:p>
          <a:p>
            <a:r>
              <a:rPr lang="en-US" dirty="0" smtClean="0"/>
              <a:t>Industry standard</a:t>
            </a:r>
          </a:p>
          <a:p>
            <a:r>
              <a:rPr lang="en-US" dirty="0" smtClean="0"/>
              <a:t>Often software drivers included</a:t>
            </a:r>
          </a:p>
          <a:p>
            <a:r>
              <a:rPr lang="en-US" dirty="0" smtClean="0"/>
              <a:t>Can incorporate custom boards</a:t>
            </a:r>
          </a:p>
          <a:p>
            <a:endParaRPr lang="en-US" dirty="0"/>
          </a:p>
        </p:txBody>
      </p:sp>
      <p:sp>
        <p:nvSpPr>
          <p:cNvPr id="6" name="Text Placeholder 5"/>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7" name="Content Placeholder 6"/>
          <p:cNvSpPr>
            <a:spLocks noGrp="1"/>
          </p:cNvSpPr>
          <p:nvPr>
            <p:ph sz="quarter" idx="4"/>
          </p:nvPr>
        </p:nvSpPr>
        <p:spPr>
          <a:xfrm>
            <a:off x="4648200" y="1981200"/>
            <a:ext cx="4041775" cy="3951288"/>
          </a:xfrm>
        </p:spPr>
        <p:txBody>
          <a:bodyPr/>
          <a:lstStyle/>
          <a:p>
            <a:r>
              <a:rPr lang="en-US" dirty="0" smtClean="0"/>
              <a:t>Power consumption</a:t>
            </a:r>
          </a:p>
          <a:p>
            <a:r>
              <a:rPr lang="en-US" dirty="0" smtClean="0"/>
              <a:t>Maintenance</a:t>
            </a:r>
          </a:p>
          <a:p>
            <a:pPr lvl="1"/>
            <a:r>
              <a:rPr lang="en-US" dirty="0" smtClean="0"/>
              <a:t>Need to disassemble the stack to get to middle boards.</a:t>
            </a:r>
          </a:p>
          <a:p>
            <a:r>
              <a:rPr lang="en-US" dirty="0" smtClean="0"/>
              <a:t>Limit on # of boards in stack</a:t>
            </a:r>
          </a:p>
          <a:p>
            <a:r>
              <a:rPr lang="en-US" dirty="0" smtClean="0"/>
              <a:t>Sometimes, no software drivers….</a:t>
            </a:r>
          </a:p>
          <a:p>
            <a:endParaRPr lang="en-US" dirty="0"/>
          </a:p>
        </p:txBody>
      </p:sp>
    </p:spTree>
    <p:extLst>
      <p:ext uri="{BB962C8B-B14F-4D97-AF65-F5344CB8AC3E}">
        <p14:creationId xmlns:p14="http://schemas.microsoft.com/office/powerpoint/2010/main" val="4198149626"/>
      </p:ext>
    </p:extLst>
  </p:cSld>
  <p:clrMapOvr>
    <a:masterClrMapping/>
  </p:clrMapOvr>
  <p:timing>
    <p:tnLst>
      <p:par>
        <p:cTn xmlns:p14="http://schemas.microsoft.com/office/powerpoint/2010/mai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PC/104 Stack</a:t>
            </a:r>
            <a:endParaRPr lang="en-US" dirty="0"/>
          </a:p>
        </p:txBody>
      </p:sp>
      <p:graphicFrame>
        <p:nvGraphicFramePr>
          <p:cNvPr id="10" name="Table 9"/>
          <p:cNvGraphicFramePr>
            <a:graphicFrameLocks noGrp="1"/>
          </p:cNvGraphicFramePr>
          <p:nvPr/>
        </p:nvGraphicFramePr>
        <p:xfrm>
          <a:off x="838200" y="1905002"/>
          <a:ext cx="7696198" cy="3574057"/>
        </p:xfrm>
        <a:graphic>
          <a:graphicData uri="http://schemas.openxmlformats.org/drawingml/2006/table">
            <a:tbl>
              <a:tblPr/>
              <a:tblGrid>
                <a:gridCol w="1422359"/>
                <a:gridCol w="1484202"/>
                <a:gridCol w="1273938"/>
                <a:gridCol w="1026572"/>
                <a:gridCol w="420523"/>
                <a:gridCol w="371050"/>
                <a:gridCol w="435984"/>
                <a:gridCol w="667890"/>
                <a:gridCol w="593680"/>
              </a:tblGrid>
              <a:tr h="223157">
                <a:tc>
                  <a:txBody>
                    <a:bodyPr/>
                    <a:lstStyle/>
                    <a:p>
                      <a:pPr algn="l" fontAlgn="b"/>
                      <a:r>
                        <a:rPr lang="en-US" sz="1200" b="1" i="0" u="none" strike="noStrike" dirty="0">
                          <a:solidFill>
                            <a:srgbClr val="000000"/>
                          </a:solidFill>
                          <a:latin typeface="Calibri"/>
                        </a:rPr>
                        <a:t>Function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Computer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Cool RoadRunner-LX800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Lippert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Storage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500Gb Scorpio Blue</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Western Digital</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Power Supply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HE104+ DX</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Tri-M</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Switching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DM6956</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RTD Embedded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500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smtClean="0">
                          <a:solidFill>
                            <a:srgbClr val="000000"/>
                          </a:solidFill>
                          <a:latin typeface="Calibri"/>
                        </a:rPr>
                        <a:t>2</a:t>
                      </a:r>
                      <a:endParaRPr lang="en-US" sz="1200" b="0" i="0" u="none" strike="noStrike" dirty="0">
                        <a:solidFill>
                          <a:srgbClr val="000000"/>
                        </a:solidFill>
                        <a:latin typeface="Calibri"/>
                      </a:endParaRP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Circuit Breaker</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Ground Faulting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Load Power Monitoring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MM-32DX-AT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Diamond Sys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32 Chan Analog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600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Environmental Sensing</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Model 518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SensoRay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Temp/Hum only</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325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325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Serial Expansion</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Xtreme/104-Plus Port</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Connect Tech</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16 Channels</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350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8</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700</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23157">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7350" marR="7350" marT="735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42.5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dirty="0">
                          <a:solidFill>
                            <a:srgbClr val="000000"/>
                          </a:solidFill>
                          <a:latin typeface="Calibri"/>
                        </a:rPr>
                        <a:t>3525</a:t>
                      </a:r>
                    </a:p>
                  </a:txBody>
                  <a:tcPr marL="7350" marR="7350" marT="735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742238024"/>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2119" y="43"/>
            <a:ext cx="8229600" cy="1143000"/>
          </a:xfrm>
        </p:spPr>
        <p:txBody>
          <a:bodyPr/>
          <a:lstStyle/>
          <a:p>
            <a:r>
              <a:rPr lang="en-US" dirty="0" err="1" smtClean="0"/>
              <a:t>xFOCE</a:t>
            </a:r>
            <a:r>
              <a:rPr lang="en-US" dirty="0" smtClean="0"/>
              <a:t> Concept of Ops cable</a:t>
            </a:r>
            <a:endParaRPr lang="en-US" dirty="0"/>
          </a:p>
        </p:txBody>
      </p:sp>
      <p:sp>
        <p:nvSpPr>
          <p:cNvPr id="4" name="Right Triangle 3"/>
          <p:cNvSpPr/>
          <p:nvPr/>
        </p:nvSpPr>
        <p:spPr>
          <a:xfrm>
            <a:off x="2938159" y="3387124"/>
            <a:ext cx="1434757" cy="1508896"/>
          </a:xfrm>
          <a:prstGeom prst="rtTriangle">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Rectangle 4"/>
          <p:cNvSpPr/>
          <p:nvPr/>
        </p:nvSpPr>
        <p:spPr>
          <a:xfrm>
            <a:off x="885566" y="3384377"/>
            <a:ext cx="2052594" cy="1511643"/>
          </a:xfrm>
          <a:prstGeom prst="rect">
            <a:avLst/>
          </a:prstGeom>
          <a:gradFill flip="none" rotWithShape="1">
            <a:gsLst>
              <a:gs pos="0">
                <a:schemeClr val="bg2">
                  <a:lumMod val="50000"/>
                </a:schemeClr>
              </a:gs>
              <a:gs pos="100000">
                <a:schemeClr val="bg2">
                  <a:lumMod val="75000"/>
                </a:schemeClr>
              </a:gs>
            </a:gsLst>
            <a:lin ang="16200000" scaled="0"/>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7" name="Straight Connector 6"/>
          <p:cNvCxnSpPr/>
          <p:nvPr/>
        </p:nvCxnSpPr>
        <p:spPr>
          <a:xfrm>
            <a:off x="885566" y="4896020"/>
            <a:ext cx="7057081" cy="0"/>
          </a:xfrm>
          <a:prstGeom prst="line">
            <a:avLst/>
          </a:prstGeom>
          <a:ln>
            <a:solidFill>
              <a:schemeClr val="bg2">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10" name="Rectangle 9"/>
          <p:cNvSpPr/>
          <p:nvPr/>
        </p:nvSpPr>
        <p:spPr>
          <a:xfrm>
            <a:off x="1544595" y="2780269"/>
            <a:ext cx="679622" cy="604108"/>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Isosceles Triangle 10"/>
          <p:cNvSpPr/>
          <p:nvPr/>
        </p:nvSpPr>
        <p:spPr>
          <a:xfrm>
            <a:off x="1316296" y="2443887"/>
            <a:ext cx="1175649" cy="336382"/>
          </a:xfrm>
          <a:prstGeom prst="triangle">
            <a:avLst>
              <a:gd name="adj" fmla="val 49416"/>
            </a:avLst>
          </a:prstGeom>
          <a:solidFill>
            <a:schemeClr val="accent3">
              <a:lumMod val="60000"/>
              <a:lumOff val="40000"/>
            </a:schemeClr>
          </a:solidFill>
          <a:ln>
            <a:solidFill>
              <a:schemeClr val="accent3">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Rectangle 11"/>
          <p:cNvSpPr/>
          <p:nvPr/>
        </p:nvSpPr>
        <p:spPr>
          <a:xfrm>
            <a:off x="1983944" y="2869514"/>
            <a:ext cx="199081" cy="219675"/>
          </a:xfrm>
          <a:prstGeom prst="rect">
            <a:avLst/>
          </a:prstGeom>
          <a:solidFill>
            <a:schemeClr val="bg1"/>
          </a:solidFill>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Rectangle 12"/>
          <p:cNvSpPr/>
          <p:nvPr/>
        </p:nvSpPr>
        <p:spPr>
          <a:xfrm>
            <a:off x="5958703" y="4558270"/>
            <a:ext cx="906162" cy="337750"/>
          </a:xfrm>
          <a:prstGeom prst="rect">
            <a:avLst/>
          </a:prstGeom>
          <a:solidFill>
            <a:schemeClr val="accent1">
              <a:lumMod val="40000"/>
              <a:lumOff val="60000"/>
            </a:schemeClr>
          </a:solidFill>
          <a:ln>
            <a:solidFill>
              <a:schemeClr val="accent1">
                <a:lumMod val="40000"/>
                <a:lumOff val="60000"/>
              </a:schemeClr>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5" name="Straight Connector 14"/>
          <p:cNvCxnSpPr/>
          <p:nvPr/>
        </p:nvCxnSpPr>
        <p:spPr>
          <a:xfrm>
            <a:off x="2183025" y="3387124"/>
            <a:ext cx="0" cy="7963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2183025" y="3466757"/>
            <a:ext cx="1235678" cy="329513"/>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2122614" y="3384377"/>
            <a:ext cx="0" cy="12082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2122614" y="3505199"/>
            <a:ext cx="1447116" cy="387179"/>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3418703" y="3796270"/>
            <a:ext cx="954213" cy="1036595"/>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p:cNvCxnSpPr/>
          <p:nvPr/>
        </p:nvCxnSpPr>
        <p:spPr>
          <a:xfrm>
            <a:off x="3569730" y="3892378"/>
            <a:ext cx="933621" cy="1003642"/>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cxnSp>
        <p:nvCxnSpPr>
          <p:cNvPr id="27" name="Straight Connector 26"/>
          <p:cNvCxnSpPr/>
          <p:nvPr/>
        </p:nvCxnSpPr>
        <p:spPr>
          <a:xfrm>
            <a:off x="4372916" y="4832865"/>
            <a:ext cx="1577551" cy="0"/>
          </a:xfrm>
          <a:prstGeom prst="line">
            <a:avLst/>
          </a:prstGeom>
          <a:ln>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8" name="Straight Connector 27"/>
          <p:cNvCxnSpPr/>
          <p:nvPr/>
        </p:nvCxnSpPr>
        <p:spPr>
          <a:xfrm>
            <a:off x="4503351" y="4896020"/>
            <a:ext cx="1447116" cy="0"/>
          </a:xfrm>
          <a:prstGeom prst="line">
            <a:avLst/>
          </a:prstGeom>
          <a:ln>
            <a:solidFill>
              <a:schemeClr val="bg1">
                <a:lumMod val="50000"/>
              </a:schemeClr>
            </a:solidFill>
          </a:ln>
        </p:spPr>
        <p:style>
          <a:lnRef idx="2">
            <a:schemeClr val="accent1"/>
          </a:lnRef>
          <a:fillRef idx="0">
            <a:schemeClr val="accent1"/>
          </a:fillRef>
          <a:effectRef idx="1">
            <a:schemeClr val="accent1"/>
          </a:effectRef>
          <a:fontRef idx="minor">
            <a:schemeClr val="tx1"/>
          </a:fontRef>
        </p:style>
      </p:cxnSp>
      <p:sp>
        <p:nvSpPr>
          <p:cNvPr id="31" name="Arc 30"/>
          <p:cNvSpPr/>
          <p:nvPr/>
        </p:nvSpPr>
        <p:spPr>
          <a:xfrm rot="8043587">
            <a:off x="2964083" y="3041132"/>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2" name="Arc 31"/>
          <p:cNvSpPr/>
          <p:nvPr/>
        </p:nvSpPr>
        <p:spPr>
          <a:xfrm rot="8043587">
            <a:off x="3315232"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3" name="Arc 32"/>
          <p:cNvSpPr/>
          <p:nvPr/>
        </p:nvSpPr>
        <p:spPr>
          <a:xfrm rot="8043587">
            <a:off x="3673059"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4" name="Arc 33"/>
          <p:cNvSpPr/>
          <p:nvPr/>
        </p:nvSpPr>
        <p:spPr>
          <a:xfrm rot="8043587">
            <a:off x="4030885"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Arc 34"/>
          <p:cNvSpPr/>
          <p:nvPr/>
        </p:nvSpPr>
        <p:spPr>
          <a:xfrm rot="8043587">
            <a:off x="4388708" y="3041133"/>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6" name="Arc 35"/>
          <p:cNvSpPr/>
          <p:nvPr/>
        </p:nvSpPr>
        <p:spPr>
          <a:xfrm rot="8043587">
            <a:off x="4746537" y="3041134"/>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7" name="Arc 36"/>
          <p:cNvSpPr/>
          <p:nvPr/>
        </p:nvSpPr>
        <p:spPr>
          <a:xfrm rot="8043587">
            <a:off x="5104360" y="3041131"/>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Arc 37"/>
          <p:cNvSpPr/>
          <p:nvPr/>
        </p:nvSpPr>
        <p:spPr>
          <a:xfrm rot="8043587">
            <a:off x="5462190"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9" name="Arc 38"/>
          <p:cNvSpPr/>
          <p:nvPr/>
        </p:nvSpPr>
        <p:spPr>
          <a:xfrm rot="8043587">
            <a:off x="6535664"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0" name="Arc 39"/>
          <p:cNvSpPr/>
          <p:nvPr/>
        </p:nvSpPr>
        <p:spPr>
          <a:xfrm rot="8043587">
            <a:off x="5820012" y="3041135"/>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1" name="Arc 40"/>
          <p:cNvSpPr/>
          <p:nvPr/>
        </p:nvSpPr>
        <p:spPr>
          <a:xfrm rot="8043587">
            <a:off x="6177842" y="3041139"/>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2" name="Arc 41"/>
          <p:cNvSpPr/>
          <p:nvPr/>
        </p:nvSpPr>
        <p:spPr>
          <a:xfrm rot="8043587">
            <a:off x="7251317"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3" name="Arc 42"/>
          <p:cNvSpPr/>
          <p:nvPr/>
        </p:nvSpPr>
        <p:spPr>
          <a:xfrm rot="8043587">
            <a:off x="6893495" y="3041140"/>
            <a:ext cx="495643" cy="516239"/>
          </a:xfrm>
          <a:prstGeom prst="arc">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44" name="TextBox 43"/>
          <p:cNvSpPr txBox="1"/>
          <p:nvPr/>
        </p:nvSpPr>
        <p:spPr>
          <a:xfrm>
            <a:off x="1714466" y="1070918"/>
            <a:ext cx="2658450" cy="369332"/>
          </a:xfrm>
          <a:prstGeom prst="rect">
            <a:avLst/>
          </a:prstGeom>
          <a:noFill/>
        </p:spPr>
        <p:txBody>
          <a:bodyPr wrap="none" rtlCol="0">
            <a:spAutoFit/>
          </a:bodyPr>
          <a:lstStyle/>
          <a:p>
            <a:r>
              <a:rPr lang="en-US" dirty="0" smtClean="0"/>
              <a:t>Science interface on shore</a:t>
            </a:r>
            <a:endParaRPr lang="en-US" dirty="0"/>
          </a:p>
        </p:txBody>
      </p:sp>
      <p:sp>
        <p:nvSpPr>
          <p:cNvPr id="45" name="TextBox 44"/>
          <p:cNvSpPr txBox="1"/>
          <p:nvPr/>
        </p:nvSpPr>
        <p:spPr>
          <a:xfrm>
            <a:off x="1696621" y="1407984"/>
            <a:ext cx="3548981" cy="369332"/>
          </a:xfrm>
          <a:prstGeom prst="rect">
            <a:avLst/>
          </a:prstGeom>
          <a:noFill/>
        </p:spPr>
        <p:txBody>
          <a:bodyPr wrap="none" rtlCol="0">
            <a:spAutoFit/>
          </a:bodyPr>
          <a:lstStyle/>
          <a:p>
            <a:r>
              <a:rPr lang="en-US" dirty="0" smtClean="0"/>
              <a:t>CO2 and Enriching process on shore</a:t>
            </a:r>
            <a:endParaRPr lang="en-US" dirty="0"/>
          </a:p>
        </p:txBody>
      </p:sp>
      <p:sp>
        <p:nvSpPr>
          <p:cNvPr id="46" name="TextBox 45"/>
          <p:cNvSpPr txBox="1"/>
          <p:nvPr/>
        </p:nvSpPr>
        <p:spPr>
          <a:xfrm>
            <a:off x="1714466" y="1745050"/>
            <a:ext cx="4537683" cy="369332"/>
          </a:xfrm>
          <a:prstGeom prst="rect">
            <a:avLst/>
          </a:prstGeom>
          <a:noFill/>
        </p:spPr>
        <p:txBody>
          <a:bodyPr wrap="none" rtlCol="0">
            <a:spAutoFit/>
          </a:bodyPr>
          <a:lstStyle/>
          <a:p>
            <a:r>
              <a:rPr lang="en-US" dirty="0" smtClean="0"/>
              <a:t>Air / sea interface managed using buried cable </a:t>
            </a:r>
            <a:endParaRPr lang="en-US" dirty="0"/>
          </a:p>
        </p:txBody>
      </p:sp>
      <p:sp>
        <p:nvSpPr>
          <p:cNvPr id="47" name="TextBox 46"/>
          <p:cNvSpPr txBox="1"/>
          <p:nvPr/>
        </p:nvSpPr>
        <p:spPr>
          <a:xfrm>
            <a:off x="2896580" y="2114382"/>
            <a:ext cx="4006225" cy="646331"/>
          </a:xfrm>
          <a:prstGeom prst="rect">
            <a:avLst/>
          </a:prstGeom>
          <a:noFill/>
        </p:spPr>
        <p:txBody>
          <a:bodyPr wrap="none" rtlCol="0">
            <a:spAutoFit/>
          </a:bodyPr>
          <a:lstStyle/>
          <a:p>
            <a:r>
              <a:rPr lang="en-US" dirty="0" smtClean="0"/>
              <a:t>Capable of supporting 6 to 8 </a:t>
            </a:r>
            <a:r>
              <a:rPr lang="en-US" dirty="0" err="1" smtClean="0"/>
              <a:t>xFOCE</a:t>
            </a:r>
            <a:r>
              <a:rPr lang="en-US" dirty="0" smtClean="0"/>
              <a:t> units</a:t>
            </a:r>
          </a:p>
          <a:p>
            <a:r>
              <a:rPr lang="en-US" dirty="0"/>
              <a:t>	</a:t>
            </a:r>
            <a:r>
              <a:rPr lang="en-US" dirty="0" smtClean="0"/>
              <a:t>(4 active pH </a:t>
            </a:r>
            <a:r>
              <a:rPr lang="en-US" dirty="0" err="1" smtClean="0"/>
              <a:t>chg</a:t>
            </a:r>
            <a:r>
              <a:rPr lang="en-US" dirty="0" smtClean="0"/>
              <a:t> and 4 control)</a:t>
            </a:r>
            <a:endParaRPr lang="en-US" dirty="0"/>
          </a:p>
        </p:txBody>
      </p:sp>
      <p:cxnSp>
        <p:nvCxnSpPr>
          <p:cNvPr id="49" name="Straight Arrow Connector 48"/>
          <p:cNvCxnSpPr/>
          <p:nvPr/>
        </p:nvCxnSpPr>
        <p:spPr>
          <a:xfrm>
            <a:off x="7499143" y="3569730"/>
            <a:ext cx="0" cy="1326290"/>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52" name="TextBox 51"/>
          <p:cNvSpPr txBox="1"/>
          <p:nvPr/>
        </p:nvSpPr>
        <p:spPr>
          <a:xfrm>
            <a:off x="7578811" y="3741351"/>
            <a:ext cx="1363174" cy="923330"/>
          </a:xfrm>
          <a:prstGeom prst="rect">
            <a:avLst/>
          </a:prstGeom>
          <a:noFill/>
        </p:spPr>
        <p:txBody>
          <a:bodyPr wrap="none" rtlCol="0">
            <a:spAutoFit/>
          </a:bodyPr>
          <a:lstStyle/>
          <a:p>
            <a:r>
              <a:rPr lang="en-US" dirty="0" smtClean="0"/>
              <a:t>Depth rating</a:t>
            </a:r>
          </a:p>
          <a:p>
            <a:r>
              <a:rPr lang="en-US" dirty="0" smtClean="0"/>
              <a:t>min - XX</a:t>
            </a:r>
          </a:p>
          <a:p>
            <a:r>
              <a:rPr lang="en-US" dirty="0" smtClean="0"/>
              <a:t>max - XX</a:t>
            </a:r>
            <a:endParaRPr lang="en-US" dirty="0"/>
          </a:p>
        </p:txBody>
      </p:sp>
      <p:sp>
        <p:nvSpPr>
          <p:cNvPr id="53" name="TextBox 52"/>
          <p:cNvSpPr txBox="1"/>
          <p:nvPr/>
        </p:nvSpPr>
        <p:spPr>
          <a:xfrm>
            <a:off x="5403460" y="4970162"/>
            <a:ext cx="2095683" cy="369332"/>
          </a:xfrm>
          <a:prstGeom prst="rect">
            <a:avLst/>
          </a:prstGeom>
          <a:noFill/>
        </p:spPr>
        <p:txBody>
          <a:bodyPr wrap="none" rtlCol="0">
            <a:spAutoFit/>
          </a:bodyPr>
          <a:lstStyle/>
          <a:p>
            <a:r>
              <a:rPr lang="en-US" dirty="0" smtClean="0"/>
              <a:t>Anchored to bottom</a:t>
            </a:r>
            <a:endParaRPr lang="en-US" dirty="0"/>
          </a:p>
        </p:txBody>
      </p:sp>
      <p:sp>
        <p:nvSpPr>
          <p:cNvPr id="54" name="TextBox 53"/>
          <p:cNvSpPr txBox="1"/>
          <p:nvPr/>
        </p:nvSpPr>
        <p:spPr>
          <a:xfrm>
            <a:off x="5403460" y="5339494"/>
            <a:ext cx="2794493" cy="369332"/>
          </a:xfrm>
          <a:prstGeom prst="rect">
            <a:avLst/>
          </a:prstGeom>
          <a:noFill/>
        </p:spPr>
        <p:txBody>
          <a:bodyPr wrap="none" rtlCol="0">
            <a:spAutoFit/>
          </a:bodyPr>
          <a:lstStyle/>
          <a:p>
            <a:r>
              <a:rPr lang="en-US" dirty="0" smtClean="0"/>
              <a:t>Uses ??? to prevent erosion</a:t>
            </a:r>
            <a:endParaRPr lang="en-US" dirty="0"/>
          </a:p>
        </p:txBody>
      </p:sp>
    </p:spTree>
    <p:extLst>
      <p:ext uri="{BB962C8B-B14F-4D97-AF65-F5344CB8AC3E}">
        <p14:creationId xmlns:p14="http://schemas.microsoft.com/office/powerpoint/2010/main" val="2354979879"/>
      </p:ext>
    </p:extLst>
  </p:cSld>
  <p:clrMapOvr>
    <a:masterClrMapping/>
  </p:clrMapOvr>
  <p:timing>
    <p:tnLst>
      <p:par>
        <p:cTn xmlns:p14="http://schemas.microsoft.com/office/powerpoint/2010/mai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a:xfrm>
            <a:off x="457200" y="1600201"/>
            <a:ext cx="8229600" cy="609600"/>
          </a:xfrm>
        </p:spPr>
        <p:txBody>
          <a:bodyPr/>
          <a:lstStyle/>
          <a:p>
            <a:r>
              <a:rPr lang="en-US" dirty="0" smtClean="0"/>
              <a:t>What is a </a:t>
            </a:r>
            <a:r>
              <a:rPr lang="en-US" dirty="0" err="1" smtClean="0"/>
              <a:t>Wago</a:t>
            </a:r>
            <a:r>
              <a:rPr lang="en-US" dirty="0" smtClean="0"/>
              <a:t> I/O System?</a:t>
            </a:r>
            <a:endParaRPr lang="en-US" dirty="0"/>
          </a:p>
        </p:txBody>
      </p:sp>
      <p:pic>
        <p:nvPicPr>
          <p:cNvPr id="4" name="Picture 3" descr="Wago I-O Module.jpg"/>
          <p:cNvPicPr>
            <a:picLocks noChangeAspect="1"/>
          </p:cNvPicPr>
          <p:nvPr/>
        </p:nvPicPr>
        <p:blipFill>
          <a:blip r:embed="rId3" cstate="print"/>
          <a:stretch>
            <a:fillRect/>
          </a:stretch>
        </p:blipFill>
        <p:spPr>
          <a:xfrm>
            <a:off x="1371600" y="2362200"/>
            <a:ext cx="5715000" cy="4198729"/>
          </a:xfrm>
          <a:prstGeom prst="rect">
            <a:avLst/>
          </a:prstGeom>
        </p:spPr>
      </p:pic>
    </p:spTree>
    <p:extLst>
      <p:ext uri="{BB962C8B-B14F-4D97-AF65-F5344CB8AC3E}">
        <p14:creationId xmlns:p14="http://schemas.microsoft.com/office/powerpoint/2010/main" val="3225250919"/>
      </p:ext>
    </p:extLst>
  </p:cSld>
  <p:clrMapOvr>
    <a:masterClrMapping/>
  </p:clrMapOvr>
  <p:timing>
    <p:tnLst>
      <p:par>
        <p:cTn xmlns:p14="http://schemas.microsoft.com/office/powerpoint/2010/mai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Controller</a:t>
            </a:r>
          </a:p>
          <a:p>
            <a:pPr lvl="1"/>
            <a:r>
              <a:rPr lang="en-US" dirty="0" smtClean="0"/>
              <a:t>Power Supply</a:t>
            </a:r>
          </a:p>
          <a:p>
            <a:pPr lvl="1"/>
            <a:r>
              <a:rPr lang="en-US" dirty="0" smtClean="0"/>
              <a:t>Relay Modules</a:t>
            </a:r>
          </a:p>
          <a:p>
            <a:pPr lvl="1"/>
            <a:r>
              <a:rPr lang="en-US" dirty="0" smtClean="0"/>
              <a:t>Digital I/O, Analog I/O (</a:t>
            </a:r>
            <a:r>
              <a:rPr lang="en-US" dirty="0" err="1" smtClean="0"/>
              <a:t>DAQ</a:t>
            </a:r>
            <a:r>
              <a:rPr lang="en-US" dirty="0" smtClean="0"/>
              <a:t>)</a:t>
            </a:r>
          </a:p>
          <a:p>
            <a:pPr lvl="1"/>
            <a:r>
              <a:rPr lang="en-US" dirty="0" smtClean="0"/>
              <a:t>Thermocouple inputs</a:t>
            </a:r>
          </a:p>
          <a:p>
            <a:pPr lvl="1"/>
            <a:r>
              <a:rPr lang="en-US" dirty="0" smtClean="0"/>
              <a:t>DC Motor Driver</a:t>
            </a:r>
          </a:p>
          <a:p>
            <a:pPr lvl="1"/>
            <a:r>
              <a:rPr lang="en-US" dirty="0" smtClean="0"/>
              <a:t>Others</a:t>
            </a:r>
            <a:endParaRPr lang="en-US" dirty="0"/>
          </a:p>
        </p:txBody>
      </p:sp>
    </p:spTree>
    <p:extLst>
      <p:ext uri="{BB962C8B-B14F-4D97-AF65-F5344CB8AC3E}">
        <p14:creationId xmlns:p14="http://schemas.microsoft.com/office/powerpoint/2010/main" val="1614832443"/>
      </p:ext>
    </p:extLst>
  </p:cSld>
  <p:clrMapOvr>
    <a:masterClrMapping/>
  </p:clrMapOvr>
  <p:timing>
    <p:tnLst>
      <p:par>
        <p:cTn xmlns:p14="http://schemas.microsoft.com/office/powerpoint/2010/mai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sp>
        <p:nvSpPr>
          <p:cNvPr id="3" name="Text Placeholder 2"/>
          <p:cNvSpPr>
            <a:spLocks noGrp="1"/>
          </p:cNvSpPr>
          <p:nvPr>
            <p:ph type="body" idx="1"/>
          </p:nvPr>
        </p:nvSpPr>
        <p:spPr>
          <a:xfrm>
            <a:off x="457200" y="1371600"/>
            <a:ext cx="4040188" cy="422275"/>
          </a:xfrm>
        </p:spPr>
        <p:txBody>
          <a:bodyPr>
            <a:normAutofit lnSpcReduction="10000"/>
          </a:bodyPr>
          <a:lstStyle/>
          <a:p>
            <a:r>
              <a:rPr lang="en-US" dirty="0" smtClean="0"/>
              <a:t>Advantages		</a:t>
            </a:r>
            <a:endParaRPr lang="en-US" dirty="0"/>
          </a:p>
        </p:txBody>
      </p:sp>
      <p:sp>
        <p:nvSpPr>
          <p:cNvPr id="4" name="Content Placeholder 3"/>
          <p:cNvSpPr>
            <a:spLocks noGrp="1"/>
          </p:cNvSpPr>
          <p:nvPr>
            <p:ph sz="half" idx="2"/>
          </p:nvPr>
        </p:nvSpPr>
        <p:spPr/>
        <p:txBody>
          <a:bodyPr/>
          <a:lstStyle/>
          <a:p>
            <a:r>
              <a:rPr lang="en-US" dirty="0" smtClean="0"/>
              <a:t>Rapid prototype/design</a:t>
            </a:r>
          </a:p>
          <a:p>
            <a:r>
              <a:rPr lang="en-US" dirty="0" smtClean="0"/>
              <a:t>Expandable/reconfigurable</a:t>
            </a:r>
          </a:p>
          <a:p>
            <a:r>
              <a:rPr lang="en-US" dirty="0" smtClean="0"/>
              <a:t>Industry Standard</a:t>
            </a:r>
          </a:p>
          <a:p>
            <a:r>
              <a:rPr lang="en-US" dirty="0" smtClean="0"/>
              <a:t>Generic software interface</a:t>
            </a:r>
          </a:p>
          <a:p>
            <a:r>
              <a:rPr lang="en-US" dirty="0" smtClean="0"/>
              <a:t>Can incorporate custom boards</a:t>
            </a:r>
          </a:p>
          <a:p>
            <a:endParaRPr lang="en-US" dirty="0" smtClean="0"/>
          </a:p>
          <a:p>
            <a:endParaRPr lang="en-US" dirty="0" smtClean="0"/>
          </a:p>
          <a:p>
            <a:endParaRPr lang="en-US" dirty="0"/>
          </a:p>
        </p:txBody>
      </p:sp>
      <p:sp>
        <p:nvSpPr>
          <p:cNvPr id="5" name="Text Placeholder 4"/>
          <p:cNvSpPr>
            <a:spLocks noGrp="1"/>
          </p:cNvSpPr>
          <p:nvPr>
            <p:ph type="body" sz="quarter" idx="3"/>
          </p:nvPr>
        </p:nvSpPr>
        <p:spPr>
          <a:xfrm>
            <a:off x="4648200" y="1371600"/>
            <a:ext cx="4041775" cy="422275"/>
          </a:xfrm>
        </p:spPr>
        <p:txBody>
          <a:bodyPr>
            <a:normAutofit lnSpcReduction="10000"/>
          </a:bodyPr>
          <a:lstStyle/>
          <a:p>
            <a:r>
              <a:rPr lang="en-US" dirty="0" smtClean="0"/>
              <a:t>Disadvantages</a:t>
            </a:r>
            <a:endParaRPr lang="en-US" dirty="0"/>
          </a:p>
        </p:txBody>
      </p:sp>
      <p:sp>
        <p:nvSpPr>
          <p:cNvPr id="6" name="Content Placeholder 5"/>
          <p:cNvSpPr>
            <a:spLocks noGrp="1"/>
          </p:cNvSpPr>
          <p:nvPr>
            <p:ph sz="quarter" idx="4"/>
          </p:nvPr>
        </p:nvSpPr>
        <p:spPr/>
        <p:txBody>
          <a:bodyPr/>
          <a:lstStyle/>
          <a:p>
            <a:r>
              <a:rPr lang="en-US" dirty="0" smtClean="0"/>
              <a:t>Limited functionality for our requirements</a:t>
            </a:r>
          </a:p>
          <a:p>
            <a:pPr lvl="1"/>
            <a:r>
              <a:rPr lang="en-US" dirty="0" smtClean="0"/>
              <a:t>More custom designs</a:t>
            </a:r>
          </a:p>
          <a:p>
            <a:r>
              <a:rPr lang="en-US" dirty="0" smtClean="0"/>
              <a:t>Power consumption</a:t>
            </a:r>
          </a:p>
          <a:p>
            <a:endParaRPr lang="en-US" dirty="0"/>
          </a:p>
        </p:txBody>
      </p:sp>
    </p:spTree>
    <p:extLst>
      <p:ext uri="{BB962C8B-B14F-4D97-AF65-F5344CB8AC3E}">
        <p14:creationId xmlns:p14="http://schemas.microsoft.com/office/powerpoint/2010/main" val="405772310"/>
      </p:ext>
    </p:extLst>
  </p:cSld>
  <p:clrMapOvr>
    <a:masterClrMapping/>
  </p:clrMapOvr>
  <p:timing>
    <p:tnLst>
      <p:par>
        <p:cTn xmlns:p14="http://schemas.microsoft.com/office/powerpoint/2010/mai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Wago</a:t>
            </a:r>
            <a:r>
              <a:rPr lang="en-US" dirty="0" smtClean="0"/>
              <a:t> I/O System</a:t>
            </a:r>
            <a:endParaRPr lang="en-US" dirty="0"/>
          </a:p>
        </p:txBody>
      </p:sp>
      <p:graphicFrame>
        <p:nvGraphicFramePr>
          <p:cNvPr id="3" name="Table 2"/>
          <p:cNvGraphicFramePr>
            <a:graphicFrameLocks noGrp="1"/>
          </p:cNvGraphicFramePr>
          <p:nvPr/>
        </p:nvGraphicFramePr>
        <p:xfrm>
          <a:off x="381002" y="1676400"/>
          <a:ext cx="8229600" cy="3200400"/>
        </p:xfrm>
        <a:graphic>
          <a:graphicData uri="http://schemas.openxmlformats.org/drawingml/2006/table">
            <a:tbl>
              <a:tblPr/>
              <a:tblGrid>
                <a:gridCol w="1551008"/>
                <a:gridCol w="1122745"/>
                <a:gridCol w="1030148"/>
                <a:gridCol w="1747779"/>
                <a:gridCol w="555584"/>
                <a:gridCol w="555584"/>
                <a:gridCol w="555584"/>
                <a:gridCol w="555584"/>
                <a:gridCol w="555584"/>
              </a:tblGrid>
              <a:tr h="213360">
                <a:tc>
                  <a:txBody>
                    <a:bodyPr/>
                    <a:lstStyle/>
                    <a:p>
                      <a:pPr algn="l" fontAlgn="b"/>
                      <a:r>
                        <a:rPr lang="en-US" sz="1200" b="1" i="0" u="none" strike="noStrike">
                          <a:solidFill>
                            <a:srgbClr val="000000"/>
                          </a:solidFill>
                          <a:latin typeface="Calibri"/>
                        </a:rPr>
                        <a:t>Function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Model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Manufacturer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Notes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Watts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Quan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Watt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1" i="0" u="none" strike="noStrike">
                          <a:solidFill>
                            <a:srgbClr val="000000"/>
                          </a:solidFill>
                          <a:latin typeface="Calibri"/>
                        </a:rPr>
                        <a:t>Tot Cost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Computer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750-341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Eth-Fieldus Coupler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Storage</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Power Supply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Switching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857-304</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Single SPST Relay</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Circuit Breaker</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Ground Faulting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Voltage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750-483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Voltage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Load Current Monitoring</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750-475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Current Analog Inputs</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20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Temp</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750-469</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Wago</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Dual Thermocouple input</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1.5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3</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4.5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Envr Sensing - Hum</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r>
                        <a:rPr lang="en-US" sz="1200" b="0" i="0" u="none" strike="noStrike">
                          <a:solidFill>
                            <a:srgbClr val="000000"/>
                          </a:solidFill>
                          <a:latin typeface="Calibri"/>
                        </a:rPr>
                        <a:t>Serial Expansion</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N/A</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200" b="0" i="0" u="none" strike="noStrike">
                          <a:solidFill>
                            <a:srgbClr val="000000"/>
                          </a:solidFill>
                          <a:latin typeface="Calibri"/>
                        </a:rPr>
                        <a:t>0</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13360">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a:noFill/>
                    </a:lnR>
                    <a:lnT>
                      <a:noFill/>
                    </a:lnT>
                    <a:lnB>
                      <a:noFill/>
                    </a:lnB>
                  </a:tcPr>
                </a:tc>
                <a:tc>
                  <a:txBody>
                    <a:bodyPr/>
                    <a:lstStyle/>
                    <a:p>
                      <a:pPr algn="l" fontAlgn="b"/>
                      <a:endParaRPr lang="en-US" sz="1200" b="0" i="0" u="none" strike="noStrike">
                        <a:solidFill>
                          <a:srgbClr val="000000"/>
                        </a:solidFill>
                        <a:latin typeface="Calibri"/>
                      </a:endParaRPr>
                    </a:p>
                  </a:txBody>
                  <a:tcPr marL="6430" marR="6430" marT="6430"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r" fontAlgn="b"/>
                      <a:r>
                        <a:rPr lang="en-US" sz="1200" b="0" i="0" u="none" strike="noStrike">
                          <a:solidFill>
                            <a:srgbClr val="000000"/>
                          </a:solidFill>
                          <a:latin typeface="Calibri"/>
                        </a:rPr>
                        <a:t>66.5</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200" b="0" i="0" u="none" strike="noStrike" dirty="0">
                          <a:solidFill>
                            <a:srgbClr val="000000"/>
                          </a:solidFill>
                          <a:latin typeface="Calibri"/>
                        </a:rPr>
                        <a:t> </a:t>
                      </a:r>
                    </a:p>
                  </a:txBody>
                  <a:tcPr marL="6430" marR="6430" marT="643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401429077"/>
      </p:ext>
    </p:extLst>
  </p:cSld>
  <p:clrMapOvr>
    <a:masterClrMapping/>
  </p:clrMapOvr>
  <p:timing>
    <p:tnLst>
      <p:par>
        <p:cTn xmlns:p14="http://schemas.microsoft.com/office/powerpoint/2010/mai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a:xfrm>
            <a:off x="457200" y="1371600"/>
            <a:ext cx="6019800" cy="609600"/>
          </a:xfrm>
        </p:spPr>
        <p:txBody>
          <a:bodyPr/>
          <a:lstStyle/>
          <a:p>
            <a:r>
              <a:rPr lang="en-US" dirty="0" smtClean="0"/>
              <a:t>What is the Instrument Chassis?</a:t>
            </a:r>
          </a:p>
          <a:p>
            <a:endParaRPr lang="en-US" dirty="0"/>
          </a:p>
        </p:txBody>
      </p:sp>
      <p:pic>
        <p:nvPicPr>
          <p:cNvPr id="5" name="Picture 4" descr="Instrument Chassis.jpg"/>
          <p:cNvPicPr>
            <a:picLocks noChangeAspect="1"/>
          </p:cNvPicPr>
          <p:nvPr/>
        </p:nvPicPr>
        <p:blipFill>
          <a:blip r:embed="rId2" cstate="print"/>
          <a:stretch>
            <a:fillRect/>
          </a:stretch>
        </p:blipFill>
        <p:spPr>
          <a:xfrm>
            <a:off x="381000" y="2133600"/>
            <a:ext cx="5330803" cy="4211629"/>
          </a:xfrm>
          <a:prstGeom prst="rect">
            <a:avLst/>
          </a:prstGeom>
        </p:spPr>
      </p:pic>
      <p:pic>
        <p:nvPicPr>
          <p:cNvPr id="6" name="Picture 5" descr="CPU Board.jpg"/>
          <p:cNvPicPr>
            <a:picLocks noChangeAspect="1"/>
          </p:cNvPicPr>
          <p:nvPr/>
        </p:nvPicPr>
        <p:blipFill>
          <a:blip r:embed="rId3" cstate="print"/>
          <a:stretch>
            <a:fillRect/>
          </a:stretch>
        </p:blipFill>
        <p:spPr>
          <a:xfrm>
            <a:off x="6096000" y="1981200"/>
            <a:ext cx="2470244" cy="1464658"/>
          </a:xfrm>
          <a:prstGeom prst="rect">
            <a:avLst/>
          </a:prstGeom>
        </p:spPr>
      </p:pic>
      <p:pic>
        <p:nvPicPr>
          <p:cNvPr id="7" name="Picture 6" descr="Envr Board.jpg"/>
          <p:cNvPicPr>
            <a:picLocks noChangeAspect="1"/>
          </p:cNvPicPr>
          <p:nvPr/>
        </p:nvPicPr>
        <p:blipFill>
          <a:blip r:embed="rId4" cstate="print"/>
          <a:stretch>
            <a:fillRect/>
          </a:stretch>
        </p:blipFill>
        <p:spPr>
          <a:xfrm>
            <a:off x="6095999" y="5029200"/>
            <a:ext cx="2429415" cy="1371600"/>
          </a:xfrm>
          <a:prstGeom prst="rect">
            <a:avLst/>
          </a:prstGeom>
        </p:spPr>
      </p:pic>
      <p:pic>
        <p:nvPicPr>
          <p:cNvPr id="8" name="Picture 7" descr="PS Board.jpg"/>
          <p:cNvPicPr>
            <a:picLocks noChangeAspect="1"/>
          </p:cNvPicPr>
          <p:nvPr/>
        </p:nvPicPr>
        <p:blipFill>
          <a:blip r:embed="rId5" cstate="print"/>
          <a:stretch>
            <a:fillRect/>
          </a:stretch>
        </p:blipFill>
        <p:spPr>
          <a:xfrm>
            <a:off x="6095999" y="3505200"/>
            <a:ext cx="2449383" cy="1447800"/>
          </a:xfrm>
          <a:prstGeom prst="rect">
            <a:avLst/>
          </a:prstGeom>
        </p:spPr>
      </p:pic>
    </p:spTree>
    <p:extLst>
      <p:ext uri="{BB962C8B-B14F-4D97-AF65-F5344CB8AC3E}">
        <p14:creationId xmlns:p14="http://schemas.microsoft.com/office/powerpoint/2010/main" val="2512337657"/>
      </p:ext>
    </p:extLst>
  </p:cSld>
  <p:clrMapOvr>
    <a:masterClrMapping/>
  </p:clrMapOvr>
  <p:timing>
    <p:tnLst>
      <p:par>
        <p:cTn xmlns:p14="http://schemas.microsoft.com/office/powerpoint/2010/mai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Instrument Chassis</a:t>
            </a:r>
            <a:endParaRPr lang="en-US" dirty="0"/>
          </a:p>
        </p:txBody>
      </p:sp>
      <p:sp>
        <p:nvSpPr>
          <p:cNvPr id="3" name="Content Placeholder 2"/>
          <p:cNvSpPr>
            <a:spLocks noGrp="1"/>
          </p:cNvSpPr>
          <p:nvPr>
            <p:ph idx="1"/>
          </p:nvPr>
        </p:nvSpPr>
        <p:spPr/>
        <p:txBody>
          <a:bodyPr/>
          <a:lstStyle/>
          <a:p>
            <a:r>
              <a:rPr lang="en-US" dirty="0" smtClean="0"/>
              <a:t>Modules available:</a:t>
            </a:r>
          </a:p>
          <a:p>
            <a:pPr lvl="1"/>
            <a:r>
              <a:rPr lang="en-US" dirty="0" smtClean="0"/>
              <a:t>CPU Board</a:t>
            </a:r>
          </a:p>
          <a:p>
            <a:pPr lvl="1"/>
            <a:r>
              <a:rPr lang="en-US" dirty="0" smtClean="0"/>
              <a:t>Power Supply</a:t>
            </a:r>
          </a:p>
          <a:p>
            <a:pPr lvl="1"/>
            <a:r>
              <a:rPr lang="en-US" dirty="0" smtClean="0"/>
              <a:t>Environmental Monitoring Board</a:t>
            </a:r>
          </a:p>
          <a:p>
            <a:pPr lvl="1"/>
            <a:r>
              <a:rPr lang="en-US" dirty="0" smtClean="0"/>
              <a:t>Low Voltage Load Switcher (8 channels)</a:t>
            </a:r>
          </a:p>
          <a:p>
            <a:pPr lvl="1"/>
            <a:r>
              <a:rPr lang="en-US" dirty="0" smtClean="0"/>
              <a:t>Medium Voltage Load Switcher (4 channels)</a:t>
            </a:r>
          </a:p>
          <a:p>
            <a:pPr lvl="1"/>
            <a:r>
              <a:rPr lang="en-US" dirty="0" smtClean="0"/>
              <a:t>Ground Fault Detection Board (16 channels)</a:t>
            </a:r>
          </a:p>
          <a:p>
            <a:pPr lvl="1"/>
            <a:r>
              <a:rPr lang="en-US" dirty="0" smtClean="0"/>
              <a:t>Others</a:t>
            </a:r>
            <a:endParaRPr lang="en-US" dirty="0"/>
          </a:p>
        </p:txBody>
      </p:sp>
    </p:spTree>
    <p:extLst>
      <p:ext uri="{BB962C8B-B14F-4D97-AF65-F5344CB8AC3E}">
        <p14:creationId xmlns:p14="http://schemas.microsoft.com/office/powerpoint/2010/main" val="199777102"/>
      </p:ext>
    </p:extLst>
  </p:cSld>
  <p:clrMapOvr>
    <a:masterClrMapping/>
  </p:clrMapOvr>
  <p:timing>
    <p:tnLst>
      <p:par>
        <p:cTn xmlns:p14="http://schemas.microsoft.com/office/powerpoint/2010/mai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Instrument Chassis</a:t>
            </a:r>
            <a:endParaRPr lang="en-US" dirty="0"/>
          </a:p>
        </p:txBody>
      </p:sp>
      <p:sp>
        <p:nvSpPr>
          <p:cNvPr id="5" name="Text Placeholder 4"/>
          <p:cNvSpPr>
            <a:spLocks noGrp="1"/>
          </p:cNvSpPr>
          <p:nvPr>
            <p:ph type="body" idx="1"/>
          </p:nvPr>
        </p:nvSpPr>
        <p:spPr>
          <a:xfrm>
            <a:off x="457200" y="1371600"/>
            <a:ext cx="4040188" cy="498475"/>
          </a:xfrm>
        </p:spPr>
        <p:txBody>
          <a:bodyPr/>
          <a:lstStyle/>
          <a:p>
            <a:r>
              <a:rPr lang="en-US" dirty="0" smtClean="0"/>
              <a:t>Advantages</a:t>
            </a:r>
            <a:endParaRPr lang="en-US" dirty="0"/>
          </a:p>
        </p:txBody>
      </p:sp>
      <p:sp>
        <p:nvSpPr>
          <p:cNvPr id="6" name="Content Placeholder 5"/>
          <p:cNvSpPr>
            <a:spLocks noGrp="1"/>
          </p:cNvSpPr>
          <p:nvPr>
            <p:ph sz="half" idx="2"/>
          </p:nvPr>
        </p:nvSpPr>
        <p:spPr/>
        <p:txBody>
          <a:bodyPr/>
          <a:lstStyle/>
          <a:p>
            <a:r>
              <a:rPr lang="en-US" dirty="0" smtClean="0"/>
              <a:t>Was designed specifically for use in the shallow water FOCE system</a:t>
            </a:r>
          </a:p>
          <a:p>
            <a:r>
              <a:rPr lang="en-US" dirty="0" smtClean="0"/>
              <a:t>Modular; new boards can be designed.</a:t>
            </a:r>
          </a:p>
          <a:p>
            <a:r>
              <a:rPr lang="en-US" dirty="0" smtClean="0"/>
              <a:t>Low Power design</a:t>
            </a:r>
          </a:p>
          <a:p>
            <a:r>
              <a:rPr lang="en-US" dirty="0" smtClean="0"/>
              <a:t>Simple software interface</a:t>
            </a:r>
          </a:p>
          <a:p>
            <a:endParaRPr lang="en-US" dirty="0"/>
          </a:p>
        </p:txBody>
      </p:sp>
      <p:sp>
        <p:nvSpPr>
          <p:cNvPr id="7" name="Text Placeholder 6"/>
          <p:cNvSpPr>
            <a:spLocks noGrp="1"/>
          </p:cNvSpPr>
          <p:nvPr>
            <p:ph type="body" sz="quarter" idx="3"/>
          </p:nvPr>
        </p:nvSpPr>
        <p:spPr>
          <a:xfrm>
            <a:off x="4648200" y="1295400"/>
            <a:ext cx="4041775" cy="498475"/>
          </a:xfrm>
        </p:spPr>
        <p:txBody>
          <a:bodyPr/>
          <a:lstStyle/>
          <a:p>
            <a:r>
              <a:rPr lang="en-US" dirty="0" smtClean="0"/>
              <a:t>Disadvantages</a:t>
            </a:r>
            <a:endParaRPr lang="en-US" dirty="0"/>
          </a:p>
        </p:txBody>
      </p:sp>
      <p:sp>
        <p:nvSpPr>
          <p:cNvPr id="8" name="Content Placeholder 7"/>
          <p:cNvSpPr>
            <a:spLocks noGrp="1"/>
          </p:cNvSpPr>
          <p:nvPr>
            <p:ph sz="quarter" idx="4"/>
          </p:nvPr>
        </p:nvSpPr>
        <p:spPr/>
        <p:txBody>
          <a:bodyPr/>
          <a:lstStyle/>
          <a:p>
            <a:r>
              <a:rPr lang="en-US" dirty="0" smtClean="0"/>
              <a:t>Design complexity</a:t>
            </a:r>
          </a:p>
          <a:p>
            <a:r>
              <a:rPr lang="en-US" dirty="0" smtClean="0"/>
              <a:t>Expensive to produce</a:t>
            </a:r>
          </a:p>
          <a:p>
            <a:r>
              <a:rPr lang="en-US" dirty="0" smtClean="0"/>
              <a:t>Custom firmware needed</a:t>
            </a:r>
          </a:p>
          <a:p>
            <a:r>
              <a:rPr lang="en-US" dirty="0" smtClean="0"/>
              <a:t>Currently, no serial expansion included</a:t>
            </a:r>
            <a:endParaRPr lang="en-US" dirty="0"/>
          </a:p>
        </p:txBody>
      </p:sp>
    </p:spTree>
    <p:extLst>
      <p:ext uri="{BB962C8B-B14F-4D97-AF65-F5344CB8AC3E}">
        <p14:creationId xmlns:p14="http://schemas.microsoft.com/office/powerpoint/2010/main" val="1525054581"/>
      </p:ext>
    </p:extLst>
  </p:cSld>
  <p:clrMapOvr>
    <a:masterClrMapping/>
  </p:clrMapOvr>
  <p:timing>
    <p:tnLst>
      <p:par>
        <p:cTn xmlns:p14="http://schemas.microsoft.com/office/powerpoint/2010/mai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smtClean="0"/>
              <a:t>Instrument Chassis</a:t>
            </a:r>
            <a:endParaRPr lang="en-US" dirty="0"/>
          </a:p>
        </p:txBody>
      </p:sp>
      <p:graphicFrame>
        <p:nvGraphicFramePr>
          <p:cNvPr id="4" name="Table 3"/>
          <p:cNvGraphicFramePr>
            <a:graphicFrameLocks noGrp="1"/>
          </p:cNvGraphicFramePr>
          <p:nvPr/>
        </p:nvGraphicFramePr>
        <p:xfrm>
          <a:off x="533400" y="1752600"/>
          <a:ext cx="8153401" cy="4225220"/>
        </p:xfrm>
        <a:graphic>
          <a:graphicData uri="http://schemas.openxmlformats.org/drawingml/2006/table">
            <a:tbl>
              <a:tblPr/>
              <a:tblGrid>
                <a:gridCol w="1600200"/>
                <a:gridCol w="767211"/>
                <a:gridCol w="865308"/>
                <a:gridCol w="2329881"/>
                <a:gridCol w="561590"/>
                <a:gridCol w="511873"/>
                <a:gridCol w="356483"/>
                <a:gridCol w="539295"/>
                <a:gridCol w="621560"/>
              </a:tblGrid>
              <a:tr h="350520">
                <a:tc>
                  <a:txBody>
                    <a:bodyPr/>
                    <a:lstStyle/>
                    <a:p>
                      <a:pPr algn="l" fontAlgn="b"/>
                      <a:r>
                        <a:rPr lang="en-US" sz="1600" b="1" i="0" u="none" strike="noStrike" dirty="0">
                          <a:solidFill>
                            <a:srgbClr val="000000"/>
                          </a:solidFill>
                          <a:latin typeface="Calibri"/>
                        </a:rPr>
                        <a:t>Function</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a:solidFill>
                            <a:srgbClr val="000000"/>
                          </a:solidFill>
                          <a:latin typeface="Calibri"/>
                        </a:rPr>
                        <a:t>Model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err="1" smtClean="0">
                          <a:solidFill>
                            <a:srgbClr val="000000"/>
                          </a:solidFill>
                          <a:latin typeface="Calibri"/>
                        </a:rPr>
                        <a:t>Manuf</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Notes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Watts</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smtClean="0">
                          <a:solidFill>
                            <a:srgbClr val="000000"/>
                          </a:solidFill>
                          <a:latin typeface="Calibri"/>
                        </a:rPr>
                        <a:t>#</a:t>
                      </a:r>
                      <a:endParaRPr lang="en-US" sz="1600" b="1"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Watt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1" i="0" u="none" strike="noStrike" dirty="0">
                          <a:solidFill>
                            <a:srgbClr val="000000"/>
                          </a:solidFill>
                          <a:latin typeface="Calibri"/>
                        </a:rPr>
                        <a:t>Tot Cost</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CPU</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253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0.680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253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Power Supply</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324</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0.335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324</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Backplane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193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0.000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193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Environmental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pt-BR" sz="1600" b="0" i="0" u="none" strike="noStrike">
                          <a:solidFill>
                            <a:srgbClr val="000000"/>
                          </a:solidFill>
                          <a:latin typeface="Calibri"/>
                        </a:rPr>
                        <a:t>8-hum, 4-temp, pressure, X,Y,Z, H2O Sense</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316</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316</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Low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8-channels, 0-24V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550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0.750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1650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Medium Voltage Load Switcher</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4-channels 24V-48V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425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0.250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425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r>
                        <a:rPr lang="en-US" sz="1600" b="0" i="0" u="none" strike="noStrike">
                          <a:solidFill>
                            <a:srgbClr val="000000"/>
                          </a:solidFill>
                          <a:latin typeface="Calibri"/>
                        </a:rPr>
                        <a:t>Ground Fault Detection Board</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 </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MBARI</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r>
                        <a:rPr lang="en-US" sz="1600" b="0" i="0" u="none" strike="noStrike">
                          <a:solidFill>
                            <a:srgbClr val="000000"/>
                          </a:solidFill>
                          <a:latin typeface="Calibri"/>
                        </a:rPr>
                        <a:t>16-Channels (with 4 HV)</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325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1</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0.200</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a:solidFill>
                            <a:srgbClr val="000000"/>
                          </a:solidFill>
                          <a:latin typeface="Calibri"/>
                        </a:rPr>
                        <a:t>325</a:t>
                      </a: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l" fontAlgn="b"/>
                      <a:r>
                        <a:rPr lang="en-US" sz="1600" b="0" i="0" u="none" strike="noStrike" dirty="0" smtClean="0">
                          <a:solidFill>
                            <a:srgbClr val="000000"/>
                          </a:solidFill>
                          <a:latin typeface="Calibri"/>
                        </a:rPr>
                        <a:t>Q</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a:noFill/>
                    </a:lnB>
                  </a:tcPr>
                </a:tc>
                <a:tc>
                  <a:txBody>
                    <a:bodyPr/>
                    <a:lstStyle/>
                    <a:p>
                      <a:pPr algn="ctr" fontAlgn="b"/>
                      <a:r>
                        <a:rPr lang="en-US" sz="1600" b="0" i="0" u="none" strike="noStrike" dirty="0" smtClean="0">
                          <a:solidFill>
                            <a:srgbClr val="000000"/>
                          </a:solidFill>
                          <a:latin typeface="Calibri"/>
                        </a:rPr>
                        <a:t>2.4</a:t>
                      </a:r>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0520">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dirty="0">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endParaRPr lang="en-US" sz="1600" b="0" i="0" u="none" strike="noStrike">
                        <a:solidFill>
                          <a:srgbClr val="000000"/>
                        </a:solidFill>
                        <a:latin typeface="Calibri"/>
                      </a:endParaRPr>
                    </a:p>
                  </a:txBody>
                  <a:tcPr marL="6844" marR="6844" marT="6844" marB="0" anchor="b">
                    <a:lnL>
                      <a:noFill/>
                    </a:lnL>
                    <a:lnR>
                      <a:noFill/>
                    </a:lnR>
                    <a:lnT>
                      <a:noFill/>
                    </a:lnT>
                    <a:lnB>
                      <a:noFill/>
                    </a:lnB>
                  </a:tcPr>
                </a:tc>
                <a:tc>
                  <a:txBody>
                    <a:bodyPr/>
                    <a:lstStyle/>
                    <a:p>
                      <a:pPr algn="l" fontAlgn="b"/>
                      <a:r>
                        <a:rPr lang="en-US" sz="1600" b="0" i="0" u="none" strike="noStrike" dirty="0" smtClean="0">
                          <a:solidFill>
                            <a:srgbClr val="000000"/>
                          </a:solidFill>
                          <a:latin typeface="Calibri"/>
                        </a:rPr>
                        <a:t>Act</a:t>
                      </a:r>
                      <a:endParaRPr lang="en-US" sz="1600" b="0" i="0" u="none" strike="noStrike" dirty="0">
                        <a:solidFill>
                          <a:srgbClr val="000000"/>
                        </a:solidFill>
                        <a:latin typeface="Calibri"/>
                      </a:endParaRPr>
                    </a:p>
                  </a:txBody>
                  <a:tcPr marL="6844" marR="6844" marT="6844" marB="0" anchor="b">
                    <a:lnL>
                      <a:noFill/>
                    </a:lnL>
                    <a:lnR w="6350" cap="flat" cmpd="sng" algn="ctr">
                      <a:solidFill>
                        <a:srgbClr val="000000"/>
                      </a:solidFill>
                      <a:prstDash val="solid"/>
                      <a:round/>
                      <a:headEnd type="none" w="med" len="med"/>
                      <a:tailEnd type="none" w="med" len="med"/>
                    </a:lnR>
                    <a:lnT>
                      <a:noFill/>
                    </a:lnT>
                    <a:lnB>
                      <a:noFill/>
                    </a:lnB>
                  </a:tcPr>
                </a:tc>
                <a:tc>
                  <a:txBody>
                    <a:bodyPr/>
                    <a:lstStyle/>
                    <a:p>
                      <a:pPr algn="ctr" fontAlgn="b"/>
                      <a:r>
                        <a:rPr lang="en-US" sz="1600" b="0" i="0" u="none" strike="noStrike" dirty="0" smtClean="0">
                          <a:solidFill>
                            <a:srgbClr val="000000"/>
                          </a:solidFill>
                          <a:latin typeface="Calibri"/>
                        </a:rPr>
                        <a:t>10</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r" fontAlgn="b"/>
                      <a:r>
                        <a:rPr lang="en-US" sz="1600" b="0" i="0" u="none" strike="noStrike" dirty="0" smtClean="0">
                          <a:solidFill>
                            <a:srgbClr val="000000"/>
                          </a:solidFill>
                          <a:latin typeface="Calibri"/>
                        </a:rPr>
                        <a:t>$3,486</a:t>
                      </a:r>
                      <a:endParaRPr lang="en-US" sz="1600" b="0" i="0" u="none" strike="noStrike" dirty="0">
                        <a:solidFill>
                          <a:srgbClr val="000000"/>
                        </a:solidFill>
                        <a:latin typeface="Calibri"/>
                      </a:endParaRPr>
                    </a:p>
                  </a:txBody>
                  <a:tcPr marL="6844" marR="6844" marT="6844"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856637774"/>
      </p:ext>
    </p:extLst>
  </p:cSld>
  <p:clrMapOvr>
    <a:masterClrMapping/>
  </p:clrMapOvr>
  <p:timing>
    <p:tnLst>
      <p:par>
        <p:cTn xmlns:p14="http://schemas.microsoft.com/office/powerpoint/2010/mai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Device Appliance Controller</a:t>
            </a:r>
            <a:endParaRPr lang="en-US" dirty="0"/>
          </a:p>
        </p:txBody>
      </p:sp>
      <p:sp>
        <p:nvSpPr>
          <p:cNvPr id="3" name="Content Placeholder 2"/>
          <p:cNvSpPr>
            <a:spLocks noGrp="1"/>
          </p:cNvSpPr>
          <p:nvPr>
            <p:ph idx="1"/>
          </p:nvPr>
        </p:nvSpPr>
        <p:spPr>
          <a:xfrm>
            <a:off x="457200" y="1600201"/>
            <a:ext cx="7467600" cy="609599"/>
          </a:xfrm>
        </p:spPr>
        <p:txBody>
          <a:bodyPr/>
          <a:lstStyle/>
          <a:p>
            <a:r>
              <a:rPr lang="en-US" dirty="0" smtClean="0"/>
              <a:t>What is the Device Appliance Controller?</a:t>
            </a:r>
            <a:endParaRPr lang="en-US" dirty="0"/>
          </a:p>
        </p:txBody>
      </p:sp>
      <p:sp>
        <p:nvSpPr>
          <p:cNvPr id="4" name="Rectangle 3"/>
          <p:cNvSpPr/>
          <p:nvPr/>
        </p:nvSpPr>
        <p:spPr>
          <a:xfrm>
            <a:off x="838200" y="3048000"/>
            <a:ext cx="7467600" cy="3048000"/>
          </a:xfrm>
          <a:prstGeom prst="rect">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66800" y="3276600"/>
            <a:ext cx="2667000" cy="2590800"/>
          </a:xfrm>
          <a:prstGeom prst="rect">
            <a:avLst/>
          </a:prstGeom>
          <a:solidFill>
            <a:schemeClr val="bg1">
              <a:lumMod val="6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Pluggable</a:t>
            </a:r>
          </a:p>
          <a:p>
            <a:pPr algn="ctr"/>
            <a:r>
              <a:rPr lang="en-US" dirty="0" smtClean="0">
                <a:solidFill>
                  <a:schemeClr val="tx1"/>
                </a:solidFill>
              </a:rPr>
              <a:t>CPU</a:t>
            </a:r>
          </a:p>
          <a:p>
            <a:pPr algn="ctr"/>
            <a:r>
              <a:rPr lang="en-US" dirty="0" smtClean="0">
                <a:solidFill>
                  <a:schemeClr val="tx1"/>
                </a:solidFill>
              </a:rPr>
              <a:t>Module</a:t>
            </a:r>
          </a:p>
          <a:p>
            <a:pPr algn="ctr"/>
            <a:endParaRPr lang="en-US" dirty="0" smtClean="0">
              <a:solidFill>
                <a:schemeClr val="tx1"/>
              </a:solidFill>
            </a:endParaRPr>
          </a:p>
          <a:p>
            <a:pPr algn="ctr"/>
            <a:r>
              <a:rPr lang="en-US" dirty="0" err="1" smtClean="0">
                <a:solidFill>
                  <a:schemeClr val="tx1"/>
                </a:solidFill>
              </a:rPr>
              <a:t>BeagleBone</a:t>
            </a:r>
            <a:r>
              <a:rPr lang="en-US" dirty="0" smtClean="0">
                <a:solidFill>
                  <a:schemeClr val="tx1"/>
                </a:solidFill>
              </a:rPr>
              <a:t>?</a:t>
            </a:r>
          </a:p>
          <a:p>
            <a:pPr algn="ctr"/>
            <a:r>
              <a:rPr lang="en-US" dirty="0" err="1" smtClean="0">
                <a:solidFill>
                  <a:schemeClr val="tx1"/>
                </a:solidFill>
              </a:rPr>
              <a:t>Arduino</a:t>
            </a:r>
            <a:r>
              <a:rPr lang="en-US" dirty="0" smtClean="0">
                <a:solidFill>
                  <a:schemeClr val="tx1"/>
                </a:solidFill>
              </a:rPr>
              <a:t>?</a:t>
            </a:r>
          </a:p>
          <a:p>
            <a:pPr algn="ctr"/>
            <a:r>
              <a:rPr lang="en-US" dirty="0" smtClean="0">
                <a:solidFill>
                  <a:schemeClr val="tx1"/>
                </a:solidFill>
              </a:rPr>
              <a:t>Microchip </a:t>
            </a:r>
            <a:r>
              <a:rPr lang="en-US" dirty="0" err="1" smtClean="0">
                <a:solidFill>
                  <a:schemeClr val="tx1"/>
                </a:solidFill>
              </a:rPr>
              <a:t>PIC</a:t>
            </a:r>
            <a:r>
              <a:rPr lang="en-US" dirty="0" smtClean="0">
                <a:solidFill>
                  <a:schemeClr val="tx1"/>
                </a:solidFill>
              </a:rPr>
              <a:t>?</a:t>
            </a:r>
            <a:endParaRPr lang="en-US" dirty="0">
              <a:solidFill>
                <a:schemeClr val="tx1"/>
              </a:solidFill>
            </a:endParaRPr>
          </a:p>
        </p:txBody>
      </p:sp>
      <p:sp>
        <p:nvSpPr>
          <p:cNvPr id="6" name="Rectangle 5"/>
          <p:cNvSpPr/>
          <p:nvPr/>
        </p:nvSpPr>
        <p:spPr>
          <a:xfrm>
            <a:off x="609600" y="3352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609600" y="50292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8305800" y="32766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8305800" y="5257800"/>
            <a:ext cx="228600" cy="685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34000" y="5334000"/>
            <a:ext cx="7620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rPr>
              <a:t>UART</a:t>
            </a:r>
            <a:endParaRPr lang="en-US" dirty="0">
              <a:solidFill>
                <a:schemeClr val="tx1"/>
              </a:solidFill>
            </a:endParaRPr>
          </a:p>
        </p:txBody>
      </p:sp>
      <p:sp>
        <p:nvSpPr>
          <p:cNvPr id="11" name="Rectangle 10"/>
          <p:cNvSpPr/>
          <p:nvPr/>
        </p:nvSpPr>
        <p:spPr>
          <a:xfrm>
            <a:off x="6553200" y="5334000"/>
            <a:ext cx="1295400" cy="5334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Serial Transceiver</a:t>
            </a:r>
            <a:endParaRPr lang="en-US" dirty="0">
              <a:solidFill>
                <a:schemeClr val="tx1"/>
              </a:solidFill>
            </a:endParaRPr>
          </a:p>
        </p:txBody>
      </p:sp>
      <p:sp>
        <p:nvSpPr>
          <p:cNvPr id="12" name="Rectangle 11"/>
          <p:cNvSpPr/>
          <p:nvPr/>
        </p:nvSpPr>
        <p:spPr>
          <a:xfrm>
            <a:off x="39624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Load Switching</a:t>
            </a:r>
            <a:endParaRPr lang="en-US" dirty="0">
              <a:solidFill>
                <a:schemeClr val="tx1"/>
              </a:solidFill>
            </a:endParaRPr>
          </a:p>
        </p:txBody>
      </p:sp>
      <p:sp>
        <p:nvSpPr>
          <p:cNvPr id="13" name="Rectangle 12"/>
          <p:cNvSpPr/>
          <p:nvPr/>
        </p:nvSpPr>
        <p:spPr>
          <a:xfrm>
            <a:off x="64770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Ground Fault Detection</a:t>
            </a:r>
            <a:endParaRPr lang="en-US" dirty="0">
              <a:solidFill>
                <a:schemeClr val="tx1"/>
              </a:solidFill>
            </a:endParaRPr>
          </a:p>
        </p:txBody>
      </p:sp>
      <p:sp>
        <p:nvSpPr>
          <p:cNvPr id="14" name="Rectangle 13"/>
          <p:cNvSpPr/>
          <p:nvPr/>
        </p:nvSpPr>
        <p:spPr>
          <a:xfrm>
            <a:off x="4800600" y="4191000"/>
            <a:ext cx="1447800" cy="7620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Over/Under</a:t>
            </a:r>
          </a:p>
          <a:p>
            <a:pPr algn="ctr"/>
            <a:r>
              <a:rPr lang="en-US" dirty="0" err="1" smtClean="0">
                <a:solidFill>
                  <a:schemeClr val="tx1"/>
                </a:solidFill>
              </a:rPr>
              <a:t>Curr</a:t>
            </a:r>
            <a:r>
              <a:rPr lang="en-US" dirty="0" smtClean="0">
                <a:solidFill>
                  <a:schemeClr val="tx1"/>
                </a:solidFill>
              </a:rPr>
              <a:t>/Volt</a:t>
            </a:r>
          </a:p>
          <a:p>
            <a:pPr algn="ctr"/>
            <a:r>
              <a:rPr lang="en-US" dirty="0" err="1" smtClean="0">
                <a:solidFill>
                  <a:schemeClr val="tx1"/>
                </a:solidFill>
              </a:rPr>
              <a:t>Det</a:t>
            </a:r>
            <a:r>
              <a:rPr lang="en-US" dirty="0" smtClean="0">
                <a:solidFill>
                  <a:schemeClr val="tx1"/>
                </a:solidFill>
              </a:rPr>
              <a:t> / Mon</a:t>
            </a:r>
            <a:endParaRPr lang="en-US" dirty="0">
              <a:solidFill>
                <a:schemeClr val="tx1"/>
              </a:solidFill>
            </a:endParaRPr>
          </a:p>
        </p:txBody>
      </p:sp>
      <p:sp>
        <p:nvSpPr>
          <p:cNvPr id="15" name="Rectangle 14"/>
          <p:cNvSpPr/>
          <p:nvPr/>
        </p:nvSpPr>
        <p:spPr>
          <a:xfrm>
            <a:off x="53340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Inrush</a:t>
            </a:r>
          </a:p>
          <a:p>
            <a:pPr algn="ctr"/>
            <a:r>
              <a:rPr lang="en-US" dirty="0" smtClean="0">
                <a:solidFill>
                  <a:schemeClr val="tx1"/>
                </a:solidFill>
              </a:rPr>
              <a:t>Limiting</a:t>
            </a:r>
            <a:endParaRPr lang="en-US" dirty="0">
              <a:solidFill>
                <a:schemeClr val="tx1"/>
              </a:solidFill>
            </a:endParaRPr>
          </a:p>
        </p:txBody>
      </p:sp>
      <p:sp>
        <p:nvSpPr>
          <p:cNvPr id="16" name="Rectangle 15"/>
          <p:cNvSpPr/>
          <p:nvPr/>
        </p:nvSpPr>
        <p:spPr>
          <a:xfrm>
            <a:off x="6705600" y="3276600"/>
            <a:ext cx="1143000" cy="685800"/>
          </a:xfrm>
          <a:prstGeom prst="rect">
            <a:avLst/>
          </a:prstGeom>
          <a:solidFill>
            <a:schemeClr val="tx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rPr>
              <a:t>Circuit</a:t>
            </a:r>
          </a:p>
          <a:p>
            <a:pPr algn="ctr"/>
            <a:r>
              <a:rPr lang="en-US" dirty="0" smtClean="0">
                <a:solidFill>
                  <a:schemeClr val="tx1"/>
                </a:solidFill>
              </a:rPr>
              <a:t>Breaker</a:t>
            </a:r>
            <a:endParaRPr lang="en-US" dirty="0">
              <a:solidFill>
                <a:schemeClr val="tx1"/>
              </a:solidFill>
            </a:endParaRPr>
          </a:p>
        </p:txBody>
      </p:sp>
      <p:cxnSp>
        <p:nvCxnSpPr>
          <p:cNvPr id="19" name="Straight Connector 18"/>
          <p:cNvCxnSpPr/>
          <p:nvPr/>
        </p:nvCxnSpPr>
        <p:spPr>
          <a:xfrm>
            <a:off x="228600" y="37338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1" name="Straight Connector 20"/>
          <p:cNvCxnSpPr/>
          <p:nvPr/>
        </p:nvCxnSpPr>
        <p:spPr>
          <a:xfrm>
            <a:off x="228600" y="54102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2" name="Straight Connector 21"/>
          <p:cNvCxnSpPr/>
          <p:nvPr/>
        </p:nvCxnSpPr>
        <p:spPr>
          <a:xfrm>
            <a:off x="8534400" y="3581400"/>
            <a:ext cx="381000" cy="0"/>
          </a:xfrm>
          <a:prstGeom prst="line">
            <a:avLst/>
          </a:prstGeom>
          <a:ln w="19050"/>
        </p:spPr>
        <p:style>
          <a:lnRef idx="1">
            <a:schemeClr val="dk1"/>
          </a:lnRef>
          <a:fillRef idx="0">
            <a:schemeClr val="dk1"/>
          </a:fillRef>
          <a:effectRef idx="0">
            <a:schemeClr val="dk1"/>
          </a:effectRef>
          <a:fontRef idx="minor">
            <a:schemeClr val="tx1"/>
          </a:fontRef>
        </p:style>
      </p:cxnSp>
      <p:cxnSp>
        <p:nvCxnSpPr>
          <p:cNvPr id="23" name="Straight Connector 22"/>
          <p:cNvCxnSpPr/>
          <p:nvPr/>
        </p:nvCxnSpPr>
        <p:spPr>
          <a:xfrm>
            <a:off x="8534400" y="5562600"/>
            <a:ext cx="381000" cy="0"/>
          </a:xfrm>
          <a:prstGeom prst="line">
            <a:avLst/>
          </a:prstGeom>
          <a:ln w="19050"/>
        </p:spPr>
        <p:style>
          <a:lnRef idx="1">
            <a:schemeClr val="dk1"/>
          </a:lnRef>
          <a:fillRef idx="0">
            <a:schemeClr val="dk1"/>
          </a:fillRef>
          <a:effectRef idx="0">
            <a:schemeClr val="dk1"/>
          </a:effectRef>
          <a:fontRef idx="minor">
            <a:schemeClr val="tx1"/>
          </a:fontRef>
        </p:style>
      </p:cxnSp>
      <p:sp>
        <p:nvSpPr>
          <p:cNvPr id="24" name="Rectangle 23"/>
          <p:cNvSpPr/>
          <p:nvPr/>
        </p:nvSpPr>
        <p:spPr>
          <a:xfrm>
            <a:off x="228600" y="2743200"/>
            <a:ext cx="1992790" cy="369332"/>
          </a:xfrm>
          <a:prstGeom prst="rect">
            <a:avLst/>
          </a:prstGeom>
        </p:spPr>
        <p:txBody>
          <a:bodyPr wrap="none">
            <a:spAutoFit/>
          </a:bodyPr>
          <a:lstStyle/>
          <a:p>
            <a:r>
              <a:rPr lang="en-US" dirty="0" smtClean="0"/>
              <a:t>DC Power from Bus</a:t>
            </a:r>
            <a:endParaRPr lang="en-US" dirty="0"/>
          </a:p>
        </p:txBody>
      </p:sp>
      <p:sp>
        <p:nvSpPr>
          <p:cNvPr id="25" name="Rectangle 24"/>
          <p:cNvSpPr/>
          <p:nvPr/>
        </p:nvSpPr>
        <p:spPr>
          <a:xfrm>
            <a:off x="152400" y="6019800"/>
            <a:ext cx="2932662" cy="369332"/>
          </a:xfrm>
          <a:prstGeom prst="rect">
            <a:avLst/>
          </a:prstGeom>
        </p:spPr>
        <p:txBody>
          <a:bodyPr wrap="none">
            <a:spAutoFit/>
          </a:bodyPr>
          <a:lstStyle/>
          <a:p>
            <a:r>
              <a:rPr lang="en-US" dirty="0" smtClean="0"/>
              <a:t>Ethernet </a:t>
            </a:r>
            <a:r>
              <a:rPr lang="en-US" dirty="0" err="1" smtClean="0"/>
              <a:t>Comms</a:t>
            </a:r>
            <a:r>
              <a:rPr lang="en-US" dirty="0" smtClean="0"/>
              <a:t> from Switch</a:t>
            </a:r>
            <a:endParaRPr lang="en-US" dirty="0"/>
          </a:p>
        </p:txBody>
      </p:sp>
      <p:sp>
        <p:nvSpPr>
          <p:cNvPr id="26" name="Rectangle 25"/>
          <p:cNvSpPr/>
          <p:nvPr/>
        </p:nvSpPr>
        <p:spPr>
          <a:xfrm>
            <a:off x="6702370" y="2667000"/>
            <a:ext cx="2441630" cy="369332"/>
          </a:xfrm>
          <a:prstGeom prst="rect">
            <a:avLst/>
          </a:prstGeom>
        </p:spPr>
        <p:txBody>
          <a:bodyPr wrap="none">
            <a:spAutoFit/>
          </a:bodyPr>
          <a:lstStyle/>
          <a:p>
            <a:r>
              <a:rPr lang="en-US" dirty="0" smtClean="0"/>
              <a:t>DC Power to Instrument</a:t>
            </a:r>
            <a:endParaRPr lang="en-US" dirty="0"/>
          </a:p>
        </p:txBody>
      </p:sp>
      <p:sp>
        <p:nvSpPr>
          <p:cNvPr id="27" name="Rectangle 26"/>
          <p:cNvSpPr/>
          <p:nvPr/>
        </p:nvSpPr>
        <p:spPr>
          <a:xfrm>
            <a:off x="6368112" y="6096000"/>
            <a:ext cx="2775888" cy="369332"/>
          </a:xfrm>
          <a:prstGeom prst="rect">
            <a:avLst/>
          </a:prstGeom>
        </p:spPr>
        <p:txBody>
          <a:bodyPr wrap="none">
            <a:spAutoFit/>
          </a:bodyPr>
          <a:lstStyle/>
          <a:p>
            <a:r>
              <a:rPr lang="en-US" dirty="0" smtClean="0"/>
              <a:t>Serial </a:t>
            </a:r>
            <a:r>
              <a:rPr lang="en-US" dirty="0" err="1" smtClean="0"/>
              <a:t>comms</a:t>
            </a:r>
            <a:r>
              <a:rPr lang="en-US" dirty="0" smtClean="0"/>
              <a:t> to Instrument</a:t>
            </a:r>
            <a:endParaRPr lang="en-US" dirty="0"/>
          </a:p>
        </p:txBody>
      </p:sp>
    </p:spTree>
    <p:extLst>
      <p:ext uri="{BB962C8B-B14F-4D97-AF65-F5344CB8AC3E}">
        <p14:creationId xmlns:p14="http://schemas.microsoft.com/office/powerpoint/2010/main" val="1426062978"/>
      </p:ext>
    </p:extLst>
  </p:cSld>
  <p:clrMapOvr>
    <a:masterClrMapping/>
  </p:clrMapOvr>
  <p:timing>
    <p:tnLst>
      <p:par>
        <p:cTn xmlns:p14="http://schemas.microsoft.com/office/powerpoint/2010/mai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Device Appliance Controller</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Modules available? </a:t>
            </a:r>
          </a:p>
          <a:p>
            <a:pPr lvl="1"/>
            <a:r>
              <a:rPr lang="en-US" dirty="0" smtClean="0"/>
              <a:t>None, it is a fully functional standalone unit</a:t>
            </a:r>
          </a:p>
          <a:p>
            <a:pPr lvl="1"/>
            <a:r>
              <a:rPr lang="en-US" dirty="0" smtClean="0"/>
              <a:t>One instrument per </a:t>
            </a:r>
            <a:r>
              <a:rPr lang="en-US" dirty="0" err="1" smtClean="0"/>
              <a:t>DAC</a:t>
            </a:r>
            <a:r>
              <a:rPr lang="en-US" dirty="0" smtClean="0"/>
              <a:t> card</a:t>
            </a:r>
          </a:p>
          <a:p>
            <a:r>
              <a:rPr lang="en-US" dirty="0" smtClean="0"/>
              <a:t>Functions available:</a:t>
            </a:r>
          </a:p>
          <a:p>
            <a:pPr lvl="1"/>
            <a:r>
              <a:rPr lang="en-US" dirty="0" smtClean="0"/>
              <a:t>CPU, storage</a:t>
            </a:r>
          </a:p>
          <a:p>
            <a:pPr lvl="2"/>
            <a:r>
              <a:rPr lang="en-US" dirty="0" smtClean="0"/>
              <a:t>Device driver could be stored locally</a:t>
            </a:r>
          </a:p>
          <a:p>
            <a:pPr lvl="1"/>
            <a:r>
              <a:rPr lang="en-US" dirty="0" smtClean="0"/>
              <a:t>Serial interface (</a:t>
            </a:r>
            <a:r>
              <a:rPr lang="en-US" dirty="0" err="1" smtClean="0"/>
              <a:t>uart</a:t>
            </a:r>
            <a:r>
              <a:rPr lang="en-US" dirty="0" smtClean="0"/>
              <a:t> + transceiver)</a:t>
            </a:r>
          </a:p>
          <a:p>
            <a:pPr lvl="1"/>
            <a:r>
              <a:rPr lang="en-US" dirty="0" smtClean="0"/>
              <a:t>Load switching</a:t>
            </a:r>
          </a:p>
          <a:p>
            <a:pPr lvl="2"/>
            <a:r>
              <a:rPr lang="en-US" dirty="0" smtClean="0"/>
              <a:t>Over/under </a:t>
            </a:r>
            <a:r>
              <a:rPr lang="en-US" dirty="0" err="1" smtClean="0"/>
              <a:t>curr</a:t>
            </a:r>
            <a:r>
              <a:rPr lang="en-US" dirty="0" smtClean="0"/>
              <a:t>/voltage detection</a:t>
            </a:r>
          </a:p>
          <a:p>
            <a:pPr lvl="2"/>
            <a:r>
              <a:rPr lang="en-US" dirty="0" smtClean="0"/>
              <a:t>Ground fault monitoring</a:t>
            </a:r>
          </a:p>
          <a:p>
            <a:pPr lvl="2"/>
            <a:r>
              <a:rPr lang="en-US" dirty="0" smtClean="0"/>
              <a:t>Current/Voltage monitoring</a:t>
            </a:r>
          </a:p>
          <a:p>
            <a:pPr lvl="1">
              <a:buNone/>
            </a:pPr>
            <a:endParaRPr lang="en-US" dirty="0" smtClean="0"/>
          </a:p>
          <a:p>
            <a:pPr lvl="1">
              <a:buNone/>
            </a:pPr>
            <a:endParaRPr lang="en-US" dirty="0"/>
          </a:p>
          <a:p>
            <a:pPr lvl="1">
              <a:buNone/>
            </a:pPr>
            <a:endParaRPr lang="en-US" dirty="0" smtClean="0"/>
          </a:p>
          <a:p>
            <a:pPr lvl="1">
              <a:buNone/>
            </a:pPr>
            <a:endParaRPr lang="en-US" dirty="0"/>
          </a:p>
        </p:txBody>
      </p:sp>
    </p:spTree>
    <p:extLst>
      <p:ext uri="{BB962C8B-B14F-4D97-AF65-F5344CB8AC3E}">
        <p14:creationId xmlns:p14="http://schemas.microsoft.com/office/powerpoint/2010/main" val="3366807910"/>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146</TotalTime>
  <Words>9459</Words>
  <Application>Microsoft Macintosh PowerPoint</Application>
  <PresentationFormat>On-screen Show (4:3)</PresentationFormat>
  <Paragraphs>2645</Paragraphs>
  <Slides>129</Slides>
  <Notes>58</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129</vt:i4>
      </vt:variant>
    </vt:vector>
  </HeadingPairs>
  <TitlesOfParts>
    <vt:vector size="131" baseType="lpstr">
      <vt:lpstr>1_Office Theme</vt:lpstr>
      <vt:lpstr>Acrobat Document</vt:lpstr>
      <vt:lpstr>Free Ocean CO2 Enrichment</vt:lpstr>
      <vt:lpstr>FOCE and OA Research</vt:lpstr>
      <vt:lpstr>PowerPoint Presentation</vt:lpstr>
      <vt:lpstr>xFOCE</vt:lpstr>
      <vt:lpstr>xFOCE</vt:lpstr>
      <vt:lpstr>xFOCE</vt:lpstr>
      <vt:lpstr>xFOCE</vt:lpstr>
      <vt:lpstr>swFOCE</vt:lpstr>
      <vt:lpstr>xFOCE Concept of Ops cable</vt:lpstr>
      <vt:lpstr>xFOCE Concept of Ops no cable</vt:lpstr>
      <vt:lpstr>xFOCE Functional Requirements</vt:lpstr>
      <vt:lpstr>swFOCE Additional Requirements</vt:lpstr>
      <vt:lpstr>PowerPoint Presentation</vt:lpstr>
      <vt:lpstr>xFOCE Functional Interfaces</vt:lpstr>
      <vt:lpstr>xFOCE Mooring Concept</vt:lpstr>
      <vt:lpstr>PowerPoint Presentation</vt:lpstr>
      <vt:lpstr>PowerPoint Presentation</vt:lpstr>
      <vt:lpstr>PowerPoint Presentation</vt:lpstr>
      <vt:lpstr>PowerPoint Presentation</vt:lpstr>
      <vt:lpstr>xFOCE Core Instrument Suite</vt:lpstr>
      <vt:lpstr>swFOCE Core Instrument Suite</vt:lpstr>
      <vt:lpstr>PowerPoint Presentation</vt:lpstr>
      <vt:lpstr>PowerPoint Presentation</vt:lpstr>
      <vt:lpstr>xFOCE /swFOCE Data Reqs.</vt:lpstr>
      <vt:lpstr>xFOCE Engineering Trades</vt:lpstr>
      <vt:lpstr>FOCE: A tool to understand local impacts of Ocean Acidification </vt:lpstr>
      <vt:lpstr>An Idea Takes Shape</vt:lpstr>
      <vt:lpstr>Pushing the Limits of Permitting</vt:lpstr>
      <vt:lpstr>Permits at Every Level</vt:lpstr>
      <vt:lpstr>How to Move Forward -  Go to the Top</vt:lpstr>
      <vt:lpstr>Lessons Learned</vt:lpstr>
      <vt:lpstr>Computing elements of xFOCE</vt:lpstr>
      <vt:lpstr>Computing Architectures User Concerns</vt:lpstr>
      <vt:lpstr>A few assumptions</vt:lpstr>
      <vt:lpstr>PowerPoint Presentation</vt:lpstr>
      <vt:lpstr>Computing Architectures Elements</vt:lpstr>
      <vt:lpstr>Computing Architectures Shrinking the Universe of Trades</vt:lpstr>
      <vt:lpstr>Build vs Buy General Principles</vt:lpstr>
      <vt:lpstr>Location Matters General Principles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Summary Centralized Workstation</vt:lpstr>
      <vt:lpstr>PowerPoint Presentation</vt:lpstr>
      <vt:lpstr>PowerPoint Presentation</vt:lpstr>
      <vt:lpstr>PowerPoint Presentation</vt:lpstr>
      <vt:lpstr>PowerPoint Presentation</vt:lpstr>
      <vt:lpstr>Summary Industrial Computers</vt:lpstr>
      <vt:lpstr>PowerPoint Presentation</vt:lpstr>
      <vt:lpstr>PowerPoint Presentation</vt:lpstr>
      <vt:lpstr>PowerPoint Presentation</vt:lpstr>
      <vt:lpstr>PowerPoint Presentation</vt:lpstr>
      <vt:lpstr>Summary Sensor Node</vt:lpstr>
      <vt:lpstr>Approach Tradeoffs</vt:lpstr>
      <vt:lpstr>UI</vt:lpstr>
      <vt:lpstr>Tethers?</vt:lpstr>
      <vt:lpstr>PowerPoint Presentation</vt:lpstr>
      <vt:lpstr>xFOCE Power/Comms</vt:lpstr>
      <vt:lpstr>Intro Slide </vt:lpstr>
      <vt:lpstr>Cabled System</vt:lpstr>
      <vt:lpstr>Cabled System</vt:lpstr>
      <vt:lpstr>Shore Side</vt:lpstr>
      <vt:lpstr>Cabled Tether</vt:lpstr>
      <vt:lpstr>PowerPoint Presentation</vt:lpstr>
      <vt:lpstr>High Voltage Source</vt:lpstr>
      <vt:lpstr>Ethernet Standards</vt:lpstr>
      <vt:lpstr>Serial Standards</vt:lpstr>
      <vt:lpstr>Underwater Connections </vt:lpstr>
      <vt:lpstr>Non-Cabled System</vt:lpstr>
      <vt:lpstr>SW-FOCE Electrical Architecture (Subsea Node)</vt:lpstr>
      <vt:lpstr>System Level Functions</vt:lpstr>
      <vt:lpstr>DC Power </vt:lpstr>
      <vt:lpstr>DC Power Example</vt:lpstr>
      <vt:lpstr>Instrument Level Power Control</vt:lpstr>
      <vt:lpstr>Communication</vt:lpstr>
      <vt:lpstr>Communications Example</vt:lpstr>
      <vt:lpstr>System Health Monitoring</vt:lpstr>
      <vt:lpstr>Health Monitoring Example</vt:lpstr>
      <vt:lpstr>Central Computer</vt:lpstr>
      <vt:lpstr>Four Potential Architectures</vt:lpstr>
      <vt:lpstr> PC/104 Stack </vt:lpstr>
      <vt:lpstr>PC/104 Stack</vt:lpstr>
      <vt:lpstr>PC/104 Stack</vt:lpstr>
      <vt:lpstr>PC/104 Stack</vt:lpstr>
      <vt:lpstr>Wago I/O System</vt:lpstr>
      <vt:lpstr>Wago I/O System</vt:lpstr>
      <vt:lpstr>Wago I/O System</vt:lpstr>
      <vt:lpstr>Wago I/O System</vt:lpstr>
      <vt:lpstr>Instrument Chassis</vt:lpstr>
      <vt:lpstr>Instrument Chassis</vt:lpstr>
      <vt:lpstr>Instrument Chassis</vt:lpstr>
      <vt:lpstr>Instrument Chassis</vt:lpstr>
      <vt:lpstr>Device Appliance Controller</vt:lpstr>
      <vt:lpstr>Device Appliance Controller</vt:lpstr>
      <vt:lpstr>Device Appliance Controller</vt:lpstr>
      <vt:lpstr>Architecture Comparison</vt:lpstr>
      <vt:lpstr>PowerPoint Presentation</vt:lpstr>
      <vt:lpstr>xFOCE Mechanical   Sub-Systems</vt:lpstr>
      <vt:lpstr>Typical Seafloor System Comprising an xFOCE</vt:lpstr>
      <vt:lpstr>PowerPoint Presentation</vt:lpstr>
      <vt:lpstr>Sample Experiment Chambers</vt:lpstr>
      <vt:lpstr>PowerPoint Presentation</vt:lpstr>
      <vt:lpstr>Chamber Shear Skirt and Interface Seal</vt:lpstr>
      <vt:lpstr>Time Delay Mixing Section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 for XFOCE</vt:lpstr>
      <vt:lpstr>PowerPoint Presentation</vt:lpstr>
      <vt:lpstr>PowerPoint Presentation</vt:lpstr>
      <vt:lpstr>PowerPoint Presentation</vt:lpstr>
      <vt:lpstr>Flow Rate of Stabilized Enriched Seawater Relative to Chamber Cross-Section and Internal Current Speed</vt:lpstr>
      <vt:lpstr>PowerPoint Presentation</vt:lpstr>
      <vt:lpstr>Potential Materials and Components</vt:lpstr>
      <vt:lpstr>Proven Fabrication Methods</vt:lpstr>
      <vt:lpstr>PowerPoint Presentation</vt:lpstr>
      <vt:lpstr>400nm through 700 nm</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Kent Headley</dc:creator>
  <cp:lastModifiedBy>Kent Headley</cp:lastModifiedBy>
  <cp:revision>5</cp:revision>
  <dcterms:created xsi:type="dcterms:W3CDTF">2012-04-13T19:26:13Z</dcterms:created>
  <dcterms:modified xsi:type="dcterms:W3CDTF">2012-04-26T18:22:41Z</dcterms:modified>
</cp:coreProperties>
</file>