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697" r:id="rId2"/>
    <p:sldMasterId id="2147483685" r:id="rId3"/>
  </p:sldMasterIdLst>
  <p:notesMasterIdLst>
    <p:notesMasterId r:id="rId18"/>
  </p:notesMasterIdLst>
  <p:sldIdLst>
    <p:sldId id="308" r:id="rId4"/>
    <p:sldId id="266" r:id="rId5"/>
    <p:sldId id="323" r:id="rId6"/>
    <p:sldId id="287" r:id="rId7"/>
    <p:sldId id="324" r:id="rId8"/>
    <p:sldId id="311" r:id="rId9"/>
    <p:sldId id="303" r:id="rId10"/>
    <p:sldId id="325" r:id="rId11"/>
    <p:sldId id="315" r:id="rId12"/>
    <p:sldId id="316" r:id="rId13"/>
    <p:sldId id="319" r:id="rId14"/>
    <p:sldId id="327" r:id="rId15"/>
    <p:sldId id="320" r:id="rId16"/>
    <p:sldId id="32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3EF"/>
    <a:srgbClr val="D280B1"/>
    <a:srgbClr val="1A02AA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7" d="100"/>
          <a:sy n="167" d="100"/>
        </p:scale>
        <p:origin x="-96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AEC82-7C5C-4346-80ED-A05CE875115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3C524-37DF-463D-A452-32DD46634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C524-37DF-463D-A452-32DD46634F8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C524-37DF-463D-A452-32DD46634F8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52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83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74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293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37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342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559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2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396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745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14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124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525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293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2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F03C-C585-4611-9A7C-215B2B929990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21.jpeg"/><Relationship Id="rId3" Type="http://schemas.openxmlformats.org/officeDocument/2006/relationships/image" Target="../media/image24.jpeg"/><Relationship Id="rId7" Type="http://schemas.openxmlformats.org/officeDocument/2006/relationships/image" Target="../media/image18.gif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11" Type="http://schemas.openxmlformats.org/officeDocument/2006/relationships/image" Target="../media/image23.jpeg"/><Relationship Id="rId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20.pn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gif"/><Relationship Id="rId11" Type="http://schemas.openxmlformats.org/officeDocument/2006/relationships/image" Target="../media/image23.jpeg"/><Relationship Id="rId5" Type="http://schemas.openxmlformats.org/officeDocument/2006/relationships/image" Target="../media/image17.gif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9859" y="1482240"/>
            <a:ext cx="5447582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Mechanical Components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Comprising </a:t>
            </a:r>
            <a:b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b="1" dirty="0" smtClean="0">
                <a:solidFill>
                  <a:schemeClr val="tx1">
                    <a:lumMod val="85000"/>
                  </a:schemeClr>
                </a:solidFill>
              </a:rPr>
              <a:t>xFOCE / </a:t>
            </a:r>
            <a:r>
              <a:rPr lang="en-US" sz="4000" b="1" dirty="0" err="1" smtClean="0">
                <a:solidFill>
                  <a:schemeClr val="tx1">
                    <a:lumMod val="85000"/>
                  </a:schemeClr>
                </a:solidFill>
              </a:rPr>
              <a:t>swFOCE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dirty="0" smtClean="0">
                <a:solidFill>
                  <a:schemeClr val="tx1">
                    <a:lumMod val="85000"/>
                  </a:schemeClr>
                </a:solidFill>
              </a:rPr>
              <a:t>Farley F. Shane</a:t>
            </a: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4735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5410200" y="4648200"/>
            <a:ext cx="3581400" cy="1981200"/>
          </a:xfrm>
          <a:prstGeom prst="roundRect">
            <a:avLst/>
          </a:prstGeom>
          <a:solidFill>
            <a:srgbClr val="D280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257800" y="457200"/>
            <a:ext cx="3810000" cy="2514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029200" y="3733800"/>
            <a:ext cx="20574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962400" y="2209800"/>
            <a:ext cx="12192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helix anchoring graph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876800"/>
            <a:ext cx="1704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48768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ounded Rectangle 28"/>
          <p:cNvSpPr/>
          <p:nvPr/>
        </p:nvSpPr>
        <p:spPr>
          <a:xfrm>
            <a:off x="457200" y="533400"/>
            <a:ext cx="3352800" cy="3505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200" y="4114800"/>
            <a:ext cx="4267200" cy="1676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8194" name="Picture 2" descr="C:\Documents and Settings\shfa\Desktop\XFOCE, SWFOCE PDR\Danforth Deepset-I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108" y="1905000"/>
            <a:ext cx="1370891" cy="13645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76600" y="76200"/>
            <a:ext cx="216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Examples of Anchors</a:t>
            </a:r>
            <a:endParaRPr lang="en-US" b="1" u="sng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3790098" y="2610702"/>
            <a:ext cx="1562015" cy="106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C:\Documents and Settings\shfa\Desktop\XFOCE, SWFOCE PDR\Mushroom Anchor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33600" y="3733800"/>
            <a:ext cx="2286000" cy="2057400"/>
          </a:xfrm>
          <a:prstGeom prst="rect">
            <a:avLst/>
          </a:prstGeom>
          <a:noFill/>
        </p:spPr>
      </p:pic>
      <p:pic>
        <p:nvPicPr>
          <p:cNvPr id="8197" name="Picture 5" descr="C:\Documents and Settings\shfa\Desktop\XFOCE, SWFOCE PDR\Dor Moor anchor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4572000"/>
            <a:ext cx="1745729" cy="1002547"/>
          </a:xfrm>
          <a:prstGeom prst="rect">
            <a:avLst/>
          </a:prstGeom>
          <a:noFill/>
        </p:spPr>
      </p:pic>
      <p:pic>
        <p:nvPicPr>
          <p:cNvPr id="15" name="Picture 14" descr="http://www.web4homes.com/c380/anchor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200" y="609600"/>
            <a:ext cx="1590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http://www.web4homes.com/c380/anchor2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81200" y="1524000"/>
            <a:ext cx="152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400800" y="5334000"/>
            <a:ext cx="1140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Single or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Multiple Helix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8400" y="762000"/>
            <a:ext cx="457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CQR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62000" y="3352800"/>
            <a:ext cx="760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Danforth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696200" y="2514600"/>
            <a:ext cx="110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Installation of </a:t>
            </a:r>
          </a:p>
          <a:p>
            <a:r>
              <a:rPr lang="en-US" sz="1200" b="1" dirty="0" smtClean="0"/>
              <a:t>Anchor Pins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105400" y="3733800"/>
            <a:ext cx="19815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Powder Actuated Stud Gun</a:t>
            </a:r>
            <a:endParaRPr lang="en-US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62000" y="548640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Dor-Mor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209800" y="2743200"/>
            <a:ext cx="1099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Claw or Bruce</a:t>
            </a:r>
            <a:endParaRPr lang="en-US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066800" y="4114800"/>
            <a:ext cx="17924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Self Embedment Anchors</a:t>
            </a:r>
            <a:endParaRPr lang="en-US" sz="1200" b="1" u="sng" dirty="0"/>
          </a:p>
        </p:txBody>
      </p:sp>
      <p:sp>
        <p:nvSpPr>
          <p:cNvPr id="30" name="TextBox 29"/>
          <p:cNvSpPr txBox="1"/>
          <p:nvPr/>
        </p:nvSpPr>
        <p:spPr>
          <a:xfrm>
            <a:off x="609600" y="3657600"/>
            <a:ext cx="3020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Drag Embedment Anchors for Mooring Buoy</a:t>
            </a:r>
            <a:endParaRPr lang="en-US" sz="1200" b="1" u="sng" dirty="0"/>
          </a:p>
        </p:txBody>
      </p:sp>
      <p:pic>
        <p:nvPicPr>
          <p:cNvPr id="33" name="Picture 32" descr="solid substrate anchori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0000" y="457200"/>
            <a:ext cx="135255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solid substrate anchori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10200" y="762000"/>
            <a:ext cx="21955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5486400" y="2286000"/>
            <a:ext cx="2012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Epoxied Anchor Pins in Coral</a:t>
            </a:r>
            <a:endParaRPr lang="en-US" sz="12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315200" y="4343400"/>
            <a:ext cx="1384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Deadweight Block</a:t>
            </a:r>
            <a:endParaRPr lang="en-US" sz="1200" b="1" dirty="0"/>
          </a:p>
        </p:txBody>
      </p:sp>
      <p:pic>
        <p:nvPicPr>
          <p:cNvPr id="42" name="Picture 41" descr="concrete anchor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15201" y="3124201"/>
            <a:ext cx="144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705600" y="6248400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Helix Anchor</a:t>
            </a:r>
            <a:endParaRPr lang="en-US" sz="1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304800" y="381000"/>
          <a:ext cx="8504963" cy="5503862"/>
        </p:xfrm>
        <a:graphic>
          <a:graphicData uri="http://schemas.openxmlformats.org/presentationml/2006/ole">
            <p:oleObj spid="_x0000_s129026" name="Acrobat Document" r:id="rId3" imgW="11658600" imgH="7543800" progId="AcroExch.Document.7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0" y="1447800"/>
            <a:ext cx="1283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(SWFOCE shown)</a:t>
            </a:r>
            <a:endParaRPr lang="en-US" sz="1200" b="1" dirty="0"/>
          </a:p>
        </p:txBody>
      </p:sp>
      <p:sp>
        <p:nvSpPr>
          <p:cNvPr id="4" name="Rectangle 3"/>
          <p:cNvSpPr/>
          <p:nvPr/>
        </p:nvSpPr>
        <p:spPr>
          <a:xfrm>
            <a:off x="1981200" y="152400"/>
            <a:ext cx="4341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Enriched Seawater Generation and Delivery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457200"/>
            <a:ext cx="6096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(Cont.)</a:t>
            </a:r>
          </a:p>
        </p:txBody>
      </p:sp>
      <p:sp>
        <p:nvSpPr>
          <p:cNvPr id="7" name="Rectangle 6"/>
          <p:cNvSpPr/>
          <p:nvPr/>
        </p:nvSpPr>
        <p:spPr>
          <a:xfrm rot="2218933">
            <a:off x="937162" y="988223"/>
            <a:ext cx="1635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Needs Revision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C:\Documents and Settings\shfa\Desktop\XFOCE, SWFOCE PDR\Revised Solar Buoy Assemb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4239058"/>
            <a:ext cx="4052888" cy="261894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152400"/>
            <a:ext cx="5641975" cy="609600"/>
          </a:xfrm>
        </p:spPr>
        <p:txBody>
          <a:bodyPr>
            <a:normAutofit/>
          </a:bodyPr>
          <a:lstStyle/>
          <a:p>
            <a:r>
              <a:rPr lang="en-US" sz="2400" b="1" u="sng" dirty="0" smtClean="0"/>
              <a:t>Power for XFOCE</a:t>
            </a:r>
            <a:endParaRPr lang="en-US" sz="2400" b="1" u="sng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6096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1066800"/>
            <a:ext cx="24373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Onshore Power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Power supply Unit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914400"/>
            <a:ext cx="1318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Diesel Generator</a:t>
            </a:r>
          </a:p>
          <a:p>
            <a:r>
              <a:rPr lang="en-US" sz="1200" dirty="0" smtClean="0"/>
              <a:t>3500 Watt Output</a:t>
            </a:r>
          </a:p>
          <a:p>
            <a:r>
              <a:rPr lang="en-US" sz="1200" dirty="0" smtClean="0"/>
              <a:t>0.3 Gallon per Hr.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2209800"/>
            <a:ext cx="35144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Remote Location Power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Onshore or 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Diesel </a:t>
            </a:r>
            <a:r>
              <a:rPr lang="en-US" dirty="0" smtClean="0"/>
              <a:t>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Batteries</a:t>
            </a:r>
            <a:endParaRPr lang="en-US" dirty="0" smtClean="0"/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Bonus of CO</a:t>
            </a:r>
            <a:r>
              <a:rPr lang="en-US" sz="800" dirty="0" smtClean="0"/>
              <a:t>2</a:t>
            </a:r>
            <a:r>
              <a:rPr lang="en-US" dirty="0" smtClean="0"/>
              <a:t> generation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Wind Powered Generator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Solar Cells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Batteries</a:t>
            </a:r>
          </a:p>
          <a:p>
            <a:pPr lvl="2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Offshore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Moored Buoy</a:t>
            </a: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752600"/>
            <a:ext cx="19621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477000" y="2590800"/>
            <a:ext cx="1240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Wind Generator</a:t>
            </a:r>
          </a:p>
          <a:p>
            <a:r>
              <a:rPr lang="en-US" sz="1200" dirty="0" smtClean="0"/>
              <a:t>400 Watt Output</a:t>
            </a:r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2057400"/>
            <a:ext cx="110212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24400" y="3048000"/>
            <a:ext cx="16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240 Watt Panel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81600" y="4343400"/>
            <a:ext cx="53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Buoy</a:t>
            </a:r>
            <a:endParaRPr lang="en-US" sz="1200" b="1" dirty="0" smtClean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24800" y="50292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Anchor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29200" y="5105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/>
              <a:t>xFOCE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486400" y="4572000"/>
            <a:ext cx="9906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486400" y="5334000"/>
            <a:ext cx="11430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467600" y="5181600"/>
            <a:ext cx="5334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52800" y="6172200"/>
            <a:ext cx="15750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200" b="1" dirty="0" smtClean="0"/>
              <a:t>Moored Buoy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457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" y="2514600"/>
            <a:ext cx="4495800" cy="3733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343400"/>
            <a:ext cx="2835442" cy="190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Supporting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0" y="5867400"/>
          <a:ext cx="3581400" cy="65913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0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Source: U.S. Environmental Protection Agency, "Emission Facts: Average Carbon Dioxide Emissions Resulting from Gasoline and Diesel Fuel," February 2009.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0200" y="4114800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Carbon Dioxide Emissions from 1 gallon of fuel</a:t>
            </a:r>
            <a:endParaRPr lang="en-US" sz="1000" b="1" dirty="0"/>
          </a:p>
        </p:txBody>
      </p:sp>
      <p:graphicFrame>
        <p:nvGraphicFramePr>
          <p:cNvPr id="120838" name="Object 6"/>
          <p:cNvGraphicFramePr>
            <a:graphicFrameLocks noChangeAspect="1"/>
          </p:cNvGraphicFramePr>
          <p:nvPr/>
        </p:nvGraphicFramePr>
        <p:xfrm>
          <a:off x="4191000" y="304800"/>
          <a:ext cx="4775200" cy="3581400"/>
        </p:xfrm>
        <a:graphic>
          <a:graphicData uri="http://schemas.openxmlformats.org/presentationml/2006/ole">
            <p:oleObj spid="_x0000_s130050" name="Acrobat Document" r:id="rId5" imgW="6858000" imgH="5143500" progId="AcroExch.Document.7">
              <p:embed/>
            </p:oleObj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914400" y="533400"/>
            <a:ext cx="2900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Extracting </a:t>
            </a:r>
            <a:r>
              <a:rPr lang="en-US" b="1" u="sng" dirty="0" smtClean="0"/>
              <a:t>CO2 </a:t>
            </a:r>
            <a:r>
              <a:rPr lang="en-US" b="1" u="sng" dirty="0" smtClean="0"/>
              <a:t>from </a:t>
            </a:r>
            <a:r>
              <a:rPr lang="en-US" b="1" u="sng" dirty="0" smtClean="0"/>
              <a:t>Exhaust</a:t>
            </a:r>
            <a:endParaRPr lang="en-US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4191000" y="381000"/>
            <a:ext cx="4800600" cy="3505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19400" y="2514600"/>
            <a:ext cx="1752600" cy="259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1" y="2224450"/>
          <a:ext cx="2133600" cy="2949852"/>
        </p:xfrm>
        <a:graphic>
          <a:graphicData uri="http://schemas.openxmlformats.org/drawingml/2006/table">
            <a:tbl>
              <a:tblPr/>
              <a:tblGrid>
                <a:gridCol w="523471"/>
                <a:gridCol w="793992"/>
                <a:gridCol w="816137"/>
              </a:tblGrid>
              <a:tr h="487692">
                <a:tc>
                  <a:txBody>
                    <a:bodyPr/>
                    <a:lstStyle/>
                    <a:p>
                      <a:r>
                        <a:rPr lang="en-US" sz="800" dirty="0"/>
                        <a:t>Nominal Pipe Size</a:t>
                      </a:r>
                      <a:br>
                        <a:rPr lang="en-US" sz="800" dirty="0"/>
                      </a:br>
                      <a:r>
                        <a:rPr lang="en-US" sz="800" i="1" dirty="0"/>
                        <a:t>(inches)</a:t>
                      </a:r>
                      <a:endParaRPr lang="en-US" sz="8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40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Schedule 80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509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289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413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270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378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221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312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1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166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243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2 1/2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182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158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225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5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173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/>
                        <a:t>6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188722"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148</a:t>
                      </a:r>
                    </a:p>
                  </a:txBody>
                  <a:tcPr marL="52779" marR="52779" marT="26390" marB="263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819400" y="2514600"/>
          <a:ext cx="182880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Operating Temp (°F)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De-Rating 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Factor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0.31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140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438400" y="990600"/>
            <a:ext cx="324364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PVC - Polyvinyl Chloride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strong and rigid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resistant to a variety of acids and bases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maximum usable temperature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140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 (60</a:t>
            </a:r>
            <a:r>
              <a:rPr kumimoji="0" lang="en-US" sz="1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819400" y="28956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657600" y="25146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00" y="5486400"/>
            <a:ext cx="55785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Operating Depth = 40 Meters (~131 ft.) </a:t>
            </a:r>
          </a:p>
          <a:p>
            <a:r>
              <a:rPr lang="en-US" dirty="0" smtClean="0"/>
              <a:t>Maximum Pressure = .444 x Depth (ft.) +14.7 psi </a:t>
            </a:r>
            <a:r>
              <a:rPr lang="en-US" dirty="0" smtClean="0">
                <a:sym typeface="Wingdings" pitchFamily="2" charset="2"/>
              </a:rPr>
              <a:t> 73 psi</a:t>
            </a:r>
          </a:p>
          <a:p>
            <a:r>
              <a:rPr lang="en-US" dirty="0" smtClean="0">
                <a:sym typeface="Wingdings" pitchFamily="2" charset="2"/>
              </a:rPr>
              <a:t>Factor of Safety = 2   Therefore 2 x 73 psi = ~</a:t>
            </a:r>
            <a:r>
              <a:rPr lang="en-US" b="1" u="sng" dirty="0" smtClean="0">
                <a:sym typeface="Wingdings" pitchFamily="2" charset="2"/>
              </a:rPr>
              <a:t>146 </a:t>
            </a:r>
            <a:r>
              <a:rPr lang="en-US" b="1" u="sng" dirty="0" smtClean="0">
                <a:sym typeface="Wingdings" pitchFamily="2" charset="2"/>
              </a:rPr>
              <a:t>psi max.</a:t>
            </a:r>
            <a:endParaRPr lang="en-US" b="1" u="sng" dirty="0"/>
          </a:p>
        </p:txBody>
      </p:sp>
      <p:graphicFrame>
        <p:nvGraphicFramePr>
          <p:cNvPr id="124930" name="Object 2"/>
          <p:cNvGraphicFramePr>
            <a:graphicFrameLocks noChangeAspect="1"/>
          </p:cNvGraphicFramePr>
          <p:nvPr/>
        </p:nvGraphicFramePr>
        <p:xfrm>
          <a:off x="4876800" y="2438400"/>
          <a:ext cx="4003490" cy="2590800"/>
        </p:xfrm>
        <a:graphic>
          <a:graphicData uri="http://schemas.openxmlformats.org/presentationml/2006/ole">
            <p:oleObj spid="_x0000_s156674" name="Acrobat Document" r:id="rId3" imgW="11658600" imgH="7543800" progId="AcroExch.Document.7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209800" y="76200"/>
            <a:ext cx="4187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Low Cost Shallow Water Pressure Housing</a:t>
            </a:r>
            <a:endParaRPr lang="en-US" b="1" u="sng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81000" y="28956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4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76400" y="2057400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1000" y="3124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81000" y="2057400"/>
            <a:ext cx="2133600" cy="31242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90600" y="1828800"/>
            <a:ext cx="752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PVC Pipe</a:t>
            </a:r>
            <a:endParaRPr lang="en-US" sz="1200" b="1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81000" y="3352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81000" y="3505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1000" y="3733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81000" y="3962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81000" y="41148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000" y="4343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" y="4572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81000" y="47244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1000" y="49530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66800" y="251460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1828800" y="2514600"/>
            <a:ext cx="4171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smtClean="0"/>
              <a:t>(psi)</a:t>
            </a:r>
            <a:endParaRPr lang="en-US" sz="1000" b="1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1981200" y="5257800"/>
            <a:ext cx="1771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heavy" dirty="0" smtClean="0"/>
              <a:t>Design Parameters</a:t>
            </a:r>
            <a:endParaRPr lang="en-US" sz="1600" b="1" u="heavy" dirty="0"/>
          </a:p>
        </p:txBody>
      </p:sp>
      <p:sp>
        <p:nvSpPr>
          <p:cNvPr id="48" name="Rounded Rectangle 47"/>
          <p:cNvSpPr/>
          <p:nvPr/>
        </p:nvSpPr>
        <p:spPr>
          <a:xfrm>
            <a:off x="304800" y="5334000"/>
            <a:ext cx="5486400" cy="12192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381000" y="2743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 rot="2080118">
            <a:off x="4260057" y="3020463"/>
            <a:ext cx="50427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u="sng" dirty="0" smtClean="0">
                <a:solidFill>
                  <a:srgbClr val="FF0000"/>
                </a:solidFill>
              </a:rPr>
              <a:t>Needs Revision</a:t>
            </a:r>
            <a:endParaRPr lang="en-US" sz="6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762000"/>
            <a:ext cx="5638800" cy="1066800"/>
          </a:xfrm>
        </p:spPr>
        <p:txBody>
          <a:bodyPr>
            <a:noAutofit/>
          </a:bodyPr>
          <a:lstStyle/>
          <a:p>
            <a:pPr algn="ctr"/>
            <a:r>
              <a:rPr lang="en-US" sz="3200" b="1" u="sng" dirty="0" smtClean="0"/>
              <a:t>xFOCE Mechanical</a:t>
            </a:r>
            <a:br>
              <a:rPr lang="en-US" sz="3200" b="1" u="sng" dirty="0" smtClean="0"/>
            </a:br>
            <a:r>
              <a:rPr lang="en-US" sz="3200" b="1" u="sng" dirty="0" smtClean="0"/>
              <a:t>  Sub-Systems</a:t>
            </a:r>
            <a:endParaRPr lang="en-US" sz="32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152400" y="1066800"/>
            <a:ext cx="916776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pPr lvl="4">
              <a:buFont typeface="Arial" pitchFamily="34" charset="0"/>
              <a:buChar char="•"/>
            </a:pPr>
            <a:r>
              <a:rPr lang="en-US" sz="2400" u="sng" dirty="0" smtClean="0"/>
              <a:t> Seafloor System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Experiment Chamber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Ancillary Support Equipment</a:t>
            </a:r>
          </a:p>
          <a:p>
            <a:pPr lvl="4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u="sng" dirty="0" smtClean="0"/>
              <a:t>Surface Support Systems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Seawater Enrichment System</a:t>
            </a:r>
          </a:p>
          <a:p>
            <a:pPr lvl="6">
              <a:buFont typeface="Arial" pitchFamily="34" charset="0"/>
              <a:buChar char="•"/>
            </a:pPr>
            <a:r>
              <a:rPr lang="en-US" sz="2400" dirty="0" smtClean="0"/>
              <a:t> Generation</a:t>
            </a:r>
          </a:p>
          <a:p>
            <a:pPr lvl="6">
              <a:buFont typeface="Arial" pitchFamily="34" charset="0"/>
              <a:buChar char="•"/>
            </a:pPr>
            <a:r>
              <a:rPr lang="en-US" sz="2400" dirty="0" smtClean="0"/>
              <a:t> Delivery</a:t>
            </a:r>
          </a:p>
          <a:p>
            <a:pPr lvl="5">
              <a:buFont typeface="Arial" pitchFamily="34" charset="0"/>
              <a:buChar char="•"/>
            </a:pPr>
            <a:r>
              <a:rPr lang="en-US" sz="2400" dirty="0" smtClean="0"/>
              <a:t> Power</a:t>
            </a:r>
          </a:p>
          <a:p>
            <a:endParaRPr lang="en-US" sz="1600" dirty="0"/>
          </a:p>
          <a:p>
            <a:pPr lvl="3" algn="ctr"/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 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lvl="1"/>
            <a:r>
              <a:rPr lang="en-US" sz="1600" dirty="0" smtClean="0"/>
              <a:t>					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7" name="Picture 5" descr="C:\Documents and Settings\shfa\Desktop\XFOCE, SWFOCE PDR\Lightened SWFOCE TEST SECTION AS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85800"/>
            <a:ext cx="8691562" cy="594971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2590800"/>
            <a:ext cx="11056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Seawater Inlet</a:t>
            </a:r>
            <a:endParaRPr lang="en-US" sz="12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3200400"/>
            <a:ext cx="1373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 Section</a:t>
            </a:r>
            <a:endParaRPr lang="en-US" sz="1200" b="1" dirty="0"/>
          </a:p>
        </p:txBody>
      </p:sp>
      <p:sp>
        <p:nvSpPr>
          <p:cNvPr id="5" name="Rectangle 4"/>
          <p:cNvSpPr/>
          <p:nvPr/>
        </p:nvSpPr>
        <p:spPr>
          <a:xfrm>
            <a:off x="1600200" y="4876800"/>
            <a:ext cx="20895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Chamber Anchors (at </a:t>
            </a:r>
            <a:r>
              <a:rPr lang="en-US" sz="1200" b="1" dirty="0" smtClean="0"/>
              <a:t>corners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7543800" y="2743200"/>
            <a:ext cx="945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 Module</a:t>
            </a:r>
          </a:p>
          <a:p>
            <a:r>
              <a:rPr lang="en-US" sz="1200" b="1" dirty="0" smtClean="0"/>
              <a:t>    Location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2286000" y="1219200"/>
            <a:ext cx="13727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</a:t>
            </a:r>
            <a:r>
              <a:rPr lang="en-US" sz="1200" b="1" dirty="0" smtClean="0"/>
              <a:t>Seawater</a:t>
            </a:r>
            <a:endParaRPr lang="en-US" sz="1200" b="1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143000" y="20574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43000" y="2057400"/>
            <a:ext cx="3276600" cy="1066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419600" y="3048000"/>
            <a:ext cx="0" cy="76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419600" y="28956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724400" y="2895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733800" y="4114800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(Conformal </a:t>
            </a:r>
            <a:r>
              <a:rPr lang="en-US" sz="1000" b="1" dirty="0" smtClean="0"/>
              <a:t>Sealing </a:t>
            </a:r>
            <a:r>
              <a:rPr lang="en-US" sz="1000" b="1" dirty="0" smtClean="0"/>
              <a:t>Mat</a:t>
            </a:r>
          </a:p>
          <a:p>
            <a:r>
              <a:rPr lang="en-US" sz="1000" b="1" dirty="0" smtClean="0"/>
              <a:t>Removed for Clarity)</a:t>
            </a:r>
            <a:endParaRPr lang="en-US" sz="1000" dirty="0"/>
          </a:p>
        </p:txBody>
      </p:sp>
      <p:sp>
        <p:nvSpPr>
          <p:cNvPr id="34" name="Right Arrow 33"/>
          <p:cNvSpPr/>
          <p:nvPr/>
        </p:nvSpPr>
        <p:spPr>
          <a:xfrm rot="8842755" flipV="1">
            <a:off x="6287050" y="3456793"/>
            <a:ext cx="1592119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229600" y="2895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3048000" y="13716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7" name="Rectangle 36"/>
          <p:cNvSpPr/>
          <p:nvPr/>
        </p:nvSpPr>
        <p:spPr>
          <a:xfrm>
            <a:off x="457200" y="27432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38" name="Right Arrow 37"/>
          <p:cNvSpPr/>
          <p:nvPr/>
        </p:nvSpPr>
        <p:spPr>
          <a:xfrm rot="17638518" flipV="1">
            <a:off x="1060443" y="2503044"/>
            <a:ext cx="348496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 rot="19425888" flipV="1">
            <a:off x="1668677" y="3001784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18936611" flipV="1">
            <a:off x="2675435" y="4401114"/>
            <a:ext cx="149081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62000" y="3352800"/>
            <a:ext cx="6655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(Both Ends)</a:t>
            </a:r>
            <a:endParaRPr lang="en-US" sz="800" dirty="0"/>
          </a:p>
        </p:txBody>
      </p:sp>
      <p:sp>
        <p:nvSpPr>
          <p:cNvPr id="42" name="Rectangle 41"/>
          <p:cNvSpPr/>
          <p:nvPr/>
        </p:nvSpPr>
        <p:spPr>
          <a:xfrm>
            <a:off x="4114800" y="1219200"/>
            <a:ext cx="15361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5638800" y="3276600"/>
            <a:ext cx="838200" cy="304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562600" y="3048000"/>
            <a:ext cx="304800" cy="152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be 25"/>
          <p:cNvSpPr/>
          <p:nvPr/>
        </p:nvSpPr>
        <p:spPr>
          <a:xfrm rot="1118302">
            <a:off x="5428559" y="3156732"/>
            <a:ext cx="228600" cy="15240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47800" y="1600200"/>
            <a:ext cx="4419600" cy="1447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 rot="6718606">
            <a:off x="2236113" y="1963166"/>
            <a:ext cx="114236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 rot="5400000">
            <a:off x="4099558" y="2301241"/>
            <a:ext cx="1752600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7023910">
            <a:off x="5434873" y="2553564"/>
            <a:ext cx="673664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Curved Connector 46"/>
          <p:cNvCxnSpPr/>
          <p:nvPr/>
        </p:nvCxnSpPr>
        <p:spPr>
          <a:xfrm rot="5400000">
            <a:off x="1409700" y="15621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28600" y="1295400"/>
            <a:ext cx="1645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b="1" dirty="0" smtClean="0"/>
              <a:t>Enriched Seawater Delivery</a:t>
            </a:r>
          </a:p>
          <a:p>
            <a:pPr algn="ctr"/>
            <a:r>
              <a:rPr lang="en-US" sz="1000" b="1" dirty="0" smtClean="0"/>
              <a:t>From </a:t>
            </a:r>
            <a:r>
              <a:rPr lang="en-US" sz="1000" b="1" dirty="0" smtClean="0"/>
              <a:t>Surface</a:t>
            </a:r>
            <a:endParaRPr lang="en-US" sz="1000" b="1" dirty="0"/>
          </a:p>
        </p:txBody>
      </p:sp>
      <p:sp>
        <p:nvSpPr>
          <p:cNvPr id="56" name="Oval 55"/>
          <p:cNvSpPr/>
          <p:nvPr/>
        </p:nvSpPr>
        <p:spPr>
          <a:xfrm>
            <a:off x="7848600" y="1066800"/>
            <a:ext cx="8382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172200" y="2514600"/>
            <a:ext cx="11471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Valve Manifold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7848600" y="1066800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As needed</a:t>
            </a:r>
            <a:endParaRPr lang="en-US" sz="1200" b="1" dirty="0"/>
          </a:p>
        </p:txBody>
      </p:sp>
      <p:sp>
        <p:nvSpPr>
          <p:cNvPr id="57" name="Oval 56"/>
          <p:cNvSpPr/>
          <p:nvPr/>
        </p:nvSpPr>
        <p:spPr>
          <a:xfrm>
            <a:off x="6477000" y="5486400"/>
            <a:ext cx="22098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0" y="5486400"/>
            <a:ext cx="18683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Scour Protection Elements</a:t>
            </a:r>
            <a:endParaRPr lang="en-US" sz="1200" b="1" dirty="0"/>
          </a:p>
        </p:txBody>
      </p:sp>
      <p:sp>
        <p:nvSpPr>
          <p:cNvPr id="58" name="Right Arrow 57"/>
          <p:cNvSpPr/>
          <p:nvPr/>
        </p:nvSpPr>
        <p:spPr>
          <a:xfrm rot="14754954" flipV="1">
            <a:off x="6917419" y="5102623"/>
            <a:ext cx="8988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8743497">
            <a:off x="5424278" y="2911979"/>
            <a:ext cx="886245" cy="52663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67200" y="4876800"/>
            <a:ext cx="1381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       Shear Skirt</a:t>
            </a:r>
          </a:p>
          <a:p>
            <a:r>
              <a:rPr lang="en-US" sz="1200" b="1" dirty="0" smtClean="0"/>
              <a:t>(Bottom Perimeter</a:t>
            </a:r>
            <a:endParaRPr lang="en-US" sz="1200" b="1" dirty="0"/>
          </a:p>
        </p:txBody>
      </p:sp>
      <p:sp>
        <p:nvSpPr>
          <p:cNvPr id="61" name="Right Arrow 60"/>
          <p:cNvSpPr/>
          <p:nvPr/>
        </p:nvSpPr>
        <p:spPr>
          <a:xfrm rot="17638518" flipV="1">
            <a:off x="4486484" y="4324257"/>
            <a:ext cx="1330751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5029200" y="2057400"/>
            <a:ext cx="1676400" cy="304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181600" y="2057400"/>
            <a:ext cx="13714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Perimeter Weights</a:t>
            </a:r>
            <a:endParaRPr lang="en-US" sz="1200" b="1" dirty="0"/>
          </a:p>
        </p:txBody>
      </p:sp>
      <p:sp>
        <p:nvSpPr>
          <p:cNvPr id="64" name="Rectangle 63"/>
          <p:cNvSpPr/>
          <p:nvPr/>
        </p:nvSpPr>
        <p:spPr>
          <a:xfrm>
            <a:off x="838200" y="4267200"/>
            <a:ext cx="1802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Conformal Sealing Mat(s)</a:t>
            </a:r>
            <a:endParaRPr lang="en-US" sz="1200" dirty="0"/>
          </a:p>
        </p:txBody>
      </p:sp>
      <p:cxnSp>
        <p:nvCxnSpPr>
          <p:cNvPr id="70" name="Curved Connector 69"/>
          <p:cNvCxnSpPr/>
          <p:nvPr/>
        </p:nvCxnSpPr>
        <p:spPr>
          <a:xfrm rot="5400000">
            <a:off x="6362700" y="3543300"/>
            <a:ext cx="152400" cy="7620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133600" y="152400"/>
            <a:ext cx="4497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Typical Seafloor System Comprising an </a:t>
            </a:r>
            <a:r>
              <a:rPr lang="en-US" b="1" u="sng" dirty="0" err="1" smtClean="0"/>
              <a:t>xFOCE</a:t>
            </a:r>
            <a:endParaRPr lang="en-US" dirty="0"/>
          </a:p>
        </p:txBody>
      </p:sp>
      <p:sp>
        <p:nvSpPr>
          <p:cNvPr id="72" name="Right Arrow 71"/>
          <p:cNvSpPr/>
          <p:nvPr/>
        </p:nvSpPr>
        <p:spPr>
          <a:xfrm rot="19425888" flipV="1">
            <a:off x="2430678" y="4027170"/>
            <a:ext cx="1007578" cy="45719"/>
          </a:xfrm>
          <a:prstGeom prst="right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152400"/>
            <a:ext cx="5718175" cy="533400"/>
          </a:xfrm>
        </p:spPr>
        <p:txBody>
          <a:bodyPr>
            <a:normAutofit/>
          </a:bodyPr>
          <a:lstStyle/>
          <a:p>
            <a:r>
              <a:rPr lang="en-US" sz="2400" b="1" u="sng" dirty="0" smtClean="0"/>
              <a:t>Sample Experiment Chambers</a:t>
            </a:r>
            <a:endParaRPr lang="en-US" sz="2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3505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MBARI Deep FOCE</a:t>
            </a:r>
          </a:p>
        </p:txBody>
      </p:sp>
      <p:pic>
        <p:nvPicPr>
          <p:cNvPr id="5" name="Picture 2" descr="C:\Documents and Settings\shfa\Desktop\XFOCE, SWFOCE PDR\Truncated Triangle SWFOCE Enclos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038600"/>
            <a:ext cx="4114800" cy="23050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943600" y="6248400"/>
            <a:ext cx="1621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Trapezoidal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0" y="6324600"/>
            <a:ext cx="1805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Hemi- Cylindrical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4724400" y="990600"/>
          <a:ext cx="4038600" cy="2613521"/>
        </p:xfrm>
        <a:graphic>
          <a:graphicData uri="http://schemas.openxmlformats.org/presentationml/2006/ole">
            <p:oleObj spid="_x0000_s57346" name="Acrobat Document" r:id="rId4" imgW="11658600" imgH="7543800" progId="AcroExch.Document.7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5562600" y="3505200"/>
            <a:ext cx="2003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SWFOCE Prototype</a:t>
            </a: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332552" y="4038600"/>
          <a:ext cx="4010848" cy="2358727"/>
        </p:xfrm>
        <a:graphic>
          <a:graphicData uri="http://schemas.openxmlformats.org/presentationml/2006/ole">
            <p:oleObj spid="_x0000_s57348" name="Acrobat Document" r:id="rId5" imgW="11658600" imgH="7543800" progId="AcroExch.Document.7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14400" y="6019800"/>
            <a:ext cx="1504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Modular Fan Section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9200" y="4114800"/>
            <a:ext cx="1758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Surge Translation Paddle</a:t>
            </a:r>
            <a:endParaRPr lang="en-US" sz="1200" b="1" dirty="0"/>
          </a:p>
        </p:txBody>
      </p:sp>
      <p:cxnSp>
        <p:nvCxnSpPr>
          <p:cNvPr id="18" name="Straight Arrow Connector 17"/>
          <p:cNvCxnSpPr>
            <a:stCxn id="15" idx="0"/>
          </p:cNvCxnSpPr>
          <p:nvPr/>
        </p:nvCxnSpPr>
        <p:spPr>
          <a:xfrm flipH="1" flipV="1">
            <a:off x="1524000" y="5486400"/>
            <a:ext cx="142657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62200" y="4343400"/>
            <a:ext cx="8382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867400" y="1066800"/>
            <a:ext cx="1141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Access Hatches</a:t>
            </a:r>
            <a:endParaRPr lang="en-US" sz="1200" b="1" dirty="0"/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>
            <a:off x="6438198" y="1343799"/>
            <a:ext cx="648402" cy="7136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2"/>
          </p:cNvCxnSpPr>
          <p:nvPr/>
        </p:nvCxnSpPr>
        <p:spPr>
          <a:xfrm flipH="1">
            <a:off x="6096000" y="1343799"/>
            <a:ext cx="342198" cy="561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53000" y="5791200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Side Access Opening</a:t>
            </a:r>
          </a:p>
          <a:p>
            <a:r>
              <a:rPr lang="en-US" sz="1200" b="1" dirty="0" smtClean="0"/>
              <a:t>(Hatch Not Shown)</a:t>
            </a:r>
            <a:endParaRPr lang="en-US" sz="1200" b="1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62600" y="52578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38400" y="5791200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Handle</a:t>
            </a:r>
            <a:endParaRPr lang="en-US" sz="1200" b="1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2743200" y="5257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34000" y="3048000"/>
            <a:ext cx="1152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Conformal Seal</a:t>
            </a:r>
            <a:endParaRPr lang="en-US" sz="1200" b="1" dirty="0"/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5638800" y="2590800"/>
            <a:ext cx="457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10200" y="4114800"/>
            <a:ext cx="2573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Surface Available for Instrumentation</a:t>
            </a:r>
            <a:endParaRPr lang="en-US" sz="1200" b="1" dirty="0"/>
          </a:p>
        </p:txBody>
      </p:sp>
      <p:cxnSp>
        <p:nvCxnSpPr>
          <p:cNvPr id="57" name="Straight Arrow Connector 56"/>
          <p:cNvCxnSpPr>
            <a:stCxn id="56" idx="2"/>
          </p:cNvCxnSpPr>
          <p:nvPr/>
        </p:nvCxnSpPr>
        <p:spPr>
          <a:xfrm>
            <a:off x="6697155" y="4391799"/>
            <a:ext cx="8450" cy="4850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81800" y="6019800"/>
            <a:ext cx="1541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Perimeter Shear Skirt</a:t>
            </a:r>
            <a:endParaRPr lang="en-US" sz="1200" b="1" dirty="0"/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7696200" y="5715000"/>
            <a:ext cx="76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467600" y="1143000"/>
            <a:ext cx="116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Fitting for Time</a:t>
            </a:r>
          </a:p>
          <a:p>
            <a:r>
              <a:rPr lang="en-US" sz="1200" b="1" dirty="0" smtClean="0"/>
              <a:t>Delay Section</a:t>
            </a:r>
            <a:endParaRPr lang="en-US" sz="1200" b="1" dirty="0"/>
          </a:p>
        </p:txBody>
      </p:sp>
      <p:cxnSp>
        <p:nvCxnSpPr>
          <p:cNvPr id="78" name="Straight Arrow Connector 77"/>
          <p:cNvCxnSpPr/>
          <p:nvPr/>
        </p:nvCxnSpPr>
        <p:spPr>
          <a:xfrm flipH="1">
            <a:off x="7696200" y="1676400"/>
            <a:ext cx="228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543800" y="3276600"/>
            <a:ext cx="705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Anchors</a:t>
            </a:r>
            <a:endParaRPr lang="en-US" sz="1200" b="1" dirty="0"/>
          </a:p>
        </p:txBody>
      </p:sp>
      <p:cxnSp>
        <p:nvCxnSpPr>
          <p:cNvPr id="81" name="Straight Arrow Connector 80"/>
          <p:cNvCxnSpPr>
            <a:stCxn id="80" idx="0"/>
          </p:cNvCxnSpPr>
          <p:nvPr/>
        </p:nvCxnSpPr>
        <p:spPr>
          <a:xfrm flipV="1">
            <a:off x="7896493" y="2895600"/>
            <a:ext cx="256907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80" idx="0"/>
          </p:cNvCxnSpPr>
          <p:nvPr/>
        </p:nvCxnSpPr>
        <p:spPr>
          <a:xfrm flipH="1" flipV="1">
            <a:off x="7620000" y="3200400"/>
            <a:ext cx="276493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381000" y="990600"/>
          <a:ext cx="4003490" cy="2590800"/>
        </p:xfrm>
        <a:graphic>
          <a:graphicData uri="http://schemas.openxmlformats.org/presentationml/2006/ole">
            <p:oleObj spid="_x0000_s57349" name="Acrobat Document" r:id="rId6" imgW="11658600" imgH="7543800" progId="AcroExch.Document.7">
              <p:embed/>
            </p:oleObj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457200" y="2743200"/>
            <a:ext cx="1536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Experiment Chamber</a:t>
            </a:r>
            <a:endParaRPr lang="en-US" sz="1200" b="1" dirty="0"/>
          </a:p>
        </p:txBody>
      </p:sp>
      <p:sp>
        <p:nvSpPr>
          <p:cNvPr id="46" name="Rectangle 45"/>
          <p:cNvSpPr/>
          <p:nvPr/>
        </p:nvSpPr>
        <p:spPr>
          <a:xfrm>
            <a:off x="457200" y="3276600"/>
            <a:ext cx="1571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Subsea CO</a:t>
            </a:r>
            <a:r>
              <a:rPr lang="en-US" sz="800" b="1" dirty="0" smtClean="0"/>
              <a:t>2</a:t>
            </a:r>
            <a:r>
              <a:rPr lang="en-US" sz="1200" b="1" dirty="0" smtClean="0"/>
              <a:t> Reservoir</a:t>
            </a:r>
            <a:endParaRPr lang="en-US" sz="1200" b="1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905000" y="30480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600200" y="25146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3470031" y="3244334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3429000" y="28194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667000" y="2743200"/>
            <a:ext cx="1906794" cy="547743"/>
          </a:xfrm>
          <a:custGeom>
            <a:avLst/>
            <a:gdLst>
              <a:gd name="connsiteX0" fmla="*/ 0 w 1906794"/>
              <a:gd name="connsiteY0" fmla="*/ 247426 h 547743"/>
              <a:gd name="connsiteX1" fmla="*/ 521746 w 1906794"/>
              <a:gd name="connsiteY1" fmla="*/ 295835 h 547743"/>
              <a:gd name="connsiteX2" fmla="*/ 1151069 w 1906794"/>
              <a:gd name="connsiteY2" fmla="*/ 333487 h 547743"/>
              <a:gd name="connsiteX3" fmla="*/ 1086523 w 1906794"/>
              <a:gd name="connsiteY3" fmla="*/ 0 h 54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794" h="547743">
                <a:moveTo>
                  <a:pt x="0" y="247426"/>
                </a:moveTo>
                <a:cubicBezTo>
                  <a:pt x="164950" y="264459"/>
                  <a:pt x="329901" y="281492"/>
                  <a:pt x="521746" y="295835"/>
                </a:cubicBezTo>
                <a:cubicBezTo>
                  <a:pt x="713591" y="310178"/>
                  <a:pt x="1056940" y="382793"/>
                  <a:pt x="1151069" y="333487"/>
                </a:cubicBezTo>
                <a:cubicBezTo>
                  <a:pt x="1245198" y="284181"/>
                  <a:pt x="1906794" y="547743"/>
                  <a:pt x="1086523" y="0"/>
                </a:cubicBezTo>
              </a:path>
            </a:pathLst>
          </a:cu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362200" y="3276600"/>
            <a:ext cx="10250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Enriched SW </a:t>
            </a:r>
            <a:endParaRPr lang="en-US" sz="1200" b="1" dirty="0"/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2819400" y="3048000"/>
            <a:ext cx="1524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971800" y="1143000"/>
            <a:ext cx="1304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Control System in</a:t>
            </a:r>
          </a:p>
          <a:p>
            <a:r>
              <a:rPr lang="en-US" sz="1200" b="1" dirty="0" smtClean="0"/>
              <a:t>Pressure Housing</a:t>
            </a:r>
            <a:endParaRPr lang="en-US" sz="1200" b="1" dirty="0"/>
          </a:p>
        </p:txBody>
      </p:sp>
      <p:cxnSp>
        <p:nvCxnSpPr>
          <p:cNvPr id="66" name="Straight Arrow Connector 65"/>
          <p:cNvCxnSpPr/>
          <p:nvPr/>
        </p:nvCxnSpPr>
        <p:spPr>
          <a:xfrm flipH="1">
            <a:off x="25908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38200" y="1066800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Fans to</a:t>
            </a:r>
          </a:p>
          <a:p>
            <a:r>
              <a:rPr lang="en-US" sz="1200" b="1" dirty="0" smtClean="0"/>
              <a:t>Control Current</a:t>
            </a:r>
            <a:endParaRPr lang="en-US" sz="1200" b="1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1371600" y="1524000"/>
            <a:ext cx="609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371600" y="1524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1905000" y="990600"/>
            <a:ext cx="1242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Buoyancy Blocks</a:t>
            </a:r>
            <a:endParaRPr lang="en-US" sz="1200" b="1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2362200" y="1219200"/>
            <a:ext cx="762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381000" y="1524000"/>
            <a:ext cx="866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Delay Path</a:t>
            </a:r>
            <a:endParaRPr lang="en-US" sz="1200" b="1" dirty="0"/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685800" y="17526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4724400" y="1143000"/>
            <a:ext cx="855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Exo</a:t>
            </a:r>
            <a:r>
              <a:rPr lang="en-US" sz="1200" b="1" dirty="0" smtClean="0"/>
              <a:t>-Frame</a:t>
            </a:r>
            <a:endParaRPr lang="en-US" sz="1200" b="1" dirty="0"/>
          </a:p>
        </p:txBody>
      </p:sp>
      <p:cxnSp>
        <p:nvCxnSpPr>
          <p:cNvPr id="91" name="Straight Arrow Connector 90"/>
          <p:cNvCxnSpPr/>
          <p:nvPr/>
        </p:nvCxnSpPr>
        <p:spPr>
          <a:xfrm>
            <a:off x="5142798" y="1371600"/>
            <a:ext cx="343602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457200" y="43434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sp>
        <p:nvSpPr>
          <p:cNvPr id="95" name="Rectangle 94"/>
          <p:cNvSpPr/>
          <p:nvPr/>
        </p:nvSpPr>
        <p:spPr>
          <a:xfrm>
            <a:off x="3810000" y="4267200"/>
            <a:ext cx="409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Fan</a:t>
            </a:r>
            <a:endParaRPr lang="en-US" sz="1200" b="1" dirty="0"/>
          </a:p>
        </p:txBody>
      </p:sp>
      <p:cxnSp>
        <p:nvCxnSpPr>
          <p:cNvPr id="96" name="Straight Arrow Connector 95"/>
          <p:cNvCxnSpPr/>
          <p:nvPr/>
        </p:nvCxnSpPr>
        <p:spPr>
          <a:xfrm flipH="1">
            <a:off x="3733800" y="44958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609600" y="45720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Documents and Settings\shfa\Desktop\XFOCE, SWFOCE PDR\Surge Assembly Illustration xFOCE As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8094062" cy="504919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81200" y="609600"/>
            <a:ext cx="4230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Longitudinal Surge Translation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3200400"/>
            <a:ext cx="845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Paddles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715000" y="1828800"/>
            <a:ext cx="62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Pivot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 flipV="1">
            <a:off x="2598473" y="2286000"/>
            <a:ext cx="1516327" cy="10836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2598473" y="3369677"/>
            <a:ext cx="2811727" cy="1354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90800" y="3352800"/>
            <a:ext cx="1371600" cy="838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648200" y="2150478"/>
            <a:ext cx="1143000" cy="11261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57600" y="5791200"/>
            <a:ext cx="12849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Section View</a:t>
            </a:r>
            <a:endParaRPr lang="en-US" sz="1600" dirty="0"/>
          </a:p>
        </p:txBody>
      </p:sp>
      <p:sp>
        <p:nvSpPr>
          <p:cNvPr id="23" name="Arc 22"/>
          <p:cNvSpPr/>
          <p:nvPr/>
        </p:nvSpPr>
        <p:spPr>
          <a:xfrm rot="20308840">
            <a:off x="3886200" y="1524000"/>
            <a:ext cx="914400" cy="609600"/>
          </a:xfrm>
          <a:prstGeom prst="arc">
            <a:avLst>
              <a:gd name="adj1" fmla="val 1083696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/>
          <p:cNvCxnSpPr>
            <a:stCxn id="23" idx="0"/>
          </p:cNvCxnSpPr>
          <p:nvPr/>
        </p:nvCxnSpPr>
        <p:spPr>
          <a:xfrm flipV="1">
            <a:off x="3916321" y="1905000"/>
            <a:ext cx="46079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0"/>
          </p:cNvCxnSpPr>
          <p:nvPr/>
        </p:nvCxnSpPr>
        <p:spPr>
          <a:xfrm flipH="1" flipV="1">
            <a:off x="3810000" y="1905000"/>
            <a:ext cx="106321" cy="86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3" idx="2"/>
          </p:cNvCxnSpPr>
          <p:nvPr/>
        </p:nvCxnSpPr>
        <p:spPr>
          <a:xfrm>
            <a:off x="4768730" y="1524000"/>
            <a:ext cx="0" cy="137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3" idx="2"/>
          </p:cNvCxnSpPr>
          <p:nvPr/>
        </p:nvCxnSpPr>
        <p:spPr>
          <a:xfrm>
            <a:off x="4648200" y="1600200"/>
            <a:ext cx="120530" cy="608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C:\Documents and Settings\shfa\Desktop\XFOCE, SWFOCE PDR\swFOCEwb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839200" cy="516144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19200" y="228600"/>
            <a:ext cx="6403975" cy="609600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 smtClean="0"/>
              <a:t>Chamber </a:t>
            </a:r>
            <a:r>
              <a:rPr lang="en-US" sz="2400" b="1" u="sng" dirty="0" smtClean="0"/>
              <a:t>Dock w/Shear </a:t>
            </a:r>
            <a:r>
              <a:rPr lang="en-US" sz="2400" b="1" u="sng" dirty="0" smtClean="0"/>
              <a:t>Skirt and Interface Seal</a:t>
            </a:r>
            <a:endParaRPr lang="en-US" sz="24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5029200"/>
            <a:ext cx="2747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Rigid Perimeter Shear Skirt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2743200"/>
            <a:ext cx="14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Interface Seal</a:t>
            </a:r>
            <a:endParaRPr lang="en-US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19800" y="31242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3583670" y="4267200"/>
            <a:ext cx="835930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43000" y="22860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Chamber Dock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905000" y="2590800"/>
            <a:ext cx="2057400" cy="1371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0" y="1600200"/>
            <a:ext cx="22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Experiment Chamber</a:t>
            </a:r>
            <a:endParaRPr lang="en-US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00600" y="2209800"/>
            <a:ext cx="4572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62200" y="152400"/>
            <a:ext cx="3432175" cy="609600"/>
          </a:xfrm>
        </p:spPr>
        <p:txBody>
          <a:bodyPr>
            <a:normAutofit fontScale="90000"/>
          </a:bodyPr>
          <a:lstStyle/>
          <a:p>
            <a:r>
              <a:rPr lang="en-US" sz="2400" b="1" u="sng" dirty="0" smtClean="0"/>
              <a:t>Time Delay Mixing Section</a:t>
            </a:r>
            <a:endParaRPr lang="en-US" sz="2400" b="1" u="sng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95400"/>
            <a:ext cx="3886200" cy="402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3200400"/>
            <a:ext cx="4953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smtClean="0"/>
              <a:t>Length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smtClean="0"/>
              <a:t>Calculated using 2 </a:t>
            </a:r>
            <a:r>
              <a:rPr lang="en-US" sz="1600" dirty="0" smtClean="0"/>
              <a:t>Tau time delay and </a:t>
            </a:r>
            <a:r>
              <a:rPr lang="en-US" sz="1600" dirty="0" smtClean="0"/>
              <a:t>desired </a:t>
            </a:r>
            <a:r>
              <a:rPr lang="en-US" sz="1600" dirty="0" smtClean="0"/>
              <a:t>maximum current speed. </a:t>
            </a:r>
            <a:endParaRPr lang="en-US" sz="1600" dirty="0" smtClean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Provides </a:t>
            </a:r>
            <a:r>
              <a:rPr lang="en-US" sz="1600" dirty="0" smtClean="0"/>
              <a:t>the time necessary </a:t>
            </a:r>
            <a:r>
              <a:rPr lang="en-US" sz="1600" dirty="0" smtClean="0"/>
              <a:t>for the CO</a:t>
            </a:r>
            <a:r>
              <a:rPr lang="en-US" sz="1000" dirty="0" smtClean="0"/>
              <a:t>2</a:t>
            </a:r>
            <a:r>
              <a:rPr lang="en-US" sz="1600" dirty="0" smtClean="0"/>
              <a:t> </a:t>
            </a:r>
            <a:r>
              <a:rPr lang="en-US" sz="1600" dirty="0" smtClean="0"/>
              <a:t>and </a:t>
            </a:r>
            <a:r>
              <a:rPr lang="en-US" sz="1600" dirty="0" smtClean="0"/>
              <a:t>seawater to chemically react and establish </a:t>
            </a:r>
            <a:r>
              <a:rPr lang="en-US" sz="1600" dirty="0" smtClean="0"/>
              <a:t>stabilized </a:t>
            </a:r>
            <a:r>
              <a:rPr lang="en-US" sz="1600" dirty="0" err="1" smtClean="0"/>
              <a:t>pH.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Cross-sectional </a:t>
            </a:r>
            <a:r>
              <a:rPr lang="en-US" sz="1600" dirty="0" smtClean="0"/>
              <a:t>area </a:t>
            </a:r>
            <a:r>
              <a:rPr lang="en-US" sz="1600" dirty="0" smtClean="0"/>
              <a:t>and </a:t>
            </a:r>
            <a:r>
              <a:rPr lang="en-US" sz="1600" dirty="0" smtClean="0"/>
              <a:t>current speed </a:t>
            </a:r>
          </a:p>
          <a:p>
            <a:r>
              <a:rPr lang="en-US" sz="1600" dirty="0" smtClean="0"/>
              <a:t>   (volume/time) will approximate the rate of change </a:t>
            </a:r>
          </a:p>
          <a:p>
            <a:r>
              <a:rPr lang="en-US" sz="1600" dirty="0" smtClean="0"/>
              <a:t>   of the enriched seawater in the Experiment Chamber.</a:t>
            </a:r>
          </a:p>
          <a:p>
            <a:endParaRPr lang="en-US" sz="1600" dirty="0"/>
          </a:p>
          <a:p>
            <a:endParaRPr lang="en-US" sz="16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629400" y="3810000"/>
            <a:ext cx="973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Tau = 67.8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5" name="Rectangle 14"/>
          <p:cNvSpPr/>
          <p:nvPr/>
        </p:nvSpPr>
        <p:spPr>
          <a:xfrm>
            <a:off x="6096000" y="4038600"/>
            <a:ext cx="9797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51.3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16" name="Rectangle 15"/>
          <p:cNvSpPr/>
          <p:nvPr/>
        </p:nvSpPr>
        <p:spPr>
          <a:xfrm>
            <a:off x="5562600" y="4343400"/>
            <a:ext cx="9733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Tau = 31.1 </a:t>
            </a:r>
            <a:r>
              <a:rPr lang="en-US" sz="1000" dirty="0" err="1" smtClean="0"/>
              <a:t>secs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6477000" y="1600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-0.7</a:t>
            </a:r>
            <a:endParaRPr lang="en-US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6248400" y="19812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-0.3</a:t>
            </a:r>
            <a:endParaRPr lang="en-US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8077200" y="1524000"/>
            <a:ext cx="947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Bkgrd</a:t>
            </a:r>
            <a:r>
              <a:rPr lang="en-US" sz="1000" dirty="0" smtClean="0"/>
              <a:t> pH ~ 8.1</a:t>
            </a:r>
            <a:endParaRPr lang="en-US" sz="10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7391400" y="1752600"/>
            <a:ext cx="304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239000" y="1905000"/>
            <a:ext cx="533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162800" y="2133600"/>
            <a:ext cx="68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8077200" y="16764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04672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5562600" y="402336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680960" y="4151376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589520" y="43891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763256" y="3931920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36992" y="385876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*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248400" y="1752600"/>
            <a:ext cx="10038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Offset pH = -0.5</a:t>
            </a:r>
            <a:endParaRPr lang="en-US" sz="1000" dirty="0"/>
          </a:p>
        </p:txBody>
      </p:sp>
      <p:cxnSp>
        <p:nvCxnSpPr>
          <p:cNvPr id="83" name="Straight Connector 82"/>
          <p:cNvCxnSpPr/>
          <p:nvPr/>
        </p:nvCxnSpPr>
        <p:spPr>
          <a:xfrm>
            <a:off x="786384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77240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680960" y="1676400"/>
            <a:ext cx="3048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5562600" y="4242816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5562600" y="4495800"/>
            <a:ext cx="3048000" cy="3048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5105400" y="52578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Curves from the </a:t>
            </a:r>
            <a:r>
              <a:rPr lang="en-US" sz="1200" dirty="0" err="1"/>
              <a:t>Zeebe</a:t>
            </a:r>
            <a:r>
              <a:rPr lang="en-US" sz="1200" dirty="0"/>
              <a:t>-Wolf </a:t>
            </a:r>
            <a:r>
              <a:rPr lang="en-US" sz="1200" dirty="0" err="1"/>
              <a:t>Gladrow</a:t>
            </a:r>
            <a:r>
              <a:rPr lang="en-US" sz="1200" dirty="0"/>
              <a:t> CO2 kinetic model</a:t>
            </a:r>
          </a:p>
          <a:p>
            <a:r>
              <a:rPr lang="en-US" sz="1200" dirty="0"/>
              <a:t>showing e-folding time at various temperatures as a function </a:t>
            </a:r>
            <a:endParaRPr lang="en-US" sz="1200" dirty="0" smtClean="0"/>
          </a:p>
          <a:p>
            <a:r>
              <a:rPr lang="en-US" sz="1200" dirty="0" smtClean="0"/>
              <a:t>of </a:t>
            </a:r>
            <a:r>
              <a:rPr lang="en-US" sz="1200" dirty="0" err="1"/>
              <a:t>pH.</a:t>
            </a:r>
            <a:endParaRPr lang="en-US" sz="1200" dirty="0"/>
          </a:p>
        </p:txBody>
      </p:sp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762000"/>
            <a:ext cx="2362200" cy="196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TextBox 94"/>
          <p:cNvSpPr txBox="1"/>
          <p:nvPr/>
        </p:nvSpPr>
        <p:spPr>
          <a:xfrm>
            <a:off x="1676400" y="2667000"/>
            <a:ext cx="1389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Flexible Duct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77000" y="3048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(50 deg. </a:t>
            </a:r>
            <a:r>
              <a:rPr lang="en-US" sz="1000" dirty="0" smtClean="0"/>
              <a:t>F)</a:t>
            </a:r>
            <a:endParaRPr lang="en-US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6477000" y="3429000"/>
            <a:ext cx="7344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(77 deg. </a:t>
            </a:r>
            <a:r>
              <a:rPr lang="en-US" sz="1000" dirty="0" smtClean="0"/>
              <a:t>F)</a:t>
            </a:r>
            <a:endParaRPr lang="en-US" sz="1000" dirty="0"/>
          </a:p>
        </p:txBody>
      </p:sp>
      <p:sp>
        <p:nvSpPr>
          <p:cNvPr id="34" name="TextBox 33"/>
          <p:cNvSpPr txBox="1"/>
          <p:nvPr/>
        </p:nvSpPr>
        <p:spPr>
          <a:xfrm>
            <a:off x="6477000" y="2743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(39.2 deg. </a:t>
            </a:r>
            <a:r>
              <a:rPr lang="en-US" sz="1000" dirty="0" smtClean="0"/>
              <a:t>F)</a:t>
            </a:r>
            <a:endParaRPr 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6477000" y="2362200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(34.9 deg. </a:t>
            </a:r>
            <a:r>
              <a:rPr lang="en-US" sz="1000" dirty="0" smtClean="0"/>
              <a:t>F)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20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Simulating </a:t>
            </a:r>
            <a:r>
              <a:rPr lang="en-US" b="1" u="sng" dirty="0" smtClean="0"/>
              <a:t>Current </a:t>
            </a:r>
            <a:endParaRPr lang="en-US" b="1" u="sng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971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724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38200" y="2667000"/>
            <a:ext cx="11047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Trolling Motor</a:t>
            </a: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609600" y="4267200"/>
            <a:ext cx="15206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Commercial Thruster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533400" y="5638800"/>
            <a:ext cx="17328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Submersible Bilge Pump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99060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990600"/>
            <a:ext cx="510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057400" y="1447800"/>
            <a:ext cx="373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with shallow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Easy maintenance/replacement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Compatible with available power (AC/DC,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etc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Controllable according to requirements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Capable of reasonable volume/rate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delivery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Low Cost --$50-$200</a:t>
            </a: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7200" y="1371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" y="990600"/>
            <a:ext cx="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" y="2895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15400" y="990600"/>
            <a:ext cx="76200" cy="495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57200" y="59436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3622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638800" y="13716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715000" y="1752600"/>
            <a:ext cx="2753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Requires modification to fit shroud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Not designed for long term running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Calibri" pitchFamily="34" charset="0"/>
                <a:cs typeface="Times New Roman" pitchFamily="18" charset="0"/>
              </a:rPr>
              <a:t>Requires close monitoring of shaft seals</a:t>
            </a:r>
          </a:p>
          <a:p>
            <a:pPr>
              <a:buFont typeface="Arial" pitchFamily="34" charset="0"/>
              <a:buChar char="•"/>
            </a:pPr>
            <a:endParaRPr lang="en-US" sz="1200" dirty="0"/>
          </a:p>
        </p:txBody>
      </p:sp>
      <p:sp>
        <p:nvSpPr>
          <p:cNvPr id="37" name="Rectangle 36"/>
          <p:cNvSpPr/>
          <p:nvPr/>
        </p:nvSpPr>
        <p:spPr>
          <a:xfrm>
            <a:off x="2438400" y="3124200"/>
            <a:ext cx="312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Technadyne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Model 520 Brushless DC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Multiple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Analog or digital control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Magnetically coupled prop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CrustCrawler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400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HFL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0-50VDC 400watts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300 ft Depth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Low Cost --$600</a:t>
            </a: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457200" y="4648200"/>
            <a:ext cx="85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791200" y="4038600"/>
            <a:ext cx="7970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Lip seals</a:t>
            </a:r>
            <a:endParaRPr lang="en-US" sz="1200" dirty="0"/>
          </a:p>
        </p:txBody>
      </p:sp>
      <p:cxnSp>
        <p:nvCxnSpPr>
          <p:cNvPr id="42" name="Straight Connector 41"/>
          <p:cNvCxnSpPr>
            <a:stCxn id="37" idx="1"/>
            <a:endCxn id="37" idx="3"/>
          </p:cNvCxnSpPr>
          <p:nvPr/>
        </p:nvCxnSpPr>
        <p:spPr>
          <a:xfrm>
            <a:off x="2438400" y="3909030"/>
            <a:ext cx="31242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715000" y="3352800"/>
            <a:ext cx="13531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High Cost --$3700</a:t>
            </a:r>
            <a:endParaRPr lang="en-US" sz="1200" dirty="0"/>
          </a:p>
        </p:txBody>
      </p:sp>
      <p:sp>
        <p:nvSpPr>
          <p:cNvPr id="45" name="Rectangle 44"/>
          <p:cNvSpPr/>
          <p:nvPr/>
        </p:nvSpPr>
        <p:spPr>
          <a:xfrm>
            <a:off x="2057400" y="47244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Compatible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with shallow depths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flow rates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Large range of DC voltages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Readily available/replaceable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Very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inexpensive-- $20-$50</a:t>
            </a: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5638800" y="3886200"/>
            <a:ext cx="3276600" cy="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410200" y="4953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Not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designed to run continuously</a:t>
            </a:r>
            <a:endParaRPr lang="en-US" sz="1200" dirty="0" smtClean="0"/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May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need replacing more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often</a:t>
            </a:r>
            <a:endParaRPr lang="en-US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438400" y="5715000"/>
            <a:ext cx="3200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Brand Names: Rule, Attwood, Lovett, Johnson, </a:t>
            </a:r>
            <a:r>
              <a:rPr lang="en-US" sz="1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Jabsco</a:t>
            </a:r>
            <a:r>
              <a:rPr lang="en-US" sz="1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,…</a:t>
            </a:r>
            <a:endParaRPr lang="en-US" sz="1000" b="1" dirty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457200" y="9906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066800" y="990600"/>
            <a:ext cx="63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Type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5486400" y="4724400"/>
            <a:ext cx="1524000" cy="1371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581400" y="5181600"/>
            <a:ext cx="3429000" cy="1600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114800" y="3200400"/>
            <a:ext cx="1219200" cy="1676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486400" y="76200"/>
            <a:ext cx="3581400" cy="2286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2800" y="1295400"/>
            <a:ext cx="2057400" cy="1295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10200" y="2438400"/>
            <a:ext cx="3657600" cy="1828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14400"/>
            <a:ext cx="4669548" cy="55399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Semi,</a:t>
            </a:r>
            <a:r>
              <a:rPr lang="en-US" sz="1600" b="1" u="sng" dirty="0" smtClean="0"/>
              <a:t> </a:t>
            </a:r>
            <a:r>
              <a:rPr lang="en-US" sz="1600" b="1" u="sng" dirty="0" smtClean="0"/>
              <a:t>Consolidated</a:t>
            </a:r>
            <a:r>
              <a:rPr lang="en-US" sz="1600" b="1" u="sng" dirty="0" smtClean="0"/>
              <a:t>, and Unconsolidated </a:t>
            </a:r>
            <a:endParaRPr lang="en-US" sz="1600" b="1" u="sng" dirty="0" smtClean="0"/>
          </a:p>
          <a:p>
            <a:r>
              <a:rPr lang="en-US" sz="1600" b="1" u="sng" dirty="0" smtClean="0"/>
              <a:t> </a:t>
            </a:r>
            <a:r>
              <a:rPr lang="en-US" sz="1600" b="1" u="sng" dirty="0" smtClean="0"/>
              <a:t> </a:t>
            </a:r>
            <a:r>
              <a:rPr lang="en-US" sz="1600" b="1" u="sng" dirty="0" smtClean="0"/>
              <a:t>Sand</a:t>
            </a:r>
            <a:r>
              <a:rPr lang="en-US" sz="1600" b="1" u="sng" dirty="0" smtClean="0"/>
              <a:t>, Silt, and Clay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Deadweight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Concrete </a:t>
            </a:r>
            <a:r>
              <a:rPr lang="en-US" sz="1600" dirty="0" smtClean="0"/>
              <a:t>Block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Direct </a:t>
            </a:r>
            <a:r>
              <a:rPr lang="en-US" sz="1600" dirty="0" smtClean="0"/>
              <a:t>Embedment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Helix</a:t>
            </a:r>
            <a:endParaRPr lang="en-US" sz="1600" dirty="0" smtClean="0"/>
          </a:p>
          <a:p>
            <a:pPr lvl="2">
              <a:buFont typeface="Arial" pitchFamily="34" charset="0"/>
              <a:buChar char="•"/>
            </a:pPr>
            <a:r>
              <a:rPr lang="en-US" sz="1600" dirty="0"/>
              <a:t>K</a:t>
            </a:r>
            <a:r>
              <a:rPr lang="en-US" sz="1600" dirty="0" smtClean="0"/>
              <a:t>eyed </a:t>
            </a:r>
            <a:r>
              <a:rPr lang="en-US" sz="1600" dirty="0" smtClean="0"/>
              <a:t>Plate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Drag </a:t>
            </a:r>
            <a:r>
              <a:rPr lang="en-US" sz="1600" dirty="0" smtClean="0"/>
              <a:t>Embedment (Primarily for buoy moorings)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err="1" smtClean="0"/>
              <a:t>Danforth</a:t>
            </a:r>
            <a:r>
              <a:rPr lang="en-US" sz="1600" dirty="0" smtClean="0"/>
              <a:t>, CQR, Delta, Bruce, etc.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Self </a:t>
            </a:r>
            <a:r>
              <a:rPr lang="en-US" sz="1600" dirty="0" smtClean="0"/>
              <a:t>–Burying (Better for loose sand, silt)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err="1" smtClean="0"/>
              <a:t>Dor-Mor</a:t>
            </a:r>
            <a:endParaRPr lang="en-US" sz="1600" dirty="0" smtClean="0"/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Mushroom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b="1" u="sng" dirty="0" smtClean="0"/>
              <a:t>Rock </a:t>
            </a:r>
            <a:r>
              <a:rPr lang="en-US" sz="1600" b="1" u="sng" dirty="0" smtClean="0"/>
              <a:t>and Coral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Deadweight</a:t>
            </a:r>
            <a:endParaRPr lang="en-US" sz="1600" dirty="0" smtClean="0"/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Concrete </a:t>
            </a:r>
            <a:r>
              <a:rPr lang="en-US" sz="1600" dirty="0" smtClean="0"/>
              <a:t>Block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Direct </a:t>
            </a:r>
            <a:r>
              <a:rPr lang="en-US" sz="1600" dirty="0" smtClean="0"/>
              <a:t>Embedment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Powder </a:t>
            </a:r>
            <a:r>
              <a:rPr lang="en-US" sz="1600" dirty="0" smtClean="0"/>
              <a:t>Actuated Stud Gun (down to </a:t>
            </a:r>
            <a:endParaRPr lang="en-US" sz="1600" dirty="0" smtClean="0"/>
          </a:p>
          <a:p>
            <a:pPr lvl="2"/>
            <a:r>
              <a:rPr lang="en-US" sz="1600" dirty="0" smtClean="0"/>
              <a:t> </a:t>
            </a:r>
            <a:r>
              <a:rPr lang="en-US" sz="1600" dirty="0" smtClean="0"/>
              <a:t>46 </a:t>
            </a:r>
            <a:r>
              <a:rPr lang="en-US" sz="1600" dirty="0" smtClean="0"/>
              <a:t>meter (150’) depth)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Epoxied </a:t>
            </a:r>
            <a:r>
              <a:rPr lang="en-US" sz="1600" dirty="0" smtClean="0"/>
              <a:t>Stud (Drilled hole)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/>
              <a:t>Expansion </a:t>
            </a:r>
            <a:r>
              <a:rPr lang="en-US" sz="1600" dirty="0" smtClean="0"/>
              <a:t>Bolt (Drilled hole)</a:t>
            </a:r>
          </a:p>
          <a:p>
            <a:pPr lvl="4">
              <a:buFont typeface="Arial" pitchFamily="34" charset="0"/>
              <a:buChar char="•"/>
            </a:pPr>
            <a:endParaRPr lang="en-US" sz="1600" dirty="0" smtClean="0"/>
          </a:p>
          <a:p>
            <a:pPr lvl="3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14600" y="76200"/>
            <a:ext cx="1489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/>
              <a:t>Anchoring</a:t>
            </a:r>
            <a:endParaRPr lang="en-US" sz="2400" b="1" u="sng" dirty="0"/>
          </a:p>
        </p:txBody>
      </p:sp>
      <p:pic>
        <p:nvPicPr>
          <p:cNvPr id="4" name="Picture 3" descr="http://www.web4homes.com/c380/ancho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52400"/>
            <a:ext cx="1590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web4homes.com/c380/anchor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15240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shfa\Desktop\XFOCE, SWFOCE PDR\Danforth Deepset-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066800"/>
            <a:ext cx="1224871" cy="1219200"/>
          </a:xfrm>
          <a:prstGeom prst="rect">
            <a:avLst/>
          </a:prstGeom>
          <a:noFill/>
        </p:spPr>
      </p:pic>
      <p:pic>
        <p:nvPicPr>
          <p:cNvPr id="9" name="Picture 5" descr="C:\Documents and Settings\shfa\Desktop\XFOCE, SWFOCE PDR\Dor Moor ancho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667000"/>
            <a:ext cx="1745729" cy="1002547"/>
          </a:xfrm>
          <a:prstGeom prst="rect">
            <a:avLst/>
          </a:prstGeom>
          <a:noFill/>
        </p:spPr>
      </p:pic>
      <p:pic>
        <p:nvPicPr>
          <p:cNvPr id="10" name="Picture 4" descr="C:\Documents and Settings\shfa\Desktop\XFOCE, SWFOCE PDR\Mushroom Ancho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1828800"/>
            <a:ext cx="2286000" cy="20574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3942498" y="3525103"/>
            <a:ext cx="1562015" cy="106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419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oncrete anchor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3800" y="1371600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solid substrate anchori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5486400"/>
            <a:ext cx="20574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olid substrate anchori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62600" y="4800600"/>
            <a:ext cx="13525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659339" y="1143000"/>
            <a:ext cx="1351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 smtClean="0"/>
              <a:t>Drag </a:t>
            </a:r>
            <a:endParaRPr lang="en-US" b="1" u="sng" dirty="0" smtClean="0"/>
          </a:p>
          <a:p>
            <a:pPr algn="ctr"/>
            <a:r>
              <a:rPr lang="en-US" b="1" u="sng" dirty="0" smtClean="0"/>
              <a:t>Embedment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38100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Self-Burying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8200" y="3657600"/>
            <a:ext cx="673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Stud </a:t>
            </a:r>
            <a:endParaRPr lang="en-US" b="1" u="sng" dirty="0" smtClean="0"/>
          </a:p>
          <a:p>
            <a:r>
              <a:rPr lang="en-US" b="1" u="sng" dirty="0" smtClean="0"/>
              <a:t>Gun</a:t>
            </a:r>
            <a:endParaRPr lang="en-US" u="sng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419600"/>
            <a:ext cx="1828800" cy="1676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229600" y="4953000"/>
            <a:ext cx="663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Helix</a:t>
            </a:r>
            <a:endParaRPr lang="en-US" u="sng" dirty="0"/>
          </a:p>
        </p:txBody>
      </p:sp>
      <p:sp>
        <p:nvSpPr>
          <p:cNvPr id="27" name="Rectangle 26"/>
          <p:cNvSpPr/>
          <p:nvPr/>
        </p:nvSpPr>
        <p:spPr>
          <a:xfrm>
            <a:off x="3962400" y="2209800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Block</a:t>
            </a:r>
            <a:endParaRPr lang="en-US" u="sng" dirty="0"/>
          </a:p>
        </p:txBody>
      </p:sp>
      <p:sp>
        <p:nvSpPr>
          <p:cNvPr id="30" name="Rectangle 29"/>
          <p:cNvSpPr/>
          <p:nvPr/>
        </p:nvSpPr>
        <p:spPr>
          <a:xfrm>
            <a:off x="3962400" y="5181600"/>
            <a:ext cx="1481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Epoxied Stud </a:t>
            </a:r>
            <a:endParaRPr lang="en-US" b="1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55903</TotalTime>
  <Words>894</Words>
  <Application>Microsoft Office PowerPoint</Application>
  <PresentationFormat>On-screen Show (4:3)</PresentationFormat>
  <Paragraphs>294</Paragraphs>
  <Slides>14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1_Office Theme</vt:lpstr>
      <vt:lpstr>Office Theme</vt:lpstr>
      <vt:lpstr>Custom Design</vt:lpstr>
      <vt:lpstr>Acrobat Document</vt:lpstr>
      <vt:lpstr>Slide 1</vt:lpstr>
      <vt:lpstr>xFOCE Mechanical   Sub-Systems</vt:lpstr>
      <vt:lpstr>Slide 3</vt:lpstr>
      <vt:lpstr>Sample Experiment Chambers</vt:lpstr>
      <vt:lpstr>Slide 5</vt:lpstr>
      <vt:lpstr>Chamber Dock w/Shear Skirt and Interface Seal</vt:lpstr>
      <vt:lpstr>Time Delay Mixing Section</vt:lpstr>
      <vt:lpstr>Slide 8</vt:lpstr>
      <vt:lpstr>Slide 9</vt:lpstr>
      <vt:lpstr>Slide 10</vt:lpstr>
      <vt:lpstr>Slide 11</vt:lpstr>
      <vt:lpstr>Power for XFOCE</vt:lpstr>
      <vt:lpstr>Slide 13</vt:lpstr>
      <vt:lpstr>Slide 14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shfa</dc:creator>
  <cp:lastModifiedBy>shfa</cp:lastModifiedBy>
  <cp:revision>7287</cp:revision>
  <dcterms:created xsi:type="dcterms:W3CDTF">2012-03-21T21:10:07Z</dcterms:created>
  <dcterms:modified xsi:type="dcterms:W3CDTF">2012-04-30T15:37:10Z</dcterms:modified>
</cp:coreProperties>
</file>