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62" r:id="rId4"/>
    <p:sldId id="261" r:id="rId5"/>
    <p:sldId id="263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18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4/25/2012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98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4/25/2012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50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4/25/2012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621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4/25/2012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576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4/25/2012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499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4/25/2012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841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4/25/2012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966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4/25/2012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367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4/25/2012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977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4/25/2012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610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940182AC-5265-334D-A6D9-B6A91043C34A}" type="datetimeFigureOut">
              <a:rPr lang="en-US">
                <a:solidFill>
                  <a:prstClr val="black"/>
                </a:solidFill>
              </a:rPr>
              <a:pPr defTabSz="457200"/>
              <a:t>4/25/2012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6FC773BA-0B60-5949-89E0-8CCFADA80A8C}" type="slidenum">
              <a:rPr lang="en-US">
                <a:solidFill>
                  <a:prstClr val="black"/>
                </a:solidFill>
              </a:rPr>
              <a:pPr defTabSz="457200"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205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900" dirty="0">
                <a:solidFill>
                  <a:prstClr val="black"/>
                </a:solidFill>
              </a:rPr>
              <a:t>Copyright MBARI©2012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en-US" sz="900" dirty="0">
                <a:solidFill>
                  <a:prstClr val="black"/>
                </a:solidFill>
              </a:rPr>
              <a:t>FOCE.BrewerLab.Apr.2012</a:t>
            </a:r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6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Idea Takes Shape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Build a consortium of researchers and engineers to tackle large, real-world issue of increasing relevance </a:t>
            </a:r>
          </a:p>
          <a:p>
            <a:r>
              <a:rPr lang="en-US" dirty="0" smtClean="0"/>
              <a:t>Center for Ocean Solutions:  Ideal fit to highlight ocean acidification</a:t>
            </a:r>
          </a:p>
          <a:p>
            <a:r>
              <a:rPr lang="en-US" dirty="0" smtClean="0"/>
              <a:t>Hopkins: Cable </a:t>
            </a:r>
            <a:r>
              <a:rPr lang="en-US" dirty="0" err="1" smtClean="0"/>
              <a:t>infrastucture</a:t>
            </a:r>
            <a:r>
              <a:rPr lang="en-US" dirty="0" smtClean="0"/>
              <a:t> and numerous potential research opportunities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6525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883" y="1829462"/>
            <a:ext cx="3930650" cy="40379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Pushing the Limits of Permitting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724400"/>
          </a:xfrm>
        </p:spPr>
        <p:txBody>
          <a:bodyPr>
            <a:normAutofit fontScale="62500" lnSpcReduction="20000"/>
          </a:bodyPr>
          <a:lstStyle/>
          <a:p>
            <a:r>
              <a:rPr lang="en-US" sz="3800" dirty="0" smtClean="0"/>
              <a:t>Brock Woodson initially procured permit from Sanctuary to install cable.</a:t>
            </a:r>
          </a:p>
          <a:p>
            <a:r>
              <a:rPr lang="en-US" sz="3800" dirty="0" smtClean="0"/>
              <a:t>Innovative work, like SW-FOCE, would require the involvement of multiple regulatory agencies</a:t>
            </a:r>
          </a:p>
          <a:p>
            <a:r>
              <a:rPr lang="en-US" sz="3800" dirty="0" smtClean="0"/>
              <a:t>First research project request in recently established MPA, as well as Area of Special Biological Significance</a:t>
            </a:r>
          </a:p>
          <a:p>
            <a:r>
              <a:rPr lang="en-US" sz="3800" dirty="0"/>
              <a:t>Exposed several shortcomings in permitting process among multiple </a:t>
            </a:r>
            <a:r>
              <a:rPr lang="en-US" sz="3800" dirty="0" smtClean="0"/>
              <a:t>agencies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269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Permits at Every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624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Monterey Bay National Marine Sanctuary</a:t>
            </a:r>
          </a:p>
          <a:p>
            <a:r>
              <a:rPr lang="en-US" dirty="0" smtClean="0"/>
              <a:t>California Coastal Commission</a:t>
            </a:r>
          </a:p>
          <a:p>
            <a:r>
              <a:rPr lang="en-US" dirty="0" smtClean="0"/>
              <a:t>California Department of Fish &amp; Game</a:t>
            </a:r>
          </a:p>
          <a:p>
            <a:r>
              <a:rPr lang="en-US" dirty="0" smtClean="0"/>
              <a:t>Central Coast Regional Water Quality Control Board</a:t>
            </a:r>
          </a:p>
          <a:p>
            <a:r>
              <a:rPr lang="en-US" dirty="0" smtClean="0"/>
              <a:t>City of Pacific Grove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86000"/>
            <a:ext cx="4152900" cy="274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471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to Move Forward - </a:t>
            </a:r>
            <a:br>
              <a:rPr lang="en-US" dirty="0" smtClean="0"/>
            </a:br>
            <a:r>
              <a:rPr lang="en-US" dirty="0" smtClean="0"/>
              <a:t>Go to the Top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244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Agencies had no procedures to move forward or interact</a:t>
            </a:r>
          </a:p>
          <a:p>
            <a:r>
              <a:rPr lang="en-US" dirty="0" smtClean="0"/>
              <a:t>Peter Brewer met with Governor Brown</a:t>
            </a:r>
          </a:p>
          <a:p>
            <a:r>
              <a:rPr lang="en-US" dirty="0" smtClean="0"/>
              <a:t>Meg Caldwell helped streamline the process with two key State agencies (CCC &amp; CDFG) through discussions with high level personnel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3834" y="1581429"/>
            <a:ext cx="3404758" cy="24599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164" y="4191000"/>
            <a:ext cx="2438400" cy="233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89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Lessons Learned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Allow plenty of time for permitting</a:t>
            </a:r>
          </a:p>
          <a:p>
            <a:pPr lvl="1"/>
            <a:r>
              <a:rPr lang="en-US" dirty="0" smtClean="0"/>
              <a:t>Process took 2 years to complete</a:t>
            </a:r>
          </a:p>
          <a:p>
            <a:r>
              <a:rPr lang="en-US" dirty="0" smtClean="0"/>
              <a:t>Good rapport with agency personnel key</a:t>
            </a:r>
          </a:p>
          <a:p>
            <a:pPr lvl="1"/>
            <a:r>
              <a:rPr lang="en-US" dirty="0" smtClean="0"/>
              <a:t>Not necessarily trying to make life difficult, but often operating </a:t>
            </a:r>
            <a:r>
              <a:rPr lang="en-US" dirty="0"/>
              <a:t>within </a:t>
            </a:r>
            <a:r>
              <a:rPr lang="en-US" dirty="0" smtClean="0"/>
              <a:t>bureaucratic box</a:t>
            </a:r>
          </a:p>
          <a:p>
            <a:r>
              <a:rPr lang="en-US" dirty="0" smtClean="0"/>
              <a:t>Well-placed connections are valuable</a:t>
            </a:r>
          </a:p>
          <a:p>
            <a:r>
              <a:rPr lang="en-US" dirty="0" smtClean="0"/>
              <a:t>Getting the process streamlined is critical to prevent valuable research from being discouraged due to concerns </a:t>
            </a:r>
            <a:r>
              <a:rPr lang="en-US" smtClean="0"/>
              <a:t>about permitting.</a:t>
            </a:r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  <a:p>
            <a:pPr marL="57150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05899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224</Words>
  <Application>Microsoft Office PowerPoint</Application>
  <PresentationFormat>On-screen Show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1_Office Theme</vt:lpstr>
      <vt:lpstr>An Idea Takes Shape</vt:lpstr>
      <vt:lpstr>Pushing the Limits of Permitting</vt:lpstr>
      <vt:lpstr>Permits at Every Level</vt:lpstr>
      <vt:lpstr>How to Move Forward -  Go to the Top</vt:lpstr>
      <vt:lpstr>Lessons Learned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Purpose and Location</dc:title>
  <dc:creator>Allen, Mandy</dc:creator>
  <cp:lastModifiedBy>Allen, Mandy</cp:lastModifiedBy>
  <cp:revision>12</cp:revision>
  <dcterms:created xsi:type="dcterms:W3CDTF">2012-04-25T21:47:09Z</dcterms:created>
  <dcterms:modified xsi:type="dcterms:W3CDTF">2012-04-25T23:18:15Z</dcterms:modified>
</cp:coreProperties>
</file>