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79" r:id="rId4"/>
    <p:sldId id="264" r:id="rId5"/>
    <p:sldId id="265" r:id="rId6"/>
    <p:sldId id="266" r:id="rId7"/>
    <p:sldId id="267" r:id="rId8"/>
    <p:sldId id="258" r:id="rId9"/>
    <p:sldId id="276" r:id="rId10"/>
    <p:sldId id="262" r:id="rId11"/>
    <p:sldId id="261" r:id="rId12"/>
    <p:sldId id="270" r:id="rId13"/>
    <p:sldId id="274" r:id="rId14"/>
    <p:sldId id="272" r:id="rId15"/>
    <p:sldId id="275" r:id="rId16"/>
    <p:sldId id="273" r:id="rId17"/>
    <p:sldId id="277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5" d="100"/>
          <a:sy n="125" d="100"/>
        </p:scale>
        <p:origin x="-18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1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1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4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5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2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8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8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6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image" Target="../media/image7.jpg"/><Relationship Id="rId8" Type="http://schemas.openxmlformats.org/officeDocument/2006/relationships/image" Target="../media/image8.jpg"/><Relationship Id="rId9" Type="http://schemas.openxmlformats.org/officeDocument/2006/relationships/image" Target="../media/image9.png"/><Relationship Id="rId10" Type="http://schemas.openxmlformats.org/officeDocument/2006/relationships/image" Target="../media/image10.jpg"/><Relationship Id="rId11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Computing Architecture Trade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(In 20 slides or less)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020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Deep Cabled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3867" y="1515533"/>
            <a:ext cx="2961216" cy="501226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Description </a:t>
            </a:r>
          </a:p>
          <a:p>
            <a:pPr lvl="1"/>
            <a:r>
              <a:rPr lang="en-US" sz="1600" dirty="0"/>
              <a:t>1 year experiment</a:t>
            </a:r>
          </a:p>
          <a:p>
            <a:pPr lvl="1"/>
            <a:r>
              <a:rPr lang="en-US" sz="1600" dirty="0"/>
              <a:t>1000m Operation</a:t>
            </a:r>
          </a:p>
          <a:p>
            <a:pPr lvl="1"/>
            <a:r>
              <a:rPr lang="en-US" sz="1600" dirty="0" smtClean="0"/>
              <a:t>High Power, Bandwidth cable</a:t>
            </a:r>
          </a:p>
          <a:p>
            <a:r>
              <a:rPr lang="en-US" sz="2000" dirty="0" smtClean="0"/>
              <a:t>Features</a:t>
            </a:r>
            <a:endParaRPr lang="en-US" sz="2400" dirty="0" smtClean="0"/>
          </a:p>
          <a:p>
            <a:pPr lvl="1"/>
            <a:r>
              <a:rPr lang="en-US" sz="1600" dirty="0" smtClean="0"/>
              <a:t>Custom electronics &amp; housings</a:t>
            </a:r>
          </a:p>
          <a:p>
            <a:pPr lvl="1"/>
            <a:r>
              <a:rPr lang="en-US" sz="1600" dirty="0" smtClean="0"/>
              <a:t>Custom/open software</a:t>
            </a:r>
            <a:endParaRPr lang="en-US" sz="1600" dirty="0"/>
          </a:p>
          <a:p>
            <a:pPr lvl="1"/>
            <a:r>
              <a:rPr lang="en-US" sz="1600" dirty="0" smtClean="0"/>
              <a:t>Ethernet</a:t>
            </a:r>
            <a:r>
              <a:rPr lang="en-US" sz="1600" dirty="0" smtClean="0"/>
              <a:t>, serial</a:t>
            </a:r>
          </a:p>
          <a:p>
            <a:pPr lvl="1"/>
            <a:r>
              <a:rPr lang="en-US" sz="1600" dirty="0" smtClean="0"/>
              <a:t>In situ ESW gen</a:t>
            </a:r>
          </a:p>
          <a:p>
            <a:pPr lvl="1"/>
            <a:r>
              <a:rPr lang="en-US" sz="1600" dirty="0" smtClean="0"/>
              <a:t>ROV CO2 handling</a:t>
            </a:r>
          </a:p>
          <a:p>
            <a:pPr lvl="1"/>
            <a:r>
              <a:rPr lang="en-US" sz="1600" dirty="0" smtClean="0"/>
              <a:t>Video</a:t>
            </a:r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smtClean="0"/>
              <a:t>Deep FOCE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196167" y="1515533"/>
            <a:ext cx="4149512" cy="25484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96167" y="2540000"/>
            <a:ext cx="4149512" cy="407246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345679" y="1515534"/>
            <a:ext cx="1669203" cy="50969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868458" y="5034488"/>
            <a:ext cx="1563175" cy="0"/>
          </a:xfrm>
          <a:prstGeom prst="line">
            <a:avLst/>
          </a:prstGeom>
          <a:ln w="76200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503094" y="4261933"/>
            <a:ext cx="804338" cy="585257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mixer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34843" y="1856319"/>
            <a:ext cx="719666" cy="433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CO2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4" name="Straight Connector 13"/>
          <p:cNvCxnSpPr>
            <a:stCxn id="13" idx="2"/>
            <a:endCxn id="12" idx="0"/>
          </p:cNvCxnSpPr>
          <p:nvPr/>
        </p:nvCxnSpPr>
        <p:spPr>
          <a:xfrm>
            <a:off x="3894676" y="2290235"/>
            <a:ext cx="10587" cy="1971698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487334" y="4064000"/>
            <a:ext cx="1280583" cy="1392740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FOCE 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519497" y="5793335"/>
            <a:ext cx="750357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Flow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503094" y="5191067"/>
            <a:ext cx="804338" cy="5185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 </a:t>
            </a:r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465920" y="3281919"/>
            <a:ext cx="1301997" cy="68683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</a:p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604810" y="6107641"/>
            <a:ext cx="750357" cy="31749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video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604810" y="5763764"/>
            <a:ext cx="1121314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instruments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498294" y="1059924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27295" y="1075796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252900" y="1066297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604810" y="4654317"/>
            <a:ext cx="1004359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SIAM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604810" y="5024907"/>
            <a:ext cx="1004358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PC104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579795" y="2423583"/>
            <a:ext cx="1259896" cy="3775045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Sci</a:t>
            </a:r>
            <a:r>
              <a:rPr lang="en-US" sz="1400" dirty="0" smtClean="0">
                <a:solidFill>
                  <a:srgbClr val="376092"/>
                </a:solidFill>
              </a:rPr>
              <a:t>/Control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579795" y="3577099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SSDS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579795" y="4102005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RDV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79795" y="4440675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OSDT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579795" y="4782511"/>
            <a:ext cx="1259896" cy="4878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Browser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(video)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579795" y="3245867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SIAM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69001" y="3728440"/>
            <a:ext cx="1161004" cy="1077218"/>
          </a:xfrm>
          <a:prstGeom prst="rect">
            <a:avLst/>
          </a:prstGeom>
          <a:noFill/>
          <a:ln w="38100" cmpd="sng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 kW</a:t>
            </a:r>
          </a:p>
          <a:p>
            <a:r>
              <a:rPr lang="en-US" sz="1600" dirty="0" smtClean="0"/>
              <a:t>1000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Eth, Serial</a:t>
            </a:r>
          </a:p>
          <a:p>
            <a:r>
              <a:rPr lang="en-US" sz="1600" dirty="0" smtClean="0"/>
              <a:t>Star</a:t>
            </a:r>
            <a:endParaRPr lang="en-US" sz="1600" dirty="0" smtClean="0"/>
          </a:p>
        </p:txBody>
      </p:sp>
      <p:sp>
        <p:nvSpPr>
          <p:cNvPr id="48" name="Rounded Rectangle 47"/>
          <p:cNvSpPr/>
          <p:nvPr/>
        </p:nvSpPr>
        <p:spPr>
          <a:xfrm>
            <a:off x="7579795" y="5327588"/>
            <a:ext cx="1259896" cy="382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terminal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579795" y="5763764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Mac/Win/Lin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7579795" y="2954762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DFOCE GUI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7590169" y="1640288"/>
            <a:ext cx="838655" cy="721782"/>
          </a:xfrm>
          <a:prstGeom prst="roundRect">
            <a:avLst/>
          </a:prstGeom>
          <a:solidFill>
            <a:srgbClr val="C3D6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71670" y="1987554"/>
            <a:ext cx="75460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Shore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046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br>
              <a:rPr lang="en-US" dirty="0" smtClean="0"/>
            </a:br>
            <a:r>
              <a:rPr lang="en-US" sz="3600" dirty="0" smtClean="0"/>
              <a:t>Deep Cabled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Why consider this</a:t>
            </a:r>
          </a:p>
          <a:p>
            <a:pPr lvl="1"/>
            <a:r>
              <a:rPr lang="en-US" sz="2000" dirty="0" smtClean="0"/>
              <a:t>Long term, deep operation required</a:t>
            </a:r>
          </a:p>
          <a:p>
            <a:pPr lvl="1"/>
            <a:r>
              <a:rPr lang="en-US" sz="2000" dirty="0" smtClean="0"/>
              <a:t>Large experimental chamber</a:t>
            </a:r>
            <a:endParaRPr lang="en-US" sz="2000" dirty="0" smtClean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The Rub</a:t>
            </a:r>
          </a:p>
          <a:p>
            <a:pPr lvl="1"/>
            <a:r>
              <a:rPr lang="en-US" sz="2000" dirty="0" smtClean="0"/>
              <a:t>Expensive to build, maintain</a:t>
            </a:r>
          </a:p>
          <a:p>
            <a:pPr lvl="1"/>
            <a:r>
              <a:rPr lang="en-US" sz="2000" dirty="0" smtClean="0"/>
              <a:t>High power</a:t>
            </a:r>
          </a:p>
          <a:p>
            <a:pPr lvl="1"/>
            <a:r>
              <a:rPr lang="en-US" sz="2000" dirty="0" smtClean="0"/>
              <a:t>Specialized for cabled observatory</a:t>
            </a:r>
          </a:p>
          <a:p>
            <a:pPr lvl="2"/>
            <a:r>
              <a:rPr lang="en-US" sz="1600" dirty="0" smtClean="0"/>
              <a:t>Ship, ROV service</a:t>
            </a:r>
          </a:p>
          <a:p>
            <a:pPr lvl="1"/>
            <a:r>
              <a:rPr lang="en-US" sz="2000" dirty="0"/>
              <a:t>Custom HW/SW</a:t>
            </a:r>
          </a:p>
          <a:p>
            <a:pPr lvl="1"/>
            <a:r>
              <a:rPr lang="en-US" sz="2000" dirty="0" smtClean="0"/>
              <a:t>Custom Ti housings</a:t>
            </a:r>
          </a:p>
          <a:p>
            <a:pPr lvl="1"/>
            <a:r>
              <a:rPr lang="en-US" sz="2000" dirty="0" smtClean="0"/>
              <a:t>Large physical size</a:t>
            </a:r>
            <a:endParaRPr lang="en-US" sz="2000" dirty="0" smtClean="0"/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1F497D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High performance variation </a:t>
            </a:r>
            <a:r>
              <a:rPr lang="en-US" sz="1800" dirty="0">
                <a:solidFill>
                  <a:srgbClr val="1F497D"/>
                </a:solidFill>
              </a:rPr>
              <a:t>of sensor node (minus sensor nodes)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Expensive, specialized precision application</a:t>
            </a:r>
          </a:p>
          <a:p>
            <a:pPr marL="457200" lvl="1" indent="0">
              <a:buNone/>
            </a:pPr>
            <a:endParaRPr lang="en-US" sz="1800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139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WAGO Lego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3867" y="1515533"/>
            <a:ext cx="2961216" cy="501226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Description </a:t>
            </a:r>
          </a:p>
          <a:p>
            <a:pPr lvl="1"/>
            <a:r>
              <a:rPr lang="en-US" sz="1600" dirty="0"/>
              <a:t>1 year experiment</a:t>
            </a:r>
          </a:p>
          <a:p>
            <a:pPr lvl="1"/>
            <a:r>
              <a:rPr lang="en-US" sz="1600" dirty="0" smtClean="0"/>
              <a:t>40-? m Operation</a:t>
            </a:r>
            <a:endParaRPr lang="en-US" sz="1600" dirty="0"/>
          </a:p>
          <a:p>
            <a:pPr lvl="1"/>
            <a:r>
              <a:rPr lang="en-US" sz="1600" dirty="0" smtClean="0"/>
              <a:t>Med Power, Bandwidth cable</a:t>
            </a:r>
          </a:p>
          <a:p>
            <a:pPr lvl="1"/>
            <a:r>
              <a:rPr lang="en-US" sz="1600" dirty="0" smtClean="0"/>
              <a:t>Not stand-alone (power)</a:t>
            </a:r>
          </a:p>
          <a:p>
            <a:r>
              <a:rPr lang="en-US" sz="2000" dirty="0" smtClean="0"/>
              <a:t>Features</a:t>
            </a:r>
            <a:endParaRPr lang="en-US" sz="2400" dirty="0" smtClean="0"/>
          </a:p>
          <a:p>
            <a:pPr lvl="1"/>
            <a:r>
              <a:rPr lang="en-US" sz="1600" dirty="0" smtClean="0"/>
              <a:t>Custom electronics &amp; housings</a:t>
            </a:r>
          </a:p>
          <a:p>
            <a:pPr lvl="1"/>
            <a:r>
              <a:rPr lang="en-US" sz="1600" dirty="0" smtClean="0"/>
              <a:t>COTS/custom software</a:t>
            </a:r>
            <a:endParaRPr lang="en-US" sz="1600" dirty="0"/>
          </a:p>
          <a:p>
            <a:pPr lvl="1"/>
            <a:r>
              <a:rPr lang="en-US" sz="1600" dirty="0" smtClean="0"/>
              <a:t>Ethernet</a:t>
            </a:r>
            <a:r>
              <a:rPr lang="en-US" sz="1600" dirty="0" smtClean="0"/>
              <a:t>, serial, </a:t>
            </a:r>
            <a:r>
              <a:rPr lang="en-US" sz="1600" dirty="0" err="1" smtClean="0"/>
              <a:t>modbus</a:t>
            </a:r>
            <a:endParaRPr lang="en-US" sz="1600" dirty="0" smtClean="0"/>
          </a:p>
          <a:p>
            <a:pPr lvl="1"/>
            <a:r>
              <a:rPr lang="en-US" sz="1600" dirty="0" smtClean="0"/>
              <a:t>On shore ESW gen</a:t>
            </a:r>
          </a:p>
          <a:p>
            <a:pPr lvl="1"/>
            <a:r>
              <a:rPr lang="en-US" sz="1600" dirty="0" smtClean="0"/>
              <a:t>Video</a:t>
            </a:r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smtClean="0"/>
              <a:t>Deep FOCE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196167" y="1515533"/>
            <a:ext cx="4000499" cy="25484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96167" y="1920241"/>
            <a:ext cx="4000500" cy="46922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44167" y="1515534"/>
            <a:ext cx="2770717" cy="50969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868458" y="5027588"/>
            <a:ext cx="1384073" cy="6901"/>
          </a:xfrm>
          <a:prstGeom prst="line">
            <a:avLst/>
          </a:prstGeom>
          <a:ln w="76200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557664" y="2098955"/>
            <a:ext cx="804338" cy="585257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mixer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43880" y="2174626"/>
            <a:ext cx="719666" cy="433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CO2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4" name="Straight Connector 13"/>
          <p:cNvCxnSpPr>
            <a:stCxn id="13" idx="1"/>
            <a:endCxn id="12" idx="3"/>
          </p:cNvCxnSpPr>
          <p:nvPr/>
        </p:nvCxnSpPr>
        <p:spPr>
          <a:xfrm flipH="1">
            <a:off x="7362002" y="2391584"/>
            <a:ext cx="681878" cy="0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392087" y="4064000"/>
            <a:ext cx="1280583" cy="1354010"/>
          </a:xfrm>
          <a:prstGeom prst="roundRect">
            <a:avLst>
              <a:gd name="adj" fmla="val 9581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FOCE 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461828" y="5639769"/>
            <a:ext cx="750357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flow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407847" y="4938178"/>
            <a:ext cx="804338" cy="5185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 </a:t>
            </a:r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370673" y="2779712"/>
            <a:ext cx="1301997" cy="1189039"/>
          </a:xfrm>
          <a:prstGeom prst="roundRect">
            <a:avLst>
              <a:gd name="adj" fmla="val 1041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</a:p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509563" y="6107641"/>
            <a:ext cx="750357" cy="31749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video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502403" y="5712912"/>
            <a:ext cx="1121314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instruments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498294" y="1059924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27295" y="1075796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252900" y="1066297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509564" y="4518021"/>
            <a:ext cx="1004358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WAGO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509565" y="4820702"/>
            <a:ext cx="1004358" cy="42757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Serial MUX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85425" y="3068320"/>
            <a:ext cx="1134949" cy="3369710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Sci</a:t>
            </a:r>
            <a:r>
              <a:rPr lang="en-US" sz="1400" dirty="0" smtClean="0">
                <a:solidFill>
                  <a:srgbClr val="376092"/>
                </a:solidFill>
              </a:rPr>
              <a:t>/Control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742254" y="5041715"/>
            <a:ext cx="1021292" cy="4878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Browser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(video)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654700" y="3678060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LabView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45450" y="3743484"/>
            <a:ext cx="1116552" cy="1077218"/>
          </a:xfrm>
          <a:prstGeom prst="rect">
            <a:avLst/>
          </a:prstGeom>
          <a:noFill/>
          <a:ln w="38100" cmpd="sng">
            <a:solidFill>
              <a:srgbClr val="E46C0A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0.2 kW</a:t>
            </a:r>
          </a:p>
          <a:p>
            <a:r>
              <a:rPr lang="en-US" sz="1600" dirty="0" smtClean="0"/>
              <a:t>2-10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Eth, RS422</a:t>
            </a:r>
          </a:p>
          <a:p>
            <a:r>
              <a:rPr lang="en-US" sz="1600" dirty="0" smtClean="0"/>
              <a:t>Star/Bus</a:t>
            </a:r>
            <a:endParaRPr lang="en-US" sz="1600" dirty="0"/>
          </a:p>
        </p:txBody>
      </p:sp>
      <p:sp>
        <p:nvSpPr>
          <p:cNvPr id="48" name="Rounded Rectangle 47"/>
          <p:cNvSpPr/>
          <p:nvPr/>
        </p:nvSpPr>
        <p:spPr>
          <a:xfrm>
            <a:off x="7792720" y="5418010"/>
            <a:ext cx="894080" cy="382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terminal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695574" y="3968751"/>
            <a:ext cx="1146602" cy="4878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National</a:t>
            </a:r>
            <a:endParaRPr lang="en-US" sz="1400" dirty="0">
              <a:solidFill>
                <a:srgbClr val="000000"/>
              </a:solidFill>
            </a:endParaRP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Inst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22952" y="5712059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Mac/Win/Lin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665508" y="5982786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Serial MUX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4509565" y="3334818"/>
            <a:ext cx="1004358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WAGO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7673772" y="3409772"/>
            <a:ext cx="1240824" cy="2682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LV GUI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4509564" y="3644899"/>
            <a:ext cx="1004357" cy="28681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GF ISO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2" name="Straight Connector 51"/>
          <p:cNvCxnSpPr>
            <a:stCxn id="12" idx="1"/>
          </p:cNvCxnSpPr>
          <p:nvPr/>
        </p:nvCxnSpPr>
        <p:spPr>
          <a:xfrm flipH="1">
            <a:off x="3841753" y="2391584"/>
            <a:ext cx="2715911" cy="0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1" idx="0"/>
          </p:cNvCxnSpPr>
          <p:nvPr/>
        </p:nvCxnSpPr>
        <p:spPr>
          <a:xfrm flipV="1">
            <a:off x="3810016" y="2360118"/>
            <a:ext cx="31737" cy="2578060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5294579" y="6076891"/>
            <a:ext cx="756182" cy="4275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video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MUX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6523347" y="2719959"/>
            <a:ext cx="838655" cy="721782"/>
          </a:xfrm>
          <a:prstGeom prst="roundRect">
            <a:avLst/>
          </a:prstGeom>
          <a:solidFill>
            <a:srgbClr val="C3D6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Shore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  <a:endParaRPr lang="en-US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966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WAGO Lego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/>
          <a:lstStyle/>
          <a:p>
            <a:r>
              <a:rPr lang="en-US" sz="2400" dirty="0" smtClean="0"/>
              <a:t>Why consider this</a:t>
            </a:r>
          </a:p>
          <a:p>
            <a:pPr lvl="1"/>
            <a:r>
              <a:rPr lang="en-US" sz="2000" dirty="0" smtClean="0"/>
              <a:t>Mostly COTS</a:t>
            </a:r>
          </a:p>
          <a:p>
            <a:pPr lvl="1"/>
            <a:r>
              <a:rPr lang="en-US" sz="2000" dirty="0" smtClean="0"/>
              <a:t>Easier to build</a:t>
            </a:r>
          </a:p>
          <a:p>
            <a:pPr lvl="1"/>
            <a:r>
              <a:rPr lang="en-US" sz="2000" dirty="0" smtClean="0"/>
              <a:t>Potentially long cable runs</a:t>
            </a:r>
            <a:endParaRPr lang="en-US" sz="2000" dirty="0" smtClean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The Rub</a:t>
            </a:r>
          </a:p>
          <a:p>
            <a:pPr lvl="1"/>
            <a:r>
              <a:rPr lang="en-US" sz="2000" dirty="0" smtClean="0"/>
              <a:t>High cost</a:t>
            </a:r>
          </a:p>
          <a:p>
            <a:pPr lvl="1"/>
            <a:r>
              <a:rPr lang="en-US" sz="2000" dirty="0" smtClean="0"/>
              <a:t>High power consumption</a:t>
            </a:r>
          </a:p>
          <a:p>
            <a:pPr lvl="1"/>
            <a:r>
              <a:rPr lang="en-US" sz="2000" dirty="0" smtClean="0"/>
              <a:t>Cable may be very technical, especially from surface expression in active environment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1F497D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Expensive, more straightforward design pattern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min custom HW/SW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Best suited to cabled system</a:t>
            </a:r>
            <a:endParaRPr lang="en-US" sz="1800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212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Sensor Node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3867" y="1515533"/>
            <a:ext cx="2961216" cy="501226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Description </a:t>
            </a:r>
          </a:p>
          <a:p>
            <a:pPr lvl="1"/>
            <a:r>
              <a:rPr lang="en-US" sz="1600" dirty="0" smtClean="0"/>
              <a:t>0.5-1 </a:t>
            </a:r>
            <a:r>
              <a:rPr lang="en-US" sz="1600" dirty="0"/>
              <a:t>year experiment</a:t>
            </a:r>
          </a:p>
          <a:p>
            <a:pPr lvl="1"/>
            <a:r>
              <a:rPr lang="en-US" sz="1600" dirty="0" smtClean="0"/>
              <a:t>40 m Operation</a:t>
            </a:r>
            <a:endParaRPr lang="en-US" sz="1600" dirty="0"/>
          </a:p>
          <a:p>
            <a:pPr lvl="1"/>
            <a:r>
              <a:rPr lang="en-US" sz="1600" dirty="0" smtClean="0"/>
              <a:t>stand-alone (shown) or cable</a:t>
            </a:r>
          </a:p>
          <a:p>
            <a:r>
              <a:rPr lang="en-US" sz="2000" dirty="0" smtClean="0"/>
              <a:t>Features</a:t>
            </a:r>
            <a:endParaRPr lang="en-US" sz="2400" dirty="0" smtClean="0"/>
          </a:p>
          <a:p>
            <a:pPr lvl="1"/>
            <a:r>
              <a:rPr lang="en-US" sz="1600" dirty="0" smtClean="0"/>
              <a:t>Custom electronics &amp; housings</a:t>
            </a:r>
          </a:p>
          <a:p>
            <a:pPr lvl="1"/>
            <a:r>
              <a:rPr lang="en-US" sz="1600" dirty="0" smtClean="0"/>
              <a:t>COTS/custom software</a:t>
            </a:r>
            <a:endParaRPr lang="en-US" sz="1600" dirty="0"/>
          </a:p>
          <a:p>
            <a:pPr lvl="1"/>
            <a:r>
              <a:rPr lang="en-US" sz="1600" dirty="0" smtClean="0"/>
              <a:t>Mixed topology</a:t>
            </a:r>
            <a:endParaRPr lang="en-US" sz="1600" dirty="0"/>
          </a:p>
          <a:p>
            <a:pPr lvl="1"/>
            <a:r>
              <a:rPr lang="en-US" sz="1600" dirty="0" smtClean="0"/>
              <a:t>Ethernet, serial, </a:t>
            </a:r>
            <a:r>
              <a:rPr lang="en-US" sz="1600" dirty="0" err="1" smtClean="0"/>
              <a:t>modbus</a:t>
            </a:r>
            <a:endParaRPr lang="en-US" sz="1600" dirty="0" smtClean="0"/>
          </a:p>
          <a:p>
            <a:pPr lvl="1"/>
            <a:r>
              <a:rPr lang="en-US" sz="1600" dirty="0" smtClean="0"/>
              <a:t>Off shore ESW gen</a:t>
            </a:r>
          </a:p>
          <a:p>
            <a:pPr marL="457200" lvl="1" indent="0">
              <a:buNone/>
            </a:pPr>
            <a:endParaRPr lang="en-US" sz="1600" dirty="0" smtClean="0"/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err="1" smtClean="0"/>
              <a:t>eFOCe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196167" y="1515533"/>
            <a:ext cx="4000499" cy="25484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96167" y="3764520"/>
            <a:ext cx="4000500" cy="284794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196666" y="1515534"/>
            <a:ext cx="1818218" cy="50969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944231" y="3435362"/>
            <a:ext cx="0" cy="1320128"/>
          </a:xfrm>
          <a:prstGeom prst="line">
            <a:avLst/>
          </a:prstGeom>
          <a:ln w="76200" cmpd="sng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407847" y="2702022"/>
            <a:ext cx="804338" cy="585257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mixer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50183" y="1904560"/>
            <a:ext cx="719666" cy="433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CO2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4" name="Straight Connector 13"/>
          <p:cNvCxnSpPr>
            <a:stCxn id="13" idx="2"/>
            <a:endCxn id="12" idx="0"/>
          </p:cNvCxnSpPr>
          <p:nvPr/>
        </p:nvCxnSpPr>
        <p:spPr>
          <a:xfrm>
            <a:off x="3810016" y="2338476"/>
            <a:ext cx="0" cy="363546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410286" y="4064000"/>
            <a:ext cx="1228585" cy="135401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FOCE 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09563" y="5729821"/>
            <a:ext cx="750357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Flow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407847" y="4938178"/>
            <a:ext cx="804338" cy="5185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ESW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dist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254793" y="1802896"/>
            <a:ext cx="1120238" cy="1375834"/>
          </a:xfrm>
          <a:prstGeom prst="roundRect">
            <a:avLst>
              <a:gd name="adj" fmla="val 1041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249359" y="5740404"/>
            <a:ext cx="1121314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instruments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498294" y="1059924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27295" y="1075796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252900" y="1066297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360574" y="4791530"/>
            <a:ext cx="1278297" cy="58647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Beagle e.g. Gateway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290221" y="3256393"/>
            <a:ext cx="1004358" cy="427572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Dist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73771" y="3962400"/>
            <a:ext cx="1240825" cy="2346960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Sci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/Control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673772" y="4831536"/>
            <a:ext cx="1259896" cy="28101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Browser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80115" y="3683965"/>
            <a:ext cx="1116552" cy="1323439"/>
          </a:xfrm>
          <a:prstGeom prst="rect">
            <a:avLst/>
          </a:prstGeom>
          <a:noFill/>
          <a:ln w="38100" cmpd="sng">
            <a:solidFill>
              <a:srgbClr val="E46C0A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 kW</a:t>
            </a:r>
          </a:p>
          <a:p>
            <a:r>
              <a:rPr lang="en-US" sz="1600" dirty="0" smtClean="0"/>
              <a:t>0.1-2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Eth/DSL?</a:t>
            </a:r>
          </a:p>
          <a:p>
            <a:r>
              <a:rPr lang="en-US" sz="1600" dirty="0" smtClean="0"/>
              <a:t>RS422</a:t>
            </a:r>
          </a:p>
          <a:p>
            <a:r>
              <a:rPr lang="en-US" sz="1600" dirty="0" smtClean="0"/>
              <a:t>Star</a:t>
            </a:r>
            <a:endParaRPr lang="en-US" sz="1600" dirty="0"/>
          </a:p>
        </p:txBody>
      </p:sp>
      <p:sp>
        <p:nvSpPr>
          <p:cNvPr id="48" name="Rounded Rectangle 47"/>
          <p:cNvSpPr/>
          <p:nvPr/>
        </p:nvSpPr>
        <p:spPr>
          <a:xfrm>
            <a:off x="7665508" y="5084767"/>
            <a:ext cx="1259896" cy="382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terminal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73772" y="5466807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Mac/Win/Lin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654700" y="5843654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Serial MUX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7673772" y="4309368"/>
            <a:ext cx="1240824" cy="2682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GUI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4330034" y="2338476"/>
            <a:ext cx="1004357" cy="28681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GF ISO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4" name="Straight Connector 53"/>
          <p:cNvCxnSpPr>
            <a:stCxn id="21" idx="0"/>
            <a:endCxn id="12" idx="2"/>
          </p:cNvCxnSpPr>
          <p:nvPr/>
        </p:nvCxnSpPr>
        <p:spPr>
          <a:xfrm flipV="1">
            <a:off x="3810016" y="3287279"/>
            <a:ext cx="0" cy="1650899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4312734" y="2839005"/>
            <a:ext cx="1004357" cy="31323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Diesel Gen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4330034" y="2122366"/>
            <a:ext cx="1004357" cy="28681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Electronics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5410469" y="1802896"/>
            <a:ext cx="1091931" cy="135401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FOCE 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5566407" y="2744087"/>
            <a:ext cx="764647" cy="33301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Beagle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740520" y="1791060"/>
            <a:ext cx="691113" cy="1084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 cmpd="sng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Telem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5425995" y="2433734"/>
            <a:ext cx="1076405" cy="2682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 SW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4410286" y="4388460"/>
            <a:ext cx="1166536" cy="36703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 SW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6740521" y="2095154"/>
            <a:ext cx="665180" cy="6503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Cell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RF</a:t>
            </a: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WiFi</a:t>
            </a:r>
            <a:endParaRPr 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5545590" y="5084767"/>
            <a:ext cx="1556249" cy="144303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FOCE 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5605684" y="5421495"/>
            <a:ext cx="672031" cy="900419"/>
          </a:xfrm>
          <a:prstGeom prst="roundRect">
            <a:avLst/>
          </a:prstGeom>
          <a:solidFill>
            <a:srgbClr val="FCD5B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5688582" y="5421495"/>
            <a:ext cx="798200" cy="917509"/>
          </a:xfrm>
          <a:prstGeom prst="roundRect">
            <a:avLst/>
          </a:prstGeom>
          <a:solidFill>
            <a:srgbClr val="FCD5B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5790652" y="5418010"/>
            <a:ext cx="1219748" cy="9663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</a:rPr>
              <a:t>Sensor Node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5883271" y="5740404"/>
            <a:ext cx="1106808" cy="3116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 SW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5883271" y="5997735"/>
            <a:ext cx="1106808" cy="3116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Arduino</a:t>
            </a:r>
            <a:r>
              <a:rPr lang="en-US" sz="1400" dirty="0" smtClean="0">
                <a:solidFill>
                  <a:srgbClr val="000000"/>
                </a:solidFill>
              </a:rPr>
              <a:t>, e.g.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885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Sensor Node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3484880" cy="40487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Why consider this</a:t>
            </a:r>
          </a:p>
          <a:p>
            <a:pPr lvl="1"/>
            <a:r>
              <a:rPr lang="en-US" sz="1800" dirty="0" smtClean="0"/>
              <a:t>Reduce power</a:t>
            </a:r>
            <a:r>
              <a:rPr lang="en-US" sz="1800" dirty="0" smtClean="0">
                <a:solidFill>
                  <a:srgbClr val="FF0000"/>
                </a:solidFill>
              </a:rPr>
              <a:t>*</a:t>
            </a:r>
          </a:p>
          <a:p>
            <a:pPr lvl="1"/>
            <a:r>
              <a:rPr lang="en-US" sz="1800" dirty="0" smtClean="0"/>
              <a:t>Avoid custom serial IO expansion</a:t>
            </a:r>
          </a:p>
          <a:p>
            <a:pPr lvl="1"/>
            <a:r>
              <a:rPr lang="en-US" sz="1800" dirty="0" smtClean="0"/>
              <a:t>Modularizes data acquisition</a:t>
            </a:r>
          </a:p>
          <a:p>
            <a:pPr lvl="1"/>
            <a:r>
              <a:rPr lang="en-US" sz="1800" dirty="0" smtClean="0"/>
              <a:t>Many variations possible</a:t>
            </a:r>
          </a:p>
          <a:p>
            <a:pPr lvl="2"/>
            <a:r>
              <a:rPr lang="en-US" sz="1400" dirty="0" smtClean="0"/>
              <a:t>COTS processors, languages</a:t>
            </a:r>
          </a:p>
          <a:p>
            <a:pPr lvl="2"/>
            <a:r>
              <a:rPr lang="en-US" sz="1400" dirty="0" smtClean="0"/>
              <a:t>Topologies</a:t>
            </a:r>
          </a:p>
          <a:p>
            <a:pPr lvl="2"/>
            <a:r>
              <a:rPr lang="en-US" sz="1400" dirty="0" smtClean="0">
                <a:solidFill>
                  <a:srgbClr val="FF0000"/>
                </a:solidFill>
              </a:rPr>
              <a:t>*</a:t>
            </a:r>
            <a:r>
              <a:rPr lang="en-US" sz="1400" dirty="0" smtClean="0"/>
              <a:t>Connection backbone (cost: power)</a:t>
            </a:r>
          </a:p>
          <a:p>
            <a:pPr lvl="2"/>
            <a:r>
              <a:rPr lang="en-US" sz="1400" dirty="0" smtClean="0"/>
              <a:t>Component upgrades</a:t>
            </a:r>
          </a:p>
          <a:p>
            <a:pPr lvl="2"/>
            <a:r>
              <a:rPr lang="en-US" sz="1400" dirty="0" smtClean="0"/>
              <a:t>Drivers on Gateway</a:t>
            </a:r>
            <a:endParaRPr lang="en-US" sz="1400" dirty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The Rub</a:t>
            </a:r>
          </a:p>
          <a:p>
            <a:pPr lvl="1"/>
            <a:r>
              <a:rPr lang="en-US" sz="1800" dirty="0" smtClean="0"/>
              <a:t>Two software development platforms</a:t>
            </a:r>
          </a:p>
          <a:p>
            <a:pPr lvl="1"/>
            <a:r>
              <a:rPr lang="en-US" sz="1800" dirty="0" smtClean="0"/>
              <a:t>More custom hardware to build, configure, maintain</a:t>
            </a:r>
          </a:p>
          <a:p>
            <a:pPr lvl="1"/>
            <a:r>
              <a:rPr lang="en-US" sz="1800" dirty="0" smtClean="0"/>
              <a:t>More cables, connectors, housings</a:t>
            </a:r>
          </a:p>
          <a:p>
            <a:pPr lvl="1"/>
            <a:r>
              <a:rPr lang="en-US" sz="1800" dirty="0" smtClean="0"/>
              <a:t>Video expansion path unclear</a:t>
            </a:r>
          </a:p>
          <a:p>
            <a:pPr lvl="1"/>
            <a:r>
              <a:rPr lang="en-US" sz="1800" dirty="0" smtClean="0"/>
              <a:t>Multiple system clocks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2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It</a:t>
            </a:r>
            <a:r>
              <a:rPr lang="fr-FR" sz="1800" dirty="0" smtClean="0">
                <a:solidFill>
                  <a:schemeClr val="tx2"/>
                </a:solidFill>
              </a:rPr>
              <a:t>’</a:t>
            </a:r>
            <a:r>
              <a:rPr lang="en-US" sz="1800" dirty="0" smtClean="0">
                <a:solidFill>
                  <a:schemeClr val="tx2"/>
                </a:solidFill>
              </a:rPr>
              <a:t>s a good design pattern, with balance of build/buy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flexible, extensible, moderate cost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Variants trade complexity, power, modularity</a:t>
            </a:r>
            <a:endParaRPr lang="en-US" sz="1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96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Scorecard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8592069"/>
              </p:ext>
            </p:extLst>
          </p:nvPr>
        </p:nvGraphicFramePr>
        <p:xfrm>
          <a:off x="457200" y="1600200"/>
          <a:ext cx="8229600" cy="25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/>
                <a:gridCol w="1412240"/>
                <a:gridCol w="1300480"/>
                <a:gridCol w="762000"/>
                <a:gridCol w="772160"/>
                <a:gridCol w="822960"/>
                <a:gridCol w="9753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Performance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Flexibility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Build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Extend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Deep Cabled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WAGO</a:t>
                      </a:r>
                      <a:r>
                        <a:rPr lang="en-US" sz="2400" baseline="0" dirty="0" smtClean="0"/>
                        <a:t> Lego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Sensor Node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n-lt"/>
                          <a:ea typeface="Wingdings"/>
                          <a:cs typeface="Wingdings"/>
                          <a:sym typeface="Wingdings"/>
                        </a:rPr>
                        <a:t>…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03774" y="6212379"/>
            <a:ext cx="1391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r>
              <a:rPr lang="en-US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36036" y="6212379"/>
            <a:ext cx="127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want that!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42325" y="6212379"/>
            <a:ext cx="1373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 so much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technologies and approaches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577978"/>
              </p:ext>
            </p:extLst>
          </p:nvPr>
        </p:nvGraphicFramePr>
        <p:xfrm>
          <a:off x="325120" y="1503679"/>
          <a:ext cx="8625840" cy="4064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0"/>
                <a:gridCol w="6543040"/>
              </a:tblGrid>
              <a:tr h="6859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Why not</a:t>
                      </a:r>
                      <a:r>
                        <a:rPr lang="en-US" baseline="0" dirty="0" smtClean="0"/>
                        <a:t> here</a:t>
                      </a:r>
                      <a:endParaRPr lang="en-US" dirty="0"/>
                    </a:p>
                  </a:txBody>
                  <a:tcPr anchor="ctr"/>
                </a:tc>
              </a:tr>
              <a:tr h="6954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CAN bus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 anchor="ctr"/>
                </a:tc>
              </a:tr>
              <a:tr h="46772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Inductive cables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68072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OASIS, BRS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Pachube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0800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MatLab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 anchor="ctr"/>
                </a:tc>
              </a:tr>
              <a:tr h="50800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Acoustic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comms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565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was tough for us</a:t>
            </a:r>
            <a:br>
              <a:rPr lang="en-US" dirty="0" smtClean="0"/>
            </a:br>
            <a:r>
              <a:rPr lang="en-US" sz="3600" dirty="0" smtClean="0"/>
              <a:t>(but may be easier for you)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Understanding range or users’ resources and capabilities</a:t>
            </a:r>
          </a:p>
          <a:p>
            <a:r>
              <a:rPr lang="en-US" dirty="0" smtClean="0"/>
              <a:t>Understanding user requirements</a:t>
            </a:r>
          </a:p>
          <a:p>
            <a:r>
              <a:rPr lang="en-US" dirty="0" smtClean="0"/>
              <a:t>Likeliest application configurations, constraints</a:t>
            </a:r>
          </a:p>
          <a:p>
            <a:pPr lvl="1"/>
            <a:r>
              <a:rPr lang="en-US" dirty="0" smtClean="0"/>
              <a:t>Stand- alone </a:t>
            </a:r>
            <a:r>
              <a:rPr lang="en-US" dirty="0" err="1" smtClean="0"/>
              <a:t>vs</a:t>
            </a:r>
            <a:r>
              <a:rPr lang="en-US" dirty="0" smtClean="0"/>
              <a:t> connected</a:t>
            </a:r>
          </a:p>
          <a:p>
            <a:r>
              <a:rPr lang="en-US" dirty="0" smtClean="0"/>
              <a:t>What will users re-use, re-invent (and why)</a:t>
            </a:r>
          </a:p>
          <a:p>
            <a:r>
              <a:rPr lang="en-US" dirty="0" smtClean="0"/>
              <a:t>Trading processors, programming languages</a:t>
            </a:r>
          </a:p>
          <a:p>
            <a:r>
              <a:rPr lang="en-US" dirty="0" smtClean="0"/>
              <a:t>Exporting custom hardware</a:t>
            </a:r>
          </a:p>
        </p:txBody>
      </p:sp>
    </p:spTree>
    <p:extLst>
      <p:ext uri="{BB962C8B-B14F-4D97-AF65-F5344CB8AC3E}">
        <p14:creationId xmlns:p14="http://schemas.microsoft.com/office/powerpoint/2010/main" val="1749546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Architectures</a:t>
            </a:r>
            <a:br>
              <a:rPr lang="en-US" dirty="0" smtClean="0"/>
            </a:br>
            <a:r>
              <a:rPr lang="en-US" sz="3600" dirty="0" smtClean="0"/>
              <a:t>User Concerns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46C0A"/>
                </a:solidFill>
              </a:rPr>
              <a:t>Performance</a:t>
            </a:r>
            <a:r>
              <a:rPr lang="en-US" dirty="0" smtClean="0"/>
              <a:t>: data quality and access</a:t>
            </a:r>
            <a:endParaRPr lang="en-US" dirty="0"/>
          </a:p>
          <a:p>
            <a:r>
              <a:rPr lang="en-US" dirty="0" smtClean="0">
                <a:solidFill>
                  <a:srgbClr val="E46C0A"/>
                </a:solidFill>
              </a:rPr>
              <a:t>Flexibility</a:t>
            </a:r>
            <a:r>
              <a:rPr lang="en-US" dirty="0" smtClean="0"/>
              <a:t>: wide range of applications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Ease</a:t>
            </a:r>
            <a:r>
              <a:rPr lang="en-US" dirty="0" smtClean="0"/>
              <a:t>: manufacturing and technical capability required</a:t>
            </a:r>
          </a:p>
          <a:p>
            <a:pPr lvl="1"/>
            <a:r>
              <a:rPr lang="en-US" dirty="0" smtClean="0"/>
              <a:t>Build</a:t>
            </a:r>
          </a:p>
          <a:p>
            <a:pPr lvl="1"/>
            <a:r>
              <a:rPr lang="en-US" dirty="0" smtClean="0"/>
              <a:t>Use, maintain</a:t>
            </a:r>
          </a:p>
          <a:p>
            <a:pPr lvl="1"/>
            <a:r>
              <a:rPr lang="en-US" dirty="0" smtClean="0"/>
              <a:t>Extend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734377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assumptions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879028"/>
              </p:ext>
            </p:extLst>
          </p:nvPr>
        </p:nvGraphicFramePr>
        <p:xfrm>
          <a:off x="629920" y="1417638"/>
          <a:ext cx="7894320" cy="449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315"/>
                <a:gridCol w="517000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Implementer profile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</a:t>
                      </a:r>
                      <a:r>
                        <a:rPr lang="en-US" baseline="0" dirty="0" smtClean="0"/>
                        <a:t> plus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2-4 post docs, grad students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0-1 engineer (ME/EE/EM)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Technical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Access to modest manufacturing facilities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Software is harder</a:t>
                      </a:r>
                      <a:r>
                        <a:rPr lang="en-US" baseline="0" dirty="0" smtClean="0"/>
                        <a:t> than software, mechanical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Strong preference for familiar COTS solutions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 schedule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6-9 months to</a:t>
                      </a:r>
                      <a:r>
                        <a:rPr lang="en-US" baseline="0" dirty="0" smtClean="0"/>
                        <a:t> build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Budget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$200k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–</a:t>
                      </a:r>
                      <a:r>
                        <a:rPr lang="en-US" baseline="0" dirty="0" smtClean="0"/>
                        <a:t> 3 </a:t>
                      </a:r>
                      <a:r>
                        <a:rPr lang="en-US" baseline="0" dirty="0" err="1" smtClean="0"/>
                        <a:t>mo</a:t>
                      </a:r>
                      <a:r>
                        <a:rPr lang="en-US" baseline="0" dirty="0" smtClean="0"/>
                        <a:t> campaign </a:t>
                      </a:r>
                    </a:p>
                    <a:p>
                      <a:r>
                        <a:rPr lang="en-US" baseline="0" dirty="0" smtClean="0"/>
                        <a:t>12 </a:t>
                      </a:r>
                      <a:r>
                        <a:rPr lang="en-US" baseline="0" dirty="0" err="1" smtClean="0"/>
                        <a:t>mo</a:t>
                      </a:r>
                      <a:r>
                        <a:rPr lang="en-US" baseline="0" dirty="0" smtClean="0"/>
                        <a:t> service life</a:t>
                      </a:r>
                    </a:p>
                    <a:p>
                      <a:r>
                        <a:rPr lang="en-US" baseline="0" dirty="0" smtClean="0"/>
                        <a:t>Remote and/or restricted sites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Lifecycle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Prefer to extend capability, rather than re-spin from scratch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930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220" y="3664633"/>
            <a:ext cx="3910447" cy="30352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Elements</a:t>
            </a:r>
            <a:endParaRPr lang="en-US" dirty="0"/>
          </a:p>
        </p:txBody>
      </p:sp>
      <p:pic>
        <p:nvPicPr>
          <p:cNvPr id="6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93" y="4220845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36" y="3683895"/>
            <a:ext cx="479490" cy="8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1" descr="FlowQuest 6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48" y="5070891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040" y="3061689"/>
            <a:ext cx="382332" cy="3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84964" y="1748238"/>
            <a:ext cx="1784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Instruments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1751" y="2161108"/>
            <a:ext cx="141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Software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4356" y="1748238"/>
            <a:ext cx="1420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Housings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7055" y="1748238"/>
            <a:ext cx="1625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Electronics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9414" y="2161108"/>
            <a:ext cx="1637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Computers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60592" y="1748238"/>
            <a:ext cx="1219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Cabling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" name="Picture 20" descr="pc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65" y="6086717"/>
            <a:ext cx="631565" cy="55577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63498" y="2877023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For each, many options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777" y="2738523"/>
            <a:ext cx="2799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Many ways to arrange them </a:t>
            </a:r>
          </a:p>
          <a:p>
            <a:r>
              <a:rPr lang="en-US" dirty="0" smtClean="0">
                <a:solidFill>
                  <a:srgbClr val="C0504D"/>
                </a:solidFill>
              </a:rPr>
              <a:t>In a FOCE experiment</a:t>
            </a:r>
            <a:endParaRPr lang="en-US" dirty="0">
              <a:solidFill>
                <a:srgbClr val="C0504D"/>
              </a:solidFill>
            </a:endParaRPr>
          </a:p>
        </p:txBody>
      </p:sp>
      <p:pic>
        <p:nvPicPr>
          <p:cNvPr id="26" name="Picture 25" descr="SingleBoardComputer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87" y="5238873"/>
            <a:ext cx="622545" cy="622545"/>
          </a:xfrm>
          <a:prstGeom prst="rect">
            <a:avLst/>
          </a:prstGeom>
        </p:spPr>
      </p:pic>
      <p:pic>
        <p:nvPicPr>
          <p:cNvPr id="27" name="Picture 26" descr="elevValv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64" y="3150857"/>
            <a:ext cx="423101" cy="374444"/>
          </a:xfrm>
          <a:prstGeom prst="rect">
            <a:avLst/>
          </a:prstGeom>
        </p:spPr>
      </p:pic>
      <p:pic>
        <p:nvPicPr>
          <p:cNvPr id="28" name="Picture 27" descr="gasoline_generator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48" y="5861418"/>
            <a:ext cx="648594" cy="648594"/>
          </a:xfrm>
          <a:prstGeom prst="rect">
            <a:avLst/>
          </a:prstGeom>
        </p:spPr>
      </p:pic>
      <p:pic>
        <p:nvPicPr>
          <p:cNvPr id="29" name="Picture 28" descr="co2-cylinder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590" y="3942299"/>
            <a:ext cx="553055" cy="832901"/>
          </a:xfrm>
          <a:prstGeom prst="rect">
            <a:avLst/>
          </a:prstGeom>
        </p:spPr>
      </p:pic>
      <p:cxnSp>
        <p:nvCxnSpPr>
          <p:cNvPr id="32" name="Straight Connector 31"/>
          <p:cNvCxnSpPr>
            <a:endCxn id="9" idx="3"/>
          </p:cNvCxnSpPr>
          <p:nvPr/>
        </p:nvCxnSpPr>
        <p:spPr>
          <a:xfrm flipH="1">
            <a:off x="1490273" y="5274576"/>
            <a:ext cx="82919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6" idx="3"/>
          </p:cNvCxnSpPr>
          <p:nvPr/>
        </p:nvCxnSpPr>
        <p:spPr>
          <a:xfrm flipH="1">
            <a:off x="2004293" y="4683760"/>
            <a:ext cx="30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7" idx="3"/>
          </p:cNvCxnSpPr>
          <p:nvPr/>
        </p:nvCxnSpPr>
        <p:spPr>
          <a:xfrm flipH="1">
            <a:off x="1153226" y="4129907"/>
            <a:ext cx="11974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28" idx="3"/>
          </p:cNvCxnSpPr>
          <p:nvPr/>
        </p:nvCxnSpPr>
        <p:spPr>
          <a:xfrm flipH="1">
            <a:off x="1646742" y="6055360"/>
            <a:ext cx="1319978" cy="1303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21" idx="1"/>
          </p:cNvCxnSpPr>
          <p:nvPr/>
        </p:nvCxnSpPr>
        <p:spPr>
          <a:xfrm>
            <a:off x="5537200" y="6364606"/>
            <a:ext cx="12471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26" idx="1"/>
          </p:cNvCxnSpPr>
          <p:nvPr/>
        </p:nvCxnSpPr>
        <p:spPr>
          <a:xfrm>
            <a:off x="4086915" y="5550146"/>
            <a:ext cx="24395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27" idx="2"/>
          </p:cNvCxnSpPr>
          <p:nvPr/>
        </p:nvCxnSpPr>
        <p:spPr>
          <a:xfrm flipV="1">
            <a:off x="4086915" y="3525301"/>
            <a:ext cx="0" cy="11584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endCxn id="11" idx="2"/>
          </p:cNvCxnSpPr>
          <p:nvPr/>
        </p:nvCxnSpPr>
        <p:spPr>
          <a:xfrm flipV="1">
            <a:off x="4933206" y="3444021"/>
            <a:ext cx="0" cy="15455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endCxn id="29" idx="1"/>
          </p:cNvCxnSpPr>
          <p:nvPr/>
        </p:nvCxnSpPr>
        <p:spPr>
          <a:xfrm>
            <a:off x="5713178" y="4358750"/>
            <a:ext cx="12014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20" y="3996297"/>
            <a:ext cx="229520" cy="22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4350" y="4545643"/>
            <a:ext cx="152822" cy="30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1" descr="FlowQuest 6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026" y="5172661"/>
            <a:ext cx="233260" cy="19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3" descr="gasoline_generator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721" y="5937814"/>
            <a:ext cx="247901" cy="247901"/>
          </a:xfrm>
          <a:prstGeom prst="rect">
            <a:avLst/>
          </a:prstGeom>
        </p:spPr>
      </p:pic>
      <p:pic>
        <p:nvPicPr>
          <p:cNvPr id="85" name="Picture 84" descr="pc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066" y="6271208"/>
            <a:ext cx="212267" cy="186795"/>
          </a:xfrm>
          <a:prstGeom prst="rect">
            <a:avLst/>
          </a:prstGeom>
        </p:spPr>
      </p:pic>
      <p:pic>
        <p:nvPicPr>
          <p:cNvPr id="86" name="Picture 85" descr="SingleBoardComputer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83" y="5478261"/>
            <a:ext cx="210863" cy="210863"/>
          </a:xfrm>
          <a:prstGeom prst="rect">
            <a:avLst/>
          </a:prstGeom>
        </p:spPr>
      </p:pic>
      <p:pic>
        <p:nvPicPr>
          <p:cNvPr id="87" name="Picture 86" descr="co2-cylinder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558" y="4261932"/>
            <a:ext cx="175333" cy="264051"/>
          </a:xfrm>
          <a:prstGeom prst="rect">
            <a:avLst/>
          </a:prstGeom>
        </p:spPr>
      </p:pic>
      <p:pic>
        <p:nvPicPr>
          <p:cNvPr id="88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240" y="4874645"/>
            <a:ext cx="229932" cy="22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88" descr="elevValv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65" y="4603141"/>
            <a:ext cx="240782" cy="21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40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Shrinking the </a:t>
            </a:r>
            <a:r>
              <a:rPr lang="en-US" sz="3600" dirty="0" smtClean="0"/>
              <a:t>Universe of Trades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at </a:t>
            </a:r>
            <a:r>
              <a:rPr lang="en-US" dirty="0" smtClean="0"/>
              <a:t>decisions that </a:t>
            </a:r>
            <a:r>
              <a:rPr lang="en-US" dirty="0" smtClean="0"/>
              <a:t>have greatest impact on user </a:t>
            </a:r>
            <a:r>
              <a:rPr lang="en-US" dirty="0" smtClean="0"/>
              <a:t>concerns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Build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Buy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Location matters: </a:t>
            </a:r>
            <a:r>
              <a:rPr lang="en-US" dirty="0">
                <a:solidFill>
                  <a:srgbClr val="1F497D"/>
                </a:solidFill>
              </a:rPr>
              <a:t>Shore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Surface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Seafloor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Topology: how the pieces are </a:t>
            </a:r>
            <a:r>
              <a:rPr lang="en-US" dirty="0" smtClean="0">
                <a:solidFill>
                  <a:srgbClr val="1F497D"/>
                </a:solidFill>
              </a:rPr>
              <a:t>connected</a:t>
            </a:r>
          </a:p>
        </p:txBody>
      </p:sp>
    </p:spTree>
    <p:extLst>
      <p:ext uri="{BB962C8B-B14F-4D97-AF65-F5344CB8AC3E}">
        <p14:creationId xmlns:p14="http://schemas.microsoft.com/office/powerpoint/2010/main" val="294988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</a:t>
            </a:r>
            <a:r>
              <a:rPr lang="en-US" dirty="0" err="1" smtClean="0"/>
              <a:t>vs</a:t>
            </a:r>
            <a:r>
              <a:rPr lang="en-US" dirty="0" smtClean="0"/>
              <a:t> Buy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Buy what you can’t/shouldn’t build</a:t>
            </a:r>
          </a:p>
          <a:p>
            <a:pPr lvl="1"/>
            <a:r>
              <a:rPr lang="en-US" dirty="0" smtClean="0"/>
              <a:t>Processors, instruments, cabling </a:t>
            </a:r>
          </a:p>
          <a:p>
            <a:r>
              <a:rPr lang="en-US" dirty="0" smtClean="0"/>
              <a:t>Build (or borrow) as needed</a:t>
            </a:r>
          </a:p>
          <a:p>
            <a:pPr lvl="1"/>
            <a:r>
              <a:rPr lang="en-US" dirty="0" smtClean="0"/>
              <a:t>Chambers, housings</a:t>
            </a:r>
          </a:p>
          <a:p>
            <a:pPr lvl="1"/>
            <a:r>
              <a:rPr lang="en-US" dirty="0" smtClean="0"/>
              <a:t>Use COTS components if possible</a:t>
            </a:r>
          </a:p>
          <a:p>
            <a:pPr lvl="1"/>
            <a:r>
              <a:rPr lang="en-US" dirty="0" smtClean="0"/>
              <a:t>Get help on tough key builds </a:t>
            </a:r>
          </a:p>
          <a:p>
            <a:pPr lvl="2"/>
            <a:r>
              <a:rPr lang="en-US" dirty="0" smtClean="0"/>
              <a:t>contract, open source</a:t>
            </a:r>
          </a:p>
          <a:p>
            <a:r>
              <a:rPr lang="en-US" dirty="0" smtClean="0"/>
              <a:t>Beware </a:t>
            </a:r>
            <a:r>
              <a:rPr lang="en-US" dirty="0" err="1" smtClean="0"/>
              <a:t>Frankensystem</a:t>
            </a:r>
            <a:endParaRPr lang="en-US" dirty="0" smtClean="0"/>
          </a:p>
          <a:p>
            <a:pPr lvl="1"/>
            <a:r>
              <a:rPr lang="en-US" dirty="0" smtClean="0"/>
              <a:t>Patchwork integration of COTS parts</a:t>
            </a:r>
          </a:p>
          <a:p>
            <a:pPr lvl="1"/>
            <a:r>
              <a:rPr lang="en-US" dirty="0" smtClean="0"/>
              <a:t>Power consumption</a:t>
            </a:r>
          </a:p>
          <a:p>
            <a:pPr lvl="1"/>
            <a:r>
              <a:rPr lang="en-US" dirty="0" smtClean="0"/>
              <a:t>Rube Goldberg-ness of mechanical/electrical interfaces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266" y="147743"/>
            <a:ext cx="1104053" cy="1656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922" y="2012823"/>
            <a:ext cx="3065398" cy="20476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9064" y="4187508"/>
            <a:ext cx="2011256" cy="150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72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Location Matters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0967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Connected </a:t>
            </a:r>
            <a:r>
              <a:rPr lang="en-US" dirty="0" err="1" smtClean="0"/>
              <a:t>vs</a:t>
            </a:r>
            <a:r>
              <a:rPr lang="en-US" dirty="0" smtClean="0"/>
              <a:t> Disconnected</a:t>
            </a:r>
          </a:p>
          <a:p>
            <a:pPr lvl="1"/>
            <a:r>
              <a:rPr lang="en-US" dirty="0" smtClean="0"/>
              <a:t>Generally easier to generate and store power, ESW on shore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Trades for off-shore elements</a:t>
            </a:r>
          </a:p>
          <a:p>
            <a:pPr lvl="1"/>
            <a:r>
              <a:rPr lang="en-US" dirty="0" smtClean="0"/>
              <a:t>Accessibility (to you, the elements, others)</a:t>
            </a:r>
          </a:p>
          <a:p>
            <a:pPr lvl="1"/>
            <a:r>
              <a:rPr lang="en-US" dirty="0" smtClean="0"/>
              <a:t>Reliability</a:t>
            </a:r>
          </a:p>
          <a:p>
            <a:r>
              <a:rPr lang="en-US" dirty="0" smtClean="0"/>
              <a:t>Keep what’s offshore/sub-surface as simple and robust as possible</a:t>
            </a:r>
          </a:p>
          <a:p>
            <a:pPr lvl="1"/>
            <a:r>
              <a:rPr lang="en-US" dirty="0" smtClean="0"/>
              <a:t>Basics: Enriched seawater, power</a:t>
            </a:r>
          </a:p>
          <a:p>
            <a:pPr lvl="1"/>
            <a:r>
              <a:rPr lang="en-US" dirty="0" smtClean="0"/>
              <a:t>HW: Cables, connectors, housings</a:t>
            </a:r>
          </a:p>
          <a:p>
            <a:pPr lvl="1"/>
            <a:r>
              <a:rPr lang="en-US" dirty="0" smtClean="0"/>
              <a:t>SW: Applications, protocols, processes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Play </a:t>
            </a:r>
            <a:r>
              <a:rPr lang="en-US" dirty="0"/>
              <a:t>your </a:t>
            </a:r>
            <a:r>
              <a:rPr lang="en-US" dirty="0" smtClean="0"/>
              <a:t>application, tech  </a:t>
            </a:r>
            <a:r>
              <a:rPr lang="en-US" dirty="0"/>
              <a:t>strengths and </a:t>
            </a:r>
            <a:r>
              <a:rPr lang="en-US" dirty="0" smtClean="0"/>
              <a:t>budget</a:t>
            </a:r>
          </a:p>
          <a:p>
            <a:pPr lvl="1"/>
            <a:r>
              <a:rPr lang="en-US" dirty="0" smtClean="0"/>
              <a:t>Permits, environment</a:t>
            </a:r>
          </a:p>
          <a:p>
            <a:pPr lvl="1"/>
            <a:r>
              <a:rPr lang="en-US" dirty="0" smtClean="0"/>
              <a:t>Experiment duration, depth</a:t>
            </a:r>
          </a:p>
          <a:p>
            <a:pPr lvl="1"/>
            <a:r>
              <a:rPr lang="en-US" dirty="0" smtClean="0"/>
              <a:t>Data access requirements</a:t>
            </a:r>
          </a:p>
          <a:p>
            <a:pPr lvl="1"/>
            <a:r>
              <a:rPr lang="en-US" dirty="0" smtClean="0"/>
              <a:t>Maintenance schedule, spares</a:t>
            </a:r>
          </a:p>
          <a:p>
            <a:pPr lvl="1"/>
            <a:r>
              <a:rPr lang="en-US" dirty="0" smtClean="0"/>
              <a:t>Available design/fabrication resources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586" y="4023360"/>
            <a:ext cx="2928694" cy="21028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040" y="96521"/>
            <a:ext cx="1666240" cy="161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06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Considered Approaches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410572"/>
              </p:ext>
            </p:extLst>
          </p:nvPr>
        </p:nvGraphicFramePr>
        <p:xfrm>
          <a:off x="568960" y="2002728"/>
          <a:ext cx="8270240" cy="3989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7560"/>
                <a:gridCol w="2047240"/>
                <a:gridCol w="2087880"/>
                <a:gridCol w="2067560"/>
              </a:tblGrid>
              <a:tr h="132043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Location Matters </a:t>
                      </a:r>
                      <a:r>
                        <a:rPr lang="en-US" sz="1600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</a:t>
                      </a:r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Build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vs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smtClean="0"/>
                        <a:t>Buy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</a:t>
                      </a:r>
                      <a:r>
                        <a:rPr lang="en-US" sz="1600" baseline="0" dirty="0" smtClean="0"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Connected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Semi-Connected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Stand-alone</a:t>
                      </a:r>
                      <a:endParaRPr lang="en-US" dirty="0"/>
                    </a:p>
                  </a:txBody>
                  <a:tcPr anchor="ctr"/>
                </a:tc>
              </a:tr>
              <a:tr h="85429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Custom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</a:tr>
              <a:tr h="96096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Consumer COTS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85429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grade COTS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9" name="Rounded Rectangle 18"/>
          <p:cNvSpPr/>
          <p:nvPr/>
        </p:nvSpPr>
        <p:spPr>
          <a:xfrm>
            <a:off x="2394916" y="6322601"/>
            <a:ext cx="1031778" cy="361965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xFOCE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069417" y="4647300"/>
            <a:ext cx="1164284" cy="372125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CP 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261360" y="3826350"/>
            <a:ext cx="728557" cy="1391233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SW 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470563" y="3518424"/>
            <a:ext cx="863600" cy="445509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eFOCE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177634" y="3651678"/>
            <a:ext cx="1674949" cy="538480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Deep 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288527" y="4083476"/>
            <a:ext cx="2955553" cy="488524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Sensor Node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087200" y="5019425"/>
            <a:ext cx="982218" cy="462742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IPC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662574" y="5615560"/>
            <a:ext cx="2083666" cy="317501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SIAM+Digi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244080" y="6026354"/>
            <a:ext cx="1445260" cy="488524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SensorPod</a:t>
            </a:r>
            <a:endParaRPr lang="en-US" dirty="0">
              <a:solidFill>
                <a:srgbClr val="1F497D"/>
              </a:solidFill>
            </a:endParaRPr>
          </a:p>
        </p:txBody>
      </p:sp>
      <p:cxnSp>
        <p:nvCxnSpPr>
          <p:cNvPr id="30" name="Straight Connector 29"/>
          <p:cNvCxnSpPr>
            <a:stCxn id="28" idx="1"/>
          </p:cNvCxnSpPr>
          <p:nvPr/>
        </p:nvCxnSpPr>
        <p:spPr>
          <a:xfrm flipH="1" flipV="1">
            <a:off x="6492240" y="4744720"/>
            <a:ext cx="751840" cy="1525896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entagon 7"/>
          <p:cNvSpPr/>
          <p:nvPr/>
        </p:nvSpPr>
        <p:spPr>
          <a:xfrm rot="19425082">
            <a:off x="3496843" y="6204790"/>
            <a:ext cx="476506" cy="187341"/>
          </a:xfrm>
          <a:prstGeom prst="homePlate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3396214" y="5901059"/>
            <a:ext cx="429683" cy="361965"/>
          </a:xfrm>
          <a:prstGeom prst="roundRect">
            <a:avLst>
              <a:gd name="adj" fmla="val 8667"/>
            </a:avLst>
          </a:prstGeom>
          <a:noFill/>
          <a:ln w="28575" cmpd="sng">
            <a:noFill/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?</a:t>
            </a:r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505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Options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93240"/>
          </a:xfrm>
        </p:spPr>
        <p:txBody>
          <a:bodyPr/>
          <a:lstStyle/>
          <a:p>
            <a:r>
              <a:rPr lang="en-US" dirty="0" smtClean="0"/>
              <a:t>What to look for: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37049" y="3671520"/>
            <a:ext cx="1933049" cy="2079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7049" y="4478494"/>
            <a:ext cx="1933051" cy="13822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54730" y="3671520"/>
            <a:ext cx="789501" cy="21892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383192" y="3734621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12193" y="3750493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37798" y="3740994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3633" y="3002376"/>
            <a:ext cx="2025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Build </a:t>
            </a:r>
            <a:r>
              <a:rPr lang="en-US" dirty="0" err="1" smtClean="0">
                <a:solidFill>
                  <a:srgbClr val="E46C0A"/>
                </a:solidFill>
              </a:rPr>
              <a:t>vs</a:t>
            </a:r>
            <a:r>
              <a:rPr lang="en-US" dirty="0" smtClean="0">
                <a:solidFill>
                  <a:srgbClr val="E46C0A"/>
                </a:solidFill>
              </a:rPr>
              <a:t> Buy</a:t>
            </a:r>
            <a:r>
              <a:rPr lang="en-US" dirty="0" smtClean="0"/>
              <a:t>: </a:t>
            </a:r>
          </a:p>
          <a:p>
            <a:r>
              <a:rPr lang="en-US" dirty="0" smtClean="0"/>
              <a:t>by subsystem, color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37049" y="2202121"/>
            <a:ext cx="18312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Location Matters</a:t>
            </a:r>
            <a:r>
              <a:rPr lang="en-US" dirty="0" smtClean="0"/>
              <a:t>: </a:t>
            </a:r>
          </a:p>
          <a:p>
            <a:r>
              <a:rPr lang="en-US" dirty="0"/>
              <a:t>M</a:t>
            </a:r>
            <a:r>
              <a:rPr lang="en-US" dirty="0" smtClean="0"/>
              <a:t>ore stuff @...</a:t>
            </a:r>
          </a:p>
          <a:p>
            <a:r>
              <a:rPr lang="en-US" dirty="0" smtClean="0"/>
              <a:t>Shore   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dirty="0" smtClean="0"/>
              <a:t>Surface  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/>
              <a:t>Seafloor 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597448" y="3913132"/>
            <a:ext cx="0" cy="1144981"/>
          </a:xfrm>
          <a:prstGeom prst="straightConnector1">
            <a:avLst/>
          </a:prstGeom>
          <a:ln w="57150" cmpd="sng">
            <a:solidFill>
              <a:schemeClr val="accent2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044488" y="4907467"/>
            <a:ext cx="1005840" cy="0"/>
          </a:xfrm>
          <a:prstGeom prst="straightConnector1">
            <a:avLst/>
          </a:prstGeom>
          <a:ln w="57150" cmpd="sng">
            <a:solidFill>
              <a:schemeClr val="accent2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57200" y="6002986"/>
            <a:ext cx="43268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/>
              <a:t>Remember to breathe :o)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34858" y="5428668"/>
            <a:ext cx="1161004" cy="1077218"/>
          </a:xfrm>
          <a:prstGeom prst="rect">
            <a:avLst/>
          </a:prstGeom>
          <a:noFill/>
          <a:ln w="38100" cmpd="sng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 kW</a:t>
            </a:r>
          </a:p>
          <a:p>
            <a:r>
              <a:rPr lang="en-US" sz="1600" dirty="0" smtClean="0"/>
              <a:t>1000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Eth, Serial</a:t>
            </a:r>
          </a:p>
          <a:p>
            <a:r>
              <a:rPr lang="en-US" sz="1600" dirty="0" smtClean="0"/>
              <a:t>Star</a:t>
            </a:r>
            <a:endParaRPr lang="en-US" sz="1600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4512193" y="4424929"/>
            <a:ext cx="21335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Topology, Resources</a:t>
            </a:r>
            <a:r>
              <a:rPr lang="en-US" dirty="0" smtClean="0"/>
              <a:t>: </a:t>
            </a:r>
          </a:p>
          <a:p>
            <a:r>
              <a:rPr lang="en-US" dirty="0" smtClean="0"/>
              <a:t>Power, Bandwidth</a:t>
            </a:r>
          </a:p>
          <a:p>
            <a:r>
              <a:rPr lang="en-US" dirty="0" smtClean="0"/>
              <a:t>Backbone</a:t>
            </a:r>
          </a:p>
          <a:p>
            <a:r>
              <a:rPr lang="en-US" dirty="0" smtClean="0"/>
              <a:t>Topology</a:t>
            </a:r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421" y="142240"/>
            <a:ext cx="2793585" cy="298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987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1668</TotalTime>
  <Words>976</Words>
  <Application>Microsoft Macintosh PowerPoint</Application>
  <PresentationFormat>On-screen Show (4:3)</PresentationFormat>
  <Paragraphs>360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1_Office Theme</vt:lpstr>
      <vt:lpstr>xFOCE Computing Architecture Trade Analysis</vt:lpstr>
      <vt:lpstr>Computing Architectures User Concerns</vt:lpstr>
      <vt:lpstr>A few assumptions</vt:lpstr>
      <vt:lpstr>Computing Architectures Elements</vt:lpstr>
      <vt:lpstr>Computing Architectures Shrinking the Universe of Trades</vt:lpstr>
      <vt:lpstr>Build vs Buy General Principles</vt:lpstr>
      <vt:lpstr>Location Matters General Principles</vt:lpstr>
      <vt:lpstr>Computing Architectures Considered Approaches</vt:lpstr>
      <vt:lpstr>The Options</vt:lpstr>
      <vt:lpstr>Computing Architectures Deep Cabled Approach</vt:lpstr>
      <vt:lpstr>Summary Deep Cabled Approach</vt:lpstr>
      <vt:lpstr>Computing Architectures WAGO Lego Approach</vt:lpstr>
      <vt:lpstr>Summary WAGO Lego Approach</vt:lpstr>
      <vt:lpstr>Computing Architectures Sensor Node Approach</vt:lpstr>
      <vt:lpstr>Summary Sensor Node Approach</vt:lpstr>
      <vt:lpstr>Approach Scorecard</vt:lpstr>
      <vt:lpstr>Other technologies and approaches</vt:lpstr>
      <vt:lpstr>What was tough for us (but may be easier for you)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302</cp:revision>
  <cp:lastPrinted>2012-04-17T18:31:50Z</cp:lastPrinted>
  <dcterms:created xsi:type="dcterms:W3CDTF">2012-04-16T19:14:20Z</dcterms:created>
  <dcterms:modified xsi:type="dcterms:W3CDTF">2012-04-17T23:21:42Z</dcterms:modified>
</cp:coreProperties>
</file>