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79" r:id="rId4"/>
    <p:sldId id="281" r:id="rId5"/>
    <p:sldId id="264" r:id="rId6"/>
    <p:sldId id="265" r:id="rId7"/>
    <p:sldId id="266" r:id="rId8"/>
    <p:sldId id="267" r:id="rId9"/>
    <p:sldId id="282" r:id="rId10"/>
    <p:sldId id="286" r:id="rId11"/>
    <p:sldId id="287" r:id="rId12"/>
    <p:sldId id="284" r:id="rId13"/>
    <p:sldId id="283" r:id="rId14"/>
    <p:sldId id="289" r:id="rId15"/>
    <p:sldId id="290" r:id="rId16"/>
    <p:sldId id="261" r:id="rId17"/>
    <p:sldId id="291" r:id="rId18"/>
    <p:sldId id="274" r:id="rId19"/>
    <p:sldId id="275" r:id="rId20"/>
    <p:sldId id="273" r:id="rId21"/>
    <p:sldId id="277" r:id="rId22"/>
    <p:sldId id="280" r:id="rId23"/>
    <p:sldId id="258" r:id="rId24"/>
    <p:sldId id="276" r:id="rId25"/>
    <p:sldId id="262" r:id="rId26"/>
    <p:sldId id="270" r:id="rId27"/>
    <p:sldId id="272" r:id="rId28"/>
    <p:sldId id="278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62" autoAdjust="0"/>
    <p:restoredTop sz="94660"/>
  </p:normalViewPr>
  <p:slideViewPr>
    <p:cSldViewPr snapToGrid="0" snapToObjects="1">
      <p:cViewPr varScale="1">
        <p:scale>
          <a:sx n="204" d="100"/>
          <a:sy n="204" d="100"/>
        </p:scale>
        <p:origin x="-148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111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811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444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956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124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27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884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63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40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388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669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68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4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4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4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4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image" Target="../media/image9.jpeg"/><Relationship Id="rId7" Type="http://schemas.openxmlformats.org/officeDocument/2006/relationships/image" Target="../media/image10.jpg"/><Relationship Id="rId8" Type="http://schemas.openxmlformats.org/officeDocument/2006/relationships/image" Target="../media/image11.jpg"/><Relationship Id="rId9" Type="http://schemas.openxmlformats.org/officeDocument/2006/relationships/image" Target="../media/image12.png"/><Relationship Id="rId10" Type="http://schemas.openxmlformats.org/officeDocument/2006/relationships/image" Target="../media/image13.jpg"/><Relationship Id="rId11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4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Software side of </a:t>
            </a:r>
            <a:r>
              <a:rPr lang="en-US" dirty="0" err="1" smtClean="0"/>
              <a:t>xFOCE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(Computing system trades)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65993" y="589839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FIXIT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020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Some things </a:t>
            </a:r>
            <a:r>
              <a:rPr lang="en-US" b="1" i="1" dirty="0" smtClean="0"/>
              <a:t>must</a:t>
            </a:r>
            <a:r>
              <a:rPr lang="en-US" dirty="0" smtClean="0"/>
              <a:t> be on the seafloor</a:t>
            </a:r>
          </a:p>
          <a:p>
            <a:pPr lvl="1"/>
            <a:r>
              <a:rPr lang="en-US" dirty="0" smtClean="0"/>
              <a:t>Chamber, instruments</a:t>
            </a:r>
          </a:p>
          <a:p>
            <a:pPr lvl="1"/>
            <a:r>
              <a:rPr lang="en-US" dirty="0" smtClean="0"/>
              <a:t>Actuators (pumps, fans,</a:t>
            </a:r>
            <a:r>
              <a:rPr lang="en-US" dirty="0"/>
              <a:t> </a:t>
            </a:r>
            <a:r>
              <a:rPr lang="en-US" dirty="0" smtClean="0"/>
              <a:t>etc.)</a:t>
            </a:r>
          </a:p>
          <a:p>
            <a:r>
              <a:rPr lang="en-US" dirty="0" smtClean="0"/>
              <a:t>But location of everything else is flexible…</a:t>
            </a:r>
          </a:p>
          <a:p>
            <a:pPr lvl="1"/>
            <a:r>
              <a:rPr lang="en-US" dirty="0" smtClean="0"/>
              <a:t>Power, ESW</a:t>
            </a:r>
          </a:p>
          <a:p>
            <a:pPr lvl="1"/>
            <a:r>
              <a:rPr lang="en-US" dirty="0" smtClean="0"/>
              <a:t>Controller</a:t>
            </a:r>
          </a:p>
          <a:p>
            <a:pPr lvl="1"/>
            <a:r>
              <a:rPr lang="en-US" dirty="0" smtClean="0"/>
              <a:t>Data storage, user interfaces</a:t>
            </a:r>
          </a:p>
          <a:p>
            <a:r>
              <a:rPr lang="en-US" dirty="0" smtClean="0"/>
              <a:t>And, there are many ways to implement all of it…</a:t>
            </a:r>
          </a:p>
        </p:txBody>
      </p:sp>
      <p:pic>
        <p:nvPicPr>
          <p:cNvPr id="5" name="Picture 4" descr="seeingStars-xpar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010" y="3659653"/>
            <a:ext cx="1344076" cy="133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714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Our goal is to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narrow the choices</a:t>
            </a:r>
          </a:p>
          <a:p>
            <a:r>
              <a:rPr lang="en-US" dirty="0" smtClean="0"/>
              <a:t>Choices depend on experiment and constraints</a:t>
            </a:r>
          </a:p>
          <a:p>
            <a:pPr lvl="1"/>
            <a:r>
              <a:rPr lang="en-US" dirty="0" smtClean="0">
                <a:solidFill>
                  <a:srgbClr val="77933C"/>
                </a:solidFill>
              </a:rPr>
              <a:t>Budget, schedule</a:t>
            </a:r>
          </a:p>
          <a:p>
            <a:pPr lvl="1"/>
            <a:r>
              <a:rPr lang="en-US" dirty="0" smtClean="0">
                <a:solidFill>
                  <a:srgbClr val="77933C"/>
                </a:solidFill>
              </a:rPr>
              <a:t>Environment</a:t>
            </a:r>
          </a:p>
          <a:p>
            <a:pPr lvl="1"/>
            <a:r>
              <a:rPr lang="en-US" dirty="0" smtClean="0">
                <a:solidFill>
                  <a:srgbClr val="77933C"/>
                </a:solidFill>
              </a:rPr>
              <a:t>Technical resources</a:t>
            </a:r>
          </a:p>
          <a:p>
            <a:r>
              <a:rPr lang="en-US" dirty="0" err="1" smtClean="0"/>
              <a:t>xFOCE</a:t>
            </a:r>
            <a:r>
              <a:rPr lang="en-US" dirty="0" smtClean="0"/>
              <a:t> </a:t>
            </a:r>
            <a:r>
              <a:rPr lang="en-US" dirty="0"/>
              <a:t>community may draw from different </a:t>
            </a:r>
            <a:r>
              <a:rPr lang="en-US" dirty="0" smtClean="0"/>
              <a:t>approaches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989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study of some approaches</a:t>
            </a:r>
          </a:p>
          <a:p>
            <a:pPr lvl="1"/>
            <a:r>
              <a:rPr lang="en-US" dirty="0" smtClean="0"/>
              <a:t>Grand Centralized Workstation</a:t>
            </a:r>
          </a:p>
          <a:p>
            <a:pPr lvl="1"/>
            <a:r>
              <a:rPr lang="en-US" dirty="0" smtClean="0"/>
              <a:t>Industrial Computers </a:t>
            </a:r>
          </a:p>
          <a:p>
            <a:pPr lvl="1"/>
            <a:r>
              <a:rPr lang="en-US" dirty="0" smtClean="0"/>
              <a:t>Sensor Node</a:t>
            </a:r>
          </a:p>
          <a:p>
            <a:r>
              <a:rPr lang="en-US" dirty="0" smtClean="0"/>
              <a:t>Zoom in, evaluate key features and trades</a:t>
            </a:r>
          </a:p>
          <a:p>
            <a:pPr lvl="1"/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Build/buy what and why</a:t>
            </a:r>
            <a:r>
              <a:rPr lang="en-US" dirty="0" smtClean="0"/>
              <a:t>: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hardware, software</a:t>
            </a:r>
          </a:p>
          <a:p>
            <a:pPr lvl="1"/>
            <a:r>
              <a:rPr lang="en-US" dirty="0" smtClean="0">
                <a:solidFill>
                  <a:srgbClr val="E46C0A"/>
                </a:solidFill>
              </a:rPr>
              <a:t>Location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376092"/>
                </a:solidFill>
              </a:rPr>
              <a:t>shore, surface, seafloor</a:t>
            </a:r>
          </a:p>
          <a:p>
            <a:pPr lvl="1"/>
            <a:r>
              <a:rPr lang="en-US" dirty="0" smtClean="0">
                <a:solidFill>
                  <a:srgbClr val="E46C0A"/>
                </a:solidFill>
              </a:rPr>
              <a:t>Connections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376092"/>
                </a:solidFill>
              </a:rPr>
              <a:t>topology and infrastructure</a:t>
            </a:r>
          </a:p>
          <a:p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Next stop: Grand Centralized Workstation…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69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1" y="3253523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70274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713195" y="3909909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6323200" y="3875617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838131" y="818498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593782" y="4324283"/>
            <a:ext cx="2054480" cy="54382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45152" y="4619599"/>
            <a:ext cx="0" cy="24850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163313" y="4449230"/>
            <a:ext cx="1035782" cy="44839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1"/>
          </p:cNvCxnSpPr>
          <p:nvPr/>
        </p:nvCxnSpPr>
        <p:spPr>
          <a:xfrm flipH="1">
            <a:off x="5935850" y="4162424"/>
            <a:ext cx="387350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163313" y="4340674"/>
            <a:ext cx="1104265" cy="495896"/>
          </a:xfrm>
          <a:prstGeom prst="line">
            <a:avLst/>
          </a:prstGeom>
          <a:ln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8" y="4619599"/>
            <a:ext cx="0" cy="274596"/>
          </a:xfrm>
          <a:prstGeom prst="line">
            <a:avLst/>
          </a:prstGeom>
          <a:ln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4903530" y="1637269"/>
            <a:ext cx="1837111" cy="1764496"/>
          </a:xfrm>
          <a:prstGeom prst="line">
            <a:avLst/>
          </a:prstGeom>
          <a:ln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736972" y="4424770"/>
            <a:ext cx="1967321" cy="537856"/>
          </a:xfrm>
          <a:prstGeom prst="line">
            <a:avLst/>
          </a:prstGeom>
          <a:ln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427249" y="1105305"/>
            <a:ext cx="313392" cy="96187"/>
          </a:xfrm>
          <a:prstGeom prst="line">
            <a:avLst/>
          </a:prstGeom>
          <a:ln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/>
          <p:nvPr/>
        </p:nvCxnSpPr>
        <p:spPr>
          <a:xfrm flipV="1">
            <a:off x="4818693" y="1500309"/>
            <a:ext cx="1207787" cy="1901457"/>
          </a:xfrm>
          <a:prstGeom prst="line">
            <a:avLst/>
          </a:prstGeom>
          <a:ln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Grand Centralized Workstation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1409139" y="351209"/>
            <a:ext cx="1448458" cy="399503"/>
          </a:xfrm>
          <a:prstGeom prst="roundRect">
            <a:avLst>
              <a:gd name="adj" fmla="val 4802"/>
            </a:avLst>
          </a:prstGeom>
          <a:noFill/>
          <a:ln w="28575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Location View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740641" y="974826"/>
            <a:ext cx="879789" cy="879789"/>
            <a:chOff x="6740641" y="974826"/>
            <a:chExt cx="879789" cy="879789"/>
          </a:xfrm>
        </p:grpSpPr>
        <p:sp>
          <p:nvSpPr>
            <p:cNvPr id="339" name="Oval 338"/>
            <p:cNvSpPr/>
            <p:nvPr/>
          </p:nvSpPr>
          <p:spPr>
            <a:xfrm>
              <a:off x="6740641" y="97482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workstation-xpar.g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228" y="1105305"/>
              <a:ext cx="644615" cy="618831"/>
            </a:xfrm>
            <a:prstGeom prst="rect">
              <a:avLst/>
            </a:prstGeom>
          </p:spPr>
        </p:pic>
      </p:grpSp>
      <p:sp>
        <p:nvSpPr>
          <p:cNvPr id="75" name="Rounded Rectangle 74"/>
          <p:cNvSpPr/>
          <p:nvPr/>
        </p:nvSpPr>
        <p:spPr>
          <a:xfrm>
            <a:off x="3713195" y="3302003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>
            <a:endCxn id="65" idx="0"/>
          </p:cNvCxnSpPr>
          <p:nvPr/>
        </p:nvCxnSpPr>
        <p:spPr>
          <a:xfrm flipH="1">
            <a:off x="6718532" y="2183837"/>
            <a:ext cx="972966" cy="169178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2363772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ounded Rectangle 113"/>
          <p:cNvSpPr/>
          <p:nvPr/>
        </p:nvSpPr>
        <p:spPr>
          <a:xfrm>
            <a:off x="2372256" y="4994048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  <a:alpha val="44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15" name="Group 114"/>
          <p:cNvGrpSpPr/>
          <p:nvPr/>
        </p:nvGrpSpPr>
        <p:grpSpPr>
          <a:xfrm>
            <a:off x="4083779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323359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4626641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084374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290967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6831989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6903647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4626641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151" name="Group 150"/>
          <p:cNvGrpSpPr/>
          <p:nvPr/>
        </p:nvGrpSpPr>
        <p:grpSpPr>
          <a:xfrm>
            <a:off x="818646" y="5740169"/>
            <a:ext cx="879789" cy="879789"/>
            <a:chOff x="595927" y="5411812"/>
            <a:chExt cx="879789" cy="879789"/>
          </a:xfrm>
        </p:grpSpPr>
        <p:sp>
          <p:nvSpPr>
            <p:cNvPr id="152" name="Oval 151"/>
            <p:cNvSpPr/>
            <p:nvPr/>
          </p:nvSpPr>
          <p:spPr>
            <a:xfrm>
              <a:off x="595927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3" name="Picture 152" descr="fan-dwg-xpar.gi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809" y="5569693"/>
              <a:ext cx="540025" cy="564027"/>
            </a:xfrm>
            <a:prstGeom prst="rect">
              <a:avLst/>
            </a:prstGeom>
          </p:spPr>
        </p:pic>
      </p:grpSp>
      <p:grpSp>
        <p:nvGrpSpPr>
          <p:cNvPr id="154" name="Group 153"/>
          <p:cNvGrpSpPr/>
          <p:nvPr/>
        </p:nvGrpSpPr>
        <p:grpSpPr>
          <a:xfrm>
            <a:off x="818646" y="4746223"/>
            <a:ext cx="879789" cy="879789"/>
            <a:chOff x="595927" y="4417866"/>
            <a:chExt cx="879789" cy="879789"/>
          </a:xfrm>
        </p:grpSpPr>
        <p:sp>
          <p:nvSpPr>
            <p:cNvPr id="155" name="Oval 154"/>
            <p:cNvSpPr/>
            <p:nvPr/>
          </p:nvSpPr>
          <p:spPr>
            <a:xfrm>
              <a:off x="595927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6" name="Picture 155" descr="handpump-dwg-xpar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848" y="4567953"/>
              <a:ext cx="591947" cy="579615"/>
            </a:xfrm>
            <a:prstGeom prst="rect">
              <a:avLst/>
            </a:prstGeom>
          </p:spPr>
        </p:pic>
      </p:grpSp>
      <p:sp>
        <p:nvSpPr>
          <p:cNvPr id="157" name="Pentagon 156"/>
          <p:cNvSpPr/>
          <p:nvPr/>
        </p:nvSpPr>
        <p:spPr>
          <a:xfrm>
            <a:off x="1767882" y="6140741"/>
            <a:ext cx="531083" cy="84383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8" name="Pentagon 157"/>
          <p:cNvSpPr/>
          <p:nvPr/>
        </p:nvSpPr>
        <p:spPr>
          <a:xfrm>
            <a:off x="1767882" y="5166489"/>
            <a:ext cx="531083" cy="84383"/>
          </a:xfrm>
          <a:prstGeom prst="homePlate">
            <a:avLst/>
          </a:prstGeom>
          <a:solidFill>
            <a:schemeClr val="accent2"/>
          </a:solidFill>
          <a:ln w="12700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919480"/>
              </p:ext>
            </p:extLst>
          </p:nvPr>
        </p:nvGraphicFramePr>
        <p:xfrm>
          <a:off x="89865" y="1012836"/>
          <a:ext cx="4969316" cy="1967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3364"/>
                <a:gridCol w="1031593"/>
                <a:gridCol w="2644359"/>
              </a:tblGrid>
              <a:tr h="184309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Component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Location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Why</a:t>
                      </a:r>
                      <a:endParaRPr lang="en-US" sz="1000" dirty="0"/>
                    </a:p>
                  </a:txBody>
                  <a:tcPr/>
                </a:tc>
              </a:tr>
              <a:tr h="302404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Controller HW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Seafloor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Experiment</a:t>
                      </a:r>
                      <a:r>
                        <a:rPr lang="en-US" sz="1000" baseline="0" dirty="0" smtClean="0"/>
                        <a:t> continues </a:t>
                      </a:r>
                      <a:r>
                        <a:rPr lang="en-US" sz="1000" dirty="0" smtClean="0"/>
                        <a:t>if </a:t>
                      </a:r>
                      <a:r>
                        <a:rPr lang="en-US" sz="1000" dirty="0" err="1" smtClean="0"/>
                        <a:t>comms</a:t>
                      </a:r>
                      <a:r>
                        <a:rPr lang="en-US" sz="1000" dirty="0" smtClean="0"/>
                        <a:t> fails</a:t>
                      </a:r>
                      <a:endParaRPr lang="en-US" sz="1000" dirty="0"/>
                    </a:p>
                  </a:txBody>
                  <a:tcPr/>
                </a:tc>
              </a:tr>
              <a:tr h="21711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Controller Software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Seafloor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‘’</a:t>
                      </a:r>
                      <a:endParaRPr lang="en-US" sz="1000" dirty="0"/>
                    </a:p>
                  </a:txBody>
                  <a:tcPr/>
                </a:tc>
              </a:tr>
              <a:tr h="21711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UI Software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Shore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Easier maintenance</a:t>
                      </a:r>
                      <a:endParaRPr lang="en-US" sz="1000" dirty="0"/>
                    </a:p>
                  </a:txBody>
                  <a:tcPr/>
                </a:tc>
              </a:tr>
              <a:tr h="387698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Power 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Seafloor/Shore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Need</a:t>
                      </a:r>
                      <a:r>
                        <a:rPr lang="en-US" sz="1000" baseline="0" dirty="0" smtClean="0"/>
                        <a:t> fine-grained power management at site</a:t>
                      </a:r>
                      <a:endParaRPr lang="en-US" sz="1000" dirty="0"/>
                    </a:p>
                  </a:txBody>
                  <a:tcPr/>
                </a:tc>
              </a:tr>
              <a:tr h="302404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Data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Seafloor/Shore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Experiment</a:t>
                      </a:r>
                      <a:r>
                        <a:rPr lang="en-US" sz="1000" baseline="0" dirty="0" smtClean="0"/>
                        <a:t> continues </a:t>
                      </a:r>
                      <a:r>
                        <a:rPr lang="en-US" sz="1000" dirty="0" smtClean="0"/>
                        <a:t>if </a:t>
                      </a:r>
                      <a:r>
                        <a:rPr lang="en-US" sz="1000" dirty="0" err="1" smtClean="0"/>
                        <a:t>comms</a:t>
                      </a:r>
                      <a:r>
                        <a:rPr lang="en-US" sz="1000" dirty="0" smtClean="0"/>
                        <a:t> fails</a:t>
                      </a:r>
                    </a:p>
                  </a:txBody>
                  <a:tcPr/>
                </a:tc>
              </a:tr>
              <a:tr h="21711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ESW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Seafloor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Depth,</a:t>
                      </a:r>
                      <a:r>
                        <a:rPr lang="en-US" sz="1000" baseline="0" dirty="0" smtClean="0"/>
                        <a:t> distance from shore</a:t>
                      </a:r>
                      <a:endParaRPr lang="en-US" sz="1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877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1" y="3253523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70274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713195" y="3909909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96005" y="4900954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429393" y="4906145"/>
            <a:ext cx="1530155" cy="1547783"/>
          </a:xfrm>
          <a:prstGeom prst="roundRect">
            <a:avLst>
              <a:gd name="adj" fmla="val 9581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  <a:alpha val="44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6376476" y="4011501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838131" y="818498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593782" y="4324283"/>
            <a:ext cx="2054480" cy="54382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45152" y="4619599"/>
            <a:ext cx="0" cy="24850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059181" y="4270980"/>
            <a:ext cx="1035782" cy="44839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1"/>
          </p:cNvCxnSpPr>
          <p:nvPr/>
        </p:nvCxnSpPr>
        <p:spPr>
          <a:xfrm flipH="1">
            <a:off x="5989126" y="4298308"/>
            <a:ext cx="387350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059181" y="4162424"/>
            <a:ext cx="1104265" cy="495896"/>
          </a:xfrm>
          <a:prstGeom prst="line">
            <a:avLst/>
          </a:prstGeom>
          <a:ln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8" y="4619599"/>
            <a:ext cx="0" cy="274596"/>
          </a:xfrm>
          <a:prstGeom prst="line">
            <a:avLst/>
          </a:prstGeom>
          <a:ln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4903530" y="1637269"/>
            <a:ext cx="1837111" cy="1764496"/>
          </a:xfrm>
          <a:prstGeom prst="line">
            <a:avLst/>
          </a:prstGeom>
          <a:ln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736972" y="4424770"/>
            <a:ext cx="1967321" cy="537856"/>
          </a:xfrm>
          <a:prstGeom prst="line">
            <a:avLst/>
          </a:prstGeom>
          <a:ln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427249" y="1105305"/>
            <a:ext cx="313392" cy="96187"/>
          </a:xfrm>
          <a:prstGeom prst="line">
            <a:avLst/>
          </a:prstGeom>
          <a:ln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/>
          <p:nvPr/>
        </p:nvCxnSpPr>
        <p:spPr>
          <a:xfrm flipV="1">
            <a:off x="4818693" y="1136774"/>
            <a:ext cx="1019438" cy="2264991"/>
          </a:xfrm>
          <a:prstGeom prst="line">
            <a:avLst/>
          </a:prstGeom>
          <a:ln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44" name="Group 243"/>
          <p:cNvGrpSpPr/>
          <p:nvPr/>
        </p:nvGrpSpPr>
        <p:grpSpPr>
          <a:xfrm>
            <a:off x="4116012" y="5722853"/>
            <a:ext cx="551967" cy="646758"/>
            <a:chOff x="1788020" y="1582961"/>
            <a:chExt cx="329086" cy="403787"/>
          </a:xfrm>
        </p:grpSpPr>
        <p:sp>
          <p:nvSpPr>
            <p:cNvPr id="233" name="Oval 232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234" name="Pentagon 233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36" name="Straight Connector 235"/>
            <p:cNvCxnSpPr>
              <a:endCxn id="233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7" name="Group 246"/>
          <p:cNvGrpSpPr/>
          <p:nvPr/>
        </p:nvGrpSpPr>
        <p:grpSpPr>
          <a:xfrm>
            <a:off x="6355592" y="5627754"/>
            <a:ext cx="551967" cy="646758"/>
            <a:chOff x="1788020" y="1582961"/>
            <a:chExt cx="329086" cy="403787"/>
          </a:xfrm>
        </p:grpSpPr>
        <p:sp>
          <p:nvSpPr>
            <p:cNvPr id="248" name="Oval 247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249" name="Pentagon 248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50" name="Straight Connector 249"/>
            <p:cNvCxnSpPr>
              <a:endCxn id="248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6" name="Group 255"/>
          <p:cNvGrpSpPr/>
          <p:nvPr/>
        </p:nvGrpSpPr>
        <p:grpSpPr>
          <a:xfrm>
            <a:off x="4658874" y="4993956"/>
            <a:ext cx="505545" cy="659984"/>
            <a:chOff x="7271690" y="5160717"/>
            <a:chExt cx="505545" cy="659984"/>
          </a:xfrm>
        </p:grpSpPr>
        <p:sp>
          <p:nvSpPr>
            <p:cNvPr id="252" name="Oval 25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54" name="Straight Connector 253"/>
            <p:cNvCxnSpPr>
              <a:endCxn id="25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5" name="Rectangle 254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4116607" y="4992282"/>
            <a:ext cx="505545" cy="659984"/>
            <a:chOff x="7271690" y="5160717"/>
            <a:chExt cx="505545" cy="659984"/>
          </a:xfrm>
        </p:grpSpPr>
        <p:sp>
          <p:nvSpPr>
            <p:cNvPr id="258" name="Oval 25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59" name="Straight Connector 258"/>
            <p:cNvCxnSpPr>
              <a:endCxn id="25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0" name="Rectangle 25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267" name="Group 266"/>
          <p:cNvGrpSpPr/>
          <p:nvPr/>
        </p:nvGrpSpPr>
        <p:grpSpPr>
          <a:xfrm>
            <a:off x="6323200" y="4894195"/>
            <a:ext cx="505545" cy="659984"/>
            <a:chOff x="7271690" y="5160717"/>
            <a:chExt cx="505545" cy="659984"/>
          </a:xfrm>
        </p:grpSpPr>
        <p:sp>
          <p:nvSpPr>
            <p:cNvPr id="268" name="Oval 26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69" name="Straight Connector 268"/>
            <p:cNvCxnSpPr>
              <a:endCxn id="26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Rectangle 26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271" name="Group 270"/>
          <p:cNvGrpSpPr/>
          <p:nvPr/>
        </p:nvGrpSpPr>
        <p:grpSpPr>
          <a:xfrm>
            <a:off x="6864222" y="4894195"/>
            <a:ext cx="505545" cy="659984"/>
            <a:chOff x="7271690" y="5160717"/>
            <a:chExt cx="505545" cy="659984"/>
          </a:xfrm>
        </p:grpSpPr>
        <p:sp>
          <p:nvSpPr>
            <p:cNvPr id="272" name="Oval 27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73" name="Straight Connector 272"/>
            <p:cNvCxnSpPr>
              <a:endCxn id="27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4" name="Rectangle 27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291" name="Group 290"/>
          <p:cNvGrpSpPr/>
          <p:nvPr/>
        </p:nvGrpSpPr>
        <p:grpSpPr>
          <a:xfrm>
            <a:off x="6935880" y="5614092"/>
            <a:ext cx="505545" cy="659984"/>
            <a:chOff x="7271690" y="5160717"/>
            <a:chExt cx="505545" cy="659984"/>
          </a:xfrm>
        </p:grpSpPr>
        <p:sp>
          <p:nvSpPr>
            <p:cNvPr id="292" name="Oval 29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93" name="Straight Connector 292"/>
            <p:cNvCxnSpPr>
              <a:endCxn id="29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Rectangle 29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295" name="Group 294"/>
          <p:cNvGrpSpPr/>
          <p:nvPr/>
        </p:nvGrpSpPr>
        <p:grpSpPr>
          <a:xfrm>
            <a:off x="4658874" y="5722853"/>
            <a:ext cx="505545" cy="659984"/>
            <a:chOff x="7271690" y="5160717"/>
            <a:chExt cx="505545" cy="659984"/>
          </a:xfrm>
        </p:grpSpPr>
        <p:sp>
          <p:nvSpPr>
            <p:cNvPr id="296" name="Oval 29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97" name="Straight Connector 296"/>
            <p:cNvCxnSpPr>
              <a:endCxn id="29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8" name="Rectangle 29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Grand Centralized Workstation</a:t>
            </a:r>
            <a:endParaRPr lang="en-US" dirty="0">
              <a:solidFill>
                <a:schemeClr val="accent2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6740641" y="974826"/>
            <a:ext cx="879789" cy="879789"/>
            <a:chOff x="6740641" y="974826"/>
            <a:chExt cx="879789" cy="879789"/>
          </a:xfrm>
        </p:grpSpPr>
        <p:sp>
          <p:nvSpPr>
            <p:cNvPr id="339" name="Oval 338"/>
            <p:cNvSpPr/>
            <p:nvPr/>
          </p:nvSpPr>
          <p:spPr>
            <a:xfrm>
              <a:off x="6740641" y="97482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workstation-xpar.g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228" y="1105305"/>
              <a:ext cx="644615" cy="618831"/>
            </a:xfrm>
            <a:prstGeom prst="rect">
              <a:avLst/>
            </a:prstGeom>
          </p:spPr>
        </p:pic>
      </p:grpSp>
      <p:sp>
        <p:nvSpPr>
          <p:cNvPr id="75" name="Rounded Rectangle 74"/>
          <p:cNvSpPr/>
          <p:nvPr/>
        </p:nvSpPr>
        <p:spPr>
          <a:xfrm>
            <a:off x="2963808" y="3623102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>
            <a:endCxn id="65" idx="0"/>
          </p:cNvCxnSpPr>
          <p:nvPr/>
        </p:nvCxnSpPr>
        <p:spPr>
          <a:xfrm flipH="1">
            <a:off x="6771808" y="2319721"/>
            <a:ext cx="972966" cy="169178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4" name="Group 103"/>
          <p:cNvGrpSpPr/>
          <p:nvPr/>
        </p:nvGrpSpPr>
        <p:grpSpPr>
          <a:xfrm>
            <a:off x="684276" y="5652266"/>
            <a:ext cx="879789" cy="879789"/>
            <a:chOff x="595927" y="5411812"/>
            <a:chExt cx="879789" cy="879789"/>
          </a:xfrm>
        </p:grpSpPr>
        <p:sp>
          <p:nvSpPr>
            <p:cNvPr id="105" name="Oval 104"/>
            <p:cNvSpPr/>
            <p:nvPr/>
          </p:nvSpPr>
          <p:spPr>
            <a:xfrm>
              <a:off x="595927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6" name="Picture 105" descr="fan-dwg-xpar.gi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809" y="5569693"/>
              <a:ext cx="540025" cy="564027"/>
            </a:xfrm>
            <a:prstGeom prst="rect">
              <a:avLst/>
            </a:prstGeom>
          </p:spPr>
        </p:pic>
      </p:grpSp>
      <p:grpSp>
        <p:nvGrpSpPr>
          <p:cNvPr id="107" name="Group 106"/>
          <p:cNvGrpSpPr/>
          <p:nvPr/>
        </p:nvGrpSpPr>
        <p:grpSpPr>
          <a:xfrm>
            <a:off x="684276" y="4658320"/>
            <a:ext cx="879789" cy="879789"/>
            <a:chOff x="595927" y="4417866"/>
            <a:chExt cx="879789" cy="879789"/>
          </a:xfrm>
        </p:grpSpPr>
        <p:sp>
          <p:nvSpPr>
            <p:cNvPr id="108" name="Oval 107"/>
            <p:cNvSpPr/>
            <p:nvPr/>
          </p:nvSpPr>
          <p:spPr>
            <a:xfrm>
              <a:off x="595927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9" name="Picture 108" descr="handpump-dwg-xpar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848" y="4567953"/>
              <a:ext cx="591947" cy="579615"/>
            </a:xfrm>
            <a:prstGeom prst="rect">
              <a:avLst/>
            </a:prstGeom>
          </p:spPr>
        </p:pic>
      </p:grpSp>
      <p:sp>
        <p:nvSpPr>
          <p:cNvPr id="110" name="Pentagon 109"/>
          <p:cNvSpPr/>
          <p:nvPr/>
        </p:nvSpPr>
        <p:spPr>
          <a:xfrm>
            <a:off x="1633512" y="6052838"/>
            <a:ext cx="531083" cy="84383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1" name="Pentagon 110"/>
          <p:cNvSpPr/>
          <p:nvPr/>
        </p:nvSpPr>
        <p:spPr>
          <a:xfrm>
            <a:off x="1633512" y="5078586"/>
            <a:ext cx="531083" cy="84383"/>
          </a:xfrm>
          <a:prstGeom prst="homePlate">
            <a:avLst/>
          </a:prstGeom>
          <a:solidFill>
            <a:schemeClr val="accent2"/>
          </a:solidFill>
          <a:ln w="12700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1275497" y="179876"/>
            <a:ext cx="1579198" cy="638622"/>
          </a:xfrm>
          <a:prstGeom prst="roundRect">
            <a:avLst>
              <a:gd name="adj" fmla="val 4802"/>
            </a:avLst>
          </a:prstGeom>
          <a:noFill/>
          <a:ln w="28575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Component</a:t>
            </a:r>
          </a:p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Build/Buy View</a:t>
            </a:r>
          </a:p>
        </p:txBody>
      </p:sp>
      <p:graphicFrame>
        <p:nvGraphicFramePr>
          <p:cNvPr id="69" name="Table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184669"/>
              </p:ext>
            </p:extLst>
          </p:nvPr>
        </p:nvGraphicFramePr>
        <p:xfrm>
          <a:off x="1736972" y="2106174"/>
          <a:ext cx="4501567" cy="3355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9691"/>
                <a:gridCol w="946307"/>
                <a:gridCol w="2515569"/>
              </a:tblGrid>
              <a:tr h="275950"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Component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Build/Buy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Implementation</a:t>
                      </a:r>
                      <a:endParaRPr lang="en-US" sz="1050" dirty="0"/>
                    </a:p>
                  </a:txBody>
                  <a:tcPr/>
                </a:tc>
              </a:tr>
              <a:tr h="366623"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Controller HW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Buy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PC104</a:t>
                      </a:r>
                    </a:p>
                    <a:p>
                      <a:r>
                        <a:rPr lang="en-US" sz="1050" dirty="0" smtClean="0"/>
                        <a:t>16 serial ports</a:t>
                      </a:r>
                      <a:endParaRPr lang="en-US" sz="1050" dirty="0"/>
                    </a:p>
                  </a:txBody>
                  <a:tcPr/>
                </a:tc>
              </a:tr>
              <a:tr h="487779"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Controller Software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Build</a:t>
                      </a:r>
                    </a:p>
                    <a:p>
                      <a:r>
                        <a:rPr lang="en-US" sz="1050" dirty="0" smtClean="0"/>
                        <a:t>Open Source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Linux/Java</a:t>
                      </a:r>
                    </a:p>
                    <a:p>
                      <a:r>
                        <a:rPr lang="en-US" sz="1050" dirty="0" smtClean="0"/>
                        <a:t>SIAM</a:t>
                      </a:r>
                    </a:p>
                    <a:p>
                      <a:r>
                        <a:rPr lang="en-US" sz="1050" dirty="0" smtClean="0"/>
                        <a:t>Open</a:t>
                      </a:r>
                      <a:r>
                        <a:rPr lang="en-US" sz="1050" baseline="0" dirty="0" smtClean="0"/>
                        <a:t> Source </a:t>
                      </a:r>
                      <a:r>
                        <a:rPr lang="en-US" sz="1050" baseline="0" dirty="0" err="1" smtClean="0"/>
                        <a:t>Dataturbine</a:t>
                      </a:r>
                      <a:endParaRPr lang="en-US" sz="1050" baseline="0" dirty="0" smtClean="0"/>
                    </a:p>
                  </a:txBody>
                  <a:tcPr/>
                </a:tc>
              </a:tr>
              <a:tr h="624357"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Archive, UI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Build</a:t>
                      </a:r>
                    </a:p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PC Workstation</a:t>
                      </a:r>
                    </a:p>
                    <a:p>
                      <a:r>
                        <a:rPr lang="en-US" sz="1050" dirty="0" err="1" smtClean="0"/>
                        <a:t>MacOS</a:t>
                      </a:r>
                      <a:r>
                        <a:rPr lang="en-US" sz="1050" dirty="0" smtClean="0"/>
                        <a:t>,</a:t>
                      </a:r>
                      <a:r>
                        <a:rPr lang="en-US" sz="1050" baseline="0" dirty="0" smtClean="0"/>
                        <a:t> Windows, Linux, Java</a:t>
                      </a:r>
                      <a:endParaRPr lang="en-US" sz="1050" dirty="0" smtClean="0"/>
                    </a:p>
                    <a:p>
                      <a:r>
                        <a:rPr lang="en-US" sz="1050" dirty="0" smtClean="0"/>
                        <a:t>SSDS</a:t>
                      </a:r>
                    </a:p>
                    <a:p>
                      <a:r>
                        <a:rPr lang="en-US" sz="1050" dirty="0" smtClean="0"/>
                        <a:t>Custom FOCE GUI</a:t>
                      </a:r>
                      <a:endParaRPr lang="en-US" sz="1050" dirty="0"/>
                    </a:p>
                  </a:txBody>
                  <a:tcPr/>
                </a:tc>
              </a:tr>
              <a:tr h="279969"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Power 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Build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Custom chassis</a:t>
                      </a:r>
                      <a:endParaRPr lang="en-US" sz="1050" dirty="0"/>
                    </a:p>
                  </a:txBody>
                  <a:tcPr/>
                </a:tc>
              </a:tr>
              <a:tr h="547277"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Data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Build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SIAM</a:t>
                      </a:r>
                    </a:p>
                    <a:p>
                      <a:r>
                        <a:rPr lang="en-US" sz="1050" dirty="0" smtClean="0"/>
                        <a:t>SSDS</a:t>
                      </a:r>
                    </a:p>
                    <a:p>
                      <a:r>
                        <a:rPr lang="en-US" sz="1050" dirty="0" smtClean="0"/>
                        <a:t>Open Source</a:t>
                      </a:r>
                    </a:p>
                  </a:txBody>
                  <a:tcPr/>
                </a:tc>
              </a:tr>
              <a:tr h="513139"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ESW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Build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Custom</a:t>
                      </a:r>
                      <a:r>
                        <a:rPr lang="en-US" sz="1050" baseline="0" dirty="0" smtClean="0"/>
                        <a:t> electronics, Software, chassis</a:t>
                      </a:r>
                    </a:p>
                    <a:p>
                      <a:r>
                        <a:rPr lang="en-US" sz="1050" baseline="0" dirty="0" smtClean="0"/>
                        <a:t>COTS pumps, controllers</a:t>
                      </a:r>
                      <a:endParaRPr lang="en-US" sz="105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6865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/>
          <p:cNvSpPr/>
          <p:nvPr/>
        </p:nvSpPr>
        <p:spPr>
          <a:xfrm>
            <a:off x="2369534" y="4935974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ounded Rectangle 77"/>
          <p:cNvSpPr/>
          <p:nvPr/>
        </p:nvSpPr>
        <p:spPr>
          <a:xfrm>
            <a:off x="2378018" y="4941165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  <a:alpha val="44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79" name="Group 78"/>
          <p:cNvGrpSpPr/>
          <p:nvPr/>
        </p:nvGrpSpPr>
        <p:grpSpPr>
          <a:xfrm>
            <a:off x="4089541" y="5757873"/>
            <a:ext cx="551967" cy="646758"/>
            <a:chOff x="1788020" y="1582961"/>
            <a:chExt cx="329086" cy="403787"/>
          </a:xfrm>
        </p:grpSpPr>
        <p:sp>
          <p:nvSpPr>
            <p:cNvPr id="80" name="Oval 7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81" name="Pentagon 8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82" name="Straight Connector 81"/>
            <p:cNvCxnSpPr>
              <a:endCxn id="8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Group 82"/>
          <p:cNvGrpSpPr/>
          <p:nvPr/>
        </p:nvGrpSpPr>
        <p:grpSpPr>
          <a:xfrm>
            <a:off x="6329121" y="5662774"/>
            <a:ext cx="551967" cy="646758"/>
            <a:chOff x="1788020" y="1582961"/>
            <a:chExt cx="329086" cy="403787"/>
          </a:xfrm>
        </p:grpSpPr>
        <p:sp>
          <p:nvSpPr>
            <p:cNvPr id="84" name="Oval 83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85" name="Pentagon 84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86" name="Straight Connector 85"/>
            <p:cNvCxnSpPr>
              <a:endCxn id="84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oup 86"/>
          <p:cNvGrpSpPr/>
          <p:nvPr/>
        </p:nvGrpSpPr>
        <p:grpSpPr>
          <a:xfrm>
            <a:off x="4632403" y="5028976"/>
            <a:ext cx="505545" cy="659984"/>
            <a:chOff x="7271690" y="5160717"/>
            <a:chExt cx="505545" cy="659984"/>
          </a:xfrm>
        </p:grpSpPr>
        <p:sp>
          <p:nvSpPr>
            <p:cNvPr id="88" name="Oval 8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89" name="Straight Connector 88"/>
            <p:cNvCxnSpPr>
              <a:endCxn id="8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Rectangle 8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4090136" y="5027302"/>
            <a:ext cx="505545" cy="659984"/>
            <a:chOff x="7271690" y="5160717"/>
            <a:chExt cx="505545" cy="659984"/>
          </a:xfrm>
        </p:grpSpPr>
        <p:sp>
          <p:nvSpPr>
            <p:cNvPr id="92" name="Oval 9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93" name="Straight Connector 92"/>
            <p:cNvCxnSpPr>
              <a:endCxn id="9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6296729" y="4929215"/>
            <a:ext cx="505545" cy="659984"/>
            <a:chOff x="7271690" y="5160717"/>
            <a:chExt cx="505545" cy="659984"/>
          </a:xfrm>
        </p:grpSpPr>
        <p:sp>
          <p:nvSpPr>
            <p:cNvPr id="96" name="Oval 9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97" name="Straight Connector 96"/>
            <p:cNvCxnSpPr>
              <a:endCxn id="9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Rectangle 9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6837751" y="4929215"/>
            <a:ext cx="505545" cy="659984"/>
            <a:chOff x="7271690" y="5160717"/>
            <a:chExt cx="505545" cy="659984"/>
          </a:xfrm>
        </p:grpSpPr>
        <p:sp>
          <p:nvSpPr>
            <p:cNvPr id="101" name="Oval 10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02" name="Straight Connector 101"/>
            <p:cNvCxnSpPr>
              <a:endCxn id="10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Rectangle 10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6909409" y="5649112"/>
            <a:ext cx="505545" cy="659984"/>
            <a:chOff x="7271690" y="5160717"/>
            <a:chExt cx="505545" cy="659984"/>
          </a:xfrm>
        </p:grpSpPr>
        <p:sp>
          <p:nvSpPr>
            <p:cNvPr id="113" name="Oval 112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14" name="Straight Connector 113"/>
            <p:cNvCxnSpPr>
              <a:endCxn id="113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Rectangle 114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4632403" y="5757873"/>
            <a:ext cx="505545" cy="659984"/>
            <a:chOff x="7271690" y="5160717"/>
            <a:chExt cx="505545" cy="659984"/>
          </a:xfrm>
        </p:grpSpPr>
        <p:sp>
          <p:nvSpPr>
            <p:cNvPr id="117" name="Oval 116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7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Rectangle 118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824408" y="5687286"/>
            <a:ext cx="879789" cy="879789"/>
            <a:chOff x="595927" y="5411812"/>
            <a:chExt cx="879789" cy="879789"/>
          </a:xfrm>
        </p:grpSpPr>
        <p:sp>
          <p:nvSpPr>
            <p:cNvPr id="121" name="Oval 120"/>
            <p:cNvSpPr/>
            <p:nvPr/>
          </p:nvSpPr>
          <p:spPr>
            <a:xfrm>
              <a:off x="595927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2" name="Picture 121" descr="fan-dwg-xpar.g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809" y="5569693"/>
              <a:ext cx="540025" cy="564027"/>
            </a:xfrm>
            <a:prstGeom prst="rect">
              <a:avLst/>
            </a:prstGeom>
          </p:spPr>
        </p:pic>
      </p:grpSp>
      <p:grpSp>
        <p:nvGrpSpPr>
          <p:cNvPr id="124" name="Group 123"/>
          <p:cNvGrpSpPr/>
          <p:nvPr/>
        </p:nvGrpSpPr>
        <p:grpSpPr>
          <a:xfrm>
            <a:off x="824408" y="4693340"/>
            <a:ext cx="879789" cy="879789"/>
            <a:chOff x="595927" y="4417866"/>
            <a:chExt cx="879789" cy="879789"/>
          </a:xfrm>
        </p:grpSpPr>
        <p:sp>
          <p:nvSpPr>
            <p:cNvPr id="125" name="Oval 124"/>
            <p:cNvSpPr/>
            <p:nvPr/>
          </p:nvSpPr>
          <p:spPr>
            <a:xfrm>
              <a:off x="595927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6" name="Picture 125" descr="handpump-dwg-xpar.gi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848" y="4567953"/>
              <a:ext cx="591947" cy="579615"/>
            </a:xfrm>
            <a:prstGeom prst="rect">
              <a:avLst/>
            </a:prstGeom>
          </p:spPr>
        </p:pic>
      </p:grpSp>
      <p:sp>
        <p:nvSpPr>
          <p:cNvPr id="128" name="Pentagon 127"/>
          <p:cNvSpPr/>
          <p:nvPr/>
        </p:nvSpPr>
        <p:spPr>
          <a:xfrm>
            <a:off x="1773644" y="6087858"/>
            <a:ext cx="531083" cy="84383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9" name="Pentagon 128"/>
          <p:cNvSpPr/>
          <p:nvPr/>
        </p:nvSpPr>
        <p:spPr>
          <a:xfrm>
            <a:off x="1773644" y="5113606"/>
            <a:ext cx="531083" cy="84383"/>
          </a:xfrm>
          <a:prstGeom prst="homePlate">
            <a:avLst/>
          </a:prstGeom>
          <a:solidFill>
            <a:schemeClr val="accent2"/>
          </a:solidFill>
          <a:ln w="12700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719421" y="3725196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6376476" y="4011501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811661" y="1121615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400779" y="1408422"/>
            <a:ext cx="339862" cy="0"/>
          </a:xfrm>
          <a:prstGeom prst="line">
            <a:avLst/>
          </a:prstGeom>
          <a:ln w="38100" cmpd="sng"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Rounded Rectangle 69"/>
          <p:cNvSpPr/>
          <p:nvPr/>
        </p:nvSpPr>
        <p:spPr>
          <a:xfrm>
            <a:off x="1409139" y="224113"/>
            <a:ext cx="1448458" cy="526599"/>
          </a:xfrm>
          <a:prstGeom prst="roundRect">
            <a:avLst>
              <a:gd name="adj" fmla="val 4802"/>
            </a:avLst>
          </a:prstGeom>
          <a:noFill/>
          <a:ln w="28575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Connections View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740641" y="974826"/>
            <a:ext cx="879789" cy="879789"/>
            <a:chOff x="6740641" y="974826"/>
            <a:chExt cx="879789" cy="879789"/>
          </a:xfrm>
        </p:grpSpPr>
        <p:sp>
          <p:nvSpPr>
            <p:cNvPr id="339" name="Oval 338"/>
            <p:cNvSpPr/>
            <p:nvPr/>
          </p:nvSpPr>
          <p:spPr>
            <a:xfrm>
              <a:off x="6740641" y="97482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workstation-xpar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228" y="1105305"/>
              <a:ext cx="644615" cy="618831"/>
            </a:xfrm>
            <a:prstGeom prst="rect">
              <a:avLst/>
            </a:prstGeom>
          </p:spPr>
        </p:pic>
      </p:grpSp>
      <p:sp>
        <p:nvSpPr>
          <p:cNvPr id="75" name="Rounded Rectangle 74"/>
          <p:cNvSpPr/>
          <p:nvPr/>
        </p:nvSpPr>
        <p:spPr>
          <a:xfrm>
            <a:off x="3059144" y="3588810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2" name="Rounded Rectangle 131"/>
          <p:cNvSpPr/>
          <p:nvPr/>
        </p:nvSpPr>
        <p:spPr>
          <a:xfrm>
            <a:off x="4341499" y="2583281"/>
            <a:ext cx="1193010" cy="516704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1000 </a:t>
            </a:r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MBps</a:t>
            </a:r>
            <a:endParaRPr lang="en-US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1" y="3253523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ounded Rectangle 134"/>
          <p:cNvSpPr/>
          <p:nvPr/>
        </p:nvSpPr>
        <p:spPr>
          <a:xfrm>
            <a:off x="4762662" y="4585114"/>
            <a:ext cx="921263" cy="528492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RS232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715194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ounded Rectangle 135"/>
          <p:cNvSpPr/>
          <p:nvPr/>
        </p:nvSpPr>
        <p:spPr>
          <a:xfrm>
            <a:off x="6857057" y="2605972"/>
            <a:ext cx="921263" cy="528492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10 kW Cable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Grand Centralized Workstation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593782" y="4324283"/>
            <a:ext cx="2054480" cy="543822"/>
          </a:xfrm>
          <a:prstGeom prst="line">
            <a:avLst/>
          </a:prstGeom>
          <a:ln w="38100" cmpd="sng"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45152" y="4482251"/>
            <a:ext cx="0" cy="385854"/>
          </a:xfrm>
          <a:prstGeom prst="line">
            <a:avLst/>
          </a:prstGeom>
          <a:ln w="38100" cmpd="sng"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059181" y="4270980"/>
            <a:ext cx="1035782" cy="448396"/>
          </a:xfrm>
          <a:prstGeom prst="line">
            <a:avLst/>
          </a:prstGeom>
          <a:ln w="38100" cmpd="sng"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1"/>
          </p:cNvCxnSpPr>
          <p:nvPr/>
        </p:nvCxnSpPr>
        <p:spPr>
          <a:xfrm flipH="1">
            <a:off x="5989126" y="4298308"/>
            <a:ext cx="387350" cy="0"/>
          </a:xfrm>
          <a:prstGeom prst="line">
            <a:avLst/>
          </a:prstGeom>
          <a:ln w="38100" cmpd="sng"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059181" y="4162424"/>
            <a:ext cx="1104265" cy="495896"/>
          </a:xfrm>
          <a:prstGeom prst="line">
            <a:avLst/>
          </a:prstGeom>
          <a:ln w="38100" cmpd="sng"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8" y="4482251"/>
            <a:ext cx="0" cy="411944"/>
          </a:xfrm>
          <a:prstGeom prst="line">
            <a:avLst/>
          </a:prstGeom>
          <a:ln w="38100" cmpd="sng"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736972" y="4424770"/>
            <a:ext cx="1967321" cy="537856"/>
          </a:xfrm>
          <a:prstGeom prst="line">
            <a:avLst/>
          </a:prstGeom>
          <a:ln w="38100" cmpd="sng"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Rounded Rectangle 132"/>
          <p:cNvSpPr/>
          <p:nvPr/>
        </p:nvSpPr>
        <p:spPr>
          <a:xfrm>
            <a:off x="1560276" y="3949386"/>
            <a:ext cx="1347594" cy="426076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Ethernet-Serial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176" name="Straight Connector 175"/>
          <p:cNvCxnSpPr/>
          <p:nvPr/>
        </p:nvCxnSpPr>
        <p:spPr>
          <a:xfrm flipV="1">
            <a:off x="5047623" y="2446562"/>
            <a:ext cx="1275577" cy="1278634"/>
          </a:xfrm>
          <a:prstGeom prst="line">
            <a:avLst/>
          </a:prstGeom>
          <a:ln w="38100" cmpd="sng"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>
            <a:endCxn id="65" idx="0"/>
          </p:cNvCxnSpPr>
          <p:nvPr/>
        </p:nvCxnSpPr>
        <p:spPr>
          <a:xfrm>
            <a:off x="6740641" y="2695576"/>
            <a:ext cx="31167" cy="1315925"/>
          </a:xfrm>
          <a:prstGeom prst="line">
            <a:avLst/>
          </a:prstGeom>
          <a:ln w="38100" cmpd="sng"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Rounded Rectangle 136"/>
          <p:cNvSpPr/>
          <p:nvPr/>
        </p:nvSpPr>
        <p:spPr>
          <a:xfrm>
            <a:off x="6163446" y="564588"/>
            <a:ext cx="921263" cy="528492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836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Summary</a:t>
            </a:r>
            <a:br>
              <a:rPr lang="en-US" dirty="0" smtClean="0"/>
            </a:br>
            <a:r>
              <a:rPr lang="en-US" sz="3600" dirty="0" smtClean="0"/>
              <a:t>Grand Centralized Workstation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3484880" cy="404876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Benefits</a:t>
            </a:r>
          </a:p>
          <a:p>
            <a:pPr lvl="1"/>
            <a:r>
              <a:rPr lang="en-US" sz="2000" dirty="0" smtClean="0"/>
              <a:t>Long term, deep operation required</a:t>
            </a:r>
          </a:p>
          <a:p>
            <a:pPr lvl="1"/>
            <a:r>
              <a:rPr lang="en-US" sz="2000" dirty="0" smtClean="0"/>
              <a:t>High </a:t>
            </a:r>
            <a:r>
              <a:rPr lang="en-US" sz="2000" dirty="0" err="1" smtClean="0"/>
              <a:t>bandwith</a:t>
            </a:r>
            <a:r>
              <a:rPr lang="en-US" sz="2000" dirty="0" smtClean="0"/>
              <a:t> </a:t>
            </a:r>
            <a:r>
              <a:rPr lang="en-US" sz="2000" dirty="0" err="1" smtClean="0"/>
              <a:t>comms</a:t>
            </a:r>
            <a:r>
              <a:rPr lang="en-US" sz="2000" dirty="0" smtClean="0"/>
              <a:t> supports video</a:t>
            </a:r>
            <a:endParaRPr lang="en-US" sz="2000" dirty="0" smtClean="0"/>
          </a:p>
          <a:p>
            <a:pPr lvl="1"/>
            <a:r>
              <a:rPr lang="en-US" sz="2000" dirty="0" smtClean="0"/>
              <a:t>Large experimental chamber</a:t>
            </a:r>
          </a:p>
          <a:p>
            <a:pPr lvl="1"/>
            <a:r>
              <a:rPr lang="en-US" sz="2000" dirty="0" smtClean="0"/>
              <a:t>One software platform</a:t>
            </a:r>
          </a:p>
          <a:p>
            <a:pPr lvl="1"/>
            <a:r>
              <a:rPr lang="en-US" sz="2000" dirty="0" smtClean="0"/>
              <a:t>Software reuse</a:t>
            </a:r>
          </a:p>
          <a:p>
            <a:pPr lvl="1"/>
            <a:r>
              <a:rPr lang="en-US" sz="2000" dirty="0" smtClean="0"/>
              <a:t>COTS computers, IO solutions</a:t>
            </a:r>
            <a:endParaRPr lang="en-US" sz="2000" dirty="0"/>
          </a:p>
          <a:p>
            <a:pPr marL="457200" lvl="1" indent="0">
              <a:buNone/>
            </a:pPr>
            <a:endParaRPr lang="en-US" sz="2000" dirty="0" smtClean="0"/>
          </a:p>
        </p:txBody>
      </p:sp>
      <p:sp>
        <p:nvSpPr>
          <p:cNvPr id="4" name="Content Placeholder 8"/>
          <p:cNvSpPr txBox="1">
            <a:spLocks/>
          </p:cNvSpPr>
          <p:nvPr/>
        </p:nvSpPr>
        <p:spPr>
          <a:xfrm>
            <a:off x="5374640" y="1600200"/>
            <a:ext cx="3342640" cy="4048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Costs</a:t>
            </a:r>
          </a:p>
          <a:p>
            <a:pPr lvl="1"/>
            <a:r>
              <a:rPr lang="en-US" sz="2000" dirty="0" smtClean="0"/>
              <a:t>Expensive to build, maintain</a:t>
            </a:r>
          </a:p>
          <a:p>
            <a:pPr lvl="1"/>
            <a:r>
              <a:rPr lang="en-US" sz="2000" dirty="0" smtClean="0"/>
              <a:t>Power consumption</a:t>
            </a:r>
          </a:p>
          <a:p>
            <a:pPr lvl="1"/>
            <a:r>
              <a:rPr lang="en-US" sz="2000" dirty="0" smtClean="0"/>
              <a:t>Specialized for cabled observatory</a:t>
            </a:r>
          </a:p>
          <a:p>
            <a:pPr lvl="2"/>
            <a:r>
              <a:rPr lang="en-US" sz="1600" dirty="0" smtClean="0"/>
              <a:t>Ship, ROV service</a:t>
            </a:r>
          </a:p>
          <a:p>
            <a:pPr lvl="1"/>
            <a:r>
              <a:rPr lang="en-US" sz="2000" dirty="0"/>
              <a:t>Custom HW/SW</a:t>
            </a:r>
          </a:p>
          <a:p>
            <a:pPr lvl="1"/>
            <a:r>
              <a:rPr lang="en-US" sz="2000" dirty="0" smtClean="0"/>
              <a:t>Custom Ti housings</a:t>
            </a:r>
          </a:p>
          <a:p>
            <a:pPr lvl="1"/>
            <a:r>
              <a:rPr lang="en-US" sz="2000" dirty="0" smtClean="0"/>
              <a:t>Large physical size</a:t>
            </a:r>
            <a:endParaRPr lang="en-US" sz="2000" dirty="0" smtClean="0"/>
          </a:p>
        </p:txBody>
      </p:sp>
      <p:sp>
        <p:nvSpPr>
          <p:cNvPr id="5" name="Content Placeholder 8"/>
          <p:cNvSpPr txBox="1">
            <a:spLocks/>
          </p:cNvSpPr>
          <p:nvPr/>
        </p:nvSpPr>
        <p:spPr>
          <a:xfrm>
            <a:off x="1330960" y="5648961"/>
            <a:ext cx="6187440" cy="12090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rgbClr val="1F497D"/>
                </a:solidFill>
              </a:rPr>
              <a:t>Bottom Line for </a:t>
            </a:r>
            <a:r>
              <a:rPr lang="en-US" sz="2000" dirty="0" err="1" smtClean="0">
                <a:solidFill>
                  <a:srgbClr val="1F497D"/>
                </a:solidFill>
              </a:rPr>
              <a:t>xFOCE</a:t>
            </a:r>
            <a:endParaRPr lang="en-US" sz="2000" dirty="0" smtClean="0">
              <a:solidFill>
                <a:srgbClr val="1F497D"/>
              </a:solidFill>
            </a:endParaRPr>
          </a:p>
          <a:p>
            <a:pPr lvl="1"/>
            <a:r>
              <a:rPr lang="en-US" sz="1800" dirty="0" smtClean="0">
                <a:solidFill>
                  <a:srgbClr val="1F497D"/>
                </a:solidFill>
              </a:rPr>
              <a:t>Central computing w/ workstation computing environment</a:t>
            </a:r>
          </a:p>
          <a:p>
            <a:pPr lvl="1"/>
            <a:r>
              <a:rPr lang="en-US" sz="1800" dirty="0" smtClean="0">
                <a:solidFill>
                  <a:srgbClr val="1F497D"/>
                </a:solidFill>
              </a:rPr>
              <a:t>Much custom hardware and software</a:t>
            </a:r>
          </a:p>
          <a:p>
            <a:pPr lvl="1"/>
            <a:r>
              <a:rPr lang="en-US" sz="1800" dirty="0" smtClean="0">
                <a:solidFill>
                  <a:srgbClr val="1F497D"/>
                </a:solidFill>
              </a:rPr>
              <a:t>Expensive and technical to build and use</a:t>
            </a:r>
          </a:p>
          <a:p>
            <a:pPr marL="457200" lvl="1" indent="0">
              <a:buNone/>
            </a:pPr>
            <a:endParaRPr lang="en-US" sz="1800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139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Next 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up: Industrial Computers…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961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Industrial Computer Approach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3484880" cy="4048761"/>
          </a:xfrm>
        </p:spPr>
        <p:txBody>
          <a:bodyPr/>
          <a:lstStyle/>
          <a:p>
            <a:r>
              <a:rPr lang="en-US" sz="2400" dirty="0" smtClean="0"/>
              <a:t>Benefits</a:t>
            </a:r>
          </a:p>
          <a:p>
            <a:pPr lvl="1"/>
            <a:r>
              <a:rPr lang="en-US" sz="2000" dirty="0" smtClean="0"/>
              <a:t>Mostly COTS</a:t>
            </a:r>
          </a:p>
          <a:p>
            <a:pPr lvl="1"/>
            <a:r>
              <a:rPr lang="en-US" sz="2000" dirty="0" smtClean="0"/>
              <a:t>Easier to build</a:t>
            </a:r>
          </a:p>
          <a:p>
            <a:pPr lvl="1"/>
            <a:r>
              <a:rPr lang="en-US" sz="2000" dirty="0" smtClean="0"/>
              <a:t>Potentially long cable runs</a:t>
            </a:r>
            <a:endParaRPr lang="en-US" sz="2000" dirty="0" smtClean="0"/>
          </a:p>
        </p:txBody>
      </p:sp>
      <p:sp>
        <p:nvSpPr>
          <p:cNvPr id="4" name="Content Placeholder 8"/>
          <p:cNvSpPr txBox="1">
            <a:spLocks/>
          </p:cNvSpPr>
          <p:nvPr/>
        </p:nvSpPr>
        <p:spPr>
          <a:xfrm>
            <a:off x="5374640" y="1600200"/>
            <a:ext cx="3342640" cy="4048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Costs</a:t>
            </a:r>
          </a:p>
          <a:p>
            <a:pPr lvl="1"/>
            <a:r>
              <a:rPr lang="en-US" sz="2000" dirty="0" smtClean="0"/>
              <a:t>High cost</a:t>
            </a:r>
          </a:p>
          <a:p>
            <a:pPr lvl="1"/>
            <a:r>
              <a:rPr lang="en-US" sz="2000" dirty="0" smtClean="0"/>
              <a:t>High power consumption</a:t>
            </a:r>
          </a:p>
          <a:p>
            <a:pPr lvl="1"/>
            <a:r>
              <a:rPr lang="en-US" sz="2000" dirty="0" smtClean="0"/>
              <a:t>Cable may be very technical, especially from surface expression in active environment</a:t>
            </a:r>
          </a:p>
        </p:txBody>
      </p:sp>
      <p:sp>
        <p:nvSpPr>
          <p:cNvPr id="5" name="Content Placeholder 8"/>
          <p:cNvSpPr txBox="1">
            <a:spLocks/>
          </p:cNvSpPr>
          <p:nvPr/>
        </p:nvSpPr>
        <p:spPr>
          <a:xfrm>
            <a:off x="1330960" y="5648961"/>
            <a:ext cx="6187440" cy="12090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rgbClr val="1F497D"/>
                </a:solidFill>
              </a:rPr>
              <a:t>The Bottom Line</a:t>
            </a:r>
          </a:p>
          <a:p>
            <a:pPr lvl="1"/>
            <a:r>
              <a:rPr lang="en-US" sz="1800" dirty="0" smtClean="0">
                <a:solidFill>
                  <a:srgbClr val="1F497D"/>
                </a:solidFill>
              </a:rPr>
              <a:t>Expensive, more straightforward design pattern</a:t>
            </a:r>
          </a:p>
          <a:p>
            <a:pPr lvl="1"/>
            <a:r>
              <a:rPr lang="en-US" sz="1800" dirty="0" smtClean="0">
                <a:solidFill>
                  <a:srgbClr val="1F497D"/>
                </a:solidFill>
              </a:rPr>
              <a:t>min custom HW/SW</a:t>
            </a:r>
          </a:p>
          <a:p>
            <a:pPr lvl="1"/>
            <a:r>
              <a:rPr lang="en-US" sz="1800" dirty="0" smtClean="0">
                <a:solidFill>
                  <a:srgbClr val="1F497D"/>
                </a:solidFill>
              </a:rPr>
              <a:t>Best suited to cabled system</a:t>
            </a:r>
            <a:endParaRPr lang="en-US" sz="1800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212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Sensor Node Approach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1"/>
            <a:ext cx="3484880" cy="40487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Why consider this</a:t>
            </a:r>
          </a:p>
          <a:p>
            <a:pPr lvl="1"/>
            <a:r>
              <a:rPr lang="en-US" sz="1800" dirty="0" smtClean="0"/>
              <a:t>Reduce power</a:t>
            </a:r>
            <a:r>
              <a:rPr lang="en-US" sz="1800" dirty="0" smtClean="0">
                <a:solidFill>
                  <a:srgbClr val="FF0000"/>
                </a:solidFill>
              </a:rPr>
              <a:t>*</a:t>
            </a:r>
          </a:p>
          <a:p>
            <a:pPr lvl="1"/>
            <a:r>
              <a:rPr lang="en-US" sz="1800" dirty="0" smtClean="0"/>
              <a:t>Avoid custom serial IO expansion</a:t>
            </a:r>
          </a:p>
          <a:p>
            <a:pPr lvl="1"/>
            <a:r>
              <a:rPr lang="en-US" sz="1800" dirty="0" smtClean="0"/>
              <a:t>Modularizes data acquisition</a:t>
            </a:r>
          </a:p>
          <a:p>
            <a:pPr lvl="1"/>
            <a:r>
              <a:rPr lang="en-US" sz="1800" dirty="0" smtClean="0"/>
              <a:t>Many variations possible</a:t>
            </a:r>
          </a:p>
          <a:p>
            <a:pPr lvl="2"/>
            <a:r>
              <a:rPr lang="en-US" sz="1400" dirty="0" smtClean="0"/>
              <a:t>COTS processors, languages</a:t>
            </a:r>
          </a:p>
          <a:p>
            <a:pPr lvl="2"/>
            <a:r>
              <a:rPr lang="en-US" sz="1400" dirty="0" smtClean="0"/>
              <a:t>Topologies</a:t>
            </a:r>
          </a:p>
          <a:p>
            <a:pPr lvl="2"/>
            <a:r>
              <a:rPr lang="en-US" sz="1400" dirty="0" smtClean="0">
                <a:solidFill>
                  <a:srgbClr val="FF0000"/>
                </a:solidFill>
              </a:rPr>
              <a:t>*</a:t>
            </a:r>
            <a:r>
              <a:rPr lang="en-US" sz="1400" dirty="0" smtClean="0"/>
              <a:t>Connection backbone (cost: power)</a:t>
            </a:r>
          </a:p>
          <a:p>
            <a:pPr lvl="2"/>
            <a:r>
              <a:rPr lang="en-US" sz="1400" dirty="0" smtClean="0"/>
              <a:t>Component upgrades</a:t>
            </a:r>
          </a:p>
          <a:p>
            <a:pPr lvl="2"/>
            <a:r>
              <a:rPr lang="en-US" sz="1400" dirty="0" smtClean="0"/>
              <a:t>Drivers on Gateway</a:t>
            </a:r>
            <a:endParaRPr lang="en-US" sz="1400" dirty="0"/>
          </a:p>
        </p:txBody>
      </p:sp>
      <p:sp>
        <p:nvSpPr>
          <p:cNvPr id="4" name="Content Placeholder 8"/>
          <p:cNvSpPr txBox="1">
            <a:spLocks/>
          </p:cNvSpPr>
          <p:nvPr/>
        </p:nvSpPr>
        <p:spPr>
          <a:xfrm>
            <a:off x="5374640" y="1600200"/>
            <a:ext cx="3342640" cy="4048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The Rub</a:t>
            </a:r>
          </a:p>
          <a:p>
            <a:pPr lvl="1"/>
            <a:r>
              <a:rPr lang="en-US" sz="1800" dirty="0" smtClean="0"/>
              <a:t>Two software development platforms</a:t>
            </a:r>
          </a:p>
          <a:p>
            <a:pPr lvl="1"/>
            <a:r>
              <a:rPr lang="en-US" sz="1800" dirty="0" smtClean="0"/>
              <a:t>More custom hardware to build, configure, maintain</a:t>
            </a:r>
          </a:p>
          <a:p>
            <a:pPr lvl="1"/>
            <a:r>
              <a:rPr lang="en-US" sz="1800" dirty="0" smtClean="0"/>
              <a:t>More cables, connectors, housings</a:t>
            </a:r>
          </a:p>
          <a:p>
            <a:pPr lvl="1"/>
            <a:r>
              <a:rPr lang="en-US" sz="1800" dirty="0" smtClean="0"/>
              <a:t>Video expansion path unclear</a:t>
            </a:r>
          </a:p>
          <a:p>
            <a:pPr lvl="1"/>
            <a:r>
              <a:rPr lang="en-US" sz="1800" dirty="0" smtClean="0"/>
              <a:t>Multiple system clocks</a:t>
            </a:r>
          </a:p>
        </p:txBody>
      </p:sp>
      <p:sp>
        <p:nvSpPr>
          <p:cNvPr id="5" name="Content Placeholder 8"/>
          <p:cNvSpPr txBox="1">
            <a:spLocks/>
          </p:cNvSpPr>
          <p:nvPr/>
        </p:nvSpPr>
        <p:spPr>
          <a:xfrm>
            <a:off x="1330960" y="5648961"/>
            <a:ext cx="6187440" cy="12090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2"/>
                </a:solidFill>
              </a:rPr>
              <a:t>The Bottom Line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It</a:t>
            </a:r>
            <a:r>
              <a:rPr lang="fr-FR" sz="1800" dirty="0" smtClean="0">
                <a:solidFill>
                  <a:schemeClr val="tx2"/>
                </a:solidFill>
              </a:rPr>
              <a:t>’</a:t>
            </a:r>
            <a:r>
              <a:rPr lang="en-US" sz="1800" dirty="0" smtClean="0">
                <a:solidFill>
                  <a:schemeClr val="tx2"/>
                </a:solidFill>
              </a:rPr>
              <a:t>s a good design pattern, with balance of build/buy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flexible, extensible, moderate cost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Variants trade complexity, power, modularity</a:t>
            </a:r>
            <a:endParaRPr lang="en-US" sz="1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796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Computing Architectures</a:t>
            </a:r>
            <a:br>
              <a:rPr lang="en-US" dirty="0" smtClean="0"/>
            </a:br>
            <a:r>
              <a:rPr lang="en-US" sz="3600" dirty="0" smtClean="0"/>
              <a:t>User Concerns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E46C0A"/>
                </a:solidFill>
              </a:rPr>
              <a:t>Performance</a:t>
            </a:r>
            <a:r>
              <a:rPr lang="en-US" dirty="0" smtClean="0"/>
              <a:t>: </a:t>
            </a:r>
            <a:r>
              <a:rPr lang="en-US" dirty="0"/>
              <a:t>proven </a:t>
            </a:r>
            <a:r>
              <a:rPr lang="en-US" dirty="0" smtClean="0"/>
              <a:t>science approach, </a:t>
            </a:r>
            <a:r>
              <a:rPr lang="en-US" dirty="0" smtClean="0"/>
              <a:t>data </a:t>
            </a:r>
            <a:r>
              <a:rPr lang="en-US" dirty="0" smtClean="0"/>
              <a:t>quality </a:t>
            </a:r>
            <a:endParaRPr lang="en-US" dirty="0" smtClean="0"/>
          </a:p>
          <a:p>
            <a:r>
              <a:rPr lang="en-US" dirty="0" smtClean="0">
                <a:solidFill>
                  <a:srgbClr val="E46C0A"/>
                </a:solidFill>
              </a:rPr>
              <a:t>Flexibility</a:t>
            </a:r>
            <a:r>
              <a:rPr lang="en-US" dirty="0" smtClean="0"/>
              <a:t>: wide range of </a:t>
            </a:r>
            <a:r>
              <a:rPr lang="en-US" dirty="0" smtClean="0"/>
              <a:t>environments, scenarios</a:t>
            </a:r>
            <a:endParaRPr lang="en-US" dirty="0" smtClean="0"/>
          </a:p>
          <a:p>
            <a:r>
              <a:rPr lang="en-US" dirty="0" smtClean="0">
                <a:solidFill>
                  <a:srgbClr val="E46C0A"/>
                </a:solidFill>
              </a:rPr>
              <a:t>Ease</a:t>
            </a:r>
            <a:r>
              <a:rPr lang="en-US" dirty="0" smtClean="0"/>
              <a:t>: </a:t>
            </a:r>
            <a:endParaRPr lang="en-US" dirty="0" smtClean="0"/>
          </a:p>
          <a:p>
            <a:pPr lvl="1"/>
            <a:r>
              <a:rPr lang="en-US" dirty="0" smtClean="0"/>
              <a:t>Build</a:t>
            </a:r>
            <a:endParaRPr lang="en-US" dirty="0" smtClean="0"/>
          </a:p>
          <a:p>
            <a:pPr lvl="1"/>
            <a:r>
              <a:rPr lang="en-US" dirty="0" smtClean="0"/>
              <a:t>Test</a:t>
            </a:r>
          </a:p>
          <a:p>
            <a:pPr lvl="1"/>
            <a:r>
              <a:rPr lang="en-US" dirty="0" smtClean="0"/>
              <a:t>Use</a:t>
            </a:r>
            <a:r>
              <a:rPr lang="en-US" dirty="0" smtClean="0"/>
              <a:t>, maintain</a:t>
            </a:r>
          </a:p>
          <a:p>
            <a:pPr lvl="1"/>
            <a:r>
              <a:rPr lang="en-US" dirty="0" smtClean="0"/>
              <a:t>Extend</a:t>
            </a:r>
          </a:p>
          <a:p>
            <a:r>
              <a:rPr lang="en-US" dirty="0" smtClean="0">
                <a:solidFill>
                  <a:srgbClr val="E46C0A"/>
                </a:solidFill>
              </a:rPr>
              <a:t>Cost</a:t>
            </a:r>
          </a:p>
        </p:txBody>
      </p:sp>
    </p:spTree>
    <p:extLst>
      <p:ext uri="{BB962C8B-B14F-4D97-AF65-F5344CB8AC3E}">
        <p14:creationId xmlns:p14="http://schemas.microsoft.com/office/powerpoint/2010/main" val="734377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Scorecard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8592069"/>
              </p:ext>
            </p:extLst>
          </p:nvPr>
        </p:nvGraphicFramePr>
        <p:xfrm>
          <a:off x="457200" y="1600200"/>
          <a:ext cx="8229600" cy="257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4400"/>
                <a:gridCol w="1412240"/>
                <a:gridCol w="1300480"/>
                <a:gridCol w="762000"/>
                <a:gridCol w="772160"/>
                <a:gridCol w="822960"/>
                <a:gridCol w="9753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Approach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Performance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Flexibility</a:t>
                      </a:r>
                      <a:endParaRPr lang="en-US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Ease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Cost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Build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Extend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Deep Cabled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WAGO</a:t>
                      </a:r>
                      <a:r>
                        <a:rPr lang="en-US" sz="2400" baseline="0" dirty="0" smtClean="0"/>
                        <a:t> Lego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Sensor Node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+mn-lt"/>
                          <a:ea typeface="Wingdings"/>
                          <a:cs typeface="Wingdings"/>
                          <a:sym typeface="Wingdings"/>
                        </a:rPr>
                        <a:t>…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03774" y="6212379"/>
            <a:ext cx="1391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Wingdings"/>
                <a:ea typeface="Wingdings"/>
                <a:cs typeface="Wingdings"/>
                <a:sym typeface="Wingdings"/>
              </a:rPr>
              <a:t></a:t>
            </a:r>
            <a:r>
              <a:rPr lang="en-US" dirty="0" smtClean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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</a:t>
            </a:r>
            <a:endParaRPr lang="en-US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36036" y="6212379"/>
            <a:ext cx="127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 want that!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642325" y="6212379"/>
            <a:ext cx="1373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 so much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Other technologies and approaches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2577978"/>
              </p:ext>
            </p:extLst>
          </p:nvPr>
        </p:nvGraphicFramePr>
        <p:xfrm>
          <a:off x="325120" y="1503679"/>
          <a:ext cx="8625840" cy="4064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0"/>
                <a:gridCol w="6543040"/>
              </a:tblGrid>
              <a:tr h="68593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Options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Why not</a:t>
                      </a:r>
                      <a:r>
                        <a:rPr lang="en-US" baseline="0" dirty="0" smtClean="0"/>
                        <a:t> here</a:t>
                      </a:r>
                      <a:endParaRPr lang="en-US" dirty="0"/>
                    </a:p>
                  </a:txBody>
                  <a:tcPr anchor="ctr"/>
                </a:tc>
              </a:tr>
              <a:tr h="6954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CAN bus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 dirty="0"/>
                    </a:p>
                  </a:txBody>
                  <a:tcPr anchor="ctr"/>
                </a:tc>
              </a:tr>
              <a:tr h="467722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Inductive cables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68072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OASIS, BRS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Pachube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50800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 smtClean="0"/>
                        <a:t>MatLab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600" dirty="0"/>
                    </a:p>
                  </a:txBody>
                  <a:tcPr anchor="ctr"/>
                </a:tc>
              </a:tr>
              <a:tr h="50800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Acoustic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comms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6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5565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581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Architectures</a:t>
            </a:r>
            <a:br>
              <a:rPr lang="en-US" dirty="0"/>
            </a:br>
            <a:r>
              <a:rPr lang="en-US" sz="3600" dirty="0" smtClean="0"/>
              <a:t>Considered Approaches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410572"/>
              </p:ext>
            </p:extLst>
          </p:nvPr>
        </p:nvGraphicFramePr>
        <p:xfrm>
          <a:off x="568960" y="2002728"/>
          <a:ext cx="8270240" cy="3989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7560"/>
                <a:gridCol w="2047240"/>
                <a:gridCol w="2087880"/>
                <a:gridCol w="2067560"/>
              </a:tblGrid>
              <a:tr h="132043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Location Matters </a:t>
                      </a:r>
                      <a:r>
                        <a:rPr lang="en-US" sz="1600" dirty="0" smtClean="0"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</a:t>
                      </a:r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Build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vs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smtClean="0"/>
                        <a:t>Buy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 smtClean="0"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</a:t>
                      </a:r>
                      <a:r>
                        <a:rPr lang="en-US" sz="1600" baseline="0" dirty="0" smtClean="0"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Connected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Semi-Connected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Stand-alone</a:t>
                      </a:r>
                      <a:endParaRPr lang="en-US" dirty="0"/>
                    </a:p>
                  </a:txBody>
                  <a:tcPr anchor="ctr"/>
                </a:tc>
              </a:tr>
              <a:tr h="85429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Custom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</a:tr>
              <a:tr h="960961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Consumer COTS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854291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High</a:t>
                      </a:r>
                      <a:r>
                        <a:rPr lang="en-US" baseline="0" dirty="0" smtClean="0"/>
                        <a:t> grade COTS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9" name="Rounded Rectangle 18"/>
          <p:cNvSpPr/>
          <p:nvPr/>
        </p:nvSpPr>
        <p:spPr>
          <a:xfrm>
            <a:off x="2394916" y="6322601"/>
            <a:ext cx="1031778" cy="361965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1F497D"/>
                </a:solidFill>
              </a:rPr>
              <a:t>xFOCE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069417" y="4647300"/>
            <a:ext cx="1164284" cy="372125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497D"/>
                </a:solidFill>
              </a:rPr>
              <a:t>CP FOCE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261360" y="3826350"/>
            <a:ext cx="728557" cy="1391233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497D"/>
                </a:solidFill>
              </a:rPr>
              <a:t>SW FOCE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470563" y="3518424"/>
            <a:ext cx="863600" cy="445509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1F497D"/>
                </a:solidFill>
              </a:rPr>
              <a:t>eFOCE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177634" y="3651678"/>
            <a:ext cx="1674949" cy="538480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497D"/>
                </a:solidFill>
              </a:rPr>
              <a:t>Deep FOCE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288527" y="4083476"/>
            <a:ext cx="2955553" cy="488524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497D"/>
                </a:solidFill>
              </a:rPr>
              <a:t>Sensor Node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087200" y="5019425"/>
            <a:ext cx="982218" cy="462742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497D"/>
                </a:solidFill>
              </a:rPr>
              <a:t>IPC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662574" y="5615560"/>
            <a:ext cx="2083666" cy="317501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1F497D"/>
                </a:solidFill>
              </a:rPr>
              <a:t>SIAM+Digi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244080" y="6026354"/>
            <a:ext cx="1445260" cy="488524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1F497D"/>
                </a:solidFill>
              </a:rPr>
              <a:t>SensorPod</a:t>
            </a:r>
            <a:endParaRPr lang="en-US" dirty="0">
              <a:solidFill>
                <a:srgbClr val="1F497D"/>
              </a:solidFill>
            </a:endParaRPr>
          </a:p>
        </p:txBody>
      </p:sp>
      <p:cxnSp>
        <p:nvCxnSpPr>
          <p:cNvPr id="30" name="Straight Connector 29"/>
          <p:cNvCxnSpPr>
            <a:stCxn id="28" idx="1"/>
          </p:cNvCxnSpPr>
          <p:nvPr/>
        </p:nvCxnSpPr>
        <p:spPr>
          <a:xfrm flipH="1" flipV="1">
            <a:off x="6492240" y="4744720"/>
            <a:ext cx="751840" cy="1525896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oval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Pentagon 7"/>
          <p:cNvSpPr/>
          <p:nvPr/>
        </p:nvSpPr>
        <p:spPr>
          <a:xfrm rot="19425082">
            <a:off x="3496843" y="6204790"/>
            <a:ext cx="476506" cy="187341"/>
          </a:xfrm>
          <a:prstGeom prst="homePlate">
            <a:avLst/>
          </a:prstGeom>
          <a:solidFill>
            <a:schemeClr val="accent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3396214" y="5901059"/>
            <a:ext cx="429683" cy="361965"/>
          </a:xfrm>
          <a:prstGeom prst="roundRect">
            <a:avLst>
              <a:gd name="adj" fmla="val 8667"/>
            </a:avLst>
          </a:prstGeom>
          <a:noFill/>
          <a:ln w="28575" cmpd="sng">
            <a:noFill/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497D"/>
                </a:solidFill>
              </a:rPr>
              <a:t>?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65776" y="1417638"/>
            <a:ext cx="2742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Slide order? later?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What are Sensor Node </a:t>
            </a:r>
            <a:r>
              <a:rPr lang="en-US" dirty="0" err="1" smtClean="0">
                <a:solidFill>
                  <a:schemeClr val="accent2"/>
                </a:solidFill>
              </a:rPr>
              <a:t>etc</a:t>
            </a:r>
            <a:r>
              <a:rPr lang="en-US" dirty="0" smtClean="0">
                <a:solidFill>
                  <a:schemeClr val="accent2"/>
                </a:solidFill>
              </a:rPr>
              <a:t>?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505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Options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93240"/>
          </a:xfrm>
        </p:spPr>
        <p:txBody>
          <a:bodyPr/>
          <a:lstStyle/>
          <a:p>
            <a:r>
              <a:rPr lang="en-US" dirty="0" smtClean="0"/>
              <a:t>What to look for: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37049" y="3671520"/>
            <a:ext cx="1933049" cy="207904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37049" y="4478494"/>
            <a:ext cx="1933051" cy="138226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554730" y="3671520"/>
            <a:ext cx="789501" cy="21892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383192" y="3734621"/>
            <a:ext cx="691091" cy="3619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mixed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512193" y="3750493"/>
            <a:ext cx="804338" cy="346078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custom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137798" y="3740994"/>
            <a:ext cx="761984" cy="35134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c</a:t>
            </a:r>
            <a:r>
              <a:rPr lang="en-US" sz="1400" dirty="0" smtClean="0">
                <a:solidFill>
                  <a:srgbClr val="000000"/>
                </a:solidFill>
              </a:rPr>
              <a:t>ots/</a:t>
            </a:r>
            <a:r>
              <a:rPr lang="en-US" sz="1400" dirty="0" err="1" smtClean="0">
                <a:solidFill>
                  <a:srgbClr val="000000"/>
                </a:solidFill>
              </a:rPr>
              <a:t>os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03633" y="3002376"/>
            <a:ext cx="20258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E46C0A"/>
                </a:solidFill>
              </a:rPr>
              <a:t>Build </a:t>
            </a:r>
            <a:r>
              <a:rPr lang="en-US" dirty="0" err="1" smtClean="0">
                <a:solidFill>
                  <a:srgbClr val="E46C0A"/>
                </a:solidFill>
              </a:rPr>
              <a:t>vs</a:t>
            </a:r>
            <a:r>
              <a:rPr lang="en-US" dirty="0" smtClean="0">
                <a:solidFill>
                  <a:srgbClr val="E46C0A"/>
                </a:solidFill>
              </a:rPr>
              <a:t> Buy</a:t>
            </a:r>
            <a:r>
              <a:rPr lang="en-US" dirty="0" smtClean="0"/>
              <a:t>: </a:t>
            </a:r>
          </a:p>
          <a:p>
            <a:r>
              <a:rPr lang="en-US" dirty="0" smtClean="0"/>
              <a:t>by subsystem, color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37049" y="2202121"/>
            <a:ext cx="183126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Location Matters</a:t>
            </a:r>
            <a:r>
              <a:rPr lang="en-US" dirty="0" smtClean="0"/>
              <a:t>: </a:t>
            </a:r>
          </a:p>
          <a:p>
            <a:r>
              <a:rPr lang="en-US" dirty="0"/>
              <a:t>M</a:t>
            </a:r>
            <a:r>
              <a:rPr lang="en-US" dirty="0" smtClean="0"/>
              <a:t>ore stuff @...</a:t>
            </a:r>
          </a:p>
          <a:p>
            <a:r>
              <a:rPr lang="en-US" dirty="0" smtClean="0"/>
              <a:t>Shore    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</a:t>
            </a:r>
            <a:endParaRPr lang="en-US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dirty="0" smtClean="0"/>
              <a:t>Surface   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</a:t>
            </a:r>
            <a:endParaRPr lang="en-US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US" dirty="0" smtClean="0"/>
              <a:t>Seafloor 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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597448" y="3913132"/>
            <a:ext cx="0" cy="1144981"/>
          </a:xfrm>
          <a:prstGeom prst="straightConnector1">
            <a:avLst/>
          </a:prstGeom>
          <a:ln w="57150" cmpd="sng">
            <a:solidFill>
              <a:schemeClr val="accent2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2044488" y="4907467"/>
            <a:ext cx="1005840" cy="0"/>
          </a:xfrm>
          <a:prstGeom prst="straightConnector1">
            <a:avLst/>
          </a:prstGeom>
          <a:ln w="57150" cmpd="sng">
            <a:solidFill>
              <a:schemeClr val="accent2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457200" y="6002986"/>
            <a:ext cx="43268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 dirty="0"/>
              <a:t>Remember to breathe :o)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934858" y="5428668"/>
            <a:ext cx="1161004" cy="1077218"/>
          </a:xfrm>
          <a:prstGeom prst="rect">
            <a:avLst/>
          </a:prstGeom>
          <a:noFill/>
          <a:ln w="38100" cmpd="sng">
            <a:solidFill>
              <a:schemeClr val="accent6">
                <a:lumMod val="75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10 kW</a:t>
            </a:r>
          </a:p>
          <a:p>
            <a:r>
              <a:rPr lang="en-US" sz="1600" dirty="0" smtClean="0"/>
              <a:t>1000 </a:t>
            </a:r>
            <a:r>
              <a:rPr lang="en-US" sz="1600" dirty="0" err="1" smtClean="0"/>
              <a:t>MBps</a:t>
            </a:r>
            <a:endParaRPr lang="en-US" sz="1600" dirty="0" smtClean="0"/>
          </a:p>
          <a:p>
            <a:r>
              <a:rPr lang="en-US" sz="1600" dirty="0" smtClean="0"/>
              <a:t>Eth, Serial</a:t>
            </a:r>
          </a:p>
          <a:p>
            <a:r>
              <a:rPr lang="en-US" sz="1600" dirty="0" smtClean="0"/>
              <a:t>Star</a:t>
            </a:r>
            <a:endParaRPr lang="en-US" sz="1600" dirty="0" smtClean="0"/>
          </a:p>
        </p:txBody>
      </p:sp>
      <p:sp>
        <p:nvSpPr>
          <p:cNvPr id="31" name="TextBox 30"/>
          <p:cNvSpPr txBox="1"/>
          <p:nvPr/>
        </p:nvSpPr>
        <p:spPr>
          <a:xfrm>
            <a:off x="4512193" y="4424929"/>
            <a:ext cx="21335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E46C0A"/>
                </a:solidFill>
              </a:rPr>
              <a:t>Topology, Resources</a:t>
            </a:r>
            <a:r>
              <a:rPr lang="en-US" dirty="0" smtClean="0"/>
              <a:t>: </a:t>
            </a:r>
          </a:p>
          <a:p>
            <a:r>
              <a:rPr lang="en-US" dirty="0" smtClean="0"/>
              <a:t>Power, Bandwidth</a:t>
            </a:r>
          </a:p>
          <a:p>
            <a:r>
              <a:rPr lang="en-US" dirty="0" smtClean="0"/>
              <a:t>Backbone</a:t>
            </a:r>
          </a:p>
          <a:p>
            <a:r>
              <a:rPr lang="en-US" dirty="0" smtClean="0"/>
              <a:t>Topology</a:t>
            </a:r>
            <a:endParaRPr lang="en-US" dirty="0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421" y="142240"/>
            <a:ext cx="2793585" cy="298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89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Architectures</a:t>
            </a:r>
            <a:br>
              <a:rPr lang="en-US" dirty="0"/>
            </a:br>
            <a:r>
              <a:rPr lang="en-US" sz="3600" dirty="0" smtClean="0"/>
              <a:t>Deep Cabled Approach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3867" y="1515533"/>
            <a:ext cx="2961216" cy="5012267"/>
          </a:xfrm>
        </p:spPr>
        <p:txBody>
          <a:bodyPr>
            <a:normAutofit lnSpcReduction="10000"/>
          </a:bodyPr>
          <a:lstStyle/>
          <a:p>
            <a:r>
              <a:rPr lang="en-US" sz="2000" dirty="0" smtClean="0"/>
              <a:t>Description </a:t>
            </a:r>
          </a:p>
          <a:p>
            <a:pPr lvl="1"/>
            <a:r>
              <a:rPr lang="en-US" sz="1600" dirty="0"/>
              <a:t>1 year experiment</a:t>
            </a:r>
          </a:p>
          <a:p>
            <a:pPr lvl="1"/>
            <a:r>
              <a:rPr lang="en-US" sz="1600" dirty="0"/>
              <a:t>1000m Operation</a:t>
            </a:r>
          </a:p>
          <a:p>
            <a:pPr lvl="1"/>
            <a:r>
              <a:rPr lang="en-US" sz="1600" dirty="0" smtClean="0"/>
              <a:t>High Power, Bandwidth cable</a:t>
            </a:r>
          </a:p>
          <a:p>
            <a:r>
              <a:rPr lang="en-US" sz="2000" dirty="0" smtClean="0"/>
              <a:t>Features</a:t>
            </a:r>
            <a:endParaRPr lang="en-US" sz="2400" dirty="0" smtClean="0"/>
          </a:p>
          <a:p>
            <a:pPr lvl="1"/>
            <a:r>
              <a:rPr lang="en-US" sz="1600" dirty="0">
                <a:solidFill>
                  <a:srgbClr val="1F497D"/>
                </a:solidFill>
              </a:rPr>
              <a:t>Central computing w/ many serial ports</a:t>
            </a:r>
          </a:p>
          <a:p>
            <a:pPr lvl="1"/>
            <a:r>
              <a:rPr lang="en-US" sz="1600" dirty="0" smtClean="0"/>
              <a:t>Custom </a:t>
            </a:r>
            <a:r>
              <a:rPr lang="en-US" sz="1600" dirty="0" smtClean="0"/>
              <a:t>electronics &amp; housings</a:t>
            </a:r>
          </a:p>
          <a:p>
            <a:pPr lvl="1"/>
            <a:r>
              <a:rPr lang="en-US" sz="1600" dirty="0" smtClean="0"/>
              <a:t>Custom/open software</a:t>
            </a:r>
            <a:endParaRPr lang="en-US" sz="1600" dirty="0"/>
          </a:p>
          <a:p>
            <a:pPr lvl="1"/>
            <a:r>
              <a:rPr lang="en-US" sz="1600" dirty="0" smtClean="0"/>
              <a:t>Ethernet</a:t>
            </a:r>
            <a:r>
              <a:rPr lang="en-US" sz="1600" dirty="0" smtClean="0"/>
              <a:t>, serial</a:t>
            </a:r>
          </a:p>
          <a:p>
            <a:pPr lvl="1"/>
            <a:r>
              <a:rPr lang="en-US" sz="1600" dirty="0" smtClean="0"/>
              <a:t>In situ ESW gen</a:t>
            </a:r>
          </a:p>
          <a:p>
            <a:pPr lvl="1"/>
            <a:r>
              <a:rPr lang="en-US" sz="1600" dirty="0" smtClean="0"/>
              <a:t>ROV CO2 handling</a:t>
            </a:r>
          </a:p>
          <a:p>
            <a:pPr lvl="1"/>
            <a:r>
              <a:rPr lang="en-US" sz="1600" dirty="0" smtClean="0"/>
              <a:t>Video</a:t>
            </a:r>
          </a:p>
          <a:p>
            <a:r>
              <a:rPr lang="en-US" sz="2000" dirty="0" smtClean="0"/>
              <a:t>Examples</a:t>
            </a:r>
          </a:p>
          <a:p>
            <a:pPr lvl="1"/>
            <a:r>
              <a:rPr lang="en-US" sz="1800" dirty="0" smtClean="0"/>
              <a:t>Deep FOCE</a:t>
            </a:r>
            <a:endParaRPr lang="en-US" sz="1800" dirty="0"/>
          </a:p>
        </p:txBody>
      </p:sp>
      <p:sp>
        <p:nvSpPr>
          <p:cNvPr id="5" name="Rectangle 4"/>
          <p:cNvSpPr/>
          <p:nvPr/>
        </p:nvSpPr>
        <p:spPr>
          <a:xfrm>
            <a:off x="3196167" y="1515533"/>
            <a:ext cx="4149512" cy="254846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196167" y="2540000"/>
            <a:ext cx="4149512" cy="407246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345679" y="1515534"/>
            <a:ext cx="1669203" cy="50969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5868458" y="5034488"/>
            <a:ext cx="1563175" cy="0"/>
          </a:xfrm>
          <a:prstGeom prst="line">
            <a:avLst/>
          </a:prstGeom>
          <a:ln w="76200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3503094" y="4261933"/>
            <a:ext cx="804338" cy="585257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ESW</a:t>
            </a:r>
          </a:p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mixer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534843" y="1856319"/>
            <a:ext cx="719666" cy="43391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CO2</a:t>
            </a:r>
            <a:endParaRPr lang="en-US" dirty="0">
              <a:solidFill>
                <a:srgbClr val="376092"/>
              </a:solidFill>
            </a:endParaRPr>
          </a:p>
        </p:txBody>
      </p:sp>
      <p:cxnSp>
        <p:nvCxnSpPr>
          <p:cNvPr id="14" name="Straight Connector 13"/>
          <p:cNvCxnSpPr>
            <a:stCxn id="13" idx="2"/>
            <a:endCxn id="12" idx="0"/>
          </p:cNvCxnSpPr>
          <p:nvPr/>
        </p:nvCxnSpPr>
        <p:spPr>
          <a:xfrm>
            <a:off x="3894676" y="2290235"/>
            <a:ext cx="10587" cy="1971698"/>
          </a:xfrm>
          <a:prstGeom prst="line">
            <a:avLst/>
          </a:prstGeom>
          <a:ln w="38100" cmpd="sng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4487334" y="4064000"/>
            <a:ext cx="1280583" cy="1392740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FOCE Control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519497" y="5793335"/>
            <a:ext cx="750357" cy="30268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Flow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503094" y="5191067"/>
            <a:ext cx="804338" cy="51856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ESW </a:t>
            </a:r>
            <a:r>
              <a:rPr lang="en-US" sz="1400" dirty="0" err="1" smtClean="0">
                <a:solidFill>
                  <a:srgbClr val="376092"/>
                </a:solidFill>
              </a:rPr>
              <a:t>dist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465920" y="3281919"/>
            <a:ext cx="1301997" cy="68683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Power</a:t>
            </a:r>
          </a:p>
          <a:p>
            <a:pPr algn="ctr"/>
            <a:r>
              <a:rPr lang="en-US" sz="1400" dirty="0" err="1" smtClean="0">
                <a:solidFill>
                  <a:srgbClr val="376092"/>
                </a:solidFill>
              </a:rPr>
              <a:t>Dist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604810" y="6107641"/>
            <a:ext cx="750357" cy="31749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video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4604810" y="5763764"/>
            <a:ext cx="1121314" cy="30268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instruments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7498294" y="1059924"/>
            <a:ext cx="691091" cy="3619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mixed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6627295" y="1075796"/>
            <a:ext cx="804338" cy="346078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custom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8252900" y="1066297"/>
            <a:ext cx="761984" cy="35134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c</a:t>
            </a:r>
            <a:r>
              <a:rPr lang="en-US" sz="1400" dirty="0" smtClean="0">
                <a:solidFill>
                  <a:srgbClr val="000000"/>
                </a:solidFill>
              </a:rPr>
              <a:t>ots/</a:t>
            </a:r>
            <a:r>
              <a:rPr lang="en-US" sz="1400" dirty="0" err="1" smtClean="0">
                <a:solidFill>
                  <a:srgbClr val="000000"/>
                </a:solidFill>
              </a:rPr>
              <a:t>os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4604810" y="4654317"/>
            <a:ext cx="1004359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SIAM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4604810" y="5024907"/>
            <a:ext cx="1004358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PC104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579795" y="2423583"/>
            <a:ext cx="1259896" cy="3775045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err="1" smtClean="0">
                <a:solidFill>
                  <a:srgbClr val="376092"/>
                </a:solidFill>
              </a:rPr>
              <a:t>Sci</a:t>
            </a:r>
            <a:r>
              <a:rPr lang="en-US" sz="1400" dirty="0" smtClean="0">
                <a:solidFill>
                  <a:srgbClr val="376092"/>
                </a:solidFill>
              </a:rPr>
              <a:t>/Control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7579795" y="3577099"/>
            <a:ext cx="1259896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SSDS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579795" y="4102005"/>
            <a:ext cx="1259896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RDV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579795" y="4440675"/>
            <a:ext cx="1259896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OSDT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7579795" y="4782511"/>
            <a:ext cx="1259896" cy="48789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Browser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(video)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579795" y="3245867"/>
            <a:ext cx="1259896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SIAM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969001" y="3728440"/>
            <a:ext cx="1161004" cy="1077218"/>
          </a:xfrm>
          <a:prstGeom prst="rect">
            <a:avLst/>
          </a:prstGeom>
          <a:noFill/>
          <a:ln w="38100" cmpd="sng">
            <a:solidFill>
              <a:schemeClr val="accent6">
                <a:lumMod val="75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10 kW</a:t>
            </a:r>
          </a:p>
          <a:p>
            <a:r>
              <a:rPr lang="en-US" sz="1600" dirty="0" smtClean="0"/>
              <a:t>1000 </a:t>
            </a:r>
            <a:r>
              <a:rPr lang="en-US" sz="1600" dirty="0" err="1" smtClean="0"/>
              <a:t>MBps</a:t>
            </a:r>
            <a:endParaRPr lang="en-US" sz="1600" dirty="0" smtClean="0"/>
          </a:p>
          <a:p>
            <a:r>
              <a:rPr lang="en-US" sz="1600" dirty="0" smtClean="0"/>
              <a:t>Eth, Serial</a:t>
            </a:r>
          </a:p>
          <a:p>
            <a:r>
              <a:rPr lang="en-US" sz="1600" dirty="0" smtClean="0"/>
              <a:t>Star</a:t>
            </a:r>
            <a:endParaRPr lang="en-US" sz="1600" dirty="0" smtClean="0"/>
          </a:p>
        </p:txBody>
      </p:sp>
      <p:sp>
        <p:nvSpPr>
          <p:cNvPr id="48" name="Rounded Rectangle 47"/>
          <p:cNvSpPr/>
          <p:nvPr/>
        </p:nvSpPr>
        <p:spPr>
          <a:xfrm>
            <a:off x="7579795" y="5327588"/>
            <a:ext cx="1259896" cy="3820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terminal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7579795" y="5763764"/>
            <a:ext cx="1259896" cy="34387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Mac/Win/Lin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7579795" y="2954762"/>
            <a:ext cx="1259896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DFOCE GUI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7590169" y="1640288"/>
            <a:ext cx="838655" cy="721782"/>
          </a:xfrm>
          <a:prstGeom prst="roundRect">
            <a:avLst/>
          </a:prstGeom>
          <a:solidFill>
            <a:srgbClr val="C3D69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Power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671670" y="1987554"/>
            <a:ext cx="754606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Shore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046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Architectures</a:t>
            </a:r>
            <a:br>
              <a:rPr lang="en-US" dirty="0"/>
            </a:br>
            <a:r>
              <a:rPr lang="en-US" sz="3600" dirty="0" smtClean="0"/>
              <a:t>WAGO Lego Approach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3867" y="1515533"/>
            <a:ext cx="2961216" cy="5012267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Description </a:t>
            </a:r>
          </a:p>
          <a:p>
            <a:pPr lvl="1"/>
            <a:r>
              <a:rPr lang="en-US" sz="1600" dirty="0"/>
              <a:t>1 year experiment</a:t>
            </a:r>
          </a:p>
          <a:p>
            <a:pPr lvl="1"/>
            <a:r>
              <a:rPr lang="en-US" sz="1600" dirty="0" smtClean="0"/>
              <a:t>40-? m Operation</a:t>
            </a:r>
            <a:endParaRPr lang="en-US" sz="1600" dirty="0"/>
          </a:p>
          <a:p>
            <a:pPr lvl="1"/>
            <a:r>
              <a:rPr lang="en-US" sz="1600" dirty="0" smtClean="0"/>
              <a:t>Med Power, Bandwidth cable</a:t>
            </a:r>
          </a:p>
          <a:p>
            <a:pPr lvl="1"/>
            <a:r>
              <a:rPr lang="en-US" sz="1600" dirty="0" smtClean="0"/>
              <a:t>Not stand-alone (power)</a:t>
            </a:r>
          </a:p>
          <a:p>
            <a:r>
              <a:rPr lang="en-US" sz="2000" dirty="0" smtClean="0"/>
              <a:t>Features</a:t>
            </a:r>
            <a:endParaRPr lang="en-US" sz="2400" dirty="0" smtClean="0"/>
          </a:p>
          <a:p>
            <a:pPr lvl="1"/>
            <a:r>
              <a:rPr lang="en-US" sz="1600" dirty="0" smtClean="0"/>
              <a:t>Custom electronics &amp; housings</a:t>
            </a:r>
          </a:p>
          <a:p>
            <a:pPr lvl="1"/>
            <a:r>
              <a:rPr lang="en-US" sz="1600" dirty="0" smtClean="0"/>
              <a:t>COTS/custom software</a:t>
            </a:r>
            <a:endParaRPr lang="en-US" sz="1600" dirty="0"/>
          </a:p>
          <a:p>
            <a:pPr lvl="1"/>
            <a:r>
              <a:rPr lang="en-US" sz="1600" dirty="0" smtClean="0"/>
              <a:t>Ethernet</a:t>
            </a:r>
            <a:r>
              <a:rPr lang="en-US" sz="1600" dirty="0" smtClean="0"/>
              <a:t>, serial, </a:t>
            </a:r>
            <a:r>
              <a:rPr lang="en-US" sz="1600" dirty="0" err="1" smtClean="0"/>
              <a:t>modbus</a:t>
            </a:r>
            <a:endParaRPr lang="en-US" sz="1600" dirty="0" smtClean="0"/>
          </a:p>
          <a:p>
            <a:pPr lvl="1"/>
            <a:r>
              <a:rPr lang="en-US" sz="1600" dirty="0" smtClean="0"/>
              <a:t>On shore ESW gen</a:t>
            </a:r>
          </a:p>
          <a:p>
            <a:pPr lvl="1"/>
            <a:r>
              <a:rPr lang="en-US" sz="1600" dirty="0" smtClean="0"/>
              <a:t>Video</a:t>
            </a:r>
          </a:p>
          <a:p>
            <a:r>
              <a:rPr lang="en-US" sz="2000" dirty="0" smtClean="0"/>
              <a:t>Examples</a:t>
            </a:r>
          </a:p>
          <a:p>
            <a:pPr lvl="1"/>
            <a:r>
              <a:rPr lang="en-US" sz="1800" dirty="0" smtClean="0"/>
              <a:t>Deep FOCE</a:t>
            </a:r>
            <a:endParaRPr lang="en-US" sz="1800" dirty="0"/>
          </a:p>
        </p:txBody>
      </p:sp>
      <p:sp>
        <p:nvSpPr>
          <p:cNvPr id="5" name="Rectangle 4"/>
          <p:cNvSpPr/>
          <p:nvPr/>
        </p:nvSpPr>
        <p:spPr>
          <a:xfrm>
            <a:off x="3196167" y="1515533"/>
            <a:ext cx="4000499" cy="254846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196167" y="1920241"/>
            <a:ext cx="4000500" cy="469222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44167" y="1515534"/>
            <a:ext cx="2770717" cy="50969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5868458" y="5027588"/>
            <a:ext cx="1384073" cy="6901"/>
          </a:xfrm>
          <a:prstGeom prst="line">
            <a:avLst/>
          </a:prstGeom>
          <a:ln w="76200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6557664" y="2098955"/>
            <a:ext cx="804338" cy="585257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ESW</a:t>
            </a:r>
          </a:p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mixer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043880" y="2174626"/>
            <a:ext cx="719666" cy="43391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CO2</a:t>
            </a:r>
            <a:endParaRPr lang="en-US" dirty="0">
              <a:solidFill>
                <a:srgbClr val="376092"/>
              </a:solidFill>
            </a:endParaRPr>
          </a:p>
        </p:txBody>
      </p:sp>
      <p:cxnSp>
        <p:nvCxnSpPr>
          <p:cNvPr id="14" name="Straight Connector 13"/>
          <p:cNvCxnSpPr>
            <a:stCxn id="13" idx="1"/>
            <a:endCxn id="12" idx="3"/>
          </p:cNvCxnSpPr>
          <p:nvPr/>
        </p:nvCxnSpPr>
        <p:spPr>
          <a:xfrm flipH="1">
            <a:off x="7362002" y="2391584"/>
            <a:ext cx="681878" cy="0"/>
          </a:xfrm>
          <a:prstGeom prst="line">
            <a:avLst/>
          </a:prstGeom>
          <a:ln w="38100" cmpd="sng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4392087" y="4064000"/>
            <a:ext cx="1280583" cy="1354010"/>
          </a:xfrm>
          <a:prstGeom prst="roundRect">
            <a:avLst>
              <a:gd name="adj" fmla="val 9581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FOCE Control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461828" y="5639769"/>
            <a:ext cx="750357" cy="30268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flow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407847" y="4938178"/>
            <a:ext cx="804338" cy="51856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ESW </a:t>
            </a:r>
            <a:r>
              <a:rPr lang="en-US" sz="1400" dirty="0" err="1" smtClean="0">
                <a:solidFill>
                  <a:srgbClr val="376092"/>
                </a:solidFill>
              </a:rPr>
              <a:t>dist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370673" y="2779712"/>
            <a:ext cx="1301997" cy="1189039"/>
          </a:xfrm>
          <a:prstGeom prst="roundRect">
            <a:avLst>
              <a:gd name="adj" fmla="val 1041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Power</a:t>
            </a:r>
          </a:p>
          <a:p>
            <a:pPr algn="ctr"/>
            <a:r>
              <a:rPr lang="en-US" sz="1400" dirty="0" err="1" smtClean="0">
                <a:solidFill>
                  <a:srgbClr val="376092"/>
                </a:solidFill>
              </a:rPr>
              <a:t>Dist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509563" y="6107641"/>
            <a:ext cx="750357" cy="31749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video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4502403" y="5712912"/>
            <a:ext cx="1121314" cy="30268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instruments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7498294" y="1059924"/>
            <a:ext cx="691091" cy="3619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mixed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6627295" y="1075796"/>
            <a:ext cx="804338" cy="346078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custom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8252900" y="1066297"/>
            <a:ext cx="761984" cy="35134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c</a:t>
            </a:r>
            <a:r>
              <a:rPr lang="en-US" sz="1400" dirty="0" smtClean="0">
                <a:solidFill>
                  <a:srgbClr val="000000"/>
                </a:solidFill>
              </a:rPr>
              <a:t>ots/</a:t>
            </a:r>
            <a:r>
              <a:rPr lang="en-US" sz="1400" dirty="0" err="1" smtClean="0">
                <a:solidFill>
                  <a:srgbClr val="000000"/>
                </a:solidFill>
              </a:rPr>
              <a:t>os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4509564" y="4518021"/>
            <a:ext cx="1004358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WAGO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509565" y="4820702"/>
            <a:ext cx="1004358" cy="42757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Serial MUX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685425" y="3068320"/>
            <a:ext cx="1134949" cy="3369710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err="1" smtClean="0">
                <a:solidFill>
                  <a:srgbClr val="376092"/>
                </a:solidFill>
              </a:rPr>
              <a:t>Sci</a:t>
            </a:r>
            <a:r>
              <a:rPr lang="en-US" sz="1400" dirty="0" smtClean="0">
                <a:solidFill>
                  <a:srgbClr val="376092"/>
                </a:solidFill>
              </a:rPr>
              <a:t>/Control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7742254" y="5041715"/>
            <a:ext cx="1021292" cy="48789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Browser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(video)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654700" y="3678060"/>
            <a:ext cx="1259896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rgbClr val="000000"/>
                </a:solidFill>
              </a:rPr>
              <a:t>LabView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245450" y="3743484"/>
            <a:ext cx="1116552" cy="1077218"/>
          </a:xfrm>
          <a:prstGeom prst="rect">
            <a:avLst/>
          </a:prstGeom>
          <a:noFill/>
          <a:ln w="38100" cmpd="sng">
            <a:solidFill>
              <a:srgbClr val="E46C0A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0.2 kW</a:t>
            </a:r>
          </a:p>
          <a:p>
            <a:r>
              <a:rPr lang="en-US" sz="1600" dirty="0" smtClean="0"/>
              <a:t>2-10 </a:t>
            </a:r>
            <a:r>
              <a:rPr lang="en-US" sz="1600" dirty="0" err="1" smtClean="0"/>
              <a:t>MBps</a:t>
            </a:r>
            <a:endParaRPr lang="en-US" sz="1600" dirty="0" smtClean="0"/>
          </a:p>
          <a:p>
            <a:r>
              <a:rPr lang="en-US" sz="1600" dirty="0" smtClean="0"/>
              <a:t>Eth, RS422</a:t>
            </a:r>
          </a:p>
          <a:p>
            <a:r>
              <a:rPr lang="en-US" sz="1600" dirty="0" smtClean="0"/>
              <a:t>Star/Bus</a:t>
            </a:r>
            <a:endParaRPr lang="en-US" sz="1600" dirty="0"/>
          </a:p>
        </p:txBody>
      </p:sp>
      <p:sp>
        <p:nvSpPr>
          <p:cNvPr id="48" name="Rounded Rectangle 47"/>
          <p:cNvSpPr/>
          <p:nvPr/>
        </p:nvSpPr>
        <p:spPr>
          <a:xfrm>
            <a:off x="7792720" y="5418010"/>
            <a:ext cx="894080" cy="3820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terminal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7695574" y="3968751"/>
            <a:ext cx="1146602" cy="48789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National</a:t>
            </a:r>
            <a:endParaRPr lang="en-US" sz="1400" dirty="0">
              <a:solidFill>
                <a:srgbClr val="000000"/>
              </a:solidFill>
            </a:endParaRPr>
          </a:p>
          <a:p>
            <a:pPr algn="ctr"/>
            <a:r>
              <a:rPr lang="en-US" sz="1400" dirty="0" err="1" smtClean="0">
                <a:solidFill>
                  <a:srgbClr val="000000"/>
                </a:solidFill>
              </a:rPr>
              <a:t>Inst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622952" y="5712059"/>
            <a:ext cx="1259896" cy="34387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Mac/Win/Lin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7665508" y="5982786"/>
            <a:ext cx="1259896" cy="34387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Serial MUX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4509565" y="3334818"/>
            <a:ext cx="1004358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WAGO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7673772" y="3409772"/>
            <a:ext cx="1240824" cy="26828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LV GUI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4509564" y="3644899"/>
            <a:ext cx="1004357" cy="28681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GF ISO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52" name="Straight Connector 51"/>
          <p:cNvCxnSpPr>
            <a:stCxn id="12" idx="1"/>
          </p:cNvCxnSpPr>
          <p:nvPr/>
        </p:nvCxnSpPr>
        <p:spPr>
          <a:xfrm flipH="1">
            <a:off x="3841753" y="2391584"/>
            <a:ext cx="2715911" cy="0"/>
          </a:xfrm>
          <a:prstGeom prst="line">
            <a:avLst/>
          </a:prstGeom>
          <a:ln w="38100" cmpd="sng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21" idx="0"/>
          </p:cNvCxnSpPr>
          <p:nvPr/>
        </p:nvCxnSpPr>
        <p:spPr>
          <a:xfrm flipV="1">
            <a:off x="3810016" y="2360118"/>
            <a:ext cx="31737" cy="2578060"/>
          </a:xfrm>
          <a:prstGeom prst="line">
            <a:avLst/>
          </a:prstGeom>
          <a:ln w="38100" cmpd="sng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ounded Rectangle 62"/>
          <p:cNvSpPr/>
          <p:nvPr/>
        </p:nvSpPr>
        <p:spPr>
          <a:xfrm>
            <a:off x="5294579" y="6076891"/>
            <a:ext cx="756182" cy="42757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video</a:t>
            </a:r>
            <a:endParaRPr lang="en-US" sz="1400" dirty="0" smtClean="0">
              <a:solidFill>
                <a:schemeClr val="tx1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MUX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6523347" y="2719959"/>
            <a:ext cx="838655" cy="721782"/>
          </a:xfrm>
          <a:prstGeom prst="roundRect">
            <a:avLst/>
          </a:prstGeom>
          <a:solidFill>
            <a:srgbClr val="C3D69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Shore</a:t>
            </a:r>
          </a:p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Power</a:t>
            </a:r>
            <a:endParaRPr lang="en-US" dirty="0">
              <a:solidFill>
                <a:srgbClr val="3760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966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Architectures</a:t>
            </a:r>
            <a:br>
              <a:rPr lang="en-US" dirty="0"/>
            </a:br>
            <a:r>
              <a:rPr lang="en-US" sz="3600" dirty="0" smtClean="0"/>
              <a:t>Sensor Node Approach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3867" y="1515533"/>
            <a:ext cx="2961216" cy="5012267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Description </a:t>
            </a:r>
          </a:p>
          <a:p>
            <a:pPr lvl="1"/>
            <a:r>
              <a:rPr lang="en-US" sz="1600" dirty="0" smtClean="0"/>
              <a:t>0.5-1 </a:t>
            </a:r>
            <a:r>
              <a:rPr lang="en-US" sz="1600" dirty="0"/>
              <a:t>year experiment</a:t>
            </a:r>
          </a:p>
          <a:p>
            <a:pPr lvl="1"/>
            <a:r>
              <a:rPr lang="en-US" sz="1600" dirty="0" smtClean="0"/>
              <a:t>40 m Operation</a:t>
            </a:r>
            <a:endParaRPr lang="en-US" sz="1600" dirty="0"/>
          </a:p>
          <a:p>
            <a:pPr lvl="1"/>
            <a:r>
              <a:rPr lang="en-US" sz="1600" dirty="0" smtClean="0"/>
              <a:t>stand-alone (shown) or cable</a:t>
            </a:r>
          </a:p>
          <a:p>
            <a:r>
              <a:rPr lang="en-US" sz="2000" dirty="0" smtClean="0"/>
              <a:t>Features</a:t>
            </a:r>
            <a:endParaRPr lang="en-US" sz="2400" dirty="0" smtClean="0"/>
          </a:p>
          <a:p>
            <a:pPr lvl="1"/>
            <a:r>
              <a:rPr lang="en-US" sz="1600" dirty="0" smtClean="0"/>
              <a:t>Custom electronics &amp; housings</a:t>
            </a:r>
          </a:p>
          <a:p>
            <a:pPr lvl="1"/>
            <a:r>
              <a:rPr lang="en-US" sz="1600" dirty="0" smtClean="0"/>
              <a:t>COTS/custom software</a:t>
            </a:r>
            <a:endParaRPr lang="en-US" sz="1600" dirty="0"/>
          </a:p>
          <a:p>
            <a:pPr lvl="1"/>
            <a:r>
              <a:rPr lang="en-US" sz="1600" dirty="0" smtClean="0"/>
              <a:t>Mixed topology</a:t>
            </a:r>
            <a:endParaRPr lang="en-US" sz="1600" dirty="0"/>
          </a:p>
          <a:p>
            <a:pPr lvl="1"/>
            <a:r>
              <a:rPr lang="en-US" sz="1600" dirty="0" smtClean="0"/>
              <a:t>Ethernet, serial, </a:t>
            </a:r>
            <a:r>
              <a:rPr lang="en-US" sz="1600" dirty="0" err="1" smtClean="0"/>
              <a:t>modbus</a:t>
            </a:r>
            <a:endParaRPr lang="en-US" sz="1600" dirty="0" smtClean="0"/>
          </a:p>
          <a:p>
            <a:pPr lvl="1"/>
            <a:r>
              <a:rPr lang="en-US" sz="1600" dirty="0" smtClean="0"/>
              <a:t>Off shore ESW gen</a:t>
            </a:r>
          </a:p>
          <a:p>
            <a:pPr marL="457200" lvl="1" indent="0">
              <a:buNone/>
            </a:pPr>
            <a:endParaRPr lang="en-US" sz="1600" dirty="0" smtClean="0"/>
          </a:p>
          <a:p>
            <a:r>
              <a:rPr lang="en-US" sz="2000" dirty="0" smtClean="0"/>
              <a:t>Examples</a:t>
            </a:r>
          </a:p>
          <a:p>
            <a:pPr lvl="1"/>
            <a:r>
              <a:rPr lang="en-US" sz="1800" dirty="0" err="1" smtClean="0"/>
              <a:t>eFOCe</a:t>
            </a:r>
            <a:endParaRPr lang="en-US" sz="1800" dirty="0"/>
          </a:p>
        </p:txBody>
      </p:sp>
      <p:sp>
        <p:nvSpPr>
          <p:cNvPr id="5" name="Rectangle 4"/>
          <p:cNvSpPr/>
          <p:nvPr/>
        </p:nvSpPr>
        <p:spPr>
          <a:xfrm>
            <a:off x="3196167" y="1515533"/>
            <a:ext cx="4000499" cy="254846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196167" y="3764520"/>
            <a:ext cx="4000500" cy="284794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196666" y="1515534"/>
            <a:ext cx="1818218" cy="50969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5944231" y="3435362"/>
            <a:ext cx="0" cy="1320128"/>
          </a:xfrm>
          <a:prstGeom prst="line">
            <a:avLst/>
          </a:prstGeom>
          <a:ln w="76200" cmpd="sng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3407847" y="2702022"/>
            <a:ext cx="804338" cy="585257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ESW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mixer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450183" y="1904560"/>
            <a:ext cx="719666" cy="43391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CO2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4" name="Straight Connector 13"/>
          <p:cNvCxnSpPr>
            <a:stCxn id="13" idx="2"/>
            <a:endCxn id="12" idx="0"/>
          </p:cNvCxnSpPr>
          <p:nvPr/>
        </p:nvCxnSpPr>
        <p:spPr>
          <a:xfrm>
            <a:off x="3810016" y="2338476"/>
            <a:ext cx="0" cy="363546"/>
          </a:xfrm>
          <a:prstGeom prst="line">
            <a:avLst/>
          </a:prstGeom>
          <a:ln w="38100" cmpd="sng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4410286" y="4064000"/>
            <a:ext cx="1228585" cy="135401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FOCE 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509563" y="5729821"/>
            <a:ext cx="750357" cy="30268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Flow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407847" y="4938178"/>
            <a:ext cx="804338" cy="51856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ESW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</a:rPr>
              <a:t>dist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254793" y="1802896"/>
            <a:ext cx="1120238" cy="1375834"/>
          </a:xfrm>
          <a:prstGeom prst="roundRect">
            <a:avLst>
              <a:gd name="adj" fmla="val 1041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sz="14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3249359" y="5740404"/>
            <a:ext cx="1121314" cy="30268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instruments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7498294" y="1059924"/>
            <a:ext cx="691091" cy="3619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mixed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6627295" y="1075796"/>
            <a:ext cx="804338" cy="346078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custom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8252900" y="1066297"/>
            <a:ext cx="761984" cy="35134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c</a:t>
            </a:r>
            <a:r>
              <a:rPr lang="en-US" sz="1400" dirty="0" smtClean="0">
                <a:solidFill>
                  <a:srgbClr val="000000"/>
                </a:solidFill>
              </a:rPr>
              <a:t>ots/</a:t>
            </a:r>
            <a:r>
              <a:rPr lang="en-US" sz="1400" dirty="0" err="1" smtClean="0">
                <a:solidFill>
                  <a:srgbClr val="000000"/>
                </a:solidFill>
              </a:rPr>
              <a:t>os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4360574" y="4791530"/>
            <a:ext cx="1278297" cy="58647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Beagle e.g. Gateway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290221" y="3256393"/>
            <a:ext cx="1004358" cy="427572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</a:rPr>
              <a:t>Dist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673771" y="3962400"/>
            <a:ext cx="1240825" cy="2346960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</a:rPr>
              <a:t>Sci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/Control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7673772" y="4831536"/>
            <a:ext cx="1259896" cy="28101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Browser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080115" y="3683965"/>
            <a:ext cx="1116552" cy="1323439"/>
          </a:xfrm>
          <a:prstGeom prst="rect">
            <a:avLst/>
          </a:prstGeom>
          <a:noFill/>
          <a:ln w="38100" cmpd="sng">
            <a:solidFill>
              <a:srgbClr val="E46C0A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2 kW</a:t>
            </a:r>
          </a:p>
          <a:p>
            <a:r>
              <a:rPr lang="en-US" sz="1600" dirty="0" smtClean="0"/>
              <a:t>0.1-2 </a:t>
            </a:r>
            <a:r>
              <a:rPr lang="en-US" sz="1600" dirty="0" err="1" smtClean="0"/>
              <a:t>MBps</a:t>
            </a:r>
            <a:endParaRPr lang="en-US" sz="1600" dirty="0" smtClean="0"/>
          </a:p>
          <a:p>
            <a:r>
              <a:rPr lang="en-US" sz="1600" dirty="0" smtClean="0"/>
              <a:t>Eth/DSL?</a:t>
            </a:r>
          </a:p>
          <a:p>
            <a:r>
              <a:rPr lang="en-US" sz="1600" dirty="0" smtClean="0"/>
              <a:t>RS422</a:t>
            </a:r>
          </a:p>
          <a:p>
            <a:r>
              <a:rPr lang="en-US" sz="1600" dirty="0" smtClean="0"/>
              <a:t>Star</a:t>
            </a:r>
            <a:endParaRPr lang="en-US" sz="1600" dirty="0"/>
          </a:p>
        </p:txBody>
      </p:sp>
      <p:sp>
        <p:nvSpPr>
          <p:cNvPr id="48" name="Rounded Rectangle 47"/>
          <p:cNvSpPr/>
          <p:nvPr/>
        </p:nvSpPr>
        <p:spPr>
          <a:xfrm>
            <a:off x="7665508" y="5084767"/>
            <a:ext cx="1259896" cy="3820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terminal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673772" y="5466807"/>
            <a:ext cx="1259896" cy="34387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Mac/Win/Lin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7654700" y="5843654"/>
            <a:ext cx="1259896" cy="34387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Serial MUX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7673772" y="4309368"/>
            <a:ext cx="1240824" cy="26828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GUI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4330034" y="2338476"/>
            <a:ext cx="1004357" cy="28681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GF ISO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54" name="Straight Connector 53"/>
          <p:cNvCxnSpPr>
            <a:stCxn id="21" idx="0"/>
            <a:endCxn id="12" idx="2"/>
          </p:cNvCxnSpPr>
          <p:nvPr/>
        </p:nvCxnSpPr>
        <p:spPr>
          <a:xfrm flipV="1">
            <a:off x="3810016" y="3287279"/>
            <a:ext cx="0" cy="1650899"/>
          </a:xfrm>
          <a:prstGeom prst="line">
            <a:avLst/>
          </a:prstGeom>
          <a:ln w="38100" cmpd="sng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4312734" y="2839005"/>
            <a:ext cx="1004357" cy="31323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Diesel Gen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4330034" y="2122366"/>
            <a:ext cx="1004357" cy="28681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Electronics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5410469" y="1802896"/>
            <a:ext cx="1091931" cy="135401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FOCE Control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5566407" y="2744087"/>
            <a:ext cx="864743" cy="33301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Beagle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Android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6740520" y="1791060"/>
            <a:ext cx="691113" cy="10842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28575" cmpd="sng">
            <a:solidFill>
              <a:schemeClr val="accent4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</a:rPr>
              <a:t>Telem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5425995" y="2433734"/>
            <a:ext cx="1076405" cy="26828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Custom SW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0" name="Rounded Rectangle 59"/>
          <p:cNvSpPr/>
          <p:nvPr/>
        </p:nvSpPr>
        <p:spPr>
          <a:xfrm>
            <a:off x="4410286" y="4388460"/>
            <a:ext cx="1166536" cy="36703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Custom SW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6740521" y="2095154"/>
            <a:ext cx="665180" cy="65036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Cell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RF</a:t>
            </a:r>
          </a:p>
          <a:p>
            <a:pPr algn="ctr"/>
            <a:r>
              <a:rPr lang="en-US" sz="1400" dirty="0" err="1" smtClean="0">
                <a:solidFill>
                  <a:srgbClr val="000000"/>
                </a:solidFill>
              </a:rPr>
              <a:t>WiFi</a:t>
            </a:r>
            <a:endParaRPr lang="en-US" sz="1400" dirty="0" smtClean="0">
              <a:solidFill>
                <a:srgbClr val="000000"/>
              </a:solidFill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5545590" y="5084767"/>
            <a:ext cx="1556249" cy="144303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FOCE Control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5605684" y="5421495"/>
            <a:ext cx="672031" cy="900419"/>
          </a:xfrm>
          <a:prstGeom prst="roundRect">
            <a:avLst/>
          </a:prstGeom>
          <a:solidFill>
            <a:srgbClr val="FCD5B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5688582" y="5421495"/>
            <a:ext cx="798200" cy="917509"/>
          </a:xfrm>
          <a:prstGeom prst="roundRect">
            <a:avLst/>
          </a:prstGeom>
          <a:solidFill>
            <a:srgbClr val="FCD5B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5790652" y="5418010"/>
            <a:ext cx="1219748" cy="96630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/>
                </a:solidFill>
              </a:rPr>
              <a:t>Sensor Node</a:t>
            </a:r>
            <a:endParaRPr lang="en-US" sz="1400" dirty="0">
              <a:solidFill>
                <a:schemeClr val="accent1"/>
              </a:solidFill>
            </a:endParaRPr>
          </a:p>
        </p:txBody>
      </p:sp>
      <p:sp>
        <p:nvSpPr>
          <p:cNvPr id="62" name="Rounded Rectangle 61"/>
          <p:cNvSpPr/>
          <p:nvPr/>
        </p:nvSpPr>
        <p:spPr>
          <a:xfrm>
            <a:off x="5883271" y="5740404"/>
            <a:ext cx="1106808" cy="31162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Custom SW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5883271" y="5997735"/>
            <a:ext cx="1106808" cy="31162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rgbClr val="000000"/>
                </a:solidFill>
              </a:rPr>
              <a:t>Arduino</a:t>
            </a:r>
            <a:r>
              <a:rPr lang="en-US" sz="1400" dirty="0" smtClean="0">
                <a:solidFill>
                  <a:srgbClr val="000000"/>
                </a:solidFill>
              </a:rPr>
              <a:t>, e.g.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885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was tough for us</a:t>
            </a:r>
            <a:br>
              <a:rPr lang="en-US" dirty="0" smtClean="0"/>
            </a:br>
            <a:r>
              <a:rPr lang="en-US" sz="3600" dirty="0" smtClean="0"/>
              <a:t>(but may be easier for you)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Understanding range or users’ resources and capabilities</a:t>
            </a:r>
          </a:p>
          <a:p>
            <a:r>
              <a:rPr lang="en-US" dirty="0" smtClean="0"/>
              <a:t>Understanding user requirements</a:t>
            </a:r>
          </a:p>
          <a:p>
            <a:r>
              <a:rPr lang="en-US" dirty="0" smtClean="0"/>
              <a:t>Likeliest application configurations, constraints</a:t>
            </a:r>
          </a:p>
          <a:p>
            <a:pPr lvl="1"/>
            <a:r>
              <a:rPr lang="en-US" dirty="0" smtClean="0"/>
              <a:t>Stand- alone </a:t>
            </a:r>
            <a:r>
              <a:rPr lang="en-US" dirty="0" err="1" smtClean="0"/>
              <a:t>vs</a:t>
            </a:r>
            <a:r>
              <a:rPr lang="en-US" dirty="0" smtClean="0"/>
              <a:t> connected</a:t>
            </a:r>
          </a:p>
          <a:p>
            <a:r>
              <a:rPr lang="en-US" dirty="0" smtClean="0"/>
              <a:t>What will users re-use, re-invent (and why)</a:t>
            </a:r>
          </a:p>
          <a:p>
            <a:r>
              <a:rPr lang="en-US" dirty="0" smtClean="0"/>
              <a:t>Trading processors, programming languages</a:t>
            </a:r>
          </a:p>
          <a:p>
            <a:r>
              <a:rPr lang="en-US" dirty="0" smtClean="0"/>
              <a:t>Exporting custom hardware</a:t>
            </a:r>
          </a:p>
        </p:txBody>
      </p:sp>
    </p:spTree>
    <p:extLst>
      <p:ext uri="{BB962C8B-B14F-4D97-AF65-F5344CB8AC3E}">
        <p14:creationId xmlns:p14="http://schemas.microsoft.com/office/powerpoint/2010/main" val="1749546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few assumptions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662568"/>
              </p:ext>
            </p:extLst>
          </p:nvPr>
        </p:nvGraphicFramePr>
        <p:xfrm>
          <a:off x="629920" y="1417638"/>
          <a:ext cx="7894320" cy="4124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4315"/>
                <a:gridCol w="517000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Implementer profile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Researchers</a:t>
                      </a:r>
                      <a:r>
                        <a:rPr lang="en-US" baseline="0" dirty="0" smtClean="0"/>
                        <a:t> plus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2-4 post docs, grad students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0-1 engineer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Technical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Access to modest manufacturing facilities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Software is harder</a:t>
                      </a:r>
                      <a:r>
                        <a:rPr lang="en-US" baseline="0" dirty="0" smtClean="0"/>
                        <a:t> than hardware, mechanical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Strong preference for familiar COTS solutions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Implementation schedule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 few months to</a:t>
                      </a:r>
                      <a:r>
                        <a:rPr lang="en-US" baseline="0" dirty="0" smtClean="0"/>
                        <a:t> build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Experiments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Campaign-style deployments</a:t>
                      </a:r>
                    </a:p>
                    <a:p>
                      <a:r>
                        <a:rPr lang="en-US" baseline="0" dirty="0" smtClean="0"/>
                        <a:t>12 month service life</a:t>
                      </a:r>
                    </a:p>
                    <a:p>
                      <a:r>
                        <a:rPr lang="en-US" baseline="0" dirty="0" smtClean="0"/>
                        <a:t>Remote and/or restricted sites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Lifecycle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Prefer to extend capability, rather than re-spin from scratch for successive funding rounds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930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704292" y="2396759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1529" y="2396759"/>
            <a:ext cx="1228585" cy="980999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Enriched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Seawater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21529" y="2957668"/>
            <a:ext cx="1228585" cy="420090"/>
          </a:xfrm>
          <a:prstGeom prst="roundRect">
            <a:avLst>
              <a:gd name="adj" fmla="val 9581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3" name="Straight Connector 22"/>
          <p:cNvCxnSpPr>
            <a:stCxn id="7" idx="2"/>
            <a:endCxn id="30" idx="0"/>
          </p:cNvCxnSpPr>
          <p:nvPr/>
        </p:nvCxnSpPr>
        <p:spPr>
          <a:xfrm>
            <a:off x="1035822" y="3377758"/>
            <a:ext cx="0" cy="1040108"/>
          </a:xfrm>
          <a:prstGeom prst="line">
            <a:avLst/>
          </a:prstGeom>
          <a:ln w="28575" cmpd="sng"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Rounded Rectangle 64"/>
          <p:cNvSpPr/>
          <p:nvPr/>
        </p:nvSpPr>
        <p:spPr>
          <a:xfrm>
            <a:off x="3501103" y="498028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4470062" y="498027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905065" y="3106449"/>
            <a:ext cx="1799228" cy="129280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45151" y="3249632"/>
            <a:ext cx="0" cy="126306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4999239" y="3249632"/>
            <a:ext cx="1095723" cy="122929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2"/>
          </p:cNvCxnSpPr>
          <p:nvPr/>
        </p:nvCxnSpPr>
        <p:spPr>
          <a:xfrm>
            <a:off x="3896435" y="1071641"/>
            <a:ext cx="0" cy="124419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059180" y="3193604"/>
            <a:ext cx="1104265" cy="1224262"/>
          </a:xfrm>
          <a:prstGeom prst="line">
            <a:avLst/>
          </a:prstGeom>
          <a:ln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7" y="3193604"/>
            <a:ext cx="0" cy="1319095"/>
          </a:xfrm>
          <a:prstGeom prst="line">
            <a:avLst/>
          </a:prstGeom>
          <a:ln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059180" y="1269972"/>
            <a:ext cx="2049698" cy="1207717"/>
          </a:xfrm>
          <a:prstGeom prst="line">
            <a:avLst/>
          </a:prstGeom>
          <a:ln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979773" y="3193604"/>
            <a:ext cx="1793002" cy="1285318"/>
          </a:xfrm>
          <a:prstGeom prst="line">
            <a:avLst/>
          </a:prstGeom>
          <a:ln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5059180" y="784834"/>
            <a:ext cx="2056805" cy="366856"/>
          </a:xfrm>
          <a:prstGeom prst="line">
            <a:avLst/>
          </a:prstGeom>
          <a:ln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>
            <a:endCxn id="71" idx="2"/>
          </p:cNvCxnSpPr>
          <p:nvPr/>
        </p:nvCxnSpPr>
        <p:spPr>
          <a:xfrm flipH="1" flipV="1">
            <a:off x="4764621" y="1071641"/>
            <a:ext cx="13180" cy="1244190"/>
          </a:xfrm>
          <a:prstGeom prst="line">
            <a:avLst/>
          </a:prstGeom>
          <a:ln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4" name="Rounded Rectangle 223"/>
          <p:cNvSpPr/>
          <p:nvPr/>
        </p:nvSpPr>
        <p:spPr>
          <a:xfrm>
            <a:off x="499245" y="1873831"/>
            <a:ext cx="494185" cy="44200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</a:t>
            </a:r>
            <a:r>
              <a:rPr lang="en-US" sz="14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en-US" baseline="-25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5" name="Rounded Rectangle 224"/>
          <p:cNvSpPr/>
          <p:nvPr/>
        </p:nvSpPr>
        <p:spPr>
          <a:xfrm>
            <a:off x="1019785" y="1873831"/>
            <a:ext cx="525378" cy="44200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H</a:t>
            </a:r>
            <a:r>
              <a:rPr lang="en-US" sz="14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O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341" name="Group 340"/>
          <p:cNvGrpSpPr/>
          <p:nvPr/>
        </p:nvGrpSpPr>
        <p:grpSpPr>
          <a:xfrm>
            <a:off x="7180536" y="711795"/>
            <a:ext cx="879789" cy="879789"/>
            <a:chOff x="6740641" y="974826"/>
            <a:chExt cx="879789" cy="879789"/>
          </a:xfrm>
        </p:grpSpPr>
        <p:sp>
          <p:nvSpPr>
            <p:cNvPr id="342" name="Oval 341"/>
            <p:cNvSpPr/>
            <p:nvPr/>
          </p:nvSpPr>
          <p:spPr>
            <a:xfrm>
              <a:off x="6740641" y="97482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3" name="Picture 342" descr="workstation-xpar.g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228" y="1105305"/>
              <a:ext cx="644615" cy="618831"/>
            </a:xfrm>
            <a:prstGeom prst="rect">
              <a:avLst/>
            </a:prstGeom>
          </p:spPr>
        </p:pic>
      </p:grpSp>
      <p:sp>
        <p:nvSpPr>
          <p:cNvPr id="344" name="Rounded Rectangle 343"/>
          <p:cNvSpPr/>
          <p:nvPr/>
        </p:nvSpPr>
        <p:spPr>
          <a:xfrm>
            <a:off x="6828744" y="2400379"/>
            <a:ext cx="1855259" cy="956115"/>
          </a:xfrm>
          <a:prstGeom prst="roundRect">
            <a:avLst>
              <a:gd name="adj" fmla="val 4802"/>
            </a:avLst>
          </a:prstGeom>
          <a:noFill/>
          <a:ln w="28575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FOCE Essentials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45" name="Rectangle 344"/>
          <p:cNvSpPr/>
          <p:nvPr/>
        </p:nvSpPr>
        <p:spPr>
          <a:xfrm>
            <a:off x="2396004" y="4660500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" name="Rounded Rectangle 345"/>
          <p:cNvSpPr/>
          <p:nvPr/>
        </p:nvSpPr>
        <p:spPr>
          <a:xfrm>
            <a:off x="2404488" y="4665691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  <a:alpha val="44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347" name="Group 346"/>
          <p:cNvGrpSpPr/>
          <p:nvPr/>
        </p:nvGrpSpPr>
        <p:grpSpPr>
          <a:xfrm>
            <a:off x="4116011" y="5482399"/>
            <a:ext cx="551967" cy="646758"/>
            <a:chOff x="1788020" y="1582961"/>
            <a:chExt cx="329086" cy="403787"/>
          </a:xfrm>
        </p:grpSpPr>
        <p:sp>
          <p:nvSpPr>
            <p:cNvPr id="348" name="Oval 347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349" name="Pentagon 348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350" name="Straight Connector 349"/>
            <p:cNvCxnSpPr>
              <a:endCxn id="348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1" name="Group 350"/>
          <p:cNvGrpSpPr/>
          <p:nvPr/>
        </p:nvGrpSpPr>
        <p:grpSpPr>
          <a:xfrm>
            <a:off x="6355591" y="5387300"/>
            <a:ext cx="551967" cy="646758"/>
            <a:chOff x="1788020" y="1582961"/>
            <a:chExt cx="329086" cy="403787"/>
          </a:xfrm>
        </p:grpSpPr>
        <p:sp>
          <p:nvSpPr>
            <p:cNvPr id="352" name="Oval 351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353" name="Pentagon 352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354" name="Straight Connector 353"/>
            <p:cNvCxnSpPr>
              <a:endCxn id="352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5" name="Group 354"/>
          <p:cNvGrpSpPr/>
          <p:nvPr/>
        </p:nvGrpSpPr>
        <p:grpSpPr>
          <a:xfrm>
            <a:off x="4658873" y="4753502"/>
            <a:ext cx="505545" cy="659984"/>
            <a:chOff x="7271690" y="5160717"/>
            <a:chExt cx="505545" cy="659984"/>
          </a:xfrm>
        </p:grpSpPr>
        <p:sp>
          <p:nvSpPr>
            <p:cNvPr id="356" name="Oval 35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57" name="Straight Connector 356"/>
            <p:cNvCxnSpPr>
              <a:endCxn id="35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8" name="Rectangle 35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359" name="Group 358"/>
          <p:cNvGrpSpPr/>
          <p:nvPr/>
        </p:nvGrpSpPr>
        <p:grpSpPr>
          <a:xfrm>
            <a:off x="4116606" y="4751828"/>
            <a:ext cx="505545" cy="659984"/>
            <a:chOff x="7271690" y="5160717"/>
            <a:chExt cx="505545" cy="659984"/>
          </a:xfrm>
        </p:grpSpPr>
        <p:sp>
          <p:nvSpPr>
            <p:cNvPr id="360" name="Oval 35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61" name="Straight Connector 360"/>
            <p:cNvCxnSpPr>
              <a:endCxn id="36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2" name="Rectangle 36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363" name="Group 362"/>
          <p:cNvGrpSpPr/>
          <p:nvPr/>
        </p:nvGrpSpPr>
        <p:grpSpPr>
          <a:xfrm>
            <a:off x="6323199" y="4653741"/>
            <a:ext cx="505545" cy="659984"/>
            <a:chOff x="7271690" y="5160717"/>
            <a:chExt cx="505545" cy="659984"/>
          </a:xfrm>
        </p:grpSpPr>
        <p:sp>
          <p:nvSpPr>
            <p:cNvPr id="364" name="Oval 36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65" name="Straight Connector 364"/>
            <p:cNvCxnSpPr>
              <a:endCxn id="36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6" name="Rectangle 36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367" name="Group 366"/>
          <p:cNvGrpSpPr/>
          <p:nvPr/>
        </p:nvGrpSpPr>
        <p:grpSpPr>
          <a:xfrm>
            <a:off x="6864221" y="4653741"/>
            <a:ext cx="505545" cy="659984"/>
            <a:chOff x="7271690" y="5160717"/>
            <a:chExt cx="505545" cy="659984"/>
          </a:xfrm>
        </p:grpSpPr>
        <p:sp>
          <p:nvSpPr>
            <p:cNvPr id="368" name="Oval 36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69" name="Straight Connector 368"/>
            <p:cNvCxnSpPr>
              <a:endCxn id="36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0" name="Rectangle 36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371" name="Group 370"/>
          <p:cNvGrpSpPr/>
          <p:nvPr/>
        </p:nvGrpSpPr>
        <p:grpSpPr>
          <a:xfrm>
            <a:off x="6935879" y="5373638"/>
            <a:ext cx="505545" cy="659984"/>
            <a:chOff x="7271690" y="5160717"/>
            <a:chExt cx="505545" cy="659984"/>
          </a:xfrm>
        </p:grpSpPr>
        <p:sp>
          <p:nvSpPr>
            <p:cNvPr id="372" name="Oval 37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73" name="Straight Connector 372"/>
            <p:cNvCxnSpPr>
              <a:endCxn id="37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Rectangle 37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375" name="Group 374"/>
          <p:cNvGrpSpPr/>
          <p:nvPr/>
        </p:nvGrpSpPr>
        <p:grpSpPr>
          <a:xfrm>
            <a:off x="4658873" y="5482399"/>
            <a:ext cx="505545" cy="659984"/>
            <a:chOff x="7271690" y="5160717"/>
            <a:chExt cx="505545" cy="659984"/>
          </a:xfrm>
        </p:grpSpPr>
        <p:sp>
          <p:nvSpPr>
            <p:cNvPr id="376" name="Oval 37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77" name="Straight Connector 376"/>
            <p:cNvCxnSpPr>
              <a:endCxn id="37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8" name="Rectangle 37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379" name="Group 378"/>
          <p:cNvGrpSpPr/>
          <p:nvPr/>
        </p:nvGrpSpPr>
        <p:grpSpPr>
          <a:xfrm>
            <a:off x="850878" y="5411812"/>
            <a:ext cx="879789" cy="879789"/>
            <a:chOff x="595927" y="5411812"/>
            <a:chExt cx="879789" cy="879789"/>
          </a:xfrm>
        </p:grpSpPr>
        <p:sp>
          <p:nvSpPr>
            <p:cNvPr id="380" name="Oval 379"/>
            <p:cNvSpPr/>
            <p:nvPr/>
          </p:nvSpPr>
          <p:spPr>
            <a:xfrm>
              <a:off x="595927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1" name="Picture 380" descr="fan-dwg-xpar.gi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809" y="5569693"/>
              <a:ext cx="540025" cy="564027"/>
            </a:xfrm>
            <a:prstGeom prst="rect">
              <a:avLst/>
            </a:prstGeom>
          </p:spPr>
        </p:pic>
      </p:grpSp>
      <p:grpSp>
        <p:nvGrpSpPr>
          <p:cNvPr id="382" name="Group 381"/>
          <p:cNvGrpSpPr/>
          <p:nvPr/>
        </p:nvGrpSpPr>
        <p:grpSpPr>
          <a:xfrm>
            <a:off x="850878" y="4417866"/>
            <a:ext cx="879789" cy="879789"/>
            <a:chOff x="595927" y="4417866"/>
            <a:chExt cx="879789" cy="879789"/>
          </a:xfrm>
        </p:grpSpPr>
        <p:sp>
          <p:nvSpPr>
            <p:cNvPr id="383" name="Oval 382"/>
            <p:cNvSpPr/>
            <p:nvPr/>
          </p:nvSpPr>
          <p:spPr>
            <a:xfrm>
              <a:off x="595927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4" name="Picture 383" descr="handpump-dwg-xpar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848" y="4567953"/>
              <a:ext cx="591947" cy="579615"/>
            </a:xfrm>
            <a:prstGeom prst="rect">
              <a:avLst/>
            </a:prstGeom>
          </p:spPr>
        </p:pic>
      </p:grpSp>
      <p:sp>
        <p:nvSpPr>
          <p:cNvPr id="385" name="Pentagon 384"/>
          <p:cNvSpPr/>
          <p:nvPr/>
        </p:nvSpPr>
        <p:spPr>
          <a:xfrm>
            <a:off x="1800114" y="5812384"/>
            <a:ext cx="531083" cy="84383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86" name="Pentagon 385"/>
          <p:cNvSpPr/>
          <p:nvPr/>
        </p:nvSpPr>
        <p:spPr>
          <a:xfrm>
            <a:off x="1800114" y="4838132"/>
            <a:ext cx="531083" cy="84383"/>
          </a:xfrm>
          <a:prstGeom prst="homePlate">
            <a:avLst/>
          </a:prstGeom>
          <a:solidFill>
            <a:schemeClr val="accent2"/>
          </a:solidFill>
          <a:ln w="12700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527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eriodicTable-xpar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307" y="3629318"/>
            <a:ext cx="4008791" cy="31115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</a:t>
            </a:r>
            <a:r>
              <a:rPr lang="en-US" dirty="0" smtClean="0"/>
              <a:t>Architectures</a:t>
            </a:r>
            <a:br>
              <a:rPr lang="en-US" dirty="0" smtClean="0"/>
            </a:br>
            <a:r>
              <a:rPr lang="en-US" sz="3600" dirty="0" smtClean="0"/>
              <a:t>Elements</a:t>
            </a:r>
            <a:endParaRPr lang="en-US" dirty="0"/>
          </a:p>
        </p:txBody>
      </p:sp>
      <p:pic>
        <p:nvPicPr>
          <p:cNvPr id="6" name="Picture 17" descr="http://filemaker2-server.cbl.umces.edu/sensorimages/11530-3plus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093" y="4220845"/>
            <a:ext cx="457200" cy="92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9" descr="http://www.esonetyellowpages.com/img/sensors/oxygen_optode_4330f_12547727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36" y="3683895"/>
            <a:ext cx="479490" cy="89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1" descr="FlowQuest 6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148" y="5070891"/>
            <a:ext cx="492125" cy="40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3" descr="https://encrypted-tbn2.google.com/images?q=tbn:ANd9GcSw3JWU7tFGOKdn5bhTNyVIw3D_h3GeF4_2msVBEdT7tVmMXfICs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040" y="3061689"/>
            <a:ext cx="382332" cy="38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84964" y="1748238"/>
            <a:ext cx="1784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Instruments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91751" y="2161108"/>
            <a:ext cx="1410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Software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4356" y="1748238"/>
            <a:ext cx="1420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Housings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87055" y="1748238"/>
            <a:ext cx="16259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Electronics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79414" y="2161108"/>
            <a:ext cx="1637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Computers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60592" y="1748238"/>
            <a:ext cx="12195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Cabling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1" name="Picture 20" descr="pc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365" y="6086717"/>
            <a:ext cx="631565" cy="55577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63498" y="2877023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For each, many options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84777" y="2738523"/>
            <a:ext cx="27990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Many ways to arrange them </a:t>
            </a:r>
          </a:p>
          <a:p>
            <a:r>
              <a:rPr lang="en-US" dirty="0" smtClean="0">
                <a:solidFill>
                  <a:srgbClr val="C0504D"/>
                </a:solidFill>
              </a:rPr>
              <a:t>In a FOCE experiment</a:t>
            </a:r>
            <a:endParaRPr lang="en-US" dirty="0">
              <a:solidFill>
                <a:srgbClr val="C0504D"/>
              </a:solidFill>
            </a:endParaRPr>
          </a:p>
        </p:txBody>
      </p:sp>
      <p:pic>
        <p:nvPicPr>
          <p:cNvPr id="26" name="Picture 25" descr="SingleBoardComputer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87" y="5238873"/>
            <a:ext cx="622545" cy="622545"/>
          </a:xfrm>
          <a:prstGeom prst="rect">
            <a:avLst/>
          </a:prstGeom>
        </p:spPr>
      </p:pic>
      <p:pic>
        <p:nvPicPr>
          <p:cNvPr id="27" name="Picture 26" descr="elevValv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364" y="3150857"/>
            <a:ext cx="423101" cy="374444"/>
          </a:xfrm>
          <a:prstGeom prst="rect">
            <a:avLst/>
          </a:prstGeom>
        </p:spPr>
      </p:pic>
      <p:pic>
        <p:nvPicPr>
          <p:cNvPr id="28" name="Picture 27" descr="gasoline_generator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48" y="5861418"/>
            <a:ext cx="648594" cy="648594"/>
          </a:xfrm>
          <a:prstGeom prst="rect">
            <a:avLst/>
          </a:prstGeom>
        </p:spPr>
      </p:pic>
      <p:pic>
        <p:nvPicPr>
          <p:cNvPr id="29" name="Picture 28" descr="co2-cylinder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590" y="3942299"/>
            <a:ext cx="553055" cy="832901"/>
          </a:xfrm>
          <a:prstGeom prst="rect">
            <a:avLst/>
          </a:prstGeom>
        </p:spPr>
      </p:pic>
      <p:cxnSp>
        <p:nvCxnSpPr>
          <p:cNvPr id="32" name="Straight Connector 31"/>
          <p:cNvCxnSpPr>
            <a:endCxn id="9" idx="3"/>
          </p:cNvCxnSpPr>
          <p:nvPr/>
        </p:nvCxnSpPr>
        <p:spPr>
          <a:xfrm flipH="1">
            <a:off x="1490273" y="5274576"/>
            <a:ext cx="82919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endCxn id="6" idx="3"/>
          </p:cNvCxnSpPr>
          <p:nvPr/>
        </p:nvCxnSpPr>
        <p:spPr>
          <a:xfrm flipH="1">
            <a:off x="2004293" y="4683760"/>
            <a:ext cx="30005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endCxn id="7" idx="3"/>
          </p:cNvCxnSpPr>
          <p:nvPr/>
        </p:nvCxnSpPr>
        <p:spPr>
          <a:xfrm flipH="1">
            <a:off x="1153226" y="4129907"/>
            <a:ext cx="119743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endCxn id="28" idx="3"/>
          </p:cNvCxnSpPr>
          <p:nvPr/>
        </p:nvCxnSpPr>
        <p:spPr>
          <a:xfrm flipH="1">
            <a:off x="1646742" y="6055360"/>
            <a:ext cx="1319978" cy="13035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endCxn id="21" idx="1"/>
          </p:cNvCxnSpPr>
          <p:nvPr/>
        </p:nvCxnSpPr>
        <p:spPr>
          <a:xfrm>
            <a:off x="5537200" y="6364606"/>
            <a:ext cx="124716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endCxn id="26" idx="1"/>
          </p:cNvCxnSpPr>
          <p:nvPr/>
        </p:nvCxnSpPr>
        <p:spPr>
          <a:xfrm>
            <a:off x="4086915" y="5550146"/>
            <a:ext cx="243957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endCxn id="27" idx="2"/>
          </p:cNvCxnSpPr>
          <p:nvPr/>
        </p:nvCxnSpPr>
        <p:spPr>
          <a:xfrm flipV="1">
            <a:off x="4086915" y="3525301"/>
            <a:ext cx="0" cy="11584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endCxn id="11" idx="2"/>
          </p:cNvCxnSpPr>
          <p:nvPr/>
        </p:nvCxnSpPr>
        <p:spPr>
          <a:xfrm flipV="1">
            <a:off x="4933206" y="3444021"/>
            <a:ext cx="0" cy="15455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endCxn id="29" idx="1"/>
          </p:cNvCxnSpPr>
          <p:nvPr/>
        </p:nvCxnSpPr>
        <p:spPr>
          <a:xfrm>
            <a:off x="5713178" y="4358750"/>
            <a:ext cx="120141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1" name="Picture 19" descr="http://www.esonetyellowpages.com/img/sensors/oxygen_optode_4330f_12547727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220" y="3996297"/>
            <a:ext cx="229520" cy="22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7" descr="http://filemaker2-server.cbl.umces.edu/sensorimages/11530-3plus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04350" y="4545643"/>
            <a:ext cx="152822" cy="30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21" descr="FlowQuest 6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026" y="5172661"/>
            <a:ext cx="233260" cy="19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83" descr="gasoline_generator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232" y="5962766"/>
            <a:ext cx="247901" cy="247901"/>
          </a:xfrm>
          <a:prstGeom prst="rect">
            <a:avLst/>
          </a:prstGeom>
        </p:spPr>
      </p:pic>
      <p:pic>
        <p:nvPicPr>
          <p:cNvPr id="85" name="Picture 84" descr="pc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809" y="6310876"/>
            <a:ext cx="212267" cy="186795"/>
          </a:xfrm>
          <a:prstGeom prst="rect">
            <a:avLst/>
          </a:prstGeom>
        </p:spPr>
      </p:pic>
      <p:pic>
        <p:nvPicPr>
          <p:cNvPr id="86" name="Picture 85" descr="SingleBoardComputer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83" y="5478261"/>
            <a:ext cx="210863" cy="210863"/>
          </a:xfrm>
          <a:prstGeom prst="rect">
            <a:avLst/>
          </a:prstGeom>
        </p:spPr>
      </p:pic>
      <p:pic>
        <p:nvPicPr>
          <p:cNvPr id="87" name="Picture 86" descr="co2-cylinder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138" y="4261932"/>
            <a:ext cx="175333" cy="264051"/>
          </a:xfrm>
          <a:prstGeom prst="rect">
            <a:avLst/>
          </a:prstGeom>
        </p:spPr>
      </p:pic>
      <p:pic>
        <p:nvPicPr>
          <p:cNvPr id="88" name="Picture 23" descr="https://encrypted-tbn2.google.com/images?q=tbn:ANd9GcSw3JWU7tFGOKdn5bhTNyVIw3D_h3GeF4_2msVBEdT7tVmMXfICs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598" y="4874645"/>
            <a:ext cx="229932" cy="229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88" descr="elevValv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565" y="4603141"/>
            <a:ext cx="240782" cy="21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440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</a:t>
            </a:r>
            <a:r>
              <a:rPr lang="en-US" dirty="0" smtClean="0"/>
              <a:t>Architectures</a:t>
            </a:r>
            <a:br>
              <a:rPr lang="en-US" dirty="0" smtClean="0"/>
            </a:br>
            <a:r>
              <a:rPr lang="en-US" sz="3600" dirty="0" smtClean="0"/>
              <a:t>Shrinking the </a:t>
            </a:r>
            <a:r>
              <a:rPr lang="en-US" sz="3600" dirty="0" smtClean="0"/>
              <a:t>Universe of Trades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Look at </a:t>
            </a:r>
            <a:r>
              <a:rPr lang="en-US" dirty="0" smtClean="0"/>
              <a:t>decisions that </a:t>
            </a:r>
            <a:r>
              <a:rPr lang="en-US" dirty="0" smtClean="0"/>
              <a:t>have greatest impact on user </a:t>
            </a:r>
            <a:r>
              <a:rPr lang="en-US" dirty="0" smtClean="0"/>
              <a:t>concerns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Build </a:t>
            </a:r>
            <a:r>
              <a:rPr lang="en-US" dirty="0" err="1">
                <a:solidFill>
                  <a:srgbClr val="1F497D"/>
                </a:solidFill>
              </a:rPr>
              <a:t>vs</a:t>
            </a:r>
            <a:r>
              <a:rPr lang="en-US" dirty="0">
                <a:solidFill>
                  <a:srgbClr val="1F497D"/>
                </a:solidFill>
              </a:rPr>
              <a:t> Buy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Location matters: </a:t>
            </a:r>
            <a:r>
              <a:rPr lang="en-US" dirty="0">
                <a:solidFill>
                  <a:srgbClr val="1F497D"/>
                </a:solidFill>
              </a:rPr>
              <a:t>Shore </a:t>
            </a:r>
            <a:r>
              <a:rPr lang="en-US" dirty="0" err="1">
                <a:solidFill>
                  <a:srgbClr val="1F497D"/>
                </a:solidFill>
              </a:rPr>
              <a:t>vs</a:t>
            </a:r>
            <a:r>
              <a:rPr lang="en-US" dirty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Surface </a:t>
            </a:r>
            <a:r>
              <a:rPr lang="en-US" dirty="0" err="1">
                <a:solidFill>
                  <a:srgbClr val="1F497D"/>
                </a:solidFill>
              </a:rPr>
              <a:t>vs</a:t>
            </a:r>
            <a:r>
              <a:rPr lang="en-US" dirty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Seafloor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Topology: how the pieces are </a:t>
            </a:r>
            <a:r>
              <a:rPr lang="en-US" dirty="0" smtClean="0">
                <a:solidFill>
                  <a:srgbClr val="1F497D"/>
                </a:solidFill>
              </a:rPr>
              <a:t>connected</a:t>
            </a:r>
          </a:p>
        </p:txBody>
      </p:sp>
    </p:spTree>
    <p:extLst>
      <p:ext uri="{BB962C8B-B14F-4D97-AF65-F5344CB8AC3E}">
        <p14:creationId xmlns:p14="http://schemas.microsoft.com/office/powerpoint/2010/main" val="2949881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Build </a:t>
            </a:r>
            <a:r>
              <a:rPr lang="en-US" dirty="0" err="1" smtClean="0"/>
              <a:t>vs</a:t>
            </a:r>
            <a:r>
              <a:rPr lang="en-US" dirty="0" smtClean="0"/>
              <a:t> Buy</a:t>
            </a:r>
            <a:br>
              <a:rPr lang="en-US" dirty="0" smtClean="0"/>
            </a:br>
            <a:r>
              <a:rPr lang="en-US" sz="3600" dirty="0" smtClean="0"/>
              <a:t>General Principles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Buy what you can’t/shouldn’t build</a:t>
            </a:r>
          </a:p>
          <a:p>
            <a:pPr lvl="1"/>
            <a:r>
              <a:rPr lang="en-US" dirty="0" smtClean="0"/>
              <a:t>Processors, instruments, </a:t>
            </a:r>
            <a:r>
              <a:rPr lang="en-US" dirty="0" smtClean="0"/>
              <a:t>cabling</a:t>
            </a:r>
          </a:p>
          <a:p>
            <a:pPr lvl="1"/>
            <a:r>
              <a:rPr lang="en-US" dirty="0" smtClean="0"/>
              <a:t>Software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Build (or borrow) as needed</a:t>
            </a:r>
          </a:p>
          <a:p>
            <a:pPr lvl="1"/>
            <a:r>
              <a:rPr lang="en-US" dirty="0" smtClean="0"/>
              <a:t>Chambers, housings</a:t>
            </a:r>
          </a:p>
          <a:p>
            <a:pPr lvl="1"/>
            <a:r>
              <a:rPr lang="en-US" dirty="0" smtClean="0"/>
              <a:t>Use COTS components if possible</a:t>
            </a:r>
          </a:p>
          <a:p>
            <a:pPr lvl="1"/>
            <a:r>
              <a:rPr lang="en-US" dirty="0" smtClean="0"/>
              <a:t>Get help on tough key builds </a:t>
            </a:r>
          </a:p>
          <a:p>
            <a:pPr lvl="2"/>
            <a:r>
              <a:rPr lang="en-US" dirty="0" smtClean="0"/>
              <a:t>contract, open source</a:t>
            </a:r>
          </a:p>
          <a:p>
            <a:r>
              <a:rPr lang="en-US" dirty="0" smtClean="0"/>
              <a:t>Beware </a:t>
            </a:r>
            <a:r>
              <a:rPr lang="en-US" dirty="0" err="1" smtClean="0"/>
              <a:t>Frankensystem</a:t>
            </a:r>
            <a:endParaRPr lang="en-US" dirty="0" smtClean="0"/>
          </a:p>
          <a:p>
            <a:pPr lvl="1"/>
            <a:r>
              <a:rPr lang="en-US" dirty="0" smtClean="0"/>
              <a:t>Patchwork integration of COTS parts</a:t>
            </a:r>
          </a:p>
          <a:p>
            <a:pPr lvl="1"/>
            <a:r>
              <a:rPr lang="en-US" dirty="0" smtClean="0"/>
              <a:t>Power consumption</a:t>
            </a:r>
          </a:p>
          <a:p>
            <a:pPr lvl="1"/>
            <a:r>
              <a:rPr lang="en-US" dirty="0" smtClean="0"/>
              <a:t>Rube Goldberg-ness of mechanical/electrical interfaces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5266" y="147743"/>
            <a:ext cx="1104053" cy="16560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4922" y="2012823"/>
            <a:ext cx="3065398" cy="20476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9064" y="4187508"/>
            <a:ext cx="2011256" cy="150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272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Location Matters</a:t>
            </a:r>
            <a:br>
              <a:rPr lang="en-US" dirty="0" smtClean="0"/>
            </a:br>
            <a:r>
              <a:rPr lang="en-US" sz="3600" dirty="0" smtClean="0"/>
              <a:t>General Principles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70967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Connected </a:t>
            </a:r>
            <a:r>
              <a:rPr lang="en-US" dirty="0" err="1" smtClean="0"/>
              <a:t>vs</a:t>
            </a:r>
            <a:r>
              <a:rPr lang="en-US" dirty="0" smtClean="0"/>
              <a:t> Disconnected</a:t>
            </a:r>
          </a:p>
          <a:p>
            <a:pPr lvl="1"/>
            <a:r>
              <a:rPr lang="en-US" dirty="0" smtClean="0"/>
              <a:t>Generally easier to generate and store power, ESW on </a:t>
            </a:r>
            <a:r>
              <a:rPr lang="en-US" dirty="0" smtClean="0"/>
              <a:t>shore</a:t>
            </a:r>
          </a:p>
          <a:p>
            <a:pPr lvl="1"/>
            <a:r>
              <a:rPr lang="en-US" dirty="0" smtClean="0"/>
              <a:t>Telemetry bandwidth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Trades for off-shore elements</a:t>
            </a:r>
          </a:p>
          <a:p>
            <a:pPr lvl="1"/>
            <a:r>
              <a:rPr lang="en-US" dirty="0" smtClean="0"/>
              <a:t>Accessibility (to you, the elements, others)</a:t>
            </a:r>
          </a:p>
          <a:p>
            <a:pPr lvl="1"/>
            <a:r>
              <a:rPr lang="en-US" dirty="0" smtClean="0"/>
              <a:t>Reliability</a:t>
            </a:r>
          </a:p>
          <a:p>
            <a:r>
              <a:rPr lang="en-US" dirty="0" smtClean="0"/>
              <a:t>Keep what’s offshore/sub-surface as simple and robust as possible</a:t>
            </a:r>
          </a:p>
          <a:p>
            <a:pPr lvl="1"/>
            <a:r>
              <a:rPr lang="en-US" dirty="0" smtClean="0"/>
              <a:t>Basics: Enriched seawater, power</a:t>
            </a:r>
          </a:p>
          <a:p>
            <a:pPr lvl="1"/>
            <a:r>
              <a:rPr lang="en-US" dirty="0" smtClean="0"/>
              <a:t>HW: Cables, connectors, housings</a:t>
            </a:r>
          </a:p>
          <a:p>
            <a:pPr lvl="1"/>
            <a:r>
              <a:rPr lang="en-US" dirty="0" smtClean="0"/>
              <a:t>SW: Applications, protocols, processes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Play </a:t>
            </a:r>
            <a:r>
              <a:rPr lang="en-US" dirty="0"/>
              <a:t>your </a:t>
            </a:r>
            <a:r>
              <a:rPr lang="en-US" dirty="0" smtClean="0"/>
              <a:t>application, tech  </a:t>
            </a:r>
            <a:r>
              <a:rPr lang="en-US" dirty="0"/>
              <a:t>strengths and </a:t>
            </a:r>
            <a:r>
              <a:rPr lang="en-US" dirty="0" smtClean="0"/>
              <a:t>budget</a:t>
            </a:r>
          </a:p>
          <a:p>
            <a:pPr lvl="1"/>
            <a:r>
              <a:rPr lang="en-US" dirty="0" smtClean="0"/>
              <a:t>Permits, environment</a:t>
            </a:r>
          </a:p>
          <a:p>
            <a:pPr lvl="1"/>
            <a:r>
              <a:rPr lang="en-US" dirty="0" smtClean="0"/>
              <a:t>Experiment duration, depth</a:t>
            </a:r>
          </a:p>
          <a:p>
            <a:pPr lvl="1"/>
            <a:r>
              <a:rPr lang="en-US" dirty="0" smtClean="0"/>
              <a:t>Data access requirements</a:t>
            </a:r>
          </a:p>
          <a:p>
            <a:pPr lvl="1"/>
            <a:r>
              <a:rPr lang="en-US" dirty="0" smtClean="0"/>
              <a:t>Maintenance schedule, spares</a:t>
            </a:r>
          </a:p>
          <a:p>
            <a:pPr lvl="1"/>
            <a:r>
              <a:rPr lang="en-US" dirty="0" smtClean="0"/>
              <a:t>Available design/fabrication resources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2586" y="4023360"/>
            <a:ext cx="2928694" cy="21028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5040" y="96521"/>
            <a:ext cx="1666240" cy="161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06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333010" y="2315831"/>
            <a:ext cx="1983740" cy="1276195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  <a:ln w="571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44497" y="2515041"/>
            <a:ext cx="704509" cy="643727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Enriched</a:t>
            </a:r>
          </a:p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Seawater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44497" y="2957669"/>
            <a:ext cx="704509" cy="201100"/>
          </a:xfrm>
          <a:prstGeom prst="roundRect">
            <a:avLst>
              <a:gd name="adj" fmla="val 13338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96004" y="4660500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404488" y="4665691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  <a:alpha val="44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3" name="Straight Connector 22"/>
          <p:cNvCxnSpPr>
            <a:stCxn id="7" idx="2"/>
            <a:endCxn id="30" idx="0"/>
          </p:cNvCxnSpPr>
          <p:nvPr/>
        </p:nvCxnSpPr>
        <p:spPr>
          <a:xfrm flipH="1">
            <a:off x="1290773" y="3158769"/>
            <a:ext cx="5979" cy="1259097"/>
          </a:xfrm>
          <a:prstGeom prst="line">
            <a:avLst/>
          </a:prstGeom>
          <a:ln w="28575" cmpd="sng"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Rounded Rectangle 64"/>
          <p:cNvSpPr/>
          <p:nvPr/>
        </p:nvSpPr>
        <p:spPr>
          <a:xfrm>
            <a:off x="3699018" y="498029"/>
            <a:ext cx="592747" cy="28988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4428843" y="498027"/>
            <a:ext cx="697917" cy="591409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  <a:ln w="571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905065" y="3548449"/>
            <a:ext cx="1363429" cy="850806"/>
          </a:xfrm>
          <a:prstGeom prst="line">
            <a:avLst/>
          </a:prstGeom>
          <a:ln w="57150" cmpd="sng"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45151" y="3679181"/>
            <a:ext cx="0" cy="833518"/>
          </a:xfrm>
          <a:prstGeom prst="line">
            <a:avLst/>
          </a:prstGeom>
          <a:ln w="57150" cmpd="sng"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316750" y="3635604"/>
            <a:ext cx="778212" cy="843318"/>
          </a:xfrm>
          <a:prstGeom prst="line">
            <a:avLst/>
          </a:prstGeom>
          <a:ln w="57150" cmpd="sng"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2"/>
          </p:cNvCxnSpPr>
          <p:nvPr/>
        </p:nvCxnSpPr>
        <p:spPr>
          <a:xfrm>
            <a:off x="3995392" y="787913"/>
            <a:ext cx="0" cy="1459439"/>
          </a:xfrm>
          <a:prstGeom prst="line">
            <a:avLst/>
          </a:prstGeom>
          <a:ln w="57150" cmpd="sng"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2" name="Rounded Rectangle 151"/>
          <p:cNvSpPr/>
          <p:nvPr/>
        </p:nvSpPr>
        <p:spPr>
          <a:xfrm>
            <a:off x="7053721" y="1770588"/>
            <a:ext cx="1855259" cy="2235948"/>
          </a:xfrm>
          <a:prstGeom prst="roundRect">
            <a:avLst>
              <a:gd name="adj" fmla="val 4802"/>
            </a:avLst>
          </a:prstGeom>
          <a:noFill/>
          <a:ln w="28575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What pieces inside?</a:t>
            </a:r>
          </a:p>
          <a:p>
            <a:pPr algn="ctr"/>
            <a:endParaRPr lang="en-US" sz="1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Build or Buy?</a:t>
            </a:r>
          </a:p>
          <a:p>
            <a:pPr algn="ctr"/>
            <a:endParaRPr lang="en-US" sz="1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Where to put 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the pieces?</a:t>
            </a:r>
          </a:p>
          <a:p>
            <a:pPr algn="ctr"/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How are pieces connected?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63" name="Straight Connector 162"/>
          <p:cNvCxnSpPr/>
          <p:nvPr/>
        </p:nvCxnSpPr>
        <p:spPr>
          <a:xfrm>
            <a:off x="5366555" y="3548449"/>
            <a:ext cx="796890" cy="869417"/>
          </a:xfrm>
          <a:prstGeom prst="line">
            <a:avLst/>
          </a:prstGeom>
          <a:ln w="57150" cmpd="sng"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7" y="3635604"/>
            <a:ext cx="0" cy="877095"/>
          </a:xfrm>
          <a:prstGeom prst="line">
            <a:avLst/>
          </a:prstGeom>
          <a:ln w="57150" cmpd="sng"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316750" y="1269972"/>
            <a:ext cx="1792128" cy="1045860"/>
          </a:xfrm>
          <a:prstGeom prst="line">
            <a:avLst/>
          </a:prstGeom>
          <a:ln w="57150" cmpd="sng"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979773" y="3635604"/>
            <a:ext cx="1353237" cy="843318"/>
          </a:xfrm>
          <a:prstGeom prst="line">
            <a:avLst/>
          </a:prstGeom>
          <a:ln w="57150" cmpd="sng"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5126760" y="793732"/>
            <a:ext cx="2056805" cy="357958"/>
          </a:xfrm>
          <a:prstGeom prst="line">
            <a:avLst/>
          </a:prstGeom>
          <a:ln w="57150" cmpd="sng"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>
            <a:endCxn id="71" idx="2"/>
          </p:cNvCxnSpPr>
          <p:nvPr/>
        </p:nvCxnSpPr>
        <p:spPr>
          <a:xfrm flipV="1">
            <a:off x="4777802" y="1089436"/>
            <a:ext cx="0" cy="1157916"/>
          </a:xfrm>
          <a:prstGeom prst="line">
            <a:avLst/>
          </a:prstGeom>
          <a:ln w="57150" cmpd="sng"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4" name="Rounded Rectangle 223"/>
          <p:cNvSpPr/>
          <p:nvPr/>
        </p:nvSpPr>
        <p:spPr>
          <a:xfrm>
            <a:off x="888463" y="2162237"/>
            <a:ext cx="411421" cy="30719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CO</a:t>
            </a:r>
            <a:r>
              <a:rPr lang="en-US" sz="10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en-US" sz="1100" baseline="-25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5" name="Rounded Rectangle 224"/>
          <p:cNvSpPr/>
          <p:nvPr/>
        </p:nvSpPr>
        <p:spPr>
          <a:xfrm>
            <a:off x="1348316" y="2162237"/>
            <a:ext cx="444684" cy="30719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H</a:t>
            </a:r>
            <a:r>
              <a:rPr lang="en-US" sz="10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O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2" name="Rounded Rectangle 231"/>
          <p:cNvSpPr/>
          <p:nvPr/>
        </p:nvSpPr>
        <p:spPr>
          <a:xfrm>
            <a:off x="2913629" y="1792900"/>
            <a:ext cx="2838920" cy="2191323"/>
          </a:xfrm>
          <a:prstGeom prst="roundRect">
            <a:avLst>
              <a:gd name="adj" fmla="val 4802"/>
            </a:avLst>
          </a:prstGeom>
          <a:noFill/>
          <a:ln w="12700" cmpd="sng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244" name="Group 243"/>
          <p:cNvGrpSpPr/>
          <p:nvPr/>
        </p:nvGrpSpPr>
        <p:grpSpPr>
          <a:xfrm>
            <a:off x="4116011" y="5482399"/>
            <a:ext cx="551967" cy="646758"/>
            <a:chOff x="1788020" y="1582961"/>
            <a:chExt cx="329086" cy="403787"/>
          </a:xfrm>
        </p:grpSpPr>
        <p:sp>
          <p:nvSpPr>
            <p:cNvPr id="233" name="Oval 232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234" name="Pentagon 233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36" name="Straight Connector 235"/>
            <p:cNvCxnSpPr>
              <a:endCxn id="233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7" name="Group 246"/>
          <p:cNvGrpSpPr/>
          <p:nvPr/>
        </p:nvGrpSpPr>
        <p:grpSpPr>
          <a:xfrm>
            <a:off x="6355591" y="5387300"/>
            <a:ext cx="551967" cy="646758"/>
            <a:chOff x="1788020" y="1582961"/>
            <a:chExt cx="329086" cy="403787"/>
          </a:xfrm>
        </p:grpSpPr>
        <p:sp>
          <p:nvSpPr>
            <p:cNvPr id="248" name="Oval 247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249" name="Pentagon 248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50" name="Straight Connector 249"/>
            <p:cNvCxnSpPr>
              <a:endCxn id="248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6" name="Group 255"/>
          <p:cNvGrpSpPr/>
          <p:nvPr/>
        </p:nvGrpSpPr>
        <p:grpSpPr>
          <a:xfrm>
            <a:off x="4658873" y="4753502"/>
            <a:ext cx="505545" cy="659984"/>
            <a:chOff x="7271690" y="5160717"/>
            <a:chExt cx="505545" cy="659984"/>
          </a:xfrm>
        </p:grpSpPr>
        <p:sp>
          <p:nvSpPr>
            <p:cNvPr id="252" name="Oval 25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54" name="Straight Connector 253"/>
            <p:cNvCxnSpPr>
              <a:endCxn id="25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5" name="Rectangle 254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4116606" y="4751828"/>
            <a:ext cx="505545" cy="659984"/>
            <a:chOff x="7271690" y="5160717"/>
            <a:chExt cx="505545" cy="659984"/>
          </a:xfrm>
        </p:grpSpPr>
        <p:sp>
          <p:nvSpPr>
            <p:cNvPr id="258" name="Oval 25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59" name="Straight Connector 258"/>
            <p:cNvCxnSpPr>
              <a:endCxn id="25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0" name="Rectangle 25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267" name="Group 266"/>
          <p:cNvGrpSpPr/>
          <p:nvPr/>
        </p:nvGrpSpPr>
        <p:grpSpPr>
          <a:xfrm>
            <a:off x="6323199" y="4653741"/>
            <a:ext cx="505545" cy="659984"/>
            <a:chOff x="7271690" y="5160717"/>
            <a:chExt cx="505545" cy="659984"/>
          </a:xfrm>
        </p:grpSpPr>
        <p:sp>
          <p:nvSpPr>
            <p:cNvPr id="268" name="Oval 26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69" name="Straight Connector 268"/>
            <p:cNvCxnSpPr>
              <a:endCxn id="26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Rectangle 26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271" name="Group 270"/>
          <p:cNvGrpSpPr/>
          <p:nvPr/>
        </p:nvGrpSpPr>
        <p:grpSpPr>
          <a:xfrm>
            <a:off x="6864221" y="4653741"/>
            <a:ext cx="505545" cy="659984"/>
            <a:chOff x="7271690" y="5160717"/>
            <a:chExt cx="505545" cy="659984"/>
          </a:xfrm>
        </p:grpSpPr>
        <p:sp>
          <p:nvSpPr>
            <p:cNvPr id="272" name="Oval 27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73" name="Straight Connector 272"/>
            <p:cNvCxnSpPr>
              <a:endCxn id="27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4" name="Rectangle 27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291" name="Group 290"/>
          <p:cNvGrpSpPr/>
          <p:nvPr/>
        </p:nvGrpSpPr>
        <p:grpSpPr>
          <a:xfrm>
            <a:off x="6935879" y="5373638"/>
            <a:ext cx="505545" cy="659984"/>
            <a:chOff x="7271690" y="5160717"/>
            <a:chExt cx="505545" cy="659984"/>
          </a:xfrm>
        </p:grpSpPr>
        <p:sp>
          <p:nvSpPr>
            <p:cNvPr id="292" name="Oval 29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93" name="Straight Connector 292"/>
            <p:cNvCxnSpPr>
              <a:endCxn id="29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Rectangle 29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295" name="Group 294"/>
          <p:cNvGrpSpPr/>
          <p:nvPr/>
        </p:nvGrpSpPr>
        <p:grpSpPr>
          <a:xfrm>
            <a:off x="4658873" y="5482399"/>
            <a:ext cx="505545" cy="659984"/>
            <a:chOff x="7271690" y="5160717"/>
            <a:chExt cx="505545" cy="659984"/>
          </a:xfrm>
        </p:grpSpPr>
        <p:sp>
          <p:nvSpPr>
            <p:cNvPr id="296" name="Oval 29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97" name="Straight Connector 296"/>
            <p:cNvCxnSpPr>
              <a:endCxn id="29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8" name="Rectangle 29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cxnSp>
        <p:nvCxnSpPr>
          <p:cNvPr id="303" name="Straight Connector 302"/>
          <p:cNvCxnSpPr>
            <a:stCxn id="152" idx="1"/>
            <a:endCxn id="232" idx="3"/>
          </p:cNvCxnSpPr>
          <p:nvPr/>
        </p:nvCxnSpPr>
        <p:spPr>
          <a:xfrm flipH="1">
            <a:off x="5752549" y="2888562"/>
            <a:ext cx="1301172" cy="0"/>
          </a:xfrm>
          <a:prstGeom prst="line">
            <a:avLst/>
          </a:prstGeom>
          <a:ln w="12700" cmpd="sng"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850878" y="5411812"/>
            <a:ext cx="879789" cy="879789"/>
            <a:chOff x="595927" y="5411812"/>
            <a:chExt cx="879789" cy="879789"/>
          </a:xfrm>
        </p:grpSpPr>
        <p:sp>
          <p:nvSpPr>
            <p:cNvPr id="288" name="Oval 287"/>
            <p:cNvSpPr/>
            <p:nvPr/>
          </p:nvSpPr>
          <p:spPr>
            <a:xfrm>
              <a:off x="595927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 descr="fan-dwg-xpar.g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809" y="5569693"/>
              <a:ext cx="540025" cy="564027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850878" y="4417866"/>
            <a:ext cx="879789" cy="879789"/>
            <a:chOff x="595927" y="4417866"/>
            <a:chExt cx="879789" cy="879789"/>
          </a:xfrm>
        </p:grpSpPr>
        <p:sp>
          <p:nvSpPr>
            <p:cNvPr id="30" name="Oval 29"/>
            <p:cNvSpPr/>
            <p:nvPr/>
          </p:nvSpPr>
          <p:spPr>
            <a:xfrm>
              <a:off x="595927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 descr="handpump-dwg-xpar.gi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848" y="4567953"/>
              <a:ext cx="591947" cy="579615"/>
            </a:xfrm>
            <a:prstGeom prst="rect">
              <a:avLst/>
            </a:prstGeom>
          </p:spPr>
        </p:pic>
      </p:grpSp>
      <p:sp>
        <p:nvSpPr>
          <p:cNvPr id="76" name="Pentagon 75"/>
          <p:cNvSpPr/>
          <p:nvPr/>
        </p:nvSpPr>
        <p:spPr>
          <a:xfrm>
            <a:off x="1800114" y="5812384"/>
            <a:ext cx="531083" cy="84383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7" name="Pentagon 76"/>
          <p:cNvSpPr/>
          <p:nvPr/>
        </p:nvSpPr>
        <p:spPr>
          <a:xfrm>
            <a:off x="1800114" y="4838132"/>
            <a:ext cx="531083" cy="84383"/>
          </a:xfrm>
          <a:prstGeom prst="homePlate">
            <a:avLst/>
          </a:prstGeom>
          <a:solidFill>
            <a:schemeClr val="accent2"/>
          </a:solidFill>
          <a:ln w="12700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7200194" y="216182"/>
            <a:ext cx="1329018" cy="1329018"/>
            <a:chOff x="6740641" y="974826"/>
            <a:chExt cx="879789" cy="879789"/>
          </a:xfrm>
        </p:grpSpPr>
        <p:sp>
          <p:nvSpPr>
            <p:cNvPr id="83" name="Oval 82"/>
            <p:cNvSpPr/>
            <p:nvPr/>
          </p:nvSpPr>
          <p:spPr>
            <a:xfrm>
              <a:off x="6740641" y="97482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4" name="Picture 83" descr="workstation-xpar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228" y="1105305"/>
              <a:ext cx="644615" cy="618831"/>
            </a:xfrm>
            <a:prstGeom prst="rect">
              <a:avLst/>
            </a:prstGeom>
          </p:spPr>
        </p:pic>
      </p:grpSp>
      <p:sp>
        <p:nvSpPr>
          <p:cNvPr id="85" name="Rounded Rectangle 84"/>
          <p:cNvSpPr/>
          <p:nvPr/>
        </p:nvSpPr>
        <p:spPr>
          <a:xfrm>
            <a:off x="1020760" y="527678"/>
            <a:ext cx="1855259" cy="108792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What the software developer sees…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5" name="Rounded Rectangle 104"/>
          <p:cNvSpPr/>
          <p:nvPr/>
        </p:nvSpPr>
        <p:spPr>
          <a:xfrm>
            <a:off x="7495745" y="4057197"/>
            <a:ext cx="1472548" cy="108792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…What the user needs to consider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46482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3365</TotalTime>
  <Words>1371</Words>
  <Application>Microsoft Macintosh PowerPoint</Application>
  <PresentationFormat>On-screen Show (4:3)</PresentationFormat>
  <Paragraphs>536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1_Office Theme</vt:lpstr>
      <vt:lpstr>Software side of xFOCE</vt:lpstr>
      <vt:lpstr>Computing Architectures User Concerns</vt:lpstr>
      <vt:lpstr>A few assumptions</vt:lpstr>
      <vt:lpstr>PowerPoint Presentation</vt:lpstr>
      <vt:lpstr>Computing Architectures Elements</vt:lpstr>
      <vt:lpstr>Computing Architectures Shrinking the Universe of Trades</vt:lpstr>
      <vt:lpstr>Build vs Buy General Principles</vt:lpstr>
      <vt:lpstr>Location Matters General Principles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 Grand Centralized Workstation</vt:lpstr>
      <vt:lpstr>PowerPoint Presentation</vt:lpstr>
      <vt:lpstr>Summary Industrial Computer Approach</vt:lpstr>
      <vt:lpstr>Summary Sensor Node Approach</vt:lpstr>
      <vt:lpstr>Approach Scorecard</vt:lpstr>
      <vt:lpstr>Other technologies and approaches</vt:lpstr>
      <vt:lpstr>PowerPoint Presentation</vt:lpstr>
      <vt:lpstr>Computing Architectures Considered Approaches</vt:lpstr>
      <vt:lpstr>The Options</vt:lpstr>
      <vt:lpstr>Computing Architectures Deep Cabled Approach</vt:lpstr>
      <vt:lpstr>Computing Architectures WAGO Lego Approach</vt:lpstr>
      <vt:lpstr>Computing Architectures Sensor Node Approach</vt:lpstr>
      <vt:lpstr>What was tough for us (but may be easier for you)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416</cp:revision>
  <cp:lastPrinted>2012-04-17T18:31:50Z</cp:lastPrinted>
  <dcterms:created xsi:type="dcterms:W3CDTF">2012-04-16T19:14:20Z</dcterms:created>
  <dcterms:modified xsi:type="dcterms:W3CDTF">2012-04-19T03:39:01Z</dcterms:modified>
</cp:coreProperties>
</file>