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97" r:id="rId14"/>
    <p:sldId id="283" r:id="rId15"/>
    <p:sldId id="289" r:id="rId16"/>
    <p:sldId id="290" r:id="rId17"/>
    <p:sldId id="261" r:id="rId18"/>
    <p:sldId id="291" r:id="rId19"/>
    <p:sldId id="292" r:id="rId20"/>
    <p:sldId id="293" r:id="rId21"/>
    <p:sldId id="294" r:id="rId22"/>
    <p:sldId id="274" r:id="rId23"/>
    <p:sldId id="295" r:id="rId24"/>
    <p:sldId id="296" r:id="rId25"/>
    <p:sldId id="298" r:id="rId26"/>
    <p:sldId id="299" r:id="rId27"/>
    <p:sldId id="275" r:id="rId28"/>
    <p:sldId id="273" r:id="rId29"/>
    <p:sldId id="300" r:id="rId30"/>
    <p:sldId id="303" r:id="rId31"/>
    <p:sldId id="28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DB37"/>
    <a:srgbClr val="DFB6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2" autoAdjust="0"/>
    <p:restoredTop sz="94660"/>
  </p:normalViewPr>
  <p:slideViewPr>
    <p:cSldViewPr snapToGrid="0" snapToObjects="1">
      <p:cViewPr varScale="1">
        <p:scale>
          <a:sx n="225" d="100"/>
          <a:sy n="225" d="100"/>
        </p:scale>
        <p:origin x="-20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5B62-4BC4-6445-8797-79523BBA6735}" type="datetimeFigureOut">
              <a:rPr lang="en-US" smtClean="0"/>
              <a:t>4/19/12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4B0F2-48E0-EE4B-849B-AFBE4453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4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power constrained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0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pump hard to recognize</a:t>
            </a:r>
          </a:p>
          <a:p>
            <a:r>
              <a:rPr lang="en-US"/>
              <a:t>workstation graphic</a:t>
            </a:r>
          </a:p>
          <a:p>
            <a:r>
              <a:rPr lang="en-US"/>
              <a:t>remo</a:t>
            </a:r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expand DO2?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computer heads in periodic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09:45) -----</a:t>
            </a:r>
          </a:p>
          <a:p>
            <a:r>
              <a:rPr lang="en-US"/>
              <a:t>not clear about thought bubbles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6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2.gi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gif"/><Relationship Id="rId12" Type="http://schemas.openxmlformats.org/officeDocument/2006/relationships/image" Target="../media/image4.gif"/><Relationship Id="rId13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6.gif"/><Relationship Id="rId5" Type="http://schemas.openxmlformats.org/officeDocument/2006/relationships/image" Target="../media/image7.gif"/><Relationship Id="rId6" Type="http://schemas.openxmlformats.org/officeDocument/2006/relationships/image" Target="../media/image8.gif"/><Relationship Id="rId7" Type="http://schemas.openxmlformats.org/officeDocument/2006/relationships/image" Target="../media/image9.gif"/><Relationship Id="rId8" Type="http://schemas.openxmlformats.org/officeDocument/2006/relationships/image" Target="../media/image10.gif"/><Relationship Id="rId9" Type="http://schemas.openxmlformats.org/officeDocument/2006/relationships/image" Target="../media/image11.gif"/><Relationship Id="rId10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side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(Computing system trades)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</p:spTree>
    <p:extLst>
      <p:ext uri="{BB962C8B-B14F-4D97-AF65-F5344CB8AC3E}">
        <p14:creationId xmlns:p14="http://schemas.microsoft.com/office/powerpoint/2010/main" val="193571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goal is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simplify the choices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8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3 views to evaluate key features and trades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 what and why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Location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066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stop: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Centralized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Workstation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Workstation computing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Mixed Common Off The Shelf (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COTS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) /custom hardware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cabled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8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363772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200" y="3875617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0" y="4162424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163313" y="2133600"/>
            <a:ext cx="1468909" cy="19433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18532" y="2183837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883894"/>
              </p:ext>
            </p:extLst>
          </p:nvPr>
        </p:nvGraphicFramePr>
        <p:xfrm>
          <a:off x="911438" y="474352"/>
          <a:ext cx="4672213" cy="2607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6037"/>
                <a:gridCol w="969917"/>
                <a:gridCol w="2486259"/>
              </a:tblGrid>
              <a:tr h="4100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39288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‘’</a:t>
                      </a:r>
                      <a:endParaRPr lang="en-US" sz="1200" dirty="0"/>
                    </a:p>
                  </a:txBody>
                  <a:tcPr anchor="ctr"/>
                </a:tc>
              </a:tr>
              <a:tr h="3330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50369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Need</a:t>
                      </a:r>
                      <a:r>
                        <a:rPr lang="en-US" sz="1200" baseline="0" dirty="0" smtClean="0"/>
                        <a:t> fine-grained power management at site</a:t>
                      </a:r>
                      <a:endParaRPr lang="en-US" sz="1200" dirty="0"/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789678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1736972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854884" y="6088182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79" name="TextBox 178"/>
          <p:cNvSpPr txBox="1"/>
          <p:nvPr/>
        </p:nvSpPr>
        <p:spPr>
          <a:xfrm>
            <a:off x="6439943" y="6380842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182" name="Group 18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183" name="Oval 1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183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87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2407684" y="4901327"/>
            <a:ext cx="1639316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5" y="490095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83056" y="2319721"/>
            <a:ext cx="1240144" cy="150530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4116012" y="5722853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2" y="5627754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4" y="4993956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7" y="4992282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200" y="4894195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2" y="4894195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80" y="5614092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4" y="5722853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2963808" y="3623102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71808" y="2319721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78" name="Pentagon 77"/>
          <p:cNvSpPr/>
          <p:nvPr/>
        </p:nvSpPr>
        <p:spPr>
          <a:xfrm>
            <a:off x="1736972" y="6020394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54891" y="5692968"/>
            <a:ext cx="879789" cy="879789"/>
            <a:chOff x="850878" y="5411812"/>
            <a:chExt cx="879789" cy="879789"/>
          </a:xfrm>
        </p:grpSpPr>
        <p:sp>
          <p:nvSpPr>
            <p:cNvPr id="84" name="Oval 8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84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812514" y="797548"/>
            <a:ext cx="795743" cy="848971"/>
            <a:chOff x="7180536" y="711795"/>
            <a:chExt cx="1503467" cy="1604036"/>
          </a:xfrm>
        </p:grpSpPr>
        <p:sp>
          <p:nvSpPr>
            <p:cNvPr id="87" name="Oval 8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87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89" name="Pentagon 88"/>
          <p:cNvSpPr/>
          <p:nvPr/>
        </p:nvSpPr>
        <p:spPr>
          <a:xfrm>
            <a:off x="1736972" y="5008227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143588"/>
              </p:ext>
            </p:extLst>
          </p:nvPr>
        </p:nvGraphicFramePr>
        <p:xfrm>
          <a:off x="1267413" y="1537233"/>
          <a:ext cx="6801132" cy="310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03"/>
                <a:gridCol w="1249208"/>
                <a:gridCol w="3981121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PC104</a:t>
                      </a:r>
                    </a:p>
                    <a:p>
                      <a:r>
                        <a:rPr lang="en-US" sz="1400" dirty="0" smtClean="0"/>
                        <a:t>Serial port</a:t>
                      </a:r>
                      <a:r>
                        <a:rPr lang="en-US" sz="1400" baseline="0" dirty="0" smtClean="0"/>
                        <a:t> cards (16 total)</a:t>
                      </a:r>
                      <a:endParaRPr lang="en-US" sz="1400" dirty="0"/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Linux,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Java</a:t>
                      </a:r>
                    </a:p>
                    <a:p>
                      <a:r>
                        <a:rPr lang="en-US" sz="1400" dirty="0" smtClean="0"/>
                        <a:t>Custom: SIAM Data Acquisition</a:t>
                      </a:r>
                      <a:r>
                        <a:rPr lang="en-US" sz="1400" baseline="0" dirty="0" smtClean="0"/>
                        <a:t> software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Open</a:t>
                      </a:r>
                      <a:r>
                        <a:rPr lang="en-US" sz="1400" baseline="0" dirty="0" smtClean="0"/>
                        <a:t> Source: </a:t>
                      </a:r>
                      <a:r>
                        <a:rPr lang="en-US" sz="1400" baseline="0" dirty="0" err="1" smtClean="0"/>
                        <a:t>DataTurbine</a:t>
                      </a:r>
                      <a:r>
                        <a:rPr lang="en-US" sz="1400" baseline="0" dirty="0" smtClean="0"/>
                        <a:t>, e.g.</a:t>
                      </a: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 Workstation</a:t>
                      </a:r>
                    </a:p>
                    <a:p>
                      <a:r>
                        <a:rPr lang="en-US" sz="1400" dirty="0" err="1" smtClean="0"/>
                        <a:t>MacOS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Windows, Linux, Java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Custom: Shore Side Data System (SSDS),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FOCE GUI</a:t>
                      </a:r>
                      <a:endParaRPr lang="en-US" sz="1400" dirty="0"/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 chassis</a:t>
                      </a:r>
                      <a:endParaRPr lang="en-US" sz="1400" dirty="0"/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</a:t>
                      </a:r>
                      <a:r>
                        <a:rPr lang="en-US" sz="1400" baseline="0" dirty="0" smtClean="0"/>
                        <a:t> electronics, software, chassis</a:t>
                      </a:r>
                    </a:p>
                    <a:p>
                      <a:r>
                        <a:rPr lang="en-US" sz="1400" baseline="0" dirty="0" smtClean="0"/>
                        <a:t>COTS: pumps, controllers</a:t>
                      </a:r>
                      <a:endParaRPr lang="en-US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92" name="Group 9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93" name="Oval 9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Picture 93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95" name="TextBox 94"/>
          <p:cNvSpPr txBox="1"/>
          <p:nvPr/>
        </p:nvSpPr>
        <p:spPr>
          <a:xfrm>
            <a:off x="2874311" y="602116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459370" y="631382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/>
          <p:cNvGrpSpPr/>
          <p:nvPr/>
        </p:nvGrpSpPr>
        <p:grpSpPr>
          <a:xfrm>
            <a:off x="754891" y="4709410"/>
            <a:ext cx="879789" cy="879789"/>
            <a:chOff x="850878" y="4417866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53" name="Rounded Rectangle 152"/>
          <p:cNvSpPr/>
          <p:nvPr/>
        </p:nvSpPr>
        <p:spPr>
          <a:xfrm>
            <a:off x="2363772" y="4935974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1736972" y="5049175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6886565" y="1033129"/>
            <a:ext cx="913462" cy="983434"/>
            <a:chOff x="7180536" y="711795"/>
            <a:chExt cx="1503467" cy="1604036"/>
          </a:xfrm>
        </p:grpSpPr>
        <p:sp>
          <p:nvSpPr>
            <p:cNvPr id="151" name="Oval 150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151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grpSp>
        <p:nvGrpSpPr>
          <p:cNvPr id="147" name="Group 146"/>
          <p:cNvGrpSpPr/>
          <p:nvPr/>
        </p:nvGrpSpPr>
        <p:grpSpPr>
          <a:xfrm>
            <a:off x="754891" y="5703356"/>
            <a:ext cx="879789" cy="879789"/>
            <a:chOff x="850878" y="5411812"/>
            <a:chExt cx="879789" cy="879789"/>
          </a:xfrm>
        </p:grpSpPr>
        <p:sp>
          <p:nvSpPr>
            <p:cNvPr id="148" name="Oval 147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148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139" name="Pentagon 138"/>
          <p:cNvSpPr/>
          <p:nvPr/>
        </p:nvSpPr>
        <p:spPr>
          <a:xfrm>
            <a:off x="1767882" y="601017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9421" y="3588618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7305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6423" y="1408422"/>
            <a:ext cx="41201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341499" y="2583281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171" y="3269820"/>
            <a:ext cx="9116387" cy="35552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9657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857057" y="2605972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 kW Cable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34793" y="4424770"/>
            <a:ext cx="9680" cy="44333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375462"/>
            <a:ext cx="0" cy="5187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047623" y="2446562"/>
            <a:ext cx="1275577" cy="1278634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5" idx="0"/>
          </p:cNvCxnSpPr>
          <p:nvPr/>
        </p:nvCxnSpPr>
        <p:spPr>
          <a:xfrm>
            <a:off x="6740641" y="2695576"/>
            <a:ext cx="31167" cy="131592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2874311" y="602178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9" name="TextBox 158"/>
          <p:cNvSpPr txBox="1"/>
          <p:nvPr/>
        </p:nvSpPr>
        <p:spPr>
          <a:xfrm>
            <a:off x="6459370" y="631444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3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COTS computers</a:t>
            </a:r>
          </a:p>
          <a:p>
            <a:pPr lvl="1"/>
            <a:r>
              <a:rPr lang="en-US" sz="2000" dirty="0" smtClean="0"/>
              <a:t>COTS serial I/O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Extensibility in packaging and housings…have to put a lot of holes in housings</a:t>
            </a:r>
            <a:endParaRPr lang="en-US" sz="1600" dirty="0" smtClean="0"/>
          </a:p>
          <a:p>
            <a:pPr lvl="2"/>
            <a:r>
              <a:rPr lang="en-US" sz="1600" dirty="0" smtClean="0"/>
              <a:t>Can use junction boxes</a:t>
            </a:r>
          </a:p>
          <a:p>
            <a:pPr lvl="1"/>
            <a:r>
              <a:rPr lang="en-US" sz="2000" dirty="0"/>
              <a:t>Power consumption</a:t>
            </a:r>
          </a:p>
          <a:p>
            <a:pPr lvl="1"/>
            <a:r>
              <a:rPr lang="en-US" sz="2000" dirty="0" smtClean="0"/>
              <a:t>Less modular</a:t>
            </a:r>
          </a:p>
          <a:p>
            <a:pPr lvl="1"/>
            <a:r>
              <a:rPr lang="en-US" sz="2000" dirty="0" smtClean="0"/>
              <a:t>Need lots of serial ports</a:t>
            </a:r>
          </a:p>
          <a:p>
            <a:pPr lvl="2"/>
            <a:r>
              <a:rPr lang="en-US" sz="1600" dirty="0" smtClean="0"/>
              <a:t>Custom serial IO </a:t>
            </a:r>
          </a:p>
          <a:p>
            <a:pPr lvl="1"/>
            <a:r>
              <a:rPr lang="en-US" sz="2000" dirty="0" smtClean="0"/>
              <a:t>Custom </a:t>
            </a:r>
            <a:r>
              <a:rPr lang="en-US" sz="2000" dirty="0"/>
              <a:t>HW/</a:t>
            </a:r>
            <a:r>
              <a:rPr lang="en-US" sz="2000" dirty="0" smtClean="0"/>
              <a:t>SW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Industrial automation computers (WAGO, Compact Rio, e.g.)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Heavy use of COTS hardware and software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Shown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ounded Rectangle 168"/>
          <p:cNvSpPr/>
          <p:nvPr/>
        </p:nvSpPr>
        <p:spPr>
          <a:xfrm>
            <a:off x="3922731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1138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168" idx="2"/>
          </p:cNvCxnSpPr>
          <p:nvPr/>
        </p:nvCxnSpPr>
        <p:spPr>
          <a:xfrm flipV="1">
            <a:off x="4580280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19678"/>
              </p:ext>
            </p:extLst>
          </p:nvPr>
        </p:nvGraphicFramePr>
        <p:xfrm>
          <a:off x="119219" y="85169"/>
          <a:ext cx="3736523" cy="288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505"/>
                <a:gridCol w="1134508"/>
                <a:gridCol w="1629510"/>
              </a:tblGrid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20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and/or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access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Large housings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6191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access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and/or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Permitting, depth,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distance from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</a:t>
            </a:r>
            <a:r>
              <a:rPr lang="en-US" sz="1400" dirty="0" smtClean="0">
                <a:solidFill>
                  <a:srgbClr val="376092"/>
                </a:solidFill>
              </a:rPr>
              <a:t>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295922" y="900251"/>
            <a:ext cx="131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Mooring pic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5218424" y="2750817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grpSp>
        <p:nvGrpSpPr>
          <p:cNvPr id="162" name="Group 161"/>
          <p:cNvGrpSpPr/>
          <p:nvPr/>
        </p:nvGrpSpPr>
        <p:grpSpPr>
          <a:xfrm>
            <a:off x="1047935" y="4822206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6" name="TextBox 165"/>
          <p:cNvSpPr txBox="1"/>
          <p:nvPr/>
        </p:nvSpPr>
        <p:spPr>
          <a:xfrm>
            <a:off x="2871115" y="6074669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6456174" y="6367329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168" name="Rounded Rectangle 167"/>
          <p:cNvSpPr/>
          <p:nvPr/>
        </p:nvSpPr>
        <p:spPr>
          <a:xfrm>
            <a:off x="4099187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56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</a:t>
            </a:r>
            <a:r>
              <a:rPr lang="en-US" dirty="0" smtClean="0"/>
              <a:t>valid scientific approach, </a:t>
            </a:r>
            <a:r>
              <a:rPr lang="en-US" dirty="0" smtClean="0"/>
              <a:t>data </a:t>
            </a:r>
            <a:r>
              <a:rPr lang="en-US" dirty="0" smtClean="0"/>
              <a:t>quality 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</a:t>
            </a:r>
            <a:r>
              <a:rPr lang="en-US" dirty="0" smtClean="0"/>
              <a:t>environments, scenarios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  <a:endParaRPr lang="en-US" dirty="0" smtClean="0"/>
          </a:p>
          <a:p>
            <a:pPr lvl="1"/>
            <a:r>
              <a:rPr lang="en-US" dirty="0" smtClean="0"/>
              <a:t>Build</a:t>
            </a:r>
            <a:endParaRPr lang="en-US" dirty="0" smtClean="0"/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</a:t>
            </a:r>
            <a:r>
              <a:rPr lang="en-US" dirty="0" smtClean="0"/>
              <a:t>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" name="Pentagon 91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09" name="Oval 108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0" name="Pentagon 109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1" name="Straight Connector 110"/>
            <p:cNvCxnSpPr>
              <a:endCxn id="109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13" name="Oval 11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4" name="Pentagon 11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5" name="Straight Connector 114"/>
            <p:cNvCxnSpPr>
              <a:endCxn id="11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21" name="Oval 12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26" name="Oval 12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Connector 127"/>
            <p:cNvCxnSpPr>
              <a:endCxn id="12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32" name="Oval 13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3" name="Straight Connector 132"/>
            <p:cNvCxnSpPr>
              <a:endCxn id="13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37" name="Oval 13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8" name="Straight Connector 137"/>
            <p:cNvCxnSpPr>
              <a:endCxn id="13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 13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1" name="Oval 14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2" name="Straight Connector 141"/>
            <p:cNvCxnSpPr>
              <a:endCxn id="14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44" name="Rounded Rectangle 143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46" name="Straight Connector 145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50" name="Hexagon 149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51" name="Pentagon 150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58" name="Group 157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59" name="Oval 158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Picture 159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61" name="Rounded Rectangle 160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1047935" y="4744528"/>
            <a:ext cx="879789" cy="879789"/>
            <a:chOff x="850878" y="4417866"/>
            <a:chExt cx="879789" cy="879789"/>
          </a:xfrm>
        </p:grpSpPr>
        <p:sp>
          <p:nvSpPr>
            <p:cNvPr id="165" name="Oval 164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6" name="Picture 165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7" name="TextBox 166"/>
          <p:cNvSpPr txBox="1"/>
          <p:nvPr/>
        </p:nvSpPr>
        <p:spPr>
          <a:xfrm>
            <a:off x="2871115" y="613539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6456174" y="642805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69" name="Straight Connector 168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TextBox 169"/>
          <p:cNvSpPr txBox="1"/>
          <p:nvPr/>
        </p:nvSpPr>
        <p:spPr>
          <a:xfrm>
            <a:off x="5392657" y="2745596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174" name="Rounded Rectangle 173"/>
          <p:cNvSpPr/>
          <p:nvPr/>
        </p:nvSpPr>
        <p:spPr>
          <a:xfrm>
            <a:off x="3973527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4062181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7" name="Rounded Rectangle 176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8" name="Straight Connector 177"/>
          <p:cNvCxnSpPr>
            <a:stCxn id="177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endCxn id="182" idx="2"/>
          </p:cNvCxnSpPr>
          <p:nvPr/>
        </p:nvCxnSpPr>
        <p:spPr>
          <a:xfrm flipV="1">
            <a:off x="4631076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2" name="Rounded Rectangle 181"/>
          <p:cNvSpPr/>
          <p:nvPr/>
        </p:nvSpPr>
        <p:spPr>
          <a:xfrm>
            <a:off x="4149983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872317"/>
              </p:ext>
            </p:extLst>
          </p:nvPr>
        </p:nvGraphicFramePr>
        <p:xfrm>
          <a:off x="1545777" y="1408389"/>
          <a:ext cx="6119379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344"/>
                <a:gridCol w="1286399"/>
                <a:gridCol w="3419636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National Instruments Compact-Rio (NI-CRIO),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Serial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Multiplexer (MUX), Video 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MUX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 Source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endParaRPr lang="en-US" sz="1400" baseline="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PC Workstation</a:t>
                      </a:r>
                    </a:p>
                    <a:p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MacOS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Windows, Linux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RDV,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Pachube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...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 GF, isolation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pumps, motor controllers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92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3866291" y="233006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83" name="Oval 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6325" y="3265223"/>
            <a:ext cx="9116387" cy="356455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966188" y="241290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73019" y="1437329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636465" y="4514498"/>
            <a:ext cx="0" cy="35360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455890"/>
            <a:ext cx="0" cy="43830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35624" y="2082800"/>
            <a:ext cx="205017" cy="270892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</a:t>
            </a:r>
            <a:r>
              <a:rPr lang="en-US" sz="1400" dirty="0" smtClean="0">
                <a:solidFill>
                  <a:srgbClr val="376092"/>
                </a:solidFill>
              </a:rPr>
              <a:t>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err="1" smtClean="0">
                <a:solidFill>
                  <a:schemeClr val="accent6">
                    <a:lumMod val="75000"/>
                  </a:schemeClr>
                </a:solidFill>
              </a:rPr>
              <a:t>ConnectionView</a:t>
            </a:r>
            <a:endParaRPr lang="en-US" sz="1600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195862" y="3529976"/>
            <a:ext cx="893696" cy="55102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04793" y="2930262"/>
            <a:ext cx="1343302" cy="94753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089558" y="2484015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854884" y="6125838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6439943" y="6418498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79" idx="2"/>
          </p:cNvCxnSpPr>
          <p:nvPr/>
        </p:nvCxnSpPr>
        <p:spPr>
          <a:xfrm flipV="1">
            <a:off x="4570651" y="3193705"/>
            <a:ext cx="0" cy="77747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99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Mostly COTS components</a:t>
            </a:r>
          </a:p>
          <a:p>
            <a:pPr lvl="1"/>
            <a:r>
              <a:rPr lang="en-US" sz="2000" dirty="0" smtClean="0"/>
              <a:t>Vendor and user community support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COTS software provides much infrastructure</a:t>
            </a:r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High cost of software and hardware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somewhat technical, especially from surface expression in active environment</a:t>
            </a:r>
          </a:p>
          <a:p>
            <a:pPr lvl="1"/>
            <a:r>
              <a:rPr lang="en-US" sz="2000" dirty="0" smtClean="0"/>
              <a:t>Large electronics form factors require larger housings</a:t>
            </a: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Sensor Node…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Focus on small COTS embedded PCs and microprocessors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Modularize and aggregate power switching and/or data acquisition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Reduce power consumption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6895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Controller/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7707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8172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44411"/>
              </p:ext>
            </p:extLst>
          </p:nvPr>
        </p:nvGraphicFramePr>
        <p:xfrm>
          <a:off x="103027" y="30671"/>
          <a:ext cx="4066022" cy="3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022"/>
                <a:gridCol w="985520"/>
                <a:gridCol w="2062480"/>
              </a:tblGrid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Surface/Seafloor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Surface: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telemetry, UI</a:t>
                      </a:r>
                    </a:p>
                    <a:p>
                      <a:pPr algn="l"/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Seafloor: experiment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Gateway: control, telemetry</a:t>
                      </a:r>
                    </a:p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Node: data acquisition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34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Shore/Surface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5419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Probably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use generator, solar, wind on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1515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Local data needed for control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Central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archive for redundancy, easier access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5023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01073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" name="Rounded Rectangle 208"/>
          <p:cNvSpPr/>
          <p:nvPr/>
        </p:nvSpPr>
        <p:spPr>
          <a:xfrm>
            <a:off x="963546" y="3332830"/>
            <a:ext cx="1565165" cy="112807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Load switching,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Data Acquisition for 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1-4 Devices </a:t>
            </a:r>
          </a:p>
        </p:txBody>
      </p:sp>
      <p:cxnSp>
        <p:nvCxnSpPr>
          <p:cNvPr id="211" name="Straight Connector 210"/>
          <p:cNvCxnSpPr>
            <a:stCxn id="82" idx="1"/>
            <a:endCxn id="209" idx="3"/>
          </p:cNvCxnSpPr>
          <p:nvPr/>
        </p:nvCxnSpPr>
        <p:spPr>
          <a:xfrm flipH="1" flipV="1">
            <a:off x="2528711" y="3896866"/>
            <a:ext cx="677299" cy="52790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1" name="Group 220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222" name="Oval 22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3" name="Picture 22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224" name="TextBox 223"/>
          <p:cNvSpPr txBox="1"/>
          <p:nvPr/>
        </p:nvSpPr>
        <p:spPr>
          <a:xfrm>
            <a:off x="3289501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225" name="TextBox 224"/>
          <p:cNvSpPr txBox="1"/>
          <p:nvPr/>
        </p:nvSpPr>
        <p:spPr>
          <a:xfrm>
            <a:off x="6874560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226" name="Straight Connector 22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7" name="TextBox 226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232" name="Rounded Rectangle 231"/>
          <p:cNvSpPr/>
          <p:nvPr/>
        </p:nvSpPr>
        <p:spPr>
          <a:xfrm>
            <a:off x="6990178" y="3537580"/>
            <a:ext cx="1380534" cy="849639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Experiment Control for 1 chamber</a:t>
            </a:r>
          </a:p>
        </p:txBody>
      </p:sp>
      <p:cxnSp>
        <p:nvCxnSpPr>
          <p:cNvPr id="233" name="Straight Connector 232"/>
          <p:cNvCxnSpPr>
            <a:endCxn id="232" idx="1"/>
          </p:cNvCxnSpPr>
          <p:nvPr/>
        </p:nvCxnSpPr>
        <p:spPr>
          <a:xfrm>
            <a:off x="5646561" y="3962400"/>
            <a:ext cx="134361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3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Connector 92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68" name="Rectangle 67"/>
          <p:cNvSpPr/>
          <p:nvPr/>
        </p:nvSpPr>
        <p:spPr>
          <a:xfrm>
            <a:off x="1688" y="3241504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40103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40915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51380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88231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14281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613" y="2036554"/>
            <a:ext cx="3013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source:</a:t>
            </a:r>
          </a:p>
          <a:p>
            <a:r>
              <a:rPr lang="en-US" dirty="0" smtClean="0"/>
              <a:t>options./examples </a:t>
            </a:r>
            <a:r>
              <a:rPr lang="en-US" dirty="0" err="1" smtClean="0"/>
              <a:t>vs</a:t>
            </a:r>
            <a:r>
              <a:rPr lang="en-US" dirty="0" smtClean="0"/>
              <a:t> required</a:t>
            </a:r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1263292" y="4801201"/>
            <a:ext cx="879789" cy="879789"/>
            <a:chOff x="850878" y="4417866"/>
            <a:chExt cx="879789" cy="879789"/>
          </a:xfrm>
        </p:grpSpPr>
        <p:sp>
          <p:nvSpPr>
            <p:cNvPr id="88" name="Oval 87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9" name="Picture 88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918145"/>
              </p:ext>
            </p:extLst>
          </p:nvPr>
        </p:nvGraphicFramePr>
        <p:xfrm>
          <a:off x="1672276" y="2059578"/>
          <a:ext cx="6251291" cy="34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811"/>
                <a:gridCol w="1314129"/>
                <a:gridCol w="3493351"/>
              </a:tblGrid>
              <a:tr h="35189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BeagleBoard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Android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Arduino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MSP430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Linux, Java,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C++/Java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C/C++, Wiring, e.g.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72082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back end interface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Open Source: web server on gateway</a:t>
                      </a: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load switch, GF/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iso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241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3313832" y="609336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6898891" y="638602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/>
          <p:cNvGrpSpPr/>
          <p:nvPr/>
        </p:nvGrpSpPr>
        <p:grpSpPr>
          <a:xfrm>
            <a:off x="1290772" y="4803912"/>
            <a:ext cx="879789" cy="879789"/>
            <a:chOff x="850878" y="4417866"/>
            <a:chExt cx="879789" cy="879789"/>
          </a:xfrm>
        </p:grpSpPr>
        <p:sp>
          <p:nvSpPr>
            <p:cNvPr id="152" name="Oval 15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152" descr="peristalticRed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3847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4659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939798" y="775015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9803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51246" y="1898887"/>
            <a:ext cx="0" cy="151164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3967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19756" y="2654710"/>
            <a:ext cx="0" cy="71306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8025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3254146" y="2580640"/>
            <a:ext cx="893696" cy="52427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(Serial?)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325" y="3270865"/>
            <a:ext cx="9116387" cy="35532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48584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3962400"/>
            <a:ext cx="5684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3804740" y="3962400"/>
            <a:ext cx="5058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41472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3962400"/>
            <a:ext cx="6782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3962400"/>
            <a:ext cx="0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4280239" y="4609716"/>
            <a:ext cx="0" cy="352911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35291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949149" y="4627722"/>
            <a:ext cx="0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33490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586228" y="3753907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581980" y="4201646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5755320" y="2222039"/>
            <a:ext cx="1343302" cy="958517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 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284443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6869502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31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Pros</a:t>
            </a:r>
          </a:p>
          <a:p>
            <a:pPr lvl="1"/>
            <a:r>
              <a:rPr lang="en-US" sz="1800" dirty="0" smtClean="0"/>
              <a:t>Reduce power</a:t>
            </a: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No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Cons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</a:t>
            </a:r>
            <a:r>
              <a:rPr lang="en-US" dirty="0" smtClean="0"/>
              <a:t>Tradeoffs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14845"/>
              </p:ext>
            </p:extLst>
          </p:nvPr>
        </p:nvGraphicFramePr>
        <p:xfrm>
          <a:off x="457200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Centralized Workstation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Wingdings"/>
                        <a:ea typeface="Wingdings"/>
                        <a:cs typeface="Wingding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Industrial</a:t>
                      </a:r>
                      <a:r>
                        <a:rPr lang="en-US" sz="2400" baseline="0" dirty="0" smtClean="0"/>
                        <a:t> Computer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34" y="6212379"/>
            <a:ext cx="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4165" y="6200250"/>
            <a:ext cx="55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Help users to understand and simplify key choices</a:t>
            </a:r>
          </a:p>
          <a:p>
            <a:r>
              <a:rPr lang="en-US" dirty="0" smtClean="0"/>
              <a:t>What UI </a:t>
            </a:r>
            <a:r>
              <a:rPr lang="en-US" b="1" i="1" dirty="0" smtClean="0"/>
              <a:t>choices</a:t>
            </a:r>
            <a:r>
              <a:rPr lang="en-US" dirty="0" smtClean="0"/>
              <a:t> will the user make related to UI</a:t>
            </a:r>
          </a:p>
          <a:p>
            <a:pPr lvl="1"/>
            <a:r>
              <a:rPr lang="en-US" dirty="0" smtClean="0"/>
              <a:t>Network, interfaces, security </a:t>
            </a:r>
          </a:p>
          <a:p>
            <a:r>
              <a:rPr lang="en-US" dirty="0" smtClean="0"/>
              <a:t>How do those choices affect concerns (performance, flexibility, ease, cost)</a:t>
            </a:r>
          </a:p>
          <a:p>
            <a:r>
              <a:rPr lang="en-US" dirty="0" smtClean="0"/>
              <a:t>What are pros/cons of various choices</a:t>
            </a:r>
          </a:p>
          <a:p>
            <a:pPr lvl="1"/>
            <a:r>
              <a:rPr lang="en-US" dirty="0" smtClean="0"/>
              <a:t>Cost, power, bandwidth, software skill, processing capability, software/system dependencies</a:t>
            </a:r>
          </a:p>
          <a:p>
            <a:r>
              <a:rPr lang="en-US" dirty="0" smtClean="0"/>
              <a:t>Modularity</a:t>
            </a:r>
          </a:p>
          <a:p>
            <a:pPr lvl="1"/>
            <a:r>
              <a:rPr lang="en-US" dirty="0"/>
              <a:t>Interfaces that support flexibility in UI choices</a:t>
            </a:r>
          </a:p>
          <a:p>
            <a:pPr lvl="1"/>
            <a:r>
              <a:rPr lang="en-US" dirty="0" smtClean="0"/>
              <a:t>Expansion path: what’s needed up front to start simply and build capability</a:t>
            </a:r>
          </a:p>
          <a:p>
            <a:r>
              <a:rPr lang="en-US" dirty="0" smtClean="0"/>
              <a:t>Sketch out a couple of concepts at either end of the spectrum</a:t>
            </a:r>
          </a:p>
          <a:p>
            <a:r>
              <a:rPr lang="en-US" dirty="0" smtClean="0"/>
              <a:t>Specific choice/detail more important for SWFOCE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1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9321"/>
              </p:ext>
            </p:extLst>
          </p:nvPr>
        </p:nvGraphicFramePr>
        <p:xfrm>
          <a:off x="629920" y="1417638"/>
          <a:ext cx="789432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~6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months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13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5858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FOCE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Essentials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390" name="Pentagon 389"/>
          <p:cNvSpPr/>
          <p:nvPr/>
        </p:nvSpPr>
        <p:spPr>
          <a:xfrm>
            <a:off x="1793435" y="5663356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1" name="Pentagon 390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2" name="Pentagon 391"/>
          <p:cNvSpPr/>
          <p:nvPr/>
        </p:nvSpPr>
        <p:spPr>
          <a:xfrm rot="5400000">
            <a:off x="608938" y="3669232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97" name="Group 396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6" name="Picture 395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400" name="Group 399"/>
          <p:cNvGrpSpPr/>
          <p:nvPr/>
        </p:nvGrpSpPr>
        <p:grpSpPr>
          <a:xfrm>
            <a:off x="7180536" y="711795"/>
            <a:ext cx="1503467" cy="1604036"/>
            <a:chOff x="7180536" y="711795"/>
            <a:chExt cx="1503467" cy="1604036"/>
          </a:xfrm>
        </p:grpSpPr>
        <p:sp>
          <p:nvSpPr>
            <p:cNvPr id="342" name="Oval 34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9" name="Picture 39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403" name="TextBox 402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404" name="TextBox 403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406" name="Group 405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5" name="Picture 404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52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5" name="Picture 4" descr="SingleBoardComputer-xpa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8" y="4425319"/>
            <a:ext cx="590152" cy="590152"/>
          </a:xfrm>
          <a:prstGeom prst="rect">
            <a:avLst/>
          </a:prstGeom>
        </p:spPr>
      </p:pic>
      <p:pic>
        <p:nvPicPr>
          <p:cNvPr id="8" name="Picture 7" descr="co2-cylinder-xpa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283" y="3240641"/>
            <a:ext cx="531296" cy="800131"/>
          </a:xfrm>
          <a:prstGeom prst="rect">
            <a:avLst/>
          </a:prstGeom>
        </p:spPr>
      </p:pic>
      <p:pic>
        <p:nvPicPr>
          <p:cNvPr id="46" name="Picture 45" descr="hrph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079" y="5076769"/>
            <a:ext cx="485360" cy="977105"/>
          </a:xfrm>
          <a:prstGeom prst="rect">
            <a:avLst/>
          </a:prstGeom>
        </p:spPr>
      </p:pic>
      <p:pic>
        <p:nvPicPr>
          <p:cNvPr id="13" name="Picture 12" descr="do2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66890" y="5076769"/>
            <a:ext cx="494086" cy="907884"/>
          </a:xfrm>
          <a:prstGeom prst="rect">
            <a:avLst/>
          </a:prstGeom>
        </p:spPr>
      </p:pic>
      <p:pic>
        <p:nvPicPr>
          <p:cNvPr id="14" name="Picture 13" descr="adcp-xpa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32" y="5362871"/>
            <a:ext cx="515497" cy="427485"/>
          </a:xfrm>
          <a:prstGeom prst="rect">
            <a:avLst/>
          </a:prstGeom>
        </p:spPr>
      </p:pic>
      <p:pic>
        <p:nvPicPr>
          <p:cNvPr id="20" name="Picture 19" descr="generator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50" y="3447317"/>
            <a:ext cx="750589" cy="743639"/>
          </a:xfrm>
          <a:prstGeom prst="rect">
            <a:avLst/>
          </a:prstGeom>
        </p:spPr>
      </p:pic>
      <p:pic>
        <p:nvPicPr>
          <p:cNvPr id="22" name="Picture 21" descr="laptop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24" y="3447317"/>
            <a:ext cx="766101" cy="671250"/>
          </a:xfrm>
          <a:prstGeom prst="rect">
            <a:avLst/>
          </a:prstGeom>
        </p:spPr>
      </p:pic>
      <p:pic>
        <p:nvPicPr>
          <p:cNvPr id="31" name="Picture 30" descr="motor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962" y="4413609"/>
            <a:ext cx="433477" cy="426704"/>
          </a:xfrm>
          <a:prstGeom prst="rect">
            <a:avLst/>
          </a:prstGeom>
        </p:spPr>
      </p:pic>
      <p:pic>
        <p:nvPicPr>
          <p:cNvPr id="33" name="Picture 32" descr="valve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493" y="4413609"/>
            <a:ext cx="522483" cy="463612"/>
          </a:xfrm>
          <a:prstGeom prst="rect">
            <a:avLst/>
          </a:prstGeom>
        </p:spPr>
      </p:pic>
      <p:pic>
        <p:nvPicPr>
          <p:cNvPr id="61" name="Picture 60" descr="peristalticRed-xpar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3" y="4425319"/>
            <a:ext cx="495417" cy="463685"/>
          </a:xfrm>
          <a:prstGeom prst="rect">
            <a:avLst/>
          </a:prstGeom>
        </p:spPr>
      </p:pic>
      <p:pic>
        <p:nvPicPr>
          <p:cNvPr id="62" name="Picture 61" descr="fanBlade-xpar.gi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8545" r="10658" b="6225"/>
          <a:stretch/>
        </p:blipFill>
        <p:spPr>
          <a:xfrm>
            <a:off x="2322199" y="4341697"/>
            <a:ext cx="687815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</a:t>
            </a:r>
            <a:r>
              <a:rPr lang="en-US" sz="3600" dirty="0" smtClean="0"/>
              <a:t>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smtClean="0"/>
              <a:t>decisions that </a:t>
            </a:r>
            <a:r>
              <a:rPr lang="en-US" dirty="0" smtClean="0"/>
              <a:t>have greatest impact on user </a:t>
            </a:r>
            <a:r>
              <a:rPr lang="en-US" dirty="0" smtClean="0"/>
              <a:t>concerns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</a:t>
            </a:r>
            <a:r>
              <a:rPr lang="en-US" dirty="0" smtClean="0">
                <a:solidFill>
                  <a:srgbClr val="1F497D"/>
                </a:solidFill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</a:t>
            </a:r>
            <a:r>
              <a:rPr lang="en-US" dirty="0" smtClean="0"/>
              <a:t>cabling</a:t>
            </a:r>
          </a:p>
          <a:p>
            <a:pPr lvl="1"/>
            <a:r>
              <a:rPr lang="en-US" dirty="0" smtClean="0"/>
              <a:t>Software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11" y="1942111"/>
            <a:ext cx="2094089" cy="314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</a:t>
            </a:r>
            <a:r>
              <a:rPr lang="en-US" dirty="0" smtClean="0"/>
              <a:t>shore</a:t>
            </a:r>
          </a:p>
          <a:p>
            <a:pPr lvl="1"/>
            <a:r>
              <a:rPr lang="en-US" dirty="0" smtClean="0"/>
              <a:t>Telemetry bandwidth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to 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92" y="96520"/>
            <a:ext cx="1948788" cy="189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25039" y="3679181"/>
            <a:ext cx="0" cy="8335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242041" y="3685240"/>
            <a:ext cx="778212" cy="8433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07537" y="2638937"/>
            <a:ext cx="1855259" cy="181902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What’s inside?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the pieces?</a:t>
            </a:r>
          </a:p>
          <a:p>
            <a:pPr algn="ctr"/>
            <a:endParaRPr lang="en-US" sz="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866815" cy="1045860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1160" y="3679181"/>
            <a:ext cx="1353237" cy="84331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 flipV="1">
            <a:off x="5752549" y="2888562"/>
            <a:ext cx="1254988" cy="659887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873165" y="883146"/>
            <a:ext cx="1855259" cy="77365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183565" y="1625030"/>
            <a:ext cx="1472548" cy="905868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7" name="Pentagon 106"/>
          <p:cNvSpPr/>
          <p:nvPr/>
        </p:nvSpPr>
        <p:spPr>
          <a:xfrm>
            <a:off x="1800795" y="571749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114" name="Oval 11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7353535" y="316220"/>
            <a:ext cx="1267674" cy="1310055"/>
            <a:chOff x="7180536" y="711795"/>
            <a:chExt cx="1503467" cy="1604036"/>
          </a:xfrm>
        </p:grpSpPr>
        <p:sp>
          <p:nvSpPr>
            <p:cNvPr id="117" name="Oval 11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25" name="Rounded Rectangle 124"/>
          <p:cNvSpPr/>
          <p:nvPr/>
        </p:nvSpPr>
        <p:spPr>
          <a:xfrm>
            <a:off x="946865" y="2957668"/>
            <a:ext cx="703249" cy="255675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28" name="Pentagon 127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 rot="5400000">
            <a:off x="888063" y="3500960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7824680" y="5121017"/>
            <a:ext cx="59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DO2</a:t>
            </a:r>
            <a:endParaRPr lang="en-US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132" name="Oval 13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" name="Picture 13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35" name="TextBox 134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6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11524</TotalTime>
  <Words>1845</Words>
  <Application>Microsoft Macintosh PowerPoint</Application>
  <PresentationFormat>On-screen Show (4:3)</PresentationFormat>
  <Paragraphs>692</Paragraphs>
  <Slides>31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1_Office Theme</vt:lpstr>
      <vt:lpstr>Computing side of xFOCE</vt:lpstr>
      <vt:lpstr>Computing Architectures User Concerns</vt:lpstr>
      <vt:lpstr>A few assumptions</vt:lpstr>
      <vt:lpstr>PowerPoint Presentation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Centralized Workstation</vt:lpstr>
      <vt:lpstr>PowerPoint Presentation</vt:lpstr>
      <vt:lpstr>PowerPoint Presentation</vt:lpstr>
      <vt:lpstr>PowerPoint Presentation</vt:lpstr>
      <vt:lpstr>PowerPoint Presentation</vt:lpstr>
      <vt:lpstr>Summary Industrial Computers</vt:lpstr>
      <vt:lpstr>PowerPoint Presentation</vt:lpstr>
      <vt:lpstr>PowerPoint Presentation</vt:lpstr>
      <vt:lpstr>PowerPoint Presentation</vt:lpstr>
      <vt:lpstr>PowerPoint Presentation</vt:lpstr>
      <vt:lpstr>Summary Sensor Node</vt:lpstr>
      <vt:lpstr>Approach Tradeoffs</vt:lpstr>
      <vt:lpstr>UI</vt:lpstr>
      <vt:lpstr>Tethers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628</cp:revision>
  <cp:lastPrinted>2012-04-17T18:31:50Z</cp:lastPrinted>
  <dcterms:created xsi:type="dcterms:W3CDTF">2012-04-16T19:14:20Z</dcterms:created>
  <dcterms:modified xsi:type="dcterms:W3CDTF">2012-04-24T19:38:10Z</dcterms:modified>
</cp:coreProperties>
</file>