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79" r:id="rId4"/>
    <p:sldId id="281" r:id="rId5"/>
    <p:sldId id="264" r:id="rId6"/>
    <p:sldId id="265" r:id="rId7"/>
    <p:sldId id="266" r:id="rId8"/>
    <p:sldId id="267" r:id="rId9"/>
    <p:sldId id="282" r:id="rId10"/>
    <p:sldId id="286" r:id="rId11"/>
    <p:sldId id="287" r:id="rId12"/>
    <p:sldId id="284" r:id="rId13"/>
    <p:sldId id="297" r:id="rId14"/>
    <p:sldId id="283" r:id="rId15"/>
    <p:sldId id="289" r:id="rId16"/>
    <p:sldId id="290" r:id="rId17"/>
    <p:sldId id="261" r:id="rId18"/>
    <p:sldId id="291" r:id="rId19"/>
    <p:sldId id="292" r:id="rId20"/>
    <p:sldId id="293" r:id="rId21"/>
    <p:sldId id="294" r:id="rId22"/>
    <p:sldId id="274" r:id="rId23"/>
    <p:sldId id="295" r:id="rId24"/>
    <p:sldId id="296" r:id="rId25"/>
    <p:sldId id="298" r:id="rId26"/>
    <p:sldId id="299" r:id="rId27"/>
    <p:sldId id="275" r:id="rId28"/>
    <p:sldId id="273" r:id="rId29"/>
    <p:sldId id="277" r:id="rId30"/>
    <p:sldId id="278" r:id="rId31"/>
    <p:sldId id="280" r:id="rId32"/>
    <p:sldId id="300" r:id="rId33"/>
    <p:sldId id="258" r:id="rId34"/>
    <p:sldId id="276" r:id="rId35"/>
    <p:sldId id="262" r:id="rId36"/>
    <p:sldId id="270" r:id="rId37"/>
    <p:sldId id="272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8DB37"/>
    <a:srgbClr val="DFB63B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2" autoAdjust="0"/>
    <p:restoredTop sz="94660"/>
  </p:normalViewPr>
  <p:slideViewPr>
    <p:cSldViewPr snapToGrid="0" snapToObjects="1">
      <p:cViewPr varScale="1">
        <p:scale>
          <a:sx n="125" d="100"/>
          <a:sy n="125" d="100"/>
        </p:scale>
        <p:origin x="-12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35B62-4BC4-6445-8797-79523BBA6735}" type="datetimeFigureOut">
              <a:rPr lang="en-US" smtClean="0"/>
              <a:t>4/19/12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4B0F2-48E0-EE4B-849B-AFBE4453D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40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09:27) -----</a:t>
            </a:r>
          </a:p>
          <a:p>
            <a:r>
              <a:rPr lang="en-US"/>
              <a:t>power constrained 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106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09:27) -----</a:t>
            </a:r>
          </a:p>
          <a:p>
            <a:r>
              <a:rPr lang="en-US"/>
              <a:t>pump hard to recognize</a:t>
            </a:r>
          </a:p>
          <a:p>
            <a:r>
              <a:rPr lang="en-US"/>
              <a:t>workstation graphic</a:t>
            </a:r>
          </a:p>
          <a:p>
            <a:r>
              <a:rPr lang="en-US"/>
              <a:t>remo</a:t>
            </a:r>
          </a:p>
          <a:p>
            <a:r>
              <a:rPr lang="en-US"/>
              <a:t>----- Meeting Notes (4/19/12 09:36) -----</a:t>
            </a:r>
          </a:p>
          <a:p>
            <a:r>
              <a:rPr lang="en-US"/>
              <a:t>expand DO2?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12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09:36) -----</a:t>
            </a:r>
          </a:p>
          <a:p>
            <a:r>
              <a:rPr lang="en-US"/>
              <a:t>computer heads in periodic 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638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09:45) -----</a:t>
            </a:r>
          </a:p>
          <a:p>
            <a:r>
              <a:rPr lang="en-US"/>
              <a:t>not clear about thought bubbles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79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49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1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1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44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5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24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8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88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t>4/17/12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6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6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gif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gif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gif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gif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gif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.gif"/><Relationship Id="rId1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gif"/><Relationship Id="rId4" Type="http://schemas.openxmlformats.org/officeDocument/2006/relationships/image" Target="../media/image6.gif"/><Relationship Id="rId5" Type="http://schemas.openxmlformats.org/officeDocument/2006/relationships/image" Target="../media/image7.gif"/><Relationship Id="rId6" Type="http://schemas.openxmlformats.org/officeDocument/2006/relationships/image" Target="../media/image8.gif"/><Relationship Id="rId7" Type="http://schemas.openxmlformats.org/officeDocument/2006/relationships/image" Target="../media/image9.gif"/><Relationship Id="rId8" Type="http://schemas.openxmlformats.org/officeDocument/2006/relationships/image" Target="../media/image10.gif"/><Relationship Id="rId9" Type="http://schemas.openxmlformats.org/officeDocument/2006/relationships/image" Target="../media/image11.gif"/><Relationship Id="rId10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gif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Computing side of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(Computing system trades)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33593" y="595578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FIXIT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020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Some things </a:t>
            </a:r>
            <a:r>
              <a:rPr lang="en-US" b="1" i="1" dirty="0" smtClean="0"/>
              <a:t>must</a:t>
            </a:r>
            <a:r>
              <a:rPr lang="en-US" dirty="0" smtClean="0"/>
              <a:t> be on the seafloor</a:t>
            </a:r>
          </a:p>
          <a:p>
            <a:pPr lvl="1"/>
            <a:r>
              <a:rPr lang="en-US" dirty="0" smtClean="0"/>
              <a:t>Chamber, instruments</a:t>
            </a:r>
          </a:p>
          <a:p>
            <a:pPr lvl="1"/>
            <a:r>
              <a:rPr lang="en-US" dirty="0" smtClean="0"/>
              <a:t>Actuators (pumps, fans,</a:t>
            </a:r>
            <a:r>
              <a:rPr lang="en-US" dirty="0"/>
              <a:t> </a:t>
            </a:r>
            <a:r>
              <a:rPr lang="en-US" dirty="0" smtClean="0"/>
              <a:t>etc.)</a:t>
            </a:r>
          </a:p>
          <a:p>
            <a:r>
              <a:rPr lang="en-US" dirty="0" smtClean="0"/>
              <a:t>But location of everything else is flexible…</a:t>
            </a:r>
          </a:p>
          <a:p>
            <a:pPr lvl="1"/>
            <a:r>
              <a:rPr lang="en-US" dirty="0" smtClean="0"/>
              <a:t>Power, ESW</a:t>
            </a:r>
          </a:p>
          <a:p>
            <a:pPr lvl="1"/>
            <a:r>
              <a:rPr lang="en-US" dirty="0" smtClean="0"/>
              <a:t>Controller</a:t>
            </a:r>
          </a:p>
          <a:p>
            <a:pPr lvl="1"/>
            <a:r>
              <a:rPr lang="en-US" dirty="0" smtClean="0"/>
              <a:t>Data storage, user interfaces</a:t>
            </a:r>
          </a:p>
          <a:p>
            <a:r>
              <a:rPr lang="en-US" dirty="0" smtClean="0"/>
              <a:t>And, there are many ways to implement all of it…</a:t>
            </a:r>
          </a:p>
        </p:txBody>
      </p:sp>
      <p:pic>
        <p:nvPicPr>
          <p:cNvPr id="5" name="Picture 4" descr="seeingStars-xpa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010" y="3659653"/>
            <a:ext cx="1344076" cy="133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14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goal is to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narrow the choices</a:t>
            </a:r>
          </a:p>
          <a:p>
            <a:r>
              <a:rPr lang="en-US" dirty="0" smtClean="0"/>
              <a:t>Choices depend on experiment and constraints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Budget, schedule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Environment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Technical resources</a:t>
            </a:r>
          </a:p>
          <a:p>
            <a:r>
              <a:rPr lang="en-US" dirty="0" err="1" smtClean="0"/>
              <a:t>xFOCE</a:t>
            </a:r>
            <a:r>
              <a:rPr lang="en-US" dirty="0" smtClean="0"/>
              <a:t> </a:t>
            </a:r>
            <a:r>
              <a:rPr lang="en-US" dirty="0"/>
              <a:t>community may draw from different </a:t>
            </a:r>
            <a:r>
              <a:rPr lang="en-US" dirty="0" smtClean="0"/>
              <a:t>approaches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989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study of some approaches</a:t>
            </a:r>
          </a:p>
          <a:p>
            <a:pPr lvl="1"/>
            <a:r>
              <a:rPr lang="en-US" dirty="0" smtClean="0"/>
              <a:t>Grand Centralized Workstation</a:t>
            </a:r>
          </a:p>
          <a:p>
            <a:pPr lvl="1"/>
            <a:r>
              <a:rPr lang="en-US" dirty="0" smtClean="0"/>
              <a:t>Industrial Computers </a:t>
            </a:r>
          </a:p>
          <a:p>
            <a:pPr lvl="1"/>
            <a:r>
              <a:rPr lang="en-US" dirty="0" smtClean="0"/>
              <a:t>Sensor Node</a:t>
            </a:r>
          </a:p>
          <a:p>
            <a:r>
              <a:rPr lang="en-US" dirty="0" smtClean="0"/>
              <a:t>3 views to evaluate key features and trades</a:t>
            </a:r>
          </a:p>
          <a:p>
            <a:pPr lvl="1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Build/buy what and why</a:t>
            </a:r>
            <a:r>
              <a:rPr lang="en-US" dirty="0" smtClean="0"/>
              <a:t>: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hardware, software</a:t>
            </a:r>
          </a:p>
          <a:p>
            <a:pPr lvl="1"/>
            <a:r>
              <a:rPr lang="en-US" dirty="0" smtClean="0">
                <a:solidFill>
                  <a:srgbClr val="E46C0A"/>
                </a:solidFill>
              </a:rPr>
              <a:t>Location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376092"/>
                </a:solidFill>
              </a:rPr>
              <a:t>shore, surface, seafloor</a:t>
            </a:r>
          </a:p>
          <a:p>
            <a:pPr lvl="1"/>
            <a:r>
              <a:rPr lang="en-US" dirty="0" smtClean="0">
                <a:solidFill>
                  <a:srgbClr val="E46C0A"/>
                </a:solidFill>
              </a:rPr>
              <a:t>Connections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376092"/>
                </a:solidFill>
              </a:rPr>
              <a:t>topology and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40669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stop: Grand Centralized Workstation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…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Workstation computing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Mixed COTS/custom hardware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Shown using cabled configuration (it’s not the only way)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830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688" y="3248290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363772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13195" y="390990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323200" y="3875617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38131" y="81849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C0504D"/>
                </a:solidFill>
              </a:rPr>
              <a:t>Data</a:t>
            </a:r>
            <a:endParaRPr lang="en-US" dirty="0">
              <a:solidFill>
                <a:srgbClr val="C0504D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2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163313" y="4449230"/>
            <a:ext cx="1035782" cy="44839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35850" y="4162424"/>
            <a:ext cx="387350" cy="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163313" y="4340674"/>
            <a:ext cx="1104265" cy="4958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619599"/>
            <a:ext cx="0" cy="2745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059181" y="2050419"/>
            <a:ext cx="1335836" cy="181206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27249" y="1105305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3713195" y="3302003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>
            <a:endCxn id="65" idx="0"/>
          </p:cNvCxnSpPr>
          <p:nvPr/>
        </p:nvCxnSpPr>
        <p:spPr>
          <a:xfrm flipH="1">
            <a:off x="6718532" y="2183837"/>
            <a:ext cx="972966" cy="169178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363772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083779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626641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084374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626641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1767882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072750"/>
              </p:ext>
            </p:extLst>
          </p:nvPr>
        </p:nvGraphicFramePr>
        <p:xfrm>
          <a:off x="962567" y="474352"/>
          <a:ext cx="4528291" cy="2563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579"/>
                <a:gridCol w="940039"/>
                <a:gridCol w="2409673"/>
              </a:tblGrid>
              <a:tr h="403065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3861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HW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Experiment</a:t>
                      </a:r>
                      <a:r>
                        <a:rPr lang="en-US" sz="1200" baseline="0" dirty="0" smtClean="0"/>
                        <a:t> continues </a:t>
                      </a:r>
                      <a:r>
                        <a:rPr lang="en-US" sz="1200" dirty="0" smtClean="0"/>
                        <a:t>if </a:t>
                      </a:r>
                      <a:r>
                        <a:rPr lang="en-US" sz="1200" dirty="0" err="1" smtClean="0"/>
                        <a:t>comms</a:t>
                      </a:r>
                      <a:r>
                        <a:rPr lang="en-US" sz="1200" dirty="0" smtClean="0"/>
                        <a:t> fails</a:t>
                      </a:r>
                    </a:p>
                  </a:txBody>
                  <a:tcPr anchor="ctr"/>
                </a:tc>
              </a:tr>
              <a:tr h="47566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‘’</a:t>
                      </a:r>
                      <a:endParaRPr lang="en-US" sz="1200" dirty="0"/>
                    </a:p>
                  </a:txBody>
                  <a:tcPr anchor="ctr"/>
                </a:tc>
              </a:tr>
              <a:tr h="32735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UI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Shore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Easier maintenance</a:t>
                      </a:r>
                      <a:endParaRPr lang="en-US" sz="1200" dirty="0"/>
                    </a:p>
                  </a:txBody>
                  <a:tcPr anchor="ctr"/>
                </a:tc>
              </a:tr>
              <a:tr h="49510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Power 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Need</a:t>
                      </a:r>
                      <a:r>
                        <a:rPr lang="en-US" sz="1200" baseline="0" dirty="0" smtClean="0"/>
                        <a:t> fine-grained power management at site</a:t>
                      </a:r>
                      <a:endParaRPr lang="en-US" sz="1200" dirty="0"/>
                    </a:p>
                  </a:txBody>
                  <a:tcPr anchor="ctr"/>
                </a:tc>
              </a:tr>
              <a:tr h="47566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  <a:p>
                      <a:r>
                        <a:rPr lang="en-US" sz="1200" dirty="0" smtClean="0"/>
                        <a:t>And Shore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Experiment</a:t>
                      </a:r>
                      <a:r>
                        <a:rPr lang="en-US" sz="1200" baseline="0" dirty="0" smtClean="0"/>
                        <a:t> continues </a:t>
                      </a:r>
                      <a:r>
                        <a:rPr lang="en-US" sz="1200" dirty="0" smtClean="0"/>
                        <a:t>if </a:t>
                      </a:r>
                      <a:r>
                        <a:rPr lang="en-US" sz="1200" dirty="0" err="1" smtClean="0"/>
                        <a:t>comms</a:t>
                      </a:r>
                      <a:r>
                        <a:rPr lang="en-US" sz="1200" dirty="0" smtClean="0"/>
                        <a:t> fails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2" name="Group 161"/>
          <p:cNvGrpSpPr/>
          <p:nvPr/>
        </p:nvGrpSpPr>
        <p:grpSpPr>
          <a:xfrm>
            <a:off x="789678" y="4777463"/>
            <a:ext cx="879789" cy="879789"/>
            <a:chOff x="850878" y="4417866"/>
            <a:chExt cx="879789" cy="879789"/>
          </a:xfrm>
        </p:grpSpPr>
        <p:sp>
          <p:nvSpPr>
            <p:cNvPr id="164" name="Oval 163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5" name="Picture 164" descr="BarrelPump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1" t="-8044" r="15100" b="23251"/>
            <a:stretch/>
          </p:blipFill>
          <p:spPr>
            <a:xfrm>
              <a:off x="972638" y="4479323"/>
              <a:ext cx="575069" cy="680365"/>
            </a:xfrm>
            <a:prstGeom prst="rect">
              <a:avLst/>
            </a:prstGeom>
          </p:spPr>
        </p:pic>
      </p:grpSp>
      <p:grpSp>
        <p:nvGrpSpPr>
          <p:cNvPr id="166" name="Group 165"/>
          <p:cNvGrpSpPr/>
          <p:nvPr/>
        </p:nvGrpSpPr>
        <p:grpSpPr>
          <a:xfrm>
            <a:off x="789678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1736972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7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/>
          <p:nvPr/>
        </p:nvSpPr>
        <p:spPr>
          <a:xfrm>
            <a:off x="2407684" y="4901327"/>
            <a:ext cx="1639316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13195" y="390990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96005" y="4900954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/>
          <p:cNvSpPr/>
          <p:nvPr/>
        </p:nvSpPr>
        <p:spPr>
          <a:xfrm>
            <a:off x="6376476" y="4011501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38131" y="81849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C0504D"/>
                </a:solidFill>
              </a:rPr>
              <a:t>Data</a:t>
            </a:r>
            <a:endParaRPr lang="en-US" dirty="0">
              <a:solidFill>
                <a:srgbClr val="C0504D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2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059181" y="4270980"/>
            <a:ext cx="1035782" cy="44839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89126" y="4298308"/>
            <a:ext cx="387350" cy="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1" y="4162424"/>
            <a:ext cx="1104265" cy="4958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619599"/>
            <a:ext cx="0" cy="2745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083056" y="2319721"/>
            <a:ext cx="1240144" cy="150530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27249" y="1105305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4" name="Group 243"/>
          <p:cNvGrpSpPr/>
          <p:nvPr/>
        </p:nvGrpSpPr>
        <p:grpSpPr>
          <a:xfrm>
            <a:off x="4116012" y="5722853"/>
            <a:ext cx="551967" cy="646758"/>
            <a:chOff x="1788020" y="1582961"/>
            <a:chExt cx="329086" cy="403787"/>
          </a:xfrm>
        </p:grpSpPr>
        <p:sp>
          <p:nvSpPr>
            <p:cNvPr id="233" name="Oval 23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34" name="Pentagon 23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36" name="Straight Connector 235"/>
            <p:cNvCxnSpPr>
              <a:endCxn id="23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7" name="Group 246"/>
          <p:cNvGrpSpPr/>
          <p:nvPr/>
        </p:nvGrpSpPr>
        <p:grpSpPr>
          <a:xfrm>
            <a:off x="6355592" y="5627754"/>
            <a:ext cx="551967" cy="646758"/>
            <a:chOff x="1788020" y="1582961"/>
            <a:chExt cx="329086" cy="403787"/>
          </a:xfrm>
        </p:grpSpPr>
        <p:sp>
          <p:nvSpPr>
            <p:cNvPr id="248" name="Oval 2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49" name="Pentagon 2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50" name="Straight Connector 249"/>
            <p:cNvCxnSpPr>
              <a:endCxn id="2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4658874" y="4993956"/>
            <a:ext cx="505545" cy="659984"/>
            <a:chOff x="7271690" y="5160717"/>
            <a:chExt cx="505545" cy="659984"/>
          </a:xfrm>
        </p:grpSpPr>
        <p:sp>
          <p:nvSpPr>
            <p:cNvPr id="252" name="Oval 25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4" name="Straight Connector 253"/>
            <p:cNvCxnSpPr>
              <a:endCxn id="25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Rectangle 25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4116607" y="4992282"/>
            <a:ext cx="505545" cy="659984"/>
            <a:chOff x="7271690" y="5160717"/>
            <a:chExt cx="505545" cy="659984"/>
          </a:xfrm>
        </p:grpSpPr>
        <p:sp>
          <p:nvSpPr>
            <p:cNvPr id="258" name="Oval 25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9" name="Straight Connector 258"/>
            <p:cNvCxnSpPr>
              <a:endCxn id="25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Rectangle 25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6323200" y="4894195"/>
            <a:ext cx="505545" cy="659984"/>
            <a:chOff x="7271690" y="5160717"/>
            <a:chExt cx="505545" cy="659984"/>
          </a:xfrm>
        </p:grpSpPr>
        <p:sp>
          <p:nvSpPr>
            <p:cNvPr id="268" name="Oval 2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69" name="Straight Connector 268"/>
            <p:cNvCxnSpPr>
              <a:endCxn id="2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ectangle 2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71" name="Group 270"/>
          <p:cNvGrpSpPr/>
          <p:nvPr/>
        </p:nvGrpSpPr>
        <p:grpSpPr>
          <a:xfrm>
            <a:off x="6864222" y="4894195"/>
            <a:ext cx="505545" cy="659984"/>
            <a:chOff x="7271690" y="5160717"/>
            <a:chExt cx="505545" cy="659984"/>
          </a:xfrm>
        </p:grpSpPr>
        <p:sp>
          <p:nvSpPr>
            <p:cNvPr id="272" name="Oval 2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73" name="Straight Connector 272"/>
            <p:cNvCxnSpPr>
              <a:endCxn id="2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Rectangle 2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91" name="Group 290"/>
          <p:cNvGrpSpPr/>
          <p:nvPr/>
        </p:nvGrpSpPr>
        <p:grpSpPr>
          <a:xfrm>
            <a:off x="6935880" y="5614092"/>
            <a:ext cx="505545" cy="659984"/>
            <a:chOff x="7271690" y="5160717"/>
            <a:chExt cx="505545" cy="659984"/>
          </a:xfrm>
        </p:grpSpPr>
        <p:sp>
          <p:nvSpPr>
            <p:cNvPr id="292" name="Oval 2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3" name="Straight Connector 292"/>
            <p:cNvCxnSpPr>
              <a:endCxn id="2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Rectangle 2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4658874" y="5722853"/>
            <a:ext cx="505545" cy="659984"/>
            <a:chOff x="7271690" y="5160717"/>
            <a:chExt cx="505545" cy="659984"/>
          </a:xfrm>
        </p:grpSpPr>
        <p:sp>
          <p:nvSpPr>
            <p:cNvPr id="296" name="Oval 2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7" name="Straight Connector 296"/>
            <p:cNvCxnSpPr>
              <a:endCxn id="2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Rectangle 2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2963808" y="3623102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>
            <a:endCxn id="65" idx="0"/>
          </p:cNvCxnSpPr>
          <p:nvPr/>
        </p:nvCxnSpPr>
        <p:spPr>
          <a:xfrm flipH="1">
            <a:off x="6771808" y="2319721"/>
            <a:ext cx="972966" cy="169178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Rounded Rectangle 72"/>
          <p:cNvSpPr/>
          <p:nvPr/>
        </p:nvSpPr>
        <p:spPr>
          <a:xfrm>
            <a:off x="7772760" y="797548"/>
            <a:ext cx="1159162" cy="61087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Build/Buy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78" name="Pentagon 77"/>
          <p:cNvSpPr/>
          <p:nvPr/>
        </p:nvSpPr>
        <p:spPr>
          <a:xfrm>
            <a:off x="1736972" y="6020394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754891" y="4699022"/>
            <a:ext cx="879789" cy="879789"/>
            <a:chOff x="850878" y="4417866"/>
            <a:chExt cx="879789" cy="879789"/>
          </a:xfrm>
        </p:grpSpPr>
        <p:sp>
          <p:nvSpPr>
            <p:cNvPr id="81" name="Oval 80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2" name="Picture 81" descr="BarrelPump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1" t="-8044" r="15100" b="23251"/>
            <a:stretch/>
          </p:blipFill>
          <p:spPr>
            <a:xfrm>
              <a:off x="972638" y="4479323"/>
              <a:ext cx="575069" cy="680365"/>
            </a:xfrm>
            <a:prstGeom prst="rect">
              <a:avLst/>
            </a:prstGeom>
          </p:spPr>
        </p:pic>
      </p:grpSp>
      <p:grpSp>
        <p:nvGrpSpPr>
          <p:cNvPr id="83" name="Group 82"/>
          <p:cNvGrpSpPr/>
          <p:nvPr/>
        </p:nvGrpSpPr>
        <p:grpSpPr>
          <a:xfrm>
            <a:off x="754891" y="5692968"/>
            <a:ext cx="879789" cy="879789"/>
            <a:chOff x="850878" y="5411812"/>
            <a:chExt cx="879789" cy="879789"/>
          </a:xfrm>
        </p:grpSpPr>
        <p:sp>
          <p:nvSpPr>
            <p:cNvPr id="84" name="Oval 83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5" name="Picture 84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6812514" y="797548"/>
            <a:ext cx="795743" cy="848971"/>
            <a:chOff x="7180536" y="711795"/>
            <a:chExt cx="1503467" cy="1604036"/>
          </a:xfrm>
        </p:grpSpPr>
        <p:sp>
          <p:nvSpPr>
            <p:cNvPr id="87" name="Oval 86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8" name="Picture 87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89" name="Pentagon 88"/>
          <p:cNvSpPr/>
          <p:nvPr/>
        </p:nvSpPr>
        <p:spPr>
          <a:xfrm>
            <a:off x="1736972" y="5008227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261856"/>
              </p:ext>
            </p:extLst>
          </p:nvPr>
        </p:nvGraphicFramePr>
        <p:xfrm>
          <a:off x="1806647" y="1524972"/>
          <a:ext cx="5704453" cy="4053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7512"/>
                <a:gridCol w="1199174"/>
                <a:gridCol w="3187767"/>
              </a:tblGrid>
              <a:tr h="2759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Component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Build/Buy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Implementation</a:t>
                      </a:r>
                      <a:endParaRPr lang="en-US" sz="1400" dirty="0"/>
                    </a:p>
                  </a:txBody>
                  <a:tcPr/>
                </a:tc>
              </a:tr>
              <a:tr h="36662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Controller HW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Buy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PC104</a:t>
                      </a:r>
                    </a:p>
                    <a:p>
                      <a:r>
                        <a:rPr lang="en-US" sz="1400" dirty="0" smtClean="0"/>
                        <a:t>16 serial ports</a:t>
                      </a:r>
                      <a:endParaRPr lang="en-US" sz="1400" dirty="0"/>
                    </a:p>
                  </a:txBody>
                  <a:tcPr anchor="ctr"/>
                </a:tc>
              </a:tr>
              <a:tr h="48777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Controller Software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</a:p>
                    <a:p>
                      <a:r>
                        <a:rPr lang="en-US" sz="1400" dirty="0" smtClean="0"/>
                        <a:t>Open Source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Linux/Java</a:t>
                      </a:r>
                    </a:p>
                    <a:p>
                      <a:r>
                        <a:rPr lang="en-US" sz="1400" dirty="0" smtClean="0"/>
                        <a:t>SIAM</a:t>
                      </a:r>
                    </a:p>
                    <a:p>
                      <a:r>
                        <a:rPr lang="en-US" sz="1400" dirty="0" smtClean="0"/>
                        <a:t>Open</a:t>
                      </a:r>
                      <a:r>
                        <a:rPr lang="en-US" sz="1400" baseline="0" dirty="0" smtClean="0"/>
                        <a:t> Source </a:t>
                      </a:r>
                      <a:r>
                        <a:rPr lang="en-US" sz="1400" baseline="0" dirty="0" err="1" smtClean="0"/>
                        <a:t>Dataturbine</a:t>
                      </a:r>
                      <a:endParaRPr lang="en-US" sz="1400" baseline="0" dirty="0" smtClean="0"/>
                    </a:p>
                  </a:txBody>
                  <a:tcPr anchor="ctr"/>
                </a:tc>
              </a:tr>
              <a:tr h="62435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Archive, UI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</a:p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PC Workstation</a:t>
                      </a:r>
                    </a:p>
                    <a:p>
                      <a:r>
                        <a:rPr lang="en-US" sz="1400" dirty="0" err="1" smtClean="0"/>
                        <a:t>MacOS</a:t>
                      </a:r>
                      <a:r>
                        <a:rPr lang="en-US" sz="1400" dirty="0" smtClean="0"/>
                        <a:t>,</a:t>
                      </a:r>
                      <a:r>
                        <a:rPr lang="en-US" sz="1400" baseline="0" dirty="0" smtClean="0"/>
                        <a:t> Windows, Linux, Java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SSDS</a:t>
                      </a:r>
                    </a:p>
                    <a:p>
                      <a:r>
                        <a:rPr lang="en-US" sz="1400" dirty="0" smtClean="0"/>
                        <a:t>Custom FOCE GUI</a:t>
                      </a:r>
                      <a:endParaRPr lang="en-US" sz="1400" dirty="0"/>
                    </a:p>
                  </a:txBody>
                  <a:tcPr anchor="ctr"/>
                </a:tc>
              </a:tr>
              <a:tr h="27996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Power 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Custom chassis</a:t>
                      </a:r>
                      <a:endParaRPr lang="en-US" sz="1400" dirty="0"/>
                    </a:p>
                  </a:txBody>
                  <a:tcPr anchor="ctr"/>
                </a:tc>
              </a:tr>
              <a:tr h="54727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Data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SIAM</a:t>
                      </a:r>
                    </a:p>
                    <a:p>
                      <a:r>
                        <a:rPr lang="en-US" sz="1400" dirty="0" smtClean="0"/>
                        <a:t>SSDS</a:t>
                      </a:r>
                    </a:p>
                    <a:p>
                      <a:r>
                        <a:rPr lang="en-US" sz="1400" dirty="0" smtClean="0"/>
                        <a:t>Open Source</a:t>
                      </a:r>
                    </a:p>
                  </a:txBody>
                  <a:tcPr anchor="ctr"/>
                </a:tc>
              </a:tr>
              <a:tr h="51313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ESW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Custom</a:t>
                      </a:r>
                      <a:r>
                        <a:rPr lang="en-US" sz="1400" baseline="0" dirty="0" smtClean="0"/>
                        <a:t> electronics, Software, chassis</a:t>
                      </a:r>
                    </a:p>
                    <a:p>
                      <a:r>
                        <a:rPr lang="en-US" sz="1400" baseline="0" dirty="0" smtClean="0"/>
                        <a:t>COTS pumps, controllers</a:t>
                      </a:r>
                      <a:endParaRPr lang="en-US" sz="1400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6865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ounded Rectangle 152"/>
          <p:cNvSpPr/>
          <p:nvPr/>
        </p:nvSpPr>
        <p:spPr>
          <a:xfrm>
            <a:off x="2363772" y="4935974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4" name="Pentagon 153"/>
          <p:cNvSpPr/>
          <p:nvPr/>
        </p:nvSpPr>
        <p:spPr>
          <a:xfrm>
            <a:off x="1736972" y="5049175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50" name="Group 149"/>
          <p:cNvGrpSpPr/>
          <p:nvPr/>
        </p:nvGrpSpPr>
        <p:grpSpPr>
          <a:xfrm>
            <a:off x="6886565" y="1033129"/>
            <a:ext cx="913462" cy="983434"/>
            <a:chOff x="7180536" y="711795"/>
            <a:chExt cx="1503467" cy="1604036"/>
          </a:xfrm>
        </p:grpSpPr>
        <p:sp>
          <p:nvSpPr>
            <p:cNvPr id="151" name="Oval 150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2" name="Picture 151" descr="workstation-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grpSp>
        <p:nvGrpSpPr>
          <p:cNvPr id="144" name="Group 143"/>
          <p:cNvGrpSpPr/>
          <p:nvPr/>
        </p:nvGrpSpPr>
        <p:grpSpPr>
          <a:xfrm>
            <a:off x="754891" y="4709410"/>
            <a:ext cx="879789" cy="879789"/>
            <a:chOff x="850878" y="4417866"/>
            <a:chExt cx="879789" cy="879789"/>
          </a:xfrm>
        </p:grpSpPr>
        <p:sp>
          <p:nvSpPr>
            <p:cNvPr id="145" name="Oval 144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6" name="Picture 145" descr="BarrelPump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1" t="-8044" r="15100" b="23251"/>
            <a:stretch/>
          </p:blipFill>
          <p:spPr>
            <a:xfrm>
              <a:off x="972638" y="4479323"/>
              <a:ext cx="575069" cy="680365"/>
            </a:xfrm>
            <a:prstGeom prst="rect">
              <a:avLst/>
            </a:prstGeom>
          </p:spPr>
        </p:pic>
      </p:grpSp>
      <p:grpSp>
        <p:nvGrpSpPr>
          <p:cNvPr id="147" name="Group 146"/>
          <p:cNvGrpSpPr/>
          <p:nvPr/>
        </p:nvGrpSpPr>
        <p:grpSpPr>
          <a:xfrm>
            <a:off x="754891" y="5703356"/>
            <a:ext cx="879789" cy="879789"/>
            <a:chOff x="850878" y="5411812"/>
            <a:chExt cx="879789" cy="879789"/>
          </a:xfrm>
        </p:grpSpPr>
        <p:sp>
          <p:nvSpPr>
            <p:cNvPr id="148" name="Oval 147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Picture 148" descr="fanBlade-xpar.gi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sp>
        <p:nvSpPr>
          <p:cNvPr id="139" name="Pentagon 138"/>
          <p:cNvSpPr/>
          <p:nvPr/>
        </p:nvSpPr>
        <p:spPr>
          <a:xfrm>
            <a:off x="1767882" y="6010175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369534" y="4935974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/>
          <p:cNvGrpSpPr/>
          <p:nvPr/>
        </p:nvGrpSpPr>
        <p:grpSpPr>
          <a:xfrm>
            <a:off x="4089541" y="5757873"/>
            <a:ext cx="551967" cy="646758"/>
            <a:chOff x="1788020" y="1582961"/>
            <a:chExt cx="329086" cy="403787"/>
          </a:xfrm>
        </p:grpSpPr>
        <p:sp>
          <p:nvSpPr>
            <p:cNvPr id="80" name="Oval 7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1" name="Pentagon 8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2" name="Straight Connector 81"/>
            <p:cNvCxnSpPr>
              <a:endCxn id="8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6329121" y="5662774"/>
            <a:ext cx="551967" cy="646758"/>
            <a:chOff x="1788020" y="1582961"/>
            <a:chExt cx="329086" cy="403787"/>
          </a:xfrm>
        </p:grpSpPr>
        <p:sp>
          <p:nvSpPr>
            <p:cNvPr id="84" name="Oval 83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5" name="Pentagon 84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6" name="Straight Connector 85"/>
            <p:cNvCxnSpPr>
              <a:endCxn id="84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/>
          <p:cNvGrpSpPr/>
          <p:nvPr/>
        </p:nvGrpSpPr>
        <p:grpSpPr>
          <a:xfrm>
            <a:off x="4632403" y="5028976"/>
            <a:ext cx="505545" cy="659984"/>
            <a:chOff x="7271690" y="5160717"/>
            <a:chExt cx="505545" cy="659984"/>
          </a:xfrm>
        </p:grpSpPr>
        <p:sp>
          <p:nvSpPr>
            <p:cNvPr id="88" name="Oval 8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89" name="Straight Connector 88"/>
            <p:cNvCxnSpPr>
              <a:endCxn id="8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Rectangle 8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4090136" y="5027302"/>
            <a:ext cx="505545" cy="659984"/>
            <a:chOff x="7271690" y="5160717"/>
            <a:chExt cx="505545" cy="659984"/>
          </a:xfrm>
        </p:grpSpPr>
        <p:sp>
          <p:nvSpPr>
            <p:cNvPr id="92" name="Oval 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93" name="Straight Connector 92"/>
            <p:cNvCxnSpPr>
              <a:endCxn id="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6296729" y="4929215"/>
            <a:ext cx="505545" cy="659984"/>
            <a:chOff x="7271690" y="5160717"/>
            <a:chExt cx="505545" cy="659984"/>
          </a:xfrm>
        </p:grpSpPr>
        <p:sp>
          <p:nvSpPr>
            <p:cNvPr id="96" name="Oval 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97" name="Straight Connector 96"/>
            <p:cNvCxnSpPr>
              <a:endCxn id="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Rectangle 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6837751" y="4929215"/>
            <a:ext cx="505545" cy="659984"/>
            <a:chOff x="7271690" y="5160717"/>
            <a:chExt cx="505545" cy="659984"/>
          </a:xfrm>
        </p:grpSpPr>
        <p:sp>
          <p:nvSpPr>
            <p:cNvPr id="101" name="Oval 10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02" name="Straight Connector 101"/>
            <p:cNvCxnSpPr>
              <a:endCxn id="10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Rectangle 10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6909409" y="5649112"/>
            <a:ext cx="505545" cy="659984"/>
            <a:chOff x="7271690" y="5160717"/>
            <a:chExt cx="505545" cy="659984"/>
          </a:xfrm>
        </p:grpSpPr>
        <p:sp>
          <p:nvSpPr>
            <p:cNvPr id="113" name="Oval 112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4" name="Straight Connector 113"/>
            <p:cNvCxnSpPr>
              <a:endCxn id="113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Rectangle 11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632403" y="5757873"/>
            <a:ext cx="505545" cy="659984"/>
            <a:chOff x="7271690" y="5160717"/>
            <a:chExt cx="505545" cy="659984"/>
          </a:xfrm>
        </p:grpSpPr>
        <p:sp>
          <p:nvSpPr>
            <p:cNvPr id="117" name="Oval 11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3719421" y="3588618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376476" y="4011501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11661" y="1121615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Data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00779" y="1408422"/>
            <a:ext cx="339862" cy="0"/>
          </a:xfrm>
          <a:prstGeom prst="line">
            <a:avLst/>
          </a:prstGeom>
          <a:ln w="3810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059144" y="3588810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2" name="Rounded Rectangle 131"/>
          <p:cNvSpPr/>
          <p:nvPr/>
        </p:nvSpPr>
        <p:spPr>
          <a:xfrm>
            <a:off x="4341499" y="2583281"/>
            <a:ext cx="1193010" cy="516704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100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MBps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-33462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ounded Rectangle 134"/>
          <p:cNvSpPr/>
          <p:nvPr/>
        </p:nvSpPr>
        <p:spPr>
          <a:xfrm>
            <a:off x="4762662" y="4585114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RS232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715194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ounded Rectangle 135"/>
          <p:cNvSpPr/>
          <p:nvPr/>
        </p:nvSpPr>
        <p:spPr>
          <a:xfrm>
            <a:off x="6857057" y="2605972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1 kW Cable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2" y="4482251"/>
            <a:ext cx="0" cy="385854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059181" y="4270980"/>
            <a:ext cx="1035782" cy="448396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89126" y="4298308"/>
            <a:ext cx="387350" cy="0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1" y="4162424"/>
            <a:ext cx="1104265" cy="49589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482251"/>
            <a:ext cx="0" cy="411944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Rounded Rectangle 132"/>
          <p:cNvSpPr/>
          <p:nvPr/>
        </p:nvSpPr>
        <p:spPr>
          <a:xfrm>
            <a:off x="1560276" y="3949386"/>
            <a:ext cx="1347594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Ethernet-Serial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76" name="Straight Connector 175"/>
          <p:cNvCxnSpPr/>
          <p:nvPr/>
        </p:nvCxnSpPr>
        <p:spPr>
          <a:xfrm flipV="1">
            <a:off x="5047623" y="2446562"/>
            <a:ext cx="1275577" cy="1278634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endCxn id="65" idx="0"/>
          </p:cNvCxnSpPr>
          <p:nvPr/>
        </p:nvCxnSpPr>
        <p:spPr>
          <a:xfrm>
            <a:off x="6740641" y="2695576"/>
            <a:ext cx="31167" cy="131592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ounded Rectangle 136"/>
          <p:cNvSpPr/>
          <p:nvPr/>
        </p:nvSpPr>
        <p:spPr>
          <a:xfrm>
            <a:off x="6163446" y="564588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8" name="Rounded Rectangle 137"/>
          <p:cNvSpPr/>
          <p:nvPr/>
        </p:nvSpPr>
        <p:spPr>
          <a:xfrm>
            <a:off x="7772760" y="797548"/>
            <a:ext cx="1159162" cy="61087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Connection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42" name="Rounded Rectangle 141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43" name="Rounded Rectangle 142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</p:spTree>
    <p:extLst>
      <p:ext uri="{BB962C8B-B14F-4D97-AF65-F5344CB8AC3E}">
        <p14:creationId xmlns:p14="http://schemas.microsoft.com/office/powerpoint/2010/main" val="2158836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</a:t>
            </a:r>
            <a:br>
              <a:rPr lang="en-US" dirty="0" smtClean="0"/>
            </a:br>
            <a:r>
              <a:rPr lang="en-US" sz="3600" dirty="0" smtClean="0"/>
              <a:t>Grand Centralized Workstation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Benefits</a:t>
            </a:r>
          </a:p>
          <a:p>
            <a:pPr lvl="1"/>
            <a:r>
              <a:rPr lang="en-US" sz="2000" dirty="0" smtClean="0"/>
              <a:t>One software platform</a:t>
            </a:r>
          </a:p>
          <a:p>
            <a:pPr lvl="1"/>
            <a:r>
              <a:rPr lang="en-US" sz="2000" dirty="0" smtClean="0"/>
              <a:t>COTS computers</a:t>
            </a:r>
          </a:p>
          <a:p>
            <a:pPr lvl="1"/>
            <a:r>
              <a:rPr lang="en-US" sz="2000" dirty="0" smtClean="0"/>
              <a:t>COTS serial I/O solutions</a:t>
            </a:r>
            <a:endParaRPr lang="en-US" sz="2000" dirty="0"/>
          </a:p>
          <a:p>
            <a:pPr marL="457200" lvl="1" indent="0">
              <a:buNone/>
            </a:pPr>
            <a:endParaRPr lang="en-US" sz="2000" dirty="0" smtClean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Costs</a:t>
            </a:r>
          </a:p>
          <a:p>
            <a:pPr lvl="1"/>
            <a:r>
              <a:rPr lang="en-US" sz="2000" dirty="0" smtClean="0"/>
              <a:t>Extensibility in packaging and housings…have to put a lot of holes in housings</a:t>
            </a:r>
            <a:endParaRPr lang="en-US" sz="1600" dirty="0" smtClean="0"/>
          </a:p>
          <a:p>
            <a:pPr lvl="2"/>
            <a:r>
              <a:rPr lang="en-US" sz="1600" dirty="0" smtClean="0"/>
              <a:t>Can use junction boxes</a:t>
            </a:r>
          </a:p>
          <a:p>
            <a:pPr lvl="1"/>
            <a:r>
              <a:rPr lang="en-US" sz="2000" dirty="0" smtClean="0"/>
              <a:t>Less modular, extensible</a:t>
            </a:r>
          </a:p>
          <a:p>
            <a:pPr lvl="1"/>
            <a:r>
              <a:rPr lang="en-US" sz="2000" dirty="0" smtClean="0"/>
              <a:t>Need lots of serial ports</a:t>
            </a:r>
          </a:p>
          <a:p>
            <a:pPr lvl="2"/>
            <a:r>
              <a:rPr lang="en-US" sz="1600" dirty="0" smtClean="0"/>
              <a:t>Custom serial IO </a:t>
            </a:r>
          </a:p>
          <a:p>
            <a:pPr lvl="1"/>
            <a:r>
              <a:rPr lang="en-US" sz="2000" dirty="0" smtClean="0"/>
              <a:t>Power consumption</a:t>
            </a:r>
          </a:p>
          <a:p>
            <a:pPr lvl="1"/>
            <a:r>
              <a:rPr lang="en-US" sz="2000" dirty="0" smtClean="0"/>
              <a:t>Specialized for cabled observatory</a:t>
            </a:r>
          </a:p>
          <a:p>
            <a:pPr lvl="2"/>
            <a:r>
              <a:rPr lang="en-US" sz="1600" dirty="0" smtClean="0"/>
              <a:t>Ship, ROV service</a:t>
            </a:r>
          </a:p>
          <a:p>
            <a:pPr lvl="1"/>
            <a:r>
              <a:rPr lang="en-US" sz="2000" dirty="0"/>
              <a:t>Custom HW/</a:t>
            </a:r>
            <a:r>
              <a:rPr lang="en-US" sz="2000" dirty="0" smtClean="0"/>
              <a:t>SW</a:t>
            </a:r>
            <a:endParaRPr lang="en-US" sz="2000" dirty="0"/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1330960" y="5648961"/>
            <a:ext cx="6187440" cy="1209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1F497D"/>
                </a:solidFill>
              </a:rPr>
              <a:t>Bottom Line for </a:t>
            </a:r>
            <a:r>
              <a:rPr lang="en-US" sz="2000" dirty="0" err="1" smtClean="0">
                <a:solidFill>
                  <a:srgbClr val="1F497D"/>
                </a:solidFill>
              </a:rPr>
              <a:t>xFOCE</a:t>
            </a:r>
            <a:endParaRPr lang="en-US" sz="2000" dirty="0" smtClean="0">
              <a:solidFill>
                <a:srgbClr val="1F497D"/>
              </a:solidFill>
            </a:endParaRP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Central computing w/ workstation computing environment</a:t>
            </a:r>
          </a:p>
          <a:p>
            <a:pPr marL="457200" lvl="1" indent="0">
              <a:buNone/>
            </a:pPr>
            <a:endParaRPr lang="en-US" sz="1800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139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up: Industrial Computers…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COTS Industrial automation computers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Heavy use of COTS hardware and software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Shown using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stand-alone configuration 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(it’s not the only way)</a:t>
            </a:r>
          </a:p>
          <a:p>
            <a:pPr marL="0" indent="0">
              <a:buNone/>
            </a:pP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961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ounded Rectangle 15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1" name="Pentagon 160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096045" y="235369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6408" y="156780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738493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831879" y="4619599"/>
            <a:ext cx="0" cy="27459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endCxn id="5" idx="2"/>
          </p:cNvCxnSpPr>
          <p:nvPr/>
        </p:nvCxnSpPr>
        <p:spPr>
          <a:xfrm flipH="1" flipV="1">
            <a:off x="4577138" y="3063382"/>
            <a:ext cx="16647" cy="746414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6579886" y="2141422"/>
            <a:ext cx="160755" cy="21227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318821"/>
              </p:ext>
            </p:extLst>
          </p:nvPr>
        </p:nvGraphicFramePr>
        <p:xfrm>
          <a:off x="119219" y="85169"/>
          <a:ext cx="3736523" cy="2886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505"/>
                <a:gridCol w="1134508"/>
                <a:gridCol w="1629510"/>
              </a:tblGrid>
              <a:tr h="2905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472089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HW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C0504D"/>
                          </a:solidFill>
                        </a:rPr>
                        <a:t>Surface</a:t>
                      </a:r>
                      <a:r>
                        <a:rPr lang="en-US" sz="1200" baseline="0" dirty="0" smtClean="0">
                          <a:solidFill>
                            <a:srgbClr val="C0504D"/>
                          </a:solidFill>
                        </a:rPr>
                        <a:t> 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C0504D"/>
                          </a:solidFill>
                        </a:rPr>
                        <a:t>and/or </a:t>
                      </a:r>
                      <a:r>
                        <a:rPr lang="en-US" sz="1200" dirty="0" smtClean="0">
                          <a:solidFill>
                            <a:srgbClr val="C0504D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Easier</a:t>
                      </a:r>
                      <a:r>
                        <a:rPr lang="en-US" sz="1200" baseline="0" dirty="0" smtClean="0"/>
                        <a:t> access</a:t>
                      </a:r>
                    </a:p>
                    <a:p>
                      <a:r>
                        <a:rPr lang="en-US" sz="1200" baseline="0" dirty="0" smtClean="0"/>
                        <a:t>Large housings</a:t>
                      </a:r>
                      <a:endParaRPr lang="en-US" sz="1200" dirty="0"/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C0504D"/>
                          </a:solidFill>
                        </a:rPr>
                        <a:t>Surface</a:t>
                      </a:r>
                    </a:p>
                    <a:p>
                      <a:r>
                        <a:rPr lang="en-US" sz="1200" dirty="0" smtClean="0">
                          <a:solidFill>
                            <a:srgbClr val="C0504D"/>
                          </a:solidFill>
                        </a:rPr>
                        <a:t>And</a:t>
                      </a:r>
                      <a:r>
                        <a:rPr lang="en-US" sz="1200" baseline="0" dirty="0" smtClean="0">
                          <a:solidFill>
                            <a:srgbClr val="C0504D"/>
                          </a:solidFill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C0504D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Co-located</a:t>
                      </a:r>
                      <a:r>
                        <a:rPr lang="en-US" sz="1200" baseline="0" dirty="0" smtClean="0"/>
                        <a:t> w/ HW</a:t>
                      </a:r>
                      <a:endParaRPr lang="en-US" sz="1200" dirty="0"/>
                    </a:p>
                  </a:txBody>
                  <a:tcPr anchor="ctr"/>
                </a:tc>
              </a:tr>
              <a:tr h="2905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UI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Shore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Easier maintenance</a:t>
                      </a:r>
                      <a:endParaRPr lang="en-US" sz="1200" dirty="0"/>
                    </a:p>
                  </a:txBody>
                  <a:tcPr anchor="ctr"/>
                </a:tc>
              </a:tr>
              <a:tr h="46191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Power 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C0504D"/>
                          </a:solidFill>
                        </a:rPr>
                        <a:t>Surface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C0504D"/>
                          </a:solidFill>
                        </a:rPr>
                        <a:t>or Shore</a:t>
                      </a:r>
                      <a:endParaRPr lang="en-US" sz="1200" dirty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accent2"/>
                          </a:solidFill>
                        </a:rPr>
                        <a:t>Lots Needed!</a:t>
                      </a:r>
                    </a:p>
                    <a:p>
                      <a:r>
                        <a:rPr lang="en-US" sz="1200" dirty="0" smtClean="0"/>
                        <a:t>Easier access</a:t>
                      </a:r>
                      <a:endParaRPr lang="en-US" sz="1200" dirty="0"/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C0504D"/>
                          </a:solidFill>
                        </a:rPr>
                        <a:t>Surface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C0504D"/>
                          </a:solidFill>
                        </a:rPr>
                        <a:t>and/or Shore</a:t>
                      </a:r>
                      <a:endParaRPr lang="en-US" sz="1200" dirty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Co-located</a:t>
                      </a:r>
                      <a:r>
                        <a:rPr lang="en-US" sz="1200" baseline="0" dirty="0" smtClean="0"/>
                        <a:t> w/ control</a:t>
                      </a:r>
                      <a:endParaRPr lang="en-US" sz="1200" dirty="0" smtClean="0"/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ESW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C0504D"/>
                          </a:solidFill>
                        </a:rPr>
                        <a:t>Shore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C0504D"/>
                          </a:solidFill>
                        </a:rPr>
                        <a:t>Or Surface</a:t>
                      </a:r>
                      <a:endParaRPr lang="en-US" sz="1200" dirty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Permitting, depth,</a:t>
                      </a:r>
                      <a:r>
                        <a:rPr lang="en-US" sz="1200" baseline="0" dirty="0" smtClean="0"/>
                        <a:t> distance from shore</a:t>
                      </a:r>
                      <a:endParaRPr lang="en-US" sz="1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7" name="Rounded Rectangle 66"/>
          <p:cNvSpPr/>
          <p:nvPr/>
        </p:nvSpPr>
        <p:spPr>
          <a:xfrm>
            <a:off x="6740641" y="2343695"/>
            <a:ext cx="971702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UI</a:t>
            </a:r>
            <a:r>
              <a:rPr lang="en-US" sz="1400" dirty="0" smtClean="0">
                <a:solidFill>
                  <a:schemeClr val="accent2"/>
                </a:solidFill>
              </a:rPr>
              <a:t> 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29" name="Hexagon 28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Junction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100" name="Pentagon 99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05" name="Group 104"/>
          <p:cNvGrpSpPr/>
          <p:nvPr/>
        </p:nvGrpSpPr>
        <p:grpSpPr>
          <a:xfrm>
            <a:off x="1047935" y="4768786"/>
            <a:ext cx="879789" cy="879789"/>
            <a:chOff x="850878" y="4417866"/>
            <a:chExt cx="879789" cy="879789"/>
          </a:xfrm>
        </p:grpSpPr>
        <p:sp>
          <p:nvSpPr>
            <p:cNvPr id="106" name="Oval 105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7" name="Picture 106" descr="BarrelPump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1" t="-8044" r="15100" b="23251"/>
            <a:stretch/>
          </p:blipFill>
          <p:spPr>
            <a:xfrm>
              <a:off x="972638" y="4479323"/>
              <a:ext cx="575069" cy="680365"/>
            </a:xfrm>
            <a:prstGeom prst="rect">
              <a:avLst/>
            </a:prstGeom>
          </p:spPr>
        </p:pic>
      </p:grpSp>
      <p:grpSp>
        <p:nvGrpSpPr>
          <p:cNvPr id="108" name="Group 107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09" name="Oval 108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" name="Picture 109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11" name="Group 110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12" name="Oval 11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9" name="Picture 158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</p:spTree>
    <p:extLst>
      <p:ext uri="{BB962C8B-B14F-4D97-AF65-F5344CB8AC3E}">
        <p14:creationId xmlns:p14="http://schemas.microsoft.com/office/powerpoint/2010/main" val="2236564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Computing Architectures</a:t>
            </a:r>
            <a:br>
              <a:rPr lang="en-US" dirty="0" smtClean="0"/>
            </a:br>
            <a:r>
              <a:rPr lang="en-US" sz="3600" dirty="0" smtClean="0"/>
              <a:t>User Concerns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Performance</a:t>
            </a:r>
            <a:r>
              <a:rPr lang="en-US" dirty="0" smtClean="0"/>
              <a:t>: </a:t>
            </a:r>
            <a:r>
              <a:rPr lang="en-US" dirty="0" smtClean="0"/>
              <a:t>valid scientific approach, </a:t>
            </a:r>
            <a:r>
              <a:rPr lang="en-US" dirty="0" smtClean="0"/>
              <a:t>data </a:t>
            </a:r>
            <a:r>
              <a:rPr lang="en-US" dirty="0" smtClean="0"/>
              <a:t>quality </a:t>
            </a:r>
            <a:endParaRPr lang="en-US" dirty="0" smtClean="0"/>
          </a:p>
          <a:p>
            <a:r>
              <a:rPr lang="en-US" dirty="0" smtClean="0">
                <a:solidFill>
                  <a:srgbClr val="E46C0A"/>
                </a:solidFill>
              </a:rPr>
              <a:t>Flexibility</a:t>
            </a:r>
            <a:r>
              <a:rPr lang="en-US" dirty="0" smtClean="0"/>
              <a:t>: wide range of </a:t>
            </a:r>
            <a:r>
              <a:rPr lang="en-US" dirty="0" smtClean="0"/>
              <a:t>environments, scenarios</a:t>
            </a:r>
            <a:endParaRPr lang="en-US" dirty="0" smtClean="0"/>
          </a:p>
          <a:p>
            <a:r>
              <a:rPr lang="en-US" dirty="0" smtClean="0">
                <a:solidFill>
                  <a:srgbClr val="E46C0A"/>
                </a:solidFill>
              </a:rPr>
              <a:t>Ease</a:t>
            </a:r>
            <a:r>
              <a:rPr lang="en-US" dirty="0" smtClean="0"/>
              <a:t>: </a:t>
            </a:r>
            <a:endParaRPr lang="en-US" dirty="0" smtClean="0"/>
          </a:p>
          <a:p>
            <a:pPr lvl="1"/>
            <a:r>
              <a:rPr lang="en-US" dirty="0" smtClean="0"/>
              <a:t>Build</a:t>
            </a:r>
            <a:endParaRPr lang="en-US" dirty="0" smtClean="0"/>
          </a:p>
          <a:p>
            <a:pPr lvl="1"/>
            <a:r>
              <a:rPr lang="en-US" dirty="0" smtClean="0"/>
              <a:t>Test</a:t>
            </a:r>
          </a:p>
          <a:p>
            <a:pPr lvl="1"/>
            <a:r>
              <a:rPr lang="en-US" dirty="0" smtClean="0"/>
              <a:t>Use</a:t>
            </a:r>
            <a:r>
              <a:rPr lang="en-US" dirty="0" smtClean="0"/>
              <a:t>, maintain</a:t>
            </a:r>
          </a:p>
          <a:p>
            <a:pPr lvl="1"/>
            <a:r>
              <a:rPr lang="en-US" dirty="0" smtClean="0"/>
              <a:t>Extend</a:t>
            </a:r>
          </a:p>
          <a:p>
            <a:r>
              <a:rPr lang="en-US" dirty="0" smtClean="0">
                <a:solidFill>
                  <a:srgbClr val="E46C0A"/>
                </a:solidFill>
              </a:rPr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val="734377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ounded Rectangle 8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2" name="Pentagon 91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3" name="Rounded Rectangle 92"/>
          <p:cNvSpPr/>
          <p:nvPr/>
        </p:nvSpPr>
        <p:spPr>
          <a:xfrm>
            <a:off x="4096045" y="235369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5996408" y="156780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4738493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94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4831879" y="4619599"/>
            <a:ext cx="0" cy="27459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>
            <a:endCxn id="93" idx="2"/>
          </p:cNvCxnSpPr>
          <p:nvPr/>
        </p:nvCxnSpPr>
        <p:spPr>
          <a:xfrm flipH="1" flipV="1">
            <a:off x="4577138" y="3063382"/>
            <a:ext cx="16647" cy="746414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6579886" y="2141422"/>
            <a:ext cx="160755" cy="21227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105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8" name="Group 107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09" name="Oval 108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0" name="Pentagon 109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1" name="Straight Connector 110"/>
            <p:cNvCxnSpPr>
              <a:endCxn id="109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Group 111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13" name="Oval 11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4" name="Pentagon 11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5" name="Straight Connector 114"/>
            <p:cNvCxnSpPr>
              <a:endCxn id="11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17" name="Oval 11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21" name="Oval 12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Rectangle 12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26" name="Oval 12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8" name="Straight Connector 127"/>
            <p:cNvCxnSpPr>
              <a:endCxn id="12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Rectangle 12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32" name="Oval 13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3" name="Straight Connector 132"/>
            <p:cNvCxnSpPr>
              <a:endCxn id="13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Rectangle 13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37" name="Oval 13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8" name="Straight Connector 137"/>
            <p:cNvCxnSpPr>
              <a:endCxn id="13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Rectangle 13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1" name="Oval 14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2" name="Straight Connector 141"/>
            <p:cNvCxnSpPr>
              <a:endCxn id="14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Rectangle 14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44" name="Rounded Rectangle 143"/>
          <p:cNvSpPr/>
          <p:nvPr/>
        </p:nvSpPr>
        <p:spPr>
          <a:xfrm>
            <a:off x="6740641" y="2343695"/>
            <a:ext cx="971702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UI</a:t>
            </a:r>
            <a:r>
              <a:rPr lang="en-US" sz="1400" dirty="0" smtClean="0">
                <a:solidFill>
                  <a:schemeClr val="accent2"/>
                </a:solidFill>
              </a:rPr>
              <a:t> 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45" name="Straight Connector 144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Rounded Rectangle 146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48" name="Rounded Rectangle 147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49" name="Rounded Rectangle 148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150" name="Hexagon 149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Junction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151" name="Pentagon 150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52" name="Group 151"/>
          <p:cNvGrpSpPr/>
          <p:nvPr/>
        </p:nvGrpSpPr>
        <p:grpSpPr>
          <a:xfrm>
            <a:off x="1047935" y="4768786"/>
            <a:ext cx="879789" cy="879789"/>
            <a:chOff x="850878" y="4417866"/>
            <a:chExt cx="879789" cy="879789"/>
          </a:xfrm>
        </p:grpSpPr>
        <p:sp>
          <p:nvSpPr>
            <p:cNvPr id="153" name="Oval 15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4" name="Picture 153" descr="BarrelPump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1" t="-8044" r="15100" b="23251"/>
            <a:stretch/>
          </p:blipFill>
          <p:spPr>
            <a:xfrm>
              <a:off x="972638" y="4479323"/>
              <a:ext cx="575069" cy="680365"/>
            </a:xfrm>
            <a:prstGeom prst="rect">
              <a:avLst/>
            </a:prstGeom>
          </p:spPr>
        </p:pic>
      </p:grpSp>
      <p:grpSp>
        <p:nvGrpSpPr>
          <p:cNvPr id="155" name="Group 154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56" name="Oval 155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7" name="Picture 156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58" name="Group 157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59" name="Oval 158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0" name="Picture 159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61" name="Rounded Rectangle 160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62" name="Rounded Rectangle 161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572096"/>
              </p:ext>
            </p:extLst>
          </p:nvPr>
        </p:nvGraphicFramePr>
        <p:xfrm>
          <a:off x="1616850" y="871016"/>
          <a:ext cx="5704453" cy="4480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7512"/>
                <a:gridCol w="1199174"/>
                <a:gridCol w="3187767"/>
              </a:tblGrid>
              <a:tr h="2759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Component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Build/Buy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Implementation</a:t>
                      </a:r>
                      <a:endParaRPr lang="en-US" sz="1400" dirty="0"/>
                    </a:p>
                  </a:txBody>
                  <a:tcPr/>
                </a:tc>
              </a:tr>
              <a:tr h="36662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Controller HW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</a:t>
                      </a:r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Buy</a:t>
                      </a:r>
                      <a:endParaRPr lang="en-US" sz="1400" dirty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WAGO, National Instruments C-Rio</a:t>
                      </a:r>
                    </a:p>
                    <a:p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Serial</a:t>
                      </a:r>
                      <a:r>
                        <a:rPr lang="en-US" sz="1400" baseline="0" dirty="0" smtClean="0">
                          <a:solidFill>
                            <a:srgbClr val="C0504D"/>
                          </a:solidFill>
                        </a:rPr>
                        <a:t> Mux, Video Mux</a:t>
                      </a:r>
                      <a:endParaRPr lang="en-US" sz="1400" dirty="0" smtClean="0">
                        <a:solidFill>
                          <a:srgbClr val="C0504D"/>
                        </a:solidFill>
                      </a:endParaRPr>
                    </a:p>
                    <a:p>
                      <a:r>
                        <a:rPr lang="en-US" sz="1400" dirty="0" smtClean="0"/>
                        <a:t>Custom serial expansion</a:t>
                      </a:r>
                      <a:endParaRPr lang="en-US" sz="1400" dirty="0"/>
                    </a:p>
                  </a:txBody>
                  <a:tcPr anchor="ctr"/>
                </a:tc>
              </a:tr>
              <a:tr h="48777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Controller Software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</a:t>
                      </a:r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Buy</a:t>
                      </a:r>
                    </a:p>
                    <a:p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COTS</a:t>
                      </a:r>
                    </a:p>
                    <a:p>
                      <a:r>
                        <a:rPr lang="en-US" sz="1400" dirty="0" smtClean="0"/>
                        <a:t>Open Source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accent2"/>
                          </a:solidFill>
                        </a:rPr>
                        <a:t>LabView</a:t>
                      </a:r>
                      <a:endParaRPr lang="en-US" sz="1400" dirty="0" smtClean="0">
                        <a:solidFill>
                          <a:schemeClr val="accent2"/>
                        </a:solidFill>
                      </a:endParaRPr>
                    </a:p>
                    <a:p>
                      <a:r>
                        <a:rPr lang="en-US" sz="1400" dirty="0" smtClean="0"/>
                        <a:t>Open</a:t>
                      </a:r>
                      <a:r>
                        <a:rPr lang="en-US" sz="1400" baseline="0" dirty="0" smtClean="0"/>
                        <a:t> Source </a:t>
                      </a:r>
                      <a:r>
                        <a:rPr lang="en-US" sz="1400" baseline="0" dirty="0" err="1" smtClean="0"/>
                        <a:t>Dataturbine</a:t>
                      </a:r>
                      <a:r>
                        <a:rPr lang="en-US" sz="1400" baseline="0" dirty="0" smtClean="0"/>
                        <a:t>?...</a:t>
                      </a:r>
                    </a:p>
                  </a:txBody>
                  <a:tcPr anchor="ctr"/>
                </a:tc>
              </a:tr>
              <a:tr h="62435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Archive, UI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</a:t>
                      </a:r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Buy</a:t>
                      </a:r>
                    </a:p>
                    <a:p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COTS</a:t>
                      </a:r>
                    </a:p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PC Workstation</a:t>
                      </a:r>
                    </a:p>
                    <a:p>
                      <a:r>
                        <a:rPr lang="en-US" sz="1400" dirty="0" err="1" smtClean="0"/>
                        <a:t>MacOS</a:t>
                      </a:r>
                      <a:r>
                        <a:rPr lang="en-US" sz="1400" dirty="0" smtClean="0"/>
                        <a:t>,</a:t>
                      </a:r>
                      <a:r>
                        <a:rPr lang="en-US" sz="1400" baseline="0" dirty="0" smtClean="0"/>
                        <a:t> Windows, Linux</a:t>
                      </a:r>
                      <a:endParaRPr lang="en-US" sz="1400" dirty="0" smtClean="0"/>
                    </a:p>
                    <a:p>
                      <a:r>
                        <a:rPr lang="en-US" sz="1400" dirty="0" err="1" smtClean="0">
                          <a:solidFill>
                            <a:schemeClr val="accent2"/>
                          </a:solidFill>
                        </a:rPr>
                        <a:t>LabView</a:t>
                      </a:r>
                      <a:endParaRPr lang="en-US" sz="1400" dirty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27996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Power 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Buy</a:t>
                      </a:r>
                    </a:p>
                    <a:p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Build</a:t>
                      </a:r>
                      <a:endParaRPr lang="en-US" sz="1400" dirty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WAGO, National Instruments C-Rio</a:t>
                      </a:r>
                    </a:p>
                    <a:p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Custom GF monitoring</a:t>
                      </a:r>
                      <a:endParaRPr lang="en-US" sz="1400" dirty="0" smtClean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</a:tr>
              <a:tr h="54727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Data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</a:t>
                      </a:r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Buy</a:t>
                      </a:r>
                      <a:endParaRPr lang="en-US" sz="1400" dirty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rgbClr val="C0504D"/>
                          </a:solidFill>
                        </a:rPr>
                        <a:t>Matlab</a:t>
                      </a:r>
                      <a:endParaRPr lang="en-US" sz="1400" dirty="0" smtClean="0">
                        <a:solidFill>
                          <a:srgbClr val="C0504D"/>
                        </a:solidFill>
                      </a:endParaRPr>
                    </a:p>
                    <a:p>
                      <a:r>
                        <a:rPr lang="en-US" sz="1400" dirty="0" smtClean="0"/>
                        <a:t>SIAM,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SSDS</a:t>
                      </a:r>
                    </a:p>
                    <a:p>
                      <a:r>
                        <a:rPr lang="en-US" sz="1400" dirty="0" smtClean="0"/>
                        <a:t>Open Source</a:t>
                      </a:r>
                    </a:p>
                  </a:txBody>
                  <a:tcPr anchor="ctr"/>
                </a:tc>
              </a:tr>
              <a:tr h="51313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ESW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Build/</a:t>
                      </a:r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Buy</a:t>
                      </a:r>
                      <a:endParaRPr lang="en-US" sz="1400" dirty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WAGO, National Instruments C-Rio</a:t>
                      </a:r>
                    </a:p>
                    <a:p>
                      <a:r>
                        <a:rPr lang="en-US" sz="1400" baseline="0" dirty="0" err="1" smtClean="0"/>
                        <a:t>LabView</a:t>
                      </a:r>
                      <a:endParaRPr lang="en-US" sz="1400" baseline="0" dirty="0" smtClean="0"/>
                    </a:p>
                    <a:p>
                      <a:r>
                        <a:rPr lang="en-US" sz="1400" baseline="0" dirty="0" smtClean="0"/>
                        <a:t>COTS pumps, controllers</a:t>
                      </a:r>
                      <a:endParaRPr lang="en-US" sz="1400" dirty="0" smtClean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925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ounded Rectangle 15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1" name="Pentagon 160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00" name="Pentagon 99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05" name="Group 104"/>
          <p:cNvGrpSpPr/>
          <p:nvPr/>
        </p:nvGrpSpPr>
        <p:grpSpPr>
          <a:xfrm>
            <a:off x="1047935" y="4768786"/>
            <a:ext cx="879789" cy="879789"/>
            <a:chOff x="850878" y="4417866"/>
            <a:chExt cx="879789" cy="879789"/>
          </a:xfrm>
        </p:grpSpPr>
        <p:sp>
          <p:nvSpPr>
            <p:cNvPr id="106" name="Oval 105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7" name="Picture 106" descr="BarrelPump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1" t="-8044" r="15100" b="23251"/>
            <a:stretch/>
          </p:blipFill>
          <p:spPr>
            <a:xfrm>
              <a:off x="972638" y="4479323"/>
              <a:ext cx="575069" cy="680365"/>
            </a:xfrm>
            <a:prstGeom prst="rect">
              <a:avLst/>
            </a:prstGeom>
          </p:spPr>
        </p:pic>
      </p:grpSp>
      <p:grpSp>
        <p:nvGrpSpPr>
          <p:cNvPr id="108" name="Group 107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09" name="Oval 108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" name="Picture 109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096045" y="235369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6408" y="156780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636465" y="4514498"/>
            <a:ext cx="0" cy="353607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831879" y="4455890"/>
            <a:ext cx="0" cy="438305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endCxn id="5" idx="2"/>
          </p:cNvCxnSpPr>
          <p:nvPr/>
        </p:nvCxnSpPr>
        <p:spPr>
          <a:xfrm flipH="1" flipV="1">
            <a:off x="4577138" y="3063382"/>
            <a:ext cx="16647" cy="746414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6579886" y="2141422"/>
            <a:ext cx="160755" cy="212270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6740641" y="2343695"/>
            <a:ext cx="971702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UI</a:t>
            </a:r>
            <a:r>
              <a:rPr lang="en-US" sz="1400" dirty="0" smtClean="0">
                <a:solidFill>
                  <a:schemeClr val="accent2"/>
                </a:solidFill>
              </a:rPr>
              <a:t> 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29" name="Hexagon 28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Junction</a:t>
            </a:r>
            <a:endParaRPr lang="en-US" sz="1400" dirty="0">
              <a:solidFill>
                <a:schemeClr val="accent2"/>
              </a:solidFill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12" name="Oval 11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9" name="Picture 158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3035448" y="3529976"/>
            <a:ext cx="893696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RS422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5304793" y="2930262"/>
            <a:ext cx="1343302" cy="778138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RF Wireless</a:t>
            </a:r>
          </a:p>
          <a:p>
            <a:pPr algn="ctr"/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WiFi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Wired Ethernet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3035448" y="2373153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 flipH="1" flipV="1">
            <a:off x="3946742" y="3176773"/>
            <a:ext cx="310298" cy="746414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998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Industrial Computers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/>
          <a:lstStyle/>
          <a:p>
            <a:r>
              <a:rPr lang="en-US" sz="2400" dirty="0" smtClean="0"/>
              <a:t>Benefits</a:t>
            </a:r>
          </a:p>
          <a:p>
            <a:pPr lvl="1"/>
            <a:r>
              <a:rPr lang="en-US" sz="2000" dirty="0" smtClean="0"/>
              <a:t>Mostly COTS components</a:t>
            </a:r>
          </a:p>
          <a:p>
            <a:pPr lvl="1"/>
            <a:r>
              <a:rPr lang="en-US" sz="2000" dirty="0" smtClean="0"/>
              <a:t>Vendor and user community support</a:t>
            </a:r>
          </a:p>
          <a:p>
            <a:pPr lvl="1"/>
            <a:r>
              <a:rPr lang="en-US" sz="2000" dirty="0" smtClean="0"/>
              <a:t>Easier to build</a:t>
            </a:r>
          </a:p>
          <a:p>
            <a:pPr lvl="1"/>
            <a:r>
              <a:rPr lang="en-US" sz="2000" dirty="0" smtClean="0"/>
              <a:t>COTS software provides much infrastructure</a:t>
            </a:r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Costs</a:t>
            </a:r>
          </a:p>
          <a:p>
            <a:pPr lvl="1"/>
            <a:r>
              <a:rPr lang="en-US" sz="2000" dirty="0" smtClean="0"/>
              <a:t>High cost of software and hardware</a:t>
            </a:r>
          </a:p>
          <a:p>
            <a:pPr lvl="1"/>
            <a:r>
              <a:rPr lang="en-US" sz="2000" dirty="0" smtClean="0"/>
              <a:t>High power consumption</a:t>
            </a:r>
          </a:p>
          <a:p>
            <a:pPr lvl="1"/>
            <a:r>
              <a:rPr lang="en-US" sz="2000" dirty="0" smtClean="0"/>
              <a:t>Cable may be very technical, especially from surface expression in active environment</a:t>
            </a:r>
          </a:p>
          <a:p>
            <a:pPr lvl="1"/>
            <a:r>
              <a:rPr lang="en-US" sz="2000" dirty="0" smtClean="0"/>
              <a:t>Large form factors mean larger housings</a:t>
            </a:r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1330960" y="5648961"/>
            <a:ext cx="6187440" cy="12090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1F497D"/>
                </a:solidFill>
              </a:rPr>
              <a:t>The Bottom Line</a:t>
            </a: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Expensive, more straightforward design pattern</a:t>
            </a: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min custom HW/SW</a:t>
            </a:r>
          </a:p>
          <a:p>
            <a:pPr lvl="1"/>
            <a:r>
              <a:rPr lang="en-US" sz="1800" dirty="0" smtClean="0">
                <a:solidFill>
                  <a:srgbClr val="1F497D"/>
                </a:solidFill>
              </a:rPr>
              <a:t>Best suited to cabled system</a:t>
            </a:r>
            <a:endParaRPr lang="en-US" sz="1800" dirty="0" smtClean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212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up: Sensor Node…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Focus on small COTS embedded PCs and microprocessors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Modularize and aggregate instrument drivers/data acquisition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Reduce power consumption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Shown 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using stand-alone configuration (it’s not the only way)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28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688" y="3248290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6895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27707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0721" y="531691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23055" y="4627722"/>
            <a:ext cx="701265" cy="33490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23055" y="4449230"/>
            <a:ext cx="701265" cy="32823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506515" y="1828992"/>
            <a:ext cx="1401639" cy="34234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579839" y="818498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738675" y="3413904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381726" y="1898887"/>
            <a:ext cx="0" cy="151164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602124"/>
              </p:ext>
            </p:extLst>
          </p:nvPr>
        </p:nvGraphicFramePr>
        <p:xfrm>
          <a:off x="103027" y="30671"/>
          <a:ext cx="4066022" cy="300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8022"/>
                <a:gridCol w="985520"/>
                <a:gridCol w="2062480"/>
              </a:tblGrid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HW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C0504D"/>
                          </a:solidFill>
                        </a:rPr>
                        <a:t>Surface/Seafloor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Surface:</a:t>
                      </a:r>
                      <a:r>
                        <a:rPr lang="en-US" sz="1200" baseline="0" dirty="0" smtClean="0"/>
                        <a:t> telemetry, UI</a:t>
                      </a:r>
                    </a:p>
                    <a:p>
                      <a:pPr algn="l"/>
                      <a:r>
                        <a:rPr lang="en-US" sz="1200" baseline="0" dirty="0" smtClean="0"/>
                        <a:t>Seafloor: experiment control</a:t>
                      </a:r>
                      <a:endParaRPr lang="en-US" sz="1200" dirty="0" smtClean="0"/>
                    </a:p>
                  </a:txBody>
                  <a:tcPr anchor="ctr"/>
                </a:tc>
              </a:tr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Gateway: control, telemetry</a:t>
                      </a:r>
                    </a:p>
                    <a:p>
                      <a:pPr algn="l"/>
                      <a:r>
                        <a:rPr lang="en-US" sz="1200" dirty="0" smtClean="0"/>
                        <a:t>Node: data acquisition</a:t>
                      </a:r>
                      <a:endParaRPr lang="en-US" sz="1200" dirty="0"/>
                    </a:p>
                  </a:txBody>
                  <a:tcPr anchor="ctr"/>
                </a:tc>
              </a:tr>
              <a:tr h="29034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UI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Shore/</a:t>
                      </a:r>
                      <a:r>
                        <a:rPr lang="en-US" sz="1200" dirty="0" smtClean="0">
                          <a:solidFill>
                            <a:schemeClr val="accent2"/>
                          </a:solidFill>
                        </a:rPr>
                        <a:t>Surface</a:t>
                      </a:r>
                      <a:endParaRPr lang="en-US" sz="1200" dirty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Easier maintenance</a:t>
                      </a:r>
                      <a:endParaRPr lang="en-US" sz="1200" dirty="0"/>
                    </a:p>
                  </a:txBody>
                  <a:tcPr anchor="ctr"/>
                </a:tc>
              </a:tr>
              <a:tr h="55419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Power 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Surface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Stand-alone option</a:t>
                      </a:r>
                      <a:endParaRPr lang="en-US" sz="1200" dirty="0"/>
                    </a:p>
                  </a:txBody>
                  <a:tcPr anchor="ctr"/>
                </a:tc>
              </a:tr>
              <a:tr h="61515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  <a:p>
                      <a:r>
                        <a:rPr lang="en-US" sz="1200" dirty="0" smtClean="0"/>
                        <a:t>And Shore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Local data needed for control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Central</a:t>
                      </a:r>
                      <a:r>
                        <a:rPr lang="en-US" sz="1200" baseline="0" dirty="0" smtClean="0"/>
                        <a:t> archive for redundancy, easier access</a:t>
                      </a:r>
                      <a:endParaRPr lang="en-US" sz="1200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2" name="Group 161"/>
          <p:cNvGrpSpPr/>
          <p:nvPr/>
        </p:nvGrpSpPr>
        <p:grpSpPr>
          <a:xfrm>
            <a:off x="1320284" y="4777463"/>
            <a:ext cx="879789" cy="879789"/>
            <a:chOff x="850878" y="4417866"/>
            <a:chExt cx="879789" cy="879789"/>
          </a:xfrm>
        </p:grpSpPr>
        <p:sp>
          <p:nvSpPr>
            <p:cNvPr id="164" name="Oval 163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5" name="Picture 164" descr="BarrelPump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1" t="-8044" r="15100" b="23251"/>
            <a:stretch/>
          </p:blipFill>
          <p:spPr>
            <a:xfrm>
              <a:off x="972638" y="4479323"/>
              <a:ext cx="575069" cy="680365"/>
            </a:xfrm>
            <a:prstGeom prst="rect">
              <a:avLst/>
            </a:prstGeom>
          </p:spPr>
        </p:pic>
      </p:grp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680310" y="3413904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750236" y="2654710"/>
            <a:ext cx="0" cy="71306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501073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77" name="Straight Connector 176"/>
          <p:cNvCxnSpPr/>
          <p:nvPr/>
        </p:nvCxnSpPr>
        <p:spPr>
          <a:xfrm flipH="1">
            <a:off x="48584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>
            <a:off x="3804740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>
            <a:off x="41472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H="1">
            <a:off x="4279643" y="4609716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>
            <a:off x="4948553" y="4627722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939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688" y="3248290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40103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40915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0721" y="531691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23055" y="4627722"/>
            <a:ext cx="701265" cy="33490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23055" y="4449230"/>
            <a:ext cx="701265" cy="32823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506515" y="1828992"/>
            <a:ext cx="1401639" cy="34234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579839" y="818498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738675" y="3413904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513806" y="1898887"/>
            <a:ext cx="0" cy="151164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2" name="Group 161"/>
          <p:cNvGrpSpPr/>
          <p:nvPr/>
        </p:nvGrpSpPr>
        <p:grpSpPr>
          <a:xfrm>
            <a:off x="1320284" y="4777463"/>
            <a:ext cx="879789" cy="879789"/>
            <a:chOff x="850878" y="4417866"/>
            <a:chExt cx="879789" cy="879789"/>
          </a:xfrm>
        </p:grpSpPr>
        <p:sp>
          <p:nvSpPr>
            <p:cNvPr id="164" name="Oval 163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5" name="Picture 164" descr="BarrelPump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1" t="-8044" r="15100" b="23251"/>
            <a:stretch/>
          </p:blipFill>
          <p:spPr>
            <a:xfrm>
              <a:off x="972638" y="4479323"/>
              <a:ext cx="575069" cy="680365"/>
            </a:xfrm>
            <a:prstGeom prst="rect">
              <a:avLst/>
            </a:prstGeom>
          </p:spPr>
        </p:pic>
      </p:grp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680310" y="3413904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882316" y="2654710"/>
            <a:ext cx="0" cy="71306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514281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77" name="Straight Connector 176"/>
          <p:cNvCxnSpPr/>
          <p:nvPr/>
        </p:nvCxnSpPr>
        <p:spPr>
          <a:xfrm flipH="1">
            <a:off x="48584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>
            <a:off x="3804740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>
            <a:off x="41472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H="1">
            <a:off x="4279643" y="4609716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>
            <a:off x="4948553" y="4627722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85" name="Table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075298"/>
              </p:ext>
            </p:extLst>
          </p:nvPr>
        </p:nvGraphicFramePr>
        <p:xfrm>
          <a:off x="1616850" y="871014"/>
          <a:ext cx="6251291" cy="4191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811"/>
                <a:gridCol w="1314129"/>
                <a:gridCol w="3493351"/>
              </a:tblGrid>
              <a:tr h="35189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Component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Build/Buy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Implementation</a:t>
                      </a:r>
                      <a:endParaRPr lang="en-US" sz="1400" dirty="0"/>
                    </a:p>
                  </a:txBody>
                  <a:tcPr/>
                </a:tc>
              </a:tr>
              <a:tr h="59821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Controller HW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Buy</a:t>
                      </a:r>
                      <a:endParaRPr lang="en-US" sz="1400" dirty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Gateway: </a:t>
                      </a:r>
                      <a:r>
                        <a:rPr lang="en-US" sz="1400" dirty="0" err="1" smtClean="0"/>
                        <a:t>BeagleBoard</a:t>
                      </a:r>
                      <a:r>
                        <a:rPr lang="en-US" sz="1400" dirty="0" smtClean="0"/>
                        <a:t>,</a:t>
                      </a:r>
                      <a:r>
                        <a:rPr lang="en-US" sz="1400" baseline="0" dirty="0" smtClean="0"/>
                        <a:t> Android</a:t>
                      </a:r>
                    </a:p>
                    <a:p>
                      <a:r>
                        <a:rPr lang="en-US" sz="1400" baseline="0" dirty="0" smtClean="0"/>
                        <a:t>Node: </a:t>
                      </a:r>
                      <a:r>
                        <a:rPr lang="en-US" sz="1400" baseline="0" dirty="0" err="1" smtClean="0"/>
                        <a:t>Arduino</a:t>
                      </a:r>
                      <a:r>
                        <a:rPr lang="en-US" sz="1400" baseline="0" dirty="0" smtClean="0"/>
                        <a:t>, MSP430</a:t>
                      </a:r>
                      <a:endParaRPr lang="en-US" sz="1400" dirty="0"/>
                    </a:p>
                  </a:txBody>
                  <a:tcPr anchor="ctr"/>
                </a:tc>
              </a:tr>
              <a:tr h="59821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Controller Software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Build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Gateway: Linux, Java,</a:t>
                      </a:r>
                      <a:r>
                        <a:rPr lang="en-US" sz="1400" baseline="0" dirty="0" smtClean="0"/>
                        <a:t> C++/Java</a:t>
                      </a:r>
                    </a:p>
                    <a:p>
                      <a:r>
                        <a:rPr lang="en-US" sz="1400" baseline="0" dirty="0" smtClean="0"/>
                        <a:t>Node: C/C++, Wiring, e.g.</a:t>
                      </a:r>
                      <a:endParaRPr lang="en-US" sz="1400" dirty="0"/>
                    </a:p>
                  </a:txBody>
                  <a:tcPr anchor="ctr"/>
                </a:tc>
              </a:tr>
              <a:tr h="7208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Archive, UI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Buy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Custom</a:t>
                      </a:r>
                      <a:r>
                        <a:rPr lang="en-US" sz="1400" baseline="0" dirty="0" smtClean="0"/>
                        <a:t> backend</a:t>
                      </a:r>
                    </a:p>
                    <a:p>
                      <a:r>
                        <a:rPr lang="en-US" sz="1400" baseline="0" dirty="0" smtClean="0"/>
                        <a:t>Front end options TBD </a:t>
                      </a:r>
                      <a:endParaRPr lang="en-US" sz="1400" dirty="0"/>
                    </a:p>
                  </a:txBody>
                  <a:tcPr anchor="ctr"/>
                </a:tc>
              </a:tr>
              <a:tr h="59821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Power 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Build</a:t>
                      </a:r>
                      <a:endParaRPr lang="en-US" sz="1400" dirty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Custom</a:t>
                      </a:r>
                      <a:r>
                        <a:rPr lang="en-US" sz="1400" baseline="0" dirty="0" smtClean="0"/>
                        <a:t> load switch, GF/</a:t>
                      </a:r>
                      <a:r>
                        <a:rPr lang="en-US" sz="1400" baseline="0" dirty="0" err="1" smtClean="0"/>
                        <a:t>iso</a:t>
                      </a:r>
                      <a:endParaRPr lang="en-US" sz="1400" dirty="0"/>
                    </a:p>
                  </a:txBody>
                  <a:tcPr anchor="ctr"/>
                </a:tc>
              </a:tr>
              <a:tr h="63183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Data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  <a:endParaRPr lang="en-US" sz="1400" dirty="0" smtClean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Mix of open source, custom</a:t>
                      </a:r>
                    </a:p>
                    <a:p>
                      <a:r>
                        <a:rPr lang="en-US" sz="1400" dirty="0" smtClean="0"/>
                        <a:t>Open source data turbine, C++/Java</a:t>
                      </a:r>
                    </a:p>
                    <a:p>
                      <a:r>
                        <a:rPr lang="en-US" sz="1400" dirty="0" smtClean="0"/>
                        <a:t>(</a:t>
                      </a:r>
                      <a:r>
                        <a:rPr lang="en-US" sz="1400" dirty="0" err="1" smtClean="0"/>
                        <a:t>OSDataTurbine+custom</a:t>
                      </a:r>
                      <a:r>
                        <a:rPr lang="en-US" sz="1400" dirty="0" smtClean="0"/>
                        <a:t>)</a:t>
                      </a:r>
                      <a:endParaRPr lang="en-US" sz="1400" dirty="0"/>
                    </a:p>
                  </a:txBody>
                  <a:tcPr anchor="ctr"/>
                </a:tc>
              </a:tr>
              <a:tr h="59241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ESW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Build/</a:t>
                      </a:r>
                      <a:r>
                        <a:rPr lang="en-US" sz="1400" dirty="0" smtClean="0">
                          <a:solidFill>
                            <a:srgbClr val="C0504D"/>
                          </a:solidFill>
                        </a:rPr>
                        <a:t>Buy</a:t>
                      </a:r>
                      <a:endParaRPr lang="en-US" sz="1400" dirty="0">
                        <a:solidFill>
                          <a:srgbClr val="C0504D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525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3847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24659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0721" y="531691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698035" y="3413904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351246" y="1898887"/>
            <a:ext cx="0" cy="151164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2" name="Group 161"/>
          <p:cNvGrpSpPr/>
          <p:nvPr/>
        </p:nvGrpSpPr>
        <p:grpSpPr>
          <a:xfrm>
            <a:off x="1320284" y="4777463"/>
            <a:ext cx="879789" cy="879789"/>
            <a:chOff x="850878" y="4417866"/>
            <a:chExt cx="879789" cy="879789"/>
          </a:xfrm>
        </p:grpSpPr>
        <p:sp>
          <p:nvSpPr>
            <p:cNvPr id="164" name="Oval 163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5" name="Picture 164" descr="BarrelPump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1" t="-8044" r="15100" b="23251"/>
            <a:stretch/>
          </p:blipFill>
          <p:spPr>
            <a:xfrm>
              <a:off x="972638" y="4479323"/>
              <a:ext cx="575069" cy="680365"/>
            </a:xfrm>
            <a:prstGeom prst="rect">
              <a:avLst/>
            </a:prstGeom>
          </p:spPr>
        </p:pic>
      </p:grp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639670" y="3413904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719756" y="2654710"/>
            <a:ext cx="0" cy="71306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498025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3254146" y="2678842"/>
            <a:ext cx="893696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RS422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688" y="3248290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23055" y="4627722"/>
            <a:ext cx="701265" cy="33490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23055" y="4449230"/>
            <a:ext cx="701265" cy="328233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>
            <a:off x="4858446" y="3962400"/>
            <a:ext cx="0" cy="301143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3962400"/>
            <a:ext cx="0" cy="301142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3962400"/>
            <a:ext cx="5684" cy="30114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 flipH="1">
            <a:off x="3804740" y="3962400"/>
            <a:ext cx="5058" cy="30114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>
            <a:off x="4147246" y="3962400"/>
            <a:ext cx="0" cy="301143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3962400"/>
            <a:ext cx="0" cy="301142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3962400"/>
            <a:ext cx="6782" cy="30114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3962400"/>
            <a:ext cx="0" cy="30114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>
            <a:off x="4280239" y="4609716"/>
            <a:ext cx="0" cy="352911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35291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>
            <a:off x="4949149" y="4627722"/>
            <a:ext cx="0" cy="33490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334905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ounded Rectangle 85"/>
          <p:cNvSpPr/>
          <p:nvPr/>
        </p:nvSpPr>
        <p:spPr>
          <a:xfrm>
            <a:off x="2512850" y="3792785"/>
            <a:ext cx="893696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RS422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6519015" y="4179983"/>
            <a:ext cx="893696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RS232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76" name="Straight Connector 175"/>
          <p:cNvCxnSpPr/>
          <p:nvPr/>
        </p:nvCxnSpPr>
        <p:spPr>
          <a:xfrm flipV="1">
            <a:off x="5506515" y="1828992"/>
            <a:ext cx="1401639" cy="342343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579839" y="818498"/>
            <a:ext cx="313392" cy="96187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ounded Rectangle 88"/>
          <p:cNvSpPr/>
          <p:nvPr/>
        </p:nvSpPr>
        <p:spPr>
          <a:xfrm>
            <a:off x="5738675" y="2289772"/>
            <a:ext cx="1343302" cy="958517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RF Wireless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Cell/Sat</a:t>
            </a:r>
          </a:p>
          <a:p>
            <a:pPr algn="ctr"/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WiFi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Wired Ethernet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310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smtClean="0"/>
              <a:t>Sensor Node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3484880" cy="40487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Benefits</a:t>
            </a:r>
          </a:p>
          <a:p>
            <a:pPr lvl="1"/>
            <a:r>
              <a:rPr lang="en-US" sz="1800" dirty="0" smtClean="0"/>
              <a:t>Reduce power</a:t>
            </a:r>
            <a:endParaRPr lang="en-US" sz="1800" dirty="0" smtClean="0">
              <a:solidFill>
                <a:srgbClr val="FF0000"/>
              </a:solidFill>
            </a:endParaRPr>
          </a:p>
          <a:p>
            <a:pPr lvl="1"/>
            <a:r>
              <a:rPr lang="en-US" sz="1800" dirty="0" smtClean="0"/>
              <a:t>No custom serial IO expansion</a:t>
            </a:r>
          </a:p>
          <a:p>
            <a:pPr lvl="1"/>
            <a:r>
              <a:rPr lang="en-US" sz="1800" dirty="0" smtClean="0"/>
              <a:t>Modularizes data acquisition</a:t>
            </a:r>
          </a:p>
          <a:p>
            <a:pPr lvl="1"/>
            <a:r>
              <a:rPr lang="en-US" sz="1800" dirty="0" smtClean="0"/>
              <a:t>Many variations possible</a:t>
            </a:r>
          </a:p>
          <a:p>
            <a:pPr lvl="2"/>
            <a:r>
              <a:rPr lang="en-US" sz="1400" dirty="0" smtClean="0"/>
              <a:t>COTS processors, languages</a:t>
            </a:r>
          </a:p>
          <a:p>
            <a:pPr lvl="2"/>
            <a:r>
              <a:rPr lang="en-US" sz="1400" dirty="0" smtClean="0"/>
              <a:t>Topologies</a:t>
            </a:r>
          </a:p>
          <a:p>
            <a:pPr lvl="2"/>
            <a:r>
              <a:rPr lang="en-US" sz="1400" dirty="0" smtClean="0"/>
              <a:t>Connection backbone (cost: power)</a:t>
            </a:r>
          </a:p>
          <a:p>
            <a:pPr lvl="2"/>
            <a:r>
              <a:rPr lang="en-US" sz="1400" dirty="0" smtClean="0"/>
              <a:t>Component upgrades</a:t>
            </a:r>
          </a:p>
          <a:p>
            <a:pPr lvl="2"/>
            <a:r>
              <a:rPr lang="en-US" sz="1400" dirty="0" smtClean="0"/>
              <a:t>Drivers on Gateway</a:t>
            </a:r>
            <a:endParaRPr lang="en-US" sz="1400" dirty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Costs</a:t>
            </a:r>
          </a:p>
          <a:p>
            <a:pPr lvl="1"/>
            <a:r>
              <a:rPr lang="en-US" sz="1800" dirty="0" smtClean="0"/>
              <a:t>Two software development platforms</a:t>
            </a:r>
          </a:p>
          <a:p>
            <a:pPr lvl="1"/>
            <a:r>
              <a:rPr lang="en-US" sz="1800" dirty="0" smtClean="0"/>
              <a:t>More custom hardware to build, configure, maintain</a:t>
            </a:r>
          </a:p>
          <a:p>
            <a:pPr lvl="1"/>
            <a:r>
              <a:rPr lang="en-US" sz="1800" dirty="0" smtClean="0"/>
              <a:t>More cables, connectors, housings</a:t>
            </a:r>
          </a:p>
          <a:p>
            <a:pPr lvl="1"/>
            <a:r>
              <a:rPr lang="en-US" sz="1800" dirty="0" smtClean="0"/>
              <a:t>Video expansion path unclear</a:t>
            </a:r>
          </a:p>
          <a:p>
            <a:pPr lvl="1"/>
            <a:r>
              <a:rPr lang="en-US" sz="1800" dirty="0" smtClean="0"/>
              <a:t>Multiple system clocks</a:t>
            </a:r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1330960" y="5648961"/>
            <a:ext cx="6187440" cy="12090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2"/>
                </a:solidFill>
              </a:rPr>
              <a:t>The Bottom Line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It</a:t>
            </a:r>
            <a:r>
              <a:rPr lang="fr-FR" sz="1800" dirty="0" smtClean="0">
                <a:solidFill>
                  <a:schemeClr val="tx2"/>
                </a:solidFill>
              </a:rPr>
              <a:t>’</a:t>
            </a:r>
            <a:r>
              <a:rPr lang="en-US" sz="1800" dirty="0" smtClean="0">
                <a:solidFill>
                  <a:schemeClr val="tx2"/>
                </a:solidFill>
              </a:rPr>
              <a:t>s a good design pattern, with balance of build/buy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flexible, extensible, moderate cost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Variants trade complexity, power, modularity</a:t>
            </a:r>
            <a:endParaRPr lang="en-US" sz="1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796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</a:t>
            </a:r>
            <a:r>
              <a:rPr lang="en-US" dirty="0" smtClean="0"/>
              <a:t>Tradeoffs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0631283"/>
              </p:ext>
            </p:extLst>
          </p:nvPr>
        </p:nvGraphicFramePr>
        <p:xfrm>
          <a:off x="457200" y="1600200"/>
          <a:ext cx="8229600" cy="211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400"/>
                <a:gridCol w="1412240"/>
                <a:gridCol w="1300480"/>
                <a:gridCol w="762000"/>
                <a:gridCol w="772160"/>
                <a:gridCol w="822960"/>
                <a:gridCol w="9753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Approach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Performance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Flexibility</a:t>
                      </a:r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Ease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Build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Extend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Deep Cabled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WAGO</a:t>
                      </a:r>
                      <a:r>
                        <a:rPr lang="en-US" sz="2400" baseline="0" dirty="0" smtClean="0"/>
                        <a:t> Lego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Sensor Node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+mn-lt"/>
                          <a:ea typeface="Wingdings"/>
                          <a:cs typeface="Wingdings"/>
                          <a:sym typeface="Wingdings"/>
                        </a:rPr>
                        <a:t>…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03774" y="6212379"/>
            <a:ext cx="1391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r>
              <a:rPr lang="en-US" dirty="0" smtClean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34" y="6212379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Benefit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94165" y="6200250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technologies and approaches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577978"/>
              </p:ext>
            </p:extLst>
          </p:nvPr>
        </p:nvGraphicFramePr>
        <p:xfrm>
          <a:off x="325120" y="1503679"/>
          <a:ext cx="8625840" cy="4064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0"/>
                <a:gridCol w="6543040"/>
              </a:tblGrid>
              <a:tr h="6859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Options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Why not</a:t>
                      </a:r>
                      <a:r>
                        <a:rPr lang="en-US" baseline="0" dirty="0" smtClean="0"/>
                        <a:t> here</a:t>
                      </a:r>
                      <a:endParaRPr lang="en-US" dirty="0"/>
                    </a:p>
                  </a:txBody>
                  <a:tcPr anchor="ctr"/>
                </a:tc>
              </a:tr>
              <a:tr h="6954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CAN bus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 anchor="ctr"/>
                </a:tc>
              </a:tr>
              <a:tr h="467722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Inductive cables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68072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OASIS, BRS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Pachube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0800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 smtClean="0"/>
                        <a:t>MatLab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 anchor="ctr"/>
                </a:tc>
              </a:tr>
              <a:tr h="50800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/>
                        <a:t>Acoustic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comms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5565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few assumptions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662568"/>
              </p:ext>
            </p:extLst>
          </p:nvPr>
        </p:nvGraphicFramePr>
        <p:xfrm>
          <a:off x="629920" y="1417638"/>
          <a:ext cx="7894320" cy="4124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315"/>
                <a:gridCol w="517000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Implementer profile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</a:t>
                      </a:r>
                      <a:r>
                        <a:rPr lang="en-US" baseline="0" dirty="0" smtClean="0"/>
                        <a:t> plus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2-4 post docs, grad students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0-1 engineer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Technical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Access to modest manufacturing facilities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Software is harder</a:t>
                      </a:r>
                      <a:r>
                        <a:rPr lang="en-US" baseline="0" dirty="0" smtClean="0"/>
                        <a:t> than hardware, mechanical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Strong preference for familiar COTS solutions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Implementation schedule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 few months to</a:t>
                      </a:r>
                      <a:r>
                        <a:rPr lang="en-US" baseline="0" dirty="0" smtClean="0"/>
                        <a:t> build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Experiments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Campaign-style deployments</a:t>
                      </a:r>
                    </a:p>
                    <a:p>
                      <a:r>
                        <a:rPr lang="en-US" baseline="0" dirty="0" smtClean="0"/>
                        <a:t>12 month service life</a:t>
                      </a:r>
                    </a:p>
                    <a:p>
                      <a:r>
                        <a:rPr lang="en-US" baseline="0" dirty="0" smtClean="0"/>
                        <a:t>Remote and/or restricted sites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Lifecycle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Prefer to extend capability, rather than re-spin from scratch for successive funding rounds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930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We’d like to hear from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Requirements and priorities</a:t>
            </a:r>
          </a:p>
          <a:p>
            <a:r>
              <a:rPr lang="en-US" dirty="0" smtClean="0"/>
              <a:t>Range of resources and capabilities</a:t>
            </a:r>
          </a:p>
          <a:p>
            <a:r>
              <a:rPr lang="en-US" dirty="0" smtClean="0"/>
              <a:t>Likeliest application configurations, constraints</a:t>
            </a:r>
          </a:p>
          <a:p>
            <a:pPr lvl="1"/>
            <a:r>
              <a:rPr lang="en-US" dirty="0" smtClean="0"/>
              <a:t>Stand- alone </a:t>
            </a:r>
            <a:r>
              <a:rPr lang="en-US" dirty="0" err="1" smtClean="0"/>
              <a:t>vs</a:t>
            </a:r>
            <a:r>
              <a:rPr lang="en-US" dirty="0" smtClean="0"/>
              <a:t> connected</a:t>
            </a:r>
          </a:p>
          <a:p>
            <a:r>
              <a:rPr lang="en-US" dirty="0" smtClean="0"/>
              <a:t>What you’d re-use, re-invent (and why)</a:t>
            </a:r>
          </a:p>
          <a:p>
            <a:r>
              <a:rPr lang="en-US" dirty="0" smtClean="0"/>
              <a:t>When you have to open the hood: processors and programming languages</a:t>
            </a:r>
          </a:p>
        </p:txBody>
      </p:sp>
    </p:spTree>
    <p:extLst>
      <p:ext uri="{BB962C8B-B14F-4D97-AF65-F5344CB8AC3E}">
        <p14:creationId xmlns:p14="http://schemas.microsoft.com/office/powerpoint/2010/main" val="1749546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581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Could organize technology options by connection bandwidth, power, platform capability</a:t>
            </a:r>
          </a:p>
          <a:p>
            <a:pPr lvl="1"/>
            <a:r>
              <a:rPr lang="en-US" dirty="0" smtClean="0"/>
              <a:t>Serial</a:t>
            </a:r>
          </a:p>
          <a:p>
            <a:pPr lvl="1"/>
            <a:r>
              <a:rPr lang="en-US" dirty="0" smtClean="0"/>
              <a:t>Satellite</a:t>
            </a:r>
          </a:p>
          <a:p>
            <a:pPr lvl="1"/>
            <a:r>
              <a:rPr lang="en-US" dirty="0" err="1" smtClean="0"/>
              <a:t>WiFi</a:t>
            </a:r>
            <a:endParaRPr lang="en-US" dirty="0" smtClean="0"/>
          </a:p>
          <a:p>
            <a:pPr lvl="1"/>
            <a:r>
              <a:rPr lang="en-US" dirty="0" smtClean="0"/>
              <a:t>Ethernet</a:t>
            </a:r>
          </a:p>
          <a:p>
            <a:pPr lvl="1"/>
            <a:r>
              <a:rPr lang="en-US" dirty="0" smtClean="0"/>
              <a:t>Embedded, Industrial PC, Workstation</a:t>
            </a:r>
          </a:p>
          <a:p>
            <a:r>
              <a:rPr lang="en-US" dirty="0" smtClean="0"/>
              <a:t>Sketch out a couple of concepts at either end of the spectrum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611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Architectures</a:t>
            </a:r>
            <a:br>
              <a:rPr lang="en-US" dirty="0"/>
            </a:br>
            <a:r>
              <a:rPr lang="en-US" sz="3600" dirty="0" smtClean="0"/>
              <a:t>Considered Approaches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410572"/>
              </p:ext>
            </p:extLst>
          </p:nvPr>
        </p:nvGraphicFramePr>
        <p:xfrm>
          <a:off x="568960" y="2002728"/>
          <a:ext cx="8270240" cy="3989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7560"/>
                <a:gridCol w="2047240"/>
                <a:gridCol w="2087880"/>
                <a:gridCol w="2067560"/>
              </a:tblGrid>
              <a:tr h="132043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Location Matters </a:t>
                      </a:r>
                      <a:r>
                        <a:rPr lang="en-US" sz="1600" dirty="0" smtClean="0"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</a:t>
                      </a:r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Build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vs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smtClean="0"/>
                        <a:t>Buy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 smtClean="0"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</a:t>
                      </a:r>
                      <a:r>
                        <a:rPr lang="en-US" sz="1600" baseline="0" dirty="0" smtClean="0"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Connected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Semi-Connected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Stand-alone</a:t>
                      </a:r>
                      <a:endParaRPr lang="en-US" dirty="0"/>
                    </a:p>
                  </a:txBody>
                  <a:tcPr anchor="ctr"/>
                </a:tc>
              </a:tr>
              <a:tr h="85429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Custom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</a:tr>
              <a:tr h="96096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Consumer COTS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85429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High</a:t>
                      </a:r>
                      <a:r>
                        <a:rPr lang="en-US" baseline="0" dirty="0" smtClean="0"/>
                        <a:t> grade COTS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9" name="Rounded Rectangle 18"/>
          <p:cNvSpPr/>
          <p:nvPr/>
        </p:nvSpPr>
        <p:spPr>
          <a:xfrm>
            <a:off x="2394916" y="6322601"/>
            <a:ext cx="1031778" cy="361965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xFOCE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069417" y="4647300"/>
            <a:ext cx="1164284" cy="372125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CP 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261360" y="3826350"/>
            <a:ext cx="728557" cy="1391233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SW 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470563" y="3518424"/>
            <a:ext cx="863600" cy="445509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eFOCE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177634" y="3651678"/>
            <a:ext cx="1674949" cy="538480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Deep FOCE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288527" y="4083476"/>
            <a:ext cx="2955553" cy="488524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Sensor Node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087200" y="5019425"/>
            <a:ext cx="982218" cy="462742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IPC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662574" y="5615560"/>
            <a:ext cx="2083666" cy="317501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SIAM+Digi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244080" y="6026354"/>
            <a:ext cx="1445260" cy="488524"/>
          </a:xfrm>
          <a:prstGeom prst="roundRect">
            <a:avLst>
              <a:gd name="adj" fmla="val 8667"/>
            </a:avLst>
          </a:prstGeom>
          <a:noFill/>
          <a:ln w="28575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F497D"/>
                </a:solidFill>
              </a:rPr>
              <a:t>SensorPod</a:t>
            </a:r>
            <a:endParaRPr lang="en-US" dirty="0">
              <a:solidFill>
                <a:srgbClr val="1F497D"/>
              </a:solidFill>
            </a:endParaRPr>
          </a:p>
        </p:txBody>
      </p:sp>
      <p:cxnSp>
        <p:nvCxnSpPr>
          <p:cNvPr id="30" name="Straight Connector 29"/>
          <p:cNvCxnSpPr>
            <a:stCxn id="28" idx="1"/>
          </p:cNvCxnSpPr>
          <p:nvPr/>
        </p:nvCxnSpPr>
        <p:spPr>
          <a:xfrm flipH="1" flipV="1">
            <a:off x="6492240" y="4744720"/>
            <a:ext cx="751840" cy="1525896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oval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Pentagon 7"/>
          <p:cNvSpPr/>
          <p:nvPr/>
        </p:nvSpPr>
        <p:spPr>
          <a:xfrm rot="19425082">
            <a:off x="3496843" y="6204790"/>
            <a:ext cx="476506" cy="187341"/>
          </a:xfrm>
          <a:prstGeom prst="homePlate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3396214" y="5901059"/>
            <a:ext cx="429683" cy="361965"/>
          </a:xfrm>
          <a:prstGeom prst="roundRect">
            <a:avLst>
              <a:gd name="adj" fmla="val 8667"/>
            </a:avLst>
          </a:prstGeom>
          <a:noFill/>
          <a:ln w="28575" cmpd="sng">
            <a:noFill/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F497D"/>
                </a:solidFill>
              </a:rPr>
              <a:t>?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65776" y="1417638"/>
            <a:ext cx="2742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Slide order? later?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What are Sensor Node </a:t>
            </a:r>
            <a:r>
              <a:rPr lang="en-US" dirty="0" err="1" smtClean="0">
                <a:solidFill>
                  <a:schemeClr val="accent2"/>
                </a:solidFill>
              </a:rPr>
              <a:t>etc</a:t>
            </a:r>
            <a:r>
              <a:rPr lang="en-US" dirty="0" smtClean="0">
                <a:solidFill>
                  <a:schemeClr val="accent2"/>
                </a:solidFill>
              </a:rPr>
              <a:t>?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505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Options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93240"/>
          </a:xfrm>
        </p:spPr>
        <p:txBody>
          <a:bodyPr/>
          <a:lstStyle/>
          <a:p>
            <a:r>
              <a:rPr lang="en-US" dirty="0" smtClean="0"/>
              <a:t>What to look for: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37049" y="3671520"/>
            <a:ext cx="1933049" cy="207904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37049" y="4478494"/>
            <a:ext cx="1933051" cy="13822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554730" y="3671520"/>
            <a:ext cx="789501" cy="21892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383192" y="3734621"/>
            <a:ext cx="691091" cy="3619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mixed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12193" y="3750493"/>
            <a:ext cx="804338" cy="346078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37798" y="3740994"/>
            <a:ext cx="761984" cy="3513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</a:t>
            </a:r>
            <a:r>
              <a:rPr lang="en-US" sz="1400" dirty="0" smtClean="0">
                <a:solidFill>
                  <a:srgbClr val="000000"/>
                </a:solidFill>
              </a:rPr>
              <a:t>ots/</a:t>
            </a:r>
            <a:r>
              <a:rPr lang="en-US" sz="1400" dirty="0" err="1" smtClean="0">
                <a:solidFill>
                  <a:srgbClr val="000000"/>
                </a:solidFill>
              </a:rPr>
              <a:t>os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03633" y="3002376"/>
            <a:ext cx="2025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Build </a:t>
            </a:r>
            <a:r>
              <a:rPr lang="en-US" dirty="0" err="1" smtClean="0">
                <a:solidFill>
                  <a:srgbClr val="E46C0A"/>
                </a:solidFill>
              </a:rPr>
              <a:t>vs</a:t>
            </a:r>
            <a:r>
              <a:rPr lang="en-US" dirty="0" smtClean="0">
                <a:solidFill>
                  <a:srgbClr val="E46C0A"/>
                </a:solidFill>
              </a:rPr>
              <a:t> Buy</a:t>
            </a:r>
            <a:r>
              <a:rPr lang="en-US" dirty="0" smtClean="0"/>
              <a:t>: </a:t>
            </a:r>
          </a:p>
          <a:p>
            <a:r>
              <a:rPr lang="en-US" dirty="0" smtClean="0"/>
              <a:t>by subsystem, color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37049" y="2202121"/>
            <a:ext cx="18312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Location Matters</a:t>
            </a:r>
            <a:r>
              <a:rPr lang="en-US" dirty="0" smtClean="0"/>
              <a:t>: </a:t>
            </a:r>
          </a:p>
          <a:p>
            <a:r>
              <a:rPr lang="en-US" dirty="0"/>
              <a:t>M</a:t>
            </a:r>
            <a:r>
              <a:rPr lang="en-US" dirty="0" smtClean="0"/>
              <a:t>ore stuff @...</a:t>
            </a:r>
          </a:p>
          <a:p>
            <a:r>
              <a:rPr lang="en-US" dirty="0" smtClean="0"/>
              <a:t>Shore    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endParaRPr lang="en-US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dirty="0" smtClean="0"/>
              <a:t>Surface  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dirty="0" smtClean="0"/>
              <a:t>Seafloor 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597448" y="3913132"/>
            <a:ext cx="0" cy="1144981"/>
          </a:xfrm>
          <a:prstGeom prst="straightConnector1">
            <a:avLst/>
          </a:prstGeom>
          <a:ln w="57150" cmpd="sng">
            <a:solidFill>
              <a:schemeClr val="accent2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044488" y="4907467"/>
            <a:ext cx="1005840" cy="0"/>
          </a:xfrm>
          <a:prstGeom prst="straightConnector1">
            <a:avLst/>
          </a:prstGeom>
          <a:ln w="57150" cmpd="sng">
            <a:solidFill>
              <a:schemeClr val="accent2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57200" y="6002986"/>
            <a:ext cx="43268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/>
              <a:t>Remember to breathe :o)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34858" y="5428668"/>
            <a:ext cx="1161004" cy="1077218"/>
          </a:xfrm>
          <a:prstGeom prst="rect">
            <a:avLst/>
          </a:prstGeom>
          <a:noFill/>
          <a:ln w="38100" cmpd="sng">
            <a:solidFill>
              <a:schemeClr val="accent6">
                <a:lumMod val="75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10 kW</a:t>
            </a:r>
          </a:p>
          <a:p>
            <a:r>
              <a:rPr lang="en-US" sz="1600" dirty="0" smtClean="0"/>
              <a:t>1000 </a:t>
            </a:r>
            <a:r>
              <a:rPr lang="en-US" sz="1600" dirty="0" err="1" smtClean="0"/>
              <a:t>MBps</a:t>
            </a:r>
            <a:endParaRPr lang="en-US" sz="1600" dirty="0" smtClean="0"/>
          </a:p>
          <a:p>
            <a:r>
              <a:rPr lang="en-US" sz="1600" dirty="0" smtClean="0"/>
              <a:t>Eth, Serial</a:t>
            </a:r>
          </a:p>
          <a:p>
            <a:r>
              <a:rPr lang="en-US" sz="1600" dirty="0" smtClean="0"/>
              <a:t>Star</a:t>
            </a:r>
            <a:endParaRPr lang="en-US" sz="1600" dirty="0" smtClean="0"/>
          </a:p>
        </p:txBody>
      </p:sp>
      <p:sp>
        <p:nvSpPr>
          <p:cNvPr id="31" name="TextBox 30"/>
          <p:cNvSpPr txBox="1"/>
          <p:nvPr/>
        </p:nvSpPr>
        <p:spPr>
          <a:xfrm>
            <a:off x="4512193" y="4424929"/>
            <a:ext cx="21335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Topology, Resources</a:t>
            </a:r>
            <a:r>
              <a:rPr lang="en-US" dirty="0" smtClean="0"/>
              <a:t>: </a:t>
            </a:r>
          </a:p>
          <a:p>
            <a:r>
              <a:rPr lang="en-US" dirty="0" smtClean="0"/>
              <a:t>Power, Bandwidth</a:t>
            </a:r>
          </a:p>
          <a:p>
            <a:r>
              <a:rPr lang="en-US" dirty="0" smtClean="0"/>
              <a:t>Backbone</a:t>
            </a:r>
          </a:p>
          <a:p>
            <a:r>
              <a:rPr lang="en-US" dirty="0" smtClean="0"/>
              <a:t>Topology</a:t>
            </a:r>
            <a:endParaRPr lang="en-US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421" y="142240"/>
            <a:ext cx="2793585" cy="298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9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Architectures</a:t>
            </a:r>
            <a:br>
              <a:rPr lang="en-US" dirty="0"/>
            </a:br>
            <a:r>
              <a:rPr lang="en-US" sz="3600" dirty="0" smtClean="0"/>
              <a:t>Deep Cabled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3867" y="1515533"/>
            <a:ext cx="2961216" cy="5012267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Description </a:t>
            </a:r>
          </a:p>
          <a:p>
            <a:pPr lvl="1"/>
            <a:r>
              <a:rPr lang="en-US" sz="1600" dirty="0"/>
              <a:t>1 year experiment</a:t>
            </a:r>
          </a:p>
          <a:p>
            <a:pPr lvl="1"/>
            <a:r>
              <a:rPr lang="en-US" sz="1600" dirty="0"/>
              <a:t>1000m Operation</a:t>
            </a:r>
          </a:p>
          <a:p>
            <a:pPr lvl="1"/>
            <a:r>
              <a:rPr lang="en-US" sz="1600" dirty="0" smtClean="0"/>
              <a:t>High Power, Bandwidth cable</a:t>
            </a:r>
          </a:p>
          <a:p>
            <a:r>
              <a:rPr lang="en-US" sz="2000" dirty="0" smtClean="0"/>
              <a:t>Features</a:t>
            </a:r>
            <a:endParaRPr lang="en-US" sz="2400" dirty="0" smtClean="0"/>
          </a:p>
          <a:p>
            <a:pPr lvl="1"/>
            <a:r>
              <a:rPr lang="en-US" sz="1600" dirty="0">
                <a:solidFill>
                  <a:srgbClr val="1F497D"/>
                </a:solidFill>
              </a:rPr>
              <a:t>Central computing w/ many serial ports</a:t>
            </a:r>
          </a:p>
          <a:p>
            <a:pPr lvl="1"/>
            <a:r>
              <a:rPr lang="en-US" sz="1600" dirty="0" smtClean="0"/>
              <a:t>Custom </a:t>
            </a:r>
            <a:r>
              <a:rPr lang="en-US" sz="1600" dirty="0" smtClean="0"/>
              <a:t>electronics &amp; housings</a:t>
            </a:r>
          </a:p>
          <a:p>
            <a:pPr lvl="1"/>
            <a:r>
              <a:rPr lang="en-US" sz="1600" dirty="0" smtClean="0"/>
              <a:t>Custom/open software</a:t>
            </a:r>
            <a:endParaRPr lang="en-US" sz="1600" dirty="0"/>
          </a:p>
          <a:p>
            <a:pPr lvl="1"/>
            <a:r>
              <a:rPr lang="en-US" sz="1600" dirty="0" smtClean="0"/>
              <a:t>Ethernet</a:t>
            </a:r>
            <a:r>
              <a:rPr lang="en-US" sz="1600" dirty="0" smtClean="0"/>
              <a:t>, serial</a:t>
            </a:r>
          </a:p>
          <a:p>
            <a:pPr lvl="1"/>
            <a:r>
              <a:rPr lang="en-US" sz="1600" dirty="0" smtClean="0"/>
              <a:t>In situ ESW gen</a:t>
            </a:r>
          </a:p>
          <a:p>
            <a:pPr lvl="1"/>
            <a:r>
              <a:rPr lang="en-US" sz="1600" dirty="0" smtClean="0"/>
              <a:t>ROV CO2 handling</a:t>
            </a:r>
          </a:p>
          <a:p>
            <a:pPr lvl="1"/>
            <a:r>
              <a:rPr lang="en-US" sz="1600" dirty="0" smtClean="0"/>
              <a:t>Video</a:t>
            </a:r>
          </a:p>
          <a:p>
            <a:r>
              <a:rPr lang="en-US" sz="2000" dirty="0" smtClean="0"/>
              <a:t>Examples</a:t>
            </a:r>
          </a:p>
          <a:p>
            <a:pPr lvl="1"/>
            <a:r>
              <a:rPr lang="en-US" sz="1800" dirty="0" smtClean="0"/>
              <a:t>Deep FOCE</a:t>
            </a: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3196167" y="1515533"/>
            <a:ext cx="4149512" cy="25484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96167" y="2540000"/>
            <a:ext cx="4149512" cy="407246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345679" y="1515534"/>
            <a:ext cx="1669203" cy="50969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868458" y="5034488"/>
            <a:ext cx="1563175" cy="0"/>
          </a:xfrm>
          <a:prstGeom prst="line">
            <a:avLst/>
          </a:prstGeom>
          <a:ln w="76200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503094" y="4261933"/>
            <a:ext cx="804338" cy="585257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mixer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34843" y="1856319"/>
            <a:ext cx="719666" cy="4339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CO2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14" name="Straight Connector 13"/>
          <p:cNvCxnSpPr>
            <a:stCxn id="13" idx="2"/>
            <a:endCxn id="12" idx="0"/>
          </p:cNvCxnSpPr>
          <p:nvPr/>
        </p:nvCxnSpPr>
        <p:spPr>
          <a:xfrm>
            <a:off x="3894676" y="2290235"/>
            <a:ext cx="10587" cy="1971698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487334" y="4064000"/>
            <a:ext cx="1280583" cy="1392740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FOCE Control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519497" y="5793335"/>
            <a:ext cx="750357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Flow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503094" y="5191067"/>
            <a:ext cx="804338" cy="51856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ESW </a:t>
            </a:r>
            <a:r>
              <a:rPr lang="en-US" sz="1400" dirty="0" err="1" smtClean="0">
                <a:solidFill>
                  <a:srgbClr val="376092"/>
                </a:solidFill>
              </a:rPr>
              <a:t>dist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465920" y="3281919"/>
            <a:ext cx="1301997" cy="68683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Power</a:t>
            </a:r>
          </a:p>
          <a:p>
            <a:pPr algn="ctr"/>
            <a:r>
              <a:rPr lang="en-US" sz="1400" dirty="0" err="1" smtClean="0">
                <a:solidFill>
                  <a:srgbClr val="376092"/>
                </a:solidFill>
              </a:rPr>
              <a:t>Dist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604810" y="6107641"/>
            <a:ext cx="750357" cy="31749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video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604810" y="5763764"/>
            <a:ext cx="1121314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instruments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498294" y="1059924"/>
            <a:ext cx="691091" cy="3619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mixed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627295" y="1075796"/>
            <a:ext cx="804338" cy="346078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8252900" y="1066297"/>
            <a:ext cx="761984" cy="3513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</a:t>
            </a:r>
            <a:r>
              <a:rPr lang="en-US" sz="1400" dirty="0" smtClean="0">
                <a:solidFill>
                  <a:srgbClr val="000000"/>
                </a:solidFill>
              </a:rPr>
              <a:t>ots/</a:t>
            </a:r>
            <a:r>
              <a:rPr lang="en-US" sz="1400" dirty="0" err="1" smtClean="0">
                <a:solidFill>
                  <a:srgbClr val="000000"/>
                </a:solidFill>
              </a:rPr>
              <a:t>os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4604810" y="4654317"/>
            <a:ext cx="1004359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SIAM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604810" y="5024907"/>
            <a:ext cx="1004358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PC104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579795" y="2423583"/>
            <a:ext cx="1259896" cy="3775045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 smtClean="0">
                <a:solidFill>
                  <a:srgbClr val="376092"/>
                </a:solidFill>
              </a:rPr>
              <a:t>Sci</a:t>
            </a:r>
            <a:r>
              <a:rPr lang="en-US" sz="1400" dirty="0" smtClean="0">
                <a:solidFill>
                  <a:srgbClr val="376092"/>
                </a:solidFill>
              </a:rPr>
              <a:t>/Control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579795" y="3577099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SSDS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579795" y="4102005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RDV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79795" y="4440675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OSDT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579795" y="4782511"/>
            <a:ext cx="1259896" cy="48789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Browser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(video)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579795" y="3245867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SIAM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969001" y="3728440"/>
            <a:ext cx="1161004" cy="1077218"/>
          </a:xfrm>
          <a:prstGeom prst="rect">
            <a:avLst/>
          </a:prstGeom>
          <a:noFill/>
          <a:ln w="38100" cmpd="sng">
            <a:solidFill>
              <a:schemeClr val="accent6">
                <a:lumMod val="75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10 kW</a:t>
            </a:r>
          </a:p>
          <a:p>
            <a:r>
              <a:rPr lang="en-US" sz="1600" dirty="0" smtClean="0"/>
              <a:t>1000 </a:t>
            </a:r>
            <a:r>
              <a:rPr lang="en-US" sz="1600" dirty="0" err="1" smtClean="0"/>
              <a:t>MBps</a:t>
            </a:r>
            <a:endParaRPr lang="en-US" sz="1600" dirty="0" smtClean="0"/>
          </a:p>
          <a:p>
            <a:r>
              <a:rPr lang="en-US" sz="1600" dirty="0" smtClean="0"/>
              <a:t>Eth, Serial</a:t>
            </a:r>
          </a:p>
          <a:p>
            <a:r>
              <a:rPr lang="en-US" sz="1600" dirty="0" smtClean="0"/>
              <a:t>Star</a:t>
            </a:r>
            <a:endParaRPr lang="en-US" sz="1600" dirty="0" smtClean="0"/>
          </a:p>
        </p:txBody>
      </p:sp>
      <p:sp>
        <p:nvSpPr>
          <p:cNvPr id="48" name="Rounded Rectangle 47"/>
          <p:cNvSpPr/>
          <p:nvPr/>
        </p:nvSpPr>
        <p:spPr>
          <a:xfrm>
            <a:off x="7579795" y="5327588"/>
            <a:ext cx="1259896" cy="3820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terminal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579795" y="5763764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Mac/Win/Lin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7579795" y="2954762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DFOCE GUI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7590169" y="1640288"/>
            <a:ext cx="838655" cy="721782"/>
          </a:xfrm>
          <a:prstGeom prst="roundRect">
            <a:avLst/>
          </a:prstGeom>
          <a:solidFill>
            <a:srgbClr val="C3D69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Power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671670" y="1987554"/>
            <a:ext cx="75460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Shore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046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Architectures</a:t>
            </a:r>
            <a:br>
              <a:rPr lang="en-US" dirty="0"/>
            </a:br>
            <a:r>
              <a:rPr lang="en-US" sz="3600" dirty="0" smtClean="0"/>
              <a:t>WAGO Lego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3867" y="1515533"/>
            <a:ext cx="2961216" cy="501226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Description </a:t>
            </a:r>
          </a:p>
          <a:p>
            <a:pPr lvl="1"/>
            <a:r>
              <a:rPr lang="en-US" sz="1600" dirty="0"/>
              <a:t>1 year experiment</a:t>
            </a:r>
          </a:p>
          <a:p>
            <a:pPr lvl="1"/>
            <a:r>
              <a:rPr lang="en-US" sz="1600" dirty="0" smtClean="0"/>
              <a:t>40-? m Operation</a:t>
            </a:r>
            <a:endParaRPr lang="en-US" sz="1600" dirty="0"/>
          </a:p>
          <a:p>
            <a:pPr lvl="1"/>
            <a:r>
              <a:rPr lang="en-US" sz="1600" dirty="0" smtClean="0"/>
              <a:t>Med Power, Bandwidth cable</a:t>
            </a:r>
          </a:p>
          <a:p>
            <a:pPr lvl="1"/>
            <a:r>
              <a:rPr lang="en-US" sz="1600" dirty="0" smtClean="0"/>
              <a:t>Not stand-alone (power)</a:t>
            </a:r>
          </a:p>
          <a:p>
            <a:r>
              <a:rPr lang="en-US" sz="2000" dirty="0" smtClean="0"/>
              <a:t>Features</a:t>
            </a:r>
            <a:endParaRPr lang="en-US" sz="2400" dirty="0" smtClean="0"/>
          </a:p>
          <a:p>
            <a:pPr lvl="1"/>
            <a:r>
              <a:rPr lang="en-US" sz="1600" dirty="0" smtClean="0"/>
              <a:t>Custom electronics &amp; housings</a:t>
            </a:r>
          </a:p>
          <a:p>
            <a:pPr lvl="1"/>
            <a:r>
              <a:rPr lang="en-US" sz="1600" dirty="0" smtClean="0"/>
              <a:t>COTS/custom software</a:t>
            </a:r>
            <a:endParaRPr lang="en-US" sz="1600" dirty="0"/>
          </a:p>
          <a:p>
            <a:pPr lvl="1"/>
            <a:r>
              <a:rPr lang="en-US" sz="1600" dirty="0" smtClean="0"/>
              <a:t>Ethernet</a:t>
            </a:r>
            <a:r>
              <a:rPr lang="en-US" sz="1600" dirty="0" smtClean="0"/>
              <a:t>, serial, </a:t>
            </a:r>
            <a:r>
              <a:rPr lang="en-US" sz="1600" dirty="0" err="1" smtClean="0"/>
              <a:t>modbus</a:t>
            </a:r>
            <a:endParaRPr lang="en-US" sz="1600" dirty="0" smtClean="0"/>
          </a:p>
          <a:p>
            <a:pPr lvl="1"/>
            <a:r>
              <a:rPr lang="en-US" sz="1600" dirty="0" smtClean="0"/>
              <a:t>On shore ESW gen</a:t>
            </a:r>
          </a:p>
          <a:p>
            <a:pPr lvl="1"/>
            <a:r>
              <a:rPr lang="en-US" sz="1600" dirty="0" smtClean="0"/>
              <a:t>Video</a:t>
            </a:r>
          </a:p>
          <a:p>
            <a:r>
              <a:rPr lang="en-US" sz="2000" dirty="0" smtClean="0"/>
              <a:t>Examples</a:t>
            </a:r>
          </a:p>
          <a:p>
            <a:pPr lvl="1"/>
            <a:r>
              <a:rPr lang="en-US" sz="1800" dirty="0" smtClean="0"/>
              <a:t>Deep FOCE</a:t>
            </a: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3196167" y="1515533"/>
            <a:ext cx="4000499" cy="25484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96167" y="1920241"/>
            <a:ext cx="4000500" cy="46922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44167" y="1515534"/>
            <a:ext cx="2770717" cy="50969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868458" y="5027588"/>
            <a:ext cx="1384073" cy="6901"/>
          </a:xfrm>
          <a:prstGeom prst="line">
            <a:avLst/>
          </a:prstGeom>
          <a:ln w="76200" cmpd="sng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6557664" y="2098955"/>
            <a:ext cx="804338" cy="585257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mixer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043880" y="2174626"/>
            <a:ext cx="719666" cy="4339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CO2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14" name="Straight Connector 13"/>
          <p:cNvCxnSpPr>
            <a:stCxn id="13" idx="1"/>
            <a:endCxn id="12" idx="3"/>
          </p:cNvCxnSpPr>
          <p:nvPr/>
        </p:nvCxnSpPr>
        <p:spPr>
          <a:xfrm flipH="1">
            <a:off x="7362002" y="2391584"/>
            <a:ext cx="681878" cy="0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392087" y="4064000"/>
            <a:ext cx="1280583" cy="1354010"/>
          </a:xfrm>
          <a:prstGeom prst="roundRect">
            <a:avLst>
              <a:gd name="adj" fmla="val 9581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FOCE Control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461828" y="5639769"/>
            <a:ext cx="750357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flow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407847" y="4938178"/>
            <a:ext cx="804338" cy="51856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ESW </a:t>
            </a:r>
            <a:r>
              <a:rPr lang="en-US" sz="1400" dirty="0" err="1" smtClean="0">
                <a:solidFill>
                  <a:srgbClr val="376092"/>
                </a:solidFill>
              </a:rPr>
              <a:t>dist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370673" y="2779712"/>
            <a:ext cx="1301997" cy="1189039"/>
          </a:xfrm>
          <a:prstGeom prst="roundRect">
            <a:avLst>
              <a:gd name="adj" fmla="val 1041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Power</a:t>
            </a:r>
          </a:p>
          <a:p>
            <a:pPr algn="ctr"/>
            <a:r>
              <a:rPr lang="en-US" sz="1400" dirty="0" err="1" smtClean="0">
                <a:solidFill>
                  <a:srgbClr val="376092"/>
                </a:solidFill>
              </a:rPr>
              <a:t>Dist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509563" y="6107641"/>
            <a:ext cx="750357" cy="31749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video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502403" y="5712912"/>
            <a:ext cx="1121314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instruments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498294" y="1059924"/>
            <a:ext cx="691091" cy="3619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mixed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627295" y="1075796"/>
            <a:ext cx="804338" cy="346078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8252900" y="1066297"/>
            <a:ext cx="761984" cy="3513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</a:t>
            </a:r>
            <a:r>
              <a:rPr lang="en-US" sz="1400" dirty="0" smtClean="0">
                <a:solidFill>
                  <a:srgbClr val="000000"/>
                </a:solidFill>
              </a:rPr>
              <a:t>ots/</a:t>
            </a:r>
            <a:r>
              <a:rPr lang="en-US" sz="1400" dirty="0" err="1" smtClean="0">
                <a:solidFill>
                  <a:srgbClr val="000000"/>
                </a:solidFill>
              </a:rPr>
              <a:t>os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509564" y="4518021"/>
            <a:ext cx="1004358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WAGO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509565" y="4820702"/>
            <a:ext cx="1004358" cy="42757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Serial MUX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85425" y="3068320"/>
            <a:ext cx="1134949" cy="3369710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 smtClean="0">
                <a:solidFill>
                  <a:srgbClr val="376092"/>
                </a:solidFill>
              </a:rPr>
              <a:t>Sci</a:t>
            </a:r>
            <a:r>
              <a:rPr lang="en-US" sz="1400" dirty="0" smtClean="0">
                <a:solidFill>
                  <a:srgbClr val="376092"/>
                </a:solidFill>
              </a:rPr>
              <a:t>/Control</a:t>
            </a:r>
            <a:endParaRPr lang="en-US" dirty="0">
              <a:solidFill>
                <a:srgbClr val="376092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742254" y="5041715"/>
            <a:ext cx="1021292" cy="48789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Browser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(video)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654700" y="3678060"/>
            <a:ext cx="1259896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LabView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245450" y="3743484"/>
            <a:ext cx="1116552" cy="1077218"/>
          </a:xfrm>
          <a:prstGeom prst="rect">
            <a:avLst/>
          </a:prstGeom>
          <a:noFill/>
          <a:ln w="38100" cmpd="sng">
            <a:solidFill>
              <a:srgbClr val="E46C0A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0.2 kW</a:t>
            </a:r>
          </a:p>
          <a:p>
            <a:r>
              <a:rPr lang="en-US" sz="1600" dirty="0" smtClean="0"/>
              <a:t>2-10 </a:t>
            </a:r>
            <a:r>
              <a:rPr lang="en-US" sz="1600" dirty="0" err="1" smtClean="0"/>
              <a:t>MBps</a:t>
            </a:r>
            <a:endParaRPr lang="en-US" sz="1600" dirty="0" smtClean="0"/>
          </a:p>
          <a:p>
            <a:r>
              <a:rPr lang="en-US" sz="1600" dirty="0" smtClean="0"/>
              <a:t>Eth, RS422</a:t>
            </a:r>
          </a:p>
          <a:p>
            <a:r>
              <a:rPr lang="en-US" sz="1600" dirty="0" smtClean="0"/>
              <a:t>Star/Bus</a:t>
            </a:r>
            <a:endParaRPr lang="en-US" sz="1600" dirty="0"/>
          </a:p>
        </p:txBody>
      </p:sp>
      <p:sp>
        <p:nvSpPr>
          <p:cNvPr id="48" name="Rounded Rectangle 47"/>
          <p:cNvSpPr/>
          <p:nvPr/>
        </p:nvSpPr>
        <p:spPr>
          <a:xfrm>
            <a:off x="7792720" y="5418010"/>
            <a:ext cx="894080" cy="3820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terminal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695574" y="3968751"/>
            <a:ext cx="1146602" cy="48789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National</a:t>
            </a:r>
            <a:endParaRPr lang="en-US" sz="1400" dirty="0">
              <a:solidFill>
                <a:srgbClr val="000000"/>
              </a:solidFill>
            </a:endParaRP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Inst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622952" y="5712059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Mac/Win/Lin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7665508" y="5982786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Serial MUX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4509565" y="3334818"/>
            <a:ext cx="1004358" cy="3026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WAGO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7673772" y="3409772"/>
            <a:ext cx="1240824" cy="2682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LV GUI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4509564" y="3644899"/>
            <a:ext cx="1004357" cy="28681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GF ISO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2" name="Straight Connector 51"/>
          <p:cNvCxnSpPr>
            <a:stCxn id="12" idx="1"/>
          </p:cNvCxnSpPr>
          <p:nvPr/>
        </p:nvCxnSpPr>
        <p:spPr>
          <a:xfrm flipH="1">
            <a:off x="3841753" y="2391584"/>
            <a:ext cx="2715911" cy="0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21" idx="0"/>
          </p:cNvCxnSpPr>
          <p:nvPr/>
        </p:nvCxnSpPr>
        <p:spPr>
          <a:xfrm flipV="1">
            <a:off x="3810016" y="2360118"/>
            <a:ext cx="31737" cy="2578060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/>
          <p:cNvSpPr/>
          <p:nvPr/>
        </p:nvSpPr>
        <p:spPr>
          <a:xfrm>
            <a:off x="5294579" y="6076891"/>
            <a:ext cx="756182" cy="42757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video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MUX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6523347" y="2719959"/>
            <a:ext cx="838655" cy="721782"/>
          </a:xfrm>
          <a:prstGeom prst="roundRect">
            <a:avLst/>
          </a:prstGeom>
          <a:solidFill>
            <a:srgbClr val="C3D69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Shore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Power</a:t>
            </a:r>
            <a:endParaRPr lang="en-US" dirty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966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Architectures</a:t>
            </a:r>
            <a:br>
              <a:rPr lang="en-US" dirty="0"/>
            </a:br>
            <a:r>
              <a:rPr lang="en-US" sz="3600" dirty="0" smtClean="0"/>
              <a:t>Sensor Node Approach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3867" y="1515533"/>
            <a:ext cx="2961216" cy="501226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Description </a:t>
            </a:r>
          </a:p>
          <a:p>
            <a:pPr lvl="1"/>
            <a:r>
              <a:rPr lang="en-US" sz="1600" dirty="0" smtClean="0"/>
              <a:t>0.5-1 </a:t>
            </a:r>
            <a:r>
              <a:rPr lang="en-US" sz="1600" dirty="0"/>
              <a:t>year experiment</a:t>
            </a:r>
          </a:p>
          <a:p>
            <a:pPr lvl="1"/>
            <a:r>
              <a:rPr lang="en-US" sz="1600" dirty="0" smtClean="0"/>
              <a:t>40 m Operation</a:t>
            </a:r>
            <a:endParaRPr lang="en-US" sz="1600" dirty="0"/>
          </a:p>
          <a:p>
            <a:pPr lvl="1"/>
            <a:r>
              <a:rPr lang="en-US" sz="1600" dirty="0" smtClean="0"/>
              <a:t>stand-alone (shown) or cable</a:t>
            </a:r>
          </a:p>
          <a:p>
            <a:r>
              <a:rPr lang="en-US" sz="2000" dirty="0" smtClean="0"/>
              <a:t>Features</a:t>
            </a:r>
            <a:endParaRPr lang="en-US" sz="2400" dirty="0" smtClean="0"/>
          </a:p>
          <a:p>
            <a:pPr lvl="1"/>
            <a:r>
              <a:rPr lang="en-US" sz="1600" dirty="0" smtClean="0"/>
              <a:t>Custom electronics &amp; housings</a:t>
            </a:r>
          </a:p>
          <a:p>
            <a:pPr lvl="1"/>
            <a:r>
              <a:rPr lang="en-US" sz="1600" dirty="0" smtClean="0"/>
              <a:t>COTS/custom software</a:t>
            </a:r>
            <a:endParaRPr lang="en-US" sz="1600" dirty="0"/>
          </a:p>
          <a:p>
            <a:pPr lvl="1"/>
            <a:r>
              <a:rPr lang="en-US" sz="1600" dirty="0" smtClean="0"/>
              <a:t>Mixed topology</a:t>
            </a:r>
            <a:endParaRPr lang="en-US" sz="1600" dirty="0"/>
          </a:p>
          <a:p>
            <a:pPr lvl="1"/>
            <a:r>
              <a:rPr lang="en-US" sz="1600" dirty="0" smtClean="0"/>
              <a:t>Ethernet, serial, </a:t>
            </a:r>
            <a:r>
              <a:rPr lang="en-US" sz="1600" dirty="0" err="1" smtClean="0"/>
              <a:t>modbus</a:t>
            </a:r>
            <a:endParaRPr lang="en-US" sz="1600" dirty="0" smtClean="0"/>
          </a:p>
          <a:p>
            <a:pPr lvl="1"/>
            <a:r>
              <a:rPr lang="en-US" sz="1600" dirty="0" smtClean="0"/>
              <a:t>Off shore ESW gen</a:t>
            </a:r>
          </a:p>
          <a:p>
            <a:pPr marL="457200" lvl="1" indent="0">
              <a:buNone/>
            </a:pPr>
            <a:endParaRPr lang="en-US" sz="1600" dirty="0" smtClean="0"/>
          </a:p>
          <a:p>
            <a:r>
              <a:rPr lang="en-US" sz="2000" dirty="0" smtClean="0"/>
              <a:t>Examples</a:t>
            </a:r>
          </a:p>
          <a:p>
            <a:pPr lvl="1"/>
            <a:r>
              <a:rPr lang="en-US" sz="1800" dirty="0" err="1" smtClean="0"/>
              <a:t>eFOCe</a:t>
            </a: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3196167" y="1515533"/>
            <a:ext cx="4000499" cy="25484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96167" y="3764520"/>
            <a:ext cx="4000500" cy="284794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196666" y="1515534"/>
            <a:ext cx="1818218" cy="509693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944231" y="3435362"/>
            <a:ext cx="0" cy="1320128"/>
          </a:xfrm>
          <a:prstGeom prst="line">
            <a:avLst/>
          </a:prstGeom>
          <a:ln w="76200" cmpd="sng"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407847" y="2702022"/>
            <a:ext cx="804338" cy="585257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ESW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mixer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450183" y="1904560"/>
            <a:ext cx="719666" cy="4339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CO2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4" name="Straight Connector 13"/>
          <p:cNvCxnSpPr>
            <a:stCxn id="13" idx="2"/>
            <a:endCxn id="12" idx="0"/>
          </p:cNvCxnSpPr>
          <p:nvPr/>
        </p:nvCxnSpPr>
        <p:spPr>
          <a:xfrm>
            <a:off x="3810016" y="2338476"/>
            <a:ext cx="0" cy="363546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410286" y="4064000"/>
            <a:ext cx="1228585" cy="135401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FOCE 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509563" y="5729821"/>
            <a:ext cx="750357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Flow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407847" y="4938178"/>
            <a:ext cx="804338" cy="51856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ESW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dist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254793" y="1802896"/>
            <a:ext cx="1120238" cy="1375834"/>
          </a:xfrm>
          <a:prstGeom prst="roundRect">
            <a:avLst>
              <a:gd name="adj" fmla="val 1041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sz="1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249359" y="5740404"/>
            <a:ext cx="1121314" cy="30268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instruments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498294" y="1059924"/>
            <a:ext cx="691091" cy="3619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mixed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627295" y="1075796"/>
            <a:ext cx="804338" cy="346078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8252900" y="1066297"/>
            <a:ext cx="761984" cy="3513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c</a:t>
            </a:r>
            <a:r>
              <a:rPr lang="en-US" sz="1400" dirty="0" smtClean="0">
                <a:solidFill>
                  <a:srgbClr val="000000"/>
                </a:solidFill>
              </a:rPr>
              <a:t>ots/</a:t>
            </a:r>
            <a:r>
              <a:rPr lang="en-US" sz="1400" dirty="0" err="1" smtClean="0">
                <a:solidFill>
                  <a:srgbClr val="000000"/>
                </a:solidFill>
              </a:rPr>
              <a:t>os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360574" y="4791530"/>
            <a:ext cx="1278297" cy="58647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Beagle e.g. Gateway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290221" y="3256393"/>
            <a:ext cx="1004358" cy="427572"/>
          </a:xfrm>
          <a:prstGeom prst="roundRect">
            <a:avLst/>
          </a:prstGeom>
          <a:solidFill>
            <a:srgbClr val="D99694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 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Dist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73771" y="3962400"/>
            <a:ext cx="1240825" cy="2346960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Sci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/Control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673772" y="4831536"/>
            <a:ext cx="1259896" cy="28101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Browser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080115" y="3683965"/>
            <a:ext cx="1116552" cy="1323439"/>
          </a:xfrm>
          <a:prstGeom prst="rect">
            <a:avLst/>
          </a:prstGeom>
          <a:noFill/>
          <a:ln w="38100" cmpd="sng">
            <a:solidFill>
              <a:srgbClr val="E46C0A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2 kW</a:t>
            </a:r>
          </a:p>
          <a:p>
            <a:r>
              <a:rPr lang="en-US" sz="1600" dirty="0" smtClean="0"/>
              <a:t>0.1-2 </a:t>
            </a:r>
            <a:r>
              <a:rPr lang="en-US" sz="1600" dirty="0" err="1" smtClean="0"/>
              <a:t>MBps</a:t>
            </a:r>
            <a:endParaRPr lang="en-US" sz="1600" dirty="0" smtClean="0"/>
          </a:p>
          <a:p>
            <a:r>
              <a:rPr lang="en-US" sz="1600" dirty="0" smtClean="0"/>
              <a:t>Eth/DSL?</a:t>
            </a:r>
          </a:p>
          <a:p>
            <a:r>
              <a:rPr lang="en-US" sz="1600" dirty="0" smtClean="0"/>
              <a:t>RS422</a:t>
            </a:r>
          </a:p>
          <a:p>
            <a:r>
              <a:rPr lang="en-US" sz="1600" dirty="0" smtClean="0"/>
              <a:t>Star</a:t>
            </a:r>
            <a:endParaRPr lang="en-US" sz="1600" dirty="0"/>
          </a:p>
        </p:txBody>
      </p:sp>
      <p:sp>
        <p:nvSpPr>
          <p:cNvPr id="48" name="Rounded Rectangle 47"/>
          <p:cNvSpPr/>
          <p:nvPr/>
        </p:nvSpPr>
        <p:spPr>
          <a:xfrm>
            <a:off x="7665508" y="5084767"/>
            <a:ext cx="1259896" cy="38204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terminal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673772" y="5466807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Mac/Win/Lin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7654700" y="5843654"/>
            <a:ext cx="1259896" cy="3438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Serial MUX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7673772" y="4309368"/>
            <a:ext cx="1240824" cy="2682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GUI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4330034" y="2338476"/>
            <a:ext cx="1004357" cy="28681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GF ISO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54" name="Straight Connector 53"/>
          <p:cNvCxnSpPr>
            <a:stCxn id="21" idx="0"/>
            <a:endCxn id="12" idx="2"/>
          </p:cNvCxnSpPr>
          <p:nvPr/>
        </p:nvCxnSpPr>
        <p:spPr>
          <a:xfrm flipV="1">
            <a:off x="3810016" y="3287279"/>
            <a:ext cx="0" cy="1650899"/>
          </a:xfrm>
          <a:prstGeom prst="line">
            <a:avLst/>
          </a:prstGeom>
          <a:ln w="38100" cmpd="sng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4312734" y="2839005"/>
            <a:ext cx="1004357" cy="31323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Diesel Gen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4330034" y="2122366"/>
            <a:ext cx="1004357" cy="28681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Electronics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5410469" y="1802896"/>
            <a:ext cx="1091931" cy="135401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FOCE Control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5566407" y="2744087"/>
            <a:ext cx="864743" cy="33301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Beagle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Android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740520" y="1791060"/>
            <a:ext cx="691113" cy="10842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28575" cmpd="sng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Telem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5425995" y="2433734"/>
            <a:ext cx="1076405" cy="2682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 SW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4410286" y="4388460"/>
            <a:ext cx="1166536" cy="36703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 SW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6740521" y="2095154"/>
            <a:ext cx="665180" cy="65036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Cell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RF</a:t>
            </a:r>
          </a:p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WiFi</a:t>
            </a:r>
            <a:endParaRPr lang="en-US" sz="1400" dirty="0" smtClean="0">
              <a:solidFill>
                <a:srgbClr val="000000"/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5545590" y="5084767"/>
            <a:ext cx="1556249" cy="144303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FOCE Control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5605684" y="5421495"/>
            <a:ext cx="672031" cy="900419"/>
          </a:xfrm>
          <a:prstGeom prst="roundRect">
            <a:avLst/>
          </a:prstGeom>
          <a:solidFill>
            <a:srgbClr val="FCD5B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5688582" y="5421495"/>
            <a:ext cx="798200" cy="917509"/>
          </a:xfrm>
          <a:prstGeom prst="roundRect">
            <a:avLst/>
          </a:prstGeom>
          <a:solidFill>
            <a:srgbClr val="FCD5B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5790652" y="5418010"/>
            <a:ext cx="1219748" cy="9663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/>
                </a:solidFill>
              </a:rPr>
              <a:t>Sensor Node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5883271" y="5740404"/>
            <a:ext cx="1106808" cy="3116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Custom SW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5883271" y="5997735"/>
            <a:ext cx="1106808" cy="3116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Arduino</a:t>
            </a:r>
            <a:r>
              <a:rPr lang="en-US" sz="1400" dirty="0" smtClean="0">
                <a:solidFill>
                  <a:srgbClr val="000000"/>
                </a:solidFill>
              </a:rPr>
              <a:t>, e.g.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885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704292" y="239675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1529" y="2396759"/>
            <a:ext cx="1228585" cy="980999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Enriched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Seawater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21529" y="2957668"/>
            <a:ext cx="1228585" cy="420090"/>
          </a:xfrm>
          <a:prstGeom prst="roundRect">
            <a:avLst>
              <a:gd name="adj" fmla="val 958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3501103" y="49802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4470062" y="498027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905065" y="3106449"/>
            <a:ext cx="1799228" cy="1292806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1" y="3249632"/>
            <a:ext cx="0" cy="1263067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999239" y="3249632"/>
            <a:ext cx="1095723" cy="122929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3896435" y="1071641"/>
            <a:ext cx="0" cy="124419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0" y="3193604"/>
            <a:ext cx="1104265" cy="1224262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7" y="3193604"/>
            <a:ext cx="0" cy="1319095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059180" y="1269972"/>
            <a:ext cx="2049698" cy="1207717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979773" y="3193604"/>
            <a:ext cx="1793002" cy="1285318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5059180" y="784834"/>
            <a:ext cx="2056805" cy="366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endCxn id="71" idx="2"/>
          </p:cNvCxnSpPr>
          <p:nvPr/>
        </p:nvCxnSpPr>
        <p:spPr>
          <a:xfrm flipH="1" flipV="1">
            <a:off x="4764621" y="1071641"/>
            <a:ext cx="13180" cy="124419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Rounded Rectangle 223"/>
          <p:cNvSpPr/>
          <p:nvPr/>
        </p:nvSpPr>
        <p:spPr>
          <a:xfrm>
            <a:off x="499245" y="1873831"/>
            <a:ext cx="494185" cy="44200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</a:t>
            </a:r>
            <a:r>
              <a:rPr lang="en-US" sz="14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" name="Rounded Rectangle 224"/>
          <p:cNvSpPr/>
          <p:nvPr/>
        </p:nvSpPr>
        <p:spPr>
          <a:xfrm>
            <a:off x="1019785" y="1873831"/>
            <a:ext cx="525378" cy="44200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14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4" name="Rounded Rectangle 343"/>
          <p:cNvSpPr/>
          <p:nvPr/>
        </p:nvSpPr>
        <p:spPr>
          <a:xfrm>
            <a:off x="6828744" y="2400379"/>
            <a:ext cx="1855259" cy="956115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FOCE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Essentials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5" name="Rectangle 344"/>
          <p:cNvSpPr/>
          <p:nvPr/>
        </p:nvSpPr>
        <p:spPr>
          <a:xfrm>
            <a:off x="2396004" y="4660500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Rounded Rectangle 345"/>
          <p:cNvSpPr/>
          <p:nvPr/>
        </p:nvSpPr>
        <p:spPr>
          <a:xfrm>
            <a:off x="2404488" y="4665691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47" name="Group 346"/>
          <p:cNvGrpSpPr/>
          <p:nvPr/>
        </p:nvGrpSpPr>
        <p:grpSpPr>
          <a:xfrm>
            <a:off x="4116011" y="5482399"/>
            <a:ext cx="551967" cy="646758"/>
            <a:chOff x="1788020" y="1582961"/>
            <a:chExt cx="329086" cy="403787"/>
          </a:xfrm>
        </p:grpSpPr>
        <p:sp>
          <p:nvSpPr>
            <p:cNvPr id="348" name="Oval 3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349" name="Pentagon 3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50" name="Straight Connector 349"/>
            <p:cNvCxnSpPr>
              <a:endCxn id="3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1" name="Group 350"/>
          <p:cNvGrpSpPr/>
          <p:nvPr/>
        </p:nvGrpSpPr>
        <p:grpSpPr>
          <a:xfrm>
            <a:off x="6355591" y="5387300"/>
            <a:ext cx="551967" cy="646758"/>
            <a:chOff x="1788020" y="1582961"/>
            <a:chExt cx="329086" cy="403787"/>
          </a:xfrm>
        </p:grpSpPr>
        <p:sp>
          <p:nvSpPr>
            <p:cNvPr id="352" name="Oval 351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353" name="Pentagon 352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54" name="Straight Connector 353"/>
            <p:cNvCxnSpPr>
              <a:endCxn id="352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5" name="Group 354"/>
          <p:cNvGrpSpPr/>
          <p:nvPr/>
        </p:nvGrpSpPr>
        <p:grpSpPr>
          <a:xfrm>
            <a:off x="4658873" y="4753502"/>
            <a:ext cx="505545" cy="659984"/>
            <a:chOff x="7271690" y="5160717"/>
            <a:chExt cx="505545" cy="659984"/>
          </a:xfrm>
        </p:grpSpPr>
        <p:sp>
          <p:nvSpPr>
            <p:cNvPr id="356" name="Oval 35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57" name="Straight Connector 356"/>
            <p:cNvCxnSpPr>
              <a:endCxn id="35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8" name="Rectangle 35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359" name="Group 358"/>
          <p:cNvGrpSpPr/>
          <p:nvPr/>
        </p:nvGrpSpPr>
        <p:grpSpPr>
          <a:xfrm>
            <a:off x="4116606" y="4751828"/>
            <a:ext cx="505545" cy="659984"/>
            <a:chOff x="7271690" y="5160717"/>
            <a:chExt cx="505545" cy="659984"/>
          </a:xfrm>
        </p:grpSpPr>
        <p:sp>
          <p:nvSpPr>
            <p:cNvPr id="360" name="Oval 35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1" name="Straight Connector 360"/>
            <p:cNvCxnSpPr>
              <a:endCxn id="36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2" name="Rectangle 36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363" name="Group 362"/>
          <p:cNvGrpSpPr/>
          <p:nvPr/>
        </p:nvGrpSpPr>
        <p:grpSpPr>
          <a:xfrm>
            <a:off x="6323199" y="4653741"/>
            <a:ext cx="505545" cy="659984"/>
            <a:chOff x="7271690" y="5160717"/>
            <a:chExt cx="505545" cy="659984"/>
          </a:xfrm>
        </p:grpSpPr>
        <p:sp>
          <p:nvSpPr>
            <p:cNvPr id="364" name="Oval 36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5" name="Straight Connector 364"/>
            <p:cNvCxnSpPr>
              <a:endCxn id="36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Rectangle 36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367" name="Group 366"/>
          <p:cNvGrpSpPr/>
          <p:nvPr/>
        </p:nvGrpSpPr>
        <p:grpSpPr>
          <a:xfrm>
            <a:off x="6864221" y="4653741"/>
            <a:ext cx="505545" cy="659984"/>
            <a:chOff x="7271690" y="5160717"/>
            <a:chExt cx="505545" cy="659984"/>
          </a:xfrm>
        </p:grpSpPr>
        <p:sp>
          <p:nvSpPr>
            <p:cNvPr id="368" name="Oval 3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9" name="Straight Connector 368"/>
            <p:cNvCxnSpPr>
              <a:endCxn id="3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0" name="Rectangle 3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371" name="Group 370"/>
          <p:cNvGrpSpPr/>
          <p:nvPr/>
        </p:nvGrpSpPr>
        <p:grpSpPr>
          <a:xfrm>
            <a:off x="6935879" y="5373638"/>
            <a:ext cx="505545" cy="659984"/>
            <a:chOff x="7271690" y="5160717"/>
            <a:chExt cx="505545" cy="659984"/>
          </a:xfrm>
        </p:grpSpPr>
        <p:sp>
          <p:nvSpPr>
            <p:cNvPr id="372" name="Oval 3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73" name="Straight Connector 372"/>
            <p:cNvCxnSpPr>
              <a:endCxn id="3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Rectangle 3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375" name="Group 374"/>
          <p:cNvGrpSpPr/>
          <p:nvPr/>
        </p:nvGrpSpPr>
        <p:grpSpPr>
          <a:xfrm>
            <a:off x="4658873" y="5482399"/>
            <a:ext cx="505545" cy="659984"/>
            <a:chOff x="7271690" y="5160717"/>
            <a:chExt cx="505545" cy="659984"/>
          </a:xfrm>
        </p:grpSpPr>
        <p:sp>
          <p:nvSpPr>
            <p:cNvPr id="376" name="Oval 37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77" name="Straight Connector 376"/>
            <p:cNvCxnSpPr>
              <a:endCxn id="37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8" name="Rectangle 37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390" name="Pentagon 389"/>
          <p:cNvSpPr/>
          <p:nvPr/>
        </p:nvSpPr>
        <p:spPr>
          <a:xfrm>
            <a:off x="1793435" y="5663356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1" name="Pentagon 390"/>
          <p:cNvSpPr/>
          <p:nvPr/>
        </p:nvSpPr>
        <p:spPr>
          <a:xfrm>
            <a:off x="1793435" y="4731296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2" name="Pentagon 391"/>
          <p:cNvSpPr/>
          <p:nvPr/>
        </p:nvSpPr>
        <p:spPr>
          <a:xfrm rot="5400000">
            <a:off x="608938" y="3669232"/>
            <a:ext cx="823641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398" name="Group 397"/>
          <p:cNvGrpSpPr/>
          <p:nvPr/>
        </p:nvGrpSpPr>
        <p:grpSpPr>
          <a:xfrm>
            <a:off x="850878" y="4417866"/>
            <a:ext cx="879789" cy="879789"/>
            <a:chOff x="850878" y="4417866"/>
            <a:chExt cx="879789" cy="879789"/>
          </a:xfrm>
        </p:grpSpPr>
        <p:sp>
          <p:nvSpPr>
            <p:cNvPr id="383" name="Oval 38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4" name="Picture 393" descr="BarrelPump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1" t="-8044" r="15100" b="23251"/>
            <a:stretch/>
          </p:blipFill>
          <p:spPr>
            <a:xfrm>
              <a:off x="972638" y="4479323"/>
              <a:ext cx="575069" cy="680365"/>
            </a:xfrm>
            <a:prstGeom prst="rect">
              <a:avLst/>
            </a:prstGeom>
          </p:spPr>
        </p:pic>
      </p:grpSp>
      <p:grpSp>
        <p:nvGrpSpPr>
          <p:cNvPr id="397" name="Group 396"/>
          <p:cNvGrpSpPr/>
          <p:nvPr/>
        </p:nvGrpSpPr>
        <p:grpSpPr>
          <a:xfrm>
            <a:off x="850878" y="5411812"/>
            <a:ext cx="879789" cy="879789"/>
            <a:chOff x="850878" y="5411812"/>
            <a:chExt cx="879789" cy="879789"/>
          </a:xfrm>
        </p:grpSpPr>
        <p:sp>
          <p:nvSpPr>
            <p:cNvPr id="380" name="Oval 379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6" name="Picture 395" descr="fanBlade-xpar.gi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400" name="Group 399"/>
          <p:cNvGrpSpPr/>
          <p:nvPr/>
        </p:nvGrpSpPr>
        <p:grpSpPr>
          <a:xfrm>
            <a:off x="7180536" y="711795"/>
            <a:ext cx="1503467" cy="1604036"/>
            <a:chOff x="7180536" y="711795"/>
            <a:chExt cx="1503467" cy="1604036"/>
          </a:xfrm>
        </p:grpSpPr>
        <p:sp>
          <p:nvSpPr>
            <p:cNvPr id="342" name="Oval 34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9" name="Picture 398" descr="workstation-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6527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riodicTable-xpa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307" y="3629318"/>
            <a:ext cx="4008791" cy="31115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Elements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4964" y="1748238"/>
            <a:ext cx="1784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Instruments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91751" y="2161108"/>
            <a:ext cx="1410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Software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4356" y="1748238"/>
            <a:ext cx="1420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Housings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7055" y="1748238"/>
            <a:ext cx="1625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Electronics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79414" y="2161108"/>
            <a:ext cx="1637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Computers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60592" y="1748238"/>
            <a:ext cx="1219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Cabling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3498" y="2877023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For each, many options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84777" y="2738523"/>
            <a:ext cx="2799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Many ways to arrange them </a:t>
            </a:r>
          </a:p>
          <a:p>
            <a:r>
              <a:rPr lang="en-US" dirty="0" smtClean="0">
                <a:solidFill>
                  <a:srgbClr val="C0504D"/>
                </a:solidFill>
              </a:rPr>
              <a:t>In a FOCE experiment</a:t>
            </a:r>
            <a:endParaRPr lang="en-US" dirty="0">
              <a:solidFill>
                <a:srgbClr val="C0504D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 flipH="1">
            <a:off x="1490273" y="5274576"/>
            <a:ext cx="82919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2004293" y="4683760"/>
            <a:ext cx="30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153226" y="4129907"/>
            <a:ext cx="119743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1646742" y="6055360"/>
            <a:ext cx="1319978" cy="1303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537200" y="6364606"/>
            <a:ext cx="124716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086915" y="5550146"/>
            <a:ext cx="24395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4086915" y="3525301"/>
            <a:ext cx="0" cy="11584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4933206" y="3444021"/>
            <a:ext cx="0" cy="15455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5713178" y="4358750"/>
            <a:ext cx="12014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SingleBoardComputer-xpar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87" y="5235179"/>
            <a:ext cx="590152" cy="590152"/>
          </a:xfrm>
          <a:prstGeom prst="rect">
            <a:avLst/>
          </a:prstGeom>
        </p:spPr>
      </p:pic>
      <p:pic>
        <p:nvPicPr>
          <p:cNvPr id="8" name="Picture 7" descr="co2-cylinder-xpar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91" y="3958684"/>
            <a:ext cx="531296" cy="800131"/>
          </a:xfrm>
          <a:prstGeom prst="rect">
            <a:avLst/>
          </a:prstGeom>
        </p:spPr>
      </p:pic>
      <p:pic>
        <p:nvPicPr>
          <p:cNvPr id="44" name="Picture 43" descr="SingleBoardComputer-xpar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063" y="5478261"/>
            <a:ext cx="235703" cy="235703"/>
          </a:xfrm>
          <a:prstGeom prst="rect">
            <a:avLst/>
          </a:prstGeom>
        </p:spPr>
      </p:pic>
      <p:pic>
        <p:nvPicPr>
          <p:cNvPr id="45" name="Picture 44" descr="co2-cylinder-xpar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076" y="4244649"/>
            <a:ext cx="175978" cy="265023"/>
          </a:xfrm>
          <a:prstGeom prst="rect">
            <a:avLst/>
          </a:prstGeom>
        </p:spPr>
      </p:pic>
      <p:pic>
        <p:nvPicPr>
          <p:cNvPr id="10" name="Picture 9" descr="hrph-xpar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414" y="4541280"/>
            <a:ext cx="136578" cy="274953"/>
          </a:xfrm>
          <a:prstGeom prst="rect">
            <a:avLst/>
          </a:prstGeom>
        </p:spPr>
      </p:pic>
      <p:pic>
        <p:nvPicPr>
          <p:cNvPr id="46" name="Picture 45" descr="hrph-xpar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705" y="4301682"/>
            <a:ext cx="357551" cy="719806"/>
          </a:xfrm>
          <a:prstGeom prst="rect">
            <a:avLst/>
          </a:prstGeom>
        </p:spPr>
      </p:pic>
      <p:pic>
        <p:nvPicPr>
          <p:cNvPr id="13" name="Picture 12" descr="do2-xpar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9140" y="3726566"/>
            <a:ext cx="494086" cy="907884"/>
          </a:xfrm>
          <a:prstGeom prst="rect">
            <a:avLst/>
          </a:prstGeom>
        </p:spPr>
      </p:pic>
      <p:pic>
        <p:nvPicPr>
          <p:cNvPr id="48" name="Picture 47" descr="do2-xpar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75026" y="3956982"/>
            <a:ext cx="136578" cy="250962"/>
          </a:xfrm>
          <a:prstGeom prst="rect">
            <a:avLst/>
          </a:prstGeom>
        </p:spPr>
      </p:pic>
      <p:pic>
        <p:nvPicPr>
          <p:cNvPr id="14" name="Picture 13" descr="adcp-xpar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10" y="5104577"/>
            <a:ext cx="450619" cy="373684"/>
          </a:xfrm>
          <a:prstGeom prst="rect">
            <a:avLst/>
          </a:prstGeom>
        </p:spPr>
      </p:pic>
      <p:pic>
        <p:nvPicPr>
          <p:cNvPr id="50" name="Picture 49" descr="adcp-xpar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776" y="5201700"/>
            <a:ext cx="175760" cy="145752"/>
          </a:xfrm>
          <a:prstGeom prst="rect">
            <a:avLst/>
          </a:prstGeom>
        </p:spPr>
      </p:pic>
      <p:pic>
        <p:nvPicPr>
          <p:cNvPr id="20" name="Picture 19" descr="generator-xpar.g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610" y="5962766"/>
            <a:ext cx="573392" cy="568083"/>
          </a:xfrm>
          <a:prstGeom prst="rect">
            <a:avLst/>
          </a:prstGeom>
        </p:spPr>
      </p:pic>
      <p:pic>
        <p:nvPicPr>
          <p:cNvPr id="52" name="Picture 51" descr="generator-xpar.g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394" y="5975243"/>
            <a:ext cx="225031" cy="222948"/>
          </a:xfrm>
          <a:prstGeom prst="rect">
            <a:avLst/>
          </a:prstGeom>
        </p:spPr>
      </p:pic>
      <p:pic>
        <p:nvPicPr>
          <p:cNvPr id="22" name="Picture 21" descr="laptop-xpar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976" y="6086717"/>
            <a:ext cx="634311" cy="555777"/>
          </a:xfrm>
          <a:prstGeom prst="rect">
            <a:avLst/>
          </a:prstGeom>
        </p:spPr>
      </p:pic>
      <p:pic>
        <p:nvPicPr>
          <p:cNvPr id="55" name="Picture 54" descr="laptop-xpar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610" y="6306136"/>
            <a:ext cx="256466" cy="224713"/>
          </a:xfrm>
          <a:prstGeom prst="rect">
            <a:avLst/>
          </a:prstGeom>
        </p:spPr>
      </p:pic>
      <p:pic>
        <p:nvPicPr>
          <p:cNvPr id="31" name="Picture 30" descr="motor-xpar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467" y="2958150"/>
            <a:ext cx="433477" cy="426704"/>
          </a:xfrm>
          <a:prstGeom prst="rect">
            <a:avLst/>
          </a:prstGeom>
        </p:spPr>
      </p:pic>
      <p:pic>
        <p:nvPicPr>
          <p:cNvPr id="33" name="Picture 32" descr="valve-xpar.gi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945" y="3061690"/>
            <a:ext cx="522483" cy="463612"/>
          </a:xfrm>
          <a:prstGeom prst="rect">
            <a:avLst/>
          </a:prstGeom>
        </p:spPr>
      </p:pic>
      <p:pic>
        <p:nvPicPr>
          <p:cNvPr id="58" name="Picture 57" descr="valve-xpar.gi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663" y="4584427"/>
            <a:ext cx="261242" cy="231806"/>
          </a:xfrm>
          <a:prstGeom prst="rect">
            <a:avLst/>
          </a:prstGeom>
        </p:spPr>
      </p:pic>
      <p:pic>
        <p:nvPicPr>
          <p:cNvPr id="59" name="Picture 58" descr="motor-xpar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627" y="4893259"/>
            <a:ext cx="165489" cy="16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40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Shrinking the </a:t>
            </a:r>
            <a:r>
              <a:rPr lang="en-US" sz="3600" dirty="0" smtClean="0"/>
              <a:t>Universe of Trades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at </a:t>
            </a:r>
            <a:r>
              <a:rPr lang="en-US" dirty="0" smtClean="0"/>
              <a:t>decisions that </a:t>
            </a:r>
            <a:r>
              <a:rPr lang="en-US" dirty="0" smtClean="0"/>
              <a:t>have greatest impact on user </a:t>
            </a:r>
            <a:r>
              <a:rPr lang="en-US" dirty="0" smtClean="0"/>
              <a:t>concerns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Build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Buy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Location matters: </a:t>
            </a:r>
            <a:r>
              <a:rPr lang="en-US" dirty="0">
                <a:solidFill>
                  <a:srgbClr val="1F497D"/>
                </a:solidFill>
              </a:rPr>
              <a:t>Shore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Surface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Seafloor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Topology: how the pieces are </a:t>
            </a:r>
            <a:r>
              <a:rPr lang="en-US" dirty="0" smtClean="0">
                <a:solidFill>
                  <a:srgbClr val="1F497D"/>
                </a:solidFill>
              </a:rPr>
              <a:t>connected</a:t>
            </a:r>
          </a:p>
        </p:txBody>
      </p:sp>
    </p:spTree>
    <p:extLst>
      <p:ext uri="{BB962C8B-B14F-4D97-AF65-F5344CB8AC3E}">
        <p14:creationId xmlns:p14="http://schemas.microsoft.com/office/powerpoint/2010/main" val="294988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Build </a:t>
            </a:r>
            <a:r>
              <a:rPr lang="en-US" dirty="0" err="1" smtClean="0"/>
              <a:t>vs</a:t>
            </a:r>
            <a:r>
              <a:rPr lang="en-US" dirty="0" smtClean="0"/>
              <a:t> Buy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Buy what you can’t/shouldn’t build</a:t>
            </a:r>
          </a:p>
          <a:p>
            <a:pPr lvl="1"/>
            <a:r>
              <a:rPr lang="en-US" dirty="0" smtClean="0"/>
              <a:t>Processors, instruments, </a:t>
            </a:r>
            <a:r>
              <a:rPr lang="en-US" dirty="0" smtClean="0"/>
              <a:t>cabling</a:t>
            </a:r>
          </a:p>
          <a:p>
            <a:pPr lvl="1"/>
            <a:r>
              <a:rPr lang="en-US" dirty="0" smtClean="0"/>
              <a:t>Software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Build (or borrow) as needed</a:t>
            </a:r>
          </a:p>
          <a:p>
            <a:pPr lvl="1"/>
            <a:r>
              <a:rPr lang="en-US" dirty="0" smtClean="0"/>
              <a:t>Chambers, housings</a:t>
            </a:r>
          </a:p>
          <a:p>
            <a:pPr lvl="1"/>
            <a:r>
              <a:rPr lang="en-US" dirty="0" smtClean="0"/>
              <a:t>Use COTS components if possible</a:t>
            </a:r>
          </a:p>
          <a:p>
            <a:pPr lvl="1"/>
            <a:r>
              <a:rPr lang="en-US" dirty="0" smtClean="0"/>
              <a:t>Get help on tough key builds </a:t>
            </a:r>
          </a:p>
          <a:p>
            <a:pPr lvl="2"/>
            <a:r>
              <a:rPr lang="en-US" dirty="0" smtClean="0"/>
              <a:t>contract, open source</a:t>
            </a:r>
          </a:p>
          <a:p>
            <a:r>
              <a:rPr lang="en-US" dirty="0" smtClean="0"/>
              <a:t>Beware </a:t>
            </a:r>
            <a:r>
              <a:rPr lang="en-US" dirty="0" err="1" smtClean="0"/>
              <a:t>Frankensystem</a:t>
            </a:r>
            <a:endParaRPr lang="en-US" dirty="0" smtClean="0"/>
          </a:p>
          <a:p>
            <a:pPr lvl="1"/>
            <a:r>
              <a:rPr lang="en-US" dirty="0" smtClean="0"/>
              <a:t>Patchwork integration of COTS parts</a:t>
            </a:r>
          </a:p>
          <a:p>
            <a:pPr lvl="1"/>
            <a:r>
              <a:rPr lang="en-US" dirty="0" smtClean="0"/>
              <a:t>Power consumption</a:t>
            </a:r>
          </a:p>
          <a:p>
            <a:pPr lvl="1"/>
            <a:r>
              <a:rPr lang="en-US" dirty="0" smtClean="0"/>
              <a:t>Rube Goldberg-ness of mechanical/electrical interfaces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266" y="147743"/>
            <a:ext cx="1104053" cy="16560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922" y="2012823"/>
            <a:ext cx="3065398" cy="20476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9064" y="4187508"/>
            <a:ext cx="2011256" cy="150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72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Location Matters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0967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Connected </a:t>
            </a:r>
            <a:r>
              <a:rPr lang="en-US" dirty="0" err="1" smtClean="0"/>
              <a:t>vs</a:t>
            </a:r>
            <a:r>
              <a:rPr lang="en-US" dirty="0" smtClean="0"/>
              <a:t> Disconnected</a:t>
            </a:r>
          </a:p>
          <a:p>
            <a:pPr lvl="1"/>
            <a:r>
              <a:rPr lang="en-US" dirty="0" smtClean="0"/>
              <a:t>Generally easier to generate and store power, ESW on </a:t>
            </a:r>
            <a:r>
              <a:rPr lang="en-US" dirty="0" smtClean="0"/>
              <a:t>shore</a:t>
            </a:r>
          </a:p>
          <a:p>
            <a:pPr lvl="1"/>
            <a:r>
              <a:rPr lang="en-US" dirty="0" smtClean="0"/>
              <a:t>Telemetry bandwidth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Trades for off-shore elements</a:t>
            </a:r>
          </a:p>
          <a:p>
            <a:pPr lvl="1"/>
            <a:r>
              <a:rPr lang="en-US" dirty="0" smtClean="0"/>
              <a:t>Accessibility (to you, the elements, others)</a:t>
            </a:r>
          </a:p>
          <a:p>
            <a:pPr lvl="1"/>
            <a:r>
              <a:rPr lang="en-US" dirty="0" smtClean="0"/>
              <a:t>Reliability</a:t>
            </a:r>
          </a:p>
          <a:p>
            <a:r>
              <a:rPr lang="en-US" dirty="0" smtClean="0"/>
              <a:t>Keep what’s offshore/sub-surface as simple and robust as possible</a:t>
            </a:r>
          </a:p>
          <a:p>
            <a:pPr lvl="1"/>
            <a:r>
              <a:rPr lang="en-US" dirty="0" smtClean="0"/>
              <a:t>Basics: Enriched seawater, power</a:t>
            </a:r>
          </a:p>
          <a:p>
            <a:pPr lvl="1"/>
            <a:r>
              <a:rPr lang="en-US" dirty="0" smtClean="0"/>
              <a:t>HW: Cables, connectors, housings</a:t>
            </a:r>
          </a:p>
          <a:p>
            <a:pPr lvl="1"/>
            <a:r>
              <a:rPr lang="en-US" dirty="0" smtClean="0"/>
              <a:t>SW: Applications, protocols, processes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Play to  </a:t>
            </a:r>
            <a:r>
              <a:rPr lang="en-US" dirty="0"/>
              <a:t>your </a:t>
            </a:r>
            <a:r>
              <a:rPr lang="en-US" dirty="0" smtClean="0"/>
              <a:t>application, tech  </a:t>
            </a:r>
            <a:r>
              <a:rPr lang="en-US" dirty="0"/>
              <a:t>strengths and </a:t>
            </a:r>
            <a:r>
              <a:rPr lang="en-US" dirty="0" smtClean="0"/>
              <a:t>budget</a:t>
            </a:r>
          </a:p>
          <a:p>
            <a:pPr lvl="1"/>
            <a:r>
              <a:rPr lang="en-US" dirty="0" smtClean="0"/>
              <a:t>Permits, environment</a:t>
            </a:r>
          </a:p>
          <a:p>
            <a:pPr lvl="1"/>
            <a:r>
              <a:rPr lang="en-US" dirty="0" smtClean="0"/>
              <a:t>Experiment duration, depth</a:t>
            </a:r>
          </a:p>
          <a:p>
            <a:pPr lvl="1"/>
            <a:r>
              <a:rPr lang="en-US" dirty="0" smtClean="0"/>
              <a:t>Data access requirements</a:t>
            </a:r>
          </a:p>
          <a:p>
            <a:pPr lvl="1"/>
            <a:r>
              <a:rPr lang="en-US" dirty="0" smtClean="0"/>
              <a:t>Maintenance schedule, spares</a:t>
            </a:r>
          </a:p>
          <a:p>
            <a:pPr lvl="1"/>
            <a:r>
              <a:rPr lang="en-US" dirty="0" smtClean="0"/>
              <a:t>Available design/fabrication resources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586" y="4023360"/>
            <a:ext cx="2928694" cy="21028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040" y="96521"/>
            <a:ext cx="1666240" cy="161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06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ounded Rectangle 125"/>
          <p:cNvSpPr/>
          <p:nvPr/>
        </p:nvSpPr>
        <p:spPr>
          <a:xfrm>
            <a:off x="2404488" y="4665691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333010" y="2315831"/>
            <a:ext cx="1983740" cy="1276195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44497" y="2515041"/>
            <a:ext cx="704509" cy="643727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Enriched</a:t>
            </a:r>
          </a:p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Seawater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96004" y="4660500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/>
          <p:cNvSpPr/>
          <p:nvPr/>
        </p:nvSpPr>
        <p:spPr>
          <a:xfrm>
            <a:off x="3699018" y="498029"/>
            <a:ext cx="592747" cy="28988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4428843" y="498027"/>
            <a:ext cx="697917" cy="591409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905065" y="3548449"/>
            <a:ext cx="1363429" cy="850806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325039" y="3679181"/>
            <a:ext cx="0" cy="833518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242041" y="3685240"/>
            <a:ext cx="778212" cy="843318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3995392" y="787913"/>
            <a:ext cx="0" cy="1459439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Rounded Rectangle 151"/>
          <p:cNvSpPr/>
          <p:nvPr/>
        </p:nvSpPr>
        <p:spPr>
          <a:xfrm>
            <a:off x="7007537" y="2638937"/>
            <a:ext cx="1855259" cy="1819023"/>
          </a:xfrm>
          <a:prstGeom prst="roundRect">
            <a:avLst>
              <a:gd name="adj" fmla="val 4802"/>
            </a:avLst>
          </a:prstGeom>
          <a:noFill/>
          <a:ln w="2857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What’s inside?</a:t>
            </a:r>
          </a:p>
          <a:p>
            <a:pPr algn="ctr"/>
            <a:endParaRPr lang="en-US" sz="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Build or Buy?</a:t>
            </a:r>
          </a:p>
          <a:p>
            <a:pPr algn="ctr"/>
            <a:endParaRPr lang="en-US" sz="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Where to put </a:t>
            </a: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the pieces?</a:t>
            </a:r>
          </a:p>
          <a:p>
            <a:pPr algn="ctr"/>
            <a:endParaRPr lang="en-US" sz="8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How are pieces connected?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63" name="Straight Connector 162"/>
          <p:cNvCxnSpPr/>
          <p:nvPr/>
        </p:nvCxnSpPr>
        <p:spPr>
          <a:xfrm>
            <a:off x="5366555" y="3548449"/>
            <a:ext cx="796890" cy="869417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7" y="3635604"/>
            <a:ext cx="0" cy="877095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316750" y="1269972"/>
            <a:ext cx="1866815" cy="1045860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1160" y="3679181"/>
            <a:ext cx="1353237" cy="843318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5126760" y="793732"/>
            <a:ext cx="2056805" cy="357958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endCxn id="71" idx="2"/>
          </p:cNvCxnSpPr>
          <p:nvPr/>
        </p:nvCxnSpPr>
        <p:spPr>
          <a:xfrm flipV="1">
            <a:off x="4777802" y="1089436"/>
            <a:ext cx="0" cy="1157916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Rounded Rectangle 223"/>
          <p:cNvSpPr/>
          <p:nvPr/>
        </p:nvSpPr>
        <p:spPr>
          <a:xfrm>
            <a:off x="888463" y="2162237"/>
            <a:ext cx="411421" cy="30719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CO</a:t>
            </a:r>
            <a:r>
              <a:rPr lang="en-US" sz="1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sz="1100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" name="Rounded Rectangle 224"/>
          <p:cNvSpPr/>
          <p:nvPr/>
        </p:nvSpPr>
        <p:spPr>
          <a:xfrm>
            <a:off x="1348316" y="2162237"/>
            <a:ext cx="444684" cy="30719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1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2" name="Rounded Rectangle 231"/>
          <p:cNvSpPr/>
          <p:nvPr/>
        </p:nvSpPr>
        <p:spPr>
          <a:xfrm>
            <a:off x="2913629" y="1792900"/>
            <a:ext cx="2838920" cy="2191323"/>
          </a:xfrm>
          <a:prstGeom prst="roundRect">
            <a:avLst>
              <a:gd name="adj" fmla="val 4802"/>
            </a:avLst>
          </a:prstGeom>
          <a:noFill/>
          <a:ln w="12700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244" name="Group 243"/>
          <p:cNvGrpSpPr/>
          <p:nvPr/>
        </p:nvGrpSpPr>
        <p:grpSpPr>
          <a:xfrm>
            <a:off x="4116011" y="5482399"/>
            <a:ext cx="551967" cy="646758"/>
            <a:chOff x="1788020" y="1582961"/>
            <a:chExt cx="329086" cy="403787"/>
          </a:xfrm>
        </p:grpSpPr>
        <p:sp>
          <p:nvSpPr>
            <p:cNvPr id="233" name="Oval 23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34" name="Pentagon 23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36" name="Straight Connector 235"/>
            <p:cNvCxnSpPr>
              <a:endCxn id="23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7" name="Group 246"/>
          <p:cNvGrpSpPr/>
          <p:nvPr/>
        </p:nvGrpSpPr>
        <p:grpSpPr>
          <a:xfrm>
            <a:off x="6355591" y="5387300"/>
            <a:ext cx="551967" cy="646758"/>
            <a:chOff x="1788020" y="1582961"/>
            <a:chExt cx="329086" cy="403787"/>
          </a:xfrm>
        </p:grpSpPr>
        <p:sp>
          <p:nvSpPr>
            <p:cNvPr id="248" name="Oval 2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49" name="Pentagon 2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50" name="Straight Connector 249"/>
            <p:cNvCxnSpPr>
              <a:endCxn id="2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4658873" y="4753502"/>
            <a:ext cx="505545" cy="659984"/>
            <a:chOff x="7271690" y="5160717"/>
            <a:chExt cx="505545" cy="659984"/>
          </a:xfrm>
        </p:grpSpPr>
        <p:sp>
          <p:nvSpPr>
            <p:cNvPr id="252" name="Oval 25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4" name="Straight Connector 253"/>
            <p:cNvCxnSpPr>
              <a:endCxn id="25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Rectangle 25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4116606" y="4751828"/>
            <a:ext cx="505545" cy="659984"/>
            <a:chOff x="7271690" y="5160717"/>
            <a:chExt cx="505545" cy="659984"/>
          </a:xfrm>
        </p:grpSpPr>
        <p:sp>
          <p:nvSpPr>
            <p:cNvPr id="258" name="Oval 25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9" name="Straight Connector 258"/>
            <p:cNvCxnSpPr>
              <a:endCxn id="25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Rectangle 25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6323199" y="4653741"/>
            <a:ext cx="505545" cy="659984"/>
            <a:chOff x="7271690" y="5160717"/>
            <a:chExt cx="505545" cy="659984"/>
          </a:xfrm>
        </p:grpSpPr>
        <p:sp>
          <p:nvSpPr>
            <p:cNvPr id="268" name="Oval 2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69" name="Straight Connector 268"/>
            <p:cNvCxnSpPr>
              <a:endCxn id="2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ectangle 2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71" name="Group 270"/>
          <p:cNvGrpSpPr/>
          <p:nvPr/>
        </p:nvGrpSpPr>
        <p:grpSpPr>
          <a:xfrm>
            <a:off x="6864221" y="4653741"/>
            <a:ext cx="505545" cy="659984"/>
            <a:chOff x="7271690" y="5160717"/>
            <a:chExt cx="505545" cy="659984"/>
          </a:xfrm>
        </p:grpSpPr>
        <p:sp>
          <p:nvSpPr>
            <p:cNvPr id="272" name="Oval 2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73" name="Straight Connector 272"/>
            <p:cNvCxnSpPr>
              <a:endCxn id="2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Rectangle 2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91" name="Group 290"/>
          <p:cNvGrpSpPr/>
          <p:nvPr/>
        </p:nvGrpSpPr>
        <p:grpSpPr>
          <a:xfrm>
            <a:off x="6935879" y="5373638"/>
            <a:ext cx="505545" cy="659984"/>
            <a:chOff x="7271690" y="5160717"/>
            <a:chExt cx="505545" cy="659984"/>
          </a:xfrm>
        </p:grpSpPr>
        <p:sp>
          <p:nvSpPr>
            <p:cNvPr id="292" name="Oval 2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3" name="Straight Connector 292"/>
            <p:cNvCxnSpPr>
              <a:endCxn id="2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Rectangle 2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4658873" y="5482399"/>
            <a:ext cx="505545" cy="659984"/>
            <a:chOff x="7271690" y="5160717"/>
            <a:chExt cx="505545" cy="659984"/>
          </a:xfrm>
        </p:grpSpPr>
        <p:sp>
          <p:nvSpPr>
            <p:cNvPr id="296" name="Oval 2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7" name="Straight Connector 296"/>
            <p:cNvCxnSpPr>
              <a:endCxn id="2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Rectangle 2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cxnSp>
        <p:nvCxnSpPr>
          <p:cNvPr id="303" name="Straight Connector 302"/>
          <p:cNvCxnSpPr>
            <a:stCxn id="152" idx="1"/>
            <a:endCxn id="232" idx="3"/>
          </p:cNvCxnSpPr>
          <p:nvPr/>
        </p:nvCxnSpPr>
        <p:spPr>
          <a:xfrm flipH="1" flipV="1">
            <a:off x="5752549" y="2888562"/>
            <a:ext cx="1254988" cy="659887"/>
          </a:xfrm>
          <a:prstGeom prst="line">
            <a:avLst/>
          </a:prstGeom>
          <a:ln w="12700" cmpd="sng"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84"/>
          <p:cNvSpPr/>
          <p:nvPr/>
        </p:nvSpPr>
        <p:spPr>
          <a:xfrm>
            <a:off x="873165" y="883146"/>
            <a:ext cx="1855259" cy="773652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 software developer sees…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7183565" y="1625030"/>
            <a:ext cx="1472548" cy="905868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 user needs to consider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7" name="Pentagon 106"/>
          <p:cNvSpPr/>
          <p:nvPr/>
        </p:nvSpPr>
        <p:spPr>
          <a:xfrm>
            <a:off x="1800795" y="5717495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10" name="Group 109"/>
          <p:cNvGrpSpPr/>
          <p:nvPr/>
        </p:nvGrpSpPr>
        <p:grpSpPr>
          <a:xfrm>
            <a:off x="850878" y="4417866"/>
            <a:ext cx="879789" cy="879789"/>
            <a:chOff x="850878" y="4417866"/>
            <a:chExt cx="879789" cy="879789"/>
          </a:xfrm>
        </p:grpSpPr>
        <p:sp>
          <p:nvSpPr>
            <p:cNvPr id="111" name="Oval 110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2" name="Picture 111" descr="BarrelPump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1" t="-8044" r="15100" b="23251"/>
            <a:stretch/>
          </p:blipFill>
          <p:spPr>
            <a:xfrm>
              <a:off x="972638" y="4479323"/>
              <a:ext cx="575069" cy="680365"/>
            </a:xfrm>
            <a:prstGeom prst="rect">
              <a:avLst/>
            </a:prstGeom>
          </p:spPr>
        </p:pic>
      </p:grpSp>
      <p:grpSp>
        <p:nvGrpSpPr>
          <p:cNvPr id="113" name="Group 112"/>
          <p:cNvGrpSpPr/>
          <p:nvPr/>
        </p:nvGrpSpPr>
        <p:grpSpPr>
          <a:xfrm>
            <a:off x="850878" y="5411812"/>
            <a:ext cx="879789" cy="879789"/>
            <a:chOff x="850878" y="5411812"/>
            <a:chExt cx="879789" cy="879789"/>
          </a:xfrm>
        </p:grpSpPr>
        <p:sp>
          <p:nvSpPr>
            <p:cNvPr id="114" name="Oval 113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5" name="Picture 114" descr="fanBlade-xpar.gi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16" name="Group 115"/>
          <p:cNvGrpSpPr/>
          <p:nvPr/>
        </p:nvGrpSpPr>
        <p:grpSpPr>
          <a:xfrm>
            <a:off x="7353535" y="316220"/>
            <a:ext cx="1267674" cy="1310055"/>
            <a:chOff x="7180536" y="711795"/>
            <a:chExt cx="1503467" cy="1604036"/>
          </a:xfrm>
        </p:grpSpPr>
        <p:sp>
          <p:nvSpPr>
            <p:cNvPr id="117" name="Oval 116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8" name="Picture 117" descr="workstation-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25" name="Rounded Rectangle 124"/>
          <p:cNvSpPr/>
          <p:nvPr/>
        </p:nvSpPr>
        <p:spPr>
          <a:xfrm>
            <a:off x="946865" y="2957668"/>
            <a:ext cx="703249" cy="255675"/>
          </a:xfrm>
          <a:prstGeom prst="roundRect">
            <a:avLst>
              <a:gd name="adj" fmla="val 958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128" name="Pentagon 127"/>
          <p:cNvSpPr/>
          <p:nvPr/>
        </p:nvSpPr>
        <p:spPr>
          <a:xfrm>
            <a:off x="1793435" y="4731296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9" name="Pentagon 128"/>
          <p:cNvSpPr/>
          <p:nvPr/>
        </p:nvSpPr>
        <p:spPr>
          <a:xfrm rot="5400000">
            <a:off x="888063" y="3500960"/>
            <a:ext cx="823641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464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8859</TotalTime>
  <Words>2222</Words>
  <Application>Microsoft Macintosh PowerPoint</Application>
  <PresentationFormat>On-screen Show (4:3)</PresentationFormat>
  <Paragraphs>876</Paragraphs>
  <Slides>37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1_Office Theme</vt:lpstr>
      <vt:lpstr>Computing side of xFOCE</vt:lpstr>
      <vt:lpstr>Computing Architectures User Concerns</vt:lpstr>
      <vt:lpstr>A few assumptions</vt:lpstr>
      <vt:lpstr>PowerPoint Presentation</vt:lpstr>
      <vt:lpstr>Computing Architectures Elements</vt:lpstr>
      <vt:lpstr>Computing Architectures Shrinking the Universe of Trades</vt:lpstr>
      <vt:lpstr>Build vs Buy General Principles</vt:lpstr>
      <vt:lpstr>Location Matters General Principles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Grand Centralized Workstation</vt:lpstr>
      <vt:lpstr>PowerPoint Presentation</vt:lpstr>
      <vt:lpstr>PowerPoint Presentation</vt:lpstr>
      <vt:lpstr>PowerPoint Presentation</vt:lpstr>
      <vt:lpstr>PowerPoint Presentation</vt:lpstr>
      <vt:lpstr>Summary Industrial Computers</vt:lpstr>
      <vt:lpstr>PowerPoint Presentation</vt:lpstr>
      <vt:lpstr>PowerPoint Presentation</vt:lpstr>
      <vt:lpstr>PowerPoint Presentation</vt:lpstr>
      <vt:lpstr>PowerPoint Presentation</vt:lpstr>
      <vt:lpstr>Summary Sensor Node</vt:lpstr>
      <vt:lpstr>Approach Tradeoffs</vt:lpstr>
      <vt:lpstr>Other technologies and approaches</vt:lpstr>
      <vt:lpstr>We’d like to hear from you</vt:lpstr>
      <vt:lpstr>PowerPoint Presentation</vt:lpstr>
      <vt:lpstr>UI</vt:lpstr>
      <vt:lpstr>Computing Architectures Considered Approaches</vt:lpstr>
      <vt:lpstr>The Options</vt:lpstr>
      <vt:lpstr>Computing Architectures Deep Cabled Approach</vt:lpstr>
      <vt:lpstr>Computing Architectures WAGO Lego Approach</vt:lpstr>
      <vt:lpstr>Computing Architectures Sensor Node Approach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544</cp:revision>
  <cp:lastPrinted>2012-04-17T18:31:50Z</cp:lastPrinted>
  <dcterms:created xsi:type="dcterms:W3CDTF">2012-04-16T19:14:20Z</dcterms:created>
  <dcterms:modified xsi:type="dcterms:W3CDTF">2012-04-22T23:12:37Z</dcterms:modified>
</cp:coreProperties>
</file>