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gif" ContentType="image/gif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2"/>
  </p:notesMasterIdLst>
  <p:sldIdLst>
    <p:sldId id="256" r:id="rId2"/>
    <p:sldId id="257" r:id="rId3"/>
    <p:sldId id="279" r:id="rId4"/>
    <p:sldId id="281" r:id="rId5"/>
    <p:sldId id="264" r:id="rId6"/>
    <p:sldId id="265" r:id="rId7"/>
    <p:sldId id="266" r:id="rId8"/>
    <p:sldId id="267" r:id="rId9"/>
    <p:sldId id="282" r:id="rId10"/>
    <p:sldId id="286" r:id="rId11"/>
    <p:sldId id="287" r:id="rId12"/>
    <p:sldId id="284" r:id="rId13"/>
    <p:sldId id="297" r:id="rId14"/>
    <p:sldId id="283" r:id="rId15"/>
    <p:sldId id="289" r:id="rId16"/>
    <p:sldId id="290" r:id="rId17"/>
    <p:sldId id="261" r:id="rId18"/>
    <p:sldId id="291" r:id="rId19"/>
    <p:sldId id="292" r:id="rId20"/>
    <p:sldId id="293" r:id="rId21"/>
    <p:sldId id="294" r:id="rId22"/>
    <p:sldId id="274" r:id="rId23"/>
    <p:sldId id="295" r:id="rId24"/>
    <p:sldId id="296" r:id="rId25"/>
    <p:sldId id="298" r:id="rId26"/>
    <p:sldId id="299" r:id="rId27"/>
    <p:sldId id="275" r:id="rId28"/>
    <p:sldId id="273" r:id="rId29"/>
    <p:sldId id="280" r:id="rId30"/>
    <p:sldId id="30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E8DB37"/>
    <a:srgbClr val="DFB63B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62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-200" y="10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335B62-4BC4-6445-8797-79523BBA6735}" type="datetimeFigureOut">
              <a:rPr lang="en-US" smtClean="0"/>
              <a:t>4/30/12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C4B0F2-48E0-EE4B-849B-AFBE4453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540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09:27) -----</a:t>
            </a:r>
          </a:p>
          <a:p>
            <a:r>
              <a:rPr lang="en-US"/>
              <a:t>power constrained slide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106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09:27) -----</a:t>
            </a:r>
          </a:p>
          <a:p>
            <a:r>
              <a:rPr lang="en-US"/>
              <a:t>pump hard to recognize</a:t>
            </a:r>
          </a:p>
          <a:p>
            <a:r>
              <a:rPr lang="en-US"/>
              <a:t>workstation graphic</a:t>
            </a:r>
          </a:p>
          <a:p>
            <a:r>
              <a:rPr lang="en-US"/>
              <a:t>remo</a:t>
            </a:r>
          </a:p>
          <a:p>
            <a:r>
              <a:rPr lang="en-US"/>
              <a:t>----- Meeting Notes (4/19/12 09:36) -----</a:t>
            </a:r>
          </a:p>
          <a:p>
            <a:r>
              <a:rPr lang="en-US"/>
              <a:t>expand DO2?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12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09:36) -----</a:t>
            </a:r>
          </a:p>
          <a:p>
            <a:r>
              <a:rPr lang="en-US"/>
              <a:t>computer heads in periodic table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638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09:45) -----</a:t>
            </a:r>
          </a:p>
          <a:p>
            <a:r>
              <a:rPr lang="en-US"/>
              <a:t>not clear about thought bubbles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79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09:50) -----</a:t>
            </a:r>
          </a:p>
          <a:p>
            <a:r>
              <a:rPr lang="en-US"/>
              <a:t>purpose of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49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09:50) -----</a:t>
            </a:r>
          </a:p>
          <a:p>
            <a:r>
              <a:rPr lang="en-US"/>
              <a:t>purpose of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496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09:50) -----</a:t>
            </a:r>
          </a:p>
          <a:p>
            <a:r>
              <a:rPr lang="en-US"/>
              <a:t>purpose of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49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09:50) -----</a:t>
            </a:r>
          </a:p>
          <a:p>
            <a:r>
              <a:rPr lang="en-US"/>
              <a:t>purpose of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496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 smtClean="0">
                <a:solidFill>
                  <a:schemeClr val="tx2"/>
                </a:solidFill>
              </a:rPr>
              <a:t>The Bottom Line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It</a:t>
            </a:r>
            <a:r>
              <a:rPr lang="fr-FR" sz="1800" dirty="0" smtClean="0">
                <a:solidFill>
                  <a:schemeClr val="tx2"/>
                </a:solidFill>
              </a:rPr>
              <a:t>’</a:t>
            </a:r>
            <a:r>
              <a:rPr lang="en-US" sz="1800" dirty="0" smtClean="0">
                <a:solidFill>
                  <a:schemeClr val="tx2"/>
                </a:solidFill>
              </a:rPr>
              <a:t>s a good design pattern, with balance of build/buy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flexible, extensible, moderate cost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Variants trade complexity, power, modularity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63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111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811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44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956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124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27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884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63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40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388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4/30/12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669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68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png"/><Relationship Id="rId5" Type="http://schemas.openxmlformats.org/officeDocument/2006/relationships/image" Target="../media/image4.gif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gif"/><Relationship Id="rId5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png"/><Relationship Id="rId5" Type="http://schemas.openxmlformats.org/officeDocument/2006/relationships/image" Target="../media/image4.gif"/><Relationship Id="rId6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png"/><Relationship Id="rId5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png"/><Relationship Id="rId5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3.gif"/><Relationship Id="rId12" Type="http://schemas.openxmlformats.org/officeDocument/2006/relationships/image" Target="../media/image2.gif"/><Relationship Id="rId13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gif"/><Relationship Id="rId4" Type="http://schemas.openxmlformats.org/officeDocument/2006/relationships/image" Target="../media/image6.gif"/><Relationship Id="rId5" Type="http://schemas.openxmlformats.org/officeDocument/2006/relationships/image" Target="../media/image7.gif"/><Relationship Id="rId6" Type="http://schemas.openxmlformats.org/officeDocument/2006/relationships/image" Target="../media/image8.gif"/><Relationship Id="rId7" Type="http://schemas.openxmlformats.org/officeDocument/2006/relationships/image" Target="../media/image9.gif"/><Relationship Id="rId8" Type="http://schemas.openxmlformats.org/officeDocument/2006/relationships/image" Target="../media/image10.gif"/><Relationship Id="rId9" Type="http://schemas.openxmlformats.org/officeDocument/2006/relationships/image" Target="../media/image11.gif"/><Relationship Id="rId10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png"/><Relationship Id="rId5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Computing elements of </a:t>
            </a:r>
            <a:r>
              <a:rPr lang="en-US" dirty="0" err="1" smtClean="0"/>
              <a:t>xFOCE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049828"/>
          </a:xfrm>
        </p:spPr>
        <p:txBody>
          <a:bodyPr/>
          <a:lstStyle/>
          <a:p>
            <a:r>
              <a:rPr lang="en-US" dirty="0" smtClean="0"/>
              <a:t>(Architecture and system trades)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020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Some things </a:t>
            </a:r>
            <a:r>
              <a:rPr lang="en-US" b="1" i="1" dirty="0" smtClean="0"/>
              <a:t>must</a:t>
            </a:r>
            <a:r>
              <a:rPr lang="en-US" dirty="0" smtClean="0"/>
              <a:t> be on the seafloor</a:t>
            </a:r>
          </a:p>
          <a:p>
            <a:pPr lvl="1"/>
            <a:r>
              <a:rPr lang="en-US" dirty="0" smtClean="0"/>
              <a:t>Chamber, instruments</a:t>
            </a:r>
          </a:p>
          <a:p>
            <a:pPr lvl="1"/>
            <a:r>
              <a:rPr lang="en-US" dirty="0" smtClean="0"/>
              <a:t>Actuators (pumps, fans,</a:t>
            </a:r>
            <a:r>
              <a:rPr lang="en-US" dirty="0"/>
              <a:t> </a:t>
            </a:r>
            <a:r>
              <a:rPr lang="en-US" dirty="0" smtClean="0"/>
              <a:t>etc.)</a:t>
            </a:r>
          </a:p>
          <a:p>
            <a:r>
              <a:rPr lang="en-US" dirty="0" smtClean="0"/>
              <a:t>But location of everything else is flexible…</a:t>
            </a:r>
          </a:p>
          <a:p>
            <a:pPr lvl="1"/>
            <a:r>
              <a:rPr lang="en-US" dirty="0" smtClean="0"/>
              <a:t>Power, ESW</a:t>
            </a:r>
          </a:p>
          <a:p>
            <a:pPr lvl="1"/>
            <a:r>
              <a:rPr lang="en-US" dirty="0" smtClean="0"/>
              <a:t>Controller</a:t>
            </a:r>
          </a:p>
          <a:p>
            <a:pPr lvl="1"/>
            <a:r>
              <a:rPr lang="en-US" dirty="0" smtClean="0"/>
              <a:t>Data storage, user interfaces</a:t>
            </a:r>
          </a:p>
          <a:p>
            <a:r>
              <a:rPr lang="en-US" dirty="0" smtClean="0"/>
              <a:t>And, there are many ways to implement all of it…</a:t>
            </a:r>
          </a:p>
        </p:txBody>
      </p:sp>
    </p:spTree>
    <p:extLst>
      <p:ext uri="{BB962C8B-B14F-4D97-AF65-F5344CB8AC3E}">
        <p14:creationId xmlns:p14="http://schemas.microsoft.com/office/powerpoint/2010/main" val="1935714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xFOCE</a:t>
            </a:r>
            <a:r>
              <a:rPr lang="en-US" dirty="0" smtClean="0"/>
              <a:t> helps to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simplify the choices</a:t>
            </a:r>
          </a:p>
          <a:p>
            <a:pPr lvl="1"/>
            <a:r>
              <a:rPr lang="en-US" dirty="0" smtClean="0"/>
              <a:t>	Experience, Designs, Community</a:t>
            </a:r>
          </a:p>
          <a:p>
            <a:r>
              <a:rPr lang="en-US" dirty="0" smtClean="0"/>
              <a:t>Choices depend on experiment and constraints</a:t>
            </a:r>
          </a:p>
          <a:p>
            <a:pPr lvl="1"/>
            <a:r>
              <a:rPr lang="en-US" dirty="0" smtClean="0">
                <a:solidFill>
                  <a:srgbClr val="77933C"/>
                </a:solidFill>
              </a:rPr>
              <a:t>Budget, schedule</a:t>
            </a:r>
          </a:p>
          <a:p>
            <a:pPr lvl="1"/>
            <a:r>
              <a:rPr lang="en-US" dirty="0" smtClean="0">
                <a:solidFill>
                  <a:srgbClr val="77933C"/>
                </a:solidFill>
              </a:rPr>
              <a:t>Environment</a:t>
            </a:r>
          </a:p>
          <a:p>
            <a:pPr lvl="1"/>
            <a:r>
              <a:rPr lang="en-US" dirty="0" smtClean="0">
                <a:solidFill>
                  <a:srgbClr val="77933C"/>
                </a:solidFill>
              </a:rPr>
              <a:t>Technical resources</a:t>
            </a:r>
          </a:p>
          <a:p>
            <a:r>
              <a:rPr lang="en-US" dirty="0" err="1" smtClean="0"/>
              <a:t>xFOCE</a:t>
            </a:r>
            <a:r>
              <a:rPr lang="en-US" dirty="0" smtClean="0"/>
              <a:t> </a:t>
            </a:r>
            <a:r>
              <a:rPr lang="en-US" dirty="0"/>
              <a:t>community may draw from different </a:t>
            </a:r>
            <a:r>
              <a:rPr lang="en-US" dirty="0" smtClean="0"/>
              <a:t>approaches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989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study of some approaches</a:t>
            </a:r>
          </a:p>
          <a:p>
            <a:pPr lvl="1"/>
            <a:r>
              <a:rPr lang="en-US" dirty="0" smtClean="0"/>
              <a:t>Centralized Workstation</a:t>
            </a:r>
          </a:p>
          <a:p>
            <a:pPr lvl="1"/>
            <a:r>
              <a:rPr lang="en-US" dirty="0" smtClean="0"/>
              <a:t>Industrial Computers </a:t>
            </a:r>
          </a:p>
          <a:p>
            <a:pPr lvl="1"/>
            <a:r>
              <a:rPr lang="en-US" dirty="0" smtClean="0"/>
              <a:t>Sensor Node</a:t>
            </a:r>
          </a:p>
          <a:p>
            <a:r>
              <a:rPr lang="en-US" dirty="0" smtClean="0"/>
              <a:t>3 views to evaluate key features and trades</a:t>
            </a:r>
          </a:p>
          <a:p>
            <a:pPr lvl="1"/>
            <a:r>
              <a:rPr lang="en-US" dirty="0">
                <a:solidFill>
                  <a:srgbClr val="E46C0A"/>
                </a:solidFill>
              </a:rPr>
              <a:t>Location</a:t>
            </a:r>
            <a:r>
              <a:rPr lang="en-US" dirty="0"/>
              <a:t>: </a:t>
            </a:r>
            <a:r>
              <a:rPr lang="en-US" dirty="0">
                <a:solidFill>
                  <a:srgbClr val="376092"/>
                </a:solidFill>
              </a:rPr>
              <a:t>shore, surface, seafloor</a:t>
            </a:r>
          </a:p>
          <a:p>
            <a:pPr lvl="1"/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Build/buy</a:t>
            </a:r>
            <a:r>
              <a:rPr lang="en-US" dirty="0" smtClean="0"/>
              <a:t>: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hardware, software</a:t>
            </a:r>
          </a:p>
          <a:p>
            <a:pPr lvl="1"/>
            <a:r>
              <a:rPr lang="en-US" dirty="0" smtClean="0">
                <a:solidFill>
                  <a:srgbClr val="E46C0A"/>
                </a:solidFill>
              </a:rPr>
              <a:t>Connections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376092"/>
                </a:solidFill>
              </a:rPr>
              <a:t>topology and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240669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Next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up: Centralized </a:t>
            </a:r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Workstation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…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Workstation computing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Similar to </a:t>
            </a:r>
            <a:r>
              <a:rPr lang="en-US" i="1" dirty="0" err="1" smtClean="0">
                <a:solidFill>
                  <a:schemeClr val="accent6">
                    <a:lumMod val="50000"/>
                  </a:schemeClr>
                </a:solidFill>
              </a:rPr>
              <a:t>dpFOCE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 implementation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Mixed Common Off The Shelf (</a:t>
            </a:r>
            <a:r>
              <a:rPr lang="en-US" b="1" i="1" dirty="0" smtClean="0">
                <a:solidFill>
                  <a:schemeClr val="accent6">
                    <a:lumMod val="50000"/>
                  </a:schemeClr>
                </a:solidFill>
              </a:rPr>
              <a:t>COTS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) /custom hardware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Shown here using cabled configuration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830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1688" y="3248290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ounded Rectangle 173"/>
          <p:cNvSpPr/>
          <p:nvPr/>
        </p:nvSpPr>
        <p:spPr>
          <a:xfrm>
            <a:off x="2363772" y="4988857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703245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713195" y="3909909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6323199" y="3875617"/>
            <a:ext cx="1243647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Distribution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772522" y="818498"/>
            <a:ext cx="847061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Data</a:t>
            </a:r>
          </a:p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Archive</a:t>
            </a:r>
            <a:endParaRPr lang="en-US" dirty="0">
              <a:solidFill>
                <a:srgbClr val="376092"/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593782" y="4324283"/>
            <a:ext cx="2054480" cy="5438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45152" y="4619599"/>
            <a:ext cx="0" cy="24850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163313" y="4449230"/>
            <a:ext cx="1035782" cy="44839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1"/>
          </p:cNvCxnSpPr>
          <p:nvPr/>
        </p:nvCxnSpPr>
        <p:spPr>
          <a:xfrm flipH="1">
            <a:off x="5935851" y="4162424"/>
            <a:ext cx="387348" cy="0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163313" y="4340674"/>
            <a:ext cx="1104265" cy="49589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8" y="4619599"/>
            <a:ext cx="0" cy="27459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163313" y="2133600"/>
            <a:ext cx="1468909" cy="194337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736972" y="4424770"/>
            <a:ext cx="1967321" cy="53785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  <a:endCxn id="170" idx="2"/>
          </p:cNvCxnSpPr>
          <p:nvPr/>
        </p:nvCxnSpPr>
        <p:spPr>
          <a:xfrm>
            <a:off x="6619583" y="1105305"/>
            <a:ext cx="244798" cy="20311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Centralized Workstation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Location View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3713195" y="3302003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>
            <a:stCxn id="73" idx="2"/>
            <a:endCxn id="65" idx="0"/>
          </p:cNvCxnSpPr>
          <p:nvPr/>
        </p:nvCxnSpPr>
        <p:spPr>
          <a:xfrm flipH="1">
            <a:off x="6945023" y="2707213"/>
            <a:ext cx="541398" cy="1168404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2363772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083779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323359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4626641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084374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290967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6831989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903647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4626641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57" name="Pentagon 156"/>
          <p:cNvSpPr/>
          <p:nvPr/>
        </p:nvSpPr>
        <p:spPr>
          <a:xfrm>
            <a:off x="1767882" y="6140741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92212"/>
              </p:ext>
            </p:extLst>
          </p:nvPr>
        </p:nvGraphicFramePr>
        <p:xfrm>
          <a:off x="227568" y="146814"/>
          <a:ext cx="5356083" cy="2783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4028"/>
                <a:gridCol w="1111883"/>
                <a:gridCol w="2850172"/>
              </a:tblGrid>
              <a:tr h="42719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Component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Location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Why</a:t>
                      </a:r>
                      <a:endParaRPr lang="en-US" sz="1200" dirty="0"/>
                    </a:p>
                  </a:txBody>
                  <a:tcPr/>
                </a:tc>
              </a:tr>
              <a:tr h="476299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Controller HW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Could run on shore</a:t>
                      </a:r>
                    </a:p>
                    <a:p>
                      <a:r>
                        <a:rPr lang="en-US" sz="1200" dirty="0" smtClean="0"/>
                        <a:t>Experiment</a:t>
                      </a:r>
                      <a:r>
                        <a:rPr lang="en-US" sz="1200" baseline="0" dirty="0" smtClean="0"/>
                        <a:t> continues </a:t>
                      </a:r>
                      <a:r>
                        <a:rPr lang="en-US" sz="1200" dirty="0" smtClean="0"/>
                        <a:t>if </a:t>
                      </a:r>
                      <a:r>
                        <a:rPr lang="en-US" sz="1200" dirty="0" err="1" smtClean="0"/>
                        <a:t>comms</a:t>
                      </a:r>
                      <a:r>
                        <a:rPr lang="en-US" sz="1200" dirty="0" smtClean="0"/>
                        <a:t> fails</a:t>
                      </a:r>
                    </a:p>
                  </a:txBody>
                  <a:tcPr anchor="ctr"/>
                </a:tc>
              </a:tr>
              <a:tr h="50413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Controller Software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‘’</a:t>
                      </a:r>
                      <a:endParaRPr lang="en-US" sz="1200" dirty="0"/>
                    </a:p>
                  </a:txBody>
                  <a:tcPr anchor="ctr"/>
                </a:tc>
              </a:tr>
              <a:tr h="34695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UI Software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Shore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Easier maintenance</a:t>
                      </a:r>
                      <a:endParaRPr lang="en-US" sz="1200" dirty="0"/>
                    </a:p>
                  </a:txBody>
                  <a:tcPr anchor="ctr"/>
                </a:tc>
              </a:tr>
              <a:tr h="524741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Power 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Need</a:t>
                      </a:r>
                      <a:r>
                        <a:rPr lang="en-US" sz="1200" baseline="0" dirty="0" smtClean="0"/>
                        <a:t> fine-grained power management at site</a:t>
                      </a:r>
                      <a:endParaRPr lang="en-US" sz="1200" dirty="0"/>
                    </a:p>
                  </a:txBody>
                  <a:tcPr anchor="ctr"/>
                </a:tc>
              </a:tr>
              <a:tr h="50413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Data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</a:p>
                    <a:p>
                      <a:r>
                        <a:rPr lang="en-US" sz="1200" dirty="0" smtClean="0"/>
                        <a:t>And Shore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Experiment</a:t>
                      </a:r>
                      <a:r>
                        <a:rPr lang="en-US" sz="1200" baseline="0" dirty="0" smtClean="0"/>
                        <a:t> continues </a:t>
                      </a:r>
                      <a:r>
                        <a:rPr lang="en-US" sz="1200" dirty="0" smtClean="0"/>
                        <a:t>if </a:t>
                      </a:r>
                      <a:r>
                        <a:rPr lang="en-US" sz="1200" dirty="0" err="1" smtClean="0"/>
                        <a:t>comms</a:t>
                      </a:r>
                      <a:r>
                        <a:rPr lang="en-US" sz="1200" dirty="0" smtClean="0"/>
                        <a:t> fails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59" name="Rounded Rectangle 158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grpSp>
        <p:nvGrpSpPr>
          <p:cNvPr id="166" name="Group 165"/>
          <p:cNvGrpSpPr/>
          <p:nvPr/>
        </p:nvGrpSpPr>
        <p:grpSpPr>
          <a:xfrm>
            <a:off x="789678" y="5771409"/>
            <a:ext cx="879789" cy="879789"/>
            <a:chOff x="850878" y="5411812"/>
            <a:chExt cx="879789" cy="879789"/>
          </a:xfrm>
        </p:grpSpPr>
        <p:sp>
          <p:nvSpPr>
            <p:cNvPr id="167" name="Oval 166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8" name="Picture 167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69" name="Group 168"/>
          <p:cNvGrpSpPr/>
          <p:nvPr/>
        </p:nvGrpSpPr>
        <p:grpSpPr>
          <a:xfrm>
            <a:off x="6864381" y="734747"/>
            <a:ext cx="1075417" cy="1147353"/>
            <a:chOff x="7180536" y="711795"/>
            <a:chExt cx="1503467" cy="1604036"/>
          </a:xfrm>
        </p:grpSpPr>
        <p:sp>
          <p:nvSpPr>
            <p:cNvPr id="170" name="Oval 169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1" name="Picture 170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75" name="Pentagon 174"/>
          <p:cNvSpPr/>
          <p:nvPr/>
        </p:nvSpPr>
        <p:spPr>
          <a:xfrm>
            <a:off x="1736972" y="5102058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78" name="TextBox 177"/>
          <p:cNvSpPr txBox="1"/>
          <p:nvPr/>
        </p:nvSpPr>
        <p:spPr>
          <a:xfrm>
            <a:off x="2854884" y="6088182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79" name="TextBox 178"/>
          <p:cNvSpPr txBox="1"/>
          <p:nvPr/>
        </p:nvSpPr>
        <p:spPr>
          <a:xfrm>
            <a:off x="6439943" y="6380842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sp>
        <p:nvSpPr>
          <p:cNvPr id="73" name="Rounded Rectangle 72"/>
          <p:cNvSpPr/>
          <p:nvPr/>
        </p:nvSpPr>
        <p:spPr>
          <a:xfrm>
            <a:off x="7033043" y="2133600"/>
            <a:ext cx="906756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Source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754891" y="4619599"/>
            <a:ext cx="879789" cy="879789"/>
            <a:chOff x="850878" y="4417866"/>
            <a:chExt cx="879789" cy="879789"/>
          </a:xfrm>
        </p:grpSpPr>
        <p:sp>
          <p:nvSpPr>
            <p:cNvPr id="81" name="Oval 80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2" name="Picture 81" descr="redPump-xpar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286" y="4561942"/>
              <a:ext cx="636764" cy="636764"/>
            </a:xfrm>
            <a:prstGeom prst="rect">
              <a:avLst/>
            </a:prstGeom>
          </p:spPr>
        </p:pic>
      </p:grpSp>
      <p:pic>
        <p:nvPicPr>
          <p:cNvPr id="74" name="Picture 73" descr="foce-seafloor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03" y="3809418"/>
            <a:ext cx="1852514" cy="57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77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Centralized Workstation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7772760" y="797548"/>
            <a:ext cx="1159162" cy="61087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Build/Buy</a:t>
            </a:r>
          </a:p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View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68125" y="5922023"/>
            <a:ext cx="52501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•"/>
            </a:pPr>
            <a:r>
              <a:rPr lang="en-US" sz="1600" dirty="0" smtClean="0"/>
              <a:t>SIAM: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Software </a:t>
            </a: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Infrastructure and Applications for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MOOS</a:t>
            </a:r>
          </a:p>
          <a:p>
            <a:pPr marL="285750" indent="-285750">
              <a:buFontTx/>
              <a:buChar char="•"/>
            </a:pPr>
            <a:r>
              <a:rPr lang="en-US" sz="1600" dirty="0" smtClean="0"/>
              <a:t>SSDS: </a:t>
            </a: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Shore Side Data System </a:t>
            </a:r>
            <a:endParaRPr lang="en-US" sz="1600" dirty="0"/>
          </a:p>
        </p:txBody>
      </p:sp>
      <p:graphicFrame>
        <p:nvGraphicFramePr>
          <p:cNvPr id="69" name="Table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831613"/>
              </p:ext>
            </p:extLst>
          </p:nvPr>
        </p:nvGraphicFramePr>
        <p:xfrm>
          <a:off x="352365" y="1159822"/>
          <a:ext cx="7495049" cy="43300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1071"/>
                <a:gridCol w="1376664"/>
                <a:gridCol w="4387314"/>
              </a:tblGrid>
              <a:tr h="42451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Component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Build/Buy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Implementation</a:t>
                      </a:r>
                      <a:endParaRPr lang="en-US" sz="1600" dirty="0"/>
                    </a:p>
                  </a:txBody>
                  <a:tcPr/>
                </a:tc>
              </a:tr>
              <a:tr h="72167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Controller HW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Buy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PC104 Pentium</a:t>
                      </a:r>
                    </a:p>
                    <a:p>
                      <a:r>
                        <a:rPr lang="en-US" sz="1600" dirty="0" smtClean="0"/>
                        <a:t>Serial port</a:t>
                      </a:r>
                      <a:r>
                        <a:rPr lang="en-US" sz="1600" baseline="0" dirty="0" smtClean="0"/>
                        <a:t> cards (16 total)</a:t>
                      </a:r>
                      <a:endParaRPr lang="en-US" sz="1600" dirty="0"/>
                    </a:p>
                  </a:txBody>
                  <a:tcPr anchor="ctr"/>
                </a:tc>
              </a:tr>
              <a:tr h="101882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Controller Software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Build</a:t>
                      </a:r>
                    </a:p>
                    <a:p>
                      <a:r>
                        <a:rPr lang="en-US" sz="1600" dirty="0" smtClean="0"/>
                        <a:t>Open Source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Linux,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Java</a:t>
                      </a:r>
                    </a:p>
                    <a:p>
                      <a:r>
                        <a:rPr lang="en-US" sz="1600" dirty="0" smtClean="0"/>
                        <a:t>Custom</a:t>
                      </a:r>
                      <a:r>
                        <a:rPr lang="en-US" sz="1600" dirty="0" smtClean="0">
                          <a:solidFill>
                            <a:srgbClr val="953735"/>
                          </a:solidFill>
                        </a:rPr>
                        <a:t>: SIAM Data Acquisition</a:t>
                      </a:r>
                      <a:r>
                        <a:rPr lang="en-US" sz="1600" baseline="0" dirty="0" smtClean="0">
                          <a:solidFill>
                            <a:srgbClr val="953735"/>
                          </a:solidFill>
                        </a:rPr>
                        <a:t> software</a:t>
                      </a:r>
                      <a:endParaRPr lang="en-US" sz="1600" dirty="0" smtClean="0">
                        <a:solidFill>
                          <a:srgbClr val="953735"/>
                        </a:solidFill>
                      </a:endParaRPr>
                    </a:p>
                    <a:p>
                      <a:r>
                        <a:rPr lang="en-US" sz="1600" dirty="0" smtClean="0"/>
                        <a:t>Open</a:t>
                      </a:r>
                      <a:r>
                        <a:rPr lang="en-US" sz="1600" baseline="0" dirty="0" smtClean="0"/>
                        <a:t> Source: </a:t>
                      </a:r>
                      <a:r>
                        <a:rPr lang="en-US" sz="1600" baseline="0" dirty="0" err="1" smtClean="0">
                          <a:solidFill>
                            <a:srgbClr val="953735"/>
                          </a:solidFill>
                        </a:rPr>
                        <a:t>DataTurbine</a:t>
                      </a:r>
                      <a:r>
                        <a:rPr lang="en-US" sz="1600" baseline="0" dirty="0" smtClean="0"/>
                        <a:t>, e.g.</a:t>
                      </a:r>
                    </a:p>
                  </a:txBody>
                  <a:tcPr anchor="ctr"/>
                </a:tc>
              </a:tr>
              <a:tr h="101882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Archive, UI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Build</a:t>
                      </a:r>
                    </a:p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PC Workstation</a:t>
                      </a:r>
                    </a:p>
                    <a:p>
                      <a:r>
                        <a:rPr lang="en-US" sz="1600" dirty="0" err="1" smtClean="0"/>
                        <a:t>MacOS</a:t>
                      </a:r>
                      <a:r>
                        <a:rPr lang="en-US" sz="1600" dirty="0" smtClean="0"/>
                        <a:t>,</a:t>
                      </a:r>
                      <a:r>
                        <a:rPr lang="en-US" sz="1600" baseline="0" dirty="0" smtClean="0"/>
                        <a:t> Windows, Linux, Java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Custom: </a:t>
                      </a:r>
                      <a:r>
                        <a:rPr lang="en-US" sz="16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SSDS,</a:t>
                      </a:r>
                      <a:r>
                        <a:rPr lang="en-US" sz="16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sz="16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FOCE GUI</a:t>
                      </a:r>
                      <a:endParaRPr lang="en-US" sz="16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42451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Power 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Build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Custom: load switching</a:t>
                      </a:r>
                      <a:r>
                        <a:rPr lang="en-US" sz="1600" baseline="0" dirty="0" smtClean="0"/>
                        <a:t> and monitoring </a:t>
                      </a:r>
                      <a:r>
                        <a:rPr lang="en-US" sz="1600" dirty="0" smtClean="0"/>
                        <a:t>chassis</a:t>
                      </a:r>
                      <a:endParaRPr lang="en-US" sz="1600" dirty="0"/>
                    </a:p>
                  </a:txBody>
                  <a:tcPr anchor="ctr"/>
                </a:tc>
              </a:tr>
              <a:tr h="72167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ESW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Build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Custom:</a:t>
                      </a:r>
                      <a:r>
                        <a:rPr lang="en-US" sz="1600" baseline="0" dirty="0" smtClean="0"/>
                        <a:t> electronics, software, chassis</a:t>
                      </a:r>
                    </a:p>
                    <a:p>
                      <a:r>
                        <a:rPr lang="en-US" sz="1600" baseline="0" dirty="0" smtClean="0"/>
                        <a:t>COTS: pumps, controllers</a:t>
                      </a:r>
                      <a:endParaRPr lang="en-US" sz="1600" dirty="0" smtClean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6865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4" name="Straight Connector 133"/>
          <p:cNvCxnSpPr>
            <a:stCxn id="105" idx="1"/>
          </p:cNvCxnSpPr>
          <p:nvPr/>
        </p:nvCxnSpPr>
        <p:spPr>
          <a:xfrm flipH="1">
            <a:off x="6282844" y="4298308"/>
            <a:ext cx="461186" cy="15830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stCxn id="108" idx="2"/>
            <a:endCxn id="105" idx="0"/>
          </p:cNvCxnSpPr>
          <p:nvPr/>
        </p:nvCxnSpPr>
        <p:spPr>
          <a:xfrm flipH="1">
            <a:off x="7365854" y="2869072"/>
            <a:ext cx="984064" cy="1142429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Rounded Rectangle 104"/>
          <p:cNvSpPr/>
          <p:nvPr/>
        </p:nvSpPr>
        <p:spPr>
          <a:xfrm>
            <a:off x="6744030" y="4011501"/>
            <a:ext cx="1243647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Distribution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8" name="Rounded Rectangle 107"/>
          <p:cNvSpPr/>
          <p:nvPr/>
        </p:nvSpPr>
        <p:spPr>
          <a:xfrm>
            <a:off x="7896540" y="2295459"/>
            <a:ext cx="906756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Source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3" name="Rounded Rectangle 152"/>
          <p:cNvSpPr/>
          <p:nvPr/>
        </p:nvSpPr>
        <p:spPr>
          <a:xfrm>
            <a:off x="2363772" y="4935974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4" name="Pentagon 153"/>
          <p:cNvSpPr/>
          <p:nvPr/>
        </p:nvSpPr>
        <p:spPr>
          <a:xfrm>
            <a:off x="1736972" y="5049175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50" name="Group 149"/>
          <p:cNvGrpSpPr/>
          <p:nvPr/>
        </p:nvGrpSpPr>
        <p:grpSpPr>
          <a:xfrm>
            <a:off x="6886565" y="1033129"/>
            <a:ext cx="913462" cy="983434"/>
            <a:chOff x="7180536" y="711795"/>
            <a:chExt cx="1503467" cy="1604036"/>
          </a:xfrm>
        </p:grpSpPr>
        <p:sp>
          <p:nvSpPr>
            <p:cNvPr id="151" name="Oval 150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2" name="Picture 151" descr="workstation-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grpSp>
        <p:nvGrpSpPr>
          <p:cNvPr id="147" name="Group 146"/>
          <p:cNvGrpSpPr/>
          <p:nvPr/>
        </p:nvGrpSpPr>
        <p:grpSpPr>
          <a:xfrm>
            <a:off x="754891" y="5703356"/>
            <a:ext cx="879789" cy="879789"/>
            <a:chOff x="850878" y="5411812"/>
            <a:chExt cx="879789" cy="879789"/>
          </a:xfrm>
        </p:grpSpPr>
        <p:sp>
          <p:nvSpPr>
            <p:cNvPr id="148" name="Oval 147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9" name="Picture 148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sp>
        <p:nvSpPr>
          <p:cNvPr id="139" name="Pentagon 138"/>
          <p:cNvSpPr/>
          <p:nvPr/>
        </p:nvSpPr>
        <p:spPr>
          <a:xfrm>
            <a:off x="1767882" y="6010175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2369534" y="4935974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/>
          <p:cNvGrpSpPr/>
          <p:nvPr/>
        </p:nvGrpSpPr>
        <p:grpSpPr>
          <a:xfrm>
            <a:off x="4089541" y="5757873"/>
            <a:ext cx="551967" cy="646758"/>
            <a:chOff x="1788020" y="1582961"/>
            <a:chExt cx="329086" cy="403787"/>
          </a:xfrm>
        </p:grpSpPr>
        <p:sp>
          <p:nvSpPr>
            <p:cNvPr id="80" name="Oval 7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81" name="Pentagon 8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82" name="Straight Connector 81"/>
            <p:cNvCxnSpPr>
              <a:endCxn id="8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oup 82"/>
          <p:cNvGrpSpPr/>
          <p:nvPr/>
        </p:nvGrpSpPr>
        <p:grpSpPr>
          <a:xfrm>
            <a:off x="6329121" y="5662774"/>
            <a:ext cx="551967" cy="646758"/>
            <a:chOff x="1788020" y="1582961"/>
            <a:chExt cx="329086" cy="403787"/>
          </a:xfrm>
        </p:grpSpPr>
        <p:sp>
          <p:nvSpPr>
            <p:cNvPr id="84" name="Oval 83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85" name="Pentagon 84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86" name="Straight Connector 85"/>
            <p:cNvCxnSpPr>
              <a:endCxn id="84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oup 86"/>
          <p:cNvGrpSpPr/>
          <p:nvPr/>
        </p:nvGrpSpPr>
        <p:grpSpPr>
          <a:xfrm>
            <a:off x="4632403" y="5028976"/>
            <a:ext cx="505545" cy="659984"/>
            <a:chOff x="7271690" y="5160717"/>
            <a:chExt cx="505545" cy="659984"/>
          </a:xfrm>
        </p:grpSpPr>
        <p:sp>
          <p:nvSpPr>
            <p:cNvPr id="88" name="Oval 8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89" name="Straight Connector 88"/>
            <p:cNvCxnSpPr>
              <a:endCxn id="8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Rectangle 8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4090136" y="5027302"/>
            <a:ext cx="505545" cy="659984"/>
            <a:chOff x="7271690" y="5160717"/>
            <a:chExt cx="505545" cy="659984"/>
          </a:xfrm>
        </p:grpSpPr>
        <p:sp>
          <p:nvSpPr>
            <p:cNvPr id="92" name="Oval 9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93" name="Straight Connector 92"/>
            <p:cNvCxnSpPr>
              <a:endCxn id="9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6296729" y="4929215"/>
            <a:ext cx="505545" cy="659984"/>
            <a:chOff x="7271690" y="5160717"/>
            <a:chExt cx="505545" cy="659984"/>
          </a:xfrm>
        </p:grpSpPr>
        <p:sp>
          <p:nvSpPr>
            <p:cNvPr id="96" name="Oval 9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97" name="Straight Connector 96"/>
            <p:cNvCxnSpPr>
              <a:endCxn id="9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Rectangle 9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6837751" y="4929215"/>
            <a:ext cx="505545" cy="659984"/>
            <a:chOff x="7271690" y="5160717"/>
            <a:chExt cx="505545" cy="659984"/>
          </a:xfrm>
        </p:grpSpPr>
        <p:sp>
          <p:nvSpPr>
            <p:cNvPr id="101" name="Oval 10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02" name="Straight Connector 101"/>
            <p:cNvCxnSpPr>
              <a:endCxn id="10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Rectangle 10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6909409" y="5649112"/>
            <a:ext cx="505545" cy="659984"/>
            <a:chOff x="7271690" y="5160717"/>
            <a:chExt cx="505545" cy="659984"/>
          </a:xfrm>
        </p:grpSpPr>
        <p:sp>
          <p:nvSpPr>
            <p:cNvPr id="113" name="Oval 112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14" name="Straight Connector 113"/>
            <p:cNvCxnSpPr>
              <a:endCxn id="113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Rectangle 114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4632403" y="5757873"/>
            <a:ext cx="505545" cy="659984"/>
            <a:chOff x="7271690" y="5160717"/>
            <a:chExt cx="505545" cy="659984"/>
          </a:xfrm>
        </p:grpSpPr>
        <p:sp>
          <p:nvSpPr>
            <p:cNvPr id="117" name="Oval 116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7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Rectangle 118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3719421" y="3588618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817305" y="1121615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406423" y="1408422"/>
            <a:ext cx="412012" cy="0"/>
          </a:xfrm>
          <a:prstGeom prst="line">
            <a:avLst/>
          </a:prstGeom>
          <a:ln w="38100" cmpd="sng"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3059144" y="3588810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6171" y="3269820"/>
            <a:ext cx="9116387" cy="35552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ounded Rectangle 134"/>
          <p:cNvSpPr/>
          <p:nvPr/>
        </p:nvSpPr>
        <p:spPr>
          <a:xfrm>
            <a:off x="4762662" y="4585114"/>
            <a:ext cx="921263" cy="528492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Serial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69657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ounded Rectangle 135"/>
          <p:cNvSpPr/>
          <p:nvPr/>
        </p:nvSpPr>
        <p:spPr>
          <a:xfrm>
            <a:off x="6312056" y="3101801"/>
            <a:ext cx="1138064" cy="736542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Fiber Optic 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Power and Data Cable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Centralized Workstation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593782" y="4324283"/>
            <a:ext cx="2054480" cy="543822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334793" y="4424770"/>
            <a:ext cx="9680" cy="44333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059181" y="4270980"/>
            <a:ext cx="1035782" cy="448396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059181" y="4162424"/>
            <a:ext cx="1104265" cy="495896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8" y="4375462"/>
            <a:ext cx="0" cy="518733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736972" y="4424770"/>
            <a:ext cx="1967321" cy="537856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Rounded Rectangle 132"/>
          <p:cNvSpPr/>
          <p:nvPr/>
        </p:nvSpPr>
        <p:spPr>
          <a:xfrm>
            <a:off x="1560276" y="3949386"/>
            <a:ext cx="1347594" cy="426076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Ethernet-Serial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176" name="Straight Connector 175"/>
          <p:cNvCxnSpPr/>
          <p:nvPr/>
        </p:nvCxnSpPr>
        <p:spPr>
          <a:xfrm flipV="1">
            <a:off x="5214656" y="2869072"/>
            <a:ext cx="1244714" cy="1165967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8" name="Rounded Rectangle 137"/>
          <p:cNvSpPr/>
          <p:nvPr/>
        </p:nvSpPr>
        <p:spPr>
          <a:xfrm>
            <a:off x="7772760" y="797548"/>
            <a:ext cx="1159162" cy="61087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Connection</a:t>
            </a:r>
          </a:p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View</a:t>
            </a:r>
          </a:p>
        </p:txBody>
      </p:sp>
      <p:sp>
        <p:nvSpPr>
          <p:cNvPr id="141" name="Rounded Rectangle 140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42" name="Rounded Rectangle 141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43" name="Rounded Rectangle 142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137" name="Rounded Rectangle 136"/>
          <p:cNvSpPr/>
          <p:nvPr/>
        </p:nvSpPr>
        <p:spPr>
          <a:xfrm>
            <a:off x="6163446" y="564588"/>
            <a:ext cx="921263" cy="528492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2874311" y="6021786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59" name="TextBox 158"/>
          <p:cNvSpPr txBox="1"/>
          <p:nvPr/>
        </p:nvSpPr>
        <p:spPr>
          <a:xfrm>
            <a:off x="6459370" y="6314446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grpSp>
        <p:nvGrpSpPr>
          <p:cNvPr id="76" name="Group 75"/>
          <p:cNvGrpSpPr/>
          <p:nvPr/>
        </p:nvGrpSpPr>
        <p:grpSpPr>
          <a:xfrm>
            <a:off x="754891" y="4700336"/>
            <a:ext cx="879789" cy="879789"/>
            <a:chOff x="850878" y="4417866"/>
            <a:chExt cx="879789" cy="879789"/>
          </a:xfrm>
        </p:grpSpPr>
        <p:sp>
          <p:nvSpPr>
            <p:cNvPr id="78" name="Oval 77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4" name="Picture 103" descr="redPump-xpar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286" y="4561942"/>
              <a:ext cx="636764" cy="636764"/>
            </a:xfrm>
            <a:prstGeom prst="rect">
              <a:avLst/>
            </a:prstGeom>
          </p:spPr>
        </p:pic>
      </p:grpSp>
      <p:sp>
        <p:nvSpPr>
          <p:cNvPr id="109" name="Rounded Rectangle 108"/>
          <p:cNvSpPr/>
          <p:nvPr/>
        </p:nvSpPr>
        <p:spPr>
          <a:xfrm>
            <a:off x="7955198" y="3470072"/>
            <a:ext cx="848098" cy="516704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1 kW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2" name="Rounded Rectangle 131"/>
          <p:cNvSpPr/>
          <p:nvPr/>
        </p:nvSpPr>
        <p:spPr>
          <a:xfrm>
            <a:off x="4624295" y="2869072"/>
            <a:ext cx="1193010" cy="516704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100 </a:t>
            </a:r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MBps</a:t>
            </a:r>
            <a:endParaRPr lang="en-US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836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Summary</a:t>
            </a:r>
            <a:br>
              <a:rPr lang="en-US" dirty="0" smtClean="0"/>
            </a:br>
            <a:r>
              <a:rPr lang="en-US" sz="3600" dirty="0" smtClean="0"/>
              <a:t>Centralized Workstation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3484880" cy="404876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Pros</a:t>
            </a:r>
          </a:p>
          <a:p>
            <a:pPr lvl="1"/>
            <a:r>
              <a:rPr lang="en-US" sz="2000" dirty="0" smtClean="0"/>
              <a:t>One software platform</a:t>
            </a:r>
          </a:p>
          <a:p>
            <a:pPr lvl="1"/>
            <a:r>
              <a:rPr lang="en-US" sz="2000" dirty="0" smtClean="0"/>
              <a:t>COTS computers</a:t>
            </a:r>
          </a:p>
          <a:p>
            <a:pPr lvl="1"/>
            <a:r>
              <a:rPr lang="en-US" sz="2000" dirty="0" smtClean="0"/>
              <a:t>COTS serial I/O solutions</a:t>
            </a:r>
            <a:endParaRPr lang="en-US" sz="2000" dirty="0"/>
          </a:p>
          <a:p>
            <a:pPr marL="457200" lvl="1" indent="0">
              <a:buNone/>
            </a:pPr>
            <a:endParaRPr lang="en-US" sz="2000" dirty="0" smtClean="0"/>
          </a:p>
        </p:txBody>
      </p:sp>
      <p:sp>
        <p:nvSpPr>
          <p:cNvPr id="4" name="Content Placeholder 8"/>
          <p:cNvSpPr txBox="1">
            <a:spLocks/>
          </p:cNvSpPr>
          <p:nvPr/>
        </p:nvSpPr>
        <p:spPr>
          <a:xfrm>
            <a:off x="5374640" y="1600200"/>
            <a:ext cx="3342640" cy="40487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Cons</a:t>
            </a:r>
          </a:p>
          <a:p>
            <a:pPr lvl="1"/>
            <a:r>
              <a:rPr lang="en-US" sz="2000" dirty="0" smtClean="0"/>
              <a:t>Extensibility in packaging and housings…have to put a lot of holes in housings</a:t>
            </a:r>
            <a:endParaRPr lang="en-US" sz="1600" dirty="0" smtClean="0"/>
          </a:p>
          <a:p>
            <a:pPr lvl="2"/>
            <a:r>
              <a:rPr lang="en-US" sz="1600" dirty="0" smtClean="0"/>
              <a:t>Can use junction boxes</a:t>
            </a:r>
          </a:p>
          <a:p>
            <a:pPr lvl="1"/>
            <a:r>
              <a:rPr lang="en-US" sz="2000" dirty="0"/>
              <a:t>Need lots of serial ports</a:t>
            </a:r>
          </a:p>
          <a:p>
            <a:pPr lvl="2"/>
            <a:r>
              <a:rPr lang="en-US" sz="1600" dirty="0"/>
              <a:t>Custom serial IO </a:t>
            </a:r>
            <a:r>
              <a:rPr lang="en-US" dirty="0" smtClean="0"/>
              <a:t>Power </a:t>
            </a:r>
            <a:r>
              <a:rPr lang="en-US" dirty="0"/>
              <a:t>consumption</a:t>
            </a:r>
          </a:p>
          <a:p>
            <a:pPr lvl="1"/>
            <a:r>
              <a:rPr lang="en-US" sz="2000" dirty="0" smtClean="0"/>
              <a:t>Less modular</a:t>
            </a:r>
          </a:p>
          <a:p>
            <a:pPr lvl="1"/>
            <a:endParaRPr lang="en-US" sz="1600" dirty="0" smtClean="0"/>
          </a:p>
          <a:p>
            <a:pPr lvl="1"/>
            <a:r>
              <a:rPr lang="en-US" sz="2000" dirty="0" smtClean="0"/>
              <a:t>Custom </a:t>
            </a:r>
            <a:r>
              <a:rPr lang="en-US" sz="2000" dirty="0"/>
              <a:t>HW/</a:t>
            </a:r>
            <a:r>
              <a:rPr lang="en-US" sz="2000" dirty="0" smtClean="0"/>
              <a:t>SW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32139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Next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up: Industrial Computers…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Industrial automation computers (WAGO, Compact Rio, e.g.)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Similar to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CP-FOCE implementation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Uses primarily COTS hardware and software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Shown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here using moored configuration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961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ounded Rectangle 168"/>
          <p:cNvSpPr/>
          <p:nvPr/>
        </p:nvSpPr>
        <p:spPr>
          <a:xfrm>
            <a:off x="3922731" y="231313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702742" y="1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Rectangle 67"/>
          <p:cNvSpPr/>
          <p:nvPr/>
        </p:nvSpPr>
        <p:spPr>
          <a:xfrm>
            <a:off x="1" y="3253523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0" name="Rounded Rectangle 159"/>
          <p:cNvSpPr/>
          <p:nvPr/>
        </p:nvSpPr>
        <p:spPr>
          <a:xfrm>
            <a:off x="2677268" y="4982098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1" name="Pentagon 160"/>
          <p:cNvSpPr/>
          <p:nvPr/>
        </p:nvSpPr>
        <p:spPr>
          <a:xfrm>
            <a:off x="2050468" y="5095299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011385" y="235369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4593785" y="1846158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96408" y="1567808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887123" y="4324283"/>
            <a:ext cx="2054480" cy="5438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738493" y="4619599"/>
            <a:ext cx="0" cy="24850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384449" y="4514498"/>
            <a:ext cx="814646" cy="383128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384449" y="4424770"/>
            <a:ext cx="883129" cy="41180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831879" y="4619599"/>
            <a:ext cx="0" cy="27459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>
            <a:endCxn id="168" idx="2"/>
          </p:cNvCxnSpPr>
          <p:nvPr/>
        </p:nvCxnSpPr>
        <p:spPr>
          <a:xfrm flipV="1">
            <a:off x="4580280" y="3137932"/>
            <a:ext cx="0" cy="81631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030313" y="4424770"/>
            <a:ext cx="1967321" cy="53785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>
            <a:off x="6579886" y="2141422"/>
            <a:ext cx="160755" cy="21227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3965399" y="1724136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2657113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377120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323359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4919982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377715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290967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6831989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903647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4919982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519678"/>
              </p:ext>
            </p:extLst>
          </p:nvPr>
        </p:nvGraphicFramePr>
        <p:xfrm>
          <a:off x="119219" y="85169"/>
          <a:ext cx="3736523" cy="2886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505"/>
                <a:gridCol w="1134508"/>
                <a:gridCol w="1629510"/>
              </a:tblGrid>
              <a:tr h="2905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Component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Location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Why</a:t>
                      </a:r>
                      <a:endParaRPr lang="en-US" sz="1200" dirty="0"/>
                    </a:p>
                  </a:txBody>
                  <a:tcPr/>
                </a:tc>
              </a:tr>
              <a:tr h="472089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Controller HW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and/or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Easier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access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Large housings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4335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Controller Software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And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Co-located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w/ HW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290517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UI Software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Easier maintenance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6191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Power 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 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or 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Easier access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4335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Data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 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and/or 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Co-located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w/ control</a:t>
                      </a:r>
                      <a:endParaRPr lang="en-US" sz="12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4335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ESW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Shore 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Or Surface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Permitting, depth,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distance from 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7" name="Rounded Rectangle 66"/>
          <p:cNvSpPr/>
          <p:nvPr/>
        </p:nvSpPr>
        <p:spPr>
          <a:xfrm>
            <a:off x="6773223" y="2360851"/>
            <a:ext cx="971702" cy="512097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UI </a:t>
            </a:r>
            <a:endParaRPr lang="en-US" dirty="0">
              <a:solidFill>
                <a:srgbClr val="376092"/>
              </a:solidFill>
            </a:endParaRPr>
          </a:p>
        </p:txBody>
      </p:sp>
      <p:cxnSp>
        <p:nvCxnSpPr>
          <p:cNvPr id="81" name="Straight Connector 80"/>
          <p:cNvCxnSpPr/>
          <p:nvPr/>
        </p:nvCxnSpPr>
        <p:spPr>
          <a:xfrm flipH="1">
            <a:off x="5118657" y="2750817"/>
            <a:ext cx="1529438" cy="0"/>
          </a:xfrm>
          <a:prstGeom prst="line">
            <a:avLst/>
          </a:prstGeom>
          <a:ln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V="1">
            <a:off x="7249458" y="1923250"/>
            <a:ext cx="0" cy="37450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29" name="Hexagon 28"/>
          <p:cNvSpPr/>
          <p:nvPr/>
        </p:nvSpPr>
        <p:spPr>
          <a:xfrm>
            <a:off x="4183847" y="4081000"/>
            <a:ext cx="1109291" cy="374890"/>
          </a:xfrm>
          <a:prstGeom prst="hex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Junction</a:t>
            </a:r>
            <a:endParaRPr lang="en-US" sz="1400" dirty="0">
              <a:solidFill>
                <a:srgbClr val="376092"/>
              </a:solidFill>
            </a:endParaRPr>
          </a:p>
        </p:txBody>
      </p:sp>
      <p:sp>
        <p:nvSpPr>
          <p:cNvPr id="100" name="Pentagon 99"/>
          <p:cNvSpPr/>
          <p:nvPr/>
        </p:nvSpPr>
        <p:spPr>
          <a:xfrm>
            <a:off x="2053263" y="6007460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08" name="Group 107"/>
          <p:cNvGrpSpPr/>
          <p:nvPr/>
        </p:nvGrpSpPr>
        <p:grpSpPr>
          <a:xfrm>
            <a:off x="1047935" y="5762732"/>
            <a:ext cx="879789" cy="879789"/>
            <a:chOff x="850878" y="5411812"/>
            <a:chExt cx="879789" cy="879789"/>
          </a:xfrm>
        </p:grpSpPr>
        <p:sp>
          <p:nvSpPr>
            <p:cNvPr id="109" name="Oval 108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0" name="Picture 109" descr="fanBlade-xpar.gi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11" name="Group 110"/>
          <p:cNvGrpSpPr/>
          <p:nvPr/>
        </p:nvGrpSpPr>
        <p:grpSpPr>
          <a:xfrm>
            <a:off x="6763473" y="833817"/>
            <a:ext cx="948870" cy="1012341"/>
            <a:chOff x="7180536" y="711795"/>
            <a:chExt cx="1503467" cy="1604036"/>
          </a:xfrm>
        </p:grpSpPr>
        <p:sp>
          <p:nvSpPr>
            <p:cNvPr id="112" name="Oval 111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9" name="Picture 158" descr="workstation-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Industrial Computers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Location View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265585" y="2419771"/>
            <a:ext cx="894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Wireless</a:t>
            </a:r>
            <a:endParaRPr lang="en-US" sz="1600" dirty="0"/>
          </a:p>
        </p:txBody>
      </p:sp>
      <p:sp>
        <p:nvSpPr>
          <p:cNvPr id="166" name="TextBox 165"/>
          <p:cNvSpPr txBox="1"/>
          <p:nvPr/>
        </p:nvSpPr>
        <p:spPr>
          <a:xfrm>
            <a:off x="2871115" y="6074669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67" name="TextBox 166"/>
          <p:cNvSpPr txBox="1"/>
          <p:nvPr/>
        </p:nvSpPr>
        <p:spPr>
          <a:xfrm>
            <a:off x="6456174" y="6367329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sp>
        <p:nvSpPr>
          <p:cNvPr id="168" name="Rounded Rectangle 167"/>
          <p:cNvSpPr/>
          <p:nvPr/>
        </p:nvSpPr>
        <p:spPr>
          <a:xfrm>
            <a:off x="4099187" y="242824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4989117" y="2419771"/>
            <a:ext cx="0" cy="1534477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/>
        </p:nvGrpSpPr>
        <p:grpSpPr>
          <a:xfrm>
            <a:off x="1047935" y="4769159"/>
            <a:ext cx="879789" cy="879789"/>
            <a:chOff x="850878" y="4417866"/>
            <a:chExt cx="879789" cy="879789"/>
          </a:xfrm>
        </p:grpSpPr>
        <p:sp>
          <p:nvSpPr>
            <p:cNvPr id="79" name="Oval 78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0" name="Picture 79" descr="redPump-xpar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286" y="4561942"/>
              <a:ext cx="636764" cy="636764"/>
            </a:xfrm>
            <a:prstGeom prst="rect">
              <a:avLst/>
            </a:prstGeom>
          </p:spPr>
        </p:pic>
      </p:grpSp>
      <p:pic>
        <p:nvPicPr>
          <p:cNvPr id="7" name="Picture 6" descr="IMG_0332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8" t="27692" r="20623" b="18796"/>
          <a:stretch/>
        </p:blipFill>
        <p:spPr>
          <a:xfrm>
            <a:off x="3566985" y="282200"/>
            <a:ext cx="2026590" cy="110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564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Computing Architectures</a:t>
            </a:r>
            <a:br>
              <a:rPr lang="en-US" dirty="0" smtClean="0"/>
            </a:br>
            <a:r>
              <a:rPr lang="en-US" sz="3600" dirty="0" smtClean="0"/>
              <a:t>User Concerns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E46C0A"/>
                </a:solidFill>
              </a:rPr>
              <a:t>Performance</a:t>
            </a:r>
            <a:r>
              <a:rPr lang="en-US" dirty="0" smtClean="0"/>
              <a:t>: valid scientific approach, data quality </a:t>
            </a:r>
          </a:p>
          <a:p>
            <a:r>
              <a:rPr lang="en-US" dirty="0" smtClean="0">
                <a:solidFill>
                  <a:srgbClr val="E46C0A"/>
                </a:solidFill>
              </a:rPr>
              <a:t>Flexibility</a:t>
            </a:r>
            <a:r>
              <a:rPr lang="en-US" dirty="0" smtClean="0"/>
              <a:t>: wide range of environments, scenarios</a:t>
            </a:r>
          </a:p>
          <a:p>
            <a:r>
              <a:rPr lang="en-US" dirty="0" smtClean="0">
                <a:solidFill>
                  <a:srgbClr val="E46C0A"/>
                </a:solidFill>
              </a:rPr>
              <a:t>Ease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Build</a:t>
            </a:r>
          </a:p>
          <a:p>
            <a:pPr lvl="1"/>
            <a:r>
              <a:rPr lang="en-US" dirty="0" smtClean="0"/>
              <a:t>Test</a:t>
            </a:r>
          </a:p>
          <a:p>
            <a:pPr lvl="1"/>
            <a:r>
              <a:rPr lang="en-US" dirty="0" smtClean="0"/>
              <a:t>Use, maintain</a:t>
            </a:r>
          </a:p>
          <a:p>
            <a:pPr lvl="1"/>
            <a:r>
              <a:rPr lang="en-US" dirty="0" smtClean="0"/>
              <a:t>Extend</a:t>
            </a:r>
          </a:p>
          <a:p>
            <a:r>
              <a:rPr lang="en-US" dirty="0" smtClean="0">
                <a:solidFill>
                  <a:srgbClr val="E46C0A"/>
                </a:solidFill>
              </a:rPr>
              <a:t>Cost</a:t>
            </a:r>
          </a:p>
        </p:txBody>
      </p:sp>
    </p:spTree>
    <p:extLst>
      <p:ext uri="{BB962C8B-B14F-4D97-AF65-F5344CB8AC3E}">
        <p14:creationId xmlns:p14="http://schemas.microsoft.com/office/powerpoint/2010/main" val="734377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Rounded Rectangle 160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Industrial Computers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62" name="Rounded Rectangle 161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Build/Buy</a:t>
            </a:r>
          </a:p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View</a:t>
            </a:r>
          </a:p>
        </p:txBody>
      </p:sp>
      <p:graphicFrame>
        <p:nvGraphicFramePr>
          <p:cNvPr id="69" name="Table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142246"/>
              </p:ext>
            </p:extLst>
          </p:nvPr>
        </p:nvGraphicFramePr>
        <p:xfrm>
          <a:off x="752961" y="879862"/>
          <a:ext cx="6762500" cy="44282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1881"/>
                <a:gridCol w="1421594"/>
                <a:gridCol w="3779025"/>
              </a:tblGrid>
              <a:tr h="33379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Component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Build/Buy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Implementation</a:t>
                      </a:r>
                      <a:endParaRPr lang="en-US" sz="1600" dirty="0"/>
                    </a:p>
                  </a:txBody>
                  <a:tcPr/>
                </a:tc>
              </a:tr>
              <a:tr h="801109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Controller HW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Buy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COTS: WAGO, National Instruments Compact-Rio (NI-CRIO),</a:t>
                      </a:r>
                    </a:p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Serial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MUX, Video MUX</a:t>
                      </a:r>
                      <a:endParaRPr lang="en-US" sz="16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801109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Controller Software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Buy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COTS: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LabView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 (custom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drivers)</a:t>
                      </a:r>
                      <a:endParaRPr lang="en-US" sz="1600" dirty="0" smtClean="0">
                        <a:solidFill>
                          <a:srgbClr val="000000"/>
                        </a:solidFill>
                      </a:endParaRPr>
                    </a:p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Open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Source: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DataTurbine</a:t>
                      </a:r>
                      <a:endParaRPr lang="en-US" sz="1600" baseline="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1034766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Archive, UI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Buy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PC Workstation</a:t>
                      </a:r>
                    </a:p>
                    <a:p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MacOS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,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Windows, Linux</a:t>
                      </a:r>
                      <a:endParaRPr lang="en-US" sz="1600" dirty="0" smtClean="0">
                        <a:solidFill>
                          <a:srgbClr val="000000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Open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Source: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DataTurbine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, RDV,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Pachube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...</a:t>
                      </a:r>
                    </a:p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COTS: 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LabView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 (custom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archive), MATLAB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56745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Power 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COTS: WAGO, NI-CRIO</a:t>
                      </a:r>
                    </a:p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Custom: Ground fault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detection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, isolation</a:t>
                      </a:r>
                    </a:p>
                  </a:txBody>
                  <a:tcPr anchor="ctr"/>
                </a:tc>
              </a:tr>
              <a:tr h="801109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ESW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Custom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: pump and valve drivers </a:t>
                      </a:r>
                      <a:endParaRPr lang="en-US" sz="1600" dirty="0" smtClean="0">
                        <a:solidFill>
                          <a:srgbClr val="000000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COTS: WAGO, NI-CRIO,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LabView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, pumps, motor controllers</a:t>
                      </a:r>
                      <a:endParaRPr lang="en-US" sz="16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1" name="TextBox 80"/>
          <p:cNvSpPr txBox="1"/>
          <p:nvPr/>
        </p:nvSpPr>
        <p:spPr>
          <a:xfrm>
            <a:off x="1944306" y="5437540"/>
            <a:ext cx="473719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•"/>
            </a:pPr>
            <a:r>
              <a:rPr lang="en-US" sz="1600" dirty="0" smtClean="0"/>
              <a:t>COTS: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Common Off The Shelf</a:t>
            </a:r>
          </a:p>
          <a:p>
            <a:pPr marL="285750" indent="-285750">
              <a:buFontTx/>
              <a:buChar char="•"/>
            </a:pPr>
            <a:r>
              <a:rPr lang="en-US" sz="1600" dirty="0" smtClean="0"/>
              <a:t>OSDT: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Open Source Data Turbine</a:t>
            </a:r>
            <a:endParaRPr lang="en-US" sz="1600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Tx/>
              <a:buChar char="•"/>
            </a:pPr>
            <a:r>
              <a:rPr lang="en-US" sz="1600" dirty="0" smtClean="0"/>
              <a:t>RDV: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Real-time Data Viewer OSDT client</a:t>
            </a:r>
          </a:p>
          <a:p>
            <a:pPr marL="285750" indent="-285750">
              <a:buFontTx/>
              <a:buChar char="•"/>
            </a:pPr>
            <a:r>
              <a:rPr lang="en-US" sz="1600" dirty="0" smtClean="0"/>
              <a:t>WAGO, CRIO: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Industrial computer implementations</a:t>
            </a:r>
            <a:endParaRPr lang="en-US" sz="1600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Tx/>
              <a:buChar char="•"/>
            </a:pPr>
            <a:r>
              <a:rPr lang="en-US" sz="1600" dirty="0" smtClean="0"/>
              <a:t>MUX: </a:t>
            </a:r>
            <a:r>
              <a:rPr lang="en-US" sz="1600" dirty="0" smtClean="0">
                <a:solidFill>
                  <a:srgbClr val="953735"/>
                </a:solidFill>
              </a:rPr>
              <a:t>multiplexer</a:t>
            </a:r>
            <a:endParaRPr lang="en-US" sz="1600" dirty="0">
              <a:solidFill>
                <a:srgbClr val="9537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925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ounded Rectangle 88"/>
          <p:cNvSpPr/>
          <p:nvPr/>
        </p:nvSpPr>
        <p:spPr>
          <a:xfrm>
            <a:off x="3866291" y="2330064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0" name="Rounded Rectangle 159"/>
          <p:cNvSpPr/>
          <p:nvPr/>
        </p:nvSpPr>
        <p:spPr>
          <a:xfrm>
            <a:off x="2677268" y="4982098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1" name="Pentagon 160"/>
          <p:cNvSpPr/>
          <p:nvPr/>
        </p:nvSpPr>
        <p:spPr>
          <a:xfrm>
            <a:off x="2050468" y="5095299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2657113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377120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323359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4919982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377715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290967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6831989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903647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4919982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00" name="Pentagon 99"/>
          <p:cNvSpPr/>
          <p:nvPr/>
        </p:nvSpPr>
        <p:spPr>
          <a:xfrm>
            <a:off x="2053263" y="6007460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08" name="Group 107"/>
          <p:cNvGrpSpPr/>
          <p:nvPr/>
        </p:nvGrpSpPr>
        <p:grpSpPr>
          <a:xfrm>
            <a:off x="1047935" y="5762732"/>
            <a:ext cx="879789" cy="879789"/>
            <a:chOff x="850878" y="5411812"/>
            <a:chExt cx="879789" cy="879789"/>
          </a:xfrm>
        </p:grpSpPr>
        <p:sp>
          <p:nvSpPr>
            <p:cNvPr id="109" name="Oval 108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0" name="Picture 109" descr="fanBlade-xpar.gi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sp>
        <p:nvSpPr>
          <p:cNvPr id="72" name="Rectangle 71"/>
          <p:cNvSpPr/>
          <p:nvPr/>
        </p:nvSpPr>
        <p:spPr>
          <a:xfrm>
            <a:off x="570274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16325" y="3265223"/>
            <a:ext cx="9116387" cy="356455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966188" y="2412904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4593785" y="1846158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73019" y="1437329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887123" y="4324283"/>
            <a:ext cx="2054480" cy="543822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636465" y="4514498"/>
            <a:ext cx="0" cy="353607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384449" y="4514498"/>
            <a:ext cx="814646" cy="383128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384449" y="4424770"/>
            <a:ext cx="883129" cy="411800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831879" y="4455890"/>
            <a:ext cx="0" cy="438305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030313" y="4424770"/>
            <a:ext cx="1967321" cy="537856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>
            <a:off x="6535624" y="2082800"/>
            <a:ext cx="205017" cy="270892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3965399" y="1724136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6740641" y="2343695"/>
            <a:ext cx="971702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UI </a:t>
            </a:r>
            <a:endParaRPr lang="en-US" dirty="0">
              <a:solidFill>
                <a:srgbClr val="376092"/>
              </a:solidFill>
            </a:endParaRPr>
          </a:p>
        </p:txBody>
      </p:sp>
      <p:cxnSp>
        <p:nvCxnSpPr>
          <p:cNvPr id="91" name="Straight Connector 90"/>
          <p:cNvCxnSpPr/>
          <p:nvPr/>
        </p:nvCxnSpPr>
        <p:spPr>
          <a:xfrm flipV="1">
            <a:off x="7249458" y="1923250"/>
            <a:ext cx="0" cy="374500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29" name="Hexagon 28"/>
          <p:cNvSpPr/>
          <p:nvPr/>
        </p:nvSpPr>
        <p:spPr>
          <a:xfrm>
            <a:off x="4183847" y="4081000"/>
            <a:ext cx="1109291" cy="374890"/>
          </a:xfrm>
          <a:prstGeom prst="hex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Junction</a:t>
            </a:r>
            <a:endParaRPr lang="en-US" sz="1400" dirty="0">
              <a:solidFill>
                <a:srgbClr val="376092"/>
              </a:solidFill>
            </a:endParaRPr>
          </a:p>
        </p:txBody>
      </p:sp>
      <p:grpSp>
        <p:nvGrpSpPr>
          <p:cNvPr id="111" name="Group 110"/>
          <p:cNvGrpSpPr/>
          <p:nvPr/>
        </p:nvGrpSpPr>
        <p:grpSpPr>
          <a:xfrm>
            <a:off x="6763473" y="833817"/>
            <a:ext cx="948870" cy="1012341"/>
            <a:chOff x="7180536" y="711795"/>
            <a:chExt cx="1503467" cy="1604036"/>
          </a:xfrm>
        </p:grpSpPr>
        <p:sp>
          <p:nvSpPr>
            <p:cNvPr id="112" name="Oval 111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9" name="Picture 158" descr="workstation-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Industrial Computers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err="1" smtClean="0">
                <a:solidFill>
                  <a:schemeClr val="accent6">
                    <a:lumMod val="75000"/>
                  </a:schemeClr>
                </a:solidFill>
              </a:rPr>
              <a:t>ConnectionView</a:t>
            </a:r>
            <a:endParaRPr lang="en-US" sz="1600" i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2230420" y="3917390"/>
            <a:ext cx="893696" cy="551024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Serial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5304793" y="2930262"/>
            <a:ext cx="1343302" cy="947538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RF Wireless</a:t>
            </a:r>
          </a:p>
          <a:p>
            <a:pPr algn="ctr"/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WiFi</a:t>
            </a:r>
            <a:endParaRPr lang="en-US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Cell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Satellite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4089558" y="2484015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2854884" y="6125838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6439943" y="6418498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cxnSp>
        <p:nvCxnSpPr>
          <p:cNvPr id="87" name="Straight Connector 86"/>
          <p:cNvCxnSpPr/>
          <p:nvPr/>
        </p:nvCxnSpPr>
        <p:spPr>
          <a:xfrm flipH="1">
            <a:off x="5118657" y="2750817"/>
            <a:ext cx="1529438" cy="0"/>
          </a:xfrm>
          <a:prstGeom prst="line">
            <a:avLst/>
          </a:prstGeom>
          <a:ln w="38100" cmpd="sng"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4989117" y="2419771"/>
            <a:ext cx="0" cy="1534477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>
            <a:endCxn id="79" idx="2"/>
          </p:cNvCxnSpPr>
          <p:nvPr/>
        </p:nvCxnSpPr>
        <p:spPr>
          <a:xfrm flipV="1">
            <a:off x="4570651" y="3193705"/>
            <a:ext cx="0" cy="777475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7" name="Group 76"/>
          <p:cNvGrpSpPr/>
          <p:nvPr/>
        </p:nvGrpSpPr>
        <p:grpSpPr>
          <a:xfrm>
            <a:off x="1047935" y="4710395"/>
            <a:ext cx="879789" cy="879789"/>
            <a:chOff x="850878" y="4417866"/>
            <a:chExt cx="879789" cy="879789"/>
          </a:xfrm>
        </p:grpSpPr>
        <p:sp>
          <p:nvSpPr>
            <p:cNvPr id="78" name="Oval 77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0" name="Picture 79" descr="redPump-xpar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286" y="4561942"/>
              <a:ext cx="636764" cy="636764"/>
            </a:xfrm>
            <a:prstGeom prst="rect">
              <a:avLst/>
            </a:prstGeom>
          </p:spPr>
        </p:pic>
      </p:grpSp>
      <p:sp>
        <p:nvSpPr>
          <p:cNvPr id="81" name="Rounded Rectangle 80"/>
          <p:cNvSpPr/>
          <p:nvPr/>
        </p:nvSpPr>
        <p:spPr>
          <a:xfrm>
            <a:off x="3494755" y="3326776"/>
            <a:ext cx="893696" cy="551024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Serial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998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Industrial Computers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3484880" cy="4048761"/>
          </a:xfrm>
        </p:spPr>
        <p:txBody>
          <a:bodyPr/>
          <a:lstStyle/>
          <a:p>
            <a:r>
              <a:rPr lang="en-US" sz="2400" dirty="0" smtClean="0"/>
              <a:t>Pros</a:t>
            </a:r>
          </a:p>
          <a:p>
            <a:pPr lvl="1"/>
            <a:r>
              <a:rPr lang="en-US" sz="2000" dirty="0" smtClean="0"/>
              <a:t>Mostly COTS components</a:t>
            </a:r>
          </a:p>
          <a:p>
            <a:pPr lvl="1"/>
            <a:r>
              <a:rPr lang="en-US" sz="2000" dirty="0" smtClean="0"/>
              <a:t>Vendor and user community support</a:t>
            </a:r>
          </a:p>
          <a:p>
            <a:pPr lvl="1"/>
            <a:r>
              <a:rPr lang="en-US" sz="2000" dirty="0" smtClean="0"/>
              <a:t>Easier to build</a:t>
            </a:r>
          </a:p>
          <a:p>
            <a:pPr lvl="1"/>
            <a:r>
              <a:rPr lang="en-US" sz="2000" dirty="0" smtClean="0"/>
              <a:t>COTS software provides much infrastructure</a:t>
            </a:r>
          </a:p>
        </p:txBody>
      </p:sp>
      <p:sp>
        <p:nvSpPr>
          <p:cNvPr id="4" name="Content Placeholder 8"/>
          <p:cNvSpPr txBox="1">
            <a:spLocks/>
          </p:cNvSpPr>
          <p:nvPr/>
        </p:nvSpPr>
        <p:spPr>
          <a:xfrm>
            <a:off x="5374640" y="1600200"/>
            <a:ext cx="3342640" cy="4048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Cons</a:t>
            </a:r>
          </a:p>
          <a:p>
            <a:pPr lvl="1"/>
            <a:r>
              <a:rPr lang="en-US" sz="2000" dirty="0" smtClean="0"/>
              <a:t>High cost of software and hardware</a:t>
            </a:r>
          </a:p>
          <a:p>
            <a:pPr lvl="1"/>
            <a:r>
              <a:rPr lang="en-US" sz="2000" dirty="0" smtClean="0"/>
              <a:t>High power consumption</a:t>
            </a:r>
          </a:p>
          <a:p>
            <a:pPr lvl="1"/>
            <a:r>
              <a:rPr lang="en-US" sz="2000" dirty="0" smtClean="0"/>
              <a:t>Large electronics form factors require larger housings</a:t>
            </a:r>
          </a:p>
        </p:txBody>
      </p:sp>
    </p:spTree>
    <p:extLst>
      <p:ext uri="{BB962C8B-B14F-4D97-AF65-F5344CB8AC3E}">
        <p14:creationId xmlns:p14="http://schemas.microsoft.com/office/powerpoint/2010/main" val="1521212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Next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up: Sensor Node…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Small COTS embedded PCs and microprocessors</a:t>
            </a:r>
          </a:p>
          <a:p>
            <a:pPr lvl="1"/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Modularize and aggregate power switching and/or data acquisition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Similar to </a:t>
            </a:r>
            <a:r>
              <a:rPr lang="en-US" i="1" dirty="0" err="1" smtClean="0">
                <a:solidFill>
                  <a:schemeClr val="accent6">
                    <a:lumMod val="50000"/>
                  </a:schemeClr>
                </a:solidFill>
              </a:rPr>
              <a:t>eFOCE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 implementation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Reduce power consumption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Shown here using moored configuration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287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1688" y="3248290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ounded Rectangle 173"/>
          <p:cNvSpPr/>
          <p:nvPr/>
        </p:nvSpPr>
        <p:spPr>
          <a:xfrm>
            <a:off x="2894378" y="4988857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688563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68953" y="2001712"/>
            <a:ext cx="1017337" cy="578928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Controller/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 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4277075" y="1447006"/>
            <a:ext cx="695139" cy="38198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90721" y="606051"/>
            <a:ext cx="589118" cy="38299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2200074" y="4585996"/>
            <a:ext cx="901835" cy="252924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994175" y="4688682"/>
            <a:ext cx="733414" cy="361847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994175" y="4541167"/>
            <a:ext cx="807078" cy="40541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267578" y="4688030"/>
            <a:ext cx="938432" cy="27459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>
            <a:off x="6579971" y="1085009"/>
            <a:ext cx="518783" cy="61420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Sensor Node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Location View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598580" y="3419492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/>
          <p:nvPr/>
        </p:nvCxnSpPr>
        <p:spPr>
          <a:xfrm>
            <a:off x="4341086" y="1898887"/>
            <a:ext cx="0" cy="1511645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2894378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614385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853965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5157247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614980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821573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7362595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7434253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5157247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57" name="Pentagon 156"/>
          <p:cNvSpPr/>
          <p:nvPr/>
        </p:nvSpPr>
        <p:spPr>
          <a:xfrm>
            <a:off x="2298488" y="6140741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044411"/>
              </p:ext>
            </p:extLst>
          </p:nvPr>
        </p:nvGraphicFramePr>
        <p:xfrm>
          <a:off x="103027" y="30671"/>
          <a:ext cx="4066022" cy="3005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8022"/>
                <a:gridCol w="985520"/>
                <a:gridCol w="2062480"/>
              </a:tblGrid>
              <a:tr h="43939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Component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Location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Why</a:t>
                      </a:r>
                      <a:endParaRPr lang="en-US" sz="1200" dirty="0"/>
                    </a:p>
                  </a:txBody>
                  <a:tcPr/>
                </a:tc>
              </a:tr>
              <a:tr h="43939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Controller HW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Surface/Seafloor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Surface: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telemetry, UI</a:t>
                      </a:r>
                    </a:p>
                    <a:p>
                      <a:pPr algn="l"/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Seafloor: experiment control</a:t>
                      </a:r>
                      <a:endParaRPr lang="en-US" sz="12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3939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Controller Software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Seafloor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Gateway: control, telemetry</a:t>
                      </a:r>
                    </a:p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Node: data acquisition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29034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UI Software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Shore/Surface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Easier maintenance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55419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Power 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Probably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use generator, solar, wind on surface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61515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Data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Seafloor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And 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Local data needed for control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Central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archive for redundancy, easier access</a:t>
                      </a:r>
                      <a:endParaRPr lang="en-US" sz="12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59" name="Rounded Rectangle 158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grpSp>
        <p:nvGrpSpPr>
          <p:cNvPr id="166" name="Group 165"/>
          <p:cNvGrpSpPr/>
          <p:nvPr/>
        </p:nvGrpSpPr>
        <p:grpSpPr>
          <a:xfrm>
            <a:off x="1320284" y="5771409"/>
            <a:ext cx="879789" cy="879789"/>
            <a:chOff x="850878" y="5411812"/>
            <a:chExt cx="879789" cy="879789"/>
          </a:xfrm>
        </p:grpSpPr>
        <p:sp>
          <p:nvSpPr>
            <p:cNvPr id="167" name="Oval 166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8" name="Picture 167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69" name="Group 168"/>
          <p:cNvGrpSpPr/>
          <p:nvPr/>
        </p:nvGrpSpPr>
        <p:grpSpPr>
          <a:xfrm>
            <a:off x="6968202" y="1626980"/>
            <a:ext cx="1075417" cy="1147353"/>
            <a:chOff x="7180536" y="711795"/>
            <a:chExt cx="1503467" cy="1604036"/>
          </a:xfrm>
        </p:grpSpPr>
        <p:sp>
          <p:nvSpPr>
            <p:cNvPr id="170" name="Oval 169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1" name="Picture 170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75" name="Pentagon 174"/>
          <p:cNvSpPr/>
          <p:nvPr/>
        </p:nvSpPr>
        <p:spPr>
          <a:xfrm>
            <a:off x="2267578" y="5102058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3525894" y="3419492"/>
            <a:ext cx="2008253" cy="54849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/Gateway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3901709" y="4263542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4554484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5228905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3206010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V="1">
            <a:off x="4750236" y="2654710"/>
            <a:ext cx="0" cy="71306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5010733" y="1453428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77" name="Straight Connector 176"/>
          <p:cNvCxnSpPr/>
          <p:nvPr/>
        </p:nvCxnSpPr>
        <p:spPr>
          <a:xfrm flipH="1">
            <a:off x="4858446" y="4033521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4988560" y="4033521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 flipH="1">
            <a:off x="3674626" y="4033520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/>
          <p:cNvCxnSpPr/>
          <p:nvPr/>
        </p:nvCxnSpPr>
        <p:spPr>
          <a:xfrm>
            <a:off x="3804740" y="4033520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 flipH="1">
            <a:off x="4147246" y="4033521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>
            <a:off x="4277360" y="4033521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 flipH="1">
            <a:off x="5499733" y="4033520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>
            <a:off x="5629847" y="4033520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 flipH="1">
            <a:off x="4279643" y="4609716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>
            <a:off x="4409757" y="4609716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flipH="1">
            <a:off x="4948553" y="4627722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5078667" y="4627722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9" name="Rounded Rectangle 208"/>
          <p:cNvSpPr/>
          <p:nvPr/>
        </p:nvSpPr>
        <p:spPr>
          <a:xfrm>
            <a:off x="180963" y="3693740"/>
            <a:ext cx="1565165" cy="1128072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Load switching,</a:t>
            </a:r>
          </a:p>
          <a:p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Data Acquisition for </a:t>
            </a:r>
          </a:p>
          <a:p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1-4 Devices </a:t>
            </a:r>
          </a:p>
        </p:txBody>
      </p:sp>
      <p:cxnSp>
        <p:nvCxnSpPr>
          <p:cNvPr id="211" name="Straight Connector 210"/>
          <p:cNvCxnSpPr>
            <a:endCxn id="209" idx="3"/>
          </p:cNvCxnSpPr>
          <p:nvPr/>
        </p:nvCxnSpPr>
        <p:spPr>
          <a:xfrm flipH="1" flipV="1">
            <a:off x="1746128" y="4257776"/>
            <a:ext cx="1459882" cy="576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4" name="TextBox 223"/>
          <p:cNvSpPr txBox="1"/>
          <p:nvPr/>
        </p:nvSpPr>
        <p:spPr>
          <a:xfrm>
            <a:off x="3289501" y="6129157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225" name="TextBox 224"/>
          <p:cNvSpPr txBox="1"/>
          <p:nvPr/>
        </p:nvSpPr>
        <p:spPr>
          <a:xfrm>
            <a:off x="6874560" y="6421817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cxnSp>
        <p:nvCxnSpPr>
          <p:cNvPr id="226" name="Straight Connector 225"/>
          <p:cNvCxnSpPr/>
          <p:nvPr/>
        </p:nvCxnSpPr>
        <p:spPr>
          <a:xfrm flipH="1">
            <a:off x="5363351" y="2280590"/>
            <a:ext cx="1511209" cy="0"/>
          </a:xfrm>
          <a:prstGeom prst="line">
            <a:avLst/>
          </a:prstGeom>
          <a:ln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7" name="TextBox 226"/>
          <p:cNvSpPr txBox="1"/>
          <p:nvPr/>
        </p:nvSpPr>
        <p:spPr>
          <a:xfrm>
            <a:off x="5832693" y="2280590"/>
            <a:ext cx="894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Wireless</a:t>
            </a:r>
            <a:endParaRPr lang="en-US" sz="1600" dirty="0"/>
          </a:p>
        </p:txBody>
      </p:sp>
      <p:sp>
        <p:nvSpPr>
          <p:cNvPr id="232" name="Rounded Rectangle 231"/>
          <p:cNvSpPr/>
          <p:nvPr/>
        </p:nvSpPr>
        <p:spPr>
          <a:xfrm>
            <a:off x="6990178" y="3537580"/>
            <a:ext cx="1380534" cy="849639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Experiment Control for 1 chamber</a:t>
            </a:r>
          </a:p>
        </p:txBody>
      </p:sp>
      <p:cxnSp>
        <p:nvCxnSpPr>
          <p:cNvPr id="233" name="Straight Connector 232"/>
          <p:cNvCxnSpPr>
            <a:endCxn id="232" idx="1"/>
          </p:cNvCxnSpPr>
          <p:nvPr/>
        </p:nvCxnSpPr>
        <p:spPr>
          <a:xfrm>
            <a:off x="5646561" y="3962400"/>
            <a:ext cx="1343617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2" name="Group 91"/>
          <p:cNvGrpSpPr/>
          <p:nvPr/>
        </p:nvGrpSpPr>
        <p:grpSpPr>
          <a:xfrm>
            <a:off x="1320284" y="4812666"/>
            <a:ext cx="879789" cy="879789"/>
            <a:chOff x="850878" y="4417866"/>
            <a:chExt cx="879789" cy="879789"/>
          </a:xfrm>
        </p:grpSpPr>
        <p:sp>
          <p:nvSpPr>
            <p:cNvPr id="93" name="Oval 92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4" name="Picture 93" descr="redPump-xpar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286" y="4561942"/>
              <a:ext cx="636764" cy="636764"/>
            </a:xfrm>
            <a:prstGeom prst="rect">
              <a:avLst/>
            </a:prstGeom>
          </p:spPr>
        </p:pic>
      </p:grpSp>
      <p:pic>
        <p:nvPicPr>
          <p:cNvPr id="6" name="Picture 5" descr="Tascam-deployed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74" r="53956" b="6748"/>
          <a:stretch/>
        </p:blipFill>
        <p:spPr>
          <a:xfrm>
            <a:off x="4308919" y="37334"/>
            <a:ext cx="1223071" cy="135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939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Sensor Node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Build/Buy View</a:t>
            </a:r>
          </a:p>
        </p:txBody>
      </p:sp>
      <p:graphicFrame>
        <p:nvGraphicFramePr>
          <p:cNvPr id="85" name="Table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131320"/>
              </p:ext>
            </p:extLst>
          </p:nvPr>
        </p:nvGraphicFramePr>
        <p:xfrm>
          <a:off x="609295" y="1392111"/>
          <a:ext cx="7556522" cy="43801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5270"/>
                <a:gridCol w="1588511"/>
                <a:gridCol w="4222741"/>
              </a:tblGrid>
              <a:tr h="43654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Component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Build/Buy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Implementation</a:t>
                      </a:r>
                      <a:endParaRPr lang="en-US" sz="1600" dirty="0"/>
                    </a:p>
                  </a:txBody>
                  <a:tcPr/>
                </a:tc>
              </a:tr>
              <a:tr h="742125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Controller HW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Buy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Gateway: 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BeagleBoard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,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Android,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Gumstix</a:t>
                      </a:r>
                      <a:endParaRPr lang="en-US" sz="1600" baseline="0" dirty="0" smtClean="0">
                        <a:solidFill>
                          <a:srgbClr val="000000"/>
                        </a:solidFill>
                      </a:endParaRPr>
                    </a:p>
                    <a:p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Node: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Arduino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, MSP430,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SmartSensor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742125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Controller Software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Build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Gateway: Linux, Java,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C++/Java</a:t>
                      </a:r>
                    </a:p>
                    <a:p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Node: C/C++, Wiring, e.g.</a:t>
                      </a:r>
                    </a:p>
                    <a:p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Instrument drivers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894224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Archive, UI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Custom: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back end interface</a:t>
                      </a:r>
                    </a:p>
                    <a:p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Open Source: web server on gateway</a:t>
                      </a:r>
                    </a:p>
                  </a:txBody>
                  <a:tcPr anchor="ctr"/>
                </a:tc>
              </a:tr>
              <a:tr h="742125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Power 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Build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Custom: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load switch, ground fault detection, isolation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742125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ESW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Custom: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pump and valve drivers</a:t>
                      </a:r>
                      <a:endParaRPr lang="en-US" sz="1600" dirty="0" smtClean="0">
                        <a:solidFill>
                          <a:srgbClr val="000000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COTS: 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pumps, motor controllers</a:t>
                      </a:r>
                      <a:endParaRPr lang="en-US" sz="16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525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ounded Rectangle 72"/>
          <p:cNvSpPr/>
          <p:nvPr/>
        </p:nvSpPr>
        <p:spPr>
          <a:xfrm>
            <a:off x="3901709" y="4263542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4554484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5228905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3206010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4" name="Rounded Rectangle 173"/>
          <p:cNvSpPr/>
          <p:nvPr/>
        </p:nvSpPr>
        <p:spPr>
          <a:xfrm>
            <a:off x="2894378" y="4988857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238473" y="2001712"/>
            <a:ext cx="1017337" cy="578928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 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4246595" y="1447006"/>
            <a:ext cx="695139" cy="38198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6286457" y="610949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Sensor Node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7939798" y="775015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Connection</a:t>
            </a:r>
          </a:p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View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698035" y="3413904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/>
          <p:nvPr/>
        </p:nvCxnSpPr>
        <p:spPr>
          <a:xfrm>
            <a:off x="4351246" y="1898887"/>
            <a:ext cx="0" cy="151164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2894378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614385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853965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5157247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614980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821573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7362595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7434253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5157247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57" name="Pentagon 156"/>
          <p:cNvSpPr/>
          <p:nvPr/>
        </p:nvSpPr>
        <p:spPr>
          <a:xfrm>
            <a:off x="2298488" y="6140741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9" name="Rounded Rectangle 158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grpSp>
        <p:nvGrpSpPr>
          <p:cNvPr id="166" name="Group 165"/>
          <p:cNvGrpSpPr/>
          <p:nvPr/>
        </p:nvGrpSpPr>
        <p:grpSpPr>
          <a:xfrm>
            <a:off x="1320284" y="5771409"/>
            <a:ext cx="879789" cy="879789"/>
            <a:chOff x="850878" y="5411812"/>
            <a:chExt cx="879789" cy="879789"/>
          </a:xfrm>
        </p:grpSpPr>
        <p:sp>
          <p:nvSpPr>
            <p:cNvPr id="167" name="Oval 166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8" name="Picture 167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69" name="Group 168"/>
          <p:cNvGrpSpPr/>
          <p:nvPr/>
        </p:nvGrpSpPr>
        <p:grpSpPr>
          <a:xfrm>
            <a:off x="7148861" y="1334187"/>
            <a:ext cx="1075417" cy="1147353"/>
            <a:chOff x="7180536" y="711795"/>
            <a:chExt cx="1503467" cy="1604036"/>
          </a:xfrm>
        </p:grpSpPr>
        <p:sp>
          <p:nvSpPr>
            <p:cNvPr id="170" name="Oval 169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1" name="Picture 170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75" name="Pentagon 174"/>
          <p:cNvSpPr/>
          <p:nvPr/>
        </p:nvSpPr>
        <p:spPr>
          <a:xfrm>
            <a:off x="2267578" y="5102058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3639670" y="3413904"/>
            <a:ext cx="2008253" cy="54849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V="1">
            <a:off x="4719756" y="2654710"/>
            <a:ext cx="0" cy="713066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4980253" y="1453428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5" name="Rounded Rectangle 84"/>
          <p:cNvSpPr/>
          <p:nvPr/>
        </p:nvSpPr>
        <p:spPr>
          <a:xfrm>
            <a:off x="3254146" y="2580640"/>
            <a:ext cx="893696" cy="524278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(Serial?)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6325" y="3270865"/>
            <a:ext cx="9116387" cy="35532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2200074" y="4585996"/>
            <a:ext cx="901835" cy="252924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923055" y="4627722"/>
            <a:ext cx="701265" cy="33490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923055" y="4449230"/>
            <a:ext cx="701265" cy="328233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267578" y="4688030"/>
            <a:ext cx="938432" cy="274597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>
            <a:off x="4858446" y="3962400"/>
            <a:ext cx="0" cy="301143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4988560" y="3962400"/>
            <a:ext cx="0" cy="301142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 flipH="1">
            <a:off x="3674626" y="3962400"/>
            <a:ext cx="5684" cy="301142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/>
          <p:cNvCxnSpPr/>
          <p:nvPr/>
        </p:nvCxnSpPr>
        <p:spPr>
          <a:xfrm flipH="1">
            <a:off x="3804740" y="3962400"/>
            <a:ext cx="5058" cy="301141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>
            <a:off x="4147246" y="3962400"/>
            <a:ext cx="0" cy="301143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>
            <a:off x="4277360" y="3962400"/>
            <a:ext cx="0" cy="301142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 flipH="1">
            <a:off x="5499733" y="3962400"/>
            <a:ext cx="6782" cy="301142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>
            <a:off x="5629847" y="3962400"/>
            <a:ext cx="0" cy="301141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>
            <a:off x="4280239" y="4609716"/>
            <a:ext cx="0" cy="352911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>
            <a:off x="4409757" y="4609716"/>
            <a:ext cx="0" cy="352911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>
            <a:off x="4949149" y="4627722"/>
            <a:ext cx="0" cy="33490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5078667" y="4627722"/>
            <a:ext cx="0" cy="334905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Rounded Rectangle 85"/>
          <p:cNvSpPr/>
          <p:nvPr/>
        </p:nvSpPr>
        <p:spPr>
          <a:xfrm>
            <a:off x="2586228" y="3753907"/>
            <a:ext cx="893696" cy="426076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Serial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7" name="Rounded Rectangle 86"/>
          <p:cNvSpPr/>
          <p:nvPr/>
        </p:nvSpPr>
        <p:spPr>
          <a:xfrm>
            <a:off x="6581980" y="4201646"/>
            <a:ext cx="893696" cy="426076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Serial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203" name="Straight Connector 202"/>
          <p:cNvCxnSpPr/>
          <p:nvPr/>
        </p:nvCxnSpPr>
        <p:spPr>
          <a:xfrm>
            <a:off x="6872373" y="1194723"/>
            <a:ext cx="412347" cy="268865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Rectangle 71"/>
          <p:cNvSpPr/>
          <p:nvPr/>
        </p:nvSpPr>
        <p:spPr>
          <a:xfrm>
            <a:off x="5688563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ounded Rectangle 88"/>
          <p:cNvSpPr/>
          <p:nvPr/>
        </p:nvSpPr>
        <p:spPr>
          <a:xfrm>
            <a:off x="5923054" y="2222039"/>
            <a:ext cx="1175567" cy="958517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RF Wireless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Cell 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Satellite</a:t>
            </a:r>
          </a:p>
          <a:p>
            <a:pPr algn="ctr"/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WiFi</a:t>
            </a:r>
            <a:endParaRPr lang="en-US" sz="1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3284443" y="6129157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55" name="TextBox 154"/>
          <p:cNvSpPr txBox="1"/>
          <p:nvPr/>
        </p:nvSpPr>
        <p:spPr>
          <a:xfrm>
            <a:off x="6869502" y="6421817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cxnSp>
        <p:nvCxnSpPr>
          <p:cNvPr id="156" name="Straight Connector 155"/>
          <p:cNvCxnSpPr/>
          <p:nvPr/>
        </p:nvCxnSpPr>
        <p:spPr>
          <a:xfrm flipH="1">
            <a:off x="5363351" y="2026590"/>
            <a:ext cx="1562272" cy="0"/>
          </a:xfrm>
          <a:prstGeom prst="line">
            <a:avLst/>
          </a:prstGeom>
          <a:ln w="38100" cmpd="sng"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1" name="Group 90"/>
          <p:cNvGrpSpPr/>
          <p:nvPr/>
        </p:nvGrpSpPr>
        <p:grpSpPr>
          <a:xfrm>
            <a:off x="1320284" y="4710395"/>
            <a:ext cx="879789" cy="879789"/>
            <a:chOff x="850878" y="4417866"/>
            <a:chExt cx="879789" cy="879789"/>
          </a:xfrm>
        </p:grpSpPr>
        <p:sp>
          <p:nvSpPr>
            <p:cNvPr id="92" name="Oval 91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3" name="Picture 92" descr="redPump-xpar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286" y="4561942"/>
              <a:ext cx="636764" cy="6367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9310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Sensor Node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1"/>
            <a:ext cx="3484880" cy="40487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Pros</a:t>
            </a:r>
          </a:p>
          <a:p>
            <a:pPr lvl="1"/>
            <a:r>
              <a:rPr lang="en-US" sz="1800" dirty="0" smtClean="0"/>
              <a:t>Reduce power</a:t>
            </a:r>
            <a:endParaRPr lang="en-US" sz="1800" dirty="0" smtClean="0">
              <a:solidFill>
                <a:srgbClr val="FF0000"/>
              </a:solidFill>
            </a:endParaRPr>
          </a:p>
          <a:p>
            <a:pPr lvl="1"/>
            <a:r>
              <a:rPr lang="en-US" sz="1800" dirty="0" smtClean="0"/>
              <a:t>No custom serial IO expansion</a:t>
            </a:r>
          </a:p>
          <a:p>
            <a:pPr lvl="1"/>
            <a:r>
              <a:rPr lang="en-US" sz="1800" dirty="0" smtClean="0"/>
              <a:t>Modularizes data acquisition</a:t>
            </a:r>
          </a:p>
          <a:p>
            <a:pPr lvl="1"/>
            <a:r>
              <a:rPr lang="en-US" sz="1800" dirty="0" smtClean="0"/>
              <a:t>Many variations possible</a:t>
            </a:r>
          </a:p>
          <a:p>
            <a:pPr lvl="2"/>
            <a:r>
              <a:rPr lang="en-US" sz="1400" dirty="0" smtClean="0"/>
              <a:t>COTS processors, languages</a:t>
            </a:r>
          </a:p>
          <a:p>
            <a:pPr lvl="2"/>
            <a:r>
              <a:rPr lang="en-US" sz="1400" dirty="0" smtClean="0"/>
              <a:t>Topologies</a:t>
            </a:r>
          </a:p>
          <a:p>
            <a:pPr lvl="2"/>
            <a:r>
              <a:rPr lang="en-US" sz="1400" dirty="0" smtClean="0"/>
              <a:t>Connection backbone (cost: power)</a:t>
            </a:r>
          </a:p>
          <a:p>
            <a:pPr lvl="2"/>
            <a:r>
              <a:rPr lang="en-US" sz="1400" dirty="0" smtClean="0"/>
              <a:t>Component upgrades</a:t>
            </a:r>
          </a:p>
          <a:p>
            <a:pPr lvl="2"/>
            <a:r>
              <a:rPr lang="en-US" sz="1400" dirty="0" smtClean="0"/>
              <a:t>Drivers on Gateway</a:t>
            </a:r>
            <a:endParaRPr lang="en-US" sz="1400" dirty="0"/>
          </a:p>
        </p:txBody>
      </p:sp>
      <p:sp>
        <p:nvSpPr>
          <p:cNvPr id="4" name="Content Placeholder 8"/>
          <p:cNvSpPr txBox="1">
            <a:spLocks/>
          </p:cNvSpPr>
          <p:nvPr/>
        </p:nvSpPr>
        <p:spPr>
          <a:xfrm>
            <a:off x="5374640" y="1600200"/>
            <a:ext cx="3342640" cy="4048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Cons</a:t>
            </a:r>
          </a:p>
          <a:p>
            <a:pPr lvl="1"/>
            <a:r>
              <a:rPr lang="en-US" sz="1800" dirty="0" smtClean="0"/>
              <a:t>Two software development platforms</a:t>
            </a:r>
          </a:p>
          <a:p>
            <a:pPr lvl="1"/>
            <a:r>
              <a:rPr lang="en-US" sz="1800" dirty="0" smtClean="0"/>
              <a:t>More custom hardware to build, configure, maintain</a:t>
            </a:r>
          </a:p>
          <a:p>
            <a:pPr lvl="1"/>
            <a:r>
              <a:rPr lang="en-US" sz="1800" dirty="0" smtClean="0"/>
              <a:t>More cables, connectors, housings</a:t>
            </a:r>
          </a:p>
          <a:p>
            <a:pPr lvl="1"/>
            <a:r>
              <a:rPr lang="en-US" sz="1800" dirty="0" smtClean="0"/>
              <a:t>Video expansion path unclear</a:t>
            </a:r>
          </a:p>
          <a:p>
            <a:pPr lvl="1"/>
            <a:r>
              <a:rPr lang="en-US" sz="1800" dirty="0" smtClean="0"/>
              <a:t>Multiple system clocks</a:t>
            </a:r>
          </a:p>
        </p:txBody>
      </p:sp>
      <p:sp>
        <p:nvSpPr>
          <p:cNvPr id="5" name="Content Placeholder 8"/>
          <p:cNvSpPr txBox="1">
            <a:spLocks/>
          </p:cNvSpPr>
          <p:nvPr/>
        </p:nvSpPr>
        <p:spPr>
          <a:xfrm>
            <a:off x="1330960" y="5648961"/>
            <a:ext cx="6187440" cy="1209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796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Tradeoffs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0510481"/>
              </p:ext>
            </p:extLst>
          </p:nvPr>
        </p:nvGraphicFramePr>
        <p:xfrm>
          <a:off x="457200" y="1600200"/>
          <a:ext cx="8229600" cy="321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4400"/>
                <a:gridCol w="1412240"/>
                <a:gridCol w="1300480"/>
                <a:gridCol w="762000"/>
                <a:gridCol w="772160"/>
                <a:gridCol w="822960"/>
                <a:gridCol w="9753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Approach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Performance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Flexibility</a:t>
                      </a:r>
                      <a:endParaRPr lang="en-US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Ease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Cost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Build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Extend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Centralized Workstation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Industrial</a:t>
                      </a:r>
                      <a:r>
                        <a:rPr lang="en-US" sz="2400" baseline="0" dirty="0" smtClean="0"/>
                        <a:t> Computer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Sensor </a:t>
                      </a:r>
                    </a:p>
                    <a:p>
                      <a:r>
                        <a:rPr lang="en-US" sz="2400" dirty="0" smtClean="0"/>
                        <a:t>Node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03774" y="6212379"/>
            <a:ext cx="1391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Wingdings"/>
                <a:ea typeface="Wingdings"/>
                <a:cs typeface="Wingdings"/>
                <a:sym typeface="Wingdings"/>
              </a:rPr>
              <a:t></a:t>
            </a:r>
            <a:r>
              <a:rPr lang="en-US" dirty="0" smtClean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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</a:t>
            </a:r>
            <a:endParaRPr lang="en-US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14934" y="6212379"/>
            <a:ext cx="502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94165" y="6200250"/>
            <a:ext cx="550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000" dirty="0" smtClean="0"/>
              <a:t>Questions?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58581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few assumptions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49321"/>
              </p:ext>
            </p:extLst>
          </p:nvPr>
        </p:nvGraphicFramePr>
        <p:xfrm>
          <a:off x="629920" y="1417638"/>
          <a:ext cx="7894320" cy="4124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4315"/>
                <a:gridCol w="517000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Implementer profile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Researchers</a:t>
                      </a:r>
                      <a:r>
                        <a:rPr lang="en-US" baseline="0" dirty="0" smtClean="0"/>
                        <a:t> plus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2-4 post docs, grad students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0-1 engineer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Technical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Access to modest manufacturing facilities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Software is harder</a:t>
                      </a:r>
                      <a:r>
                        <a:rPr lang="en-US" baseline="0" dirty="0" smtClean="0"/>
                        <a:t> than hardware, mechanical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Strong preference for familiar COTS solutions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Implementation schedule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~6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months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Experiments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Campaign-style deployments</a:t>
                      </a:r>
                    </a:p>
                    <a:p>
                      <a:r>
                        <a:rPr lang="en-US" baseline="0" dirty="0" smtClean="0"/>
                        <a:t>12 month service life</a:t>
                      </a:r>
                    </a:p>
                    <a:p>
                      <a:r>
                        <a:rPr lang="en-US" baseline="0" dirty="0" smtClean="0"/>
                        <a:t>Remote and/or restricted sites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Lifecycle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Prefer to extend capability, rather than re-spin from scratch for successive funding rounds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930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Help users to understand and simplify key choices</a:t>
            </a:r>
          </a:p>
          <a:p>
            <a:r>
              <a:rPr lang="en-US" dirty="0" smtClean="0"/>
              <a:t>What UI </a:t>
            </a:r>
            <a:r>
              <a:rPr lang="en-US" b="1" i="1" dirty="0" smtClean="0"/>
              <a:t>choices</a:t>
            </a:r>
            <a:r>
              <a:rPr lang="en-US" dirty="0" smtClean="0"/>
              <a:t> will the user make related to UI</a:t>
            </a:r>
          </a:p>
          <a:p>
            <a:pPr lvl="1"/>
            <a:r>
              <a:rPr lang="en-US" dirty="0" smtClean="0"/>
              <a:t>Network, interfaces, security </a:t>
            </a:r>
          </a:p>
          <a:p>
            <a:r>
              <a:rPr lang="en-US" dirty="0" smtClean="0"/>
              <a:t>How do those choices affect concerns (performance, flexibility, ease, cost)</a:t>
            </a:r>
          </a:p>
          <a:p>
            <a:r>
              <a:rPr lang="en-US" dirty="0" smtClean="0"/>
              <a:t>What are pros/cons of various choices</a:t>
            </a:r>
          </a:p>
          <a:p>
            <a:pPr lvl="1"/>
            <a:r>
              <a:rPr lang="en-US" dirty="0" smtClean="0"/>
              <a:t>Cost, power, bandwidth, software skill, processing capability, software/system dependencies</a:t>
            </a:r>
          </a:p>
          <a:p>
            <a:r>
              <a:rPr lang="en-US" dirty="0" smtClean="0"/>
              <a:t>Modularity</a:t>
            </a:r>
          </a:p>
          <a:p>
            <a:pPr lvl="1"/>
            <a:r>
              <a:rPr lang="en-US" dirty="0"/>
              <a:t>Interfaces that support flexibility in UI choices</a:t>
            </a:r>
          </a:p>
          <a:p>
            <a:pPr lvl="1"/>
            <a:r>
              <a:rPr lang="en-US" dirty="0" smtClean="0"/>
              <a:t>Expansion path: what’s needed up front to start simply and build capability</a:t>
            </a:r>
          </a:p>
          <a:p>
            <a:r>
              <a:rPr lang="en-US" dirty="0" smtClean="0"/>
              <a:t>Sketch out a couple of concepts at either end of the spectrum</a:t>
            </a:r>
          </a:p>
          <a:p>
            <a:r>
              <a:rPr lang="en-US" dirty="0" smtClean="0"/>
              <a:t>Specific choice/detail more important for SWFOCE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61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704292" y="2396759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1529" y="2396759"/>
            <a:ext cx="1228585" cy="980999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Enriched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Seawater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21529" y="2957668"/>
            <a:ext cx="1228585" cy="420090"/>
          </a:xfrm>
          <a:prstGeom prst="roundRect">
            <a:avLst>
              <a:gd name="adj" fmla="val 9581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3501103" y="498028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4470062" y="498027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905065" y="3106449"/>
            <a:ext cx="1799228" cy="1292806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45151" y="3249632"/>
            <a:ext cx="0" cy="1263067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4999239" y="3249632"/>
            <a:ext cx="1095723" cy="1229290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3896435" y="1071641"/>
            <a:ext cx="0" cy="1244190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059180" y="3193604"/>
            <a:ext cx="1104265" cy="1224262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7" y="3193604"/>
            <a:ext cx="0" cy="1319095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059180" y="1269972"/>
            <a:ext cx="2049698" cy="1207717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979773" y="3193604"/>
            <a:ext cx="1793002" cy="1285318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5059180" y="784834"/>
            <a:ext cx="2056805" cy="36685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>
            <a:endCxn id="71" idx="2"/>
          </p:cNvCxnSpPr>
          <p:nvPr/>
        </p:nvCxnSpPr>
        <p:spPr>
          <a:xfrm flipH="1" flipV="1">
            <a:off x="4764621" y="1071641"/>
            <a:ext cx="13180" cy="124419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4" name="Rounded Rectangle 223"/>
          <p:cNvSpPr/>
          <p:nvPr/>
        </p:nvSpPr>
        <p:spPr>
          <a:xfrm>
            <a:off x="499245" y="1873831"/>
            <a:ext cx="494185" cy="44200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</a:t>
            </a:r>
            <a:r>
              <a:rPr lang="en-US" sz="14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en-US" baseline="-25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5" name="Rounded Rectangle 224"/>
          <p:cNvSpPr/>
          <p:nvPr/>
        </p:nvSpPr>
        <p:spPr>
          <a:xfrm>
            <a:off x="1019785" y="1873831"/>
            <a:ext cx="525378" cy="44200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H</a:t>
            </a:r>
            <a:r>
              <a:rPr lang="en-US" sz="14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O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44" name="Rounded Rectangle 343"/>
          <p:cNvSpPr/>
          <p:nvPr/>
        </p:nvSpPr>
        <p:spPr>
          <a:xfrm>
            <a:off x="6828744" y="2400379"/>
            <a:ext cx="1855259" cy="956115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FOCE Essentials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5" name="Rectangle 344"/>
          <p:cNvSpPr/>
          <p:nvPr/>
        </p:nvSpPr>
        <p:spPr>
          <a:xfrm>
            <a:off x="2396004" y="4660500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" name="Rounded Rectangle 345"/>
          <p:cNvSpPr/>
          <p:nvPr/>
        </p:nvSpPr>
        <p:spPr>
          <a:xfrm>
            <a:off x="2404488" y="4665691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347" name="Group 346"/>
          <p:cNvGrpSpPr/>
          <p:nvPr/>
        </p:nvGrpSpPr>
        <p:grpSpPr>
          <a:xfrm>
            <a:off x="4116011" y="5482399"/>
            <a:ext cx="551967" cy="646758"/>
            <a:chOff x="1788020" y="1582961"/>
            <a:chExt cx="329086" cy="403787"/>
          </a:xfrm>
        </p:grpSpPr>
        <p:sp>
          <p:nvSpPr>
            <p:cNvPr id="348" name="Oval 347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349" name="Pentagon 348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350" name="Straight Connector 349"/>
            <p:cNvCxnSpPr>
              <a:endCxn id="348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1" name="Group 350"/>
          <p:cNvGrpSpPr/>
          <p:nvPr/>
        </p:nvGrpSpPr>
        <p:grpSpPr>
          <a:xfrm>
            <a:off x="6355591" y="5387300"/>
            <a:ext cx="551967" cy="646758"/>
            <a:chOff x="1788020" y="1582961"/>
            <a:chExt cx="329086" cy="403787"/>
          </a:xfrm>
        </p:grpSpPr>
        <p:sp>
          <p:nvSpPr>
            <p:cNvPr id="352" name="Oval 351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353" name="Pentagon 352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354" name="Straight Connector 353"/>
            <p:cNvCxnSpPr>
              <a:endCxn id="352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5" name="Group 354"/>
          <p:cNvGrpSpPr/>
          <p:nvPr/>
        </p:nvGrpSpPr>
        <p:grpSpPr>
          <a:xfrm>
            <a:off x="4658873" y="4753502"/>
            <a:ext cx="505545" cy="659984"/>
            <a:chOff x="7271690" y="5160717"/>
            <a:chExt cx="505545" cy="659984"/>
          </a:xfrm>
        </p:grpSpPr>
        <p:sp>
          <p:nvSpPr>
            <p:cNvPr id="356" name="Oval 35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57" name="Straight Connector 356"/>
            <p:cNvCxnSpPr>
              <a:endCxn id="35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8" name="Rectangle 35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359" name="Group 358"/>
          <p:cNvGrpSpPr/>
          <p:nvPr/>
        </p:nvGrpSpPr>
        <p:grpSpPr>
          <a:xfrm>
            <a:off x="4116606" y="4751828"/>
            <a:ext cx="505545" cy="659984"/>
            <a:chOff x="7271690" y="5160717"/>
            <a:chExt cx="505545" cy="659984"/>
          </a:xfrm>
        </p:grpSpPr>
        <p:sp>
          <p:nvSpPr>
            <p:cNvPr id="360" name="Oval 35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61" name="Straight Connector 360"/>
            <p:cNvCxnSpPr>
              <a:endCxn id="36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2" name="Rectangle 36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363" name="Group 362"/>
          <p:cNvGrpSpPr/>
          <p:nvPr/>
        </p:nvGrpSpPr>
        <p:grpSpPr>
          <a:xfrm>
            <a:off x="6323199" y="4653741"/>
            <a:ext cx="505545" cy="659984"/>
            <a:chOff x="7271690" y="5160717"/>
            <a:chExt cx="505545" cy="659984"/>
          </a:xfrm>
        </p:grpSpPr>
        <p:sp>
          <p:nvSpPr>
            <p:cNvPr id="364" name="Oval 36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65" name="Straight Connector 364"/>
            <p:cNvCxnSpPr>
              <a:endCxn id="36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6" name="Rectangle 36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367" name="Group 366"/>
          <p:cNvGrpSpPr/>
          <p:nvPr/>
        </p:nvGrpSpPr>
        <p:grpSpPr>
          <a:xfrm>
            <a:off x="6864221" y="4653741"/>
            <a:ext cx="505545" cy="659984"/>
            <a:chOff x="7271690" y="5160717"/>
            <a:chExt cx="505545" cy="659984"/>
          </a:xfrm>
        </p:grpSpPr>
        <p:sp>
          <p:nvSpPr>
            <p:cNvPr id="368" name="Oval 36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69" name="Straight Connector 368"/>
            <p:cNvCxnSpPr>
              <a:endCxn id="36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0" name="Rectangle 36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371" name="Group 370"/>
          <p:cNvGrpSpPr/>
          <p:nvPr/>
        </p:nvGrpSpPr>
        <p:grpSpPr>
          <a:xfrm>
            <a:off x="6935879" y="5373638"/>
            <a:ext cx="505545" cy="659984"/>
            <a:chOff x="7271690" y="5160717"/>
            <a:chExt cx="505545" cy="659984"/>
          </a:xfrm>
        </p:grpSpPr>
        <p:sp>
          <p:nvSpPr>
            <p:cNvPr id="372" name="Oval 37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73" name="Straight Connector 372"/>
            <p:cNvCxnSpPr>
              <a:endCxn id="37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Rectangle 37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375" name="Group 374"/>
          <p:cNvGrpSpPr/>
          <p:nvPr/>
        </p:nvGrpSpPr>
        <p:grpSpPr>
          <a:xfrm>
            <a:off x="4658873" y="5482399"/>
            <a:ext cx="505545" cy="659984"/>
            <a:chOff x="7271690" y="5160717"/>
            <a:chExt cx="505545" cy="659984"/>
          </a:xfrm>
        </p:grpSpPr>
        <p:sp>
          <p:nvSpPr>
            <p:cNvPr id="376" name="Oval 37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77" name="Straight Connector 376"/>
            <p:cNvCxnSpPr>
              <a:endCxn id="37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8" name="Rectangle 37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390" name="Pentagon 389"/>
          <p:cNvSpPr/>
          <p:nvPr/>
        </p:nvSpPr>
        <p:spPr>
          <a:xfrm>
            <a:off x="1793435" y="5663356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91" name="Pentagon 390"/>
          <p:cNvSpPr/>
          <p:nvPr/>
        </p:nvSpPr>
        <p:spPr>
          <a:xfrm>
            <a:off x="1793435" y="4731296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92" name="Pentagon 391"/>
          <p:cNvSpPr/>
          <p:nvPr/>
        </p:nvSpPr>
        <p:spPr>
          <a:xfrm rot="5400000">
            <a:off x="608938" y="3669232"/>
            <a:ext cx="823641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397" name="Group 396"/>
          <p:cNvGrpSpPr/>
          <p:nvPr/>
        </p:nvGrpSpPr>
        <p:grpSpPr>
          <a:xfrm>
            <a:off x="850878" y="5411812"/>
            <a:ext cx="879789" cy="879789"/>
            <a:chOff x="850878" y="5411812"/>
            <a:chExt cx="879789" cy="879789"/>
          </a:xfrm>
        </p:grpSpPr>
        <p:sp>
          <p:nvSpPr>
            <p:cNvPr id="380" name="Oval 379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6" name="Picture 395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400" name="Group 399"/>
          <p:cNvGrpSpPr/>
          <p:nvPr/>
        </p:nvGrpSpPr>
        <p:grpSpPr>
          <a:xfrm>
            <a:off x="7180536" y="711795"/>
            <a:ext cx="1503467" cy="1604036"/>
            <a:chOff x="7180536" y="711795"/>
            <a:chExt cx="1503467" cy="1604036"/>
          </a:xfrm>
        </p:grpSpPr>
        <p:sp>
          <p:nvSpPr>
            <p:cNvPr id="342" name="Oval 341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9" name="Picture 398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403" name="TextBox 402"/>
          <p:cNvSpPr txBox="1"/>
          <p:nvPr/>
        </p:nvSpPr>
        <p:spPr>
          <a:xfrm>
            <a:off x="2874311" y="5836497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404" name="TextBox 403"/>
          <p:cNvSpPr txBox="1"/>
          <p:nvPr/>
        </p:nvSpPr>
        <p:spPr>
          <a:xfrm>
            <a:off x="6459370" y="6129157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850878" y="4417866"/>
            <a:ext cx="879789" cy="879789"/>
            <a:chOff x="850878" y="4417866"/>
            <a:chExt cx="879789" cy="879789"/>
          </a:xfrm>
        </p:grpSpPr>
        <p:sp>
          <p:nvSpPr>
            <p:cNvPr id="383" name="Oval 382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 descr="redPump-xpar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286" y="4561942"/>
              <a:ext cx="636764" cy="636764"/>
            </a:xfrm>
            <a:prstGeom prst="rect">
              <a:avLst/>
            </a:prstGeom>
          </p:spPr>
        </p:pic>
      </p:grpSp>
      <p:cxnSp>
        <p:nvCxnSpPr>
          <p:cNvPr id="8" name="Straight Connector 7"/>
          <p:cNvCxnSpPr>
            <a:endCxn id="9" idx="3"/>
          </p:cNvCxnSpPr>
          <p:nvPr/>
        </p:nvCxnSpPr>
        <p:spPr>
          <a:xfrm flipH="1">
            <a:off x="3088850" y="1454638"/>
            <a:ext cx="167316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666165" y="1269972"/>
            <a:ext cx="1422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Data, Control</a:t>
            </a:r>
            <a:endParaRPr lang="en-US" dirty="0"/>
          </a:p>
        </p:txBody>
      </p:sp>
      <p:cxnSp>
        <p:nvCxnSpPr>
          <p:cNvPr id="74" name="Straight Connector 73"/>
          <p:cNvCxnSpPr>
            <a:endCxn id="75" idx="3"/>
          </p:cNvCxnSpPr>
          <p:nvPr/>
        </p:nvCxnSpPr>
        <p:spPr>
          <a:xfrm flipH="1">
            <a:off x="3182916" y="1873831"/>
            <a:ext cx="71314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2404488" y="1689165"/>
            <a:ext cx="778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527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</a:t>
            </a:r>
            <a:r>
              <a:rPr lang="en-US" dirty="0" smtClean="0"/>
              <a:t>Architectures</a:t>
            </a:r>
            <a:br>
              <a:rPr lang="en-US" dirty="0" smtClean="0"/>
            </a:br>
            <a:r>
              <a:rPr lang="en-US" sz="3600" dirty="0" smtClean="0"/>
              <a:t>Elements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84964" y="1748238"/>
            <a:ext cx="1784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Instruments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91751" y="2161108"/>
            <a:ext cx="1410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Software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4356" y="1748238"/>
            <a:ext cx="1420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Housings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87055" y="1748238"/>
            <a:ext cx="16259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Electronics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79414" y="2161108"/>
            <a:ext cx="1637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Computers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60592" y="1748238"/>
            <a:ext cx="12195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Cabling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3498" y="2877023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For each, many options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84777" y="2738523"/>
            <a:ext cx="2799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Many ways to arrange them </a:t>
            </a:r>
          </a:p>
          <a:p>
            <a:r>
              <a:rPr lang="en-US" dirty="0" smtClean="0">
                <a:solidFill>
                  <a:srgbClr val="C0504D"/>
                </a:solidFill>
              </a:rPr>
              <a:t>In a FOCE experiment</a:t>
            </a:r>
            <a:endParaRPr lang="en-US" dirty="0">
              <a:solidFill>
                <a:srgbClr val="C0504D"/>
              </a:solidFill>
            </a:endParaRPr>
          </a:p>
        </p:txBody>
      </p:sp>
      <p:pic>
        <p:nvPicPr>
          <p:cNvPr id="5" name="Picture 4" descr="SingleBoardComputer-xpar.g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5" t="8291" r="11690" b="7451"/>
          <a:stretch/>
        </p:blipFill>
        <p:spPr>
          <a:xfrm>
            <a:off x="4198991" y="5050365"/>
            <a:ext cx="603034" cy="631296"/>
          </a:xfrm>
          <a:prstGeom prst="rect">
            <a:avLst/>
          </a:prstGeom>
        </p:spPr>
      </p:pic>
      <p:pic>
        <p:nvPicPr>
          <p:cNvPr id="8" name="Picture 7" descr="co2-cylinder-xpar.gi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7" t="3541" r="16372"/>
          <a:stretch/>
        </p:blipFill>
        <p:spPr>
          <a:xfrm>
            <a:off x="5388215" y="3276601"/>
            <a:ext cx="477159" cy="979872"/>
          </a:xfrm>
          <a:prstGeom prst="rect">
            <a:avLst/>
          </a:prstGeom>
        </p:spPr>
      </p:pic>
      <p:pic>
        <p:nvPicPr>
          <p:cNvPr id="46" name="Picture 45" descr="hrph-xpar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704" y="4789470"/>
            <a:ext cx="616205" cy="1240516"/>
          </a:xfrm>
          <a:prstGeom prst="rect">
            <a:avLst/>
          </a:prstGeom>
        </p:spPr>
      </p:pic>
      <p:pic>
        <p:nvPicPr>
          <p:cNvPr id="13" name="Picture 12" descr="do2-xpar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60592" y="5591580"/>
            <a:ext cx="627283" cy="1152634"/>
          </a:xfrm>
          <a:prstGeom prst="rect">
            <a:avLst/>
          </a:prstGeom>
        </p:spPr>
      </p:pic>
      <p:pic>
        <p:nvPicPr>
          <p:cNvPr id="14" name="Picture 13" descr="adcp-xpar.gif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4" t="5878" r="10414" b="7542"/>
          <a:stretch/>
        </p:blipFill>
        <p:spPr>
          <a:xfrm>
            <a:off x="6417364" y="4288368"/>
            <a:ext cx="529535" cy="469900"/>
          </a:xfrm>
          <a:prstGeom prst="rect">
            <a:avLst/>
          </a:prstGeom>
        </p:spPr>
      </p:pic>
      <p:pic>
        <p:nvPicPr>
          <p:cNvPr id="20" name="Picture 19" descr="generator-xpar.g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104" y="3384854"/>
            <a:ext cx="952935" cy="944111"/>
          </a:xfrm>
          <a:prstGeom prst="rect">
            <a:avLst/>
          </a:prstGeom>
        </p:spPr>
      </p:pic>
      <p:pic>
        <p:nvPicPr>
          <p:cNvPr id="22" name="Picture 21" descr="laptop-xpar.gi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727" y="3338258"/>
            <a:ext cx="972629" cy="852208"/>
          </a:xfrm>
          <a:prstGeom prst="rect">
            <a:avLst/>
          </a:prstGeom>
        </p:spPr>
      </p:pic>
      <p:pic>
        <p:nvPicPr>
          <p:cNvPr id="31" name="Picture 30" descr="motor-xpar.gi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68" y="5409728"/>
            <a:ext cx="550335" cy="541736"/>
          </a:xfrm>
          <a:prstGeom prst="rect">
            <a:avLst/>
          </a:prstGeom>
        </p:spPr>
      </p:pic>
      <p:pic>
        <p:nvPicPr>
          <p:cNvPr id="33" name="Picture 32" descr="valve-xpar.g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104" y="5373217"/>
            <a:ext cx="663335" cy="588593"/>
          </a:xfrm>
          <a:prstGeom prst="rect">
            <a:avLst/>
          </a:prstGeom>
        </p:spPr>
      </p:pic>
      <p:pic>
        <p:nvPicPr>
          <p:cNvPr id="62" name="Picture 61" descr="fanBlade-xpar.gif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3" t="8545" r="10658" b="6225"/>
          <a:stretch/>
        </p:blipFill>
        <p:spPr>
          <a:xfrm>
            <a:off x="1784964" y="5262908"/>
            <a:ext cx="873238" cy="767078"/>
          </a:xfrm>
          <a:prstGeom prst="rect">
            <a:avLst/>
          </a:prstGeom>
        </p:spPr>
      </p:pic>
      <p:pic>
        <p:nvPicPr>
          <p:cNvPr id="27" name="Picture 26" descr="redPump-xpar.gi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821" y="4223450"/>
            <a:ext cx="636764" cy="63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440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</a:t>
            </a:r>
            <a:r>
              <a:rPr lang="en-US" dirty="0" smtClean="0"/>
              <a:t>Architectures</a:t>
            </a:r>
            <a:br>
              <a:rPr lang="en-US" dirty="0" smtClean="0"/>
            </a:br>
            <a:r>
              <a:rPr lang="en-US" sz="3600" dirty="0" smtClean="0"/>
              <a:t>Shrinking the Universe of Trades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Look at decisions that have greatest impact on user concerns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Build </a:t>
            </a:r>
            <a:r>
              <a:rPr lang="en-US" dirty="0" err="1">
                <a:solidFill>
                  <a:srgbClr val="1F497D"/>
                </a:solidFill>
              </a:rPr>
              <a:t>vs</a:t>
            </a:r>
            <a:r>
              <a:rPr lang="en-US" dirty="0">
                <a:solidFill>
                  <a:srgbClr val="1F497D"/>
                </a:solidFill>
              </a:rPr>
              <a:t> Buy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Location matters: </a:t>
            </a:r>
            <a:r>
              <a:rPr lang="en-US" dirty="0">
                <a:solidFill>
                  <a:srgbClr val="1F497D"/>
                </a:solidFill>
              </a:rPr>
              <a:t>Shore </a:t>
            </a:r>
            <a:r>
              <a:rPr lang="en-US" dirty="0" err="1">
                <a:solidFill>
                  <a:srgbClr val="1F497D"/>
                </a:solidFill>
              </a:rPr>
              <a:t>vs</a:t>
            </a:r>
            <a:r>
              <a:rPr lang="en-US" dirty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Surface </a:t>
            </a:r>
            <a:r>
              <a:rPr lang="en-US" dirty="0" err="1">
                <a:solidFill>
                  <a:srgbClr val="1F497D"/>
                </a:solidFill>
              </a:rPr>
              <a:t>vs</a:t>
            </a:r>
            <a:r>
              <a:rPr lang="en-US" dirty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Seafloor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Topology: how the pieces are connected</a:t>
            </a:r>
          </a:p>
        </p:txBody>
      </p:sp>
    </p:spTree>
    <p:extLst>
      <p:ext uri="{BB962C8B-B14F-4D97-AF65-F5344CB8AC3E}">
        <p14:creationId xmlns:p14="http://schemas.microsoft.com/office/powerpoint/2010/main" val="2949881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Build </a:t>
            </a:r>
            <a:r>
              <a:rPr lang="en-US" dirty="0" err="1" smtClean="0"/>
              <a:t>vs</a:t>
            </a:r>
            <a:r>
              <a:rPr lang="en-US" dirty="0" smtClean="0"/>
              <a:t> Buy</a:t>
            </a:r>
            <a:br>
              <a:rPr lang="en-US" dirty="0" smtClean="0"/>
            </a:br>
            <a:r>
              <a:rPr lang="en-US" sz="3600" dirty="0" smtClean="0"/>
              <a:t>General Principles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Buy what you can’t/shouldn’t build</a:t>
            </a:r>
          </a:p>
          <a:p>
            <a:pPr lvl="1"/>
            <a:r>
              <a:rPr lang="en-US" dirty="0" smtClean="0"/>
              <a:t>Processors, instruments, cabling</a:t>
            </a:r>
          </a:p>
          <a:p>
            <a:pPr lvl="1"/>
            <a:r>
              <a:rPr lang="en-US" dirty="0" smtClean="0"/>
              <a:t>Software </a:t>
            </a:r>
          </a:p>
          <a:p>
            <a:r>
              <a:rPr lang="en-US" dirty="0" smtClean="0"/>
              <a:t>Build (or borrow) as needed</a:t>
            </a:r>
          </a:p>
          <a:p>
            <a:pPr lvl="1"/>
            <a:r>
              <a:rPr lang="en-US" dirty="0" smtClean="0"/>
              <a:t>Chambers, housings</a:t>
            </a:r>
          </a:p>
          <a:p>
            <a:pPr lvl="1"/>
            <a:r>
              <a:rPr lang="en-US" dirty="0" smtClean="0"/>
              <a:t>Use COTS components if possible</a:t>
            </a:r>
          </a:p>
          <a:p>
            <a:pPr lvl="1"/>
            <a:r>
              <a:rPr lang="en-US" dirty="0" smtClean="0"/>
              <a:t>Get help on tough key builds </a:t>
            </a:r>
          </a:p>
          <a:p>
            <a:pPr lvl="2"/>
            <a:r>
              <a:rPr lang="en-US" dirty="0" smtClean="0"/>
              <a:t>contract, open source</a:t>
            </a:r>
          </a:p>
          <a:p>
            <a:r>
              <a:rPr lang="en-US" dirty="0" smtClean="0"/>
              <a:t>Beware </a:t>
            </a:r>
            <a:r>
              <a:rPr lang="en-US" dirty="0" err="1" smtClean="0"/>
              <a:t>Frankensystem</a:t>
            </a:r>
            <a:endParaRPr lang="en-US" dirty="0" smtClean="0"/>
          </a:p>
          <a:p>
            <a:pPr lvl="1"/>
            <a:r>
              <a:rPr lang="en-US" dirty="0" smtClean="0"/>
              <a:t>Patchwork integration of COTS parts</a:t>
            </a:r>
          </a:p>
          <a:p>
            <a:pPr lvl="1"/>
            <a:r>
              <a:rPr lang="en-US" dirty="0" smtClean="0"/>
              <a:t>Power consumption</a:t>
            </a:r>
          </a:p>
          <a:p>
            <a:pPr lvl="1"/>
            <a:r>
              <a:rPr lang="en-US" dirty="0" smtClean="0"/>
              <a:t>Rube Goldberg-ness of mechanical/electrical interfaces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2711" y="1942111"/>
            <a:ext cx="2094089" cy="314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272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Location Matters</a:t>
            </a:r>
            <a:br>
              <a:rPr lang="en-US" dirty="0" smtClean="0"/>
            </a:br>
            <a:r>
              <a:rPr lang="en-US" sz="3600" dirty="0" smtClean="0"/>
              <a:t>General Principles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70967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Connected </a:t>
            </a:r>
            <a:r>
              <a:rPr lang="en-US" dirty="0" err="1" smtClean="0"/>
              <a:t>vs</a:t>
            </a:r>
            <a:r>
              <a:rPr lang="en-US" dirty="0" smtClean="0"/>
              <a:t> Disconnected</a:t>
            </a:r>
          </a:p>
          <a:p>
            <a:pPr lvl="1"/>
            <a:r>
              <a:rPr lang="en-US" dirty="0" smtClean="0"/>
              <a:t>Generally easier to generate and store power, ESW on shore</a:t>
            </a:r>
          </a:p>
          <a:p>
            <a:pPr lvl="1"/>
            <a:r>
              <a:rPr lang="en-US" dirty="0" smtClean="0"/>
              <a:t>Telemetry bandwidth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Trades for off-shore elements</a:t>
            </a:r>
          </a:p>
          <a:p>
            <a:pPr lvl="1"/>
            <a:r>
              <a:rPr lang="en-US" dirty="0" smtClean="0"/>
              <a:t>Accessibility (to you, the elements, others)</a:t>
            </a:r>
          </a:p>
          <a:p>
            <a:pPr lvl="1"/>
            <a:r>
              <a:rPr lang="en-US" dirty="0" smtClean="0"/>
              <a:t>Reliability</a:t>
            </a:r>
          </a:p>
          <a:p>
            <a:r>
              <a:rPr lang="en-US" dirty="0" smtClean="0"/>
              <a:t>Keep what’s offshore/sub-surface as simple and robust as possible</a:t>
            </a:r>
          </a:p>
          <a:p>
            <a:pPr lvl="1"/>
            <a:r>
              <a:rPr lang="en-US" dirty="0" smtClean="0"/>
              <a:t>Basics: Enriched seawater, power</a:t>
            </a:r>
          </a:p>
          <a:p>
            <a:pPr lvl="1"/>
            <a:r>
              <a:rPr lang="en-US" dirty="0" smtClean="0"/>
              <a:t>HW: Cables, connectors, housings</a:t>
            </a:r>
          </a:p>
          <a:p>
            <a:pPr lvl="1"/>
            <a:r>
              <a:rPr lang="en-US" dirty="0" smtClean="0"/>
              <a:t>SW: Applications, protocols, processes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Play to  </a:t>
            </a:r>
            <a:r>
              <a:rPr lang="en-US" dirty="0"/>
              <a:t>your </a:t>
            </a:r>
            <a:r>
              <a:rPr lang="en-US" dirty="0" smtClean="0"/>
              <a:t>application, tech  </a:t>
            </a:r>
            <a:r>
              <a:rPr lang="en-US" dirty="0"/>
              <a:t>strengths and </a:t>
            </a:r>
            <a:r>
              <a:rPr lang="en-US" dirty="0" smtClean="0"/>
              <a:t>budget</a:t>
            </a:r>
          </a:p>
          <a:p>
            <a:pPr lvl="1"/>
            <a:r>
              <a:rPr lang="en-US" dirty="0" smtClean="0"/>
              <a:t>Permits, environment</a:t>
            </a:r>
          </a:p>
          <a:p>
            <a:pPr lvl="1"/>
            <a:r>
              <a:rPr lang="en-US" dirty="0" smtClean="0"/>
              <a:t>Experiment duration, depth</a:t>
            </a:r>
          </a:p>
          <a:p>
            <a:pPr lvl="1"/>
            <a:r>
              <a:rPr lang="en-US" dirty="0" smtClean="0"/>
              <a:t>Data access requirements</a:t>
            </a:r>
          </a:p>
          <a:p>
            <a:pPr lvl="1"/>
            <a:r>
              <a:rPr lang="en-US" dirty="0" smtClean="0"/>
              <a:t>Maintenance schedule, spares</a:t>
            </a:r>
          </a:p>
          <a:p>
            <a:pPr lvl="1"/>
            <a:r>
              <a:rPr lang="en-US" dirty="0" smtClean="0"/>
              <a:t>Available design/fabrication resources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2492" y="96520"/>
            <a:ext cx="1948788" cy="189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06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ounded Rectangle 125"/>
          <p:cNvSpPr/>
          <p:nvPr/>
        </p:nvSpPr>
        <p:spPr>
          <a:xfrm>
            <a:off x="2404488" y="4665691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333010" y="2315831"/>
            <a:ext cx="1983740" cy="1276195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  <a:ln w="571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44497" y="2515041"/>
            <a:ext cx="704509" cy="643727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Enriched</a:t>
            </a:r>
          </a:p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Seawater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96004" y="4660500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ounded Rectangle 64"/>
          <p:cNvSpPr/>
          <p:nvPr/>
        </p:nvSpPr>
        <p:spPr>
          <a:xfrm>
            <a:off x="3699018" y="498029"/>
            <a:ext cx="592747" cy="28988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4428843" y="498027"/>
            <a:ext cx="697917" cy="591409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  <a:ln w="571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905065" y="3548449"/>
            <a:ext cx="1363429" cy="850806"/>
          </a:xfrm>
          <a:prstGeom prst="line">
            <a:avLst/>
          </a:prstGeom>
          <a:ln w="57150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325039" y="3679181"/>
            <a:ext cx="0" cy="833518"/>
          </a:xfrm>
          <a:prstGeom prst="line">
            <a:avLst/>
          </a:prstGeom>
          <a:ln w="57150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242041" y="3685240"/>
            <a:ext cx="778212" cy="843318"/>
          </a:xfrm>
          <a:prstGeom prst="line">
            <a:avLst/>
          </a:prstGeom>
          <a:ln w="57150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3995392" y="787913"/>
            <a:ext cx="0" cy="1459439"/>
          </a:xfrm>
          <a:prstGeom prst="line">
            <a:avLst/>
          </a:prstGeom>
          <a:ln w="57150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2" name="Rounded Rectangle 151"/>
          <p:cNvSpPr/>
          <p:nvPr/>
        </p:nvSpPr>
        <p:spPr>
          <a:xfrm>
            <a:off x="7007537" y="2638937"/>
            <a:ext cx="1855259" cy="1819023"/>
          </a:xfrm>
          <a:prstGeom prst="roundRect">
            <a:avLst>
              <a:gd name="adj" fmla="val 4802"/>
            </a:avLst>
          </a:prstGeom>
          <a:noFill/>
          <a:ln w="28575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What’s inside?</a:t>
            </a:r>
          </a:p>
          <a:p>
            <a:pPr algn="ctr"/>
            <a:endParaRPr lang="en-US" sz="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Build or Buy?</a:t>
            </a:r>
          </a:p>
          <a:p>
            <a:pPr algn="ctr"/>
            <a:endParaRPr lang="en-US" sz="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Where to put the pieces?</a:t>
            </a:r>
          </a:p>
          <a:p>
            <a:pPr algn="ctr"/>
            <a:endParaRPr lang="en-US" sz="800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How are pieces connected?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63" name="Straight Connector 162"/>
          <p:cNvCxnSpPr/>
          <p:nvPr/>
        </p:nvCxnSpPr>
        <p:spPr>
          <a:xfrm>
            <a:off x="5366555" y="3548449"/>
            <a:ext cx="796890" cy="869417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7" y="3635604"/>
            <a:ext cx="0" cy="877095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316750" y="1269972"/>
            <a:ext cx="1866815" cy="1045860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031160" y="3679181"/>
            <a:ext cx="1353237" cy="843318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5126760" y="793732"/>
            <a:ext cx="2056805" cy="357958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>
            <a:endCxn id="71" idx="2"/>
          </p:cNvCxnSpPr>
          <p:nvPr/>
        </p:nvCxnSpPr>
        <p:spPr>
          <a:xfrm flipV="1">
            <a:off x="4777802" y="1089436"/>
            <a:ext cx="0" cy="1157916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4" name="Rounded Rectangle 223"/>
          <p:cNvSpPr/>
          <p:nvPr/>
        </p:nvSpPr>
        <p:spPr>
          <a:xfrm>
            <a:off x="888463" y="2162237"/>
            <a:ext cx="411421" cy="30719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CO</a:t>
            </a:r>
            <a:r>
              <a:rPr lang="en-US" sz="10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en-US" sz="1100" baseline="-25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5" name="Rounded Rectangle 224"/>
          <p:cNvSpPr/>
          <p:nvPr/>
        </p:nvSpPr>
        <p:spPr>
          <a:xfrm>
            <a:off x="1348316" y="2162237"/>
            <a:ext cx="444684" cy="30719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H</a:t>
            </a:r>
            <a:r>
              <a:rPr lang="en-US" sz="10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O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2" name="Rounded Rectangle 231"/>
          <p:cNvSpPr/>
          <p:nvPr/>
        </p:nvSpPr>
        <p:spPr>
          <a:xfrm>
            <a:off x="2913629" y="1792900"/>
            <a:ext cx="2838920" cy="2191323"/>
          </a:xfrm>
          <a:prstGeom prst="roundRect">
            <a:avLst>
              <a:gd name="adj" fmla="val 4802"/>
            </a:avLst>
          </a:prstGeom>
          <a:noFill/>
          <a:ln w="12700" cmpd="sng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244" name="Group 243"/>
          <p:cNvGrpSpPr/>
          <p:nvPr/>
        </p:nvGrpSpPr>
        <p:grpSpPr>
          <a:xfrm>
            <a:off x="4116011" y="5482399"/>
            <a:ext cx="551967" cy="646758"/>
            <a:chOff x="1788020" y="1582961"/>
            <a:chExt cx="329086" cy="403787"/>
          </a:xfrm>
        </p:grpSpPr>
        <p:sp>
          <p:nvSpPr>
            <p:cNvPr id="233" name="Oval 232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34" name="Pentagon 233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36" name="Straight Connector 235"/>
            <p:cNvCxnSpPr>
              <a:endCxn id="233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7" name="Group 246"/>
          <p:cNvGrpSpPr/>
          <p:nvPr/>
        </p:nvGrpSpPr>
        <p:grpSpPr>
          <a:xfrm>
            <a:off x="6355591" y="5387300"/>
            <a:ext cx="551967" cy="646758"/>
            <a:chOff x="1788020" y="1582961"/>
            <a:chExt cx="329086" cy="403787"/>
          </a:xfrm>
        </p:grpSpPr>
        <p:sp>
          <p:nvSpPr>
            <p:cNvPr id="248" name="Oval 247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49" name="Pentagon 248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50" name="Straight Connector 249"/>
            <p:cNvCxnSpPr>
              <a:endCxn id="248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6" name="Group 255"/>
          <p:cNvGrpSpPr/>
          <p:nvPr/>
        </p:nvGrpSpPr>
        <p:grpSpPr>
          <a:xfrm>
            <a:off x="4658873" y="4753502"/>
            <a:ext cx="505545" cy="659984"/>
            <a:chOff x="7271690" y="5160717"/>
            <a:chExt cx="505545" cy="659984"/>
          </a:xfrm>
        </p:grpSpPr>
        <p:sp>
          <p:nvSpPr>
            <p:cNvPr id="252" name="Oval 25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4" name="Straight Connector 253"/>
            <p:cNvCxnSpPr>
              <a:endCxn id="25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5" name="Rectangle 254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4116606" y="4751828"/>
            <a:ext cx="505545" cy="659984"/>
            <a:chOff x="7271690" y="5160717"/>
            <a:chExt cx="505545" cy="659984"/>
          </a:xfrm>
        </p:grpSpPr>
        <p:sp>
          <p:nvSpPr>
            <p:cNvPr id="258" name="Oval 25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9" name="Straight Connector 258"/>
            <p:cNvCxnSpPr>
              <a:endCxn id="25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0" name="Rectangle 25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67" name="Group 266"/>
          <p:cNvGrpSpPr/>
          <p:nvPr/>
        </p:nvGrpSpPr>
        <p:grpSpPr>
          <a:xfrm>
            <a:off x="6323199" y="4653741"/>
            <a:ext cx="505545" cy="659984"/>
            <a:chOff x="7271690" y="5160717"/>
            <a:chExt cx="505545" cy="659984"/>
          </a:xfrm>
        </p:grpSpPr>
        <p:sp>
          <p:nvSpPr>
            <p:cNvPr id="268" name="Oval 26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69" name="Straight Connector 268"/>
            <p:cNvCxnSpPr>
              <a:endCxn id="26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Rectangle 26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71" name="Group 270"/>
          <p:cNvGrpSpPr/>
          <p:nvPr/>
        </p:nvGrpSpPr>
        <p:grpSpPr>
          <a:xfrm>
            <a:off x="6864221" y="4653741"/>
            <a:ext cx="505545" cy="659984"/>
            <a:chOff x="7271690" y="5160717"/>
            <a:chExt cx="505545" cy="659984"/>
          </a:xfrm>
        </p:grpSpPr>
        <p:sp>
          <p:nvSpPr>
            <p:cNvPr id="272" name="Oval 27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73" name="Straight Connector 272"/>
            <p:cNvCxnSpPr>
              <a:endCxn id="27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4" name="Rectangle 27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91" name="Group 290"/>
          <p:cNvGrpSpPr/>
          <p:nvPr/>
        </p:nvGrpSpPr>
        <p:grpSpPr>
          <a:xfrm>
            <a:off x="6935879" y="5373638"/>
            <a:ext cx="505545" cy="659984"/>
            <a:chOff x="7271690" y="5160717"/>
            <a:chExt cx="505545" cy="659984"/>
          </a:xfrm>
        </p:grpSpPr>
        <p:sp>
          <p:nvSpPr>
            <p:cNvPr id="292" name="Oval 29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3" name="Straight Connector 292"/>
            <p:cNvCxnSpPr>
              <a:endCxn id="29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Rectangle 29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295" name="Group 294"/>
          <p:cNvGrpSpPr/>
          <p:nvPr/>
        </p:nvGrpSpPr>
        <p:grpSpPr>
          <a:xfrm>
            <a:off x="4658873" y="5482399"/>
            <a:ext cx="505545" cy="659984"/>
            <a:chOff x="7271690" y="5160717"/>
            <a:chExt cx="505545" cy="659984"/>
          </a:xfrm>
        </p:grpSpPr>
        <p:sp>
          <p:nvSpPr>
            <p:cNvPr id="296" name="Oval 29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7" name="Straight Connector 296"/>
            <p:cNvCxnSpPr>
              <a:endCxn id="29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8" name="Rectangle 29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cxnSp>
        <p:nvCxnSpPr>
          <p:cNvPr id="303" name="Straight Connector 302"/>
          <p:cNvCxnSpPr>
            <a:stCxn id="152" idx="1"/>
            <a:endCxn id="232" idx="3"/>
          </p:cNvCxnSpPr>
          <p:nvPr/>
        </p:nvCxnSpPr>
        <p:spPr>
          <a:xfrm flipH="1" flipV="1">
            <a:off x="5752549" y="2888562"/>
            <a:ext cx="1254988" cy="659887"/>
          </a:xfrm>
          <a:prstGeom prst="line">
            <a:avLst/>
          </a:prstGeom>
          <a:ln w="12700" cmpd="sng"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Rounded Rectangle 84"/>
          <p:cNvSpPr/>
          <p:nvPr/>
        </p:nvSpPr>
        <p:spPr>
          <a:xfrm>
            <a:off x="873165" y="883146"/>
            <a:ext cx="1855259" cy="773652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The software developer sees…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5" name="Rounded Rectangle 104"/>
          <p:cNvSpPr/>
          <p:nvPr/>
        </p:nvSpPr>
        <p:spPr>
          <a:xfrm>
            <a:off x="7183565" y="1625030"/>
            <a:ext cx="1472548" cy="905868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The user needs to consider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7" name="Pentagon 106"/>
          <p:cNvSpPr/>
          <p:nvPr/>
        </p:nvSpPr>
        <p:spPr>
          <a:xfrm>
            <a:off x="1800795" y="5717495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13" name="Group 112"/>
          <p:cNvGrpSpPr/>
          <p:nvPr/>
        </p:nvGrpSpPr>
        <p:grpSpPr>
          <a:xfrm>
            <a:off x="850878" y="5411812"/>
            <a:ext cx="879789" cy="879789"/>
            <a:chOff x="850878" y="5411812"/>
            <a:chExt cx="879789" cy="879789"/>
          </a:xfrm>
        </p:grpSpPr>
        <p:sp>
          <p:nvSpPr>
            <p:cNvPr id="114" name="Oval 113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5" name="Picture 114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16" name="Group 115"/>
          <p:cNvGrpSpPr/>
          <p:nvPr/>
        </p:nvGrpSpPr>
        <p:grpSpPr>
          <a:xfrm>
            <a:off x="7353535" y="316220"/>
            <a:ext cx="1267674" cy="1310055"/>
            <a:chOff x="7180536" y="711795"/>
            <a:chExt cx="1503467" cy="1604036"/>
          </a:xfrm>
        </p:grpSpPr>
        <p:sp>
          <p:nvSpPr>
            <p:cNvPr id="117" name="Oval 116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8" name="Picture 117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25" name="Rounded Rectangle 124"/>
          <p:cNvSpPr/>
          <p:nvPr/>
        </p:nvSpPr>
        <p:spPr>
          <a:xfrm>
            <a:off x="946865" y="2957668"/>
            <a:ext cx="703249" cy="255675"/>
          </a:xfrm>
          <a:prstGeom prst="roundRect">
            <a:avLst>
              <a:gd name="adj" fmla="val 9581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128" name="Pentagon 127"/>
          <p:cNvSpPr/>
          <p:nvPr/>
        </p:nvSpPr>
        <p:spPr>
          <a:xfrm>
            <a:off x="1793435" y="4731296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9" name="Pentagon 128"/>
          <p:cNvSpPr/>
          <p:nvPr/>
        </p:nvSpPr>
        <p:spPr>
          <a:xfrm rot="5400000">
            <a:off x="888063" y="3500960"/>
            <a:ext cx="823641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874311" y="5836497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36" name="TextBox 135"/>
          <p:cNvSpPr txBox="1"/>
          <p:nvPr/>
        </p:nvSpPr>
        <p:spPr>
          <a:xfrm>
            <a:off x="6459370" y="6129157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grpSp>
        <p:nvGrpSpPr>
          <p:cNvPr id="73" name="Group 72"/>
          <p:cNvGrpSpPr/>
          <p:nvPr/>
        </p:nvGrpSpPr>
        <p:grpSpPr>
          <a:xfrm>
            <a:off x="850878" y="4417866"/>
            <a:ext cx="879789" cy="879789"/>
            <a:chOff x="850878" y="4417866"/>
            <a:chExt cx="879789" cy="879789"/>
          </a:xfrm>
        </p:grpSpPr>
        <p:sp>
          <p:nvSpPr>
            <p:cNvPr id="74" name="Oval 73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5" name="Picture 74" descr="redPump-xpar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286" y="4561942"/>
              <a:ext cx="636764" cy="6367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7464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16243</TotalTime>
  <Words>1817</Words>
  <Application>Microsoft Macintosh PowerPoint</Application>
  <PresentationFormat>On-screen Show (4:3)</PresentationFormat>
  <Paragraphs>638</Paragraphs>
  <Slides>30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1_Office Theme</vt:lpstr>
      <vt:lpstr>Computing elements of xFOCE</vt:lpstr>
      <vt:lpstr>Computing Architectures User Concerns</vt:lpstr>
      <vt:lpstr>A few assumptions</vt:lpstr>
      <vt:lpstr>PowerPoint Presentation</vt:lpstr>
      <vt:lpstr>Computing Architectures Elements</vt:lpstr>
      <vt:lpstr>Computing Architectures Shrinking the Universe of Trades</vt:lpstr>
      <vt:lpstr>Build vs Buy General Principles</vt:lpstr>
      <vt:lpstr>Location Matters General Principles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 Centralized Workstation</vt:lpstr>
      <vt:lpstr>PowerPoint Presentation</vt:lpstr>
      <vt:lpstr>PowerPoint Presentation</vt:lpstr>
      <vt:lpstr>PowerPoint Presentation</vt:lpstr>
      <vt:lpstr>PowerPoint Presentation</vt:lpstr>
      <vt:lpstr>Summary Industrial Computers</vt:lpstr>
      <vt:lpstr>PowerPoint Presentation</vt:lpstr>
      <vt:lpstr>PowerPoint Presentation</vt:lpstr>
      <vt:lpstr>PowerPoint Presentation</vt:lpstr>
      <vt:lpstr>PowerPoint Presentation</vt:lpstr>
      <vt:lpstr>Summary Sensor Node</vt:lpstr>
      <vt:lpstr>Approach Tradeoffs</vt:lpstr>
      <vt:lpstr>PowerPoint Presentation</vt:lpstr>
      <vt:lpstr>UI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706</cp:revision>
  <cp:lastPrinted>2012-04-17T18:31:50Z</cp:lastPrinted>
  <dcterms:created xsi:type="dcterms:W3CDTF">2012-04-16T19:14:20Z</dcterms:created>
  <dcterms:modified xsi:type="dcterms:W3CDTF">2012-04-30T15:19:29Z</dcterms:modified>
</cp:coreProperties>
</file>