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8" r:id="rId2"/>
    <p:sldId id="291" r:id="rId3"/>
    <p:sldId id="284" r:id="rId4"/>
    <p:sldId id="289" r:id="rId5"/>
    <p:sldId id="293" r:id="rId6"/>
    <p:sldId id="290" r:id="rId7"/>
    <p:sldId id="292" r:id="rId8"/>
    <p:sldId id="294" r:id="rId9"/>
    <p:sldId id="29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21" d="100"/>
          <a:sy n="121" d="100"/>
        </p:scale>
        <p:origin x="-1992" y="-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2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4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9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153" y="2079361"/>
            <a:ext cx="6176682" cy="1320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Meets science requirements</a:t>
            </a:r>
          </a:p>
          <a:p>
            <a:r>
              <a:rPr lang="en-US" sz="2000" dirty="0" smtClean="0"/>
              <a:t>Provides science preferred, optional capabilities</a:t>
            </a:r>
          </a:p>
          <a:p>
            <a:r>
              <a:rPr lang="en-US" sz="2000" dirty="0" smtClean="0"/>
              <a:t>Minimizes </a:t>
            </a:r>
            <a:r>
              <a:rPr lang="en-US" sz="2000" dirty="0"/>
              <a:t>technical capability required to </a:t>
            </a:r>
            <a:r>
              <a:rPr lang="en-US" sz="2000" dirty="0" smtClean="0"/>
              <a:t>implement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890493" y="3250176"/>
            <a:ext cx="30689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Easy </a:t>
            </a:r>
            <a:r>
              <a:rPr lang="en-US" sz="2800" dirty="0"/>
              <a:t>to build</a:t>
            </a:r>
            <a:endParaRPr lang="en-US" sz="2400" dirty="0"/>
          </a:p>
          <a:p>
            <a:pPr lvl="1"/>
            <a:r>
              <a:rPr lang="en-US" sz="1600" dirty="0"/>
              <a:t>Readily available materials</a:t>
            </a:r>
          </a:p>
          <a:p>
            <a:pPr lvl="1"/>
            <a:r>
              <a:rPr lang="en-US" sz="1600" dirty="0"/>
              <a:t>Readily available tools</a:t>
            </a:r>
          </a:p>
          <a:p>
            <a:endParaRPr lang="en-US" sz="2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890493" y="4705512"/>
            <a:ext cx="415364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Easy to </a:t>
            </a:r>
            <a:r>
              <a:rPr lang="en-US" sz="2800" dirty="0"/>
              <a:t>extend </a:t>
            </a:r>
          </a:p>
          <a:p>
            <a:pPr lvl="1"/>
            <a:r>
              <a:rPr lang="en-US" sz="1600" dirty="0"/>
              <a:t>Add new instrument</a:t>
            </a:r>
          </a:p>
          <a:p>
            <a:pPr lvl="2"/>
            <a:r>
              <a:rPr lang="en-US" sz="1400" dirty="0"/>
              <a:t>Software language, OS, tools</a:t>
            </a:r>
          </a:p>
          <a:p>
            <a:pPr lvl="2"/>
            <a:r>
              <a:rPr lang="en-US" sz="1400" dirty="0"/>
              <a:t>Instrument mounts</a:t>
            </a:r>
          </a:p>
          <a:p>
            <a:pPr lvl="2"/>
            <a:r>
              <a:rPr lang="en-US" sz="1400" dirty="0"/>
              <a:t>Installation procedure</a:t>
            </a:r>
          </a:p>
          <a:p>
            <a:pPr lvl="1"/>
            <a:r>
              <a:rPr lang="en-US" sz="1600" dirty="0"/>
              <a:t>Update or substitute processing hardware and software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7006" y="3250176"/>
            <a:ext cx="21739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Easy to use </a:t>
            </a:r>
          </a:p>
          <a:p>
            <a:pPr lvl="1"/>
            <a:r>
              <a:rPr lang="en-US" sz="1600" dirty="0"/>
              <a:t>Configure</a:t>
            </a:r>
          </a:p>
          <a:p>
            <a:pPr lvl="1"/>
            <a:r>
              <a:rPr lang="en-US" sz="1600" dirty="0"/>
              <a:t>Test</a:t>
            </a:r>
          </a:p>
          <a:p>
            <a:pPr lvl="1"/>
            <a:r>
              <a:rPr lang="en-US" sz="1600" dirty="0"/>
              <a:t>Deploy</a:t>
            </a:r>
          </a:p>
          <a:p>
            <a:pPr lvl="1"/>
            <a:r>
              <a:rPr lang="en-US" sz="1600" dirty="0"/>
              <a:t>Maintain</a:t>
            </a:r>
          </a:p>
          <a:p>
            <a:pPr lvl="1"/>
            <a:r>
              <a:rPr lang="en-US" sz="1600" dirty="0"/>
              <a:t>Recover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7006" y="5105622"/>
            <a:ext cx="282831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Robust</a:t>
            </a:r>
            <a:endParaRPr lang="en-US" sz="2800" dirty="0"/>
          </a:p>
          <a:p>
            <a:pPr lvl="1"/>
            <a:r>
              <a:rPr lang="en-US" sz="1600" dirty="0" smtClean="0"/>
              <a:t>Reliability - Likely points of failure</a:t>
            </a:r>
          </a:p>
          <a:p>
            <a:pPr lvl="1"/>
            <a:r>
              <a:rPr lang="en-US" sz="1600" dirty="0" smtClean="0"/>
              <a:t>Vulnerability - Exposure to threats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002328" y="1208987"/>
            <a:ext cx="71629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504D"/>
                </a:solidFill>
              </a:rPr>
              <a:t>Candidate technologies and architectures are compared</a:t>
            </a:r>
          </a:p>
          <a:p>
            <a:r>
              <a:rPr lang="en-US" sz="2400" dirty="0" smtClean="0">
                <a:solidFill>
                  <a:srgbClr val="C0504D"/>
                </a:solidFill>
              </a:rPr>
              <a:t>against several metrics</a:t>
            </a:r>
            <a:endParaRPr lang="en-US" sz="2400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0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473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 smtClean="0"/>
          </a:p>
          <a:p>
            <a:r>
              <a:rPr lang="en-US" sz="2800" dirty="0" smtClean="0"/>
              <a:t>Minimizes housings and connectors</a:t>
            </a:r>
          </a:p>
          <a:p>
            <a:r>
              <a:rPr lang="en-US" sz="2800" dirty="0" smtClean="0"/>
              <a:t>Minimizes environmental threats or hazards</a:t>
            </a:r>
          </a:p>
          <a:p>
            <a:r>
              <a:rPr lang="en-US" sz="2800" dirty="0" smtClean="0"/>
              <a:t>Maximizes use of COTS components (components can be purchased)</a:t>
            </a:r>
          </a:p>
          <a:p>
            <a:r>
              <a:rPr lang="en-US" sz="2800" dirty="0" smtClean="0"/>
              <a:t>Minimizes material cost</a:t>
            </a:r>
          </a:p>
          <a:p>
            <a:r>
              <a:rPr lang="en-US" sz="2800" dirty="0" smtClean="0"/>
              <a:t>Minimizes power use</a:t>
            </a:r>
          </a:p>
        </p:txBody>
      </p:sp>
    </p:spTree>
    <p:extLst>
      <p:ext uri="{BB962C8B-B14F-4D97-AF65-F5344CB8AC3E}">
        <p14:creationId xmlns:p14="http://schemas.microsoft.com/office/powerpoint/2010/main" val="304798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Subsystems and Interfaces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23471" y="1471706"/>
            <a:ext cx="1703294" cy="1414352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ESW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0501" y="1743989"/>
            <a:ext cx="587038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CO2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0500" y="2233779"/>
            <a:ext cx="587038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S</a:t>
            </a:r>
            <a:r>
              <a:rPr lang="en-US" sz="1200" dirty="0" smtClean="0">
                <a:solidFill>
                  <a:srgbClr val="000000"/>
                </a:solidFill>
              </a:rPr>
              <a:t>W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76725" y="1751587"/>
            <a:ext cx="511518" cy="421844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ESW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76725" y="2255623"/>
            <a:ext cx="891839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ESW Distributor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17252" y="1471706"/>
            <a:ext cx="1195295" cy="1935263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Data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25565" y="1771547"/>
            <a:ext cx="1018322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Data Archive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25564" y="2261492"/>
            <a:ext cx="1018323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Data Acquisition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25565" y="2820876"/>
            <a:ext cx="1018323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Distribution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9210" y="4099661"/>
            <a:ext cx="1082025" cy="157999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User Interface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10798" y="4432759"/>
            <a:ext cx="930424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Console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271" y="4398960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33" y="4239366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411339" y="4099661"/>
            <a:ext cx="2121884" cy="141830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Chamber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474207" y="4374208"/>
            <a:ext cx="98698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Instruments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69635" y="4383060"/>
            <a:ext cx="934730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ESW effector(s)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469635" y="4960108"/>
            <a:ext cx="934730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Flow effector(s)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46949" y="4090498"/>
            <a:ext cx="941294" cy="170530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Observation Expansion (optional)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06236" y="4789393"/>
            <a:ext cx="827343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Camera(s)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474206" y="4951820"/>
            <a:ext cx="986981" cy="499095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System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311392" y="1471706"/>
            <a:ext cx="1276609" cy="2145833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34576" y="1471706"/>
            <a:ext cx="1180353" cy="2018833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Power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30720" y="1801651"/>
            <a:ext cx="990520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Generation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954721" y="2351855"/>
            <a:ext cx="930424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Storage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938732" y="2916161"/>
            <a:ext cx="1018323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Distribution/Protection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910798" y="5088611"/>
            <a:ext cx="930424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GUI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562103" y="1928651"/>
            <a:ext cx="80251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(optional)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504533" y="4090498"/>
            <a:ext cx="1252645" cy="167446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System Management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623310" y="4591786"/>
            <a:ext cx="1040502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Configuration &amp; Control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623310" y="5179690"/>
            <a:ext cx="1040502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Health/Status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562103" y="3043161"/>
            <a:ext cx="80251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Physical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562103" y="2516833"/>
            <a:ext cx="80251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Protocols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406236" y="5267783"/>
            <a:ext cx="827343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Sensors(s)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9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xFOCE</a:t>
            </a:r>
            <a:r>
              <a:rPr lang="en-US" dirty="0" smtClean="0"/>
              <a:t> Architecture: </a:t>
            </a:r>
            <a:br>
              <a:rPr lang="en-US" dirty="0" smtClean="0"/>
            </a:br>
            <a:r>
              <a:rPr lang="en-US" sz="4000" dirty="0" smtClean="0"/>
              <a:t>More Remote, Less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31274" y="2274242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8304" y="2546525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98303" y="2918582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93585" y="2542054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93586" y="2902629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67988" y="4623702"/>
            <a:ext cx="837480" cy="139420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58259" y="4845768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58259" y="519688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58258" y="559899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9211" y="4183530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10798" y="4432759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271" y="4398960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33" y="4239366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288244" y="4845768"/>
            <a:ext cx="1611404" cy="1175526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00425" y="5089812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46539" y="5083101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46539" y="5493982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69954" y="4741389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9242" y="5199561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100425" y="5503866"/>
            <a:ext cx="738810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903934" y="1788573"/>
            <a:ext cx="907938" cy="156256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889291" y="1837706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985434" y="2070528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985434" y="2460997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968908" y="2884395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910798" y="4868663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049681" y="2124698"/>
            <a:ext cx="60072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52964" y="4845767"/>
            <a:ext cx="937674" cy="118123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25356" y="5180193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925356" y="5584398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49681" y="253871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048777" y="294632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29242" y="5608151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6765" y="3727824"/>
            <a:ext cx="64546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641401" y="1636061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6765" y="335849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3730329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374657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203515" y="2101329"/>
            <a:ext cx="601953" cy="124980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77619" y="1811193"/>
            <a:ext cx="921675" cy="147073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cxnSp>
        <p:nvCxnSpPr>
          <p:cNvPr id="5" name="Elbow Connector 4"/>
          <p:cNvCxnSpPr>
            <a:stCxn id="43" idx="2"/>
          </p:cNvCxnSpPr>
          <p:nvPr/>
        </p:nvCxnSpPr>
        <p:spPr>
          <a:xfrm rot="16200000" flipH="1">
            <a:off x="1854813" y="3825173"/>
            <a:ext cx="1519750" cy="56723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43" idx="0"/>
            <a:endCxn id="6" idx="0"/>
          </p:cNvCxnSpPr>
          <p:nvPr/>
        </p:nvCxnSpPr>
        <p:spPr>
          <a:xfrm rot="16200000" flipH="1">
            <a:off x="2687276" y="1481501"/>
            <a:ext cx="436536" cy="1148946"/>
          </a:xfrm>
          <a:prstGeom prst="bentConnector3">
            <a:avLst>
              <a:gd name="adj1" fmla="val -5236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43" idx="0"/>
            <a:endCxn id="42" idx="0"/>
          </p:cNvCxnSpPr>
          <p:nvPr/>
        </p:nvCxnSpPr>
        <p:spPr>
          <a:xfrm rot="5400000" flipH="1" flipV="1">
            <a:off x="3819921" y="299724"/>
            <a:ext cx="49133" cy="3026832"/>
          </a:xfrm>
          <a:prstGeom prst="bentConnector3">
            <a:avLst>
              <a:gd name="adj1" fmla="val 45844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6" idx="2"/>
          </p:cNvCxnSpPr>
          <p:nvPr/>
        </p:nvCxnSpPr>
        <p:spPr>
          <a:xfrm rot="5400000">
            <a:off x="2641025" y="4029673"/>
            <a:ext cx="1535702" cy="142283"/>
          </a:xfrm>
          <a:prstGeom prst="bentConnector3">
            <a:avLst>
              <a:gd name="adj1" fmla="val 50000"/>
            </a:avLst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14" idx="0"/>
          </p:cNvCxnSpPr>
          <p:nvPr/>
        </p:nvCxnSpPr>
        <p:spPr>
          <a:xfrm rot="16200000" flipH="1" flipV="1">
            <a:off x="3887517" y="4346555"/>
            <a:ext cx="222065" cy="776357"/>
          </a:xfrm>
          <a:prstGeom prst="bentConnector4">
            <a:avLst>
              <a:gd name="adj1" fmla="val -102943"/>
              <a:gd name="adj2" fmla="val 9995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42" idx="2"/>
          </p:cNvCxnSpPr>
          <p:nvPr/>
        </p:nvCxnSpPr>
        <p:spPr>
          <a:xfrm rot="16200000" flipH="1">
            <a:off x="4672714" y="4036322"/>
            <a:ext cx="1449024" cy="78647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30" idx="2"/>
            <a:endCxn id="14" idx="2"/>
          </p:cNvCxnSpPr>
          <p:nvPr/>
        </p:nvCxnSpPr>
        <p:spPr>
          <a:xfrm rot="5400000" flipH="1" flipV="1">
            <a:off x="3738643" y="5373209"/>
            <a:ext cx="3388" cy="1292782"/>
          </a:xfrm>
          <a:prstGeom prst="bentConnector3">
            <a:avLst>
              <a:gd name="adj1" fmla="val -6747344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14" idx="0"/>
          </p:cNvCxnSpPr>
          <p:nvPr/>
        </p:nvCxnSpPr>
        <p:spPr>
          <a:xfrm rot="16200000" flipH="1">
            <a:off x="4676477" y="4333953"/>
            <a:ext cx="176454" cy="755952"/>
          </a:xfrm>
          <a:prstGeom prst="bentConnector4">
            <a:avLst>
              <a:gd name="adj1" fmla="val -129552"/>
              <a:gd name="adj2" fmla="val 98521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/>
          <p:nvPr/>
        </p:nvCxnSpPr>
        <p:spPr>
          <a:xfrm rot="16200000" flipH="1">
            <a:off x="3617233" y="3554966"/>
            <a:ext cx="991499" cy="547491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stCxn id="35" idx="2"/>
            <a:endCxn id="14" idx="2"/>
          </p:cNvCxnSpPr>
          <p:nvPr/>
        </p:nvCxnSpPr>
        <p:spPr>
          <a:xfrm rot="16200000" flipH="1">
            <a:off x="3104494" y="4735672"/>
            <a:ext cx="12700" cy="2564468"/>
          </a:xfrm>
          <a:prstGeom prst="bentConnector3">
            <a:avLst>
              <a:gd name="adj1" fmla="val 180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141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Architecture: </a:t>
            </a:r>
            <a:br>
              <a:rPr lang="en-US" dirty="0"/>
            </a:br>
            <a:r>
              <a:rPr lang="en-US" sz="4000" dirty="0" smtClean="0"/>
              <a:t>More Remote, More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83509" y="2211348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50539" y="2483631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0538" y="2855688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45820" y="2479160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45821" y="2839735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71288" y="1870847"/>
            <a:ext cx="837480" cy="1399222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61559" y="2092913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61559" y="2444028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61558" y="2846138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9211" y="4361962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10798" y="4611191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271" y="4577392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33" y="4417798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288244" y="5024200"/>
            <a:ext cx="1611404" cy="1175526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00425" y="5268244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46539" y="5261533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46539" y="5672414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69954" y="4919821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9242" y="5377993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19399" y="3549060"/>
            <a:ext cx="738810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21042" y="1723460"/>
            <a:ext cx="907938" cy="156256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41526" y="1774812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37669" y="2007634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7669" y="2398103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21143" y="2821501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910798" y="5047095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66789" y="2059585"/>
            <a:ext cx="60072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56264" y="2092912"/>
            <a:ext cx="937674" cy="118123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28656" y="2427338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628656" y="2831543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366789" y="247360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365885" y="288121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29242" y="5786583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6765" y="4000720"/>
            <a:ext cx="64546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641401" y="1814493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6765" y="3631388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4003225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553089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57978" y="2036216"/>
            <a:ext cx="601953" cy="124980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77619" y="1989625"/>
            <a:ext cx="921675" cy="147073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100425" y="5672414"/>
            <a:ext cx="738810" cy="373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56" name="Elbow Connector 55"/>
          <p:cNvCxnSpPr>
            <a:stCxn id="43" idx="0"/>
            <a:endCxn id="14" idx="0"/>
          </p:cNvCxnSpPr>
          <p:nvPr/>
        </p:nvCxnSpPr>
        <p:spPr>
          <a:xfrm rot="16200000" flipH="1">
            <a:off x="1888649" y="669468"/>
            <a:ext cx="96035" cy="2306722"/>
          </a:xfrm>
          <a:prstGeom prst="bentConnector3">
            <a:avLst>
              <a:gd name="adj1" fmla="val -23803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6" idx="2"/>
          </p:cNvCxnSpPr>
          <p:nvPr/>
        </p:nvCxnSpPr>
        <p:spPr>
          <a:xfrm rot="16200000" flipH="1">
            <a:off x="1424705" y="3777615"/>
            <a:ext cx="1754130" cy="739037"/>
          </a:xfrm>
          <a:prstGeom prst="bentConnector3">
            <a:avLst>
              <a:gd name="adj1" fmla="val 50000"/>
            </a:avLst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30" idx="0"/>
            <a:endCxn id="14" idx="2"/>
          </p:cNvCxnSpPr>
          <p:nvPr/>
        </p:nvCxnSpPr>
        <p:spPr>
          <a:xfrm rot="16200000" flipV="1">
            <a:off x="2214922" y="4145176"/>
            <a:ext cx="1754131" cy="3918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 rot="16200000" flipH="1">
            <a:off x="871374" y="3470990"/>
            <a:ext cx="1772944" cy="1379270"/>
          </a:xfrm>
          <a:prstGeom prst="bentConnector3">
            <a:avLst>
              <a:gd name="adj1" fmla="val 6184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43" idx="0"/>
            <a:endCxn id="42" idx="0"/>
          </p:cNvCxnSpPr>
          <p:nvPr/>
        </p:nvCxnSpPr>
        <p:spPr>
          <a:xfrm rot="5400000" flipH="1" flipV="1">
            <a:off x="3203482" y="-696716"/>
            <a:ext cx="51352" cy="4891705"/>
          </a:xfrm>
          <a:prstGeom prst="bentConnector3">
            <a:avLst>
              <a:gd name="adj1" fmla="val 44296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43" idx="0"/>
            <a:endCxn id="37" idx="0"/>
          </p:cNvCxnSpPr>
          <p:nvPr/>
        </p:nvCxnSpPr>
        <p:spPr>
          <a:xfrm rot="16200000" flipH="1">
            <a:off x="2245153" y="312965"/>
            <a:ext cx="318100" cy="3241795"/>
          </a:xfrm>
          <a:prstGeom prst="bentConnector3">
            <a:avLst>
              <a:gd name="adj1" fmla="val -7186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stCxn id="43" idx="0"/>
            <a:endCxn id="6" idx="0"/>
          </p:cNvCxnSpPr>
          <p:nvPr/>
        </p:nvCxnSpPr>
        <p:spPr>
          <a:xfrm rot="16200000" flipH="1">
            <a:off x="1139511" y="1418607"/>
            <a:ext cx="436536" cy="1148946"/>
          </a:xfrm>
          <a:prstGeom prst="bentConnector3">
            <a:avLst>
              <a:gd name="adj1" fmla="val -5236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41" idx="2"/>
          </p:cNvCxnSpPr>
          <p:nvPr/>
        </p:nvCxnSpPr>
        <p:spPr>
          <a:xfrm rot="16200000" flipH="1">
            <a:off x="3158772" y="4352692"/>
            <a:ext cx="1101540" cy="241476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endCxn id="41" idx="0"/>
          </p:cNvCxnSpPr>
          <p:nvPr/>
        </p:nvCxnSpPr>
        <p:spPr>
          <a:xfrm rot="16200000" flipH="1">
            <a:off x="3336631" y="3296887"/>
            <a:ext cx="263040" cy="241305"/>
          </a:xfrm>
          <a:prstGeom prst="bentConnector3">
            <a:avLst>
              <a:gd name="adj1" fmla="val 30048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/>
          <p:nvPr/>
        </p:nvCxnSpPr>
        <p:spPr>
          <a:xfrm rot="16200000" flipH="1">
            <a:off x="3706374" y="3425151"/>
            <a:ext cx="247816" cy="2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/>
          <p:cNvCxnSpPr>
            <a:stCxn id="35" idx="0"/>
          </p:cNvCxnSpPr>
          <p:nvPr/>
        </p:nvCxnSpPr>
        <p:spPr>
          <a:xfrm rot="5400000" flipH="1" flipV="1">
            <a:off x="1466381" y="3625948"/>
            <a:ext cx="1649753" cy="937995"/>
          </a:xfrm>
          <a:prstGeom prst="bentConnector3">
            <a:avLst>
              <a:gd name="adj1" fmla="val 3982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51" idx="2"/>
            <a:endCxn id="37" idx="2"/>
          </p:cNvCxnSpPr>
          <p:nvPr/>
        </p:nvCxnSpPr>
        <p:spPr>
          <a:xfrm rot="5400000">
            <a:off x="4832906" y="2440808"/>
            <a:ext cx="25539" cy="1641147"/>
          </a:xfrm>
          <a:prstGeom prst="bentConnector3">
            <a:avLst>
              <a:gd name="adj1" fmla="val 995102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117"/>
          <p:cNvCxnSpPr/>
          <p:nvPr/>
        </p:nvCxnSpPr>
        <p:spPr>
          <a:xfrm>
            <a:off x="2228720" y="3286021"/>
            <a:ext cx="531535" cy="15222"/>
          </a:xfrm>
          <a:prstGeom prst="bentConnector3">
            <a:avLst>
              <a:gd name="adj1" fmla="val 42101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5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Architecture: </a:t>
            </a:r>
            <a:br>
              <a:rPr lang="en-US" dirty="0"/>
            </a:br>
            <a:r>
              <a:rPr lang="en-US" sz="4000" dirty="0" smtClean="0"/>
              <a:t>Less Shore, No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61125" y="3531708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28155" y="3803991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28154" y="4176048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23436" y="3799520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437" y="4160095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07196" y="4462122"/>
            <a:ext cx="837480" cy="141229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97467" y="4684188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97467" y="503530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97466" y="543741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97317" y="4856955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48904" y="5106184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377" y="5072385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039" y="4912791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305492" y="4721786"/>
            <a:ext cx="1671169" cy="115263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17674" y="4942935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363788" y="4936224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63788" y="5347105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308" y="4597900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2596" y="505607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117674" y="5340902"/>
            <a:ext cx="688914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25744" y="2884719"/>
            <a:ext cx="881529" cy="171318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666337" y="1946383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62480" y="2179205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62480" y="2569674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45954" y="2993072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848904" y="5542088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38229" y="3273893"/>
            <a:ext cx="601629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876341" y="4684189"/>
            <a:ext cx="937674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948733" y="5041819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948733" y="5446024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839134" y="3745480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838230" y="4153090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2596" y="546466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765" y="335849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3730329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374657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86765" y="3727824"/>
            <a:ext cx="64546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6641401" y="1636061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851746" y="4684188"/>
            <a:ext cx="881529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001878" y="504703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000974" y="545464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60" name="Elbow Connector 59"/>
          <p:cNvCxnSpPr>
            <a:stCxn id="6" idx="1"/>
            <a:endCxn id="30" idx="0"/>
          </p:cNvCxnSpPr>
          <p:nvPr/>
        </p:nvCxnSpPr>
        <p:spPr>
          <a:xfrm rot="10800000" flipV="1">
            <a:off x="2141077" y="4061068"/>
            <a:ext cx="5520048" cy="660717"/>
          </a:xfrm>
          <a:prstGeom prst="bentConnector2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91" idx="1"/>
          </p:cNvCxnSpPr>
          <p:nvPr/>
        </p:nvCxnSpPr>
        <p:spPr>
          <a:xfrm rot="10800000" flipV="1">
            <a:off x="5426055" y="4399441"/>
            <a:ext cx="176548" cy="28474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30" idx="2"/>
            <a:endCxn id="14" idx="2"/>
          </p:cNvCxnSpPr>
          <p:nvPr/>
        </p:nvCxnSpPr>
        <p:spPr>
          <a:xfrm rot="16200000" flipH="1">
            <a:off x="2783506" y="5231987"/>
            <a:ext cx="12700" cy="1284859"/>
          </a:xfrm>
          <a:prstGeom prst="bentConnector3">
            <a:avLst>
              <a:gd name="adj1" fmla="val 3039717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91" idx="1"/>
            <a:endCxn id="37" idx="0"/>
          </p:cNvCxnSpPr>
          <p:nvPr/>
        </p:nvCxnSpPr>
        <p:spPr>
          <a:xfrm rot="10800000" flipV="1">
            <a:off x="4345179" y="4399441"/>
            <a:ext cx="1257425" cy="28474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43" idx="1"/>
            <a:endCxn id="91" idx="0"/>
          </p:cNvCxnSpPr>
          <p:nvPr/>
        </p:nvCxnSpPr>
        <p:spPr>
          <a:xfrm rot="10800000" flipV="1">
            <a:off x="6044383" y="2701987"/>
            <a:ext cx="1621954" cy="150646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91" idx="1"/>
            <a:endCxn id="30" idx="0"/>
          </p:cNvCxnSpPr>
          <p:nvPr/>
        </p:nvCxnSpPr>
        <p:spPr>
          <a:xfrm rot="10800000" flipV="1">
            <a:off x="2141077" y="4399442"/>
            <a:ext cx="3461526" cy="32234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stCxn id="91" idx="1"/>
            <a:endCxn id="35" idx="0"/>
          </p:cNvCxnSpPr>
          <p:nvPr/>
        </p:nvCxnSpPr>
        <p:spPr>
          <a:xfrm rot="10800000" flipV="1">
            <a:off x="855615" y="4399442"/>
            <a:ext cx="4746989" cy="19845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43" idx="3"/>
          </p:cNvCxnSpPr>
          <p:nvPr/>
        </p:nvCxnSpPr>
        <p:spPr>
          <a:xfrm>
            <a:off x="8549897" y="2701988"/>
            <a:ext cx="136903" cy="829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43" idx="1"/>
            <a:endCxn id="42" idx="0"/>
          </p:cNvCxnSpPr>
          <p:nvPr/>
        </p:nvCxnSpPr>
        <p:spPr>
          <a:xfrm rot="10800000" flipV="1">
            <a:off x="7166509" y="2701987"/>
            <a:ext cx="499828" cy="18273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5602603" y="4208455"/>
            <a:ext cx="883560" cy="38197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102" name="Elbow Connector 101"/>
          <p:cNvCxnSpPr>
            <a:stCxn id="37" idx="2"/>
            <a:endCxn id="57" idx="2"/>
          </p:cNvCxnSpPr>
          <p:nvPr/>
        </p:nvCxnSpPr>
        <p:spPr>
          <a:xfrm rot="5400000" flipH="1" flipV="1">
            <a:off x="4818843" y="5414966"/>
            <a:ext cx="1" cy="947333"/>
          </a:xfrm>
          <a:prstGeom prst="bentConnector3">
            <a:avLst>
              <a:gd name="adj1" fmla="val -2286000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/>
          <p:cNvCxnSpPr>
            <a:stCxn id="24" idx="1"/>
            <a:endCxn id="57" idx="3"/>
          </p:cNvCxnSpPr>
          <p:nvPr/>
        </p:nvCxnSpPr>
        <p:spPr>
          <a:xfrm rot="10800000">
            <a:off x="5733275" y="5286410"/>
            <a:ext cx="1064042" cy="119970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stCxn id="14" idx="2"/>
            <a:endCxn id="37" idx="2"/>
          </p:cNvCxnSpPr>
          <p:nvPr/>
        </p:nvCxnSpPr>
        <p:spPr>
          <a:xfrm rot="16200000" flipH="1">
            <a:off x="3878449" y="5421904"/>
            <a:ext cx="14216" cy="919242"/>
          </a:xfrm>
          <a:prstGeom prst="bentConnector3">
            <a:avLst>
              <a:gd name="adj1" fmla="val 2667888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543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Architecture: </a:t>
            </a:r>
            <a:br>
              <a:rPr lang="en-US" dirty="0"/>
            </a:br>
            <a:r>
              <a:rPr lang="en-US" sz="4000" dirty="0" smtClean="0"/>
              <a:t>More Shore, </a:t>
            </a:r>
            <a:r>
              <a:rPr lang="en-US" sz="4000" dirty="0"/>
              <a:t>No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725094" y="1913085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92124" y="2185368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92123" y="2557425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7405" y="2180897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87406" y="2541472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55984" y="3361758"/>
            <a:ext cx="837480" cy="141229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46255" y="3583824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46255" y="3934939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46254" y="4337049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14279" y="4936224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065866" y="5185453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429" y="5151654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091" y="4992060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305492" y="4721786"/>
            <a:ext cx="1671169" cy="115263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17674" y="4942935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363788" y="4936224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63788" y="5347105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308" y="4597900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2596" y="505607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117674" y="5340902"/>
            <a:ext cx="688914" cy="373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36401" y="4321893"/>
            <a:ext cx="881529" cy="171318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70011" y="1743989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66154" y="1976811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266154" y="2367280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49628" y="2790678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065866" y="5621357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848886" y="4711067"/>
            <a:ext cx="601629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704916" y="2734081"/>
            <a:ext cx="937674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777308" y="3091711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777308" y="3495916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849791" y="518265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848887" y="559026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2596" y="546466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765" y="335849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3730329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374657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86765" y="3727824"/>
            <a:ext cx="54311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617930" y="1622970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3058805" y="4664311"/>
            <a:ext cx="881529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208937" y="502715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208033" y="543476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54" name="Elbow Connector 53"/>
          <p:cNvCxnSpPr>
            <a:stCxn id="6" idx="1"/>
            <a:endCxn id="30" idx="0"/>
          </p:cNvCxnSpPr>
          <p:nvPr/>
        </p:nvCxnSpPr>
        <p:spPr>
          <a:xfrm rot="10800000" flipV="1">
            <a:off x="2141078" y="2442446"/>
            <a:ext cx="4584017" cy="2279340"/>
          </a:xfrm>
          <a:prstGeom prst="bentConnector2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62" idx="1"/>
            <a:endCxn id="30" idx="0"/>
          </p:cNvCxnSpPr>
          <p:nvPr/>
        </p:nvCxnSpPr>
        <p:spPr>
          <a:xfrm rot="10800000" flipV="1">
            <a:off x="2141077" y="4337048"/>
            <a:ext cx="2286056" cy="38473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42" idx="1"/>
            <a:endCxn id="57" idx="3"/>
          </p:cNvCxnSpPr>
          <p:nvPr/>
        </p:nvCxnSpPr>
        <p:spPr>
          <a:xfrm rot="10800000" flipV="1">
            <a:off x="3940335" y="5178483"/>
            <a:ext cx="1796067" cy="88049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4427133" y="4146062"/>
            <a:ext cx="883560" cy="38197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63" name="Elbow Connector 62"/>
          <p:cNvCxnSpPr>
            <a:stCxn id="62" idx="1"/>
            <a:endCxn id="57" idx="0"/>
          </p:cNvCxnSpPr>
          <p:nvPr/>
        </p:nvCxnSpPr>
        <p:spPr>
          <a:xfrm rot="10800000" flipV="1">
            <a:off x="3499571" y="4337049"/>
            <a:ext cx="927563" cy="32726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43" idx="1"/>
            <a:endCxn id="62" idx="0"/>
          </p:cNvCxnSpPr>
          <p:nvPr/>
        </p:nvCxnSpPr>
        <p:spPr>
          <a:xfrm rot="10800000" flipV="1">
            <a:off x="4868913" y="2499594"/>
            <a:ext cx="3301098" cy="164646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57" idx="2"/>
            <a:endCxn id="30" idx="2"/>
          </p:cNvCxnSpPr>
          <p:nvPr/>
        </p:nvCxnSpPr>
        <p:spPr>
          <a:xfrm rot="5400000">
            <a:off x="2817493" y="5192340"/>
            <a:ext cx="5662" cy="1358493"/>
          </a:xfrm>
          <a:prstGeom prst="bentConnector3">
            <a:avLst>
              <a:gd name="adj1" fmla="val 4137443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57" idx="2"/>
            <a:endCxn id="35" idx="2"/>
          </p:cNvCxnSpPr>
          <p:nvPr/>
        </p:nvCxnSpPr>
        <p:spPr>
          <a:xfrm rot="5400000">
            <a:off x="2174761" y="4549608"/>
            <a:ext cx="5662" cy="2643956"/>
          </a:xfrm>
          <a:prstGeom prst="bentConnector3">
            <a:avLst>
              <a:gd name="adj1" fmla="val 4137443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8409017" y="4171526"/>
            <a:ext cx="688914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76" name="Elbow Connector 75"/>
          <p:cNvCxnSpPr>
            <a:stCxn id="75" idx="1"/>
            <a:endCxn id="14" idx="3"/>
          </p:cNvCxnSpPr>
          <p:nvPr/>
        </p:nvCxnSpPr>
        <p:spPr>
          <a:xfrm rot="10800000">
            <a:off x="7793465" y="4067906"/>
            <a:ext cx="615553" cy="290420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42" idx="3"/>
            <a:endCxn id="14" idx="1"/>
          </p:cNvCxnSpPr>
          <p:nvPr/>
        </p:nvCxnSpPr>
        <p:spPr>
          <a:xfrm flipV="1">
            <a:off x="6617930" y="4067906"/>
            <a:ext cx="338054" cy="1110578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14" idx="0"/>
            <a:endCxn id="6" idx="2"/>
          </p:cNvCxnSpPr>
          <p:nvPr/>
        </p:nvCxnSpPr>
        <p:spPr>
          <a:xfrm rot="16200000" flipV="1">
            <a:off x="7179305" y="3166338"/>
            <a:ext cx="389952" cy="887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42" idx="0"/>
            <a:endCxn id="37" idx="2"/>
          </p:cNvCxnSpPr>
          <p:nvPr/>
        </p:nvCxnSpPr>
        <p:spPr>
          <a:xfrm rot="16200000" flipV="1">
            <a:off x="5983776" y="4128502"/>
            <a:ext cx="383368" cy="3413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067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xFOCE</a:t>
            </a:r>
            <a:r>
              <a:rPr lang="en-US" dirty="0"/>
              <a:t> </a:t>
            </a:r>
            <a:r>
              <a:rPr lang="en-US" dirty="0" smtClean="0"/>
              <a:t>Architectures Ranked</a:t>
            </a:r>
            <a:endParaRPr lang="en-US" sz="3600" dirty="0"/>
          </a:p>
        </p:txBody>
      </p:sp>
      <p:sp>
        <p:nvSpPr>
          <p:cNvPr id="85" name="Rectangle 84"/>
          <p:cNvSpPr/>
          <p:nvPr/>
        </p:nvSpPr>
        <p:spPr>
          <a:xfrm>
            <a:off x="741168" y="1818396"/>
            <a:ext cx="763405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In general,</a:t>
            </a:r>
          </a:p>
          <a:p>
            <a:endParaRPr lang="en-US" sz="2800" dirty="0" smtClean="0"/>
          </a:p>
          <a:p>
            <a:r>
              <a:rPr lang="en-US" sz="2800" dirty="0" smtClean="0"/>
              <a:t>Better </a:t>
            </a:r>
            <a:r>
              <a:rPr lang="en-US" sz="2800" dirty="0"/>
              <a:t>Near than </a:t>
            </a:r>
            <a:r>
              <a:rPr lang="en-US" sz="2800" dirty="0" smtClean="0"/>
              <a:t>Far</a:t>
            </a:r>
            <a:endParaRPr lang="en-US" sz="2800" dirty="0"/>
          </a:p>
          <a:p>
            <a:r>
              <a:rPr lang="en-US" sz="2800" dirty="0" smtClean="0"/>
              <a:t>Better </a:t>
            </a:r>
            <a:r>
              <a:rPr lang="en-US" sz="2800" dirty="0"/>
              <a:t>Up than Down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If you have to put things far away: </a:t>
            </a:r>
          </a:p>
          <a:p>
            <a:endParaRPr lang="en-US" sz="2800" dirty="0" smtClean="0"/>
          </a:p>
          <a:p>
            <a:r>
              <a:rPr lang="en-US" sz="2800" dirty="0" smtClean="0"/>
              <a:t>Minimize cable runs and housing penetrations, even if it means putting more stuff on the seafloor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65723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</a:t>
            </a:r>
            <a:r>
              <a:rPr lang="en-US" dirty="0" smtClean="0"/>
              <a:t>Architectures Ranked</a:t>
            </a:r>
            <a:br>
              <a:rPr lang="en-US" dirty="0" smtClean="0"/>
            </a:br>
            <a:r>
              <a:rPr lang="en-US" sz="3600" dirty="0"/>
              <a:t>Better Near than </a:t>
            </a:r>
            <a:r>
              <a:rPr lang="en-US" sz="3600" dirty="0" smtClean="0"/>
              <a:t>Far, Better Up than Down 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267398"/>
              </p:ext>
            </p:extLst>
          </p:nvPr>
        </p:nvGraphicFramePr>
        <p:xfrm>
          <a:off x="563465" y="1630235"/>
          <a:ext cx="7895718" cy="4953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8064"/>
                <a:gridCol w="1043842"/>
                <a:gridCol w="1315953"/>
                <a:gridCol w="1315953"/>
                <a:gridCol w="1162570"/>
                <a:gridCol w="1469336"/>
              </a:tblGrid>
              <a:tr h="8799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 of Build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r>
                        <a:rPr lang="en-US" baseline="0" dirty="0" smtClean="0"/>
                        <a:t> of Use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Housings</a:t>
                      </a:r>
                      <a:r>
                        <a:rPr lang="en-US" baseline="0" dirty="0" smtClean="0"/>
                        <a:t> and Connectors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Reliability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Vulnerability</a:t>
                      </a:r>
                      <a:endParaRPr lang="en-US" dirty="0"/>
                    </a:p>
                  </a:txBody>
                  <a:tcPr anchor="ctr"/>
                </a:tc>
              </a:tr>
              <a:tr h="9651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 Remote</a:t>
                      </a:r>
                    </a:p>
                    <a:p>
                      <a:pPr algn="ctr"/>
                      <a:r>
                        <a:rPr lang="en-US" dirty="0" smtClean="0"/>
                        <a:t>Less Surface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</a:tr>
              <a:tr h="1143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More Remote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More Surface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2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2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4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</a:tr>
              <a:tr h="9651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 Shore</a:t>
                      </a:r>
                    </a:p>
                    <a:p>
                      <a:pPr algn="ctr"/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Surface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</a:tr>
              <a:tr h="9651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More Shore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No Surface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82981" y="1352288"/>
            <a:ext cx="923583" cy="860694"/>
          </a:xfrm>
          <a:prstGeom prst="ellipse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2"/>
                </a:solidFill>
              </a:rPr>
              <a:t>Standalone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8036530" y="3934927"/>
            <a:ext cx="1107470" cy="860694"/>
          </a:xfrm>
          <a:prstGeom prst="ellipse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accent2"/>
                </a:solidFill>
              </a:rPr>
              <a:t>Connected</a:t>
            </a:r>
            <a:endParaRPr lang="en-US" sz="1600" dirty="0">
              <a:solidFill>
                <a:schemeClr val="accent2"/>
              </a:solidFill>
            </a:endParaRPr>
          </a:p>
        </p:txBody>
      </p:sp>
      <p:cxnSp>
        <p:nvCxnSpPr>
          <p:cNvPr id="10" name="Straight Connector 9"/>
          <p:cNvCxnSpPr>
            <a:stCxn id="4" idx="4"/>
          </p:cNvCxnSpPr>
          <p:nvPr/>
        </p:nvCxnSpPr>
        <p:spPr>
          <a:xfrm>
            <a:off x="544773" y="2212982"/>
            <a:ext cx="82981" cy="90441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4" idx="4"/>
          </p:cNvCxnSpPr>
          <p:nvPr/>
        </p:nvCxnSpPr>
        <p:spPr>
          <a:xfrm>
            <a:off x="544773" y="2212982"/>
            <a:ext cx="18692" cy="2025138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54" idx="4"/>
          </p:cNvCxnSpPr>
          <p:nvPr/>
        </p:nvCxnSpPr>
        <p:spPr>
          <a:xfrm flipH="1">
            <a:off x="8459183" y="4795621"/>
            <a:ext cx="131082" cy="4781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4" idx="4"/>
          </p:cNvCxnSpPr>
          <p:nvPr/>
        </p:nvCxnSpPr>
        <p:spPr>
          <a:xfrm flipH="1">
            <a:off x="8459183" y="4795621"/>
            <a:ext cx="131082" cy="1397178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62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4078</TotalTime>
  <Words>597</Words>
  <Application>Microsoft Macintosh PowerPoint</Application>
  <PresentationFormat>On-screen Show (4:3)</PresentationFormat>
  <Paragraphs>284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Evaluation Criteria</vt:lpstr>
      <vt:lpstr>Evaluation Criteria</vt:lpstr>
      <vt:lpstr>xFOCE Subsystems and Interfaces</vt:lpstr>
      <vt:lpstr>xFOCE Architecture:  More Remote, Less Surface</vt:lpstr>
      <vt:lpstr>xFOCE Architecture:  More Remote, More Surface</vt:lpstr>
      <vt:lpstr>xFOCE Architecture:  Less Shore, No Surface</vt:lpstr>
      <vt:lpstr>xFOCE Architecture:  More Shore, No Surface</vt:lpstr>
      <vt:lpstr>xFOCE Architectures Ranked</vt:lpstr>
      <vt:lpstr>xFOCE Architectures Ranked Better Near than Far, Better Up than Down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Kent Headley</cp:lastModifiedBy>
  <cp:revision>168</cp:revision>
  <dcterms:created xsi:type="dcterms:W3CDTF">2012-03-27T22:25:38Z</dcterms:created>
  <dcterms:modified xsi:type="dcterms:W3CDTF">2012-04-04T18:07:43Z</dcterms:modified>
</cp:coreProperties>
</file>