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76" r:id="rId5"/>
    <p:sldId id="277" r:id="rId6"/>
    <p:sldId id="279" r:id="rId7"/>
    <p:sldId id="278" r:id="rId8"/>
    <p:sldId id="280" r:id="rId9"/>
    <p:sldId id="281" r:id="rId10"/>
    <p:sldId id="282" r:id="rId11"/>
    <p:sldId id="283" r:id="rId12"/>
    <p:sldId id="263" r:id="rId13"/>
    <p:sldId id="259" r:id="rId14"/>
    <p:sldId id="264" r:id="rId15"/>
    <p:sldId id="273" r:id="rId16"/>
    <p:sldId id="261" r:id="rId17"/>
    <p:sldId id="265" r:id="rId18"/>
    <p:sldId id="262" r:id="rId19"/>
    <p:sldId id="267" r:id="rId20"/>
    <p:sldId id="274" r:id="rId21"/>
    <p:sldId id="284" r:id="rId22"/>
    <p:sldId id="285" r:id="rId23"/>
    <p:sldId id="287" r:id="rId24"/>
    <p:sldId id="286" r:id="rId25"/>
    <p:sldId id="266" r:id="rId26"/>
    <p:sldId id="268" r:id="rId27"/>
    <p:sldId id="275" r:id="rId28"/>
    <p:sldId id="269" r:id="rId29"/>
    <p:sldId id="270" r:id="rId30"/>
    <p:sldId id="271" r:id="rId31"/>
    <p:sldId id="272"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70" d="100"/>
          <a:sy n="170" d="100"/>
        </p:scale>
        <p:origin x="-576" y="15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79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3811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952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4745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42293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91037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47934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4455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9722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7396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7271420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487421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92240" y="1482240"/>
            <a:ext cx="3602819" cy="1323439"/>
          </a:xfrm>
          <a:prstGeom prst="rect">
            <a:avLst/>
          </a:prstGeom>
          <a:noFill/>
        </p:spPr>
        <p:txBody>
          <a:bodyPr wrap="none" rtlCol="0">
            <a:spAutoFit/>
          </a:bodyPr>
          <a:lstStyle/>
          <a:p>
            <a:pPr algn="ctr"/>
            <a:r>
              <a:rPr lang="en-US" sz="4000" dirty="0" err="1" smtClean="0"/>
              <a:t>xFOCE</a:t>
            </a:r>
            <a:r>
              <a:rPr lang="en-US" sz="4000" dirty="0" smtClean="0"/>
              <a:t> / </a:t>
            </a:r>
            <a:r>
              <a:rPr lang="en-US" sz="4000" dirty="0" err="1" smtClean="0"/>
              <a:t>swFOCE</a:t>
            </a:r>
            <a:r>
              <a:rPr lang="en-US" sz="4000" dirty="0" smtClean="0"/>
              <a:t> </a:t>
            </a:r>
          </a:p>
          <a:p>
            <a:pPr algn="ctr"/>
            <a:r>
              <a:rPr lang="en-US" sz="4000" dirty="0" smtClean="0"/>
              <a:t>Review </a:t>
            </a:r>
            <a:endParaRPr lang="en-US" sz="4000" dirty="0"/>
          </a:p>
        </p:txBody>
      </p:sp>
    </p:spTree>
    <p:extLst>
      <p:ext uri="{BB962C8B-B14F-4D97-AF65-F5344CB8AC3E}">
        <p14:creationId xmlns:p14="http://schemas.microsoft.com/office/powerpoint/2010/main" val="34735728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xFOCE</a:t>
            </a:r>
            <a:r>
              <a:rPr lang="en-US" dirty="0"/>
              <a:t> Functional Requirements</a:t>
            </a:r>
            <a:br>
              <a:rPr lang="en-US" dirty="0"/>
            </a:br>
            <a:r>
              <a:rPr lang="en-US" i="1" dirty="0" smtClean="0"/>
              <a:t>Data Management</a:t>
            </a:r>
            <a:endParaRPr lang="en-US" dirty="0"/>
          </a:p>
        </p:txBody>
      </p:sp>
      <p:graphicFrame>
        <p:nvGraphicFramePr>
          <p:cNvPr id="5" name="Content Placeholder 4"/>
          <p:cNvGraphicFramePr>
            <a:graphicFrameLocks noGrp="1"/>
          </p:cNvGraphicFramePr>
          <p:nvPr>
            <p:ph idx="1"/>
          </p:nvPr>
        </p:nvGraphicFramePr>
        <p:xfrm>
          <a:off x="836572" y="1600200"/>
          <a:ext cx="7470856" cy="4525963"/>
        </p:xfrm>
        <a:graphic>
          <a:graphicData uri="http://schemas.openxmlformats.org/drawingml/2006/table">
            <a:tbl>
              <a:tblPr/>
              <a:tblGrid>
                <a:gridCol w="2956962"/>
                <a:gridCol w="953470"/>
                <a:gridCol w="3560424"/>
              </a:tblGrid>
              <a:tr h="905193">
                <a:tc>
                  <a:txBody>
                    <a:bodyPr/>
                    <a:lstStyle/>
                    <a:p>
                      <a:pPr algn="r" fontAlgn="ctr"/>
                      <a:r>
                        <a:rPr lang="en-US" sz="1100" b="0" i="0" u="none" strike="noStrike">
                          <a:solidFill>
                            <a:srgbClr val="000000"/>
                          </a:solidFill>
                          <a:effectLst/>
                          <a:latin typeface="Times New Roman"/>
                        </a:rPr>
                        <a:t>Near real-time telemetry</a:t>
                      </a:r>
                    </a:p>
                  </a:txBody>
                  <a:tcPr marL="12069" marR="12069" marT="12069"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required</a:t>
                      </a:r>
                    </a:p>
                  </a:txBody>
                  <a:tcPr marL="12069" marR="12069" marT="12069" marB="0" anchor="ctr">
                    <a:lnL>
                      <a:noFill/>
                    </a:lnL>
                    <a:lnR>
                      <a:noFill/>
                    </a:lnR>
                    <a:lnT>
                      <a:noFill/>
                    </a:lnT>
                    <a:lnB>
                      <a:noFill/>
                    </a:lnB>
                  </a:tcPr>
                </a:tc>
                <a:tc>
                  <a:txBody>
                    <a:bodyPr/>
                    <a:lstStyle/>
                    <a:p>
                      <a:pPr algn="l" fontAlgn="b"/>
                      <a:r>
                        <a:rPr lang="en-US" sz="1100" b="0" i="0" u="none" strike="noStrike">
                          <a:solidFill>
                            <a:srgbClr val="000000"/>
                          </a:solidFill>
                          <a:effectLst/>
                          <a:latin typeface="Calibri"/>
                        </a:rPr>
                        <a:t>Full data resolution if possible, but all data must be recorded even w/o telemetry link.</a:t>
                      </a:r>
                      <a:br>
                        <a:rPr lang="en-US" sz="1100" b="0" i="0" u="none" strike="noStrike">
                          <a:solidFill>
                            <a:srgbClr val="000000"/>
                          </a:solidFill>
                          <a:effectLst/>
                          <a:latin typeface="Calibri"/>
                        </a:rPr>
                      </a:br>
                      <a:r>
                        <a:rPr lang="en-US" sz="1100" b="0" i="0" u="none" strike="noStrike">
                          <a:solidFill>
                            <a:srgbClr val="000000"/>
                          </a:solidFill>
                          <a:effectLst/>
                          <a:latin typeface="Calibri"/>
                        </a:rPr>
                        <a:t>Must provide data required to assess health and status of experiment.</a:t>
                      </a:r>
                      <a:br>
                        <a:rPr lang="en-US" sz="1100" b="0" i="0" u="none" strike="noStrike">
                          <a:solidFill>
                            <a:srgbClr val="000000"/>
                          </a:solidFill>
                          <a:effectLst/>
                          <a:latin typeface="Calibri"/>
                        </a:rPr>
                      </a:br>
                      <a:r>
                        <a:rPr lang="en-US" sz="1100" b="0" i="0" u="none" strike="noStrike">
                          <a:solidFill>
                            <a:srgbClr val="000000"/>
                          </a:solidFill>
                          <a:effectLst/>
                          <a:latin typeface="Calibri"/>
                        </a:rPr>
                        <a:t>Rate: best effort to reflect full-resolution logged data.</a:t>
                      </a:r>
                    </a:p>
                  </a:txBody>
                  <a:tcPr marL="12069" marR="12069" marT="12069" marB="0" anchor="b">
                    <a:lnL>
                      <a:noFill/>
                    </a:lnL>
                    <a:lnR>
                      <a:noFill/>
                    </a:lnR>
                    <a:lnT>
                      <a:noFill/>
                    </a:lnT>
                    <a:lnB>
                      <a:noFill/>
                    </a:lnB>
                  </a:tcPr>
                </a:tc>
              </a:tr>
              <a:tr h="1086231">
                <a:tc>
                  <a:txBody>
                    <a:bodyPr/>
                    <a:lstStyle/>
                    <a:p>
                      <a:pPr algn="r" fontAlgn="ctr"/>
                      <a:r>
                        <a:rPr lang="en-US" sz="1100" b="0" i="0" u="none" strike="noStrike">
                          <a:solidFill>
                            <a:srgbClr val="000000"/>
                          </a:solidFill>
                          <a:effectLst/>
                          <a:latin typeface="Times New Roman"/>
                        </a:rPr>
                        <a:t>Telemetry data summarization</a:t>
                      </a:r>
                    </a:p>
                  </a:txBody>
                  <a:tcPr marL="12069" marR="12069" marT="12069"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preferred</a:t>
                      </a:r>
                    </a:p>
                  </a:txBody>
                  <a:tcPr marL="12069" marR="12069" marT="12069" marB="0" anchor="ctr">
                    <a:lnL>
                      <a:noFill/>
                    </a:lnL>
                    <a:lnR>
                      <a:noFill/>
                    </a:lnR>
                    <a:lnT>
                      <a:noFill/>
                    </a:lnT>
                    <a:lnB>
                      <a:noFill/>
                    </a:lnB>
                  </a:tcPr>
                </a:tc>
                <a:tc>
                  <a:txBody>
                    <a:bodyPr/>
                    <a:lstStyle/>
                    <a:p>
                      <a:pPr algn="l" fontAlgn="b"/>
                      <a:r>
                        <a:rPr lang="en-US" sz="1100" b="0" i="0" u="none" strike="noStrike">
                          <a:solidFill>
                            <a:srgbClr val="000000"/>
                          </a:solidFill>
                          <a:effectLst/>
                          <a:latin typeface="Calibri"/>
                        </a:rPr>
                        <a:t>Data telemetry must support system health and status reporting. </a:t>
                      </a:r>
                      <a:br>
                        <a:rPr lang="en-US" sz="1100" b="0" i="0" u="none" strike="noStrike">
                          <a:solidFill>
                            <a:srgbClr val="000000"/>
                          </a:solidFill>
                          <a:effectLst/>
                          <a:latin typeface="Calibri"/>
                        </a:rPr>
                      </a:br>
                      <a:r>
                        <a:rPr lang="en-US" sz="1100" b="0" i="0" u="none" strike="noStrike">
                          <a:solidFill>
                            <a:srgbClr val="000000"/>
                          </a:solidFill>
                          <a:effectLst/>
                          <a:latin typeface="Calibri"/>
                        </a:rPr>
                        <a:t>Should make best effort to reflect full-resolution logged telemetry, but this is not required.</a:t>
                      </a:r>
                      <a:br>
                        <a:rPr lang="en-US" sz="1100" b="0" i="0" u="none" strike="noStrike">
                          <a:solidFill>
                            <a:srgbClr val="000000"/>
                          </a:solidFill>
                          <a:effectLst/>
                          <a:latin typeface="Calibri"/>
                        </a:rPr>
                      </a:br>
                      <a:r>
                        <a:rPr lang="en-US" sz="1100" b="0" i="0" u="none" strike="noStrike">
                          <a:solidFill>
                            <a:srgbClr val="000000"/>
                          </a:solidFill>
                          <a:effectLst/>
                          <a:latin typeface="Calibri"/>
                        </a:rPr>
                        <a:t>Alarm is summary</a:t>
                      </a:r>
                      <a:br>
                        <a:rPr lang="en-US" sz="1100" b="0" i="0" u="none" strike="noStrike">
                          <a:solidFill>
                            <a:srgbClr val="000000"/>
                          </a:solidFill>
                          <a:effectLst/>
                          <a:latin typeface="Calibri"/>
                        </a:rPr>
                      </a:br>
                      <a:r>
                        <a:rPr lang="en-US" sz="1100" b="0" i="0" u="none" strike="noStrike">
                          <a:solidFill>
                            <a:srgbClr val="000000"/>
                          </a:solidFill>
                          <a:effectLst/>
                          <a:latin typeface="Calibri"/>
                        </a:rPr>
                        <a:t>Some form probably needed</a:t>
                      </a:r>
                    </a:p>
                  </a:txBody>
                  <a:tcPr marL="12069" marR="12069" marT="12069" marB="0" anchor="b">
                    <a:lnL>
                      <a:noFill/>
                    </a:lnL>
                    <a:lnR>
                      <a:noFill/>
                    </a:lnR>
                    <a:lnT>
                      <a:noFill/>
                    </a:lnT>
                    <a:lnB>
                      <a:noFill/>
                    </a:lnB>
                  </a:tcPr>
                </a:tc>
              </a:tr>
              <a:tr h="1448308">
                <a:tc>
                  <a:txBody>
                    <a:bodyPr/>
                    <a:lstStyle/>
                    <a:p>
                      <a:pPr algn="r" fontAlgn="ctr"/>
                      <a:r>
                        <a:rPr lang="en-US" sz="1100" b="0" i="0" u="none" strike="noStrike">
                          <a:solidFill>
                            <a:srgbClr val="000000"/>
                          </a:solidFill>
                          <a:effectLst/>
                          <a:latin typeface="Times New Roman"/>
                        </a:rPr>
                        <a:t>Near real-time data visualization</a:t>
                      </a:r>
                    </a:p>
                  </a:txBody>
                  <a:tcPr marL="12069" marR="12069" marT="12069"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preferred</a:t>
                      </a:r>
                    </a:p>
                  </a:txBody>
                  <a:tcPr marL="12069" marR="12069" marT="12069" marB="0" anchor="ctr">
                    <a:lnL>
                      <a:noFill/>
                    </a:lnL>
                    <a:lnR>
                      <a:noFill/>
                    </a:lnR>
                    <a:lnT>
                      <a:noFill/>
                    </a:lnT>
                    <a:lnB>
                      <a:noFill/>
                    </a:lnB>
                  </a:tcPr>
                </a:tc>
                <a:tc>
                  <a:txBody>
                    <a:bodyPr/>
                    <a:lstStyle/>
                    <a:p>
                      <a:pPr algn="l" fontAlgn="b"/>
                      <a:r>
                        <a:rPr lang="en-US" sz="1100" b="0" i="0" u="none" strike="noStrike">
                          <a:solidFill>
                            <a:srgbClr val="000000"/>
                          </a:solidFill>
                          <a:effectLst/>
                          <a:latin typeface="Calibri"/>
                        </a:rPr>
                        <a:t>Must be able to see from shore whether the system is working.</a:t>
                      </a:r>
                      <a:br>
                        <a:rPr lang="en-US" sz="1100" b="0" i="0" u="none" strike="noStrike">
                          <a:solidFill>
                            <a:srgbClr val="000000"/>
                          </a:solidFill>
                          <a:effectLst/>
                          <a:latin typeface="Calibri"/>
                        </a:rPr>
                      </a:br>
                      <a:r>
                        <a:rPr lang="en-US" sz="1100" b="0" i="0" u="none" strike="noStrike">
                          <a:solidFill>
                            <a:srgbClr val="000000"/>
                          </a:solidFill>
                          <a:effectLst/>
                          <a:latin typeface="Calibri"/>
                        </a:rPr>
                        <a:t>What does it mean to be working?</a:t>
                      </a:r>
                      <a:br>
                        <a:rPr lang="en-US" sz="1100" b="0" i="0" u="none" strike="noStrike">
                          <a:solidFill>
                            <a:srgbClr val="000000"/>
                          </a:solidFill>
                          <a:effectLst/>
                          <a:latin typeface="Calibri"/>
                        </a:rPr>
                      </a:br>
                      <a:r>
                        <a:rPr lang="en-US" sz="1100" b="0" i="0" u="none" strike="noStrike">
                          <a:solidFill>
                            <a:srgbClr val="000000"/>
                          </a:solidFill>
                          <a:effectLst/>
                          <a:latin typeface="Calibri"/>
                        </a:rPr>
                        <a:t>How do we tell?</a:t>
                      </a:r>
                      <a:br>
                        <a:rPr lang="en-US" sz="1100" b="0" i="0" u="none" strike="noStrike">
                          <a:solidFill>
                            <a:srgbClr val="000000"/>
                          </a:solidFill>
                          <a:effectLst/>
                          <a:latin typeface="Calibri"/>
                        </a:rPr>
                      </a:br>
                      <a:r>
                        <a:rPr lang="en-US" sz="1100" b="0" i="0" u="none" strike="noStrike">
                          <a:solidFill>
                            <a:srgbClr val="000000"/>
                          </a:solidFill>
                          <a:effectLst/>
                          <a:latin typeface="Calibri"/>
                        </a:rPr>
                        <a:t>What streams?</a:t>
                      </a:r>
                      <a:br>
                        <a:rPr lang="en-US" sz="1100" b="0" i="0" u="none" strike="noStrike">
                          <a:solidFill>
                            <a:srgbClr val="000000"/>
                          </a:solidFill>
                          <a:effectLst/>
                          <a:latin typeface="Calibri"/>
                        </a:rPr>
                      </a:br>
                      <a:r>
                        <a:rPr lang="en-US" sz="1100" b="0" i="0" u="none" strike="noStrike">
                          <a:solidFill>
                            <a:srgbClr val="000000"/>
                          </a:solidFill>
                          <a:effectLst/>
                          <a:latin typeface="Calibri"/>
                        </a:rPr>
                        <a:t>How often updated?</a:t>
                      </a:r>
                      <a:br>
                        <a:rPr lang="en-US" sz="1100" b="0" i="0" u="none" strike="noStrike">
                          <a:solidFill>
                            <a:srgbClr val="000000"/>
                          </a:solidFill>
                          <a:effectLst/>
                          <a:latin typeface="Calibri"/>
                        </a:rPr>
                      </a:br>
                      <a:r>
                        <a:rPr lang="en-US" sz="1100" b="0" i="0" u="none" strike="noStrike">
                          <a:solidFill>
                            <a:srgbClr val="000000"/>
                          </a:solidFill>
                          <a:effectLst/>
                          <a:latin typeface="Calibri"/>
                        </a:rPr>
                        <a:t>Should, but not must?</a:t>
                      </a:r>
                      <a:br>
                        <a:rPr lang="en-US" sz="1100" b="0" i="0" u="none" strike="noStrike">
                          <a:solidFill>
                            <a:srgbClr val="000000"/>
                          </a:solidFill>
                          <a:effectLst/>
                          <a:latin typeface="Calibri"/>
                        </a:rPr>
                      </a:br>
                      <a:r>
                        <a:rPr lang="en-US" sz="1100" b="0" i="0" u="none" strike="noStrike">
                          <a:solidFill>
                            <a:srgbClr val="000000"/>
                          </a:solidFill>
                          <a:effectLst/>
                          <a:latin typeface="Calibri"/>
                        </a:rPr>
                        <a:t>What is cost?</a:t>
                      </a:r>
                    </a:p>
                  </a:txBody>
                  <a:tcPr marL="12069" marR="12069" marT="12069" marB="0" anchor="b">
                    <a:lnL>
                      <a:noFill/>
                    </a:lnL>
                    <a:lnR>
                      <a:noFill/>
                    </a:lnR>
                    <a:lnT>
                      <a:noFill/>
                    </a:lnT>
                    <a:lnB>
                      <a:noFill/>
                    </a:lnB>
                  </a:tcPr>
                </a:tc>
              </a:tr>
              <a:tr h="1086231">
                <a:tc>
                  <a:txBody>
                    <a:bodyPr/>
                    <a:lstStyle/>
                    <a:p>
                      <a:pPr algn="r" fontAlgn="ctr"/>
                      <a:r>
                        <a:rPr lang="en-US" sz="1100" b="0" i="0" u="none" strike="noStrike">
                          <a:solidFill>
                            <a:srgbClr val="000000"/>
                          </a:solidFill>
                          <a:effectLst/>
                          <a:latin typeface="Times New Roman"/>
                        </a:rPr>
                        <a:t>Event detection and notification</a:t>
                      </a:r>
                    </a:p>
                  </a:txBody>
                  <a:tcPr marL="12069" marR="12069" marT="12069"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preferred</a:t>
                      </a:r>
                    </a:p>
                  </a:txBody>
                  <a:tcPr marL="12069" marR="12069" marT="12069" marB="0" anchor="ctr">
                    <a:lnL>
                      <a:noFill/>
                    </a:lnL>
                    <a:lnR>
                      <a:noFill/>
                    </a:lnR>
                    <a:lnT>
                      <a:noFill/>
                    </a:lnT>
                    <a:lnB>
                      <a:noFill/>
                    </a:lnB>
                  </a:tcPr>
                </a:tc>
                <a:tc>
                  <a:txBody>
                    <a:bodyPr/>
                    <a:lstStyle/>
                    <a:p>
                      <a:pPr algn="l" fontAlgn="b"/>
                      <a:r>
                        <a:rPr lang="en-US" sz="1100" b="0" i="0" u="none" strike="noStrike" dirty="0">
                          <a:solidFill>
                            <a:srgbClr val="000000"/>
                          </a:solidFill>
                          <a:effectLst/>
                          <a:latin typeface="Calibri"/>
                        </a:rPr>
                        <a:t>Should do if telemetry</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Data telemetry must support system health and status reporting. </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Other event detection and reporting would be great, but not required.</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What events? </a:t>
                      </a:r>
                      <a:r>
                        <a:rPr lang="en-US" sz="1100" b="0" i="0" u="none" strike="noStrike" dirty="0" err="1">
                          <a:solidFill>
                            <a:srgbClr val="000000"/>
                          </a:solidFill>
                          <a:effectLst/>
                          <a:latin typeface="Calibri"/>
                        </a:rPr>
                        <a:t>Sci</a:t>
                      </a:r>
                      <a:r>
                        <a:rPr lang="en-US" sz="1100" b="0" i="0" u="none" strike="noStrike" dirty="0">
                          <a:solidFill>
                            <a:srgbClr val="000000"/>
                          </a:solidFill>
                          <a:effectLst/>
                          <a:latin typeface="Calibri"/>
                        </a:rPr>
                        <a:t> or Sys-only?</a:t>
                      </a:r>
                    </a:p>
                  </a:txBody>
                  <a:tcPr marL="12069" marR="12069" marT="12069" marB="0" anchor="b">
                    <a:lnL>
                      <a:noFill/>
                    </a:lnL>
                    <a:lnR>
                      <a:noFill/>
                    </a:lnR>
                    <a:lnT>
                      <a:noFill/>
                    </a:lnT>
                    <a:lnB>
                      <a:noFill/>
                    </a:lnB>
                  </a:tcPr>
                </a:tc>
              </a:tr>
            </a:tbl>
          </a:graphicData>
        </a:graphic>
      </p:graphicFrame>
    </p:spTree>
    <p:extLst>
      <p:ext uri="{BB962C8B-B14F-4D97-AF65-F5344CB8AC3E}">
        <p14:creationId xmlns:p14="http://schemas.microsoft.com/office/powerpoint/2010/main" val="184658232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xFOCE</a:t>
            </a:r>
            <a:r>
              <a:rPr lang="en-US" dirty="0"/>
              <a:t> Functional Requirements</a:t>
            </a:r>
            <a:br>
              <a:rPr lang="en-US" dirty="0"/>
            </a:br>
            <a:r>
              <a:rPr lang="en-US" i="1" dirty="0" smtClean="0"/>
              <a:t>Data Management</a:t>
            </a:r>
            <a:endParaRPr lang="en-US" dirty="0"/>
          </a:p>
        </p:txBody>
      </p:sp>
      <p:graphicFrame>
        <p:nvGraphicFramePr>
          <p:cNvPr id="6" name="Content Placeholder 5"/>
          <p:cNvGraphicFramePr>
            <a:graphicFrameLocks noGrp="1"/>
          </p:cNvGraphicFramePr>
          <p:nvPr>
            <p:ph idx="1"/>
          </p:nvPr>
        </p:nvGraphicFramePr>
        <p:xfrm>
          <a:off x="457200" y="2816473"/>
          <a:ext cx="8229600" cy="2093416"/>
        </p:xfrm>
        <a:graphic>
          <a:graphicData uri="http://schemas.openxmlformats.org/drawingml/2006/table">
            <a:tbl>
              <a:tblPr/>
              <a:tblGrid>
                <a:gridCol w="2205965"/>
                <a:gridCol w="711311"/>
                <a:gridCol w="2656162"/>
                <a:gridCol w="2656162"/>
              </a:tblGrid>
              <a:tr h="270118">
                <a:tc>
                  <a:txBody>
                    <a:bodyPr/>
                    <a:lstStyle/>
                    <a:p>
                      <a:pPr algn="r" fontAlgn="ctr"/>
                      <a:r>
                        <a:rPr lang="en-US" sz="900" b="0" i="0" u="none" strike="noStrike">
                          <a:solidFill>
                            <a:srgbClr val="000000"/>
                          </a:solidFill>
                          <a:effectLst/>
                          <a:latin typeface="Times New Roman"/>
                        </a:rPr>
                        <a:t>Timestamp data</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Need to correlate data streams in memory</a:t>
                      </a:r>
                      <a:br>
                        <a:rPr lang="en-US" sz="900" b="0" i="0" u="none" strike="noStrike">
                          <a:solidFill>
                            <a:srgbClr val="000000"/>
                          </a:solidFill>
                          <a:effectLst/>
                          <a:latin typeface="Calibri"/>
                        </a:rPr>
                      </a:br>
                      <a:r>
                        <a:rPr lang="en-US" sz="900" b="0" i="0" u="none" strike="noStrike">
                          <a:solidFill>
                            <a:srgbClr val="000000"/>
                          </a:solidFill>
                          <a:effectLst/>
                          <a:latin typeface="Calibri"/>
                        </a:rPr>
                        <a:t>Accuracy? Resolution?</a:t>
                      </a:r>
                    </a:p>
                  </a:txBody>
                  <a:tcPr marL="9004" marR="9004" marT="9004" marB="0" anchor="b">
                    <a:lnL>
                      <a:noFill/>
                    </a:lnL>
                    <a:lnR>
                      <a:noFill/>
                    </a:lnR>
                    <a:lnT>
                      <a:noFill/>
                    </a:lnT>
                    <a:lnB>
                      <a:noFill/>
                    </a:lnB>
                  </a:tcPr>
                </a:tc>
                <a:tc>
                  <a:txBody>
                    <a:bodyPr/>
                    <a:lstStyle/>
                    <a:p>
                      <a:pPr algn="l" fontAlgn="ctr"/>
                      <a:endParaRPr lang="en-US" sz="900" b="0" i="0" u="none" strike="noStrike">
                        <a:solidFill>
                          <a:srgbClr val="000000"/>
                        </a:solidFill>
                        <a:effectLst/>
                        <a:latin typeface="Calibri"/>
                      </a:endParaRPr>
                    </a:p>
                  </a:txBody>
                  <a:tcPr marL="9004" marR="9004" marT="9004" marB="0" anchor="ctr">
                    <a:lnL>
                      <a:noFill/>
                    </a:lnL>
                    <a:lnR>
                      <a:noFill/>
                    </a:lnR>
                    <a:lnT>
                      <a:noFill/>
                    </a:lnT>
                    <a:lnB>
                      <a:noFill/>
                    </a:lnB>
                  </a:tcPr>
                </a:tc>
              </a:tr>
              <a:tr h="405177">
                <a:tc>
                  <a:txBody>
                    <a:bodyPr/>
                    <a:lstStyle/>
                    <a:p>
                      <a:pPr algn="r" fontAlgn="ctr"/>
                      <a:r>
                        <a:rPr lang="en-US" sz="900" b="0" i="0" u="none" strike="noStrike">
                          <a:solidFill>
                            <a:srgbClr val="000000"/>
                          </a:solidFill>
                          <a:effectLst/>
                          <a:latin typeface="Times New Roman"/>
                        </a:rPr>
                        <a:t>Time distribution</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unspecified</a:t>
                      </a:r>
                    </a:p>
                  </a:txBody>
                  <a:tcPr marL="9004" marR="9004" marT="9004"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Timestamp data</a:t>
                      </a:r>
                      <a:br>
                        <a:rPr lang="en-US" sz="900" b="0" i="0" u="none" strike="noStrike">
                          <a:solidFill>
                            <a:srgbClr val="000000"/>
                          </a:solidFill>
                          <a:effectLst/>
                          <a:latin typeface="Calibri"/>
                        </a:rPr>
                      </a:br>
                      <a:r>
                        <a:rPr lang="en-US" sz="900" b="0" i="0" u="none" strike="noStrike">
                          <a:solidFill>
                            <a:srgbClr val="000000"/>
                          </a:solidFill>
                          <a:effectLst/>
                          <a:latin typeface="Calibri"/>
                        </a:rPr>
                        <a:t>Time distribution</a:t>
                      </a:r>
                      <a:br>
                        <a:rPr lang="en-US" sz="900" b="0" i="0" u="none" strike="noStrike">
                          <a:solidFill>
                            <a:srgbClr val="000000"/>
                          </a:solidFill>
                          <a:effectLst/>
                          <a:latin typeface="Calibri"/>
                        </a:rPr>
                      </a:br>
                      <a:r>
                        <a:rPr lang="en-US" sz="900" b="0" i="0" u="none" strike="noStrike">
                          <a:solidFill>
                            <a:srgbClr val="000000"/>
                          </a:solidFill>
                          <a:effectLst/>
                          <a:latin typeface="Calibri"/>
                        </a:rPr>
                        <a:t>Timing determinism</a:t>
                      </a:r>
                    </a:p>
                  </a:txBody>
                  <a:tcPr marL="9004" marR="9004" marT="9004" marB="0" anchor="b">
                    <a:lnL>
                      <a:noFill/>
                    </a:lnL>
                    <a:lnR>
                      <a:noFill/>
                    </a:lnR>
                    <a:lnT>
                      <a:noFill/>
                    </a:lnT>
                    <a:lnB>
                      <a:noFill/>
                    </a:lnB>
                  </a:tcPr>
                </a:tc>
                <a:tc>
                  <a:txBody>
                    <a:bodyPr/>
                    <a:lstStyle/>
                    <a:p>
                      <a:pPr algn="l" fontAlgn="ctr"/>
                      <a:endParaRPr lang="en-US" sz="900" b="0" i="0" u="none" strike="noStrike">
                        <a:solidFill>
                          <a:srgbClr val="000000"/>
                        </a:solidFill>
                        <a:effectLst/>
                        <a:latin typeface="Calibri"/>
                      </a:endParaRPr>
                    </a:p>
                  </a:txBody>
                  <a:tcPr marL="9004" marR="9004" marT="9004" marB="0" anchor="ctr">
                    <a:lnL>
                      <a:noFill/>
                    </a:lnL>
                    <a:lnR>
                      <a:noFill/>
                    </a:lnR>
                    <a:lnT>
                      <a:noFill/>
                    </a:lnT>
                    <a:lnB>
                      <a:noFill/>
                    </a:lnB>
                  </a:tcPr>
                </a:tc>
              </a:tr>
              <a:tr h="138661">
                <a:tc>
                  <a:txBody>
                    <a:bodyPr/>
                    <a:lstStyle/>
                    <a:p>
                      <a:pPr algn="r" fontAlgn="ctr"/>
                      <a:r>
                        <a:rPr lang="en-US" sz="900" b="0" i="0" u="none" strike="noStrike">
                          <a:solidFill>
                            <a:srgbClr val="000000"/>
                          </a:solidFill>
                          <a:effectLst/>
                          <a:latin typeface="Times New Roman"/>
                        </a:rPr>
                        <a:t>Timing determinism</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~0.5 max sample rate – Nyquist freq.</a:t>
                      </a:r>
                    </a:p>
                  </a:txBody>
                  <a:tcPr marL="9004" marR="9004" marT="9004" marB="0" anchor="b">
                    <a:lnL>
                      <a:noFill/>
                    </a:lnL>
                    <a:lnR>
                      <a:noFill/>
                    </a:lnR>
                    <a:lnT>
                      <a:noFill/>
                    </a:lnT>
                    <a:lnB>
                      <a:noFill/>
                    </a:lnB>
                  </a:tcPr>
                </a:tc>
                <a:tc>
                  <a:txBody>
                    <a:bodyPr/>
                    <a:lstStyle/>
                    <a:p>
                      <a:pPr algn="l" fontAlgn="ctr"/>
                      <a:endParaRPr lang="en-US" sz="900" b="0" i="0" u="none" strike="noStrike">
                        <a:solidFill>
                          <a:srgbClr val="000000"/>
                        </a:solidFill>
                        <a:effectLst/>
                        <a:latin typeface="Calibri"/>
                      </a:endParaRPr>
                    </a:p>
                  </a:txBody>
                  <a:tcPr marL="9004" marR="9004" marT="9004" marB="0" anchor="ctr">
                    <a:lnL>
                      <a:noFill/>
                    </a:lnL>
                    <a:lnR>
                      <a:noFill/>
                    </a:lnR>
                    <a:lnT>
                      <a:noFill/>
                    </a:lnT>
                    <a:lnB>
                      <a:noFill/>
                    </a:lnB>
                  </a:tcPr>
                </a:tc>
              </a:tr>
              <a:tr h="1215532">
                <a:tc>
                  <a:txBody>
                    <a:bodyPr/>
                    <a:lstStyle/>
                    <a:p>
                      <a:pPr algn="r" fontAlgn="ctr"/>
                      <a:r>
                        <a:rPr lang="en-US" sz="900" b="0" i="0" u="none" strike="noStrike">
                          <a:solidFill>
                            <a:srgbClr val="000000"/>
                          </a:solidFill>
                          <a:effectLst/>
                          <a:latin typeface="Times New Roman"/>
                        </a:rPr>
                        <a:t>Metadata Management</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unspecified</a:t>
                      </a:r>
                    </a:p>
                  </a:txBody>
                  <a:tcPr marL="9004" marR="9004" marT="9004" marB="0" anchor="ctr">
                    <a:lnL>
                      <a:noFill/>
                    </a:lnL>
                    <a:lnR>
                      <a:noFill/>
                    </a:lnR>
                    <a:lnT>
                      <a:noFill/>
                    </a:lnT>
                    <a:lnB>
                      <a:noFill/>
                    </a:lnB>
                  </a:tcPr>
                </a:tc>
                <a:tc>
                  <a:txBody>
                    <a:bodyPr/>
                    <a:lstStyle/>
                    <a:p>
                      <a:pPr algn="l" fontAlgn="ctr"/>
                      <a:r>
                        <a:rPr lang="en-US" sz="900" b="0" i="0" u="none" strike="noStrike">
                          <a:solidFill>
                            <a:srgbClr val="000000"/>
                          </a:solidFill>
                          <a:effectLst/>
                          <a:latin typeface="Calibri"/>
                        </a:rPr>
                        <a:t>The instrument data stream shall (automatically) include metadata describing the identity and state of the instrument and its driver. </a:t>
                      </a:r>
                      <a:br>
                        <a:rPr lang="en-US" sz="900" b="0" i="0" u="none" strike="noStrike">
                          <a:solidFill>
                            <a:srgbClr val="000000"/>
                          </a:solidFill>
                          <a:effectLst/>
                          <a:latin typeface="Calibri"/>
                        </a:rPr>
                      </a:br>
                      <a:r>
                        <a:rPr lang="en-US" sz="900" b="0" i="0" u="none" strike="noStrike">
                          <a:solidFill>
                            <a:srgbClr val="000000"/>
                          </a:solidFill>
                          <a:effectLst/>
                          <a:latin typeface="Calibri"/>
                        </a:rPr>
                        <a:t>New metadata shall be (automatically) added to the stream when the state of the instrument or driver changes in a way that affects data interpretation. </a:t>
                      </a:r>
                      <a:br>
                        <a:rPr lang="en-US" sz="900" b="0" i="0" u="none" strike="noStrike">
                          <a:solidFill>
                            <a:srgbClr val="000000"/>
                          </a:solidFill>
                          <a:effectLst/>
                          <a:latin typeface="Calibri"/>
                        </a:rPr>
                      </a:br>
                      <a:r>
                        <a:rPr lang="en-US" sz="900" b="0" i="0" u="none" strike="noStrike">
                          <a:solidFill>
                            <a:srgbClr val="000000"/>
                          </a:solidFill>
                          <a:effectLst/>
                          <a:latin typeface="Calibri"/>
                        </a:rPr>
                        <a:t>User shall be able to associate any instrument data record with the instrument and driver metadata in effect at the time the data was acquired.</a:t>
                      </a:r>
                    </a:p>
                  </a:txBody>
                  <a:tcPr marL="9004" marR="9004" marT="9004" marB="0" anchor="ctr">
                    <a:lnL>
                      <a:noFill/>
                    </a:lnL>
                    <a:lnR>
                      <a:noFill/>
                    </a:lnR>
                    <a:lnT>
                      <a:noFill/>
                    </a:lnT>
                    <a:lnB>
                      <a:noFill/>
                    </a:lnB>
                  </a:tcPr>
                </a:tc>
                <a:tc>
                  <a:txBody>
                    <a:bodyPr/>
                    <a:lstStyle/>
                    <a:p>
                      <a:pPr algn="l" fontAlgn="b"/>
                      <a:r>
                        <a:rPr lang="en-US" sz="900" b="0" i="0" u="none" strike="noStrike" dirty="0" err="1">
                          <a:solidFill>
                            <a:srgbClr val="000000"/>
                          </a:solidFill>
                          <a:effectLst/>
                          <a:latin typeface="Calibri"/>
                        </a:rPr>
                        <a:t>klh</a:t>
                      </a:r>
                      <a:r>
                        <a:rPr lang="en-US" sz="900" b="0" i="0" u="none" strike="noStrike" dirty="0">
                          <a:solidFill>
                            <a:srgbClr val="000000"/>
                          </a:solidFill>
                          <a:effectLst/>
                          <a:latin typeface="Calibri"/>
                        </a:rPr>
                        <a:t> not sure this a strict requirement - it is possible to control pH in the box w/o doing this. I see the value, but the users need to weigh in, and we need to understand how it drives other requirements (e.g. choice of processor, language, etc.).</a:t>
                      </a:r>
                      <a:br>
                        <a:rPr lang="en-US" sz="900" b="0" i="0" u="none" strike="noStrike" dirty="0">
                          <a:solidFill>
                            <a:srgbClr val="000000"/>
                          </a:solidFill>
                          <a:effectLst/>
                          <a:latin typeface="Calibri"/>
                        </a:rPr>
                      </a:br>
                      <a:r>
                        <a:rPr lang="en-US" sz="900" b="0" i="0" u="none" strike="noStrike" dirty="0">
                          <a:solidFill>
                            <a:srgbClr val="000000"/>
                          </a:solidFill>
                          <a:effectLst/>
                          <a:latin typeface="Calibri"/>
                        </a:rPr>
                        <a:t/>
                      </a:r>
                      <a:br>
                        <a:rPr lang="en-US" sz="900" b="0" i="0" u="none" strike="noStrike" dirty="0">
                          <a:solidFill>
                            <a:srgbClr val="000000"/>
                          </a:solidFill>
                          <a:effectLst/>
                          <a:latin typeface="Calibri"/>
                        </a:rPr>
                      </a:br>
                      <a:r>
                        <a:rPr lang="en-US" sz="900" b="0" i="0" u="none" strike="noStrike" dirty="0">
                          <a:solidFill>
                            <a:srgbClr val="000000"/>
                          </a:solidFill>
                          <a:effectLst/>
                          <a:latin typeface="Calibri"/>
                        </a:rPr>
                        <a:t>The costs of meeting this proposed requirement need to be determined; alternative </a:t>
                      </a:r>
                      <a:r>
                        <a:rPr lang="en-US" sz="900" b="0" i="0" u="none" strike="noStrike" dirty="0" err="1">
                          <a:solidFill>
                            <a:srgbClr val="000000"/>
                          </a:solidFill>
                          <a:effectLst/>
                          <a:latin typeface="Calibri"/>
                        </a:rPr>
                        <a:t>implemtations</a:t>
                      </a:r>
                      <a:r>
                        <a:rPr lang="en-US" sz="900" b="0" i="0" u="none" strike="noStrike" dirty="0">
                          <a:solidFill>
                            <a:srgbClr val="000000"/>
                          </a:solidFill>
                          <a:effectLst/>
                          <a:latin typeface="Calibri"/>
                        </a:rPr>
                        <a:t> need to be proposed and traded.</a:t>
                      </a:r>
                    </a:p>
                  </a:txBody>
                  <a:tcPr marL="9004" marR="9004" marT="9004" marB="0" anchor="b">
                    <a:lnL>
                      <a:noFill/>
                    </a:lnL>
                    <a:lnR>
                      <a:noFill/>
                    </a:lnR>
                    <a:lnT>
                      <a:noFill/>
                    </a:lnT>
                    <a:lnB>
                      <a:noFill/>
                    </a:lnB>
                  </a:tcPr>
                </a:tc>
              </a:tr>
            </a:tbl>
          </a:graphicData>
        </a:graphic>
      </p:graphicFrame>
    </p:spTree>
    <p:extLst>
      <p:ext uri="{BB962C8B-B14F-4D97-AF65-F5344CB8AC3E}">
        <p14:creationId xmlns:p14="http://schemas.microsoft.com/office/powerpoint/2010/main" val="12955059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08"/>
            <a:ext cx="8229600" cy="1143000"/>
          </a:xfrm>
        </p:spPr>
        <p:txBody>
          <a:bodyPr/>
          <a:lstStyle/>
          <a:p>
            <a:r>
              <a:rPr lang="en-US" dirty="0" err="1" smtClean="0"/>
              <a:t>swFOCE</a:t>
            </a:r>
            <a:r>
              <a:rPr lang="en-US" dirty="0" smtClean="0"/>
              <a:t> Science </a:t>
            </a:r>
            <a:r>
              <a:rPr lang="en-US" dirty="0" err="1" smtClean="0"/>
              <a:t>Reqs</a:t>
            </a:r>
            <a:endParaRPr lang="en-US" dirty="0"/>
          </a:p>
        </p:txBody>
      </p:sp>
      <p:sp>
        <p:nvSpPr>
          <p:cNvPr id="3" name="Content Placeholder 2"/>
          <p:cNvSpPr>
            <a:spLocks noGrp="1"/>
          </p:cNvSpPr>
          <p:nvPr>
            <p:ph idx="1"/>
          </p:nvPr>
        </p:nvSpPr>
        <p:spPr>
          <a:xfrm>
            <a:off x="532714" y="1215767"/>
            <a:ext cx="8229600" cy="4525963"/>
          </a:xfrm>
        </p:spPr>
        <p:txBody>
          <a:bodyPr/>
          <a:lstStyle/>
          <a:p>
            <a:r>
              <a:rPr lang="en-US" dirty="0" smtClean="0"/>
              <a:t>Shall be Built on </a:t>
            </a:r>
            <a:r>
              <a:rPr lang="en-US" dirty="0" err="1" smtClean="0"/>
              <a:t>xFOCE</a:t>
            </a:r>
            <a:endParaRPr lang="en-US" dirty="0"/>
          </a:p>
        </p:txBody>
      </p:sp>
      <p:sp>
        <p:nvSpPr>
          <p:cNvPr id="4" name="TextBox 3"/>
          <p:cNvSpPr txBox="1"/>
          <p:nvPr/>
        </p:nvSpPr>
        <p:spPr>
          <a:xfrm>
            <a:off x="8095487" y="164757"/>
            <a:ext cx="896662" cy="369332"/>
          </a:xfrm>
          <a:prstGeom prst="rect">
            <a:avLst/>
          </a:prstGeom>
          <a:noFill/>
        </p:spPr>
        <p:txBody>
          <a:bodyPr wrap="none" rtlCol="0">
            <a:spAutoFit/>
          </a:bodyPr>
          <a:lstStyle/>
          <a:p>
            <a:r>
              <a:rPr lang="en-US" dirty="0" smtClean="0"/>
              <a:t>Bill / Ed</a:t>
            </a:r>
            <a:endParaRPr lang="en-US" dirty="0"/>
          </a:p>
        </p:txBody>
      </p:sp>
    </p:spTree>
    <p:extLst>
      <p:ext uri="{BB962C8B-B14F-4D97-AF65-F5344CB8AC3E}">
        <p14:creationId xmlns:p14="http://schemas.microsoft.com/office/powerpoint/2010/main" val="79724497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006225" cy="646331"/>
          </a:xfrm>
          <a:prstGeom prst="rect">
            <a:avLst/>
          </a:prstGeom>
          <a:noFill/>
        </p:spPr>
        <p:txBody>
          <a:bodyPr wrap="none" rtlCol="0">
            <a:spAutoFit/>
          </a:bodyPr>
          <a:lstStyle/>
          <a:p>
            <a:r>
              <a:rPr lang="en-US" dirty="0" smtClean="0"/>
              <a:t>Capable of supporting 6 to 8 </a:t>
            </a:r>
            <a:r>
              <a:rPr lang="en-US" dirty="0" err="1" smtClean="0"/>
              <a:t>xFOCE</a:t>
            </a:r>
            <a:r>
              <a:rPr lang="en-US" dirty="0" smtClean="0"/>
              <a:t> units</a:t>
            </a:r>
          </a:p>
          <a:p>
            <a:r>
              <a:rPr lang="en-US" dirty="0"/>
              <a:t>	</a:t>
            </a:r>
            <a:r>
              <a:rPr lang="en-US" dirty="0" smtClean="0"/>
              <a:t>(4 active pH </a:t>
            </a:r>
            <a:r>
              <a:rPr lang="en-US" dirty="0" err="1" smtClean="0"/>
              <a:t>chg</a:t>
            </a:r>
            <a:r>
              <a:rPr lang="en-US" dirty="0" smtClean="0"/>
              <a:t> and 4 control)</a:t>
            </a:r>
            <a:endParaRPr lang="en-US" dirty="0"/>
          </a:p>
        </p:txBody>
      </p:sp>
      <p:cxnSp>
        <p:nvCxnSpPr>
          <p:cNvPr id="49" name="Straight Arrow Connector 48"/>
          <p:cNvCxnSpPr/>
          <p:nvPr/>
        </p:nvCxnSpPr>
        <p:spPr>
          <a:xfrm>
            <a:off x="7499143" y="35697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7578811" y="3741351"/>
            <a:ext cx="1363174" cy="923330"/>
          </a:xfrm>
          <a:prstGeom prst="rect">
            <a:avLst/>
          </a:prstGeom>
          <a:noFill/>
        </p:spPr>
        <p:txBody>
          <a:bodyPr wrap="none" rtlCol="0">
            <a:spAutoFit/>
          </a:bodyPr>
          <a:lstStyle/>
          <a:p>
            <a:r>
              <a:rPr lang="en-US" dirty="0" smtClean="0"/>
              <a:t>Depth rating</a:t>
            </a:r>
          </a:p>
          <a:p>
            <a:r>
              <a:rPr lang="en-US" dirty="0" smtClean="0"/>
              <a:t>min - XX</a:t>
            </a:r>
          </a:p>
          <a:p>
            <a:r>
              <a:rPr lang="en-US" dirty="0" smtClean="0"/>
              <a:t>max - XX</a:t>
            </a:r>
            <a:endParaRPr lang="en-US" dirty="0"/>
          </a:p>
        </p:txBody>
      </p:sp>
      <p:sp>
        <p:nvSpPr>
          <p:cNvPr id="53" name="TextBox 52"/>
          <p:cNvSpPr txBox="1"/>
          <p:nvPr/>
        </p:nvSpPr>
        <p:spPr>
          <a:xfrm>
            <a:off x="5403460" y="4970162"/>
            <a:ext cx="2095683" cy="369332"/>
          </a:xfrm>
          <a:prstGeom prst="rect">
            <a:avLst/>
          </a:prstGeom>
          <a:noFill/>
        </p:spPr>
        <p:txBody>
          <a:bodyPr wrap="none" rtlCol="0">
            <a:spAutoFit/>
          </a:bodyPr>
          <a:lstStyle/>
          <a:p>
            <a:r>
              <a:rPr lang="en-US" dirty="0" smtClean="0"/>
              <a:t>Anchored to bottom</a:t>
            </a:r>
            <a:endParaRPr lang="en-US" dirty="0"/>
          </a:p>
        </p:txBody>
      </p:sp>
      <p:sp>
        <p:nvSpPr>
          <p:cNvPr id="54" name="TextBox 53"/>
          <p:cNvSpPr txBox="1"/>
          <p:nvPr/>
        </p:nvSpPr>
        <p:spPr>
          <a:xfrm>
            <a:off x="5403460" y="5339494"/>
            <a:ext cx="2794493" cy="369332"/>
          </a:xfrm>
          <a:prstGeom prst="rect">
            <a:avLst/>
          </a:prstGeom>
          <a:noFill/>
        </p:spPr>
        <p:txBody>
          <a:bodyPr wrap="none" rtlCol="0">
            <a:spAutoFit/>
          </a:bodyPr>
          <a:lstStyle/>
          <a:p>
            <a:r>
              <a:rPr lang="en-US" dirty="0" smtClean="0"/>
              <a:t>Uses ??? to prevent erosion</a:t>
            </a:r>
            <a:endParaRPr lang="en-US" dirty="0"/>
          </a:p>
        </p:txBody>
      </p:sp>
    </p:spTree>
    <p:extLst>
      <p:ext uri="{BB962C8B-B14F-4D97-AF65-F5344CB8AC3E}">
        <p14:creationId xmlns:p14="http://schemas.microsoft.com/office/powerpoint/2010/main" val="121386191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8227"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214084" y="35903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83649" y="35903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86407" y="26567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56865" y="26567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57784" y="26567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111356" y="29416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67837" y="29416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60185" y="33616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701548" y="9185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83703" y="1255584"/>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701548" y="1592650"/>
            <a:ext cx="5941839" cy="369332"/>
          </a:xfrm>
          <a:prstGeom prst="rect">
            <a:avLst/>
          </a:prstGeom>
          <a:noFill/>
        </p:spPr>
        <p:txBody>
          <a:bodyPr wrap="none" rtlCol="0">
            <a:spAutoFit/>
          </a:bodyPr>
          <a:lstStyle/>
          <a:p>
            <a:r>
              <a:rPr lang="en-US" dirty="0" smtClean="0"/>
              <a:t>Air / sea interface managed using surface expression (buoy ?)</a:t>
            </a:r>
            <a:endParaRPr lang="en-US" dirty="0"/>
          </a:p>
        </p:txBody>
      </p:sp>
      <p:sp>
        <p:nvSpPr>
          <p:cNvPr id="54" name="TextBox 53"/>
          <p:cNvSpPr txBox="1"/>
          <p:nvPr/>
        </p:nvSpPr>
        <p:spPr>
          <a:xfrm>
            <a:off x="2883662" y="1961982"/>
            <a:ext cx="5141589" cy="646331"/>
          </a:xfrm>
          <a:prstGeom prst="rect">
            <a:avLst/>
          </a:prstGeom>
          <a:noFill/>
        </p:spPr>
        <p:txBody>
          <a:bodyPr wrap="none" rtlCol="0">
            <a:spAutoFit/>
          </a:bodyPr>
          <a:lstStyle/>
          <a:p>
            <a:r>
              <a:rPr lang="en-US" dirty="0" smtClean="0"/>
              <a:t>Capable of supporting 6 </a:t>
            </a:r>
            <a:r>
              <a:rPr lang="en-US" dirty="0" err="1" smtClean="0"/>
              <a:t>xFOCE</a:t>
            </a:r>
            <a:r>
              <a:rPr lang="en-US" dirty="0" smtClean="0"/>
              <a:t> units  (?? Maybe less) </a:t>
            </a:r>
          </a:p>
          <a:p>
            <a:r>
              <a:rPr lang="en-US" dirty="0"/>
              <a:t>	</a:t>
            </a:r>
            <a:r>
              <a:rPr lang="en-US" dirty="0" smtClean="0"/>
              <a:t>(3 active pH </a:t>
            </a:r>
            <a:r>
              <a:rPr lang="en-US" dirty="0" err="1" smtClean="0"/>
              <a:t>chg</a:t>
            </a:r>
            <a:r>
              <a:rPr lang="en-US" dirty="0" smtClean="0"/>
              <a:t> and 3 control)</a:t>
            </a:r>
            <a:endParaRPr lang="en-US" dirty="0"/>
          </a:p>
        </p:txBody>
      </p:sp>
      <p:cxnSp>
        <p:nvCxnSpPr>
          <p:cNvPr id="55" name="Straight Arrow Connector 54"/>
          <p:cNvCxnSpPr/>
          <p:nvPr/>
        </p:nvCxnSpPr>
        <p:spPr>
          <a:xfrm>
            <a:off x="7499143" y="35697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78811" y="3741351"/>
            <a:ext cx="1363174" cy="923330"/>
          </a:xfrm>
          <a:prstGeom prst="rect">
            <a:avLst/>
          </a:prstGeom>
          <a:noFill/>
        </p:spPr>
        <p:txBody>
          <a:bodyPr wrap="none" rtlCol="0">
            <a:spAutoFit/>
          </a:bodyPr>
          <a:lstStyle/>
          <a:p>
            <a:r>
              <a:rPr lang="en-US" dirty="0" smtClean="0"/>
              <a:t>Depth rating</a:t>
            </a:r>
          </a:p>
          <a:p>
            <a:r>
              <a:rPr lang="en-US" dirty="0" smtClean="0"/>
              <a:t>min - XX</a:t>
            </a:r>
          </a:p>
          <a:p>
            <a:r>
              <a:rPr lang="en-US" dirty="0" smtClean="0"/>
              <a:t>max - XX</a:t>
            </a:r>
            <a:endParaRPr lang="en-US" dirty="0"/>
          </a:p>
        </p:txBody>
      </p:sp>
      <p:sp>
        <p:nvSpPr>
          <p:cNvPr id="57" name="TextBox 56"/>
          <p:cNvSpPr txBox="1"/>
          <p:nvPr/>
        </p:nvSpPr>
        <p:spPr>
          <a:xfrm>
            <a:off x="5403460" y="4970162"/>
            <a:ext cx="2095683" cy="369332"/>
          </a:xfrm>
          <a:prstGeom prst="rect">
            <a:avLst/>
          </a:prstGeom>
          <a:noFill/>
        </p:spPr>
        <p:txBody>
          <a:bodyPr wrap="none" rtlCol="0">
            <a:spAutoFit/>
          </a:bodyPr>
          <a:lstStyle/>
          <a:p>
            <a:r>
              <a:rPr lang="en-US" dirty="0" smtClean="0"/>
              <a:t>Anchored to bottom</a:t>
            </a:r>
            <a:endParaRPr lang="en-US" dirty="0"/>
          </a:p>
        </p:txBody>
      </p:sp>
      <p:sp>
        <p:nvSpPr>
          <p:cNvPr id="58" name="TextBox 57"/>
          <p:cNvSpPr txBox="1"/>
          <p:nvPr/>
        </p:nvSpPr>
        <p:spPr>
          <a:xfrm>
            <a:off x="5403460" y="5339494"/>
            <a:ext cx="2794493" cy="369332"/>
          </a:xfrm>
          <a:prstGeom prst="rect">
            <a:avLst/>
          </a:prstGeom>
          <a:noFill/>
        </p:spPr>
        <p:txBody>
          <a:bodyPr wrap="none" rtlCol="0">
            <a:spAutoFit/>
          </a:bodyPr>
          <a:lstStyle/>
          <a:p>
            <a:r>
              <a:rPr lang="en-US" dirty="0" smtClean="0"/>
              <a:t>Uses ??? to prevent erosion</a:t>
            </a:r>
            <a:endParaRPr lang="en-US" dirty="0"/>
          </a:p>
        </p:txBody>
      </p:sp>
      <p:sp>
        <p:nvSpPr>
          <p:cNvPr id="59" name="Lightning Bolt 58"/>
          <p:cNvSpPr/>
          <p:nvPr/>
        </p:nvSpPr>
        <p:spPr>
          <a:xfrm rot="20793381">
            <a:off x="2551971" y="26634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96550" y="26634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302814" y="2904523"/>
            <a:ext cx="2140204" cy="369332"/>
          </a:xfrm>
          <a:prstGeom prst="rect">
            <a:avLst/>
          </a:prstGeom>
          <a:noFill/>
        </p:spPr>
        <p:txBody>
          <a:bodyPr wrap="none" rtlCol="0">
            <a:spAutoFit/>
          </a:bodyPr>
          <a:lstStyle/>
          <a:p>
            <a:r>
              <a:rPr lang="en-US" dirty="0" err="1" smtClean="0"/>
              <a:t>Comms</a:t>
            </a:r>
            <a:r>
              <a:rPr lang="en-US" dirty="0" smtClean="0"/>
              <a:t> by telemetry</a:t>
            </a:r>
            <a:endParaRPr lang="en-US" dirty="0"/>
          </a:p>
        </p:txBody>
      </p:sp>
    </p:spTree>
    <p:extLst>
      <p:ext uri="{BB962C8B-B14F-4D97-AF65-F5344CB8AC3E}">
        <p14:creationId xmlns:p14="http://schemas.microsoft.com/office/powerpoint/2010/main" val="342606367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37598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254"/>
            <a:ext cx="8229600" cy="1143000"/>
          </a:xfrm>
        </p:spPr>
        <p:txBody>
          <a:bodyPr/>
          <a:lstStyle/>
          <a:p>
            <a:r>
              <a:rPr lang="en-US" dirty="0" err="1" smtClean="0"/>
              <a:t>xFOCE</a:t>
            </a:r>
            <a:r>
              <a:rPr lang="en-US" dirty="0" smtClean="0"/>
              <a:t> Tech Specifications</a:t>
            </a:r>
            <a:endParaRPr lang="en-US" dirty="0"/>
          </a:p>
        </p:txBody>
      </p:sp>
      <p:sp>
        <p:nvSpPr>
          <p:cNvPr id="3" name="Content Placeholder 2"/>
          <p:cNvSpPr>
            <a:spLocks noGrp="1"/>
          </p:cNvSpPr>
          <p:nvPr>
            <p:ph idx="1"/>
          </p:nvPr>
        </p:nvSpPr>
        <p:spPr/>
        <p:txBody>
          <a:bodyPr/>
          <a:lstStyle/>
          <a:p>
            <a:r>
              <a:rPr lang="en-US" dirty="0" smtClean="0"/>
              <a:t>Several pages maybe??? </a:t>
            </a:r>
          </a:p>
          <a:p>
            <a:r>
              <a:rPr lang="en-US" dirty="0" smtClean="0"/>
              <a:t>Divide </a:t>
            </a:r>
            <a:r>
              <a:rPr lang="en-US" dirty="0" err="1" smtClean="0"/>
              <a:t>shalls</a:t>
            </a:r>
            <a:r>
              <a:rPr lang="en-US" dirty="0" smtClean="0"/>
              <a:t> from nice to have</a:t>
            </a:r>
          </a:p>
          <a:p>
            <a:r>
              <a:rPr lang="en-US" dirty="0" smtClean="0"/>
              <a:t>These are specific and measureable… testable </a:t>
            </a:r>
            <a:endParaRPr lang="en-US" dirty="0"/>
          </a:p>
        </p:txBody>
      </p:sp>
    </p:spTree>
    <p:extLst>
      <p:ext uri="{BB962C8B-B14F-4D97-AF65-F5344CB8AC3E}">
        <p14:creationId xmlns:p14="http://schemas.microsoft.com/office/powerpoint/2010/main" val="277094067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err="1" smtClean="0"/>
              <a:t>swFOCE</a:t>
            </a:r>
            <a:r>
              <a:rPr lang="en-US" dirty="0" smtClean="0"/>
              <a:t> Tech Specifications</a:t>
            </a:r>
            <a:endParaRPr lang="en-US" dirty="0"/>
          </a:p>
        </p:txBody>
      </p:sp>
      <p:sp>
        <p:nvSpPr>
          <p:cNvPr id="3" name="Content Placeholder 2"/>
          <p:cNvSpPr>
            <a:spLocks noGrp="1"/>
          </p:cNvSpPr>
          <p:nvPr>
            <p:ph idx="1"/>
          </p:nvPr>
        </p:nvSpPr>
        <p:spPr/>
        <p:txBody>
          <a:bodyPr/>
          <a:lstStyle/>
          <a:p>
            <a:r>
              <a:rPr lang="en-US" dirty="0" smtClean="0"/>
              <a:t>Starting with </a:t>
            </a:r>
            <a:r>
              <a:rPr lang="en-US" dirty="0" err="1" smtClean="0"/>
              <a:t>xFOCE</a:t>
            </a:r>
            <a:r>
              <a:rPr lang="en-US" dirty="0" smtClean="0"/>
              <a:t>… does not conflict </a:t>
            </a:r>
          </a:p>
          <a:p>
            <a:r>
              <a:rPr lang="en-US" dirty="0" smtClean="0"/>
              <a:t>Divide </a:t>
            </a:r>
            <a:r>
              <a:rPr lang="en-US" dirty="0" err="1" smtClean="0"/>
              <a:t>shalls</a:t>
            </a:r>
            <a:r>
              <a:rPr lang="en-US" dirty="0" smtClean="0"/>
              <a:t> from nice to have</a:t>
            </a:r>
          </a:p>
          <a:p>
            <a:r>
              <a:rPr lang="en-US" dirty="0" smtClean="0"/>
              <a:t>These are specific and measureable… testable </a:t>
            </a:r>
          </a:p>
          <a:p>
            <a:r>
              <a:rPr lang="en-US" dirty="0" smtClean="0"/>
              <a:t>Tie directly to science requirement(s)</a:t>
            </a:r>
          </a:p>
          <a:p>
            <a:endParaRPr lang="en-US" dirty="0" smtClean="0"/>
          </a:p>
          <a:p>
            <a:endParaRPr lang="en-US" dirty="0"/>
          </a:p>
        </p:txBody>
      </p:sp>
    </p:spTree>
    <p:extLst>
      <p:ext uri="{BB962C8B-B14F-4D97-AF65-F5344CB8AC3E}">
        <p14:creationId xmlns:p14="http://schemas.microsoft.com/office/powerpoint/2010/main" val="112279330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err="1" smtClean="0"/>
              <a:t>xFOCE</a:t>
            </a:r>
            <a:r>
              <a:rPr lang="en-US" dirty="0" smtClean="0"/>
              <a:t> Systems concept</a:t>
            </a:r>
            <a:endParaRPr lang="en-US" dirty="0"/>
          </a:p>
        </p:txBody>
      </p:sp>
      <p:sp>
        <p:nvSpPr>
          <p:cNvPr id="3" name="Content Placeholder 2"/>
          <p:cNvSpPr>
            <a:spLocks noGrp="1"/>
          </p:cNvSpPr>
          <p:nvPr>
            <p:ph idx="1"/>
          </p:nvPr>
        </p:nvSpPr>
        <p:spPr/>
        <p:txBody>
          <a:bodyPr/>
          <a:lstStyle/>
          <a:p>
            <a:r>
              <a:rPr lang="en-US" dirty="0" smtClean="0"/>
              <a:t>Divide sub-systems out, major blocks and define what will traded. </a:t>
            </a:r>
          </a:p>
          <a:p>
            <a:endParaRPr lang="en-US" dirty="0"/>
          </a:p>
          <a:p>
            <a:r>
              <a:rPr lang="en-US" dirty="0" smtClean="0"/>
              <a:t>Define system / sub-system interfaces</a:t>
            </a:r>
          </a:p>
          <a:p>
            <a:endParaRPr lang="en-US" dirty="0"/>
          </a:p>
          <a:p>
            <a:r>
              <a:rPr lang="en-US" dirty="0" smtClean="0"/>
              <a:t>Assign each trade to a </a:t>
            </a:r>
            <a:endParaRPr lang="en-US" dirty="0"/>
          </a:p>
        </p:txBody>
      </p:sp>
    </p:spTree>
    <p:extLst>
      <p:ext uri="{BB962C8B-B14F-4D97-AF65-F5344CB8AC3E}">
        <p14:creationId xmlns:p14="http://schemas.microsoft.com/office/powerpoint/2010/main" val="111508885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pic>
        <p:nvPicPr>
          <p:cNvPr id="5" name="Picture 7" descr="FOCE_Flume1_noMBARIpr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81897"/>
            <a:ext cx="8305800" cy="468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86717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70000" y="1609817"/>
            <a:ext cx="5505872" cy="923330"/>
          </a:xfrm>
          <a:prstGeom prst="rect">
            <a:avLst/>
          </a:prstGeom>
          <a:noFill/>
        </p:spPr>
        <p:txBody>
          <a:bodyPr wrap="none" rtlCol="0">
            <a:spAutoFit/>
          </a:bodyPr>
          <a:lstStyle/>
          <a:p>
            <a:r>
              <a:rPr lang="en-US" dirty="0" smtClean="0"/>
              <a:t>Quick Background – talk about the current activities</a:t>
            </a:r>
          </a:p>
          <a:p>
            <a:endParaRPr lang="en-US" dirty="0"/>
          </a:p>
          <a:p>
            <a:r>
              <a:rPr lang="en-US" dirty="0" err="1" smtClean="0"/>
              <a:t>eFOCE</a:t>
            </a:r>
            <a:r>
              <a:rPr lang="en-US" dirty="0" smtClean="0"/>
              <a:t>, </a:t>
            </a:r>
            <a:r>
              <a:rPr lang="en-US" dirty="0" err="1" smtClean="0"/>
              <a:t>cpFOCE</a:t>
            </a:r>
            <a:r>
              <a:rPr lang="en-US" dirty="0" smtClean="0"/>
              <a:t>, </a:t>
            </a:r>
            <a:r>
              <a:rPr lang="en-US" dirty="0" err="1" smtClean="0"/>
              <a:t>dpFOCE</a:t>
            </a:r>
            <a:r>
              <a:rPr lang="en-US" dirty="0" smtClean="0"/>
              <a:t> and how these led to the </a:t>
            </a:r>
            <a:r>
              <a:rPr lang="en-US" dirty="0" err="1" smtClean="0"/>
              <a:t>xFOCE</a:t>
            </a:r>
            <a:endParaRPr lang="en-US" dirty="0"/>
          </a:p>
        </p:txBody>
      </p:sp>
      <p:sp>
        <p:nvSpPr>
          <p:cNvPr id="5" name="TextBox 4"/>
          <p:cNvSpPr txBox="1"/>
          <p:nvPr/>
        </p:nvSpPr>
        <p:spPr>
          <a:xfrm>
            <a:off x="8402595" y="164757"/>
            <a:ext cx="469149" cy="369332"/>
          </a:xfrm>
          <a:prstGeom prst="rect">
            <a:avLst/>
          </a:prstGeom>
          <a:noFill/>
        </p:spPr>
        <p:txBody>
          <a:bodyPr wrap="none" rtlCol="0">
            <a:spAutoFit/>
          </a:bodyPr>
          <a:lstStyle/>
          <a:p>
            <a:r>
              <a:rPr lang="en-US" dirty="0" smtClean="0"/>
              <a:t>Bill</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91721442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FOCE_MARS_May2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914" y="1322157"/>
            <a:ext cx="6739924" cy="520899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1723082" y="1044830"/>
            <a:ext cx="5696353" cy="369332"/>
          </a:xfrm>
          <a:prstGeom prst="rect">
            <a:avLst/>
          </a:prstGeom>
          <a:noFill/>
        </p:spPr>
        <p:txBody>
          <a:bodyPr wrap="none" rtlCol="0">
            <a:spAutoFit/>
          </a:bodyPr>
          <a:lstStyle/>
          <a:p>
            <a:r>
              <a:rPr lang="en-US" dirty="0" smtClean="0"/>
              <a:t>What is the minimum requirement of elements for </a:t>
            </a:r>
            <a:r>
              <a:rPr lang="en-US" dirty="0" err="1" smtClean="0"/>
              <a:t>xFOCE</a:t>
            </a:r>
            <a:r>
              <a:rPr lang="en-US" dirty="0" smtClean="0"/>
              <a:t>?</a:t>
            </a:r>
            <a:endParaRPr lang="en-US" dirty="0"/>
          </a:p>
        </p:txBody>
      </p:sp>
    </p:spTree>
    <p:extLst>
      <p:ext uri="{BB962C8B-B14F-4D97-AF65-F5344CB8AC3E}">
        <p14:creationId xmlns:p14="http://schemas.microsoft.com/office/powerpoint/2010/main" val="59466897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Subsystems and Interfaces</a:t>
            </a:r>
            <a:endParaRPr lang="en-US" dirty="0"/>
          </a:p>
        </p:txBody>
      </p:sp>
      <p:sp>
        <p:nvSpPr>
          <p:cNvPr id="6" name="Rectangle 5"/>
          <p:cNvSpPr/>
          <p:nvPr/>
        </p:nvSpPr>
        <p:spPr>
          <a:xfrm>
            <a:off x="1023471" y="1471706"/>
            <a:ext cx="1703294" cy="141435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r>
              <a:rPr lang="en-US" sz="1200" dirty="0" smtClean="0">
                <a:solidFill>
                  <a:srgbClr val="000000"/>
                </a:solidFill>
              </a:rPr>
              <a:t>ESW</a:t>
            </a:r>
            <a:endParaRPr lang="en-US" sz="1200" dirty="0">
              <a:solidFill>
                <a:srgbClr val="000000"/>
              </a:solidFill>
            </a:endParaRPr>
          </a:p>
        </p:txBody>
      </p:sp>
      <p:sp>
        <p:nvSpPr>
          <p:cNvPr id="8" name="Rectangle 7"/>
          <p:cNvSpPr/>
          <p:nvPr/>
        </p:nvSpPr>
        <p:spPr>
          <a:xfrm>
            <a:off x="1090501" y="1743989"/>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1090500" y="2233779"/>
            <a:ext cx="58703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0000"/>
                </a:solidFill>
              </a:rPr>
              <a:t>S</a:t>
            </a:r>
            <a:r>
              <a:rPr lang="en-US" sz="1200" dirty="0" smtClean="0">
                <a:solidFill>
                  <a:srgbClr val="000000"/>
                </a:solidFill>
              </a:rPr>
              <a:t>W</a:t>
            </a:r>
            <a:endParaRPr lang="en-US" sz="1200" dirty="0">
              <a:solidFill>
                <a:srgbClr val="000000"/>
              </a:solidFill>
            </a:endParaRPr>
          </a:p>
        </p:txBody>
      </p:sp>
      <p:sp>
        <p:nvSpPr>
          <p:cNvPr id="11" name="Rectangle 10"/>
          <p:cNvSpPr/>
          <p:nvPr/>
        </p:nvSpPr>
        <p:spPr>
          <a:xfrm>
            <a:off x="1776725" y="1751587"/>
            <a:ext cx="511518" cy="42184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1776725" y="2255623"/>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3406587" y="1471706"/>
            <a:ext cx="1195295" cy="1964765"/>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r>
              <a:rPr lang="en-US" sz="1200" dirty="0" smtClean="0">
                <a:solidFill>
                  <a:srgbClr val="000000"/>
                </a:solidFill>
              </a:rPr>
              <a:t>Data</a:t>
            </a:r>
            <a:endParaRPr lang="en-US" sz="1200" dirty="0">
              <a:solidFill>
                <a:srgbClr val="000000"/>
              </a:solidFill>
            </a:endParaRPr>
          </a:p>
        </p:txBody>
      </p:sp>
      <p:sp>
        <p:nvSpPr>
          <p:cNvPr id="15" name="Rectangle 14"/>
          <p:cNvSpPr/>
          <p:nvPr/>
        </p:nvSpPr>
        <p:spPr>
          <a:xfrm>
            <a:off x="3514900" y="1771547"/>
            <a:ext cx="731501"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3514900" y="2321751"/>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3514900" y="2886057"/>
            <a:ext cx="1018323"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6859210" y="4099661"/>
            <a:ext cx="1082025" cy="1579999"/>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r>
              <a:rPr lang="en-US" sz="1200" dirty="0" smtClean="0">
                <a:solidFill>
                  <a:srgbClr val="000000"/>
                </a:solidFill>
              </a:rPr>
              <a:t>User Interface</a:t>
            </a:r>
            <a:endParaRPr lang="en-US" sz="1200" dirty="0">
              <a:solidFill>
                <a:srgbClr val="000000"/>
              </a:solidFill>
            </a:endParaRPr>
          </a:p>
        </p:txBody>
      </p:sp>
      <p:sp>
        <p:nvSpPr>
          <p:cNvPr id="26" name="Rectangle 25"/>
          <p:cNvSpPr/>
          <p:nvPr/>
        </p:nvSpPr>
        <p:spPr>
          <a:xfrm>
            <a:off x="6910798" y="4432759"/>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pic>
        <p:nvPicPr>
          <p:cNvPr id="28" name="Picture 27"/>
          <p:cNvPicPr>
            <a:picLocks noChangeAspect="1"/>
          </p:cNvPicPr>
          <p:nvPr/>
        </p:nvPicPr>
        <p:blipFill>
          <a:blip r:embed="rId2"/>
          <a:stretch>
            <a:fillRect/>
          </a:stretch>
        </p:blipFill>
        <p:spPr>
          <a:xfrm>
            <a:off x="8072271" y="4398960"/>
            <a:ext cx="355600" cy="355600"/>
          </a:xfrm>
          <a:prstGeom prst="rect">
            <a:avLst/>
          </a:prstGeom>
        </p:spPr>
      </p:pic>
      <p:pic>
        <p:nvPicPr>
          <p:cNvPr id="29" name="Picture 28"/>
          <p:cNvPicPr>
            <a:picLocks noChangeAspect="1"/>
          </p:cNvPicPr>
          <p:nvPr/>
        </p:nvPicPr>
        <p:blipFill>
          <a:blip r:embed="rId3"/>
          <a:stretch>
            <a:fillRect/>
          </a:stretch>
        </p:blipFill>
        <p:spPr>
          <a:xfrm>
            <a:off x="8592933" y="4239366"/>
            <a:ext cx="584200" cy="1079500"/>
          </a:xfrm>
          <a:prstGeom prst="rect">
            <a:avLst/>
          </a:prstGeom>
        </p:spPr>
      </p:pic>
      <p:sp>
        <p:nvSpPr>
          <p:cNvPr id="30" name="Rectangle 29"/>
          <p:cNvSpPr/>
          <p:nvPr/>
        </p:nvSpPr>
        <p:spPr>
          <a:xfrm>
            <a:off x="2411339" y="4099661"/>
            <a:ext cx="2121884" cy="141830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r>
              <a:rPr lang="en-US" sz="1200" dirty="0" smtClean="0">
                <a:solidFill>
                  <a:srgbClr val="000000"/>
                </a:solidFill>
              </a:rPr>
              <a:t>Chamber</a:t>
            </a:r>
            <a:endParaRPr lang="en-US" sz="1200" dirty="0">
              <a:solidFill>
                <a:srgbClr val="000000"/>
              </a:solidFill>
            </a:endParaRPr>
          </a:p>
        </p:txBody>
      </p:sp>
      <p:sp>
        <p:nvSpPr>
          <p:cNvPr id="32" name="Rectangle 31"/>
          <p:cNvSpPr/>
          <p:nvPr/>
        </p:nvSpPr>
        <p:spPr>
          <a:xfrm>
            <a:off x="3474207" y="4374208"/>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2469635" y="4383060"/>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effector(s)</a:t>
            </a:r>
            <a:endParaRPr lang="en-US" sz="1200" dirty="0">
              <a:solidFill>
                <a:srgbClr val="000000"/>
              </a:solidFill>
            </a:endParaRPr>
          </a:p>
        </p:txBody>
      </p:sp>
      <p:sp>
        <p:nvSpPr>
          <p:cNvPr id="34" name="Rectangle 33"/>
          <p:cNvSpPr/>
          <p:nvPr/>
        </p:nvSpPr>
        <p:spPr>
          <a:xfrm>
            <a:off x="2469635" y="4960108"/>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5" name="Rectangle 34"/>
          <p:cNvSpPr/>
          <p:nvPr/>
        </p:nvSpPr>
        <p:spPr>
          <a:xfrm>
            <a:off x="835431" y="4099661"/>
            <a:ext cx="941294" cy="1705307"/>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r>
              <a:rPr lang="en-US" sz="1200" dirty="0" smtClean="0">
                <a:solidFill>
                  <a:srgbClr val="000000"/>
                </a:solidFill>
              </a:rPr>
              <a:t>Observation Expansion (optional)</a:t>
            </a:r>
            <a:endParaRPr lang="en-US" sz="1200" dirty="0">
              <a:solidFill>
                <a:srgbClr val="000000"/>
              </a:solidFill>
            </a:endParaRPr>
          </a:p>
        </p:txBody>
      </p:sp>
      <p:sp>
        <p:nvSpPr>
          <p:cNvPr id="36" name="Rectangle 35"/>
          <p:cNvSpPr/>
          <p:nvPr/>
        </p:nvSpPr>
        <p:spPr>
          <a:xfrm>
            <a:off x="894718" y="4798556"/>
            <a:ext cx="827343"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3474206" y="4951820"/>
            <a:ext cx="986981" cy="499095"/>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a:t>
            </a:r>
          </a:p>
          <a:p>
            <a:pPr algn="ctr"/>
            <a:r>
              <a:rPr lang="en-US" sz="1200" dirty="0" smtClean="0">
                <a:solidFill>
                  <a:srgbClr val="000000"/>
                </a:solidFill>
              </a:rPr>
              <a:t>System</a:t>
            </a:r>
            <a:endParaRPr lang="en-US" sz="1200" dirty="0">
              <a:solidFill>
                <a:srgbClr val="000000"/>
              </a:solidFill>
            </a:endParaRPr>
          </a:p>
        </p:txBody>
      </p:sp>
      <p:sp>
        <p:nvSpPr>
          <p:cNvPr id="42" name="Rectangle 41"/>
          <p:cNvSpPr/>
          <p:nvPr/>
        </p:nvSpPr>
        <p:spPr>
          <a:xfrm>
            <a:off x="4973046" y="1594499"/>
            <a:ext cx="1959908" cy="161484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r>
              <a:rPr lang="en-US" sz="1200" dirty="0" smtClean="0">
                <a:solidFill>
                  <a:srgbClr val="000000"/>
                </a:solidFill>
              </a:rPr>
              <a:t>Communications/Telemetry</a:t>
            </a:r>
            <a:endParaRPr lang="en-US" sz="1200" dirty="0" smtClean="0">
              <a:solidFill>
                <a:srgbClr val="000000"/>
              </a:solidFill>
            </a:endParaRPr>
          </a:p>
          <a:p>
            <a:r>
              <a:rPr lang="en-US" sz="1200" dirty="0" smtClean="0">
                <a:solidFill>
                  <a:srgbClr val="000000"/>
                </a:solidFill>
              </a:rPr>
              <a:t>(optional)</a:t>
            </a:r>
            <a:endParaRPr lang="en-US" sz="1200" dirty="0">
              <a:solidFill>
                <a:srgbClr val="000000"/>
              </a:solidFill>
            </a:endParaRPr>
          </a:p>
        </p:txBody>
      </p:sp>
      <p:sp>
        <p:nvSpPr>
          <p:cNvPr id="43" name="Rectangle 42"/>
          <p:cNvSpPr/>
          <p:nvPr/>
        </p:nvSpPr>
        <p:spPr>
          <a:xfrm>
            <a:off x="7649882" y="1417638"/>
            <a:ext cx="1180353" cy="201883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r>
              <a:rPr lang="en-US" sz="1200" dirty="0" smtClean="0">
                <a:solidFill>
                  <a:srgbClr val="000000"/>
                </a:solidFill>
              </a:rPr>
              <a:t>Power</a:t>
            </a:r>
            <a:endParaRPr lang="en-US" sz="1200" dirty="0">
              <a:solidFill>
                <a:srgbClr val="000000"/>
              </a:solidFill>
            </a:endParaRPr>
          </a:p>
        </p:txBody>
      </p:sp>
      <p:sp>
        <p:nvSpPr>
          <p:cNvPr id="44" name="Rectangle 43"/>
          <p:cNvSpPr/>
          <p:nvPr/>
        </p:nvSpPr>
        <p:spPr>
          <a:xfrm>
            <a:off x="7746026" y="174758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7770027" y="2297787"/>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7754038" y="2862093"/>
            <a:ext cx="1018323"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6910798" y="5088611"/>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54" name="Rectangle 53"/>
          <p:cNvSpPr/>
          <p:nvPr/>
        </p:nvSpPr>
        <p:spPr>
          <a:xfrm>
            <a:off x="5989459" y="2076347"/>
            <a:ext cx="86975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Local</a:t>
            </a:r>
            <a:endParaRPr lang="en-US" sz="1200" dirty="0">
              <a:solidFill>
                <a:srgbClr val="000000"/>
              </a:solidFill>
            </a:endParaRPr>
          </a:p>
        </p:txBody>
      </p:sp>
      <p:sp>
        <p:nvSpPr>
          <p:cNvPr id="55" name="Rectangle 54"/>
          <p:cNvSpPr/>
          <p:nvPr/>
        </p:nvSpPr>
        <p:spPr>
          <a:xfrm>
            <a:off x="5971170" y="2610805"/>
            <a:ext cx="88804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Remote</a:t>
            </a:r>
          </a:p>
          <a:p>
            <a:pPr algn="ctr"/>
            <a:r>
              <a:rPr lang="en-US" sz="1200" dirty="0" smtClean="0">
                <a:solidFill>
                  <a:srgbClr val="000000"/>
                </a:solidFill>
              </a:rPr>
              <a:t>(optional)</a:t>
            </a:r>
            <a:endParaRPr lang="en-US" sz="1200" dirty="0">
              <a:solidFill>
                <a:srgbClr val="000000"/>
              </a:solidFill>
            </a:endParaRPr>
          </a:p>
        </p:txBody>
      </p:sp>
      <p:sp>
        <p:nvSpPr>
          <p:cNvPr id="37" name="Rectangle 36"/>
          <p:cNvSpPr/>
          <p:nvPr/>
        </p:nvSpPr>
        <p:spPr>
          <a:xfrm>
            <a:off x="5265474" y="4099660"/>
            <a:ext cx="1252645" cy="1674460"/>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r>
              <a:rPr lang="en-US" sz="1200" dirty="0" smtClean="0">
                <a:solidFill>
                  <a:srgbClr val="000000"/>
                </a:solidFill>
              </a:rPr>
              <a:t>System Management</a:t>
            </a:r>
            <a:endParaRPr lang="en-US" sz="1200" dirty="0">
              <a:solidFill>
                <a:srgbClr val="000000"/>
              </a:solidFill>
            </a:endParaRPr>
          </a:p>
        </p:txBody>
      </p:sp>
      <p:sp>
        <p:nvSpPr>
          <p:cNvPr id="38" name="Rectangle 37"/>
          <p:cNvSpPr/>
          <p:nvPr/>
        </p:nvSpPr>
        <p:spPr>
          <a:xfrm>
            <a:off x="5384251" y="4600948"/>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a:t>
            </a:r>
            <a:r>
              <a:rPr lang="en-US" sz="1200" dirty="0" smtClean="0">
                <a:solidFill>
                  <a:srgbClr val="000000"/>
                </a:solidFill>
              </a:rPr>
              <a:t>n &amp; Control</a:t>
            </a:r>
            <a:endParaRPr lang="en-US" sz="1200" dirty="0">
              <a:solidFill>
                <a:srgbClr val="000000"/>
              </a:solidFill>
            </a:endParaRPr>
          </a:p>
        </p:txBody>
      </p:sp>
      <p:sp>
        <p:nvSpPr>
          <p:cNvPr id="40" name="Rectangle 39"/>
          <p:cNvSpPr/>
          <p:nvPr/>
        </p:nvSpPr>
        <p:spPr>
          <a:xfrm>
            <a:off x="5384251" y="5188852"/>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5065296" y="2071564"/>
            <a:ext cx="80251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Physical</a:t>
            </a:r>
            <a:endParaRPr lang="en-US" sz="1200" dirty="0">
              <a:solidFill>
                <a:srgbClr val="000000"/>
              </a:solidFill>
            </a:endParaRPr>
          </a:p>
        </p:txBody>
      </p:sp>
      <p:sp>
        <p:nvSpPr>
          <p:cNvPr id="51" name="Rectangle 50"/>
          <p:cNvSpPr/>
          <p:nvPr/>
        </p:nvSpPr>
        <p:spPr>
          <a:xfrm>
            <a:off x="5089286" y="2610805"/>
            <a:ext cx="80251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Protocols</a:t>
            </a:r>
            <a:endParaRPr lang="en-US" sz="1200" dirty="0">
              <a:solidFill>
                <a:srgbClr val="000000"/>
              </a:solidFill>
            </a:endParaRPr>
          </a:p>
        </p:txBody>
      </p:sp>
      <p:sp>
        <p:nvSpPr>
          <p:cNvPr id="53" name="Rectangle 52"/>
          <p:cNvSpPr/>
          <p:nvPr/>
        </p:nvSpPr>
        <p:spPr>
          <a:xfrm>
            <a:off x="894718" y="5276946"/>
            <a:ext cx="827343"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Sensors</a:t>
            </a:r>
            <a:r>
              <a:rPr lang="en-US" sz="1200" dirty="0" smtClean="0">
                <a:solidFill>
                  <a:srgbClr val="000000"/>
                </a:solidFill>
              </a:rPr>
              <a:t>(</a:t>
            </a:r>
            <a:r>
              <a:rPr lang="en-US" sz="1200" dirty="0" smtClean="0">
                <a:solidFill>
                  <a:srgbClr val="000000"/>
                </a:solidFill>
              </a:rPr>
              <a:t>s)</a:t>
            </a:r>
            <a:endParaRPr lang="en-US" sz="1200" dirty="0">
              <a:solidFill>
                <a:srgbClr val="000000"/>
              </a:solidFill>
            </a:endParaRPr>
          </a:p>
        </p:txBody>
      </p:sp>
    </p:spTree>
    <p:extLst>
      <p:ext uri="{BB962C8B-B14F-4D97-AF65-F5344CB8AC3E}">
        <p14:creationId xmlns:p14="http://schemas.microsoft.com/office/powerpoint/2010/main" val="387369554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Trade Elements</a:t>
            </a:r>
            <a:br>
              <a:rPr lang="en-US" dirty="0" smtClean="0"/>
            </a:br>
            <a:r>
              <a:rPr lang="en-US" i="1" dirty="0" smtClean="0"/>
              <a:t>Mechanical</a:t>
            </a:r>
            <a:endParaRPr lang="en-US" i="1" dirty="0"/>
          </a:p>
        </p:txBody>
      </p:sp>
      <p:sp>
        <p:nvSpPr>
          <p:cNvPr id="3" name="Content Placeholder 2"/>
          <p:cNvSpPr>
            <a:spLocks noGrp="1"/>
          </p:cNvSpPr>
          <p:nvPr>
            <p:ph idx="1"/>
          </p:nvPr>
        </p:nvSpPr>
        <p:spPr/>
        <p:txBody>
          <a:bodyPr/>
          <a:lstStyle/>
          <a:p>
            <a:r>
              <a:rPr lang="en-US" dirty="0" smtClean="0"/>
              <a:t>Chamber size, shape, materials, anchor, mounts</a:t>
            </a:r>
          </a:p>
          <a:p>
            <a:r>
              <a:rPr lang="en-US" dirty="0"/>
              <a:t>ESW generation, storage, distributor, effectors</a:t>
            </a:r>
          </a:p>
          <a:p>
            <a:r>
              <a:rPr lang="en-US" dirty="0" smtClean="0"/>
              <a:t>Flow effectors</a:t>
            </a:r>
          </a:p>
          <a:p>
            <a:endParaRPr lang="en-US" dirty="0" smtClean="0"/>
          </a:p>
          <a:p>
            <a:endParaRPr lang="en-US" dirty="0"/>
          </a:p>
        </p:txBody>
      </p:sp>
    </p:spTree>
    <p:extLst>
      <p:ext uri="{BB962C8B-B14F-4D97-AF65-F5344CB8AC3E}">
        <p14:creationId xmlns:p14="http://schemas.microsoft.com/office/powerpoint/2010/main" val="348926680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Trade Elements</a:t>
            </a:r>
            <a:br>
              <a:rPr lang="en-US" dirty="0" smtClean="0"/>
            </a:br>
            <a:r>
              <a:rPr lang="en-US" i="1" dirty="0" smtClean="0"/>
              <a:t>Software</a:t>
            </a:r>
            <a:endParaRPr lang="en-US" i="1" dirty="0"/>
          </a:p>
        </p:txBody>
      </p:sp>
      <p:sp>
        <p:nvSpPr>
          <p:cNvPr id="3" name="Content Placeholder 2"/>
          <p:cNvSpPr>
            <a:spLocks noGrp="1"/>
          </p:cNvSpPr>
          <p:nvPr>
            <p:ph idx="1"/>
          </p:nvPr>
        </p:nvSpPr>
        <p:spPr/>
        <p:txBody>
          <a:bodyPr/>
          <a:lstStyle/>
          <a:p>
            <a:r>
              <a:rPr lang="en-US" dirty="0"/>
              <a:t>UI console, GUI, data access SW</a:t>
            </a:r>
          </a:p>
          <a:p>
            <a:r>
              <a:rPr lang="en-US" dirty="0" smtClean="0"/>
              <a:t>Data acquisition, distribution SW</a:t>
            </a:r>
          </a:p>
          <a:p>
            <a:pPr lvl="1"/>
            <a:r>
              <a:rPr lang="en-US" dirty="0" smtClean="0">
                <a:solidFill>
                  <a:srgbClr val="FF0000"/>
                </a:solidFill>
              </a:rPr>
              <a:t>HW requirements: IO, memory</a:t>
            </a:r>
          </a:p>
          <a:p>
            <a:pPr lvl="1"/>
            <a:r>
              <a:rPr lang="en-US" dirty="0" smtClean="0">
                <a:solidFill>
                  <a:srgbClr val="FF0000"/>
                </a:solidFill>
              </a:rPr>
              <a:t>Language(s), tools, OS/none, 3</a:t>
            </a:r>
            <a:r>
              <a:rPr lang="en-US" baseline="30000" dirty="0" smtClean="0">
                <a:solidFill>
                  <a:srgbClr val="FF0000"/>
                </a:solidFill>
              </a:rPr>
              <a:t>rd</a:t>
            </a:r>
            <a:r>
              <a:rPr lang="en-US" dirty="0" smtClean="0">
                <a:solidFill>
                  <a:srgbClr val="FF0000"/>
                </a:solidFill>
              </a:rPr>
              <a:t> Party</a:t>
            </a:r>
          </a:p>
          <a:p>
            <a:r>
              <a:rPr lang="en-US" dirty="0" smtClean="0"/>
              <a:t>Communications protocols </a:t>
            </a:r>
            <a:r>
              <a:rPr lang="en-US" dirty="0" smtClean="0"/>
              <a:t>SW</a:t>
            </a:r>
            <a:endParaRPr lang="en-US" dirty="0" smtClean="0"/>
          </a:p>
          <a:p>
            <a:r>
              <a:rPr lang="en-US" dirty="0" smtClean="0"/>
              <a:t>Control system </a:t>
            </a:r>
            <a:r>
              <a:rPr lang="en-US" dirty="0" smtClean="0"/>
              <a:t>software</a:t>
            </a:r>
            <a:endParaRPr lang="en-US" dirty="0" smtClean="0"/>
          </a:p>
          <a:p>
            <a:endParaRPr lang="en-US" dirty="0" smtClean="0"/>
          </a:p>
          <a:p>
            <a:endParaRPr lang="en-US" dirty="0"/>
          </a:p>
        </p:txBody>
      </p:sp>
    </p:spTree>
    <p:extLst>
      <p:ext uri="{BB962C8B-B14F-4D97-AF65-F5344CB8AC3E}">
        <p14:creationId xmlns:p14="http://schemas.microsoft.com/office/powerpoint/2010/main" val="9793007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Trade Elements</a:t>
            </a:r>
            <a:br>
              <a:rPr lang="en-US" dirty="0" smtClean="0"/>
            </a:br>
            <a:r>
              <a:rPr lang="en-US" i="1" dirty="0" smtClean="0"/>
              <a:t>Electrical</a:t>
            </a:r>
            <a:endParaRPr lang="en-US" i="1" dirty="0"/>
          </a:p>
        </p:txBody>
      </p:sp>
      <p:sp>
        <p:nvSpPr>
          <p:cNvPr id="3" name="Content Placeholder 2"/>
          <p:cNvSpPr>
            <a:spLocks noGrp="1"/>
          </p:cNvSpPr>
          <p:nvPr>
            <p:ph idx="1"/>
          </p:nvPr>
        </p:nvSpPr>
        <p:spPr/>
        <p:txBody>
          <a:bodyPr/>
          <a:lstStyle/>
          <a:p>
            <a:r>
              <a:rPr lang="en-US" dirty="0" smtClean="0"/>
              <a:t>Power generation, storage, distribution</a:t>
            </a:r>
          </a:p>
          <a:p>
            <a:r>
              <a:rPr lang="en-US" dirty="0" smtClean="0"/>
              <a:t>Load/Bus switching, GF detection, isolation, monitoring</a:t>
            </a:r>
          </a:p>
          <a:p>
            <a:r>
              <a:rPr lang="en-US" dirty="0" smtClean="0"/>
              <a:t>Environmental monitoring HW</a:t>
            </a:r>
          </a:p>
          <a:p>
            <a:r>
              <a:rPr lang="en-US" dirty="0" smtClean="0"/>
              <a:t>Data acquisition, archive HW</a:t>
            </a:r>
          </a:p>
          <a:p>
            <a:r>
              <a:rPr lang="en-US" dirty="0" smtClean="0"/>
              <a:t>Communications </a:t>
            </a:r>
            <a:r>
              <a:rPr lang="en-US" dirty="0" smtClean="0"/>
              <a:t>backbone </a:t>
            </a:r>
            <a:r>
              <a:rPr lang="en-US" dirty="0" smtClean="0"/>
              <a:t>HW</a:t>
            </a:r>
            <a:endParaRPr lang="en-US" dirty="0" smtClean="0"/>
          </a:p>
          <a:p>
            <a:endParaRPr lang="en-US" dirty="0" smtClean="0"/>
          </a:p>
          <a:p>
            <a:endParaRPr lang="en-US" dirty="0"/>
          </a:p>
        </p:txBody>
      </p:sp>
    </p:spTree>
    <p:extLst>
      <p:ext uri="{BB962C8B-B14F-4D97-AF65-F5344CB8AC3E}">
        <p14:creationId xmlns:p14="http://schemas.microsoft.com/office/powerpoint/2010/main" val="144292008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err="1" smtClean="0"/>
              <a:t>swFOCE</a:t>
            </a:r>
            <a:r>
              <a:rPr lang="en-US" dirty="0" smtClean="0"/>
              <a:t> Systems concept</a:t>
            </a:r>
            <a:endParaRPr lang="en-US" dirty="0"/>
          </a:p>
        </p:txBody>
      </p:sp>
      <p:sp>
        <p:nvSpPr>
          <p:cNvPr id="3" name="Content Placeholder 2"/>
          <p:cNvSpPr>
            <a:spLocks noGrp="1"/>
          </p:cNvSpPr>
          <p:nvPr>
            <p:ph idx="1"/>
          </p:nvPr>
        </p:nvSpPr>
        <p:spPr>
          <a:xfrm>
            <a:off x="457200" y="1401119"/>
            <a:ext cx="8229600" cy="4525963"/>
          </a:xfrm>
        </p:spPr>
        <p:txBody>
          <a:bodyPr/>
          <a:lstStyle/>
          <a:p>
            <a:r>
              <a:rPr lang="en-US" dirty="0" smtClean="0"/>
              <a:t>Divide sub-systems out, major blocks and define what will traded starting with </a:t>
            </a:r>
            <a:r>
              <a:rPr lang="en-US" dirty="0" err="1" smtClean="0"/>
              <a:t>xFOCE</a:t>
            </a:r>
            <a:r>
              <a:rPr lang="en-US" dirty="0" smtClean="0"/>
              <a:t> base.  </a:t>
            </a:r>
          </a:p>
          <a:p>
            <a:endParaRPr lang="en-US" dirty="0"/>
          </a:p>
          <a:p>
            <a:r>
              <a:rPr lang="en-US" dirty="0" smtClean="0"/>
              <a:t>Define system / sub-system interfaces</a:t>
            </a:r>
          </a:p>
          <a:p>
            <a:endParaRPr lang="en-US" dirty="0"/>
          </a:p>
          <a:p>
            <a:r>
              <a:rPr lang="en-US" dirty="0" smtClean="0"/>
              <a:t>Assign each trade to a </a:t>
            </a:r>
            <a:endParaRPr lang="en-US" dirty="0"/>
          </a:p>
        </p:txBody>
      </p:sp>
    </p:spTree>
    <p:extLst>
      <p:ext uri="{BB962C8B-B14F-4D97-AF65-F5344CB8AC3E}">
        <p14:creationId xmlns:p14="http://schemas.microsoft.com/office/powerpoint/2010/main" val="75845386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swFOCE Systems concept</a:t>
            </a:r>
            <a:endParaRPr lang="en-US" dirty="0"/>
          </a:p>
        </p:txBody>
      </p:sp>
    </p:spTree>
    <p:extLst>
      <p:ext uri="{BB962C8B-B14F-4D97-AF65-F5344CB8AC3E}">
        <p14:creationId xmlns:p14="http://schemas.microsoft.com/office/powerpoint/2010/main" val="296345031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FOCE_MARS_May20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914" y="1322157"/>
            <a:ext cx="6739924" cy="520899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Systems concept</a:t>
            </a:r>
            <a:endParaRPr lang="en-US" dirty="0"/>
          </a:p>
        </p:txBody>
      </p:sp>
      <p:sp>
        <p:nvSpPr>
          <p:cNvPr id="6" name="TextBox 5"/>
          <p:cNvSpPr txBox="1"/>
          <p:nvPr/>
        </p:nvSpPr>
        <p:spPr>
          <a:xfrm>
            <a:off x="2718488" y="981655"/>
            <a:ext cx="3865587" cy="369332"/>
          </a:xfrm>
          <a:prstGeom prst="rect">
            <a:avLst/>
          </a:prstGeom>
          <a:noFill/>
        </p:spPr>
        <p:txBody>
          <a:bodyPr wrap="none" rtlCol="0">
            <a:spAutoFit/>
          </a:bodyPr>
          <a:lstStyle/>
          <a:p>
            <a:r>
              <a:rPr lang="en-US" dirty="0" smtClean="0"/>
              <a:t>What is </a:t>
            </a:r>
            <a:r>
              <a:rPr lang="en-US" b="1" u="sng" dirty="0" smtClean="0"/>
              <a:t>required</a:t>
            </a:r>
            <a:r>
              <a:rPr lang="en-US" dirty="0" smtClean="0"/>
              <a:t> to make an </a:t>
            </a:r>
            <a:r>
              <a:rPr lang="en-US" dirty="0" err="1" smtClean="0"/>
              <a:t>swFOCE</a:t>
            </a:r>
            <a:r>
              <a:rPr lang="en-US" dirty="0" smtClean="0"/>
              <a:t>?</a:t>
            </a:r>
            <a:endParaRPr lang="en-US" dirty="0"/>
          </a:p>
        </p:txBody>
      </p:sp>
    </p:spTree>
    <p:extLst>
      <p:ext uri="{BB962C8B-B14F-4D97-AF65-F5344CB8AC3E}">
        <p14:creationId xmlns:p14="http://schemas.microsoft.com/office/powerpoint/2010/main" val="379051397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Mechanical </a:t>
            </a:r>
            <a:endParaRPr lang="en-US" dirty="0"/>
          </a:p>
        </p:txBody>
      </p:sp>
      <p:sp>
        <p:nvSpPr>
          <p:cNvPr id="4" name="TextBox 3"/>
          <p:cNvSpPr txBox="1"/>
          <p:nvPr/>
        </p:nvSpPr>
        <p:spPr>
          <a:xfrm>
            <a:off x="2855783" y="1208216"/>
            <a:ext cx="3528242" cy="3416320"/>
          </a:xfrm>
          <a:prstGeom prst="rect">
            <a:avLst/>
          </a:prstGeom>
          <a:noFill/>
        </p:spPr>
        <p:txBody>
          <a:bodyPr wrap="none" rtlCol="0">
            <a:spAutoFit/>
          </a:bodyPr>
          <a:lstStyle/>
          <a:p>
            <a:r>
              <a:rPr lang="en-US" dirty="0" smtClean="0"/>
              <a:t>Basic </a:t>
            </a:r>
            <a:r>
              <a:rPr lang="en-US" dirty="0" err="1" smtClean="0"/>
              <a:t>xFOCE</a:t>
            </a:r>
            <a:r>
              <a:rPr lang="en-US" dirty="0" smtClean="0"/>
              <a:t> Structure</a:t>
            </a:r>
          </a:p>
          <a:p>
            <a:r>
              <a:rPr lang="en-US" dirty="0"/>
              <a:t>	</a:t>
            </a:r>
            <a:r>
              <a:rPr lang="en-US" dirty="0" err="1" smtClean="0"/>
              <a:t>swFOCE</a:t>
            </a:r>
            <a:r>
              <a:rPr lang="en-US" dirty="0" smtClean="0"/>
              <a:t> if anything is modified </a:t>
            </a:r>
          </a:p>
          <a:p>
            <a:endParaRPr lang="en-US" dirty="0"/>
          </a:p>
          <a:p>
            <a:r>
              <a:rPr lang="en-US" dirty="0" smtClean="0"/>
              <a:t>Anchoring (environmental data) </a:t>
            </a:r>
          </a:p>
          <a:p>
            <a:endParaRPr lang="en-US" dirty="0"/>
          </a:p>
          <a:p>
            <a:r>
              <a:rPr lang="en-US" dirty="0" smtClean="0"/>
              <a:t>Flow control</a:t>
            </a:r>
          </a:p>
          <a:p>
            <a:endParaRPr lang="en-US" dirty="0"/>
          </a:p>
          <a:p>
            <a:r>
              <a:rPr lang="en-US" dirty="0" smtClean="0"/>
              <a:t>Light management</a:t>
            </a:r>
          </a:p>
          <a:p>
            <a:endParaRPr lang="en-US" dirty="0"/>
          </a:p>
          <a:p>
            <a:r>
              <a:rPr lang="en-US" dirty="0" smtClean="0"/>
              <a:t>Bio-fouling</a:t>
            </a:r>
          </a:p>
          <a:p>
            <a:endParaRPr lang="en-US" dirty="0"/>
          </a:p>
          <a:p>
            <a:endParaRPr lang="en-US" dirty="0"/>
          </a:p>
        </p:txBody>
      </p:sp>
    </p:spTree>
    <p:extLst>
      <p:ext uri="{BB962C8B-B14F-4D97-AF65-F5344CB8AC3E}">
        <p14:creationId xmlns:p14="http://schemas.microsoft.com/office/powerpoint/2010/main" val="391177297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Electrical </a:t>
            </a:r>
            <a:endParaRPr lang="en-US" dirty="0"/>
          </a:p>
        </p:txBody>
      </p:sp>
      <p:sp>
        <p:nvSpPr>
          <p:cNvPr id="3" name="TextBox 2"/>
          <p:cNvSpPr txBox="1"/>
          <p:nvPr/>
        </p:nvSpPr>
        <p:spPr>
          <a:xfrm>
            <a:off x="3597189" y="1269999"/>
            <a:ext cx="1907456" cy="2585323"/>
          </a:xfrm>
          <a:prstGeom prst="rect">
            <a:avLst/>
          </a:prstGeom>
          <a:noFill/>
        </p:spPr>
        <p:txBody>
          <a:bodyPr wrap="none" rtlCol="0">
            <a:spAutoFit/>
          </a:bodyPr>
          <a:lstStyle/>
          <a:p>
            <a:r>
              <a:rPr lang="en-US" dirty="0" smtClean="0"/>
              <a:t>Power</a:t>
            </a:r>
          </a:p>
          <a:p>
            <a:r>
              <a:rPr lang="en-US" dirty="0"/>
              <a:t>	</a:t>
            </a:r>
            <a:r>
              <a:rPr lang="en-US" dirty="0" smtClean="0"/>
              <a:t>Budgets</a:t>
            </a:r>
          </a:p>
          <a:p>
            <a:r>
              <a:rPr lang="en-US" dirty="0"/>
              <a:t>	</a:t>
            </a:r>
            <a:r>
              <a:rPr lang="en-US" dirty="0" smtClean="0"/>
              <a:t>Management</a:t>
            </a:r>
          </a:p>
          <a:p>
            <a:endParaRPr lang="en-US" dirty="0"/>
          </a:p>
          <a:p>
            <a:r>
              <a:rPr lang="en-US" dirty="0" smtClean="0"/>
              <a:t>Communications</a:t>
            </a:r>
          </a:p>
          <a:p>
            <a:endParaRPr lang="en-US" dirty="0"/>
          </a:p>
          <a:p>
            <a:r>
              <a:rPr lang="en-US" dirty="0" smtClean="0"/>
              <a:t>Ground Fault ?? </a:t>
            </a:r>
          </a:p>
          <a:p>
            <a:endParaRPr lang="en-US" dirty="0"/>
          </a:p>
          <a:p>
            <a:r>
              <a:rPr lang="en-US" dirty="0" smtClean="0"/>
              <a:t>Control Circuits</a:t>
            </a:r>
            <a:endParaRPr lang="en-US" dirty="0"/>
          </a:p>
        </p:txBody>
      </p:sp>
    </p:spTree>
    <p:extLst>
      <p:ext uri="{BB962C8B-B14F-4D97-AF65-F5344CB8AC3E}">
        <p14:creationId xmlns:p14="http://schemas.microsoft.com/office/powerpoint/2010/main" val="148871910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08"/>
            <a:ext cx="8229600" cy="1143000"/>
          </a:xfrm>
        </p:spPr>
        <p:txBody>
          <a:bodyPr/>
          <a:lstStyle/>
          <a:p>
            <a:r>
              <a:rPr lang="en-US" dirty="0" err="1" smtClean="0"/>
              <a:t>xFOCE</a:t>
            </a:r>
            <a:r>
              <a:rPr lang="en-US" dirty="0" smtClean="0"/>
              <a:t> Science </a:t>
            </a:r>
            <a:r>
              <a:rPr lang="en-US" dirty="0" err="1" smtClean="0"/>
              <a:t>Reqs</a:t>
            </a:r>
            <a:endParaRPr lang="en-US" dirty="0"/>
          </a:p>
        </p:txBody>
      </p:sp>
      <p:sp>
        <p:nvSpPr>
          <p:cNvPr id="3" name="Content Placeholder 2"/>
          <p:cNvSpPr>
            <a:spLocks noGrp="1"/>
          </p:cNvSpPr>
          <p:nvPr>
            <p:ph idx="1"/>
          </p:nvPr>
        </p:nvSpPr>
        <p:spPr>
          <a:xfrm>
            <a:off x="512119" y="1149908"/>
            <a:ext cx="8229600" cy="4525963"/>
          </a:xfrm>
        </p:spPr>
        <p:txBody>
          <a:bodyPr/>
          <a:lstStyle/>
          <a:p>
            <a:r>
              <a:rPr lang="en-US" dirty="0" smtClean="0"/>
              <a:t>Required</a:t>
            </a:r>
          </a:p>
          <a:p>
            <a:r>
              <a:rPr lang="en-US" dirty="0" smtClean="0"/>
              <a:t>Preferred</a:t>
            </a:r>
          </a:p>
          <a:p>
            <a:r>
              <a:rPr lang="en-US" dirty="0" smtClean="0"/>
              <a:t>Optional</a:t>
            </a:r>
          </a:p>
        </p:txBody>
      </p:sp>
      <p:sp>
        <p:nvSpPr>
          <p:cNvPr id="4" name="TextBox 3"/>
          <p:cNvSpPr txBox="1"/>
          <p:nvPr/>
        </p:nvSpPr>
        <p:spPr>
          <a:xfrm>
            <a:off x="8095487" y="164757"/>
            <a:ext cx="896662" cy="369332"/>
          </a:xfrm>
          <a:prstGeom prst="rect">
            <a:avLst/>
          </a:prstGeom>
          <a:noFill/>
        </p:spPr>
        <p:txBody>
          <a:bodyPr wrap="none" rtlCol="0">
            <a:spAutoFit/>
          </a:bodyPr>
          <a:lstStyle/>
          <a:p>
            <a:r>
              <a:rPr lang="en-US" dirty="0" smtClean="0"/>
              <a:t>Bill / Ed</a:t>
            </a:r>
            <a:endParaRPr lang="en-US" dirty="0"/>
          </a:p>
        </p:txBody>
      </p:sp>
    </p:spTree>
    <p:extLst>
      <p:ext uri="{BB962C8B-B14F-4D97-AF65-F5344CB8AC3E}">
        <p14:creationId xmlns:p14="http://schemas.microsoft.com/office/powerpoint/2010/main" val="305491033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
            <a:ext cx="8229600" cy="1143000"/>
          </a:xfrm>
        </p:spPr>
        <p:txBody>
          <a:bodyPr/>
          <a:lstStyle/>
          <a:p>
            <a:r>
              <a:rPr lang="en-US" dirty="0" smtClean="0"/>
              <a:t>Software</a:t>
            </a:r>
            <a:endParaRPr lang="en-US" dirty="0"/>
          </a:p>
        </p:txBody>
      </p:sp>
      <p:sp>
        <p:nvSpPr>
          <p:cNvPr id="4" name="TextBox 3"/>
          <p:cNvSpPr txBox="1"/>
          <p:nvPr/>
        </p:nvSpPr>
        <p:spPr>
          <a:xfrm>
            <a:off x="2505676" y="1057190"/>
            <a:ext cx="4485723" cy="4247317"/>
          </a:xfrm>
          <a:prstGeom prst="rect">
            <a:avLst/>
          </a:prstGeom>
          <a:noFill/>
        </p:spPr>
        <p:txBody>
          <a:bodyPr wrap="none" rtlCol="0">
            <a:spAutoFit/>
          </a:bodyPr>
          <a:lstStyle/>
          <a:p>
            <a:r>
              <a:rPr lang="en-US" dirty="0" smtClean="0"/>
              <a:t>Basic Architectural Structure</a:t>
            </a:r>
          </a:p>
          <a:p>
            <a:r>
              <a:rPr lang="en-US" dirty="0"/>
              <a:t>	</a:t>
            </a:r>
            <a:r>
              <a:rPr lang="en-US" dirty="0" err="1" smtClean="0"/>
              <a:t>xFOCE</a:t>
            </a:r>
            <a:r>
              <a:rPr lang="en-US" dirty="0" smtClean="0"/>
              <a:t> (minimum needs)</a:t>
            </a:r>
          </a:p>
          <a:p>
            <a:r>
              <a:rPr lang="en-US" dirty="0"/>
              <a:t>	</a:t>
            </a:r>
            <a:r>
              <a:rPr lang="en-US" dirty="0" err="1" smtClean="0"/>
              <a:t>swFOCE</a:t>
            </a:r>
            <a:r>
              <a:rPr lang="en-US" dirty="0" smtClean="0"/>
              <a:t> (extensible elements as needed)</a:t>
            </a:r>
          </a:p>
          <a:p>
            <a:endParaRPr lang="en-US" dirty="0"/>
          </a:p>
          <a:p>
            <a:r>
              <a:rPr lang="en-US" dirty="0" smtClean="0"/>
              <a:t>Open Source</a:t>
            </a:r>
          </a:p>
          <a:p>
            <a:endParaRPr lang="en-US" dirty="0"/>
          </a:p>
          <a:p>
            <a:r>
              <a:rPr lang="en-US" dirty="0" smtClean="0"/>
              <a:t>Controller / algorithm development</a:t>
            </a:r>
          </a:p>
          <a:p>
            <a:endParaRPr lang="en-US" dirty="0"/>
          </a:p>
          <a:p>
            <a:r>
              <a:rPr lang="en-US" dirty="0" smtClean="0"/>
              <a:t>Science/User interfaces </a:t>
            </a:r>
          </a:p>
          <a:p>
            <a:r>
              <a:rPr lang="en-US" dirty="0"/>
              <a:t>	</a:t>
            </a:r>
            <a:r>
              <a:rPr lang="en-US" dirty="0" smtClean="0"/>
              <a:t>most basic </a:t>
            </a:r>
          </a:p>
          <a:p>
            <a:r>
              <a:rPr lang="en-US" dirty="0"/>
              <a:t>	</a:t>
            </a:r>
            <a:r>
              <a:rPr lang="en-US" dirty="0" smtClean="0"/>
              <a:t>options </a:t>
            </a:r>
          </a:p>
          <a:p>
            <a:endParaRPr lang="en-US" dirty="0"/>
          </a:p>
          <a:p>
            <a:r>
              <a:rPr lang="en-US" dirty="0" err="1" smtClean="0"/>
              <a:t>Realtime</a:t>
            </a:r>
            <a:r>
              <a:rPr lang="en-US" dirty="0" smtClean="0"/>
              <a:t> vs. ?? </a:t>
            </a:r>
          </a:p>
          <a:p>
            <a:endParaRPr lang="en-US" dirty="0"/>
          </a:p>
          <a:p>
            <a:endParaRPr lang="en-US" dirty="0"/>
          </a:p>
        </p:txBody>
      </p:sp>
    </p:spTree>
    <p:extLst>
      <p:ext uri="{BB962C8B-B14F-4D97-AF65-F5344CB8AC3E}">
        <p14:creationId xmlns:p14="http://schemas.microsoft.com/office/powerpoint/2010/main" val="21425800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Data</a:t>
            </a:r>
            <a:endParaRPr lang="en-US" dirty="0"/>
          </a:p>
        </p:txBody>
      </p:sp>
      <p:sp>
        <p:nvSpPr>
          <p:cNvPr id="4" name="TextBox 3"/>
          <p:cNvSpPr txBox="1"/>
          <p:nvPr/>
        </p:nvSpPr>
        <p:spPr>
          <a:xfrm>
            <a:off x="2519406" y="1352377"/>
            <a:ext cx="4442330" cy="2585323"/>
          </a:xfrm>
          <a:prstGeom prst="rect">
            <a:avLst/>
          </a:prstGeom>
          <a:noFill/>
        </p:spPr>
        <p:txBody>
          <a:bodyPr wrap="none" rtlCol="0">
            <a:spAutoFit/>
          </a:bodyPr>
          <a:lstStyle/>
          <a:p>
            <a:r>
              <a:rPr lang="en-US" dirty="0" smtClean="0"/>
              <a:t>Collection</a:t>
            </a:r>
          </a:p>
          <a:p>
            <a:endParaRPr lang="en-US" dirty="0"/>
          </a:p>
          <a:p>
            <a:r>
              <a:rPr lang="en-US" dirty="0" smtClean="0"/>
              <a:t>Storage</a:t>
            </a:r>
          </a:p>
          <a:p>
            <a:endParaRPr lang="en-US" dirty="0"/>
          </a:p>
          <a:p>
            <a:r>
              <a:rPr lang="en-US" dirty="0" smtClean="0"/>
              <a:t>Processing (??)</a:t>
            </a:r>
          </a:p>
          <a:p>
            <a:endParaRPr lang="en-US" dirty="0"/>
          </a:p>
          <a:p>
            <a:r>
              <a:rPr lang="en-US" dirty="0" smtClean="0"/>
              <a:t>Quality </a:t>
            </a:r>
          </a:p>
          <a:p>
            <a:endParaRPr lang="en-US" dirty="0"/>
          </a:p>
          <a:p>
            <a:r>
              <a:rPr lang="en-US" dirty="0" smtClean="0"/>
              <a:t>How does design handle modularity of </a:t>
            </a:r>
            <a:r>
              <a:rPr lang="en-US" dirty="0" err="1" smtClean="0"/>
              <a:t>xFOCE</a:t>
            </a:r>
            <a:r>
              <a:rPr lang="en-US" dirty="0" smtClean="0"/>
              <a:t> </a:t>
            </a:r>
            <a:endParaRPr lang="en-US" dirty="0"/>
          </a:p>
        </p:txBody>
      </p:sp>
    </p:spTree>
    <p:extLst>
      <p:ext uri="{BB962C8B-B14F-4D97-AF65-F5344CB8AC3E}">
        <p14:creationId xmlns:p14="http://schemas.microsoft.com/office/powerpoint/2010/main" val="306382189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xFOCE</a:t>
            </a:r>
            <a:r>
              <a:rPr lang="en-US" dirty="0"/>
              <a:t> </a:t>
            </a:r>
            <a:r>
              <a:rPr lang="en-US" dirty="0" smtClean="0"/>
              <a:t>Functional Requirements</a:t>
            </a:r>
            <a:br>
              <a:rPr lang="en-US" dirty="0" smtClean="0"/>
            </a:br>
            <a:r>
              <a:rPr lang="en-US" i="1" dirty="0" smtClean="0"/>
              <a:t>Performance</a:t>
            </a:r>
            <a:endParaRPr lang="en-US" i="1" dirty="0"/>
          </a:p>
        </p:txBody>
      </p:sp>
      <p:graphicFrame>
        <p:nvGraphicFramePr>
          <p:cNvPr id="4" name="Content Placeholder 3"/>
          <p:cNvGraphicFramePr>
            <a:graphicFrameLocks noGrp="1"/>
          </p:cNvGraphicFramePr>
          <p:nvPr>
            <p:ph idx="1"/>
          </p:nvPr>
        </p:nvGraphicFramePr>
        <p:xfrm>
          <a:off x="641350" y="2231231"/>
          <a:ext cx="7861300" cy="3263900"/>
        </p:xfrm>
        <a:graphic>
          <a:graphicData uri="http://schemas.openxmlformats.org/drawingml/2006/table">
            <a:tbl>
              <a:tblPr/>
              <a:tblGrid>
                <a:gridCol w="3111500"/>
                <a:gridCol w="1003300"/>
                <a:gridCol w="3746500"/>
              </a:tblGrid>
              <a:tr h="952500">
                <a:tc>
                  <a:txBody>
                    <a:bodyPr/>
                    <a:lstStyle/>
                    <a:p>
                      <a:pPr algn="r" fontAlgn="ctr"/>
                      <a:r>
                        <a:rPr lang="en-US" sz="1200" b="0" i="0" u="none" strike="noStrike">
                          <a:solidFill>
                            <a:srgbClr val="000000"/>
                          </a:solidFill>
                          <a:effectLst/>
                          <a:latin typeface="Calibri"/>
                        </a:rPr>
                        <a:t>number of experimental units</a:t>
                      </a:r>
                    </a:p>
                  </a:txBody>
                  <a:tcPr marL="12700" marR="12700" marT="12700" marB="0" anchor="ctr">
                    <a:lnL>
                      <a:noFill/>
                    </a:lnL>
                    <a:lnR>
                      <a:noFill/>
                    </a:lnR>
                    <a:lnT>
                      <a:noFill/>
                    </a:lnT>
                    <a:lnB>
                      <a:noFill/>
                    </a:lnB>
                  </a:tcPr>
                </a:tc>
                <a:tc>
                  <a:txBody>
                    <a:bodyPr/>
                    <a:lstStyle/>
                    <a:p>
                      <a:pPr algn="ctr" fontAlgn="ctr"/>
                      <a:r>
                        <a:rPr lang="en-US" sz="1200" b="0" i="0" u="none" strike="noStrike">
                          <a:solidFill>
                            <a:srgbClr val="000000"/>
                          </a:solidFill>
                          <a:effectLst/>
                          <a:latin typeface="Calibri"/>
                        </a:rPr>
                        <a:t>required</a:t>
                      </a:r>
                    </a:p>
                  </a:txBody>
                  <a:tcPr marL="12700" marR="12700" marT="12700" marB="0" anchor="ctr">
                    <a:lnL>
                      <a:noFill/>
                    </a:lnL>
                    <a:lnR>
                      <a:noFill/>
                    </a:lnR>
                    <a:lnT>
                      <a:noFill/>
                    </a:lnT>
                    <a:lnB>
                      <a:noFill/>
                    </a:lnB>
                  </a:tcPr>
                </a:tc>
                <a:tc>
                  <a:txBody>
                    <a:bodyPr/>
                    <a:lstStyle/>
                    <a:p>
                      <a:pPr algn="l" fontAlgn="b"/>
                      <a:r>
                        <a:rPr lang="en-US" sz="1200" b="0" i="0" u="none" strike="noStrike" dirty="0">
                          <a:solidFill>
                            <a:srgbClr val="000000"/>
                          </a:solidFill>
                          <a:effectLst/>
                          <a:latin typeface="Times New Roman"/>
                        </a:rPr>
                        <a:t>3 control units (w/ CO2)</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3 experimental units (w/o CO2)</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400L CO2/year (MBARI permit)</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CO2 generator and deliver systems must be appropriately scalable to meet experimental requirements</a:t>
                      </a:r>
                    </a:p>
                  </a:txBody>
                  <a:tcPr marL="12700" marR="12700" marT="12700" marB="0" anchor="b">
                    <a:lnL>
                      <a:noFill/>
                    </a:lnL>
                    <a:lnR>
                      <a:noFill/>
                    </a:lnR>
                    <a:lnT>
                      <a:noFill/>
                    </a:lnT>
                    <a:lnB>
                      <a:noFill/>
                    </a:lnB>
                  </a:tcPr>
                </a:tc>
              </a:tr>
              <a:tr h="1549400">
                <a:tc>
                  <a:txBody>
                    <a:bodyPr/>
                    <a:lstStyle/>
                    <a:p>
                      <a:pPr algn="r" fontAlgn="ctr"/>
                      <a:r>
                        <a:rPr lang="en-US" sz="1200" b="0" i="0" u="none" strike="noStrike">
                          <a:solidFill>
                            <a:srgbClr val="000000"/>
                          </a:solidFill>
                          <a:effectLst/>
                          <a:latin typeface="Calibri"/>
                        </a:rPr>
                        <a:t>maintain a pH offset relative to a reference value</a:t>
                      </a:r>
                    </a:p>
                  </a:txBody>
                  <a:tcPr marL="12700" marR="12700" marT="12700" marB="0" anchor="ctr">
                    <a:lnL>
                      <a:noFill/>
                    </a:lnL>
                    <a:lnR>
                      <a:noFill/>
                    </a:lnR>
                    <a:lnT>
                      <a:noFill/>
                    </a:lnT>
                    <a:lnB>
                      <a:noFill/>
                    </a:lnB>
                  </a:tcPr>
                </a:tc>
                <a:tc>
                  <a:txBody>
                    <a:bodyPr/>
                    <a:lstStyle/>
                    <a:p>
                      <a:pPr algn="ctr" fontAlgn="ctr"/>
                      <a:r>
                        <a:rPr lang="en-US" sz="1200" b="0" i="0" u="none" strike="noStrike" dirty="0">
                          <a:solidFill>
                            <a:srgbClr val="000000"/>
                          </a:solidFill>
                          <a:effectLst/>
                          <a:latin typeface="Calibri"/>
                        </a:rPr>
                        <a:t>required</a:t>
                      </a:r>
                    </a:p>
                  </a:txBody>
                  <a:tcPr marL="12700" marR="12700" marT="12700" marB="0" anchor="ctr">
                    <a:lnL>
                      <a:noFill/>
                    </a:lnL>
                    <a:lnR>
                      <a:noFill/>
                    </a:lnR>
                    <a:lnT>
                      <a:noFill/>
                    </a:lnT>
                    <a:lnB>
                      <a:noFill/>
                    </a:lnB>
                  </a:tcPr>
                </a:tc>
                <a:tc>
                  <a:txBody>
                    <a:bodyPr/>
                    <a:lstStyle/>
                    <a:p>
                      <a:pPr algn="l" fontAlgn="b"/>
                      <a:r>
                        <a:rPr lang="en-US" sz="1200" b="0" i="0" u="none" strike="noStrike" dirty="0">
                          <a:solidFill>
                            <a:srgbClr val="000000"/>
                          </a:solidFill>
                          <a:effectLst/>
                          <a:latin typeface="Times New Roman"/>
                        </a:rPr>
                        <a:t>min: -0.2 </a:t>
                      </a:r>
                      <a:br>
                        <a:rPr lang="en-US" sz="1200" b="0" i="0" u="none" strike="noStrike" dirty="0">
                          <a:solidFill>
                            <a:srgbClr val="000000"/>
                          </a:solidFill>
                          <a:effectLst/>
                          <a:latin typeface="Times New Roman"/>
                        </a:rPr>
                      </a:br>
                      <a:r>
                        <a:rPr lang="en-US" sz="1200" b="0" i="0" u="none" strike="noStrike" dirty="0" err="1">
                          <a:solidFill>
                            <a:srgbClr val="000000"/>
                          </a:solidFill>
                          <a:effectLst/>
                          <a:latin typeface="Times New Roman"/>
                        </a:rPr>
                        <a:t>typ</a:t>
                      </a:r>
                      <a:r>
                        <a:rPr lang="en-US" sz="1200" b="0" i="0" u="none" strike="noStrike" dirty="0">
                          <a:solidFill>
                            <a:srgbClr val="000000"/>
                          </a:solidFill>
                          <a:effectLst/>
                          <a:latin typeface="Times New Roman"/>
                        </a:rPr>
                        <a:t>: -0.4 to -0.8 </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max: -1.5   </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pH range:</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resolution: 0.05 pH units,  0.1 unit may be OK </a:t>
                      </a:r>
                      <a:br>
                        <a:rPr lang="en-US" sz="1200" b="0" i="0" u="none" strike="noStrike" dirty="0">
                          <a:solidFill>
                            <a:srgbClr val="000000"/>
                          </a:solidFill>
                          <a:effectLst/>
                          <a:latin typeface="Times New Roman"/>
                        </a:rPr>
                      </a:br>
                      <a:r>
                        <a:rPr lang="en-US" sz="1200" b="0" i="0" u="none" strike="noStrike" dirty="0">
                          <a:solidFill>
                            <a:srgbClr val="000000"/>
                          </a:solidFill>
                          <a:effectLst/>
                          <a:latin typeface="Times New Roman"/>
                        </a:rPr>
                        <a:t>higher resolution (0.003-0.01) required for chemistry experiments</a:t>
                      </a:r>
                      <a:br>
                        <a:rPr lang="en-US" sz="1200" b="0" i="0" u="none" strike="noStrike" dirty="0">
                          <a:solidFill>
                            <a:srgbClr val="000000"/>
                          </a:solidFill>
                          <a:effectLst/>
                          <a:latin typeface="Times New Roman"/>
                        </a:rPr>
                      </a:br>
                      <a:r>
                        <a:rPr lang="en-US" sz="1200" b="0" i="0" u="none" strike="noStrike" dirty="0" err="1">
                          <a:solidFill>
                            <a:srgbClr val="003ECC"/>
                          </a:solidFill>
                          <a:effectLst/>
                          <a:latin typeface="Times New Roman"/>
                        </a:rPr>
                        <a:t>Vint</a:t>
                      </a:r>
                      <a:r>
                        <a:rPr lang="en-US" sz="1200" b="0" i="0" u="none" strike="noStrike" dirty="0">
                          <a:solidFill>
                            <a:srgbClr val="003ECC"/>
                          </a:solidFill>
                          <a:effectLst/>
                          <a:latin typeface="Times New Roman"/>
                        </a:rPr>
                        <a:t>:</a:t>
                      </a:r>
                      <a:r>
                        <a:rPr lang="en-US" sz="1200" b="0" i="0" u="none" strike="noStrike" baseline="-25000" dirty="0">
                          <a:solidFill>
                            <a:srgbClr val="000000"/>
                          </a:solidFill>
                          <a:effectLst/>
                          <a:latin typeface="Times New Roman"/>
                        </a:rPr>
                        <a:t>= </a:t>
                      </a:r>
                      <a:r>
                        <a:rPr lang="en-US" sz="1200" b="0" i="0" u="none" strike="noStrike" dirty="0">
                          <a:solidFill>
                            <a:srgbClr val="000000"/>
                          </a:solidFill>
                          <a:effectLst/>
                          <a:latin typeface="Times New Roman"/>
                        </a:rPr>
                        <a:t>5 cm/sec</a:t>
                      </a:r>
                    </a:p>
                  </a:txBody>
                  <a:tcPr marL="12700" marR="12700" marT="12700" marB="0" anchor="b">
                    <a:lnL>
                      <a:noFill/>
                    </a:lnL>
                    <a:lnR>
                      <a:noFill/>
                    </a:lnR>
                    <a:lnT>
                      <a:noFill/>
                    </a:lnT>
                    <a:lnB>
                      <a:noFill/>
                    </a:lnB>
                  </a:tcPr>
                </a:tc>
              </a:tr>
              <a:tr h="381000">
                <a:tc>
                  <a:txBody>
                    <a:bodyPr/>
                    <a:lstStyle/>
                    <a:p>
                      <a:pPr algn="r" fontAlgn="ctr"/>
                      <a:r>
                        <a:rPr lang="en-US" sz="1200" b="0" i="0" u="none" strike="noStrike" dirty="0">
                          <a:solidFill>
                            <a:srgbClr val="000000"/>
                          </a:solidFill>
                          <a:effectLst/>
                          <a:latin typeface="Calibri"/>
                        </a:rPr>
                        <a:t>maintain a specified constant pH value</a:t>
                      </a:r>
                    </a:p>
                  </a:txBody>
                  <a:tcPr marL="12700" marR="12700" marT="12700" marB="0" anchor="ctr">
                    <a:lnL>
                      <a:noFill/>
                    </a:lnL>
                    <a:lnR>
                      <a:noFill/>
                    </a:lnR>
                    <a:lnT>
                      <a:noFill/>
                    </a:lnT>
                    <a:lnB>
                      <a:noFill/>
                    </a:lnB>
                  </a:tcPr>
                </a:tc>
                <a:tc>
                  <a:txBody>
                    <a:bodyPr/>
                    <a:lstStyle/>
                    <a:p>
                      <a:pPr algn="ctr" fontAlgn="ctr"/>
                      <a:r>
                        <a:rPr lang="en-US" sz="1200" b="0" i="0" u="none" strike="noStrike">
                          <a:solidFill>
                            <a:srgbClr val="000000"/>
                          </a:solidFill>
                          <a:effectLst/>
                          <a:latin typeface="Calibri"/>
                        </a:rPr>
                        <a:t>required</a:t>
                      </a:r>
                    </a:p>
                  </a:txBody>
                  <a:tcPr marL="12700" marR="12700" marT="12700" marB="0" anchor="ctr">
                    <a:lnL>
                      <a:noFill/>
                    </a:lnL>
                    <a:lnR>
                      <a:noFill/>
                    </a:lnR>
                    <a:lnT>
                      <a:noFill/>
                    </a:lnT>
                    <a:lnB>
                      <a:noFill/>
                    </a:lnB>
                  </a:tcPr>
                </a:tc>
                <a:tc>
                  <a:txBody>
                    <a:bodyPr/>
                    <a:lstStyle/>
                    <a:p>
                      <a:pPr algn="l" fontAlgn="b"/>
                      <a:r>
                        <a:rPr lang="en-US" sz="1200" b="0" i="0" u="none" strike="noStrike">
                          <a:solidFill>
                            <a:srgbClr val="000000"/>
                          </a:solidFill>
                          <a:effectLst/>
                          <a:latin typeface="Calibri"/>
                        </a:rPr>
                        <a:t>7.0 &lt; pH &lt; 8.2 </a:t>
                      </a:r>
                      <a:br>
                        <a:rPr lang="en-US" sz="1200" b="0" i="0" u="none" strike="noStrike">
                          <a:solidFill>
                            <a:srgbClr val="000000"/>
                          </a:solidFill>
                          <a:effectLst/>
                          <a:latin typeface="Calibri"/>
                        </a:rPr>
                      </a:br>
                      <a:r>
                        <a:rPr lang="en-US" sz="1200" b="0" i="0" u="none" strike="noStrike">
                          <a:solidFill>
                            <a:srgbClr val="000000"/>
                          </a:solidFill>
                          <a:effectLst/>
                          <a:latin typeface="Calibri"/>
                        </a:rPr>
                        <a:t>independent of ambient pH internal &lt;= 5 cm/sec</a:t>
                      </a:r>
                    </a:p>
                  </a:txBody>
                  <a:tcPr marL="12700" marR="12700" marT="12700" marB="0" anchor="b">
                    <a:lnL>
                      <a:noFill/>
                    </a:lnL>
                    <a:lnR>
                      <a:noFill/>
                    </a:lnR>
                    <a:lnT>
                      <a:noFill/>
                    </a:lnT>
                    <a:lnB>
                      <a:noFill/>
                    </a:lnB>
                  </a:tcPr>
                </a:tc>
              </a:tr>
              <a:tr h="381000">
                <a:tc>
                  <a:txBody>
                    <a:bodyPr/>
                    <a:lstStyle/>
                    <a:p>
                      <a:pPr algn="r" fontAlgn="ctr"/>
                      <a:r>
                        <a:rPr lang="en-US" sz="1200" b="0" i="0" u="none" strike="noStrike">
                          <a:solidFill>
                            <a:srgbClr val="000000"/>
                          </a:solidFill>
                          <a:effectLst/>
                          <a:latin typeface="Calibri"/>
                        </a:rPr>
                        <a:t>maintain a specified Vint</a:t>
                      </a:r>
                    </a:p>
                  </a:txBody>
                  <a:tcPr marL="12700" marR="12700" marT="12700" marB="0" anchor="ctr">
                    <a:lnL>
                      <a:noFill/>
                    </a:lnL>
                    <a:lnR>
                      <a:noFill/>
                    </a:lnR>
                    <a:lnT>
                      <a:noFill/>
                    </a:lnT>
                    <a:lnB>
                      <a:noFill/>
                    </a:lnB>
                  </a:tcPr>
                </a:tc>
                <a:tc>
                  <a:txBody>
                    <a:bodyPr/>
                    <a:lstStyle/>
                    <a:p>
                      <a:pPr algn="ctr" fontAlgn="ctr"/>
                      <a:r>
                        <a:rPr lang="en-US" sz="1200" b="0" i="0" u="none" strike="noStrike">
                          <a:solidFill>
                            <a:srgbClr val="000000"/>
                          </a:solidFill>
                          <a:effectLst/>
                          <a:latin typeface="Calibri"/>
                        </a:rPr>
                        <a:t>required</a:t>
                      </a:r>
                    </a:p>
                  </a:txBody>
                  <a:tcPr marL="12700" marR="12700" marT="12700" marB="0" anchor="ctr">
                    <a:lnL>
                      <a:noFill/>
                    </a:lnL>
                    <a:lnR>
                      <a:noFill/>
                    </a:lnR>
                    <a:lnT>
                      <a:noFill/>
                    </a:lnT>
                    <a:lnB>
                      <a:noFill/>
                    </a:lnB>
                  </a:tcPr>
                </a:tc>
                <a:tc>
                  <a:txBody>
                    <a:bodyPr/>
                    <a:lstStyle/>
                    <a:p>
                      <a:pPr algn="l" fontAlgn="b"/>
                      <a:r>
                        <a:rPr lang="en-US" sz="1200" b="0" i="0" u="none" strike="noStrike" dirty="0">
                          <a:solidFill>
                            <a:srgbClr val="000000"/>
                          </a:solidFill>
                          <a:effectLst/>
                          <a:latin typeface="Calibri"/>
                        </a:rPr>
                        <a:t>2-5 cm/sec </a:t>
                      </a:r>
                      <a:br>
                        <a:rPr lang="en-US" sz="1200" b="0" i="0" u="none" strike="noStrike" dirty="0">
                          <a:solidFill>
                            <a:srgbClr val="000000"/>
                          </a:solidFill>
                          <a:effectLst/>
                          <a:latin typeface="Calibri"/>
                        </a:rPr>
                      </a:br>
                      <a:r>
                        <a:rPr lang="en-US" sz="1200" b="0" i="0" u="none" strike="noStrike" dirty="0">
                          <a:solidFill>
                            <a:srgbClr val="000000"/>
                          </a:solidFill>
                          <a:effectLst/>
                          <a:latin typeface="Calibri"/>
                        </a:rPr>
                        <a:t>resolution?</a:t>
                      </a:r>
                    </a:p>
                  </a:txBody>
                  <a:tcPr marL="12700" marR="12700" marT="12700" marB="0" anchor="b">
                    <a:lnL>
                      <a:noFill/>
                    </a:lnL>
                    <a:lnR>
                      <a:noFill/>
                    </a:lnR>
                    <a:lnT>
                      <a:noFill/>
                    </a:lnT>
                    <a:lnB>
                      <a:noFill/>
                    </a:lnB>
                  </a:tcPr>
                </a:tc>
              </a:tr>
            </a:tbl>
          </a:graphicData>
        </a:graphic>
      </p:graphicFrame>
    </p:spTree>
    <p:extLst>
      <p:ext uri="{BB962C8B-B14F-4D97-AF65-F5344CB8AC3E}">
        <p14:creationId xmlns:p14="http://schemas.microsoft.com/office/powerpoint/2010/main" val="125468279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xFOCE</a:t>
            </a:r>
            <a:r>
              <a:rPr lang="en-US" dirty="0" smtClean="0"/>
              <a:t> Functional Requirements</a:t>
            </a:r>
            <a:br>
              <a:rPr lang="en-US" dirty="0" smtClean="0"/>
            </a:br>
            <a:r>
              <a:rPr lang="en-US" i="1" dirty="0" smtClean="0"/>
              <a:t>Environmental</a:t>
            </a:r>
            <a:endParaRPr lang="en-US" i="1" dirty="0"/>
          </a:p>
        </p:txBody>
      </p:sp>
      <p:graphicFrame>
        <p:nvGraphicFramePr>
          <p:cNvPr id="4" name="Content Placeholder 3"/>
          <p:cNvGraphicFramePr>
            <a:graphicFrameLocks noGrp="1"/>
          </p:cNvGraphicFramePr>
          <p:nvPr>
            <p:ph idx="1"/>
          </p:nvPr>
        </p:nvGraphicFramePr>
        <p:xfrm>
          <a:off x="1398494" y="1579498"/>
          <a:ext cx="6347012" cy="4567368"/>
        </p:xfrm>
        <a:graphic>
          <a:graphicData uri="http://schemas.openxmlformats.org/drawingml/2006/table">
            <a:tbl>
              <a:tblPr/>
              <a:tblGrid>
                <a:gridCol w="2512145"/>
                <a:gridCol w="810039"/>
                <a:gridCol w="3024828"/>
              </a:tblGrid>
              <a:tr h="461414">
                <a:tc>
                  <a:txBody>
                    <a:bodyPr/>
                    <a:lstStyle/>
                    <a:p>
                      <a:pPr algn="r" fontAlgn="ctr"/>
                      <a:r>
                        <a:rPr lang="en-US" sz="1000" b="0" i="0" u="none" strike="noStrike">
                          <a:solidFill>
                            <a:srgbClr val="000000"/>
                          </a:solidFill>
                          <a:effectLst/>
                          <a:latin typeface="Times New Roman"/>
                        </a:rPr>
                        <a:t>Max depth</a:t>
                      </a: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b"/>
                      <a:r>
                        <a:rPr lang="en-US" sz="1000" b="0" i="0" u="none" strike="noStrike">
                          <a:solidFill>
                            <a:srgbClr val="000000"/>
                          </a:solidFill>
                          <a:effectLst/>
                          <a:latin typeface="Calibri"/>
                        </a:rPr>
                        <a:t>40m (130 ft)</a:t>
                      </a:r>
                      <a:br>
                        <a:rPr lang="en-US" sz="1000" b="0" i="0" u="none" strike="noStrike">
                          <a:solidFill>
                            <a:srgbClr val="000000"/>
                          </a:solidFill>
                          <a:effectLst/>
                          <a:latin typeface="Calibri"/>
                        </a:rPr>
                      </a:br>
                      <a:r>
                        <a:rPr lang="en-US" sz="1000" b="0" i="0" u="none" strike="noStrike">
                          <a:solidFill>
                            <a:srgbClr val="000000"/>
                          </a:solidFill>
                          <a:effectLst/>
                          <a:latin typeface="Calibri"/>
                        </a:rPr>
                        <a:t>Note diver-servicable requirement</a:t>
                      </a:r>
                      <a:br>
                        <a:rPr lang="en-US" sz="1000" b="0" i="0" u="none" strike="noStrike">
                          <a:solidFill>
                            <a:srgbClr val="000000"/>
                          </a:solidFill>
                          <a:effectLst/>
                          <a:latin typeface="Calibri"/>
                        </a:rPr>
                      </a:br>
                      <a:r>
                        <a:rPr lang="en-US" sz="1000" b="0" i="0" u="none" strike="noStrike">
                          <a:solidFill>
                            <a:srgbClr val="000000"/>
                          </a:solidFill>
                          <a:effectLst/>
                          <a:latin typeface="Calibri"/>
                        </a:rPr>
                        <a:t>Not suitable for active surf, river mouth </a:t>
                      </a:r>
                    </a:p>
                  </a:txBody>
                  <a:tcPr marL="10254" marR="10254" marT="10254" marB="0" anchor="b">
                    <a:lnL>
                      <a:noFill/>
                    </a:lnL>
                    <a:lnR>
                      <a:noFill/>
                    </a:lnR>
                    <a:lnT>
                      <a:noFill/>
                    </a:lnT>
                    <a:lnB>
                      <a:noFill/>
                    </a:lnB>
                  </a:tcPr>
                </a:tc>
              </a:tr>
              <a:tr h="157906">
                <a:tc>
                  <a:txBody>
                    <a:bodyPr/>
                    <a:lstStyle/>
                    <a:p>
                      <a:pPr algn="r" fontAlgn="ctr"/>
                      <a:r>
                        <a:rPr lang="en-US" sz="1000" b="0" i="0" u="none" strike="noStrike">
                          <a:solidFill>
                            <a:srgbClr val="000000"/>
                          </a:solidFill>
                          <a:effectLst/>
                          <a:latin typeface="Times New Roman"/>
                        </a:rPr>
                        <a:t>Water temperature range</a:t>
                      </a: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b"/>
                      <a:r>
                        <a:rPr lang="en-US" sz="1000" b="0" i="0" u="none" strike="noStrike">
                          <a:solidFill>
                            <a:srgbClr val="000000"/>
                          </a:solidFill>
                          <a:effectLst/>
                          <a:latin typeface="Calibri"/>
                        </a:rPr>
                        <a:t> -2 to 30 degrees C</a:t>
                      </a:r>
                    </a:p>
                  </a:txBody>
                  <a:tcPr marL="10254" marR="10254" marT="10254" marB="0" anchor="b">
                    <a:lnL>
                      <a:noFill/>
                    </a:lnL>
                    <a:lnR>
                      <a:noFill/>
                    </a:lnR>
                    <a:lnT>
                      <a:noFill/>
                    </a:lnT>
                    <a:lnB>
                      <a:noFill/>
                    </a:lnB>
                  </a:tcPr>
                </a:tc>
              </a:tr>
              <a:tr h="922829">
                <a:tc>
                  <a:txBody>
                    <a:bodyPr/>
                    <a:lstStyle/>
                    <a:p>
                      <a:pPr algn="r" fontAlgn="ctr"/>
                      <a:r>
                        <a:rPr lang="en-US" sz="1000" b="0" i="0" u="none" strike="noStrike">
                          <a:solidFill>
                            <a:srgbClr val="000000"/>
                          </a:solidFill>
                          <a:effectLst/>
                          <a:latin typeface="Times New Roman"/>
                        </a:rPr>
                        <a:t>Bio-fouling protection/prevention</a:t>
                      </a: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b"/>
                      <a:r>
                        <a:rPr lang="en-US" sz="1000" b="0" i="0" u="none" strike="noStrike">
                          <a:solidFill>
                            <a:srgbClr val="000000"/>
                          </a:solidFill>
                          <a:effectLst/>
                          <a:latin typeface="Calibri"/>
                        </a:rPr>
                        <a:t>Hard to spec,</a:t>
                      </a:r>
                      <a:br>
                        <a:rPr lang="en-US" sz="1000" b="0" i="0" u="none" strike="noStrike">
                          <a:solidFill>
                            <a:srgbClr val="000000"/>
                          </a:solidFill>
                          <a:effectLst/>
                          <a:latin typeface="Calibri"/>
                        </a:rPr>
                      </a:br>
                      <a:r>
                        <a:rPr lang="en-US" sz="1000" b="0" i="0" u="none" strike="noStrike">
                          <a:solidFill>
                            <a:srgbClr val="000000"/>
                          </a:solidFill>
                          <a:effectLst/>
                          <a:latin typeface="Calibri"/>
                        </a:rPr>
                        <a:t>Can document recommendations</a:t>
                      </a:r>
                      <a:br>
                        <a:rPr lang="en-US" sz="1000" b="0" i="0" u="none" strike="noStrike">
                          <a:solidFill>
                            <a:srgbClr val="000000"/>
                          </a:solidFill>
                          <a:effectLst/>
                          <a:latin typeface="Calibri"/>
                        </a:rPr>
                      </a:br>
                      <a:r>
                        <a:rPr lang="en-US" sz="1000" b="0" i="0" u="none" strike="noStrike">
                          <a:solidFill>
                            <a:srgbClr val="000000"/>
                          </a:solidFill>
                          <a:effectLst/>
                          <a:latin typeface="Calibri"/>
                        </a:rPr>
                        <a:t>Environmental requirements trades (e.g. toxicity)</a:t>
                      </a:r>
                      <a:br>
                        <a:rPr lang="en-US" sz="1000" b="0" i="0" u="none" strike="noStrike">
                          <a:solidFill>
                            <a:srgbClr val="000000"/>
                          </a:solidFill>
                          <a:effectLst/>
                          <a:latin typeface="Calibri"/>
                        </a:rPr>
                      </a:br>
                      <a:r>
                        <a:rPr lang="en-US" sz="1000" b="0" i="0" u="none" strike="noStrike">
                          <a:solidFill>
                            <a:srgbClr val="000000"/>
                          </a:solidFill>
                          <a:effectLst/>
                          <a:latin typeface="Calibri"/>
                        </a:rPr>
                        <a:t>Ties to reliability and maintenance (is a maintenance schedule issue)</a:t>
                      </a:r>
                      <a:br>
                        <a:rPr lang="en-US" sz="1000" b="0" i="0" u="none" strike="noStrike">
                          <a:solidFill>
                            <a:srgbClr val="000000"/>
                          </a:solidFill>
                          <a:effectLst/>
                          <a:latin typeface="Calibri"/>
                        </a:rPr>
                      </a:br>
                      <a:r>
                        <a:rPr lang="en-US" sz="1000" b="0" i="0" u="none" strike="noStrike">
                          <a:solidFill>
                            <a:srgbClr val="000000"/>
                          </a:solidFill>
                          <a:effectLst/>
                          <a:latin typeface="Calibri"/>
                        </a:rPr>
                        <a:t>e.g. passive, Cu…</a:t>
                      </a:r>
                    </a:p>
                  </a:txBody>
                  <a:tcPr marL="10254" marR="10254" marT="10254" marB="0" anchor="b">
                    <a:lnL>
                      <a:noFill/>
                    </a:lnL>
                    <a:lnR>
                      <a:noFill/>
                    </a:lnR>
                    <a:lnT>
                      <a:noFill/>
                    </a:lnT>
                    <a:lnB>
                      <a:noFill/>
                    </a:lnB>
                  </a:tcPr>
                </a:tc>
              </a:tr>
              <a:tr h="174312">
                <a:tc>
                  <a:txBody>
                    <a:bodyPr/>
                    <a:lstStyle/>
                    <a:p>
                      <a:pPr algn="r" fontAlgn="ctr"/>
                      <a:r>
                        <a:rPr lang="en-US" sz="1000" b="0" i="0" u="none" strike="noStrike">
                          <a:solidFill>
                            <a:srgbClr val="000000"/>
                          </a:solidFill>
                          <a:effectLst/>
                          <a:latin typeface="Times New Roman"/>
                        </a:rPr>
                        <a:t>Min external V</a:t>
                      </a:r>
                      <a:r>
                        <a:rPr lang="en-US" sz="1000" b="0" i="0" u="none" strike="noStrike" baseline="-25000">
                          <a:solidFill>
                            <a:srgbClr val="000000"/>
                          </a:solidFill>
                          <a:effectLst/>
                          <a:latin typeface="Times New Roman"/>
                        </a:rPr>
                        <a:t>H20</a:t>
                      </a:r>
                      <a:endParaRPr lang="en-US" sz="1000" b="0" i="0" u="none" strike="noStrike">
                        <a:solidFill>
                          <a:srgbClr val="000000"/>
                        </a:solidFill>
                        <a:effectLst/>
                        <a:latin typeface="Times New Roman"/>
                      </a:endParaRP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ctr"/>
                      <a:r>
                        <a:rPr lang="en-US" sz="1000" b="0" i="0" u="none" strike="noStrike">
                          <a:solidFill>
                            <a:srgbClr val="000000"/>
                          </a:solidFill>
                          <a:effectLst/>
                          <a:latin typeface="Times New Roman"/>
                        </a:rPr>
                        <a:t>0 cm/sec</a:t>
                      </a:r>
                    </a:p>
                  </a:txBody>
                  <a:tcPr marL="10254" marR="10254" marT="10254" marB="0" anchor="ctr">
                    <a:lnL>
                      <a:noFill/>
                    </a:lnL>
                    <a:lnR>
                      <a:noFill/>
                    </a:lnR>
                    <a:lnT>
                      <a:noFill/>
                    </a:lnT>
                    <a:lnB>
                      <a:noFill/>
                    </a:lnB>
                  </a:tcPr>
                </a:tc>
              </a:tr>
              <a:tr h="174312">
                <a:tc>
                  <a:txBody>
                    <a:bodyPr/>
                    <a:lstStyle/>
                    <a:p>
                      <a:pPr algn="r" fontAlgn="ctr"/>
                      <a:r>
                        <a:rPr lang="en-US" sz="1000" b="0" i="0" u="none" strike="noStrike">
                          <a:solidFill>
                            <a:srgbClr val="000000"/>
                          </a:solidFill>
                          <a:effectLst/>
                          <a:latin typeface="Times New Roman"/>
                        </a:rPr>
                        <a:t>Max external  V</a:t>
                      </a:r>
                      <a:r>
                        <a:rPr lang="en-US" sz="1000" b="0" i="0" u="none" strike="noStrike" baseline="-25000">
                          <a:solidFill>
                            <a:srgbClr val="000000"/>
                          </a:solidFill>
                          <a:effectLst/>
                          <a:latin typeface="Times New Roman"/>
                        </a:rPr>
                        <a:t>H20</a:t>
                      </a:r>
                      <a:endParaRPr lang="en-US" sz="1000" b="0" i="0" u="none" strike="noStrike">
                        <a:solidFill>
                          <a:srgbClr val="000000"/>
                        </a:solidFill>
                        <a:effectLst/>
                        <a:latin typeface="Times New Roman"/>
                      </a:endParaRP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ctr"/>
                      <a:r>
                        <a:rPr lang="en-US" sz="1000" b="0" i="0" u="none" strike="noStrike">
                          <a:solidFill>
                            <a:srgbClr val="000000"/>
                          </a:solidFill>
                          <a:effectLst/>
                          <a:latin typeface="Times New Roman"/>
                        </a:rPr>
                        <a:t>50 cm/sec</a:t>
                      </a:r>
                    </a:p>
                  </a:txBody>
                  <a:tcPr marL="10254" marR="10254" marT="10254" marB="0" anchor="ctr">
                    <a:lnL>
                      <a:noFill/>
                    </a:lnL>
                    <a:lnR>
                      <a:noFill/>
                    </a:lnR>
                    <a:lnT>
                      <a:noFill/>
                    </a:lnT>
                    <a:lnB>
                      <a:noFill/>
                    </a:lnB>
                  </a:tcPr>
                </a:tc>
              </a:tr>
              <a:tr h="174312">
                <a:tc>
                  <a:txBody>
                    <a:bodyPr/>
                    <a:lstStyle/>
                    <a:p>
                      <a:pPr algn="r" fontAlgn="ctr"/>
                      <a:r>
                        <a:rPr lang="en-US" sz="1000" b="0" i="0" u="none" strike="noStrike">
                          <a:solidFill>
                            <a:srgbClr val="000000"/>
                          </a:solidFill>
                          <a:effectLst/>
                          <a:latin typeface="Times New Roman"/>
                        </a:rPr>
                        <a:t>Min internal  V</a:t>
                      </a:r>
                      <a:r>
                        <a:rPr lang="en-US" sz="1000" b="0" i="0" u="none" strike="noStrike" baseline="-25000">
                          <a:solidFill>
                            <a:srgbClr val="000000"/>
                          </a:solidFill>
                          <a:effectLst/>
                          <a:latin typeface="Times New Roman"/>
                        </a:rPr>
                        <a:t>H20</a:t>
                      </a:r>
                      <a:endParaRPr lang="en-US" sz="1000" b="0" i="0" u="none" strike="noStrike">
                        <a:solidFill>
                          <a:srgbClr val="000000"/>
                        </a:solidFill>
                        <a:effectLst/>
                        <a:latin typeface="Times New Roman"/>
                      </a:endParaRP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ctr"/>
                      <a:r>
                        <a:rPr lang="en-US" sz="1000" b="0" i="0" u="none" strike="noStrike">
                          <a:solidFill>
                            <a:srgbClr val="000000"/>
                          </a:solidFill>
                          <a:effectLst/>
                          <a:latin typeface="Times New Roman"/>
                        </a:rPr>
                        <a:t>2 cm/sec</a:t>
                      </a:r>
                    </a:p>
                  </a:txBody>
                  <a:tcPr marL="10254" marR="10254" marT="10254" marB="0" anchor="ctr">
                    <a:lnL>
                      <a:noFill/>
                    </a:lnL>
                    <a:lnR>
                      <a:noFill/>
                    </a:lnR>
                    <a:lnT>
                      <a:noFill/>
                    </a:lnT>
                    <a:lnB>
                      <a:noFill/>
                    </a:lnB>
                  </a:tcPr>
                </a:tc>
              </a:tr>
              <a:tr h="461414">
                <a:tc>
                  <a:txBody>
                    <a:bodyPr/>
                    <a:lstStyle/>
                    <a:p>
                      <a:pPr algn="r" fontAlgn="ctr"/>
                      <a:r>
                        <a:rPr lang="en-US" sz="1000" b="0" i="0" u="none" strike="noStrike">
                          <a:solidFill>
                            <a:srgbClr val="000000"/>
                          </a:solidFill>
                          <a:effectLst/>
                          <a:latin typeface="Times New Roman"/>
                        </a:rPr>
                        <a:t>Max internal  V</a:t>
                      </a:r>
                      <a:r>
                        <a:rPr lang="en-US" sz="1000" b="0" i="0" u="none" strike="noStrike" baseline="-25000">
                          <a:solidFill>
                            <a:srgbClr val="000000"/>
                          </a:solidFill>
                          <a:effectLst/>
                          <a:latin typeface="Times New Roman"/>
                        </a:rPr>
                        <a:t>H20</a:t>
                      </a:r>
                      <a:endParaRPr lang="en-US" sz="1000" b="0" i="0" u="none" strike="noStrike">
                        <a:solidFill>
                          <a:srgbClr val="000000"/>
                        </a:solidFill>
                        <a:effectLst/>
                        <a:latin typeface="Times New Roman"/>
                      </a:endParaRP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b"/>
                      <a:r>
                        <a:rPr lang="en-US" sz="1000" b="0" i="0" u="none" strike="noStrike">
                          <a:solidFill>
                            <a:srgbClr val="000000"/>
                          </a:solidFill>
                          <a:effectLst/>
                          <a:latin typeface="Calibri"/>
                        </a:rPr>
                        <a:t>0 cm/sec</a:t>
                      </a:r>
                      <a:br>
                        <a:rPr lang="en-US" sz="1000" b="0" i="0" u="none" strike="noStrike">
                          <a:solidFill>
                            <a:srgbClr val="000000"/>
                          </a:solidFill>
                          <a:effectLst/>
                          <a:latin typeface="Calibri"/>
                        </a:rPr>
                      </a:br>
                      <a:r>
                        <a:rPr lang="en-US" sz="1000" b="0" i="0" u="none" strike="noStrike">
                          <a:solidFill>
                            <a:srgbClr val="000000"/>
                          </a:solidFill>
                          <a:effectLst/>
                          <a:latin typeface="Calibri"/>
                        </a:rPr>
                        <a:t>50 cm/sec</a:t>
                      </a:r>
                      <a:br>
                        <a:rPr lang="en-US" sz="1000" b="0" i="0" u="none" strike="noStrike">
                          <a:solidFill>
                            <a:srgbClr val="000000"/>
                          </a:solidFill>
                          <a:effectLst/>
                          <a:latin typeface="Calibri"/>
                        </a:rPr>
                      </a:br>
                      <a:r>
                        <a:rPr lang="en-US" sz="1000" b="0" i="0" u="none" strike="noStrike">
                          <a:solidFill>
                            <a:srgbClr val="000000"/>
                          </a:solidFill>
                          <a:effectLst/>
                          <a:latin typeface="Calibri"/>
                        </a:rPr>
                        <a:t>2 cm/sec</a:t>
                      </a:r>
                    </a:p>
                  </a:txBody>
                  <a:tcPr marL="10254" marR="10254" marT="10254" marB="0" anchor="b">
                    <a:lnL>
                      <a:noFill/>
                    </a:lnL>
                    <a:lnR>
                      <a:noFill/>
                    </a:lnR>
                    <a:lnT>
                      <a:noFill/>
                    </a:lnT>
                    <a:lnB>
                      <a:noFill/>
                    </a:lnB>
                  </a:tcPr>
                </a:tc>
              </a:tr>
              <a:tr h="461414">
                <a:tc>
                  <a:txBody>
                    <a:bodyPr/>
                    <a:lstStyle/>
                    <a:p>
                      <a:pPr algn="r" fontAlgn="ctr"/>
                      <a:r>
                        <a:rPr lang="en-US" sz="1000" b="0" i="0" u="none" strike="noStrike">
                          <a:solidFill>
                            <a:srgbClr val="000000"/>
                          </a:solidFill>
                          <a:effectLst/>
                          <a:latin typeface="Times New Roman"/>
                        </a:rPr>
                        <a:t>Min/max surge</a:t>
                      </a: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ctr"/>
                      <a:r>
                        <a:rPr lang="en-US" sz="1000" b="0" i="0" u="none" strike="noStrike" dirty="0">
                          <a:solidFill>
                            <a:srgbClr val="000000"/>
                          </a:solidFill>
                          <a:effectLst/>
                          <a:latin typeface="Times New Roman"/>
                        </a:rPr>
                        <a:t>Must maintain pH in some surge conditions. Surge is mostly moving water back and forth in chamber – should not affect control (?)</a:t>
                      </a:r>
                    </a:p>
                  </a:txBody>
                  <a:tcPr marL="10254" marR="10254" marT="10254" marB="0" anchor="ctr">
                    <a:lnL>
                      <a:noFill/>
                    </a:lnL>
                    <a:lnR>
                      <a:noFill/>
                    </a:lnR>
                    <a:lnT>
                      <a:noFill/>
                    </a:lnT>
                    <a:lnB>
                      <a:noFill/>
                    </a:lnB>
                  </a:tcPr>
                </a:tc>
              </a:tr>
              <a:tr h="615219">
                <a:tc>
                  <a:txBody>
                    <a:bodyPr/>
                    <a:lstStyle/>
                    <a:p>
                      <a:pPr algn="r" fontAlgn="ctr"/>
                      <a:r>
                        <a:rPr lang="en-US" sz="1000" b="0" i="0" u="none" strike="noStrike">
                          <a:solidFill>
                            <a:srgbClr val="000000"/>
                          </a:solidFill>
                          <a:effectLst/>
                          <a:latin typeface="Times New Roman"/>
                        </a:rPr>
                        <a:t>surge replication</a:t>
                      </a: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preferred</a:t>
                      </a:r>
                    </a:p>
                  </a:txBody>
                  <a:tcPr marL="10254" marR="10254" marT="10254" marB="0" anchor="ctr">
                    <a:lnL>
                      <a:noFill/>
                    </a:lnL>
                    <a:lnR>
                      <a:noFill/>
                    </a:lnR>
                    <a:lnT>
                      <a:noFill/>
                    </a:lnT>
                    <a:lnB>
                      <a:noFill/>
                    </a:lnB>
                  </a:tcPr>
                </a:tc>
                <a:tc>
                  <a:txBody>
                    <a:bodyPr/>
                    <a:lstStyle/>
                    <a:p>
                      <a:pPr algn="l" fontAlgn="ctr"/>
                      <a:r>
                        <a:rPr lang="en-US" sz="1000" b="0" i="0" u="none" strike="noStrike">
                          <a:solidFill>
                            <a:srgbClr val="000000"/>
                          </a:solidFill>
                          <a:effectLst/>
                          <a:latin typeface="Times New Roman"/>
                        </a:rPr>
                        <a:t>To the extent possible, the system should replicate natural surge as needed. The mechanism for this may not be needed for all experiments, but is critical in some (e.g. for filter feeders); this should be a modular feature</a:t>
                      </a:r>
                    </a:p>
                  </a:txBody>
                  <a:tcPr marL="10254" marR="10254" marT="10254" marB="0" anchor="ctr">
                    <a:lnL>
                      <a:noFill/>
                    </a:lnL>
                    <a:lnR>
                      <a:noFill/>
                    </a:lnR>
                    <a:lnT>
                      <a:noFill/>
                    </a:lnT>
                    <a:lnB>
                      <a:noFill/>
                    </a:lnB>
                  </a:tcPr>
                </a:tc>
              </a:tr>
              <a:tr h="461414">
                <a:tc>
                  <a:txBody>
                    <a:bodyPr/>
                    <a:lstStyle/>
                    <a:p>
                      <a:pPr algn="r" fontAlgn="ctr"/>
                      <a:r>
                        <a:rPr lang="en-US" sz="1000" b="0" i="0" u="none" strike="noStrike">
                          <a:solidFill>
                            <a:srgbClr val="000000"/>
                          </a:solidFill>
                          <a:effectLst/>
                          <a:latin typeface="Times New Roman"/>
                        </a:rPr>
                        <a:t>Light transmission</a:t>
                      </a: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ctr"/>
                      <a:r>
                        <a:rPr lang="en-US" sz="1000" b="0" i="0" u="none" strike="noStrike">
                          <a:solidFill>
                            <a:srgbClr val="000000"/>
                          </a:solidFill>
                          <a:effectLst/>
                          <a:latin typeface="Times New Roman"/>
                        </a:rPr>
                        <a:t>chamber should enable maximum natural light to be transmitted into the chamber for greatest replication of ambient conditions</a:t>
                      </a:r>
                    </a:p>
                  </a:txBody>
                  <a:tcPr marL="10254" marR="10254" marT="10254" marB="0" anchor="ctr">
                    <a:lnL>
                      <a:noFill/>
                    </a:lnL>
                    <a:lnR>
                      <a:noFill/>
                    </a:lnR>
                    <a:lnT>
                      <a:noFill/>
                    </a:lnT>
                    <a:lnB>
                      <a:noFill/>
                    </a:lnB>
                  </a:tcPr>
                </a:tc>
              </a:tr>
              <a:tr h="461414">
                <a:tc>
                  <a:txBody>
                    <a:bodyPr/>
                    <a:lstStyle/>
                    <a:p>
                      <a:pPr algn="r" fontAlgn="ctr"/>
                      <a:r>
                        <a:rPr lang="en-US" sz="1000" b="0" i="0" u="none" strike="noStrike">
                          <a:solidFill>
                            <a:srgbClr val="000000"/>
                          </a:solidFill>
                          <a:effectLst/>
                          <a:latin typeface="Times New Roman"/>
                        </a:rPr>
                        <a:t>Water flow</a:t>
                      </a:r>
                    </a:p>
                  </a:txBody>
                  <a:tcPr marL="10254" marR="10254" marT="10254" marB="0" anchor="ctr">
                    <a:lnL>
                      <a:noFill/>
                    </a:lnL>
                    <a:lnR>
                      <a:noFill/>
                    </a:lnR>
                    <a:lnT>
                      <a:noFill/>
                    </a:lnT>
                    <a:lnB>
                      <a:noFill/>
                    </a:lnB>
                  </a:tcPr>
                </a:tc>
                <a:tc>
                  <a:txBody>
                    <a:bodyPr/>
                    <a:lstStyle/>
                    <a:p>
                      <a:pPr algn="ctr" fontAlgn="ctr"/>
                      <a:r>
                        <a:rPr lang="en-US" sz="1000" b="0" i="0" u="none" strike="noStrike">
                          <a:solidFill>
                            <a:srgbClr val="000000"/>
                          </a:solidFill>
                          <a:effectLst/>
                          <a:latin typeface="Calibri"/>
                        </a:rPr>
                        <a:t>required</a:t>
                      </a:r>
                    </a:p>
                  </a:txBody>
                  <a:tcPr marL="10254" marR="10254" marT="10254" marB="0" anchor="ctr">
                    <a:lnL>
                      <a:noFill/>
                    </a:lnL>
                    <a:lnR>
                      <a:noFill/>
                    </a:lnR>
                    <a:lnT>
                      <a:noFill/>
                    </a:lnT>
                    <a:lnB>
                      <a:noFill/>
                    </a:lnB>
                  </a:tcPr>
                </a:tc>
                <a:tc>
                  <a:txBody>
                    <a:bodyPr/>
                    <a:lstStyle/>
                    <a:p>
                      <a:pPr algn="l" fontAlgn="ctr"/>
                      <a:r>
                        <a:rPr lang="en-US" sz="1000" b="0" i="0" u="none" strike="noStrike" dirty="0">
                          <a:solidFill>
                            <a:srgbClr val="000000"/>
                          </a:solidFill>
                          <a:effectLst/>
                          <a:latin typeface="Times New Roman"/>
                        </a:rPr>
                        <a:t>chamber should enable maximum natural water flow to be transmitted into the chamber for greatest replication of ambient conditions</a:t>
                      </a:r>
                    </a:p>
                  </a:txBody>
                  <a:tcPr marL="10254" marR="10254" marT="10254" marB="0" anchor="ctr">
                    <a:lnL>
                      <a:noFill/>
                    </a:lnL>
                    <a:lnR>
                      <a:noFill/>
                    </a:lnR>
                    <a:lnT>
                      <a:noFill/>
                    </a:lnT>
                    <a:lnB>
                      <a:noFill/>
                    </a:lnB>
                  </a:tcPr>
                </a:tc>
              </a:tr>
            </a:tbl>
          </a:graphicData>
        </a:graphic>
      </p:graphicFrame>
    </p:spTree>
    <p:extLst>
      <p:ext uri="{BB962C8B-B14F-4D97-AF65-F5344CB8AC3E}">
        <p14:creationId xmlns:p14="http://schemas.microsoft.com/office/powerpoint/2010/main" val="10127723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xFOCE</a:t>
            </a:r>
            <a:r>
              <a:rPr lang="en-US" dirty="0"/>
              <a:t> Functional Requirements</a:t>
            </a:r>
            <a:br>
              <a:rPr lang="en-US" dirty="0"/>
            </a:br>
            <a:r>
              <a:rPr lang="en-US" i="1" dirty="0" smtClean="0"/>
              <a:t>Core Instrument Suite</a:t>
            </a:r>
            <a:endParaRPr lang="en-US" dirty="0"/>
          </a:p>
        </p:txBody>
      </p:sp>
      <p:graphicFrame>
        <p:nvGraphicFramePr>
          <p:cNvPr id="4" name="Content Placeholder 3"/>
          <p:cNvGraphicFramePr>
            <a:graphicFrameLocks noGrp="1"/>
          </p:cNvGraphicFramePr>
          <p:nvPr>
            <p:ph idx="1"/>
          </p:nvPr>
        </p:nvGraphicFramePr>
        <p:xfrm>
          <a:off x="1533420" y="1600200"/>
          <a:ext cx="6077160" cy="4525963"/>
        </p:xfrm>
        <a:graphic>
          <a:graphicData uri="http://schemas.openxmlformats.org/drawingml/2006/table">
            <a:tbl>
              <a:tblPr/>
              <a:tblGrid>
                <a:gridCol w="2405338"/>
                <a:gridCol w="775599"/>
                <a:gridCol w="2896223"/>
              </a:tblGrid>
              <a:tr h="883594">
                <a:tc>
                  <a:txBody>
                    <a:bodyPr/>
                    <a:lstStyle/>
                    <a:p>
                      <a:pPr algn="r" fontAlgn="ctr"/>
                      <a:r>
                        <a:rPr lang="en-US" sz="900" b="0" i="0" u="none" strike="noStrike">
                          <a:solidFill>
                            <a:srgbClr val="000000"/>
                          </a:solidFill>
                          <a:effectLst/>
                          <a:latin typeface="Times New Roman"/>
                        </a:rPr>
                        <a:t> pH</a:t>
                      </a:r>
                    </a:p>
                  </a:txBody>
                  <a:tcPr marL="9818" marR="9818" marT="9818"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818" marR="9818" marT="9818" marB="0" anchor="ctr">
                    <a:lnL>
                      <a:noFill/>
                    </a:lnL>
                    <a:lnR>
                      <a:noFill/>
                    </a:lnR>
                    <a:lnT>
                      <a:noFill/>
                    </a:lnT>
                    <a:lnB>
                      <a:noFill/>
                    </a:lnB>
                  </a:tcPr>
                </a:tc>
                <a:tc>
                  <a:txBody>
                    <a:bodyPr/>
                    <a:lstStyle/>
                    <a:p>
                      <a:pPr algn="l" fontAlgn="ctr"/>
                      <a:r>
                        <a:rPr lang="en-US" sz="900" b="0" i="0" u="none" strike="noStrike">
                          <a:solidFill>
                            <a:srgbClr val="000000"/>
                          </a:solidFill>
                          <a:effectLst/>
                          <a:latin typeface="Calibri"/>
                        </a:rPr>
                        <a:t>1xn experiment, 1 control, 1 environment</a:t>
                      </a:r>
                    </a:p>
                  </a:txBody>
                  <a:tcPr marL="9818" marR="9818" marT="9818" marB="0" anchor="ctr">
                    <a:lnL>
                      <a:noFill/>
                    </a:lnL>
                    <a:lnR>
                      <a:noFill/>
                    </a:lnR>
                    <a:lnT>
                      <a:noFill/>
                    </a:lnT>
                    <a:lnB>
                      <a:noFill/>
                    </a:lnB>
                  </a:tcPr>
                </a:tc>
              </a:tr>
              <a:tr h="549792">
                <a:tc>
                  <a:txBody>
                    <a:bodyPr/>
                    <a:lstStyle/>
                    <a:p>
                      <a:pPr algn="r" fontAlgn="ctr"/>
                      <a:r>
                        <a:rPr lang="en-US" sz="900" b="0" i="0" u="none" strike="noStrike">
                          <a:solidFill>
                            <a:srgbClr val="000000"/>
                          </a:solidFill>
                          <a:effectLst/>
                          <a:latin typeface="Times New Roman"/>
                        </a:rPr>
                        <a:t> CTD </a:t>
                      </a:r>
                    </a:p>
                  </a:txBody>
                  <a:tcPr marL="9818" marR="9818" marT="9818"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818" marR="9818" marT="9818" marB="0" anchor="ctr">
                    <a:lnL>
                      <a:noFill/>
                    </a:lnL>
                    <a:lnR>
                      <a:noFill/>
                    </a:lnR>
                    <a:lnT>
                      <a:noFill/>
                    </a:lnT>
                    <a:lnB>
                      <a:noFill/>
                    </a:lnB>
                  </a:tcPr>
                </a:tc>
                <a:tc>
                  <a:txBody>
                    <a:bodyPr/>
                    <a:lstStyle/>
                    <a:p>
                      <a:pPr algn="l" fontAlgn="ctr"/>
                      <a:r>
                        <a:rPr lang="en-US" sz="900" b="0" i="0" u="none" strike="noStrike">
                          <a:solidFill>
                            <a:srgbClr val="000000"/>
                          </a:solidFill>
                          <a:effectLst/>
                          <a:latin typeface="Calibri"/>
                        </a:rPr>
                        <a:t>T  required for pH measurement</a:t>
                      </a:r>
                      <a:br>
                        <a:rPr lang="en-US" sz="900" b="0" i="0" u="none" strike="noStrike">
                          <a:solidFill>
                            <a:srgbClr val="000000"/>
                          </a:solidFill>
                          <a:effectLst/>
                          <a:latin typeface="Calibri"/>
                        </a:rPr>
                      </a:br>
                      <a:r>
                        <a:rPr lang="en-US" sz="900" b="0" i="0" u="none" strike="noStrike">
                          <a:solidFill>
                            <a:srgbClr val="000000"/>
                          </a:solidFill>
                          <a:effectLst/>
                          <a:latin typeface="Calibri"/>
                        </a:rPr>
                        <a:t>1xn experiment, 1 control, 1 environment</a:t>
                      </a:r>
                    </a:p>
                  </a:txBody>
                  <a:tcPr marL="9818" marR="9818" marT="9818" marB="0" anchor="ctr">
                    <a:lnL>
                      <a:noFill/>
                    </a:lnL>
                    <a:lnR>
                      <a:noFill/>
                    </a:lnR>
                    <a:lnT>
                      <a:noFill/>
                    </a:lnT>
                    <a:lnB>
                      <a:noFill/>
                    </a:lnB>
                  </a:tcPr>
                </a:tc>
              </a:tr>
              <a:tr h="589062">
                <a:tc>
                  <a:txBody>
                    <a:bodyPr/>
                    <a:lstStyle/>
                    <a:p>
                      <a:pPr algn="r" fontAlgn="ctr"/>
                      <a:r>
                        <a:rPr lang="en-US" sz="900" b="0" i="0" u="none" strike="noStrike">
                          <a:solidFill>
                            <a:srgbClr val="000000"/>
                          </a:solidFill>
                          <a:effectLst/>
                          <a:latin typeface="Times New Roman"/>
                        </a:rPr>
                        <a:t>DO</a:t>
                      </a:r>
                      <a:r>
                        <a:rPr lang="en-US" sz="900" b="0" i="0" u="none" strike="noStrike" baseline="-25000">
                          <a:solidFill>
                            <a:srgbClr val="000000"/>
                          </a:solidFill>
                          <a:effectLst/>
                          <a:latin typeface="Times New Roman"/>
                        </a:rPr>
                        <a:t>2</a:t>
                      </a:r>
                      <a:r>
                        <a:rPr lang="en-US" sz="900" b="0" i="0" u="none" strike="noStrike">
                          <a:solidFill>
                            <a:srgbClr val="000000"/>
                          </a:solidFill>
                          <a:effectLst/>
                          <a:latin typeface="Times New Roman"/>
                        </a:rPr>
                        <a:t> </a:t>
                      </a:r>
                    </a:p>
                  </a:txBody>
                  <a:tcPr marL="9818" marR="9818" marT="9818"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818" marR="9818" marT="9818"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not required for pH control</a:t>
                      </a:r>
                      <a:br>
                        <a:rPr lang="en-US" sz="900" b="0" i="0" u="none" strike="noStrike">
                          <a:solidFill>
                            <a:srgbClr val="000000"/>
                          </a:solidFill>
                          <a:effectLst/>
                          <a:latin typeface="Calibri"/>
                        </a:rPr>
                      </a:br>
                      <a:r>
                        <a:rPr lang="en-US" sz="900" b="0" i="0" u="none" strike="noStrike">
                          <a:solidFill>
                            <a:srgbClr val="000000"/>
                          </a:solidFill>
                          <a:effectLst/>
                          <a:latin typeface="Calibri"/>
                        </a:rPr>
                        <a:t>required for biology experiment</a:t>
                      </a:r>
                      <a:br>
                        <a:rPr lang="en-US" sz="900" b="0" i="0" u="none" strike="noStrike">
                          <a:solidFill>
                            <a:srgbClr val="000000"/>
                          </a:solidFill>
                          <a:effectLst/>
                          <a:latin typeface="Calibri"/>
                        </a:rPr>
                      </a:br>
                      <a:r>
                        <a:rPr lang="en-US" sz="900" b="0" i="0" u="none" strike="noStrike">
                          <a:solidFill>
                            <a:srgbClr val="000000"/>
                          </a:solidFill>
                          <a:effectLst/>
                          <a:latin typeface="Calibri"/>
                        </a:rPr>
                        <a:t>not required for deep/chemistry experiment</a:t>
                      </a:r>
                      <a:br>
                        <a:rPr lang="en-US" sz="900" b="0" i="0" u="none" strike="noStrike">
                          <a:solidFill>
                            <a:srgbClr val="000000"/>
                          </a:solidFill>
                          <a:effectLst/>
                          <a:latin typeface="Calibri"/>
                        </a:rPr>
                      </a:br>
                      <a:r>
                        <a:rPr lang="en-US" sz="900" b="0" i="0" u="none" strike="noStrike">
                          <a:solidFill>
                            <a:srgbClr val="000000"/>
                          </a:solidFill>
                          <a:effectLst/>
                          <a:latin typeface="Calibri"/>
                        </a:rPr>
                        <a:t>1xn experiment, 1 control, 1 environment</a:t>
                      </a:r>
                    </a:p>
                  </a:txBody>
                  <a:tcPr marL="9818" marR="9818" marT="9818" marB="0" anchor="b">
                    <a:lnL>
                      <a:noFill/>
                    </a:lnL>
                    <a:lnR>
                      <a:noFill/>
                    </a:lnR>
                    <a:lnT>
                      <a:noFill/>
                    </a:lnT>
                    <a:lnB>
                      <a:noFill/>
                    </a:lnB>
                  </a:tcPr>
                </a:tc>
              </a:tr>
              <a:tr h="1030859">
                <a:tc>
                  <a:txBody>
                    <a:bodyPr/>
                    <a:lstStyle/>
                    <a:p>
                      <a:pPr algn="r" fontAlgn="ctr"/>
                      <a:r>
                        <a:rPr lang="en-US" sz="900" b="0" i="0" u="none" strike="noStrike">
                          <a:solidFill>
                            <a:srgbClr val="000000"/>
                          </a:solidFill>
                          <a:effectLst/>
                          <a:latin typeface="Times New Roman"/>
                        </a:rPr>
                        <a:t>PAR</a:t>
                      </a:r>
                    </a:p>
                  </a:txBody>
                  <a:tcPr marL="9818" marR="9818" marT="9818"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preferred</a:t>
                      </a:r>
                    </a:p>
                  </a:txBody>
                  <a:tcPr marL="9818" marR="9818" marT="9818" marB="0" anchor="ctr">
                    <a:lnL>
                      <a:noFill/>
                    </a:lnL>
                    <a:lnR>
                      <a:noFill/>
                    </a:lnR>
                    <a:lnT>
                      <a:noFill/>
                    </a:lnT>
                    <a:lnB>
                      <a:noFill/>
                    </a:lnB>
                  </a:tcPr>
                </a:tc>
                <a:tc>
                  <a:txBody>
                    <a:bodyPr/>
                    <a:lstStyle/>
                    <a:p>
                      <a:pPr algn="l" fontAlgn="ctr"/>
                      <a:r>
                        <a:rPr lang="en-US" sz="900" b="0" i="0" u="none" strike="noStrike">
                          <a:solidFill>
                            <a:srgbClr val="000000"/>
                          </a:solidFill>
                          <a:effectLst/>
                          <a:latin typeface="Calibri"/>
                        </a:rPr>
                        <a:t>1xn experiment, 1 control, 1 environment</a:t>
                      </a:r>
                    </a:p>
                  </a:txBody>
                  <a:tcPr marL="9818" marR="9818" marT="9818" marB="0" anchor="ctr">
                    <a:lnL>
                      <a:noFill/>
                    </a:lnL>
                    <a:lnR>
                      <a:noFill/>
                    </a:lnR>
                    <a:lnT>
                      <a:noFill/>
                    </a:lnT>
                    <a:lnB>
                      <a:noFill/>
                    </a:lnB>
                  </a:tcPr>
                </a:tc>
              </a:tr>
              <a:tr h="1178125">
                <a:tc>
                  <a:txBody>
                    <a:bodyPr/>
                    <a:lstStyle/>
                    <a:p>
                      <a:pPr algn="r" fontAlgn="ctr"/>
                      <a:r>
                        <a:rPr lang="en-US" sz="900" b="0" i="0" u="none" strike="noStrike">
                          <a:solidFill>
                            <a:srgbClr val="000000"/>
                          </a:solidFill>
                          <a:effectLst/>
                          <a:latin typeface="Times New Roman"/>
                        </a:rPr>
                        <a:t>H</a:t>
                      </a:r>
                      <a:r>
                        <a:rPr lang="en-US" sz="900" b="0" i="0" u="none" strike="noStrike" baseline="-25000">
                          <a:solidFill>
                            <a:srgbClr val="000000"/>
                          </a:solidFill>
                          <a:effectLst/>
                          <a:latin typeface="Times New Roman"/>
                        </a:rPr>
                        <a:t>2</a:t>
                      </a:r>
                      <a:r>
                        <a:rPr lang="en-US" sz="900" b="0" i="0" u="none" strike="noStrike">
                          <a:solidFill>
                            <a:srgbClr val="000000"/>
                          </a:solidFill>
                          <a:effectLst/>
                          <a:latin typeface="Times New Roman"/>
                        </a:rPr>
                        <a:t>O flow (velocity)</a:t>
                      </a:r>
                    </a:p>
                  </a:txBody>
                  <a:tcPr marL="9818" marR="9818" marT="9818"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818" marR="9818" marT="9818" marB="0" anchor="ctr">
                    <a:lnL>
                      <a:noFill/>
                    </a:lnL>
                    <a:lnR>
                      <a:noFill/>
                    </a:lnR>
                    <a:lnT>
                      <a:noFill/>
                    </a:lnT>
                    <a:lnB>
                      <a:noFill/>
                    </a:lnB>
                  </a:tcPr>
                </a:tc>
                <a:tc>
                  <a:txBody>
                    <a:bodyPr/>
                    <a:lstStyle/>
                    <a:p>
                      <a:pPr algn="l" fontAlgn="ctr"/>
                      <a:r>
                        <a:rPr lang="en-US" sz="900" b="0" i="0" u="none" strike="noStrike">
                          <a:solidFill>
                            <a:srgbClr val="000000"/>
                          </a:solidFill>
                          <a:effectLst/>
                          <a:latin typeface="Calibri"/>
                        </a:rPr>
                        <a:t>1xn experiment, 1 control, 1 environment</a:t>
                      </a:r>
                      <a:br>
                        <a:rPr lang="en-US" sz="900" b="0" i="0" u="none" strike="noStrike">
                          <a:solidFill>
                            <a:srgbClr val="000000"/>
                          </a:solidFill>
                          <a:effectLst/>
                          <a:latin typeface="Calibri"/>
                        </a:rPr>
                      </a:br>
                      <a:r>
                        <a:rPr lang="en-US" sz="900" b="0" i="0" u="none" strike="noStrike">
                          <a:solidFill>
                            <a:srgbClr val="000000"/>
                          </a:solidFill>
                          <a:effectLst/>
                          <a:latin typeface="Calibri"/>
                        </a:rPr>
                        <a:t>Nice to have as sci context data,  required for control</a:t>
                      </a:r>
                      <a:br>
                        <a:rPr lang="en-US" sz="900" b="0" i="0" u="none" strike="noStrike">
                          <a:solidFill>
                            <a:srgbClr val="000000"/>
                          </a:solidFill>
                          <a:effectLst/>
                          <a:latin typeface="Calibri"/>
                        </a:rPr>
                      </a:br>
                      <a:r>
                        <a:rPr lang="en-US" sz="900" b="0" i="0" u="none" strike="noStrike">
                          <a:solidFill>
                            <a:srgbClr val="000000"/>
                          </a:solidFill>
                          <a:effectLst/>
                          <a:latin typeface="Calibri"/>
                        </a:rPr>
                        <a:t/>
                      </a:r>
                      <a:br>
                        <a:rPr lang="en-US" sz="900" b="0" i="0" u="none" strike="noStrike">
                          <a:solidFill>
                            <a:srgbClr val="000000"/>
                          </a:solidFill>
                          <a:effectLst/>
                          <a:latin typeface="Calibri"/>
                        </a:rPr>
                      </a:br>
                      <a:r>
                        <a:rPr lang="en-US" sz="900" b="0" i="0" u="none" strike="noStrike">
                          <a:solidFill>
                            <a:srgbClr val="000000"/>
                          </a:solidFill>
                          <a:effectLst/>
                          <a:latin typeface="Calibri"/>
                        </a:rPr>
                        <a:t>Range, precision, rate?</a:t>
                      </a:r>
                    </a:p>
                  </a:txBody>
                  <a:tcPr marL="9818" marR="9818" marT="9818" marB="0" anchor="ctr">
                    <a:lnL>
                      <a:noFill/>
                    </a:lnL>
                    <a:lnR>
                      <a:noFill/>
                    </a:lnR>
                    <a:lnT>
                      <a:noFill/>
                    </a:lnT>
                    <a:lnB>
                      <a:noFill/>
                    </a:lnB>
                  </a:tcPr>
                </a:tc>
              </a:tr>
              <a:tr h="294531">
                <a:tc>
                  <a:txBody>
                    <a:bodyPr/>
                    <a:lstStyle/>
                    <a:p>
                      <a:pPr algn="r" fontAlgn="ctr"/>
                      <a:r>
                        <a:rPr lang="en-US" sz="900" b="0" i="0" u="none" strike="noStrike">
                          <a:solidFill>
                            <a:srgbClr val="000000"/>
                          </a:solidFill>
                          <a:effectLst/>
                          <a:latin typeface="Times New Roman"/>
                        </a:rPr>
                        <a:t>H</a:t>
                      </a:r>
                      <a:r>
                        <a:rPr lang="en-US" sz="900" b="0" i="0" u="none" strike="noStrike" baseline="-25000">
                          <a:solidFill>
                            <a:srgbClr val="000000"/>
                          </a:solidFill>
                          <a:effectLst/>
                          <a:latin typeface="Times New Roman"/>
                        </a:rPr>
                        <a:t>2</a:t>
                      </a:r>
                      <a:r>
                        <a:rPr lang="en-US" sz="900" b="0" i="0" u="none" strike="noStrike">
                          <a:solidFill>
                            <a:srgbClr val="000000"/>
                          </a:solidFill>
                          <a:effectLst/>
                          <a:latin typeface="Times New Roman"/>
                        </a:rPr>
                        <a:t>O flow (volume)</a:t>
                      </a:r>
                    </a:p>
                  </a:txBody>
                  <a:tcPr marL="9818" marR="9818" marT="9818"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818" marR="9818" marT="9818" marB="0" anchor="ctr">
                    <a:lnL>
                      <a:noFill/>
                    </a:lnL>
                    <a:lnR>
                      <a:noFill/>
                    </a:lnR>
                    <a:lnT>
                      <a:noFill/>
                    </a:lnT>
                    <a:lnB>
                      <a:noFill/>
                    </a:lnB>
                  </a:tcPr>
                </a:tc>
                <a:tc>
                  <a:txBody>
                    <a:bodyPr/>
                    <a:lstStyle/>
                    <a:p>
                      <a:pPr algn="l" fontAlgn="b"/>
                      <a:r>
                        <a:rPr lang="en-US" sz="900" b="0" i="0" u="none" strike="noStrike" dirty="0">
                          <a:solidFill>
                            <a:srgbClr val="000000"/>
                          </a:solidFill>
                          <a:effectLst/>
                          <a:latin typeface="Calibri"/>
                        </a:rPr>
                        <a:t>Either volume or velocity</a:t>
                      </a:r>
                      <a:br>
                        <a:rPr lang="en-US" sz="900" b="0" i="0" u="none" strike="noStrike" dirty="0">
                          <a:solidFill>
                            <a:srgbClr val="000000"/>
                          </a:solidFill>
                          <a:effectLst/>
                          <a:latin typeface="Calibri"/>
                        </a:rPr>
                      </a:br>
                      <a:r>
                        <a:rPr lang="en-US" sz="900" b="0" i="0" u="none" strike="noStrike" dirty="0">
                          <a:solidFill>
                            <a:srgbClr val="000000"/>
                          </a:solidFill>
                          <a:effectLst/>
                          <a:latin typeface="Calibri"/>
                        </a:rPr>
                        <a:t>Not both</a:t>
                      </a:r>
                    </a:p>
                  </a:txBody>
                  <a:tcPr marL="9818" marR="9818" marT="9818" marB="0" anchor="b">
                    <a:lnL>
                      <a:noFill/>
                    </a:lnL>
                    <a:lnR>
                      <a:noFill/>
                    </a:lnR>
                    <a:lnT>
                      <a:noFill/>
                    </a:lnT>
                    <a:lnB>
                      <a:noFill/>
                    </a:lnB>
                  </a:tcPr>
                </a:tc>
              </a:tr>
            </a:tbl>
          </a:graphicData>
        </a:graphic>
      </p:graphicFrame>
    </p:spTree>
    <p:extLst>
      <p:ext uri="{BB962C8B-B14F-4D97-AF65-F5344CB8AC3E}">
        <p14:creationId xmlns:p14="http://schemas.microsoft.com/office/powerpoint/2010/main" val="117991718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xFOCE</a:t>
            </a:r>
            <a:r>
              <a:rPr lang="en-US" dirty="0"/>
              <a:t> Functional Requirements</a:t>
            </a:r>
            <a:br>
              <a:rPr lang="en-US" dirty="0"/>
            </a:br>
            <a:r>
              <a:rPr lang="en-US" i="1" dirty="0" smtClean="0"/>
              <a:t>Core Instrument Suite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10447120"/>
              </p:ext>
            </p:extLst>
          </p:nvPr>
        </p:nvGraphicFramePr>
        <p:xfrm>
          <a:off x="983922" y="1599851"/>
          <a:ext cx="7176155" cy="4662093"/>
        </p:xfrm>
        <a:graphic>
          <a:graphicData uri="http://schemas.openxmlformats.org/drawingml/2006/table">
            <a:tbl>
              <a:tblPr/>
              <a:tblGrid>
                <a:gridCol w="2840320"/>
                <a:gridCol w="915858"/>
                <a:gridCol w="3419977"/>
              </a:tblGrid>
              <a:tr h="1217280">
                <a:tc>
                  <a:txBody>
                    <a:bodyPr/>
                    <a:lstStyle/>
                    <a:p>
                      <a:pPr algn="r" fontAlgn="ctr"/>
                      <a:r>
                        <a:rPr lang="en-US" sz="1100" b="0" i="0" u="none" strike="noStrike" dirty="0">
                          <a:solidFill>
                            <a:srgbClr val="000000"/>
                          </a:solidFill>
                          <a:effectLst/>
                          <a:latin typeface="Times New Roman"/>
                        </a:rPr>
                        <a:t>Camera (time lapse video)</a:t>
                      </a:r>
                    </a:p>
                  </a:txBody>
                  <a:tcPr marL="11593" marR="11593" marT="11593" marB="0" anchor="ctr">
                    <a:lnL>
                      <a:noFill/>
                    </a:lnL>
                    <a:lnR>
                      <a:noFill/>
                    </a:lnR>
                    <a:lnT>
                      <a:noFill/>
                    </a:lnT>
                    <a:lnB>
                      <a:noFill/>
                    </a:lnB>
                  </a:tcPr>
                </a:tc>
                <a:tc>
                  <a:txBody>
                    <a:bodyPr/>
                    <a:lstStyle/>
                    <a:p>
                      <a:pPr algn="ctr" fontAlgn="ctr"/>
                      <a:r>
                        <a:rPr lang="en-US" sz="1100" b="0" i="0" u="none" strike="noStrike" dirty="0">
                          <a:solidFill>
                            <a:srgbClr val="000000"/>
                          </a:solidFill>
                          <a:effectLst/>
                          <a:latin typeface="Calibri"/>
                        </a:rPr>
                        <a:t>required</a:t>
                      </a:r>
                    </a:p>
                  </a:txBody>
                  <a:tcPr marL="11593" marR="11593" marT="11593" marB="0" anchor="ctr">
                    <a:lnL>
                      <a:noFill/>
                    </a:lnL>
                    <a:lnR>
                      <a:noFill/>
                    </a:lnR>
                    <a:lnT>
                      <a:noFill/>
                    </a:lnT>
                    <a:lnB>
                      <a:noFill/>
                    </a:lnB>
                  </a:tcPr>
                </a:tc>
                <a:tc>
                  <a:txBody>
                    <a:bodyPr/>
                    <a:lstStyle/>
                    <a:p>
                      <a:pPr algn="l" fontAlgn="b"/>
                      <a:r>
                        <a:rPr lang="en-US" sz="1100" b="0" i="0" u="none" strike="noStrike" dirty="0" err="1" smtClean="0">
                          <a:solidFill>
                            <a:srgbClr val="000000"/>
                          </a:solidFill>
                          <a:effectLst/>
                          <a:latin typeface="Calibri"/>
                        </a:rPr>
                        <a:t>xFOCE</a:t>
                      </a:r>
                      <a:r>
                        <a:rPr lang="en-US" sz="1100" b="0" i="0" u="none" strike="noStrike" dirty="0" smtClean="0">
                          <a:solidFill>
                            <a:srgbClr val="000000"/>
                          </a:solidFill>
                          <a:effectLst/>
                          <a:latin typeface="Calibri"/>
                        </a:rPr>
                        <a:t> must support camera expansion</a:t>
                      </a:r>
                    </a:p>
                    <a:p>
                      <a:pPr algn="l" fontAlgn="b"/>
                      <a:r>
                        <a:rPr lang="en-US" sz="1100" b="0" i="0" u="none" strike="noStrike" dirty="0" smtClean="0">
                          <a:solidFill>
                            <a:srgbClr val="000000"/>
                          </a:solidFill>
                          <a:effectLst/>
                          <a:latin typeface="Calibri"/>
                        </a:rPr>
                        <a:t>Required for </a:t>
                      </a:r>
                      <a:r>
                        <a:rPr lang="en-US" sz="1100" b="0" i="0" u="none" strike="noStrike" dirty="0" err="1" smtClean="0">
                          <a:solidFill>
                            <a:srgbClr val="000000"/>
                          </a:solidFill>
                          <a:effectLst/>
                          <a:latin typeface="Calibri"/>
                        </a:rPr>
                        <a:t>swFOCE</a:t>
                      </a:r>
                      <a:r>
                        <a:rPr lang="en-US" sz="1100" b="0" i="0" u="none" strike="noStrike" baseline="0" dirty="0" smtClean="0">
                          <a:solidFill>
                            <a:srgbClr val="000000"/>
                          </a:solidFill>
                          <a:effectLst/>
                          <a:latin typeface="Calibri"/>
                        </a:rPr>
                        <a:t> </a:t>
                      </a:r>
                      <a:r>
                        <a:rPr lang="en-US" sz="1100" b="0" i="0" u="none" strike="noStrike" dirty="0">
                          <a:solidFill>
                            <a:srgbClr val="000000"/>
                          </a:solidFill>
                          <a:effectLst/>
                          <a:latin typeface="Calibri"/>
                        </a:rPr>
                        <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How will video be used?</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Frame rate 1/min max</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1/30-60min to 1/day </a:t>
                      </a:r>
                      <a:r>
                        <a:rPr lang="en-US" sz="1100" b="0" i="0" u="none" strike="noStrike" dirty="0" err="1">
                          <a:solidFill>
                            <a:srgbClr val="000000"/>
                          </a:solidFill>
                          <a:effectLst/>
                          <a:latin typeface="Calibri"/>
                        </a:rPr>
                        <a:t>typ</a:t>
                      </a:r>
                      <a:r>
                        <a:rPr lang="en-US" sz="1100" b="0" i="0" u="none" strike="noStrike" dirty="0">
                          <a:solidFill>
                            <a:srgbClr val="000000"/>
                          </a:solidFill>
                          <a:effectLst/>
                          <a:latin typeface="Calibri"/>
                        </a:rPr>
                        <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previously estimated at 10 frames/min)</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Resolution: publication quality (e.g. HD, Coolpix…5-12 MP)</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Supplement to measurement data</a:t>
                      </a:r>
                    </a:p>
                  </a:txBody>
                  <a:tcPr marL="11593" marR="11593" marT="11593" marB="0" anchor="b">
                    <a:lnL>
                      <a:noFill/>
                    </a:lnL>
                    <a:lnR>
                      <a:noFill/>
                    </a:lnR>
                    <a:lnT>
                      <a:noFill/>
                    </a:lnT>
                    <a:lnB>
                      <a:noFill/>
                    </a:lnB>
                  </a:tcPr>
                </a:tc>
              </a:tr>
              <a:tr h="347794">
                <a:tc>
                  <a:txBody>
                    <a:bodyPr/>
                    <a:lstStyle/>
                    <a:p>
                      <a:pPr algn="r" fontAlgn="ctr"/>
                      <a:r>
                        <a:rPr lang="en-US" sz="1100" b="0" i="0" u="none" strike="noStrike">
                          <a:solidFill>
                            <a:srgbClr val="000000"/>
                          </a:solidFill>
                          <a:effectLst/>
                          <a:latin typeface="Times New Roman"/>
                        </a:rPr>
                        <a:t>Camera (video)</a:t>
                      </a:r>
                    </a:p>
                  </a:txBody>
                  <a:tcPr marL="11593" marR="11593" marT="11593"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unspecified</a:t>
                      </a:r>
                    </a:p>
                  </a:txBody>
                  <a:tcPr marL="11593" marR="11593" marT="11593" marB="0" anchor="ctr">
                    <a:lnL>
                      <a:noFill/>
                    </a:lnL>
                    <a:lnR>
                      <a:noFill/>
                    </a:lnR>
                    <a:lnT>
                      <a:noFill/>
                    </a:lnT>
                    <a:lnB>
                      <a:noFill/>
                    </a:lnB>
                  </a:tcPr>
                </a:tc>
                <a:tc>
                  <a:txBody>
                    <a:bodyPr/>
                    <a:lstStyle/>
                    <a:p>
                      <a:pPr algn="l" fontAlgn="ctr"/>
                      <a:r>
                        <a:rPr lang="en-US" sz="1100" b="0" i="0" u="none" strike="noStrike" dirty="0">
                          <a:solidFill>
                            <a:srgbClr val="000000"/>
                          </a:solidFill>
                          <a:effectLst/>
                          <a:latin typeface="Calibri"/>
                        </a:rPr>
                        <a:t>TBD</a:t>
                      </a:r>
                    </a:p>
                  </a:txBody>
                  <a:tcPr marL="11593" marR="11593" marT="11593" marB="0" anchor="ctr">
                    <a:lnL>
                      <a:noFill/>
                    </a:lnL>
                    <a:lnR>
                      <a:noFill/>
                    </a:lnR>
                    <a:lnT>
                      <a:noFill/>
                    </a:lnT>
                    <a:lnB>
                      <a:noFill/>
                    </a:lnB>
                  </a:tcPr>
                </a:tc>
              </a:tr>
              <a:tr h="347794">
                <a:tc>
                  <a:txBody>
                    <a:bodyPr/>
                    <a:lstStyle/>
                    <a:p>
                      <a:pPr algn="r" fontAlgn="ctr"/>
                      <a:r>
                        <a:rPr lang="en-US" sz="1100" b="0" i="0" u="none" strike="noStrike">
                          <a:solidFill>
                            <a:srgbClr val="000000"/>
                          </a:solidFill>
                          <a:effectLst/>
                          <a:latin typeface="Times New Roman"/>
                        </a:rPr>
                        <a:t>Light panel</a:t>
                      </a:r>
                    </a:p>
                  </a:txBody>
                  <a:tcPr marL="11593" marR="11593" marT="11593"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required</a:t>
                      </a:r>
                    </a:p>
                  </a:txBody>
                  <a:tcPr marL="11593" marR="11593" marT="11593" marB="0" anchor="ctr">
                    <a:lnL>
                      <a:noFill/>
                    </a:lnL>
                    <a:lnR>
                      <a:noFill/>
                    </a:lnR>
                    <a:lnT>
                      <a:noFill/>
                    </a:lnT>
                    <a:lnB>
                      <a:noFill/>
                    </a:lnB>
                  </a:tcPr>
                </a:tc>
                <a:tc>
                  <a:txBody>
                    <a:bodyPr/>
                    <a:lstStyle/>
                    <a:p>
                      <a:pPr algn="l" fontAlgn="b"/>
                      <a:r>
                        <a:rPr lang="en-US" sz="1100" b="0" i="0" u="none" strike="noStrike" dirty="0">
                          <a:solidFill>
                            <a:srgbClr val="000000"/>
                          </a:solidFill>
                          <a:effectLst/>
                          <a:latin typeface="Calibri"/>
                        </a:rPr>
                        <a:t>Required for camera</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Output, angle, power…</a:t>
                      </a:r>
                    </a:p>
                  </a:txBody>
                  <a:tcPr marL="11593" marR="11593" marT="11593" marB="0" anchor="b">
                    <a:lnL>
                      <a:noFill/>
                    </a:lnL>
                    <a:lnR>
                      <a:noFill/>
                    </a:lnR>
                    <a:lnT>
                      <a:noFill/>
                    </a:lnT>
                    <a:lnB>
                      <a:noFill/>
                    </a:lnB>
                  </a:tcPr>
                </a:tc>
              </a:tr>
              <a:tr h="869486">
                <a:tc>
                  <a:txBody>
                    <a:bodyPr/>
                    <a:lstStyle/>
                    <a:p>
                      <a:pPr algn="r" fontAlgn="ctr"/>
                      <a:r>
                        <a:rPr lang="en-US" sz="1100" b="0" i="0" u="none" strike="noStrike" dirty="0" smtClean="0">
                          <a:solidFill>
                            <a:srgbClr val="000000"/>
                          </a:solidFill>
                          <a:effectLst/>
                          <a:latin typeface="Times New Roman"/>
                        </a:rPr>
                        <a:t>Flow effector(</a:t>
                      </a:r>
                      <a:r>
                        <a:rPr lang="en-US" sz="1100" b="0" i="0" u="none" strike="noStrike" dirty="0">
                          <a:solidFill>
                            <a:srgbClr val="000000"/>
                          </a:solidFill>
                          <a:effectLst/>
                          <a:latin typeface="Times New Roman"/>
                        </a:rPr>
                        <a:t>s)</a:t>
                      </a:r>
                    </a:p>
                  </a:txBody>
                  <a:tcPr marL="11593" marR="11593" marT="11593"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required</a:t>
                      </a:r>
                    </a:p>
                  </a:txBody>
                  <a:tcPr marL="11593" marR="11593" marT="11593" marB="0" anchor="ctr">
                    <a:lnL>
                      <a:noFill/>
                    </a:lnL>
                    <a:lnR>
                      <a:noFill/>
                    </a:lnR>
                    <a:lnT>
                      <a:noFill/>
                    </a:lnT>
                    <a:lnB>
                      <a:noFill/>
                    </a:lnB>
                  </a:tcPr>
                </a:tc>
                <a:tc>
                  <a:txBody>
                    <a:bodyPr/>
                    <a:lstStyle/>
                    <a:p>
                      <a:pPr algn="l" fontAlgn="b"/>
                      <a:r>
                        <a:rPr lang="en-US" sz="1100" b="0" i="0" u="none" strike="noStrike">
                          <a:solidFill>
                            <a:srgbClr val="000000"/>
                          </a:solidFill>
                          <a:effectLst/>
                          <a:latin typeface="Calibri"/>
                        </a:rPr>
                        <a:t>Quantity: 1 min, app-specific, number and type may change</a:t>
                      </a:r>
                      <a:br>
                        <a:rPr lang="en-US" sz="1100" b="0" i="0" u="none" strike="noStrike">
                          <a:solidFill>
                            <a:srgbClr val="000000"/>
                          </a:solidFill>
                          <a:effectLst/>
                          <a:latin typeface="Calibri"/>
                        </a:rPr>
                      </a:br>
                      <a:r>
                        <a:rPr lang="en-US" sz="1100" b="0" i="0" u="none" strike="noStrike">
                          <a:solidFill>
                            <a:srgbClr val="000000"/>
                          </a:solidFill>
                          <a:effectLst/>
                          <a:latin typeface="Calibri"/>
                        </a:rPr>
                        <a:t>Spec Depends:</a:t>
                      </a:r>
                      <a:br>
                        <a:rPr lang="en-US" sz="1100" b="0" i="0" u="none" strike="noStrike">
                          <a:solidFill>
                            <a:srgbClr val="000000"/>
                          </a:solidFill>
                          <a:effectLst/>
                          <a:latin typeface="Calibri"/>
                        </a:rPr>
                      </a:br>
                      <a:r>
                        <a:rPr lang="en-US" sz="1100" b="0" i="0" u="none" strike="noStrike">
                          <a:solidFill>
                            <a:srgbClr val="000000"/>
                          </a:solidFill>
                          <a:effectLst/>
                          <a:latin typeface="Calibri"/>
                        </a:rPr>
                        <a:t> VH20 range</a:t>
                      </a:r>
                      <a:br>
                        <a:rPr lang="en-US" sz="1100" b="0" i="0" u="none" strike="noStrike">
                          <a:solidFill>
                            <a:srgbClr val="000000"/>
                          </a:solidFill>
                          <a:effectLst/>
                          <a:latin typeface="Calibri"/>
                        </a:rPr>
                      </a:br>
                      <a:r>
                        <a:rPr lang="en-US" sz="1100" b="0" i="0" u="none" strike="noStrike">
                          <a:solidFill>
                            <a:srgbClr val="000000"/>
                          </a:solidFill>
                          <a:effectLst/>
                          <a:latin typeface="Calibri"/>
                        </a:rPr>
                        <a:t>pH offset range</a:t>
                      </a:r>
                    </a:p>
                  </a:txBody>
                  <a:tcPr marL="11593" marR="11593" marT="11593" marB="0" anchor="b">
                    <a:lnL>
                      <a:noFill/>
                    </a:lnL>
                    <a:lnR>
                      <a:noFill/>
                    </a:lnR>
                    <a:lnT>
                      <a:noFill/>
                    </a:lnT>
                    <a:lnB>
                      <a:noFill/>
                    </a:lnB>
                  </a:tcPr>
                </a:tc>
              </a:tr>
              <a:tr h="869486">
                <a:tc>
                  <a:txBody>
                    <a:bodyPr/>
                    <a:lstStyle/>
                    <a:p>
                      <a:pPr algn="r" fontAlgn="ctr"/>
                      <a:r>
                        <a:rPr lang="en-US" sz="1100" b="0" i="0" u="none" strike="noStrike" dirty="0">
                          <a:solidFill>
                            <a:srgbClr val="000000"/>
                          </a:solidFill>
                          <a:effectLst/>
                          <a:latin typeface="Times New Roman"/>
                        </a:rPr>
                        <a:t>ESW </a:t>
                      </a:r>
                      <a:r>
                        <a:rPr lang="en-US" sz="1100" b="0" i="0" u="none" strike="noStrike" dirty="0" smtClean="0">
                          <a:solidFill>
                            <a:srgbClr val="000000"/>
                          </a:solidFill>
                          <a:effectLst/>
                          <a:latin typeface="Times New Roman"/>
                        </a:rPr>
                        <a:t>effector(</a:t>
                      </a:r>
                      <a:r>
                        <a:rPr lang="en-US" sz="1100" b="0" i="0" u="none" strike="noStrike" dirty="0">
                          <a:solidFill>
                            <a:srgbClr val="000000"/>
                          </a:solidFill>
                          <a:effectLst/>
                          <a:latin typeface="Times New Roman"/>
                        </a:rPr>
                        <a:t>s)</a:t>
                      </a:r>
                    </a:p>
                  </a:txBody>
                  <a:tcPr marL="11593" marR="11593" marT="11593"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required</a:t>
                      </a:r>
                    </a:p>
                  </a:txBody>
                  <a:tcPr marL="11593" marR="11593" marT="11593" marB="0" anchor="ctr">
                    <a:lnL>
                      <a:noFill/>
                    </a:lnL>
                    <a:lnR>
                      <a:noFill/>
                    </a:lnR>
                    <a:lnT>
                      <a:noFill/>
                    </a:lnT>
                    <a:lnB>
                      <a:noFill/>
                    </a:lnB>
                  </a:tcPr>
                </a:tc>
                <a:tc>
                  <a:txBody>
                    <a:bodyPr/>
                    <a:lstStyle/>
                    <a:p>
                      <a:pPr algn="l" fontAlgn="ctr"/>
                      <a:r>
                        <a:rPr lang="en-US" sz="1100" b="0" i="0" u="none" strike="noStrike">
                          <a:solidFill>
                            <a:srgbClr val="000000"/>
                          </a:solidFill>
                          <a:effectLst/>
                          <a:latin typeface="Calibri"/>
                        </a:rPr>
                        <a:t>Quantity 1 min; depends number of thrusters, use of valves</a:t>
                      </a:r>
                      <a:br>
                        <a:rPr lang="en-US" sz="1100" b="0" i="0" u="none" strike="noStrike">
                          <a:solidFill>
                            <a:srgbClr val="000000"/>
                          </a:solidFill>
                          <a:effectLst/>
                          <a:latin typeface="Calibri"/>
                        </a:rPr>
                      </a:br>
                      <a:r>
                        <a:rPr lang="en-US" sz="1100" b="0" i="0" u="none" strike="noStrike">
                          <a:solidFill>
                            <a:srgbClr val="000000"/>
                          </a:solidFill>
                          <a:effectLst/>
                          <a:latin typeface="Calibri"/>
                        </a:rPr>
                        <a:t>Spec Depends:</a:t>
                      </a:r>
                      <a:br>
                        <a:rPr lang="en-US" sz="1100" b="0" i="0" u="none" strike="noStrike">
                          <a:solidFill>
                            <a:srgbClr val="000000"/>
                          </a:solidFill>
                          <a:effectLst/>
                          <a:latin typeface="Calibri"/>
                        </a:rPr>
                      </a:br>
                      <a:r>
                        <a:rPr lang="en-US" sz="1100" b="0" i="0" u="none" strike="noStrike">
                          <a:solidFill>
                            <a:srgbClr val="000000"/>
                          </a:solidFill>
                          <a:effectLst/>
                          <a:latin typeface="Calibri"/>
                        </a:rPr>
                        <a:t>pH offset range</a:t>
                      </a:r>
                      <a:br>
                        <a:rPr lang="en-US" sz="1100" b="0" i="0" u="none" strike="noStrike">
                          <a:solidFill>
                            <a:srgbClr val="000000"/>
                          </a:solidFill>
                          <a:effectLst/>
                          <a:latin typeface="Calibri"/>
                        </a:rPr>
                      </a:br>
                      <a:r>
                        <a:rPr lang="en-US" sz="1100" b="0" i="0" u="none" strike="noStrike">
                          <a:solidFill>
                            <a:srgbClr val="000000"/>
                          </a:solidFill>
                          <a:effectLst/>
                          <a:latin typeface="Calibri"/>
                        </a:rPr>
                        <a:t>deployment duration</a:t>
                      </a:r>
                    </a:p>
                  </a:txBody>
                  <a:tcPr marL="11593" marR="11593" marT="11593" marB="0" anchor="ctr">
                    <a:lnL>
                      <a:noFill/>
                    </a:lnL>
                    <a:lnR>
                      <a:noFill/>
                    </a:lnR>
                    <a:lnT>
                      <a:noFill/>
                    </a:lnT>
                    <a:lnB>
                      <a:noFill/>
                    </a:lnB>
                  </a:tcPr>
                </a:tc>
              </a:tr>
              <a:tr h="178534">
                <a:tc>
                  <a:txBody>
                    <a:bodyPr/>
                    <a:lstStyle/>
                    <a:p>
                      <a:pPr algn="r" fontAlgn="ctr"/>
                      <a:r>
                        <a:rPr lang="en-US" sz="1100" b="0" i="0" u="none" strike="noStrike">
                          <a:solidFill>
                            <a:srgbClr val="000000"/>
                          </a:solidFill>
                          <a:effectLst/>
                          <a:latin typeface="Times New Roman"/>
                        </a:rPr>
                        <a:t>ESW valve(s)</a:t>
                      </a:r>
                    </a:p>
                  </a:txBody>
                  <a:tcPr marL="11593" marR="11593" marT="11593"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required</a:t>
                      </a:r>
                    </a:p>
                  </a:txBody>
                  <a:tcPr marL="11593" marR="11593" marT="11593" marB="0" anchor="ctr">
                    <a:lnL>
                      <a:noFill/>
                    </a:lnL>
                    <a:lnR>
                      <a:noFill/>
                    </a:lnR>
                    <a:lnT>
                      <a:noFill/>
                    </a:lnT>
                    <a:lnB>
                      <a:noFill/>
                    </a:lnB>
                  </a:tcPr>
                </a:tc>
                <a:tc>
                  <a:txBody>
                    <a:bodyPr/>
                    <a:lstStyle/>
                    <a:p>
                      <a:pPr algn="l" fontAlgn="b"/>
                      <a:r>
                        <a:rPr lang="en-US" sz="1100" b="0" i="0" u="none" strike="noStrike">
                          <a:solidFill>
                            <a:srgbClr val="000000"/>
                          </a:solidFill>
                          <a:effectLst/>
                          <a:latin typeface="Calibri"/>
                        </a:rPr>
                        <a:t>Depends on injection design</a:t>
                      </a:r>
                    </a:p>
                  </a:txBody>
                  <a:tcPr marL="11593" marR="11593" marT="11593" marB="0" anchor="b">
                    <a:lnL>
                      <a:noFill/>
                    </a:lnL>
                    <a:lnR>
                      <a:noFill/>
                    </a:lnR>
                    <a:lnT>
                      <a:noFill/>
                    </a:lnT>
                    <a:lnB>
                      <a:noFill/>
                    </a:lnB>
                  </a:tcPr>
                </a:tc>
              </a:tr>
              <a:tr h="347794">
                <a:tc>
                  <a:txBody>
                    <a:bodyPr/>
                    <a:lstStyle/>
                    <a:p>
                      <a:pPr algn="r" fontAlgn="ctr"/>
                      <a:r>
                        <a:rPr lang="en-US" sz="1100" b="0" i="0" u="none" strike="noStrike">
                          <a:solidFill>
                            <a:srgbClr val="000000"/>
                          </a:solidFill>
                          <a:effectLst/>
                          <a:latin typeface="Times New Roman"/>
                        </a:rPr>
                        <a:t>ESW pH</a:t>
                      </a:r>
                    </a:p>
                  </a:txBody>
                  <a:tcPr marL="11593" marR="11593" marT="11593"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preferred</a:t>
                      </a:r>
                    </a:p>
                  </a:txBody>
                  <a:tcPr marL="11593" marR="11593" marT="11593" marB="0" anchor="ctr">
                    <a:lnL>
                      <a:noFill/>
                    </a:lnL>
                    <a:lnR>
                      <a:noFill/>
                    </a:lnR>
                    <a:lnT>
                      <a:noFill/>
                    </a:lnT>
                    <a:lnB>
                      <a:noFill/>
                    </a:lnB>
                  </a:tcPr>
                </a:tc>
                <a:tc>
                  <a:txBody>
                    <a:bodyPr/>
                    <a:lstStyle/>
                    <a:p>
                      <a:pPr algn="l" fontAlgn="b"/>
                      <a:r>
                        <a:rPr lang="en-US" sz="1100" b="0" i="0" u="none" strike="noStrike">
                          <a:solidFill>
                            <a:srgbClr val="000000"/>
                          </a:solidFill>
                          <a:effectLst/>
                          <a:latin typeface="Calibri"/>
                        </a:rPr>
                        <a:t>Useful when at end of ESW supply to modify feed algorithm</a:t>
                      </a:r>
                    </a:p>
                  </a:txBody>
                  <a:tcPr marL="11593" marR="11593" marT="11593" marB="0" anchor="b">
                    <a:lnL>
                      <a:noFill/>
                    </a:lnL>
                    <a:lnR>
                      <a:noFill/>
                    </a:lnR>
                    <a:lnT>
                      <a:noFill/>
                    </a:lnT>
                    <a:lnB>
                      <a:noFill/>
                    </a:lnB>
                  </a:tcPr>
                </a:tc>
              </a:tr>
              <a:tr h="347794">
                <a:tc>
                  <a:txBody>
                    <a:bodyPr/>
                    <a:lstStyle/>
                    <a:p>
                      <a:pPr algn="r" fontAlgn="ctr"/>
                      <a:r>
                        <a:rPr lang="en-US" sz="1100" b="0" i="0" u="none" strike="noStrike">
                          <a:solidFill>
                            <a:srgbClr val="000000"/>
                          </a:solidFill>
                          <a:effectLst/>
                          <a:latin typeface="Times New Roman"/>
                        </a:rPr>
                        <a:t>ESW CTD</a:t>
                      </a:r>
                    </a:p>
                  </a:txBody>
                  <a:tcPr marL="11593" marR="11593" marT="11593" marB="0" anchor="ctr">
                    <a:lnL>
                      <a:noFill/>
                    </a:lnL>
                    <a:lnR>
                      <a:noFill/>
                    </a:lnR>
                    <a:lnT>
                      <a:noFill/>
                    </a:lnT>
                    <a:lnB>
                      <a:noFill/>
                    </a:lnB>
                  </a:tcPr>
                </a:tc>
                <a:tc>
                  <a:txBody>
                    <a:bodyPr/>
                    <a:lstStyle/>
                    <a:p>
                      <a:pPr algn="ctr" fontAlgn="ctr"/>
                      <a:r>
                        <a:rPr lang="en-US" sz="1100" b="0" i="0" u="none" strike="noStrike">
                          <a:solidFill>
                            <a:srgbClr val="000000"/>
                          </a:solidFill>
                          <a:effectLst/>
                          <a:latin typeface="Calibri"/>
                        </a:rPr>
                        <a:t>optional</a:t>
                      </a:r>
                    </a:p>
                  </a:txBody>
                  <a:tcPr marL="11593" marR="11593" marT="11593" marB="0" anchor="ctr">
                    <a:lnL>
                      <a:noFill/>
                    </a:lnL>
                    <a:lnR>
                      <a:noFill/>
                    </a:lnR>
                    <a:lnT>
                      <a:noFill/>
                    </a:lnT>
                    <a:lnB>
                      <a:noFill/>
                    </a:lnB>
                  </a:tcPr>
                </a:tc>
                <a:tc>
                  <a:txBody>
                    <a:bodyPr/>
                    <a:lstStyle/>
                    <a:p>
                      <a:pPr algn="l" fontAlgn="b"/>
                      <a:r>
                        <a:rPr lang="en-US" sz="1100" b="0" i="0" u="none" strike="noStrike" dirty="0">
                          <a:solidFill>
                            <a:srgbClr val="000000"/>
                          </a:solidFill>
                          <a:effectLst/>
                          <a:latin typeface="Calibri"/>
                        </a:rPr>
                        <a:t>Should, but not core </a:t>
                      </a:r>
                      <a:br>
                        <a:rPr lang="en-US" sz="1100" b="0" i="0" u="none" strike="noStrike" dirty="0">
                          <a:solidFill>
                            <a:srgbClr val="000000"/>
                          </a:solidFill>
                          <a:effectLst/>
                          <a:latin typeface="Calibri"/>
                        </a:rPr>
                      </a:br>
                      <a:r>
                        <a:rPr lang="en-US" sz="1100" b="0" i="0" u="none" strike="noStrike" dirty="0">
                          <a:solidFill>
                            <a:srgbClr val="000000"/>
                          </a:solidFill>
                          <a:effectLst/>
                          <a:latin typeface="Calibri"/>
                        </a:rPr>
                        <a:t>Number, type?</a:t>
                      </a:r>
                    </a:p>
                  </a:txBody>
                  <a:tcPr marL="11593" marR="11593" marT="11593" marB="0" anchor="b">
                    <a:lnL>
                      <a:noFill/>
                    </a:lnL>
                    <a:lnR>
                      <a:noFill/>
                    </a:lnR>
                    <a:lnT>
                      <a:noFill/>
                    </a:lnT>
                    <a:lnB>
                      <a:noFill/>
                    </a:lnB>
                  </a:tcPr>
                </a:tc>
              </a:tr>
            </a:tbl>
          </a:graphicData>
        </a:graphic>
      </p:graphicFrame>
    </p:spTree>
    <p:extLst>
      <p:ext uri="{BB962C8B-B14F-4D97-AF65-F5344CB8AC3E}">
        <p14:creationId xmlns:p14="http://schemas.microsoft.com/office/powerpoint/2010/main" val="84180310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xFOCE</a:t>
            </a:r>
            <a:r>
              <a:rPr lang="en-US" dirty="0"/>
              <a:t> Functional Requirements</a:t>
            </a:r>
            <a:br>
              <a:rPr lang="en-US" dirty="0"/>
            </a:br>
            <a:r>
              <a:rPr lang="en-US" i="1" dirty="0" smtClean="0"/>
              <a:t>Operation &amp; Maintenance</a:t>
            </a:r>
            <a:endParaRPr lang="en-US" dirty="0"/>
          </a:p>
        </p:txBody>
      </p:sp>
      <p:graphicFrame>
        <p:nvGraphicFramePr>
          <p:cNvPr id="4" name="Content Placeholder 3"/>
          <p:cNvGraphicFramePr>
            <a:graphicFrameLocks noGrp="1"/>
          </p:cNvGraphicFramePr>
          <p:nvPr>
            <p:ph idx="1"/>
          </p:nvPr>
        </p:nvGraphicFramePr>
        <p:xfrm>
          <a:off x="457200" y="1683178"/>
          <a:ext cx="8229600" cy="4360007"/>
        </p:xfrm>
        <a:graphic>
          <a:graphicData uri="http://schemas.openxmlformats.org/drawingml/2006/table">
            <a:tbl>
              <a:tblPr/>
              <a:tblGrid>
                <a:gridCol w="2205965"/>
                <a:gridCol w="711311"/>
                <a:gridCol w="2656162"/>
                <a:gridCol w="2656162"/>
              </a:tblGrid>
              <a:tr h="138661">
                <a:tc>
                  <a:txBody>
                    <a:bodyPr/>
                    <a:lstStyle/>
                    <a:p>
                      <a:pPr algn="r" fontAlgn="ctr"/>
                      <a:r>
                        <a:rPr lang="en-US" sz="900" b="0" i="0" u="none" strike="noStrike">
                          <a:solidFill>
                            <a:srgbClr val="000000"/>
                          </a:solidFill>
                          <a:effectLst/>
                          <a:latin typeface="Times New Roman"/>
                        </a:rPr>
                        <a:t>accessibility</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easy diver access to chamber </a:t>
                      </a:r>
                    </a:p>
                  </a:txBody>
                  <a:tcPr marL="9004" marR="9004" marT="9004" marB="0" anchor="b">
                    <a:lnL>
                      <a:noFill/>
                    </a:lnL>
                    <a:lnR>
                      <a:noFill/>
                    </a:lnR>
                    <a:lnT>
                      <a:noFill/>
                    </a:lnT>
                    <a:lnB>
                      <a:noFill/>
                    </a:lnB>
                  </a:tcPr>
                </a:tc>
                <a:tc>
                  <a:txBody>
                    <a:bodyPr/>
                    <a:lstStyle/>
                    <a:p>
                      <a:pPr algn="l" fontAlgn="ctr"/>
                      <a:endParaRPr lang="en-US" sz="900" b="0" i="0" u="none" strike="noStrike">
                        <a:solidFill>
                          <a:srgbClr val="000000"/>
                        </a:solidFill>
                        <a:effectLst/>
                        <a:latin typeface="Calibri"/>
                      </a:endParaRPr>
                    </a:p>
                  </a:txBody>
                  <a:tcPr marL="9004" marR="9004" marT="9004" marB="0" anchor="ctr">
                    <a:lnL>
                      <a:noFill/>
                    </a:lnL>
                    <a:lnR>
                      <a:noFill/>
                    </a:lnR>
                    <a:lnT>
                      <a:noFill/>
                    </a:lnT>
                    <a:lnB>
                      <a:noFill/>
                    </a:lnB>
                  </a:tcPr>
                </a:tc>
              </a:tr>
              <a:tr h="138661">
                <a:tc>
                  <a:txBody>
                    <a:bodyPr/>
                    <a:lstStyle/>
                    <a:p>
                      <a:pPr algn="r" fontAlgn="ctr"/>
                      <a:r>
                        <a:rPr lang="en-US" sz="900" b="0" i="0" u="none" strike="noStrike">
                          <a:solidFill>
                            <a:srgbClr val="000000"/>
                          </a:solidFill>
                          <a:effectLst/>
                          <a:latin typeface="Times New Roman"/>
                        </a:rPr>
                        <a:t>accessibility</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sensors positioned to enable access to experiment</a:t>
                      </a:r>
                    </a:p>
                  </a:txBody>
                  <a:tcPr marL="9004" marR="9004" marT="9004" marB="0" anchor="b">
                    <a:lnL>
                      <a:noFill/>
                    </a:lnL>
                    <a:lnR>
                      <a:noFill/>
                    </a:lnR>
                    <a:lnT>
                      <a:noFill/>
                    </a:lnT>
                    <a:lnB>
                      <a:noFill/>
                    </a:lnB>
                  </a:tcPr>
                </a:tc>
                <a:tc>
                  <a:txBody>
                    <a:bodyPr/>
                    <a:lstStyle/>
                    <a:p>
                      <a:pPr algn="l" fontAlgn="ctr"/>
                      <a:endParaRPr lang="en-US" sz="900" b="0" i="0" u="none" strike="noStrike">
                        <a:solidFill>
                          <a:srgbClr val="000000"/>
                        </a:solidFill>
                        <a:effectLst/>
                        <a:latin typeface="Calibri"/>
                      </a:endParaRPr>
                    </a:p>
                  </a:txBody>
                  <a:tcPr marL="9004" marR="9004" marT="9004" marB="0" anchor="ctr">
                    <a:lnL>
                      <a:noFill/>
                    </a:lnL>
                    <a:lnR>
                      <a:noFill/>
                    </a:lnR>
                    <a:lnT>
                      <a:noFill/>
                    </a:lnT>
                    <a:lnB>
                      <a:noFill/>
                    </a:lnB>
                  </a:tcPr>
                </a:tc>
              </a:tr>
              <a:tr h="270118">
                <a:tc>
                  <a:txBody>
                    <a:bodyPr/>
                    <a:lstStyle/>
                    <a:p>
                      <a:pPr algn="r" fontAlgn="ctr"/>
                      <a:r>
                        <a:rPr lang="en-US" sz="900" b="0" i="0" u="none" strike="noStrike">
                          <a:solidFill>
                            <a:srgbClr val="000000"/>
                          </a:solidFill>
                          <a:effectLst/>
                          <a:latin typeface="Times New Roman"/>
                        </a:rPr>
                        <a:t>accessibility</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preferred</a:t>
                      </a:r>
                    </a:p>
                  </a:txBody>
                  <a:tcPr marL="9004" marR="9004" marT="9004" marB="0" anchor="ctr">
                    <a:lnL>
                      <a:noFill/>
                    </a:lnL>
                    <a:lnR>
                      <a:noFill/>
                    </a:lnR>
                    <a:lnT>
                      <a:noFill/>
                    </a:lnT>
                    <a:lnB>
                      <a:noFill/>
                    </a:lnB>
                  </a:tcPr>
                </a:tc>
                <a:tc>
                  <a:txBody>
                    <a:bodyPr/>
                    <a:lstStyle/>
                    <a:p>
                      <a:pPr algn="l" fontAlgn="b"/>
                      <a:r>
                        <a:rPr lang="en-US" sz="900" b="0" i="0" u="none" strike="noStrike">
                          <a:solidFill>
                            <a:srgbClr val="000000"/>
                          </a:solidFill>
                          <a:effectLst/>
                          <a:latin typeface="Calibri"/>
                        </a:rPr>
                        <a:t>it must be possible to reposition cameras for maintenance and observation</a:t>
                      </a:r>
                    </a:p>
                  </a:txBody>
                  <a:tcPr marL="9004" marR="9004" marT="9004" marB="0" anchor="b">
                    <a:lnL>
                      <a:noFill/>
                    </a:lnL>
                    <a:lnR>
                      <a:noFill/>
                    </a:lnR>
                    <a:lnT>
                      <a:noFill/>
                    </a:lnT>
                    <a:lnB>
                      <a:noFill/>
                    </a:lnB>
                  </a:tcPr>
                </a:tc>
                <a:tc>
                  <a:txBody>
                    <a:bodyPr/>
                    <a:lstStyle/>
                    <a:p>
                      <a:pPr algn="l" fontAlgn="ctr"/>
                      <a:endParaRPr lang="en-US" sz="900" b="0" i="0" u="none" strike="noStrike">
                        <a:solidFill>
                          <a:srgbClr val="000000"/>
                        </a:solidFill>
                        <a:effectLst/>
                        <a:latin typeface="Calibri"/>
                      </a:endParaRPr>
                    </a:p>
                  </a:txBody>
                  <a:tcPr marL="9004" marR="9004" marT="9004" marB="0" anchor="ctr">
                    <a:lnL>
                      <a:noFill/>
                    </a:lnL>
                    <a:lnR>
                      <a:noFill/>
                    </a:lnR>
                    <a:lnT>
                      <a:noFill/>
                    </a:lnT>
                    <a:lnB>
                      <a:noFill/>
                    </a:lnB>
                  </a:tcPr>
                </a:tc>
              </a:tr>
              <a:tr h="138661">
                <a:tc>
                  <a:txBody>
                    <a:bodyPr/>
                    <a:lstStyle/>
                    <a:p>
                      <a:pPr algn="r" fontAlgn="ctr"/>
                      <a:r>
                        <a:rPr lang="en-US" sz="900" b="0" i="0" u="none" strike="noStrike">
                          <a:solidFill>
                            <a:srgbClr val="000000"/>
                          </a:solidFill>
                          <a:effectLst/>
                          <a:latin typeface="Times New Roman"/>
                        </a:rPr>
                        <a:t>Small-boat deployable</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ctr"/>
                      <a:r>
                        <a:rPr lang="en-US" sz="900" b="0" i="0" u="none" strike="noStrike">
                          <a:solidFill>
                            <a:srgbClr val="000000"/>
                          </a:solidFill>
                          <a:effectLst/>
                          <a:latin typeface="Times New Roman"/>
                        </a:rPr>
                        <a:t>Zodiac/whaler</a:t>
                      </a:r>
                    </a:p>
                  </a:txBody>
                  <a:tcPr marL="9004" marR="9004" marT="9004" marB="0" anchor="ctr">
                    <a:lnL>
                      <a:noFill/>
                    </a:lnL>
                    <a:lnR>
                      <a:noFill/>
                    </a:lnR>
                    <a:lnT>
                      <a:noFill/>
                    </a:lnT>
                    <a:lnB>
                      <a:noFill/>
                    </a:lnB>
                  </a:tcPr>
                </a:tc>
                <a:tc>
                  <a:txBody>
                    <a:bodyPr/>
                    <a:lstStyle/>
                    <a:p>
                      <a:pPr algn="l" fontAlgn="ctr"/>
                      <a:endParaRPr lang="en-US" sz="900" b="0" i="0" u="none" strike="noStrike">
                        <a:solidFill>
                          <a:srgbClr val="000000"/>
                        </a:solidFill>
                        <a:effectLst/>
                        <a:latin typeface="Times New Roman"/>
                      </a:endParaRPr>
                    </a:p>
                  </a:txBody>
                  <a:tcPr marL="9004" marR="9004" marT="9004" marB="0" anchor="ctr">
                    <a:lnL>
                      <a:noFill/>
                    </a:lnL>
                    <a:lnR>
                      <a:noFill/>
                    </a:lnR>
                    <a:lnT>
                      <a:noFill/>
                    </a:lnT>
                    <a:lnB>
                      <a:noFill/>
                    </a:lnB>
                  </a:tcPr>
                </a:tc>
              </a:tr>
              <a:tr h="138661">
                <a:tc>
                  <a:txBody>
                    <a:bodyPr/>
                    <a:lstStyle/>
                    <a:p>
                      <a:pPr algn="r" fontAlgn="ctr"/>
                      <a:r>
                        <a:rPr lang="en-US" sz="900" b="0" i="0" u="none" strike="noStrike">
                          <a:solidFill>
                            <a:srgbClr val="000000"/>
                          </a:solidFill>
                          <a:effectLst/>
                          <a:latin typeface="Times New Roman"/>
                        </a:rPr>
                        <a:t>Diver serviceable</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ctr"/>
                      <a:r>
                        <a:rPr lang="en-US" sz="900" b="0" i="0" u="none" strike="noStrike">
                          <a:solidFill>
                            <a:srgbClr val="000000"/>
                          </a:solidFill>
                          <a:effectLst/>
                          <a:latin typeface="Times New Roman"/>
                        </a:rPr>
                        <a:t>Installation, cleaning, instrument replacement, recovery</a:t>
                      </a:r>
                    </a:p>
                  </a:txBody>
                  <a:tcPr marL="9004" marR="9004" marT="9004" marB="0" anchor="ctr">
                    <a:lnL>
                      <a:noFill/>
                    </a:lnL>
                    <a:lnR>
                      <a:noFill/>
                    </a:lnR>
                    <a:lnT>
                      <a:noFill/>
                    </a:lnT>
                    <a:lnB>
                      <a:noFill/>
                    </a:lnB>
                  </a:tcPr>
                </a:tc>
                <a:tc>
                  <a:txBody>
                    <a:bodyPr/>
                    <a:lstStyle/>
                    <a:p>
                      <a:pPr algn="l" fontAlgn="ctr"/>
                      <a:endParaRPr lang="en-US" sz="900" b="0" i="0" u="none" strike="noStrike">
                        <a:solidFill>
                          <a:srgbClr val="000000"/>
                        </a:solidFill>
                        <a:effectLst/>
                        <a:latin typeface="Times New Roman"/>
                      </a:endParaRPr>
                    </a:p>
                  </a:txBody>
                  <a:tcPr marL="9004" marR="9004" marT="9004" marB="0" anchor="ctr">
                    <a:lnL>
                      <a:noFill/>
                    </a:lnL>
                    <a:lnR>
                      <a:noFill/>
                    </a:lnR>
                    <a:lnT>
                      <a:noFill/>
                    </a:lnT>
                    <a:lnB>
                      <a:noFill/>
                    </a:lnB>
                  </a:tcPr>
                </a:tc>
              </a:tr>
              <a:tr h="405177">
                <a:tc>
                  <a:txBody>
                    <a:bodyPr/>
                    <a:lstStyle/>
                    <a:p>
                      <a:pPr algn="r" fontAlgn="ctr"/>
                      <a:r>
                        <a:rPr lang="en-US" sz="900" b="0" i="0" u="none" strike="noStrike">
                          <a:solidFill>
                            <a:srgbClr val="000000"/>
                          </a:solidFill>
                          <a:effectLst/>
                          <a:latin typeface="Times New Roman"/>
                        </a:rPr>
                        <a:t>In-situ replaceable instruments</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preferred</a:t>
                      </a:r>
                    </a:p>
                  </a:txBody>
                  <a:tcPr marL="9004" marR="9004" marT="9004" marB="0" anchor="ctr">
                    <a:lnL>
                      <a:noFill/>
                    </a:lnL>
                    <a:lnR>
                      <a:noFill/>
                    </a:lnR>
                    <a:lnT>
                      <a:noFill/>
                    </a:lnT>
                    <a:lnB>
                      <a:noFill/>
                    </a:lnB>
                  </a:tcPr>
                </a:tc>
                <a:tc>
                  <a:txBody>
                    <a:bodyPr/>
                    <a:lstStyle/>
                    <a:p>
                      <a:pPr algn="l" fontAlgn="ctr"/>
                      <a:r>
                        <a:rPr lang="en-US" sz="900" b="1" i="0" u="none" strike="noStrike">
                          <a:solidFill>
                            <a:srgbClr val="000000"/>
                          </a:solidFill>
                          <a:effectLst/>
                          <a:latin typeface="Times New Roman"/>
                        </a:rPr>
                        <a:t>Must for pH (cal) </a:t>
                      </a:r>
                      <a:br>
                        <a:rPr lang="en-US" sz="900" b="1" i="0" u="none" strike="noStrike">
                          <a:solidFill>
                            <a:srgbClr val="000000"/>
                          </a:solidFill>
                          <a:effectLst/>
                          <a:latin typeface="Times New Roman"/>
                        </a:rPr>
                      </a:br>
                      <a:r>
                        <a:rPr lang="en-US" sz="900" b="1" i="0" u="none" strike="noStrike">
                          <a:solidFill>
                            <a:srgbClr val="000000"/>
                          </a:solidFill>
                          <a:effectLst/>
                          <a:latin typeface="Times New Roman"/>
                        </a:rPr>
                        <a:t>Others should?</a:t>
                      </a:r>
                      <a:br>
                        <a:rPr lang="en-US" sz="900" b="1" i="0" u="none" strike="noStrike">
                          <a:solidFill>
                            <a:srgbClr val="000000"/>
                          </a:solidFill>
                          <a:effectLst/>
                          <a:latin typeface="Times New Roman"/>
                        </a:rPr>
                      </a:br>
                      <a:r>
                        <a:rPr lang="en-US" sz="900" b="1" i="0" u="none" strike="noStrike">
                          <a:solidFill>
                            <a:srgbClr val="000000"/>
                          </a:solidFill>
                          <a:effectLst/>
                          <a:latin typeface="Times New Roman"/>
                        </a:rPr>
                        <a:t>Maintenance schedule</a:t>
                      </a:r>
                    </a:p>
                  </a:txBody>
                  <a:tcPr marL="9004" marR="9004" marT="9004" marB="0" anchor="ctr">
                    <a:lnL>
                      <a:noFill/>
                    </a:lnL>
                    <a:lnR>
                      <a:noFill/>
                    </a:lnR>
                    <a:lnT>
                      <a:noFill/>
                    </a:lnT>
                    <a:lnB>
                      <a:noFill/>
                    </a:lnB>
                  </a:tcPr>
                </a:tc>
                <a:tc>
                  <a:txBody>
                    <a:bodyPr/>
                    <a:lstStyle/>
                    <a:p>
                      <a:pPr algn="l" fontAlgn="ctr"/>
                      <a:endParaRPr lang="en-US" sz="900" b="1" i="0" u="none" strike="noStrike">
                        <a:solidFill>
                          <a:srgbClr val="000000"/>
                        </a:solidFill>
                        <a:effectLst/>
                        <a:latin typeface="Times New Roman"/>
                      </a:endParaRPr>
                    </a:p>
                  </a:txBody>
                  <a:tcPr marL="9004" marR="9004" marT="9004" marB="0" anchor="ctr">
                    <a:lnL>
                      <a:noFill/>
                    </a:lnL>
                    <a:lnR>
                      <a:noFill/>
                    </a:lnR>
                    <a:lnT>
                      <a:noFill/>
                    </a:lnT>
                    <a:lnB>
                      <a:noFill/>
                    </a:lnB>
                  </a:tcPr>
                </a:tc>
              </a:tr>
              <a:tr h="138661">
                <a:tc>
                  <a:txBody>
                    <a:bodyPr/>
                    <a:lstStyle/>
                    <a:p>
                      <a:pPr algn="r" fontAlgn="ctr"/>
                      <a:r>
                        <a:rPr lang="en-US" sz="900" b="0" i="0" u="none" strike="noStrike">
                          <a:solidFill>
                            <a:srgbClr val="000000"/>
                          </a:solidFill>
                          <a:effectLst/>
                          <a:latin typeface="Times New Roman"/>
                        </a:rPr>
                        <a:t>sealable chamber</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ctr"/>
                      <a:r>
                        <a:rPr lang="en-US" sz="900" b="0" i="0" u="none" strike="noStrike">
                          <a:solidFill>
                            <a:srgbClr val="000000"/>
                          </a:solidFill>
                          <a:effectLst/>
                          <a:latin typeface="Times New Roman"/>
                        </a:rPr>
                        <a:t>Remotely operated is requirement?</a:t>
                      </a:r>
                    </a:p>
                  </a:txBody>
                  <a:tcPr marL="9004" marR="9004" marT="9004" marB="0" anchor="ctr">
                    <a:lnL>
                      <a:noFill/>
                    </a:lnL>
                    <a:lnR>
                      <a:noFill/>
                    </a:lnR>
                    <a:lnT>
                      <a:noFill/>
                    </a:lnT>
                    <a:lnB>
                      <a:noFill/>
                    </a:lnB>
                  </a:tcPr>
                </a:tc>
                <a:tc>
                  <a:txBody>
                    <a:bodyPr/>
                    <a:lstStyle/>
                    <a:p>
                      <a:pPr algn="l" fontAlgn="ctr"/>
                      <a:endParaRPr lang="en-US" sz="900" b="0" i="0" u="none" strike="noStrike">
                        <a:solidFill>
                          <a:srgbClr val="000000"/>
                        </a:solidFill>
                        <a:effectLst/>
                        <a:latin typeface="Times New Roman"/>
                      </a:endParaRPr>
                    </a:p>
                  </a:txBody>
                  <a:tcPr marL="9004" marR="9004" marT="9004" marB="0" anchor="ctr">
                    <a:lnL>
                      <a:noFill/>
                    </a:lnL>
                    <a:lnR>
                      <a:noFill/>
                    </a:lnR>
                    <a:lnT>
                      <a:noFill/>
                    </a:lnT>
                    <a:lnB>
                      <a:noFill/>
                    </a:lnB>
                  </a:tcPr>
                </a:tc>
              </a:tr>
              <a:tr h="270118">
                <a:tc>
                  <a:txBody>
                    <a:bodyPr/>
                    <a:lstStyle/>
                    <a:p>
                      <a:pPr algn="r" fontAlgn="ctr"/>
                      <a:r>
                        <a:rPr lang="en-US" sz="900" b="0" i="0" u="none" strike="noStrike">
                          <a:solidFill>
                            <a:srgbClr val="000000"/>
                          </a:solidFill>
                          <a:effectLst/>
                          <a:latin typeface="Times New Roman"/>
                        </a:rPr>
                        <a:t>In-situ pH calibration</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optional</a:t>
                      </a:r>
                    </a:p>
                  </a:txBody>
                  <a:tcPr marL="9004" marR="9004" marT="9004" marB="0" anchor="ctr">
                    <a:lnL>
                      <a:noFill/>
                    </a:lnL>
                    <a:lnR>
                      <a:noFill/>
                    </a:lnR>
                    <a:lnT>
                      <a:noFill/>
                    </a:lnT>
                    <a:lnB>
                      <a:noFill/>
                    </a:lnB>
                  </a:tcPr>
                </a:tc>
                <a:tc>
                  <a:txBody>
                    <a:bodyPr/>
                    <a:lstStyle/>
                    <a:p>
                      <a:pPr algn="l" fontAlgn="ctr"/>
                      <a:r>
                        <a:rPr lang="en-US" sz="900" b="0" i="0" u="none" strike="noStrike">
                          <a:solidFill>
                            <a:srgbClr val="000000"/>
                          </a:solidFill>
                          <a:effectLst/>
                          <a:latin typeface="Times New Roman"/>
                        </a:rPr>
                        <a:t>Depends on cost trade</a:t>
                      </a:r>
                      <a:br>
                        <a:rPr lang="en-US" sz="900" b="0" i="0" u="none" strike="noStrike">
                          <a:solidFill>
                            <a:srgbClr val="000000"/>
                          </a:solidFill>
                          <a:effectLst/>
                          <a:latin typeface="Times New Roman"/>
                        </a:rPr>
                      </a:br>
                      <a:r>
                        <a:rPr lang="en-US" sz="900" b="0" i="0" u="none" strike="noStrike">
                          <a:solidFill>
                            <a:srgbClr val="000000"/>
                          </a:solidFill>
                          <a:effectLst/>
                          <a:latin typeface="Times New Roman"/>
                        </a:rPr>
                        <a:t>Nice to have</a:t>
                      </a:r>
                    </a:p>
                  </a:txBody>
                  <a:tcPr marL="9004" marR="9004" marT="9004" marB="0" anchor="ctr">
                    <a:lnL>
                      <a:noFill/>
                    </a:lnL>
                    <a:lnR>
                      <a:noFill/>
                    </a:lnR>
                    <a:lnT>
                      <a:noFill/>
                    </a:lnT>
                    <a:lnB>
                      <a:noFill/>
                    </a:lnB>
                  </a:tcPr>
                </a:tc>
                <a:tc>
                  <a:txBody>
                    <a:bodyPr/>
                    <a:lstStyle/>
                    <a:p>
                      <a:pPr algn="l" fontAlgn="ctr"/>
                      <a:endParaRPr lang="en-US" sz="900" b="0" i="0" u="none" strike="noStrike">
                        <a:solidFill>
                          <a:srgbClr val="000000"/>
                        </a:solidFill>
                        <a:effectLst/>
                        <a:latin typeface="Times New Roman"/>
                      </a:endParaRPr>
                    </a:p>
                  </a:txBody>
                  <a:tcPr marL="9004" marR="9004" marT="9004" marB="0" anchor="ctr">
                    <a:lnL>
                      <a:noFill/>
                    </a:lnL>
                    <a:lnR>
                      <a:noFill/>
                    </a:lnR>
                    <a:lnT>
                      <a:noFill/>
                    </a:lnT>
                    <a:lnB>
                      <a:noFill/>
                    </a:lnB>
                  </a:tcPr>
                </a:tc>
              </a:tr>
              <a:tr h="1080473">
                <a:tc>
                  <a:txBody>
                    <a:bodyPr/>
                    <a:lstStyle/>
                    <a:p>
                      <a:pPr algn="r" fontAlgn="ctr"/>
                      <a:r>
                        <a:rPr lang="en-US" sz="900" b="0" i="0" u="none" strike="noStrike">
                          <a:solidFill>
                            <a:srgbClr val="000000"/>
                          </a:solidFill>
                          <a:effectLst/>
                          <a:latin typeface="Times New Roman"/>
                        </a:rPr>
                        <a:t>Deployment/experiment duration</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ctr"/>
                      <a:r>
                        <a:rPr lang="en-US" sz="900" b="0" i="0" u="none" strike="noStrike" dirty="0">
                          <a:solidFill>
                            <a:srgbClr val="000000"/>
                          </a:solidFill>
                          <a:effectLst/>
                          <a:latin typeface="Times New Roman"/>
                        </a:rPr>
                        <a:t>Design for 6 month deployment</a:t>
                      </a:r>
                    </a:p>
                  </a:txBody>
                  <a:tcPr marL="9004" marR="9004" marT="9004" marB="0" anchor="ctr">
                    <a:lnL>
                      <a:noFill/>
                    </a:lnL>
                    <a:lnR>
                      <a:noFill/>
                    </a:lnR>
                    <a:lnT>
                      <a:noFill/>
                    </a:lnT>
                    <a:lnB>
                      <a:noFill/>
                    </a:lnB>
                  </a:tcPr>
                </a:tc>
                <a:tc>
                  <a:txBody>
                    <a:bodyPr/>
                    <a:lstStyle/>
                    <a:p>
                      <a:pPr algn="l" fontAlgn="ctr"/>
                      <a:r>
                        <a:rPr lang="en-US" sz="900" b="0" i="0" u="none" strike="noStrike" dirty="0">
                          <a:solidFill>
                            <a:srgbClr val="000000"/>
                          </a:solidFill>
                          <a:effectLst/>
                          <a:latin typeface="Times New Roman"/>
                        </a:rPr>
                        <a:t>Objective is to run realistic long- term, in-situ community /multi species experiments months to years </a:t>
                      </a:r>
                      <a:br>
                        <a:rPr lang="en-US" sz="900" b="0" i="0" u="none" strike="noStrike" dirty="0">
                          <a:solidFill>
                            <a:srgbClr val="000000"/>
                          </a:solidFill>
                          <a:effectLst/>
                          <a:latin typeface="Times New Roman"/>
                        </a:rPr>
                      </a:br>
                      <a:r>
                        <a:rPr lang="en-US" sz="900" b="0" i="0" u="none" strike="noStrike" dirty="0">
                          <a:solidFill>
                            <a:srgbClr val="000000"/>
                          </a:solidFill>
                          <a:effectLst/>
                          <a:latin typeface="Times New Roman"/>
                        </a:rPr>
                        <a:t>variety of environments (lakes, estuaries, oceans)</a:t>
                      </a:r>
                      <a:br>
                        <a:rPr lang="en-US" sz="900" b="0" i="0" u="none" strike="noStrike" dirty="0">
                          <a:solidFill>
                            <a:srgbClr val="000000"/>
                          </a:solidFill>
                          <a:effectLst/>
                          <a:latin typeface="Times New Roman"/>
                        </a:rPr>
                      </a:br>
                      <a:r>
                        <a:rPr lang="en-US" sz="900" b="0" i="0" u="none" strike="noStrike" dirty="0">
                          <a:solidFill>
                            <a:srgbClr val="000000"/>
                          </a:solidFill>
                          <a:effectLst/>
                          <a:latin typeface="Times New Roman"/>
                        </a:rPr>
                        <a:t>Something that could work from a Lobo-class mooring would be great. LTER sites (</a:t>
                      </a:r>
                      <a:r>
                        <a:rPr lang="en-US" sz="900" b="0" i="0" u="none" strike="noStrike" dirty="0" err="1">
                          <a:solidFill>
                            <a:srgbClr val="000000"/>
                          </a:solidFill>
                          <a:effectLst/>
                          <a:latin typeface="Times New Roman"/>
                        </a:rPr>
                        <a:t>yrs</a:t>
                      </a:r>
                      <a:r>
                        <a:rPr lang="en-US" sz="900" b="0" i="0" u="none" strike="noStrike" dirty="0">
                          <a:solidFill>
                            <a:srgbClr val="000000"/>
                          </a:solidFill>
                          <a:effectLst/>
                          <a:latin typeface="Times New Roman"/>
                        </a:rPr>
                        <a:t>-decade records) would benefit from FOCE.</a:t>
                      </a:r>
                      <a:br>
                        <a:rPr lang="en-US" sz="900" b="0" i="0" u="none" strike="noStrike" dirty="0">
                          <a:solidFill>
                            <a:srgbClr val="000000"/>
                          </a:solidFill>
                          <a:effectLst/>
                          <a:latin typeface="Times New Roman"/>
                        </a:rPr>
                      </a:br>
                      <a:r>
                        <a:rPr lang="en-US" sz="900" b="0" i="0" u="none" strike="noStrike" dirty="0">
                          <a:solidFill>
                            <a:srgbClr val="000000"/>
                          </a:solidFill>
                          <a:effectLst/>
                          <a:latin typeface="Times New Roman"/>
                        </a:rPr>
                        <a:t>Typical experiments would run &lt; 6 months' a couple car batteries for a few weeks at a time would be OK</a:t>
                      </a:r>
                    </a:p>
                  </a:txBody>
                  <a:tcPr marL="9004" marR="9004" marT="9004" marB="0" anchor="ctr">
                    <a:lnL>
                      <a:noFill/>
                    </a:lnL>
                    <a:lnR>
                      <a:noFill/>
                    </a:lnR>
                    <a:lnT>
                      <a:noFill/>
                    </a:lnT>
                    <a:lnB>
                      <a:noFill/>
                    </a:lnB>
                  </a:tcPr>
                </a:tc>
              </a:tr>
              <a:tr h="138661">
                <a:tc>
                  <a:txBody>
                    <a:bodyPr/>
                    <a:lstStyle/>
                    <a:p>
                      <a:pPr algn="r" fontAlgn="ctr"/>
                      <a:r>
                        <a:rPr lang="en-US" sz="900" b="0" i="0" u="none" strike="noStrike">
                          <a:solidFill>
                            <a:srgbClr val="000000"/>
                          </a:solidFill>
                          <a:effectLst/>
                          <a:latin typeface="Times New Roman"/>
                        </a:rPr>
                        <a:t>Operate continuously</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required</a:t>
                      </a:r>
                    </a:p>
                  </a:txBody>
                  <a:tcPr marL="9004" marR="9004" marT="9004" marB="0" anchor="ctr">
                    <a:lnL>
                      <a:noFill/>
                    </a:lnL>
                    <a:lnR>
                      <a:noFill/>
                    </a:lnR>
                    <a:lnT>
                      <a:noFill/>
                    </a:lnT>
                    <a:lnB>
                      <a:noFill/>
                    </a:lnB>
                  </a:tcPr>
                </a:tc>
                <a:tc>
                  <a:txBody>
                    <a:bodyPr/>
                    <a:lstStyle/>
                    <a:p>
                      <a:pPr algn="l" fontAlgn="ctr"/>
                      <a:r>
                        <a:rPr lang="en-US" sz="900" b="0" i="0" u="none" strike="noStrike">
                          <a:solidFill>
                            <a:srgbClr val="000000"/>
                          </a:solidFill>
                          <a:effectLst/>
                          <a:latin typeface="Times New Roman"/>
                        </a:rPr>
                        <a:t>Runs overnight w/o monitoring min</a:t>
                      </a:r>
                    </a:p>
                  </a:txBody>
                  <a:tcPr marL="9004" marR="9004" marT="9004" marB="0" anchor="ctr">
                    <a:lnL>
                      <a:noFill/>
                    </a:lnL>
                    <a:lnR>
                      <a:noFill/>
                    </a:lnR>
                    <a:lnT>
                      <a:noFill/>
                    </a:lnT>
                    <a:lnB>
                      <a:noFill/>
                    </a:lnB>
                  </a:tcPr>
                </a:tc>
                <a:tc>
                  <a:txBody>
                    <a:bodyPr/>
                    <a:lstStyle/>
                    <a:p>
                      <a:pPr algn="l" fontAlgn="ctr"/>
                      <a:endParaRPr lang="en-US" sz="900" b="0" i="0" u="none" strike="noStrike">
                        <a:solidFill>
                          <a:srgbClr val="000000"/>
                        </a:solidFill>
                        <a:effectLst/>
                        <a:latin typeface="Times New Roman"/>
                      </a:endParaRPr>
                    </a:p>
                  </a:txBody>
                  <a:tcPr marL="9004" marR="9004" marT="9004" marB="0" anchor="ctr">
                    <a:lnL>
                      <a:noFill/>
                    </a:lnL>
                    <a:lnR>
                      <a:noFill/>
                    </a:lnR>
                    <a:lnT>
                      <a:noFill/>
                    </a:lnT>
                    <a:lnB>
                      <a:noFill/>
                    </a:lnB>
                  </a:tcPr>
                </a:tc>
              </a:tr>
              <a:tr h="405177">
                <a:tc>
                  <a:txBody>
                    <a:bodyPr/>
                    <a:lstStyle/>
                    <a:p>
                      <a:pPr algn="r" fontAlgn="ctr"/>
                      <a:r>
                        <a:rPr lang="en-US" sz="900" b="0" i="0" u="none" strike="noStrike">
                          <a:solidFill>
                            <a:srgbClr val="000000"/>
                          </a:solidFill>
                          <a:effectLst/>
                          <a:latin typeface="Times New Roman"/>
                        </a:rPr>
                        <a:t>Operate autonomously</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preferred</a:t>
                      </a:r>
                    </a:p>
                  </a:txBody>
                  <a:tcPr marL="9004" marR="9004" marT="9004" marB="0" anchor="ctr">
                    <a:lnL>
                      <a:noFill/>
                    </a:lnL>
                    <a:lnR>
                      <a:noFill/>
                    </a:lnR>
                    <a:lnT>
                      <a:noFill/>
                    </a:lnT>
                    <a:lnB>
                      <a:noFill/>
                    </a:lnB>
                  </a:tcPr>
                </a:tc>
                <a:tc>
                  <a:txBody>
                    <a:bodyPr/>
                    <a:lstStyle/>
                    <a:p>
                      <a:pPr algn="l" fontAlgn="ctr"/>
                      <a:r>
                        <a:rPr lang="en-US" sz="900" b="0" i="0" u="none" strike="noStrike" dirty="0">
                          <a:solidFill>
                            <a:srgbClr val="000000"/>
                          </a:solidFill>
                          <a:effectLst/>
                          <a:latin typeface="Times New Roman"/>
                        </a:rPr>
                        <a:t>Set it up and run it, but person in loop to correct anomalies</a:t>
                      </a:r>
                      <a:br>
                        <a:rPr lang="en-US" sz="900" b="0" i="0" u="none" strike="noStrike" dirty="0">
                          <a:solidFill>
                            <a:srgbClr val="000000"/>
                          </a:solidFill>
                          <a:effectLst/>
                          <a:latin typeface="Times New Roman"/>
                        </a:rPr>
                      </a:br>
                      <a:r>
                        <a:rPr lang="en-US" sz="900" b="0" i="0" u="none" strike="noStrike" dirty="0">
                          <a:solidFill>
                            <a:srgbClr val="000000"/>
                          </a:solidFill>
                          <a:effectLst/>
                          <a:latin typeface="Times New Roman"/>
                        </a:rPr>
                        <a:t>…requirements for event detection and/or data visualization</a:t>
                      </a:r>
                    </a:p>
                  </a:txBody>
                  <a:tcPr marL="9004" marR="9004" marT="9004" marB="0" anchor="ctr">
                    <a:lnL>
                      <a:noFill/>
                    </a:lnL>
                    <a:lnR>
                      <a:noFill/>
                    </a:lnR>
                    <a:lnT>
                      <a:noFill/>
                    </a:lnT>
                    <a:lnB>
                      <a:noFill/>
                    </a:lnB>
                  </a:tcPr>
                </a:tc>
                <a:tc>
                  <a:txBody>
                    <a:bodyPr/>
                    <a:lstStyle/>
                    <a:p>
                      <a:pPr algn="l" fontAlgn="ctr"/>
                      <a:endParaRPr lang="en-US" sz="900" b="0" i="0" u="none" strike="noStrike">
                        <a:solidFill>
                          <a:srgbClr val="000000"/>
                        </a:solidFill>
                        <a:effectLst/>
                        <a:latin typeface="Calibri"/>
                      </a:endParaRPr>
                    </a:p>
                  </a:txBody>
                  <a:tcPr marL="9004" marR="9004" marT="9004" marB="0" anchor="ctr">
                    <a:lnL>
                      <a:noFill/>
                    </a:lnL>
                    <a:lnR>
                      <a:noFill/>
                    </a:lnR>
                    <a:lnT>
                      <a:noFill/>
                    </a:lnT>
                    <a:lnB>
                      <a:noFill/>
                    </a:lnB>
                  </a:tcPr>
                </a:tc>
              </a:tr>
              <a:tr h="810354">
                <a:tc>
                  <a:txBody>
                    <a:bodyPr/>
                    <a:lstStyle/>
                    <a:p>
                      <a:pPr algn="r" fontAlgn="ctr"/>
                      <a:r>
                        <a:rPr lang="en-US" sz="900" b="0" i="0" u="none" strike="noStrike">
                          <a:solidFill>
                            <a:srgbClr val="000000"/>
                          </a:solidFill>
                          <a:effectLst/>
                          <a:latin typeface="Times New Roman"/>
                        </a:rPr>
                        <a:t>Maintenance schedule</a:t>
                      </a:r>
                    </a:p>
                  </a:txBody>
                  <a:tcPr marL="9004" marR="9004" marT="9004" marB="0" anchor="ctr">
                    <a:lnL>
                      <a:noFill/>
                    </a:lnL>
                    <a:lnR>
                      <a:noFill/>
                    </a:lnR>
                    <a:lnT>
                      <a:noFill/>
                    </a:lnT>
                    <a:lnB>
                      <a:noFill/>
                    </a:lnB>
                  </a:tcPr>
                </a:tc>
                <a:tc>
                  <a:txBody>
                    <a:bodyPr/>
                    <a:lstStyle/>
                    <a:p>
                      <a:pPr algn="ctr" fontAlgn="ctr"/>
                      <a:r>
                        <a:rPr lang="en-US" sz="900" b="0" i="0" u="none" strike="noStrike">
                          <a:solidFill>
                            <a:srgbClr val="000000"/>
                          </a:solidFill>
                          <a:effectLst/>
                          <a:latin typeface="Calibri"/>
                        </a:rPr>
                        <a:t>unspecified</a:t>
                      </a:r>
                    </a:p>
                  </a:txBody>
                  <a:tcPr marL="9004" marR="9004" marT="9004" marB="0" anchor="ctr">
                    <a:lnL>
                      <a:noFill/>
                    </a:lnL>
                    <a:lnR>
                      <a:noFill/>
                    </a:lnR>
                    <a:lnT>
                      <a:noFill/>
                    </a:lnT>
                    <a:lnB>
                      <a:noFill/>
                    </a:lnB>
                  </a:tcPr>
                </a:tc>
                <a:tc>
                  <a:txBody>
                    <a:bodyPr/>
                    <a:lstStyle/>
                    <a:p>
                      <a:pPr algn="l" fontAlgn="ctr"/>
                      <a:r>
                        <a:rPr lang="en-US" sz="900" b="0" i="0" u="none" strike="noStrike" dirty="0">
                          <a:solidFill>
                            <a:srgbClr val="000000"/>
                          </a:solidFill>
                          <a:effectLst/>
                          <a:latin typeface="Times New Roman"/>
                        </a:rPr>
                        <a:t>Will depend on application, ranging from every day or two (e.g. at start of shallow experiment) to every few days, with periodic system checks.</a:t>
                      </a:r>
                    </a:p>
                  </a:txBody>
                  <a:tcPr marL="9004" marR="9004" marT="9004" marB="0" anchor="ctr">
                    <a:lnL>
                      <a:noFill/>
                    </a:lnL>
                    <a:lnR>
                      <a:noFill/>
                    </a:lnR>
                    <a:lnT>
                      <a:noFill/>
                    </a:lnT>
                    <a:lnB>
                      <a:noFill/>
                    </a:lnB>
                  </a:tcPr>
                </a:tc>
                <a:tc>
                  <a:txBody>
                    <a:bodyPr/>
                    <a:lstStyle/>
                    <a:p>
                      <a:pPr algn="l" fontAlgn="ctr"/>
                      <a:r>
                        <a:rPr lang="en-US" sz="900" b="0" i="0" u="none" strike="noStrike" dirty="0">
                          <a:solidFill>
                            <a:srgbClr val="000000"/>
                          </a:solidFill>
                          <a:effectLst/>
                          <a:latin typeface="Times New Roman"/>
                        </a:rPr>
                        <a:t>Checks may be infrequent, need to be able to tell whether system is working (need more information on appropriate granularity of diagnostics and repair - red/green light, console with report(s) and </a:t>
                      </a:r>
                      <a:r>
                        <a:rPr lang="en-US" sz="900" b="0" i="0" u="none" strike="noStrike" dirty="0" err="1">
                          <a:solidFill>
                            <a:srgbClr val="000000"/>
                          </a:solidFill>
                          <a:effectLst/>
                          <a:latin typeface="Times New Roman"/>
                        </a:rPr>
                        <a:t>utils</a:t>
                      </a:r>
                      <a:r>
                        <a:rPr lang="en-US" sz="900" b="0" i="0" u="none" strike="noStrike" dirty="0">
                          <a:solidFill>
                            <a:srgbClr val="000000"/>
                          </a:solidFill>
                          <a:effectLst/>
                          <a:latin typeface="Times New Roman"/>
                        </a:rPr>
                        <a:t>, etc. )</a:t>
                      </a:r>
                      <a:br>
                        <a:rPr lang="en-US" sz="900" b="0" i="0" u="none" strike="noStrike" dirty="0">
                          <a:solidFill>
                            <a:srgbClr val="000000"/>
                          </a:solidFill>
                          <a:effectLst/>
                          <a:latin typeface="Times New Roman"/>
                        </a:rPr>
                      </a:br>
                      <a:r>
                        <a:rPr lang="en-US" sz="900" b="0" i="0" u="none" strike="noStrike" dirty="0">
                          <a:solidFill>
                            <a:srgbClr val="000000"/>
                          </a:solidFill>
                          <a:effectLst/>
                          <a:latin typeface="Times New Roman"/>
                        </a:rPr>
                        <a:t>What faults is the user capable of addressing? What components should be field-replaceable?</a:t>
                      </a:r>
                    </a:p>
                  </a:txBody>
                  <a:tcPr marL="9004" marR="9004" marT="9004" marB="0" anchor="ctr">
                    <a:lnL>
                      <a:noFill/>
                    </a:lnL>
                    <a:lnR>
                      <a:noFill/>
                    </a:lnR>
                    <a:lnT>
                      <a:noFill/>
                    </a:lnT>
                    <a:lnB>
                      <a:noFill/>
                    </a:lnB>
                  </a:tcPr>
                </a:tc>
              </a:tr>
            </a:tbl>
          </a:graphicData>
        </a:graphic>
      </p:graphicFrame>
    </p:spTree>
    <p:extLst>
      <p:ext uri="{BB962C8B-B14F-4D97-AF65-F5344CB8AC3E}">
        <p14:creationId xmlns:p14="http://schemas.microsoft.com/office/powerpoint/2010/main" val="99106102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xFOCE</a:t>
            </a:r>
            <a:r>
              <a:rPr lang="en-US" dirty="0"/>
              <a:t> Functional Requirements</a:t>
            </a:r>
            <a:br>
              <a:rPr lang="en-US" dirty="0"/>
            </a:br>
            <a:r>
              <a:rPr lang="en-US" i="1" dirty="0" smtClean="0"/>
              <a:t>Data Management</a:t>
            </a:r>
            <a:endParaRPr lang="en-US" dirty="0"/>
          </a:p>
        </p:txBody>
      </p:sp>
      <p:graphicFrame>
        <p:nvGraphicFramePr>
          <p:cNvPr id="8" name="Content Placeholder 7"/>
          <p:cNvGraphicFramePr>
            <a:graphicFrameLocks noGrp="1"/>
          </p:cNvGraphicFramePr>
          <p:nvPr>
            <p:ph idx="1"/>
          </p:nvPr>
        </p:nvGraphicFramePr>
        <p:xfrm>
          <a:off x="632257" y="1600200"/>
          <a:ext cx="7879486" cy="4525963"/>
        </p:xfrm>
        <a:graphic>
          <a:graphicData uri="http://schemas.openxmlformats.org/drawingml/2006/table">
            <a:tbl>
              <a:tblPr/>
              <a:tblGrid>
                <a:gridCol w="2112116"/>
                <a:gridCol w="681050"/>
                <a:gridCol w="2543160"/>
                <a:gridCol w="2543160"/>
              </a:tblGrid>
              <a:tr h="905193">
                <a:tc>
                  <a:txBody>
                    <a:bodyPr/>
                    <a:lstStyle/>
                    <a:p>
                      <a:pPr algn="r" fontAlgn="ctr"/>
                      <a:r>
                        <a:rPr lang="en-US" sz="800" b="0" i="0" u="none" strike="noStrike">
                          <a:solidFill>
                            <a:srgbClr val="000000"/>
                          </a:solidFill>
                          <a:effectLst/>
                          <a:latin typeface="Times New Roman"/>
                        </a:rPr>
                        <a:t>Data logging (remote side)</a:t>
                      </a:r>
                    </a:p>
                  </a:txBody>
                  <a:tcPr marL="8621" marR="8621" marT="8621" marB="0" anchor="ctr">
                    <a:lnL>
                      <a:noFill/>
                    </a:lnL>
                    <a:lnR>
                      <a:noFill/>
                    </a:lnR>
                    <a:lnT>
                      <a:noFill/>
                    </a:lnT>
                    <a:lnB>
                      <a:noFill/>
                    </a:lnB>
                  </a:tcPr>
                </a:tc>
                <a:tc>
                  <a:txBody>
                    <a:bodyPr/>
                    <a:lstStyle/>
                    <a:p>
                      <a:pPr algn="ctr" fontAlgn="ctr"/>
                      <a:r>
                        <a:rPr lang="en-US" sz="800" b="0" i="0" u="none" strike="noStrike">
                          <a:solidFill>
                            <a:srgbClr val="000000"/>
                          </a:solidFill>
                          <a:effectLst/>
                          <a:latin typeface="Calibri"/>
                        </a:rPr>
                        <a:t>required</a:t>
                      </a:r>
                    </a:p>
                  </a:txBody>
                  <a:tcPr marL="8621" marR="8621" marT="8621" marB="0" anchor="ctr">
                    <a:lnL>
                      <a:noFill/>
                    </a:lnL>
                    <a:lnR>
                      <a:noFill/>
                    </a:lnR>
                    <a:lnT>
                      <a:noFill/>
                    </a:lnT>
                    <a:lnB>
                      <a:noFill/>
                    </a:lnB>
                  </a:tcPr>
                </a:tc>
                <a:tc>
                  <a:txBody>
                    <a:bodyPr/>
                    <a:lstStyle/>
                    <a:p>
                      <a:pPr algn="l" fontAlgn="b"/>
                      <a:r>
                        <a:rPr lang="en-US" sz="800" b="0" i="0" u="none" strike="noStrike">
                          <a:solidFill>
                            <a:srgbClr val="000000"/>
                          </a:solidFill>
                          <a:effectLst/>
                          <a:latin typeface="Calibri"/>
                        </a:rPr>
                        <a:t/>
                      </a:r>
                      <a:br>
                        <a:rPr lang="en-US" sz="800" b="0" i="0" u="none" strike="noStrike">
                          <a:solidFill>
                            <a:srgbClr val="000000"/>
                          </a:solidFill>
                          <a:effectLst/>
                          <a:latin typeface="Calibri"/>
                        </a:rPr>
                      </a:br>
                      <a:r>
                        <a:rPr lang="en-US" sz="800" b="0" i="0" u="none" strike="noStrike">
                          <a:solidFill>
                            <a:srgbClr val="000000"/>
                          </a:solidFill>
                          <a:effectLst/>
                          <a:latin typeface="Calibri"/>
                        </a:rPr>
                        <a:t>Requirement is that all data must be recorded (independent of telemetry function) and available at end of experiment.</a:t>
                      </a:r>
                      <a:br>
                        <a:rPr lang="en-US" sz="800" b="0" i="0" u="none" strike="noStrike">
                          <a:solidFill>
                            <a:srgbClr val="000000"/>
                          </a:solidFill>
                          <a:effectLst/>
                          <a:latin typeface="Calibri"/>
                        </a:rPr>
                      </a:br>
                      <a:r>
                        <a:rPr lang="en-US" sz="800" b="0" i="0" u="none" strike="noStrike">
                          <a:solidFill>
                            <a:srgbClr val="000000"/>
                          </a:solidFill>
                          <a:effectLst/>
                          <a:latin typeface="Calibri"/>
                        </a:rPr>
                        <a:t>Full-resolution science and system data (for forensic reconstruction of events/anomalies)</a:t>
                      </a:r>
                      <a:br>
                        <a:rPr lang="en-US" sz="800" b="0" i="0" u="none" strike="noStrike">
                          <a:solidFill>
                            <a:srgbClr val="000000"/>
                          </a:solidFill>
                          <a:effectLst/>
                          <a:latin typeface="Calibri"/>
                        </a:rPr>
                      </a:br>
                      <a:r>
                        <a:rPr lang="en-US" sz="800" b="0" i="0" u="none" strike="noStrike">
                          <a:solidFill>
                            <a:srgbClr val="000000"/>
                          </a:solidFill>
                          <a:effectLst/>
                          <a:latin typeface="Calibri"/>
                        </a:rPr>
                        <a:t>Must be independent of telemetry </a:t>
                      </a:r>
                    </a:p>
                  </a:txBody>
                  <a:tcPr marL="8621" marR="8621" marT="8621" marB="0" anchor="b">
                    <a:lnL>
                      <a:noFill/>
                    </a:lnL>
                    <a:lnR>
                      <a:noFill/>
                    </a:lnR>
                    <a:lnT>
                      <a:noFill/>
                    </a:lnT>
                    <a:lnB>
                      <a:noFill/>
                    </a:lnB>
                  </a:tcPr>
                </a:tc>
                <a:tc>
                  <a:txBody>
                    <a:bodyPr/>
                    <a:lstStyle/>
                    <a:p>
                      <a:pPr algn="l" fontAlgn="ctr"/>
                      <a:endParaRPr lang="en-US" sz="800" b="0" i="0" u="none" strike="noStrike">
                        <a:solidFill>
                          <a:srgbClr val="000000"/>
                        </a:solidFill>
                        <a:effectLst/>
                        <a:latin typeface="Calibri"/>
                      </a:endParaRPr>
                    </a:p>
                  </a:txBody>
                  <a:tcPr marL="8621" marR="8621" marT="8621" marB="0" anchor="ctr">
                    <a:lnL>
                      <a:noFill/>
                    </a:lnL>
                    <a:lnR>
                      <a:noFill/>
                    </a:lnR>
                    <a:lnT>
                      <a:noFill/>
                    </a:lnT>
                    <a:lnB>
                      <a:noFill/>
                    </a:lnB>
                  </a:tcPr>
                </a:tc>
              </a:tr>
              <a:tr h="517253">
                <a:tc>
                  <a:txBody>
                    <a:bodyPr/>
                    <a:lstStyle/>
                    <a:p>
                      <a:pPr algn="r" fontAlgn="ctr"/>
                      <a:r>
                        <a:rPr lang="en-US" sz="800" b="0" i="0" u="none" strike="noStrike">
                          <a:solidFill>
                            <a:srgbClr val="000000"/>
                          </a:solidFill>
                          <a:effectLst/>
                          <a:latin typeface="Times New Roman"/>
                        </a:rPr>
                        <a:t>Adjustable device sample rates</a:t>
                      </a:r>
                    </a:p>
                  </a:txBody>
                  <a:tcPr marL="8621" marR="8621" marT="8621" marB="0" anchor="ctr">
                    <a:lnL>
                      <a:noFill/>
                    </a:lnL>
                    <a:lnR>
                      <a:noFill/>
                    </a:lnR>
                    <a:lnT>
                      <a:noFill/>
                    </a:lnT>
                    <a:lnB>
                      <a:noFill/>
                    </a:lnB>
                  </a:tcPr>
                </a:tc>
                <a:tc>
                  <a:txBody>
                    <a:bodyPr/>
                    <a:lstStyle/>
                    <a:p>
                      <a:pPr algn="ctr" fontAlgn="ctr"/>
                      <a:r>
                        <a:rPr lang="en-US" sz="800" b="0" i="0" u="none" strike="noStrike">
                          <a:solidFill>
                            <a:srgbClr val="000000"/>
                          </a:solidFill>
                          <a:effectLst/>
                          <a:latin typeface="Calibri"/>
                        </a:rPr>
                        <a:t>preferred</a:t>
                      </a:r>
                    </a:p>
                  </a:txBody>
                  <a:tcPr marL="8621" marR="8621" marT="8621" marB="0" anchor="ctr">
                    <a:lnL>
                      <a:noFill/>
                    </a:lnL>
                    <a:lnR>
                      <a:noFill/>
                    </a:lnR>
                    <a:lnT>
                      <a:noFill/>
                    </a:lnT>
                    <a:lnB>
                      <a:noFill/>
                    </a:lnB>
                  </a:tcPr>
                </a:tc>
                <a:tc>
                  <a:txBody>
                    <a:bodyPr/>
                    <a:lstStyle/>
                    <a:p>
                      <a:pPr algn="l" fontAlgn="ctr"/>
                      <a:r>
                        <a:rPr lang="en-US" sz="800" b="0" i="0" u="none" strike="noStrike">
                          <a:solidFill>
                            <a:srgbClr val="000000"/>
                          </a:solidFill>
                          <a:effectLst/>
                          <a:latin typeface="Times New Roman"/>
                        </a:rPr>
                        <a:t>Must be able to set sample rates to provide best resolution for diagnostics, and lower sample rates for logging and performance.</a:t>
                      </a:r>
                      <a:br>
                        <a:rPr lang="en-US" sz="800" b="0" i="0" u="none" strike="noStrike">
                          <a:solidFill>
                            <a:srgbClr val="000000"/>
                          </a:solidFill>
                          <a:effectLst/>
                          <a:latin typeface="Times New Roman"/>
                        </a:rPr>
                      </a:br>
                      <a:r>
                        <a:rPr lang="en-US" sz="800" b="0" i="0" u="none" strike="noStrike">
                          <a:solidFill>
                            <a:srgbClr val="000000"/>
                          </a:solidFill>
                          <a:effectLst/>
                          <a:latin typeface="Times New Roman"/>
                        </a:rPr>
                        <a:t>See data logging rates below</a:t>
                      </a:r>
                    </a:p>
                  </a:txBody>
                  <a:tcPr marL="8621" marR="8621" marT="8621" marB="0" anchor="ctr">
                    <a:lnL>
                      <a:noFill/>
                    </a:lnL>
                    <a:lnR>
                      <a:noFill/>
                    </a:lnR>
                    <a:lnT>
                      <a:noFill/>
                    </a:lnT>
                    <a:lnB>
                      <a:noFill/>
                    </a:lnB>
                  </a:tcPr>
                </a:tc>
                <a:tc>
                  <a:txBody>
                    <a:bodyPr/>
                    <a:lstStyle/>
                    <a:p>
                      <a:pPr algn="l" fontAlgn="ctr"/>
                      <a:endParaRPr lang="en-US" sz="800" b="0" i="0" u="none" strike="noStrike">
                        <a:solidFill>
                          <a:srgbClr val="000000"/>
                        </a:solidFill>
                        <a:effectLst/>
                        <a:latin typeface="Times New Roman"/>
                      </a:endParaRPr>
                    </a:p>
                  </a:txBody>
                  <a:tcPr marL="8621" marR="8621" marT="8621" marB="0" anchor="ctr">
                    <a:lnL>
                      <a:noFill/>
                    </a:lnL>
                    <a:lnR>
                      <a:noFill/>
                    </a:lnR>
                    <a:lnT>
                      <a:noFill/>
                    </a:lnT>
                    <a:lnB>
                      <a:noFill/>
                    </a:lnB>
                  </a:tcPr>
                </a:tc>
              </a:tr>
              <a:tr h="775879">
                <a:tc>
                  <a:txBody>
                    <a:bodyPr/>
                    <a:lstStyle/>
                    <a:p>
                      <a:pPr algn="r" fontAlgn="ctr"/>
                      <a:r>
                        <a:rPr lang="en-US" sz="800" b="0" i="0" u="none" strike="noStrike">
                          <a:solidFill>
                            <a:srgbClr val="000000"/>
                          </a:solidFill>
                          <a:effectLst/>
                          <a:latin typeface="Times New Roman"/>
                        </a:rPr>
                        <a:t>Data logging rates (core instruments)</a:t>
                      </a:r>
                    </a:p>
                  </a:txBody>
                  <a:tcPr marL="8621" marR="8621" marT="8621" marB="0" anchor="ctr">
                    <a:lnL>
                      <a:noFill/>
                    </a:lnL>
                    <a:lnR>
                      <a:noFill/>
                    </a:lnR>
                    <a:lnT>
                      <a:noFill/>
                    </a:lnT>
                    <a:lnB>
                      <a:noFill/>
                    </a:lnB>
                  </a:tcPr>
                </a:tc>
                <a:tc>
                  <a:txBody>
                    <a:bodyPr/>
                    <a:lstStyle/>
                    <a:p>
                      <a:pPr algn="ctr" fontAlgn="ctr"/>
                      <a:r>
                        <a:rPr lang="en-US" sz="800" b="0" i="0" u="none" strike="noStrike">
                          <a:solidFill>
                            <a:srgbClr val="000000"/>
                          </a:solidFill>
                          <a:effectLst/>
                          <a:latin typeface="Calibri"/>
                        </a:rPr>
                        <a:t>required</a:t>
                      </a:r>
                    </a:p>
                  </a:txBody>
                  <a:tcPr marL="8621" marR="8621" marT="8621" marB="0" anchor="ctr">
                    <a:lnL>
                      <a:noFill/>
                    </a:lnL>
                    <a:lnR>
                      <a:noFill/>
                    </a:lnR>
                    <a:lnT>
                      <a:noFill/>
                    </a:lnT>
                    <a:lnB>
                      <a:noFill/>
                    </a:lnB>
                  </a:tcPr>
                </a:tc>
                <a:tc>
                  <a:txBody>
                    <a:bodyPr/>
                    <a:lstStyle/>
                    <a:p>
                      <a:pPr algn="l" fontAlgn="ctr"/>
                      <a:r>
                        <a:rPr lang="en-US" sz="800" b="0" i="0" u="none" strike="noStrike">
                          <a:solidFill>
                            <a:srgbClr val="000000"/>
                          </a:solidFill>
                          <a:effectLst/>
                          <a:latin typeface="Times New Roman"/>
                        </a:rPr>
                        <a:t>TBD…</a:t>
                      </a:r>
                      <a:br>
                        <a:rPr lang="en-US" sz="800" b="0" i="0" u="none" strike="noStrike">
                          <a:solidFill>
                            <a:srgbClr val="000000"/>
                          </a:solidFill>
                          <a:effectLst/>
                          <a:latin typeface="Times New Roman"/>
                        </a:rPr>
                      </a:br>
                      <a:r>
                        <a:rPr lang="en-US" sz="800" b="0" i="0" u="none" strike="noStrike">
                          <a:solidFill>
                            <a:srgbClr val="000000"/>
                          </a:solidFill>
                          <a:effectLst/>
                          <a:latin typeface="Times New Roman"/>
                        </a:rPr>
                        <a:t>CTD, pH, velocity/flow</a:t>
                      </a:r>
                      <a:br>
                        <a:rPr lang="en-US" sz="800" b="0" i="0" u="none" strike="noStrike">
                          <a:solidFill>
                            <a:srgbClr val="000000"/>
                          </a:solidFill>
                          <a:effectLst/>
                          <a:latin typeface="Times New Roman"/>
                        </a:rPr>
                      </a:br>
                      <a:r>
                        <a:rPr lang="en-US" sz="800" b="0" i="0" u="none" strike="noStrike">
                          <a:solidFill>
                            <a:srgbClr val="000000"/>
                          </a:solidFill>
                          <a:effectLst/>
                          <a:latin typeface="Times New Roman"/>
                        </a:rPr>
                        <a:t>Rates up to 2 Hz (10 Hz?)</a:t>
                      </a:r>
                      <a:br>
                        <a:rPr lang="en-US" sz="800" b="0" i="0" u="none" strike="noStrike">
                          <a:solidFill>
                            <a:srgbClr val="000000"/>
                          </a:solidFill>
                          <a:effectLst/>
                          <a:latin typeface="Times New Roman"/>
                        </a:rPr>
                      </a:br>
                      <a:r>
                        <a:rPr lang="en-US" sz="800" b="0" i="0" u="none" strike="noStrike">
                          <a:solidFill>
                            <a:srgbClr val="000000"/>
                          </a:solidFill>
                          <a:effectLst/>
                          <a:latin typeface="Times New Roman"/>
                        </a:rPr>
                        <a:t>Must support system and science data stream rates</a:t>
                      </a:r>
                      <a:br>
                        <a:rPr lang="en-US" sz="800" b="0" i="0" u="none" strike="noStrike">
                          <a:solidFill>
                            <a:srgbClr val="000000"/>
                          </a:solidFill>
                          <a:effectLst/>
                          <a:latin typeface="Times New Roman"/>
                        </a:rPr>
                      </a:br>
                      <a:r>
                        <a:rPr lang="en-US" sz="800" b="0" i="0" u="none" strike="noStrike">
                          <a:solidFill>
                            <a:srgbClr val="000000"/>
                          </a:solidFill>
                          <a:effectLst/>
                          <a:latin typeface="Times New Roman"/>
                        </a:rPr>
                        <a:t>Depends on environmental conditions, velocity sampling strategies</a:t>
                      </a:r>
                    </a:p>
                  </a:txBody>
                  <a:tcPr marL="8621" marR="8621" marT="8621" marB="0" anchor="ctr">
                    <a:lnL>
                      <a:noFill/>
                    </a:lnL>
                    <a:lnR>
                      <a:noFill/>
                    </a:lnR>
                    <a:lnT>
                      <a:noFill/>
                    </a:lnT>
                    <a:lnB>
                      <a:noFill/>
                    </a:lnB>
                  </a:tcPr>
                </a:tc>
                <a:tc>
                  <a:txBody>
                    <a:bodyPr/>
                    <a:lstStyle/>
                    <a:p>
                      <a:pPr algn="l" fontAlgn="ctr"/>
                      <a:endParaRPr lang="en-US" sz="800" b="0" i="0" u="none" strike="noStrike">
                        <a:solidFill>
                          <a:srgbClr val="000000"/>
                        </a:solidFill>
                        <a:effectLst/>
                        <a:latin typeface="Times New Roman"/>
                      </a:endParaRPr>
                    </a:p>
                  </a:txBody>
                  <a:tcPr marL="8621" marR="8621" marT="8621" marB="0" anchor="ctr">
                    <a:lnL>
                      <a:noFill/>
                    </a:lnL>
                    <a:lnR>
                      <a:noFill/>
                    </a:lnR>
                    <a:lnT>
                      <a:noFill/>
                    </a:lnT>
                    <a:lnB>
                      <a:noFill/>
                    </a:lnB>
                  </a:tcPr>
                </a:tc>
              </a:tr>
              <a:tr h="1034506">
                <a:tc>
                  <a:txBody>
                    <a:bodyPr/>
                    <a:lstStyle/>
                    <a:p>
                      <a:pPr algn="r" fontAlgn="ctr"/>
                      <a:r>
                        <a:rPr lang="en-US" sz="800" b="0" i="0" u="none" strike="noStrike">
                          <a:solidFill>
                            <a:srgbClr val="000000"/>
                          </a:solidFill>
                          <a:effectLst/>
                          <a:latin typeface="Times New Roman"/>
                        </a:rPr>
                        <a:t>Data archive (shore side)</a:t>
                      </a:r>
                    </a:p>
                  </a:txBody>
                  <a:tcPr marL="8621" marR="8621" marT="8621" marB="0" anchor="ctr">
                    <a:lnL>
                      <a:noFill/>
                    </a:lnL>
                    <a:lnR>
                      <a:noFill/>
                    </a:lnR>
                    <a:lnT>
                      <a:noFill/>
                    </a:lnT>
                    <a:lnB>
                      <a:noFill/>
                    </a:lnB>
                  </a:tcPr>
                </a:tc>
                <a:tc>
                  <a:txBody>
                    <a:bodyPr/>
                    <a:lstStyle/>
                    <a:p>
                      <a:pPr algn="ctr" fontAlgn="ctr"/>
                      <a:r>
                        <a:rPr lang="en-US" sz="800" b="0" i="0" u="none" strike="noStrike">
                          <a:solidFill>
                            <a:srgbClr val="000000"/>
                          </a:solidFill>
                          <a:effectLst/>
                          <a:latin typeface="Calibri"/>
                        </a:rPr>
                        <a:t>unspecified</a:t>
                      </a:r>
                    </a:p>
                  </a:txBody>
                  <a:tcPr marL="8621" marR="8621" marT="8621" marB="0" anchor="ctr">
                    <a:lnL>
                      <a:noFill/>
                    </a:lnL>
                    <a:lnR>
                      <a:noFill/>
                    </a:lnR>
                    <a:lnT>
                      <a:noFill/>
                    </a:lnT>
                    <a:lnB>
                      <a:noFill/>
                    </a:lnB>
                  </a:tcPr>
                </a:tc>
                <a:tc>
                  <a:txBody>
                    <a:bodyPr/>
                    <a:lstStyle/>
                    <a:p>
                      <a:pPr algn="l" fontAlgn="b"/>
                      <a:r>
                        <a:rPr lang="en-US" sz="800" b="0" i="0" u="none" strike="noStrike">
                          <a:solidFill>
                            <a:srgbClr val="000000"/>
                          </a:solidFill>
                          <a:effectLst/>
                          <a:latin typeface="Calibri"/>
                        </a:rPr>
                        <a:t>Split opinions – must vs should</a:t>
                      </a:r>
                      <a:br>
                        <a:rPr lang="en-US" sz="800" b="0" i="0" u="none" strike="noStrike">
                          <a:solidFill>
                            <a:srgbClr val="000000"/>
                          </a:solidFill>
                          <a:effectLst/>
                          <a:latin typeface="Calibri"/>
                        </a:rPr>
                      </a:br>
                      <a:r>
                        <a:rPr lang="en-US" sz="800" b="0" i="0" u="none" strike="noStrike">
                          <a:solidFill>
                            <a:srgbClr val="000000"/>
                          </a:solidFill>
                          <a:effectLst/>
                          <a:latin typeface="Calibri"/>
                        </a:rPr>
                        <a:t>Single point of failure/enabler</a:t>
                      </a:r>
                      <a:br>
                        <a:rPr lang="en-US" sz="800" b="0" i="0" u="none" strike="noStrike">
                          <a:solidFill>
                            <a:srgbClr val="000000"/>
                          </a:solidFill>
                          <a:effectLst/>
                          <a:latin typeface="Calibri"/>
                        </a:rPr>
                      </a:br>
                      <a:r>
                        <a:rPr lang="en-US" sz="800" b="0" i="0" u="none" strike="noStrike">
                          <a:solidFill>
                            <a:srgbClr val="000000"/>
                          </a:solidFill>
                          <a:effectLst/>
                          <a:latin typeface="Calibri"/>
                        </a:rPr>
                        <a:t>Vs</a:t>
                      </a:r>
                      <a:br>
                        <a:rPr lang="en-US" sz="800" b="0" i="0" u="none" strike="noStrike">
                          <a:solidFill>
                            <a:srgbClr val="000000"/>
                          </a:solidFill>
                          <a:effectLst/>
                          <a:latin typeface="Calibri"/>
                        </a:rPr>
                      </a:br>
                      <a:r>
                        <a:rPr lang="en-US" sz="800" b="0" i="0" u="none" strike="noStrike">
                          <a:solidFill>
                            <a:srgbClr val="000000"/>
                          </a:solidFill>
                          <a:effectLst/>
                          <a:latin typeface="Calibri"/>
                        </a:rPr>
                        <a:t>Not strictly required to do FOCE</a:t>
                      </a:r>
                      <a:br>
                        <a:rPr lang="en-US" sz="800" b="0" i="0" u="none" strike="noStrike">
                          <a:solidFill>
                            <a:srgbClr val="000000"/>
                          </a:solidFill>
                          <a:effectLst/>
                          <a:latin typeface="Calibri"/>
                        </a:rPr>
                      </a:br>
                      <a:r>
                        <a:rPr lang="en-US" sz="800" b="0" i="0" u="none" strike="noStrike">
                          <a:solidFill>
                            <a:srgbClr val="000000"/>
                          </a:solidFill>
                          <a:effectLst/>
                          <a:latin typeface="Calibri"/>
                        </a:rPr>
                        <a:t>Part of system to get data to shore</a:t>
                      </a:r>
                      <a:br>
                        <a:rPr lang="en-US" sz="800" b="0" i="0" u="none" strike="noStrike">
                          <a:solidFill>
                            <a:srgbClr val="000000"/>
                          </a:solidFill>
                          <a:effectLst/>
                          <a:latin typeface="Calibri"/>
                        </a:rPr>
                      </a:br>
                      <a:r>
                        <a:rPr lang="en-US" sz="800" b="0" i="0" u="none" strike="noStrike">
                          <a:solidFill>
                            <a:srgbClr val="000000"/>
                          </a:solidFill>
                          <a:effectLst/>
                          <a:latin typeface="Calibri"/>
                        </a:rPr>
                        <a:t>Maybe not automatic</a:t>
                      </a:r>
                      <a:br>
                        <a:rPr lang="en-US" sz="800" b="0" i="0" u="none" strike="noStrike">
                          <a:solidFill>
                            <a:srgbClr val="000000"/>
                          </a:solidFill>
                          <a:effectLst/>
                          <a:latin typeface="Calibri"/>
                        </a:rPr>
                      </a:br>
                      <a:r>
                        <a:rPr lang="en-US" sz="800" b="0" i="0" u="none" strike="noStrike">
                          <a:solidFill>
                            <a:srgbClr val="000000"/>
                          </a:solidFill>
                          <a:effectLst/>
                          <a:latin typeface="Calibri"/>
                        </a:rPr>
                        <a:t>Maybe very low tech (scp)</a:t>
                      </a:r>
                      <a:br>
                        <a:rPr lang="en-US" sz="800" b="0" i="0" u="none" strike="noStrike">
                          <a:solidFill>
                            <a:srgbClr val="000000"/>
                          </a:solidFill>
                          <a:effectLst/>
                          <a:latin typeface="Calibri"/>
                        </a:rPr>
                      </a:br>
                      <a:r>
                        <a:rPr lang="en-US" sz="800" b="0" i="0" u="none" strike="noStrike">
                          <a:solidFill>
                            <a:srgbClr val="000000"/>
                          </a:solidFill>
                          <a:effectLst/>
                          <a:latin typeface="Calibri"/>
                        </a:rPr>
                        <a:t>Cost vs value</a:t>
                      </a:r>
                    </a:p>
                  </a:txBody>
                  <a:tcPr marL="8621" marR="8621" marT="8621" marB="0" anchor="b">
                    <a:lnL>
                      <a:noFill/>
                    </a:lnL>
                    <a:lnR>
                      <a:noFill/>
                    </a:lnR>
                    <a:lnT>
                      <a:noFill/>
                    </a:lnT>
                    <a:lnB>
                      <a:noFill/>
                    </a:lnB>
                  </a:tcPr>
                </a:tc>
                <a:tc>
                  <a:txBody>
                    <a:bodyPr/>
                    <a:lstStyle/>
                    <a:p>
                      <a:pPr algn="l" fontAlgn="ctr"/>
                      <a:endParaRPr lang="en-US" sz="800" b="0" i="0" u="none" strike="noStrike">
                        <a:solidFill>
                          <a:srgbClr val="000000"/>
                        </a:solidFill>
                        <a:effectLst/>
                        <a:latin typeface="Calibri"/>
                      </a:endParaRPr>
                    </a:p>
                  </a:txBody>
                  <a:tcPr marL="8621" marR="8621" marT="8621" marB="0" anchor="ctr">
                    <a:lnL>
                      <a:noFill/>
                    </a:lnL>
                    <a:lnR>
                      <a:noFill/>
                    </a:lnR>
                    <a:lnT>
                      <a:noFill/>
                    </a:lnT>
                    <a:lnB>
                      <a:noFill/>
                    </a:lnB>
                  </a:tcPr>
                </a:tc>
              </a:tr>
              <a:tr h="775879">
                <a:tc>
                  <a:txBody>
                    <a:bodyPr/>
                    <a:lstStyle/>
                    <a:p>
                      <a:pPr algn="r" fontAlgn="ctr"/>
                      <a:r>
                        <a:rPr lang="en-US" sz="800" b="0" i="0" u="none" strike="noStrike">
                          <a:solidFill>
                            <a:srgbClr val="000000"/>
                          </a:solidFill>
                          <a:effectLst/>
                          <a:latin typeface="Times New Roman"/>
                        </a:rPr>
                        <a:t>Data log format</a:t>
                      </a:r>
                    </a:p>
                  </a:txBody>
                  <a:tcPr marL="8621" marR="8621" marT="8621" marB="0" anchor="ctr">
                    <a:lnL>
                      <a:noFill/>
                    </a:lnL>
                    <a:lnR>
                      <a:noFill/>
                    </a:lnR>
                    <a:lnT>
                      <a:noFill/>
                    </a:lnT>
                    <a:lnB>
                      <a:noFill/>
                    </a:lnB>
                  </a:tcPr>
                </a:tc>
                <a:tc>
                  <a:txBody>
                    <a:bodyPr/>
                    <a:lstStyle/>
                    <a:p>
                      <a:pPr algn="ctr" fontAlgn="ctr"/>
                      <a:r>
                        <a:rPr lang="en-US" sz="800" b="0" i="0" u="none" strike="noStrike">
                          <a:solidFill>
                            <a:srgbClr val="000000"/>
                          </a:solidFill>
                          <a:effectLst/>
                          <a:latin typeface="Calibri"/>
                        </a:rPr>
                        <a:t>optional</a:t>
                      </a:r>
                    </a:p>
                  </a:txBody>
                  <a:tcPr marL="8621" marR="8621" marT="8621" marB="0" anchor="ctr">
                    <a:lnL>
                      <a:noFill/>
                    </a:lnL>
                    <a:lnR>
                      <a:noFill/>
                    </a:lnR>
                    <a:lnT>
                      <a:noFill/>
                    </a:lnT>
                    <a:lnB>
                      <a:noFill/>
                    </a:lnB>
                  </a:tcPr>
                </a:tc>
                <a:tc>
                  <a:txBody>
                    <a:bodyPr/>
                    <a:lstStyle/>
                    <a:p>
                      <a:pPr algn="l" fontAlgn="b"/>
                      <a:r>
                        <a:rPr lang="en-US" sz="800" b="0" i="0" u="none" strike="noStrike">
                          <a:solidFill>
                            <a:srgbClr val="000000"/>
                          </a:solidFill>
                          <a:effectLst/>
                          <a:latin typeface="Calibri"/>
                        </a:rPr>
                        <a:t>Timestamped data</a:t>
                      </a:r>
                      <a:br>
                        <a:rPr lang="en-US" sz="800" b="0" i="0" u="none" strike="noStrike">
                          <a:solidFill>
                            <a:srgbClr val="000000"/>
                          </a:solidFill>
                          <a:effectLst/>
                          <a:latin typeface="Calibri"/>
                        </a:rPr>
                      </a:br>
                      <a:r>
                        <a:rPr lang="en-US" sz="800" b="0" i="0" u="none" strike="noStrike">
                          <a:solidFill>
                            <a:srgbClr val="000000"/>
                          </a:solidFill>
                          <a:effectLst/>
                          <a:latin typeface="Calibri"/>
                        </a:rPr>
                        <a:t>Any format OK as long as complete, robust.</a:t>
                      </a:r>
                      <a:br>
                        <a:rPr lang="en-US" sz="800" b="0" i="0" u="none" strike="noStrike">
                          <a:solidFill>
                            <a:srgbClr val="000000"/>
                          </a:solidFill>
                          <a:effectLst/>
                          <a:latin typeface="Calibri"/>
                        </a:rPr>
                      </a:br>
                      <a:r>
                        <a:rPr lang="en-US" sz="800" b="0" i="0" u="none" strike="noStrike">
                          <a:solidFill>
                            <a:srgbClr val="000000"/>
                          </a:solidFill>
                          <a:effectLst/>
                          <a:latin typeface="Calibri"/>
                        </a:rPr>
                        <a:t>If not human readable, need tools to access records.</a:t>
                      </a:r>
                      <a:br>
                        <a:rPr lang="en-US" sz="800" b="0" i="0" u="none" strike="noStrike">
                          <a:solidFill>
                            <a:srgbClr val="000000"/>
                          </a:solidFill>
                          <a:effectLst/>
                          <a:latin typeface="Calibri"/>
                        </a:rPr>
                      </a:br>
                      <a:r>
                        <a:rPr lang="en-US" sz="800" b="0" i="0" u="none" strike="noStrike">
                          <a:solidFill>
                            <a:srgbClr val="000000"/>
                          </a:solidFill>
                          <a:effectLst/>
                          <a:latin typeface="Calibri"/>
                        </a:rPr>
                        <a:t>Segmented logs?</a:t>
                      </a:r>
                      <a:br>
                        <a:rPr lang="en-US" sz="800" b="0" i="0" u="none" strike="noStrike">
                          <a:solidFill>
                            <a:srgbClr val="000000"/>
                          </a:solidFill>
                          <a:effectLst/>
                          <a:latin typeface="Calibri"/>
                        </a:rPr>
                      </a:br>
                      <a:r>
                        <a:rPr lang="en-US" sz="800" b="0" i="0" u="none" strike="noStrike">
                          <a:solidFill>
                            <a:srgbClr val="000000"/>
                          </a:solidFill>
                          <a:effectLst/>
                          <a:latin typeface="Calibri"/>
                        </a:rPr>
                        <a:t>Must be able to request specific records using specified time range(s) or number of records</a:t>
                      </a:r>
                    </a:p>
                  </a:txBody>
                  <a:tcPr marL="8621" marR="8621" marT="8621" marB="0" anchor="b">
                    <a:lnL>
                      <a:noFill/>
                    </a:lnL>
                    <a:lnR>
                      <a:noFill/>
                    </a:lnR>
                    <a:lnT>
                      <a:noFill/>
                    </a:lnT>
                    <a:lnB>
                      <a:noFill/>
                    </a:lnB>
                  </a:tcPr>
                </a:tc>
                <a:tc>
                  <a:txBody>
                    <a:bodyPr/>
                    <a:lstStyle/>
                    <a:p>
                      <a:pPr algn="l" fontAlgn="ctr"/>
                      <a:r>
                        <a:rPr lang="en-US" sz="800" b="0" i="0" u="none" strike="noStrike">
                          <a:solidFill>
                            <a:srgbClr val="000000"/>
                          </a:solidFill>
                          <a:effectLst/>
                          <a:latin typeface="Calibri"/>
                        </a:rPr>
                        <a:t>Simple timestamped comma delimited flat files are OK</a:t>
                      </a:r>
                      <a:br>
                        <a:rPr lang="en-US" sz="800" b="0" i="0" u="none" strike="noStrike">
                          <a:solidFill>
                            <a:srgbClr val="000000"/>
                          </a:solidFill>
                          <a:effectLst/>
                          <a:latin typeface="Calibri"/>
                        </a:rPr>
                      </a:br>
                      <a:r>
                        <a:rPr lang="en-US" sz="800" b="0" i="0" u="none" strike="noStrike">
                          <a:solidFill>
                            <a:srgbClr val="000000"/>
                          </a:solidFill>
                          <a:effectLst/>
                          <a:latin typeface="Calibri"/>
                        </a:rPr>
                        <a:t>Need mechanism to decimate/filter data (too much data is hard to work with)</a:t>
                      </a:r>
                    </a:p>
                  </a:txBody>
                  <a:tcPr marL="8621" marR="8621" marT="8621" marB="0" anchor="ctr">
                    <a:lnL>
                      <a:noFill/>
                    </a:lnL>
                    <a:lnR>
                      <a:noFill/>
                    </a:lnR>
                    <a:lnT>
                      <a:noFill/>
                    </a:lnT>
                    <a:lnB>
                      <a:noFill/>
                    </a:lnB>
                  </a:tcPr>
                </a:tc>
              </a:tr>
              <a:tr h="517253">
                <a:tc>
                  <a:txBody>
                    <a:bodyPr/>
                    <a:lstStyle/>
                    <a:p>
                      <a:pPr algn="r" fontAlgn="ctr"/>
                      <a:r>
                        <a:rPr lang="en-US" sz="800" b="0" i="0" u="none" strike="noStrike">
                          <a:solidFill>
                            <a:srgbClr val="000000"/>
                          </a:solidFill>
                          <a:effectLst/>
                          <a:latin typeface="Times New Roman"/>
                        </a:rPr>
                        <a:t>Data log capacity</a:t>
                      </a:r>
                    </a:p>
                  </a:txBody>
                  <a:tcPr marL="8621" marR="8621" marT="8621" marB="0" anchor="ctr">
                    <a:lnL>
                      <a:noFill/>
                    </a:lnL>
                    <a:lnR>
                      <a:noFill/>
                    </a:lnR>
                    <a:lnT>
                      <a:noFill/>
                    </a:lnT>
                    <a:lnB>
                      <a:noFill/>
                    </a:lnB>
                  </a:tcPr>
                </a:tc>
                <a:tc>
                  <a:txBody>
                    <a:bodyPr/>
                    <a:lstStyle/>
                    <a:p>
                      <a:pPr algn="ctr" fontAlgn="ctr"/>
                      <a:r>
                        <a:rPr lang="en-US" sz="800" b="0" i="0" u="none" strike="noStrike">
                          <a:solidFill>
                            <a:srgbClr val="000000"/>
                          </a:solidFill>
                          <a:effectLst/>
                          <a:latin typeface="Calibri"/>
                        </a:rPr>
                        <a:t>required</a:t>
                      </a:r>
                    </a:p>
                  </a:txBody>
                  <a:tcPr marL="8621" marR="8621" marT="8621" marB="0" anchor="ctr">
                    <a:lnL>
                      <a:noFill/>
                    </a:lnL>
                    <a:lnR>
                      <a:noFill/>
                    </a:lnR>
                    <a:lnT>
                      <a:noFill/>
                    </a:lnT>
                    <a:lnB>
                      <a:noFill/>
                    </a:lnB>
                  </a:tcPr>
                </a:tc>
                <a:tc>
                  <a:txBody>
                    <a:bodyPr/>
                    <a:lstStyle/>
                    <a:p>
                      <a:pPr algn="l" fontAlgn="b"/>
                      <a:r>
                        <a:rPr lang="en-US" sz="800" b="0" i="0" u="none" strike="noStrike">
                          <a:solidFill>
                            <a:srgbClr val="000000"/>
                          </a:solidFill>
                          <a:effectLst/>
                          <a:latin typeface="Calibri"/>
                        </a:rPr>
                        <a:t>Must record all science and  system data for 6 month deployment.</a:t>
                      </a:r>
                      <a:br>
                        <a:rPr lang="en-US" sz="800" b="0" i="0" u="none" strike="noStrike">
                          <a:solidFill>
                            <a:srgbClr val="000000"/>
                          </a:solidFill>
                          <a:effectLst/>
                          <a:latin typeface="Calibri"/>
                        </a:rPr>
                      </a:br>
                      <a:r>
                        <a:rPr lang="en-US" sz="800" b="0" i="0" u="none" strike="noStrike">
                          <a:solidFill>
                            <a:srgbClr val="000000"/>
                          </a:solidFill>
                          <a:effectLst/>
                          <a:latin typeface="Calibri"/>
                        </a:rPr>
                        <a:t>Depends: data rates, number of streams, sample rates, data log format</a:t>
                      </a:r>
                    </a:p>
                  </a:txBody>
                  <a:tcPr marL="8621" marR="8621" marT="8621" marB="0" anchor="b">
                    <a:lnL>
                      <a:noFill/>
                    </a:lnL>
                    <a:lnR>
                      <a:noFill/>
                    </a:lnR>
                    <a:lnT>
                      <a:noFill/>
                    </a:lnT>
                    <a:lnB>
                      <a:noFill/>
                    </a:lnB>
                  </a:tcPr>
                </a:tc>
                <a:tc>
                  <a:txBody>
                    <a:bodyPr/>
                    <a:lstStyle/>
                    <a:p>
                      <a:pPr algn="l" fontAlgn="ctr"/>
                      <a:endParaRPr lang="en-US" sz="800" b="0" i="0" u="none" strike="noStrike" dirty="0">
                        <a:solidFill>
                          <a:srgbClr val="000000"/>
                        </a:solidFill>
                        <a:effectLst/>
                        <a:latin typeface="Calibri"/>
                      </a:endParaRPr>
                    </a:p>
                  </a:txBody>
                  <a:tcPr marL="8621" marR="8621" marT="8621" marB="0" anchor="ctr">
                    <a:lnL>
                      <a:noFill/>
                    </a:lnL>
                    <a:lnR>
                      <a:noFill/>
                    </a:lnR>
                    <a:lnT>
                      <a:noFill/>
                    </a:lnT>
                    <a:lnB>
                      <a:noFill/>
                    </a:lnB>
                  </a:tcPr>
                </a:tc>
              </a:tr>
            </a:tbl>
          </a:graphicData>
        </a:graphic>
      </p:graphicFrame>
    </p:spTree>
    <p:extLst>
      <p:ext uri="{BB962C8B-B14F-4D97-AF65-F5344CB8AC3E}">
        <p14:creationId xmlns:p14="http://schemas.microsoft.com/office/powerpoint/2010/main" val="232356055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2788</TotalTime>
  <Words>1394</Words>
  <Application>Microsoft Macintosh PowerPoint</Application>
  <PresentationFormat>On-screen Show (4:3)</PresentationFormat>
  <Paragraphs>344</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xFOCE</vt:lpstr>
      <vt:lpstr>xFOCE Science Reqs</vt:lpstr>
      <vt:lpstr>xFOCE Functional Requirements Performance</vt:lpstr>
      <vt:lpstr>xFOCE Functional Requirements Environmental</vt:lpstr>
      <vt:lpstr>xFOCE Functional Requirements Core Instrument Suite</vt:lpstr>
      <vt:lpstr>xFOCE Functional Requirements Core Instrument Suite</vt:lpstr>
      <vt:lpstr>xFOCE Functional Requirements Operation &amp; Maintenance</vt:lpstr>
      <vt:lpstr>xFOCE Functional Requirements Data Management</vt:lpstr>
      <vt:lpstr>xFOCE Functional Requirements Data Management</vt:lpstr>
      <vt:lpstr>xFOCE Functional Requirements Data Management</vt:lpstr>
      <vt:lpstr>swFOCE Science Reqs</vt:lpstr>
      <vt:lpstr>xFOCE Concept of Ops cable</vt:lpstr>
      <vt:lpstr>xFOCE Concept of Ops no cable</vt:lpstr>
      <vt:lpstr>PowerPoint Presentation</vt:lpstr>
      <vt:lpstr>xFOCE Tech Specifications</vt:lpstr>
      <vt:lpstr>swFOCE Tech Specifications</vt:lpstr>
      <vt:lpstr>xFOCE Systems concept</vt:lpstr>
      <vt:lpstr>PowerPoint Presentation</vt:lpstr>
      <vt:lpstr>PowerPoint Presentation</vt:lpstr>
      <vt:lpstr>xFOCE Subsystems and Interfaces</vt:lpstr>
      <vt:lpstr>Trade Elements Mechanical</vt:lpstr>
      <vt:lpstr>Trade Elements Software</vt:lpstr>
      <vt:lpstr>Trade Elements Electrical</vt:lpstr>
      <vt:lpstr>swFOCE Systems concept</vt:lpstr>
      <vt:lpstr>PowerPoint Presentation</vt:lpstr>
      <vt:lpstr>PowerPoint Presentation</vt:lpstr>
      <vt:lpstr>Mechanical </vt:lpstr>
      <vt:lpstr>Electrical </vt:lpstr>
      <vt:lpstr>Software</vt:lpstr>
      <vt:lpstr>Data</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Kirkwood</dc:creator>
  <cp:lastModifiedBy>Kent Headley</cp:lastModifiedBy>
  <cp:revision>94</cp:revision>
  <dcterms:created xsi:type="dcterms:W3CDTF">2012-03-27T22:25:38Z</dcterms:created>
  <dcterms:modified xsi:type="dcterms:W3CDTF">2012-04-02T23:01:59Z</dcterms:modified>
</cp:coreProperties>
</file>