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66" r:id="rId4"/>
    <p:sldId id="268" r:id="rId5"/>
    <p:sldId id="267" r:id="rId6"/>
    <p:sldId id="259" r:id="rId7"/>
    <p:sldId id="258" r:id="rId8"/>
    <p:sldId id="257" r:id="rId9"/>
    <p:sldId id="261" r:id="rId10"/>
    <p:sldId id="260" r:id="rId11"/>
    <p:sldId id="269" r:id="rId12"/>
    <p:sldId id="262" r:id="rId13"/>
    <p:sldId id="263" r:id="rId14"/>
    <p:sldId id="270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65" d="100"/>
          <a:sy n="165" d="100"/>
        </p:scale>
        <p:origin x="-1504" y="-2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E875D-82BD-AF43-B290-ADD2DAFDF22D}" type="datetimeFigureOut">
              <a:rPr lang="en-US" smtClean="0"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804A3-5177-8F45-A046-246D4AB92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39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E875D-82BD-AF43-B290-ADD2DAFDF22D}" type="datetimeFigureOut">
              <a:rPr lang="en-US" smtClean="0"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804A3-5177-8F45-A046-246D4AB92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31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E875D-82BD-AF43-B290-ADD2DAFDF22D}" type="datetimeFigureOut">
              <a:rPr lang="en-US" smtClean="0"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804A3-5177-8F45-A046-246D4AB92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28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E875D-82BD-AF43-B290-ADD2DAFDF22D}" type="datetimeFigureOut">
              <a:rPr lang="en-US" smtClean="0"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804A3-5177-8F45-A046-246D4AB92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62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E875D-82BD-AF43-B290-ADD2DAFDF22D}" type="datetimeFigureOut">
              <a:rPr lang="en-US" smtClean="0"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804A3-5177-8F45-A046-246D4AB92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038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E875D-82BD-AF43-B290-ADD2DAFDF22D}" type="datetimeFigureOut">
              <a:rPr lang="en-US" smtClean="0"/>
              <a:t>4/10/12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804A3-5177-8F45-A046-246D4AB92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5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E875D-82BD-AF43-B290-ADD2DAFDF22D}" type="datetimeFigureOut">
              <a:rPr lang="en-US" smtClean="0"/>
              <a:t>4/10/12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804A3-5177-8F45-A046-246D4AB92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146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E875D-82BD-AF43-B290-ADD2DAFDF22D}" type="datetimeFigureOut">
              <a:rPr lang="en-US" smtClean="0"/>
              <a:t>4/10/12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804A3-5177-8F45-A046-246D4AB92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86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E875D-82BD-AF43-B290-ADD2DAFDF22D}" type="datetimeFigureOut">
              <a:rPr lang="en-US" smtClean="0"/>
              <a:t>4/10/12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804A3-5177-8F45-A046-246D4AB92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156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E875D-82BD-AF43-B290-ADD2DAFDF22D}" type="datetimeFigureOut">
              <a:rPr lang="en-US" smtClean="0"/>
              <a:t>4/10/12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804A3-5177-8F45-A046-246D4AB92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54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E875D-82BD-AF43-B290-ADD2DAFDF22D}" type="datetimeFigureOut">
              <a:rPr lang="en-US" smtClean="0"/>
              <a:t>4/10/12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804A3-5177-8F45-A046-246D4AB92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143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E875D-82BD-AF43-B290-ADD2DAFDF22D}" type="datetimeFigureOut">
              <a:rPr lang="en-US" smtClean="0"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804A3-5177-8F45-A046-246D4AB92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67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2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42824" y="2589417"/>
            <a:ext cx="2966328" cy="100522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sz="1200" dirty="0" smtClean="0"/>
              <a:t>GW</a:t>
            </a:r>
            <a:endParaRPr lang="en-US" sz="1200" dirty="0"/>
          </a:p>
        </p:txBody>
      </p:sp>
      <p:sp>
        <p:nvSpPr>
          <p:cNvPr id="23" name="Rectangle 22"/>
          <p:cNvSpPr/>
          <p:nvPr/>
        </p:nvSpPr>
        <p:spPr>
          <a:xfrm>
            <a:off x="3034516" y="4678999"/>
            <a:ext cx="616269" cy="1048160"/>
          </a:xfrm>
          <a:prstGeom prst="rect">
            <a:avLst/>
          </a:prstGeom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SN_1</a:t>
            </a:r>
            <a:endParaRPr lang="en-US" sz="1200" dirty="0"/>
          </a:p>
        </p:txBody>
      </p:sp>
      <p:cxnSp>
        <p:nvCxnSpPr>
          <p:cNvPr id="32" name="Straight Connector 31"/>
          <p:cNvCxnSpPr>
            <a:endCxn id="54" idx="0"/>
          </p:cNvCxnSpPr>
          <p:nvPr/>
        </p:nvCxnSpPr>
        <p:spPr>
          <a:xfrm>
            <a:off x="5953253" y="2217178"/>
            <a:ext cx="0" cy="372242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endCxn id="53" idx="0"/>
          </p:cNvCxnSpPr>
          <p:nvPr/>
        </p:nvCxnSpPr>
        <p:spPr>
          <a:xfrm>
            <a:off x="888962" y="271278"/>
            <a:ext cx="18672" cy="77432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1613109" y="1866579"/>
            <a:ext cx="4972306" cy="2188563"/>
          </a:xfrm>
          <a:prstGeom prst="roundRect">
            <a:avLst>
              <a:gd name="adj" fmla="val 3664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 rot="5400000">
            <a:off x="7454827" y="1601559"/>
            <a:ext cx="0" cy="675339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7454827" y="2040447"/>
            <a:ext cx="0" cy="67533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7454827" y="1821003"/>
            <a:ext cx="0" cy="675339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969212" y="1785340"/>
            <a:ext cx="6591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power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7948428" y="2004784"/>
            <a:ext cx="5873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rs232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7948428" y="2224227"/>
            <a:ext cx="8194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ethernet</a:t>
            </a:r>
            <a:endParaRPr lang="en-US" sz="1400" dirty="0"/>
          </a:p>
        </p:txBody>
      </p:sp>
      <p:sp>
        <p:nvSpPr>
          <p:cNvPr id="53" name="Rectangle 52"/>
          <p:cNvSpPr/>
          <p:nvPr/>
        </p:nvSpPr>
        <p:spPr>
          <a:xfrm>
            <a:off x="597076" y="1045598"/>
            <a:ext cx="621116" cy="38554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Switch</a:t>
            </a:r>
            <a:endParaRPr lang="en-US" sz="1200" dirty="0"/>
          </a:p>
        </p:txBody>
      </p:sp>
      <p:sp>
        <p:nvSpPr>
          <p:cNvPr id="54" name="Rectangle 53"/>
          <p:cNvSpPr/>
          <p:nvPr/>
        </p:nvSpPr>
        <p:spPr>
          <a:xfrm>
            <a:off x="5460260" y="2589420"/>
            <a:ext cx="985985" cy="100521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Power</a:t>
            </a:r>
          </a:p>
          <a:p>
            <a:pPr algn="ctr"/>
            <a:r>
              <a:rPr lang="en-US" sz="1200" dirty="0" smtClean="0"/>
              <a:t>Switch</a:t>
            </a:r>
            <a:endParaRPr lang="en-US" sz="1200" dirty="0"/>
          </a:p>
        </p:txBody>
      </p:sp>
      <p:cxnSp>
        <p:nvCxnSpPr>
          <p:cNvPr id="60" name="Straight Connector 59"/>
          <p:cNvCxnSpPr>
            <a:stCxn id="53" idx="2"/>
          </p:cNvCxnSpPr>
          <p:nvPr/>
        </p:nvCxnSpPr>
        <p:spPr>
          <a:xfrm flipH="1">
            <a:off x="905188" y="1431146"/>
            <a:ext cx="2446" cy="2713863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 flipV="1">
            <a:off x="904360" y="4145009"/>
            <a:ext cx="3083002" cy="9360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H="1">
            <a:off x="888962" y="2947369"/>
            <a:ext cx="724147" cy="0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735163" y="3564048"/>
            <a:ext cx="0" cy="152697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stCxn id="4" idx="3"/>
            <a:endCxn id="54" idx="1"/>
          </p:cNvCxnSpPr>
          <p:nvPr/>
        </p:nvCxnSpPr>
        <p:spPr>
          <a:xfrm>
            <a:off x="5009152" y="3092028"/>
            <a:ext cx="451108" cy="1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flipH="1" flipV="1">
            <a:off x="2686572" y="3716745"/>
            <a:ext cx="3048591" cy="5788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 flipH="1" flipV="1">
            <a:off x="3177851" y="4145009"/>
            <a:ext cx="1" cy="533992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V="1">
            <a:off x="3440870" y="3722533"/>
            <a:ext cx="0" cy="956467"/>
          </a:xfrm>
          <a:prstGeom prst="line">
            <a:avLst/>
          </a:prstGeom>
          <a:ln>
            <a:solidFill>
              <a:srgbClr val="C0504D"/>
            </a:solidFill>
            <a:prstDash val="sysDash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2684019" y="3722535"/>
            <a:ext cx="2553" cy="957734"/>
          </a:xfrm>
          <a:prstGeom prst="line">
            <a:avLst/>
          </a:prstGeom>
          <a:ln>
            <a:solidFill>
              <a:srgbClr val="C0504D"/>
            </a:solidFill>
            <a:prstDash val="sysDash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 rot="5400000">
            <a:off x="7454827" y="2259891"/>
            <a:ext cx="0" cy="675339"/>
          </a:xfrm>
          <a:prstGeom prst="line">
            <a:avLst/>
          </a:prstGeom>
          <a:ln>
            <a:solidFill>
              <a:schemeClr val="accent4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4" name="TextBox 173"/>
          <p:cNvSpPr txBox="1"/>
          <p:nvPr/>
        </p:nvSpPr>
        <p:spPr>
          <a:xfrm>
            <a:off x="7969212" y="2462374"/>
            <a:ext cx="790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</a:t>
            </a:r>
            <a:r>
              <a:rPr lang="en-US" sz="1400" dirty="0" smtClean="0"/>
              <a:t>ther IO</a:t>
            </a:r>
            <a:endParaRPr lang="en-US" sz="1400" dirty="0"/>
          </a:p>
        </p:txBody>
      </p:sp>
      <p:cxnSp>
        <p:nvCxnSpPr>
          <p:cNvPr id="192" name="Straight Connector 191"/>
          <p:cNvCxnSpPr/>
          <p:nvPr/>
        </p:nvCxnSpPr>
        <p:spPr>
          <a:xfrm flipV="1">
            <a:off x="2778726" y="1389439"/>
            <a:ext cx="1" cy="1199981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3116786" y="5727159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/>
          <p:nvPr/>
        </p:nvCxnSpPr>
        <p:spPr>
          <a:xfrm flipH="1">
            <a:off x="3177848" y="5727159"/>
            <a:ext cx="1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>
            <a:off x="3238911" y="5727159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/>
          <p:cNvCxnSpPr/>
          <p:nvPr/>
        </p:nvCxnSpPr>
        <p:spPr>
          <a:xfrm>
            <a:off x="3299973" y="5727159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/>
          <p:cNvCxnSpPr/>
          <p:nvPr/>
        </p:nvCxnSpPr>
        <p:spPr>
          <a:xfrm>
            <a:off x="3440870" y="5727159"/>
            <a:ext cx="0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/>
          <p:cNvCxnSpPr/>
          <p:nvPr/>
        </p:nvCxnSpPr>
        <p:spPr>
          <a:xfrm>
            <a:off x="3361035" y="5727159"/>
            <a:ext cx="18773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/>
          <p:cNvCxnSpPr/>
          <p:nvPr/>
        </p:nvCxnSpPr>
        <p:spPr>
          <a:xfrm>
            <a:off x="3501932" y="5727159"/>
            <a:ext cx="0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/>
          <p:cNvCxnSpPr/>
          <p:nvPr/>
        </p:nvCxnSpPr>
        <p:spPr>
          <a:xfrm>
            <a:off x="3562996" y="5727159"/>
            <a:ext cx="13802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0" name="TextBox 279"/>
          <p:cNvSpPr txBox="1"/>
          <p:nvPr/>
        </p:nvSpPr>
        <p:spPr>
          <a:xfrm>
            <a:off x="597076" y="271278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sp>
        <p:nvSpPr>
          <p:cNvPr id="281" name="TextBox 280"/>
          <p:cNvSpPr txBox="1"/>
          <p:nvPr/>
        </p:nvSpPr>
        <p:spPr>
          <a:xfrm>
            <a:off x="2654698" y="1045598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3</a:t>
            </a:r>
            <a:endParaRPr lang="en-US" sz="1400" dirty="0"/>
          </a:p>
        </p:txBody>
      </p:sp>
      <p:sp>
        <p:nvSpPr>
          <p:cNvPr id="282" name="TextBox 281"/>
          <p:cNvSpPr txBox="1"/>
          <p:nvPr/>
        </p:nvSpPr>
        <p:spPr>
          <a:xfrm>
            <a:off x="3281617" y="1045598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285" name="TextBox 284"/>
          <p:cNvSpPr txBox="1"/>
          <p:nvPr/>
        </p:nvSpPr>
        <p:spPr>
          <a:xfrm>
            <a:off x="3027143" y="6424522"/>
            <a:ext cx="366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12</a:t>
            </a:r>
            <a:endParaRPr lang="en-US" sz="1400" dirty="0"/>
          </a:p>
        </p:txBody>
      </p:sp>
      <p:sp>
        <p:nvSpPr>
          <p:cNvPr id="286" name="TextBox 285"/>
          <p:cNvSpPr txBox="1"/>
          <p:nvPr/>
        </p:nvSpPr>
        <p:spPr>
          <a:xfrm>
            <a:off x="3321721" y="6424522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cxnSp>
        <p:nvCxnSpPr>
          <p:cNvPr id="358" name="Straight Connector 357"/>
          <p:cNvCxnSpPr/>
          <p:nvPr/>
        </p:nvCxnSpPr>
        <p:spPr>
          <a:xfrm>
            <a:off x="3424835" y="1353375"/>
            <a:ext cx="0" cy="1236045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0" name="TextBox 369"/>
          <p:cNvSpPr txBox="1"/>
          <p:nvPr/>
        </p:nvSpPr>
        <p:spPr>
          <a:xfrm>
            <a:off x="2394703" y="4141779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cxnSp>
        <p:nvCxnSpPr>
          <p:cNvPr id="376" name="Straight Connector 375"/>
          <p:cNvCxnSpPr/>
          <p:nvPr/>
        </p:nvCxnSpPr>
        <p:spPr>
          <a:xfrm rot="16200000">
            <a:off x="4182405" y="1591415"/>
            <a:ext cx="5101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1" name="Straight Connector 380"/>
          <p:cNvCxnSpPr>
            <a:endCxn id="172" idx="1"/>
          </p:cNvCxnSpPr>
          <p:nvPr/>
        </p:nvCxnSpPr>
        <p:spPr>
          <a:xfrm flipV="1">
            <a:off x="1106931" y="5157441"/>
            <a:ext cx="993071" cy="458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2" name="Straight Connector 381"/>
          <p:cNvCxnSpPr/>
          <p:nvPr/>
        </p:nvCxnSpPr>
        <p:spPr>
          <a:xfrm>
            <a:off x="3424835" y="2217178"/>
            <a:ext cx="2528418" cy="1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" name="Oval 388"/>
          <p:cNvSpPr/>
          <p:nvPr/>
        </p:nvSpPr>
        <p:spPr>
          <a:xfrm>
            <a:off x="561761" y="4884856"/>
            <a:ext cx="545170" cy="54517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30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90" name="Oval 389"/>
          <p:cNvSpPr/>
          <p:nvPr/>
        </p:nvSpPr>
        <p:spPr>
          <a:xfrm>
            <a:off x="4152593" y="791182"/>
            <a:ext cx="545170" cy="54517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0" name="Rounded Rectangle 109"/>
          <p:cNvSpPr/>
          <p:nvPr/>
        </p:nvSpPr>
        <p:spPr>
          <a:xfrm>
            <a:off x="485445" y="791182"/>
            <a:ext cx="846687" cy="928603"/>
          </a:xfrm>
          <a:prstGeom prst="roundRect">
            <a:avLst>
              <a:gd name="adj" fmla="val 3664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5" name="Straight Connector 124"/>
          <p:cNvCxnSpPr/>
          <p:nvPr/>
        </p:nvCxnSpPr>
        <p:spPr>
          <a:xfrm>
            <a:off x="1332132" y="1184424"/>
            <a:ext cx="5101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Oval 125"/>
          <p:cNvSpPr/>
          <p:nvPr/>
        </p:nvSpPr>
        <p:spPr>
          <a:xfrm>
            <a:off x="1806547" y="911839"/>
            <a:ext cx="545170" cy="54517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40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1288932" y="2597560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sp>
        <p:nvSpPr>
          <p:cNvPr id="135" name="TextBox 134"/>
          <p:cNvSpPr txBox="1"/>
          <p:nvPr/>
        </p:nvSpPr>
        <p:spPr>
          <a:xfrm>
            <a:off x="522305" y="1785339"/>
            <a:ext cx="366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32</a:t>
            </a:r>
            <a:endParaRPr lang="en-US" sz="1400" dirty="0"/>
          </a:p>
        </p:txBody>
      </p:sp>
      <p:sp>
        <p:nvSpPr>
          <p:cNvPr id="136" name="TextBox 135"/>
          <p:cNvSpPr txBox="1"/>
          <p:nvPr/>
        </p:nvSpPr>
        <p:spPr>
          <a:xfrm>
            <a:off x="6446245" y="4449556"/>
            <a:ext cx="227108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rgbClr val="1F497D"/>
                </a:solidFill>
              </a:rPr>
              <a:t>Housings and Connections</a:t>
            </a:r>
          </a:p>
          <a:p>
            <a:r>
              <a:rPr lang="en-US" sz="1400" dirty="0" smtClean="0"/>
              <a:t>Separate housing </a:t>
            </a:r>
          </a:p>
          <a:p>
            <a:r>
              <a:rPr lang="en-US" sz="1400" dirty="0" smtClean="0"/>
              <a:t>for Ethernet switch</a:t>
            </a:r>
          </a:p>
          <a:p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</a:rPr>
              <a:t>2 UARTS in gateway</a:t>
            </a:r>
          </a:p>
          <a:p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</a:rPr>
              <a:t>4 UARTS per sensor node</a:t>
            </a:r>
            <a:endParaRPr lang="en-US" sz="1400" dirty="0" smtClean="0"/>
          </a:p>
          <a:p>
            <a:r>
              <a:rPr lang="en-US" sz="1400" dirty="0" smtClean="0">
                <a:solidFill>
                  <a:srgbClr val="C0504D"/>
                </a:solidFill>
              </a:rPr>
              <a:t>DGS-2205 5-Port Switch: 5W</a:t>
            </a:r>
          </a:p>
          <a:p>
            <a:r>
              <a:rPr lang="en-US" sz="1400" dirty="0" err="1" smtClean="0">
                <a:solidFill>
                  <a:srgbClr val="C0504D"/>
                </a:solidFill>
              </a:rPr>
              <a:t>Digi</a:t>
            </a:r>
            <a:r>
              <a:rPr lang="en-US" sz="1400" dirty="0" smtClean="0">
                <a:solidFill>
                  <a:srgbClr val="C0504D"/>
                </a:solidFill>
              </a:rPr>
              <a:t> TS-4: 6W</a:t>
            </a:r>
          </a:p>
          <a:p>
            <a:r>
              <a:rPr lang="en-US" sz="1400" dirty="0" smtClean="0">
                <a:solidFill>
                  <a:srgbClr val="C0504D"/>
                </a:solidFill>
              </a:rPr>
              <a:t>7 Housings</a:t>
            </a:r>
          </a:p>
          <a:p>
            <a:r>
              <a:rPr lang="en-US" sz="1400" dirty="0" smtClean="0">
                <a:solidFill>
                  <a:srgbClr val="C0504D"/>
                </a:solidFill>
              </a:rPr>
              <a:t>195 connections</a:t>
            </a:r>
            <a:endParaRPr lang="en-US" sz="1400" dirty="0" smtClean="0">
              <a:solidFill>
                <a:srgbClr val="C0504D"/>
              </a:solidFill>
            </a:endParaRPr>
          </a:p>
          <a:p>
            <a:endParaRPr lang="en-US" sz="1400" dirty="0"/>
          </a:p>
        </p:txBody>
      </p:sp>
      <p:sp>
        <p:nvSpPr>
          <p:cNvPr id="167" name="Rectangle 166"/>
          <p:cNvSpPr/>
          <p:nvPr/>
        </p:nvSpPr>
        <p:spPr>
          <a:xfrm>
            <a:off x="2222316" y="4679001"/>
            <a:ext cx="642687" cy="104815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SN_0</a:t>
            </a:r>
            <a:endParaRPr lang="en-US" sz="1200" dirty="0"/>
          </a:p>
        </p:txBody>
      </p:sp>
      <p:cxnSp>
        <p:nvCxnSpPr>
          <p:cNvPr id="168" name="Straight Connector 167"/>
          <p:cNvCxnSpPr/>
          <p:nvPr/>
        </p:nvCxnSpPr>
        <p:spPr>
          <a:xfrm>
            <a:off x="2270873" y="5727161"/>
            <a:ext cx="0" cy="703952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/>
          <p:nvPr/>
        </p:nvCxnSpPr>
        <p:spPr>
          <a:xfrm>
            <a:off x="2670217" y="5727159"/>
            <a:ext cx="13802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/>
          <p:cNvCxnSpPr/>
          <p:nvPr/>
        </p:nvCxnSpPr>
        <p:spPr>
          <a:xfrm flipH="1" flipV="1">
            <a:off x="2375663" y="4145009"/>
            <a:ext cx="7728" cy="535261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2" name="Rounded Rectangle 171"/>
          <p:cNvSpPr/>
          <p:nvPr/>
        </p:nvSpPr>
        <p:spPr>
          <a:xfrm>
            <a:off x="2100002" y="4503857"/>
            <a:ext cx="860434" cy="1307167"/>
          </a:xfrm>
          <a:prstGeom prst="roundRect">
            <a:avLst>
              <a:gd name="adj" fmla="val 7292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6" name="Straight Connector 175"/>
          <p:cNvCxnSpPr/>
          <p:nvPr/>
        </p:nvCxnSpPr>
        <p:spPr>
          <a:xfrm>
            <a:off x="2341103" y="5727159"/>
            <a:ext cx="0" cy="703954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>
            <a:off x="2411333" y="5727161"/>
            <a:ext cx="0" cy="703952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2481566" y="5724291"/>
            <a:ext cx="0" cy="706822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/>
          <p:nvPr/>
        </p:nvCxnSpPr>
        <p:spPr>
          <a:xfrm>
            <a:off x="2615962" y="5733750"/>
            <a:ext cx="13802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/>
          <p:cNvCxnSpPr/>
          <p:nvPr/>
        </p:nvCxnSpPr>
        <p:spPr>
          <a:xfrm>
            <a:off x="2724472" y="5727159"/>
            <a:ext cx="13802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>
            <a:off x="2778727" y="5727159"/>
            <a:ext cx="13802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2" name="TextBox 181"/>
          <p:cNvSpPr txBox="1"/>
          <p:nvPr/>
        </p:nvSpPr>
        <p:spPr>
          <a:xfrm>
            <a:off x="2173436" y="6424522"/>
            <a:ext cx="366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12</a:t>
            </a:r>
            <a:endParaRPr lang="en-US" sz="1400" dirty="0"/>
          </a:p>
        </p:txBody>
      </p:sp>
      <p:sp>
        <p:nvSpPr>
          <p:cNvPr id="183" name="TextBox 182"/>
          <p:cNvSpPr txBox="1"/>
          <p:nvPr/>
        </p:nvSpPr>
        <p:spPr>
          <a:xfrm>
            <a:off x="2593070" y="6424522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sp>
        <p:nvSpPr>
          <p:cNvPr id="185" name="TextBox 184"/>
          <p:cNvSpPr txBox="1"/>
          <p:nvPr/>
        </p:nvSpPr>
        <p:spPr>
          <a:xfrm>
            <a:off x="2394703" y="4141779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193" name="TextBox 192"/>
          <p:cNvSpPr txBox="1"/>
          <p:nvPr/>
        </p:nvSpPr>
        <p:spPr>
          <a:xfrm>
            <a:off x="2100002" y="4141779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sp>
        <p:nvSpPr>
          <p:cNvPr id="194" name="TextBox 193"/>
          <p:cNvSpPr txBox="1"/>
          <p:nvPr/>
        </p:nvSpPr>
        <p:spPr>
          <a:xfrm>
            <a:off x="3184013" y="4141779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204" name="TextBox 203"/>
          <p:cNvSpPr txBox="1"/>
          <p:nvPr/>
        </p:nvSpPr>
        <p:spPr>
          <a:xfrm>
            <a:off x="3184013" y="4141779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205" name="TextBox 204"/>
          <p:cNvSpPr txBox="1"/>
          <p:nvPr/>
        </p:nvSpPr>
        <p:spPr>
          <a:xfrm>
            <a:off x="2889312" y="4141779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sp>
        <p:nvSpPr>
          <p:cNvPr id="215" name="Rectangle 214"/>
          <p:cNvSpPr/>
          <p:nvPr/>
        </p:nvSpPr>
        <p:spPr>
          <a:xfrm>
            <a:off x="3798276" y="4666299"/>
            <a:ext cx="616270" cy="1067452"/>
          </a:xfrm>
          <a:prstGeom prst="rect">
            <a:avLst/>
          </a:prstGeom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SN_2</a:t>
            </a:r>
            <a:endParaRPr lang="en-US" sz="1200" dirty="0"/>
          </a:p>
        </p:txBody>
      </p:sp>
      <p:cxnSp>
        <p:nvCxnSpPr>
          <p:cNvPr id="216" name="Straight Connector 215"/>
          <p:cNvCxnSpPr/>
          <p:nvPr/>
        </p:nvCxnSpPr>
        <p:spPr>
          <a:xfrm flipV="1">
            <a:off x="3987362" y="4154369"/>
            <a:ext cx="0" cy="511930"/>
          </a:xfrm>
          <a:prstGeom prst="line">
            <a:avLst/>
          </a:prstGeom>
          <a:ln>
            <a:solidFill>
              <a:schemeClr val="accent6"/>
            </a:solidFill>
            <a:prstDash val="solid"/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Connector 216"/>
          <p:cNvCxnSpPr/>
          <p:nvPr/>
        </p:nvCxnSpPr>
        <p:spPr>
          <a:xfrm flipV="1">
            <a:off x="4201961" y="3716310"/>
            <a:ext cx="22596" cy="979748"/>
          </a:xfrm>
          <a:prstGeom prst="line">
            <a:avLst/>
          </a:prstGeom>
          <a:ln>
            <a:solidFill>
              <a:srgbClr val="C0504D"/>
            </a:solidFill>
            <a:prstDash val="soli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/>
          <p:cNvCxnSpPr/>
          <p:nvPr/>
        </p:nvCxnSpPr>
        <p:spPr>
          <a:xfrm>
            <a:off x="3998979" y="5733751"/>
            <a:ext cx="0" cy="678071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Connector 220"/>
          <p:cNvCxnSpPr/>
          <p:nvPr/>
        </p:nvCxnSpPr>
        <p:spPr>
          <a:xfrm flipH="1">
            <a:off x="4060041" y="5733751"/>
            <a:ext cx="1" cy="678071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2" name="Straight Connector 221"/>
          <p:cNvCxnSpPr/>
          <p:nvPr/>
        </p:nvCxnSpPr>
        <p:spPr>
          <a:xfrm>
            <a:off x="4155664" y="5733751"/>
            <a:ext cx="0" cy="678071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3" name="Straight Connector 222"/>
          <p:cNvCxnSpPr/>
          <p:nvPr/>
        </p:nvCxnSpPr>
        <p:spPr>
          <a:xfrm>
            <a:off x="4216726" y="5733751"/>
            <a:ext cx="0" cy="678071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4" name="Straight Connector 223"/>
          <p:cNvCxnSpPr/>
          <p:nvPr/>
        </p:nvCxnSpPr>
        <p:spPr>
          <a:xfrm>
            <a:off x="4357623" y="5733751"/>
            <a:ext cx="0" cy="678071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Connector 224"/>
          <p:cNvCxnSpPr/>
          <p:nvPr/>
        </p:nvCxnSpPr>
        <p:spPr>
          <a:xfrm>
            <a:off x="4277788" y="5733751"/>
            <a:ext cx="18773" cy="678071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Connector 225"/>
          <p:cNvCxnSpPr/>
          <p:nvPr/>
        </p:nvCxnSpPr>
        <p:spPr>
          <a:xfrm>
            <a:off x="3849532" y="5733751"/>
            <a:ext cx="0" cy="678071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/>
          <p:cNvCxnSpPr/>
          <p:nvPr/>
        </p:nvCxnSpPr>
        <p:spPr>
          <a:xfrm>
            <a:off x="3910596" y="5733751"/>
            <a:ext cx="13802" cy="678071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9" name="TextBox 228"/>
          <p:cNvSpPr txBox="1"/>
          <p:nvPr/>
        </p:nvSpPr>
        <p:spPr>
          <a:xfrm>
            <a:off x="4006402" y="4154369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230" name="TextBox 229"/>
          <p:cNvSpPr txBox="1"/>
          <p:nvPr/>
        </p:nvSpPr>
        <p:spPr>
          <a:xfrm>
            <a:off x="3711701" y="4154369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sp>
        <p:nvSpPr>
          <p:cNvPr id="231" name="TextBox 230"/>
          <p:cNvSpPr txBox="1"/>
          <p:nvPr/>
        </p:nvSpPr>
        <p:spPr>
          <a:xfrm>
            <a:off x="3849532" y="6424889"/>
            <a:ext cx="366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12</a:t>
            </a:r>
            <a:endParaRPr lang="en-US" sz="1400" dirty="0"/>
          </a:p>
        </p:txBody>
      </p:sp>
      <p:sp>
        <p:nvSpPr>
          <p:cNvPr id="232" name="TextBox 231"/>
          <p:cNvSpPr txBox="1"/>
          <p:nvPr/>
        </p:nvSpPr>
        <p:spPr>
          <a:xfrm>
            <a:off x="4144110" y="6424889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sp>
        <p:nvSpPr>
          <p:cNvPr id="242" name="Rounded Rectangle 241"/>
          <p:cNvSpPr/>
          <p:nvPr/>
        </p:nvSpPr>
        <p:spPr>
          <a:xfrm>
            <a:off x="3707119" y="4571053"/>
            <a:ext cx="818699" cy="1239971"/>
          </a:xfrm>
          <a:prstGeom prst="roundRect">
            <a:avLst>
              <a:gd name="adj" fmla="val 7292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0" name="Straight Connector 249"/>
          <p:cNvCxnSpPr>
            <a:stCxn id="252" idx="3"/>
            <a:endCxn id="251" idx="2"/>
          </p:cNvCxnSpPr>
          <p:nvPr/>
        </p:nvCxnSpPr>
        <p:spPr>
          <a:xfrm>
            <a:off x="5263152" y="5736519"/>
            <a:ext cx="472011" cy="1240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1" name="Oval 250"/>
          <p:cNvSpPr/>
          <p:nvPr/>
        </p:nvSpPr>
        <p:spPr>
          <a:xfrm>
            <a:off x="5735163" y="5476342"/>
            <a:ext cx="545170" cy="54517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52" name="Rounded Rectangle 251"/>
          <p:cNvSpPr/>
          <p:nvPr/>
        </p:nvSpPr>
        <p:spPr>
          <a:xfrm>
            <a:off x="4755152" y="5430026"/>
            <a:ext cx="508000" cy="612986"/>
          </a:xfrm>
          <a:prstGeom prst="roundRect">
            <a:avLst>
              <a:gd name="adj" fmla="val 7292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3" name="Picture 23" descr="https://encrypted-tbn2.google.com/images?q=tbn:ANd9GcSw3JWU7tFGOKdn5bhTNyVIw3D_h3GeF4_2msVBEdT7tVmMXfIC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702" y="6374993"/>
            <a:ext cx="382332" cy="38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4" name="Picture 23" descr="https://encrypted-tbn2.google.com/images?q=tbn:ANd9GcSw3JWU7tFGOKdn5bhTNyVIw3D_h3GeF4_2msVBEdT7tVmMXfIC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702" y="5660679"/>
            <a:ext cx="382333" cy="38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5" name="Rectangle 254"/>
          <p:cNvSpPr/>
          <p:nvPr/>
        </p:nvSpPr>
        <p:spPr>
          <a:xfrm>
            <a:off x="4889115" y="6170707"/>
            <a:ext cx="251506" cy="17385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M</a:t>
            </a:r>
            <a:endParaRPr lang="en-US" sz="1050" dirty="0"/>
          </a:p>
        </p:txBody>
      </p:sp>
      <p:sp>
        <p:nvSpPr>
          <p:cNvPr id="290" name="Rectangle 289"/>
          <p:cNvSpPr/>
          <p:nvPr/>
        </p:nvSpPr>
        <p:spPr>
          <a:xfrm>
            <a:off x="4889115" y="5494299"/>
            <a:ext cx="251506" cy="17385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M</a:t>
            </a:r>
            <a:endParaRPr lang="en-US" sz="1050" dirty="0"/>
          </a:p>
        </p:txBody>
      </p:sp>
      <p:sp>
        <p:nvSpPr>
          <p:cNvPr id="291" name="Rounded Rectangle 290"/>
          <p:cNvSpPr/>
          <p:nvPr/>
        </p:nvSpPr>
        <p:spPr>
          <a:xfrm>
            <a:off x="4755152" y="6096796"/>
            <a:ext cx="508000" cy="612986"/>
          </a:xfrm>
          <a:prstGeom prst="roundRect">
            <a:avLst>
              <a:gd name="adj" fmla="val 7292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509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if the drivers run on the Gateway node?</a:t>
            </a:r>
          </a:p>
          <a:p>
            <a:pPr lvl="1"/>
            <a:r>
              <a:rPr lang="en-US" dirty="0" smtClean="0"/>
              <a:t>Less hardware, housings, connections</a:t>
            </a:r>
          </a:p>
          <a:p>
            <a:pPr lvl="2"/>
            <a:r>
              <a:rPr lang="en-US" dirty="0" smtClean="0"/>
              <a:t>Easier to build</a:t>
            </a:r>
          </a:p>
          <a:p>
            <a:pPr lvl="2"/>
            <a:r>
              <a:rPr lang="en-US" dirty="0" smtClean="0"/>
              <a:t>More reliable</a:t>
            </a:r>
          </a:p>
          <a:p>
            <a:pPr lvl="1"/>
            <a:r>
              <a:rPr lang="en-US" dirty="0" smtClean="0"/>
              <a:t>Simpler software</a:t>
            </a:r>
          </a:p>
          <a:p>
            <a:pPr lvl="2"/>
            <a:r>
              <a:rPr lang="en-US" dirty="0" smtClean="0"/>
              <a:t>One platform</a:t>
            </a:r>
          </a:p>
          <a:p>
            <a:pPr lvl="2"/>
            <a:r>
              <a:rPr lang="en-US" dirty="0" smtClean="0"/>
              <a:t>Easier deployment and configuration management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888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29984" y="1071360"/>
            <a:ext cx="2966328" cy="207593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sz="1200" dirty="0" smtClean="0"/>
              <a:t>GW</a:t>
            </a:r>
            <a:endParaRPr lang="en-US" sz="1200" dirty="0"/>
          </a:p>
        </p:txBody>
      </p:sp>
      <p:cxnSp>
        <p:nvCxnSpPr>
          <p:cNvPr id="32" name="Straight Connector 31"/>
          <p:cNvCxnSpPr>
            <a:endCxn id="54" idx="0"/>
          </p:cNvCxnSpPr>
          <p:nvPr/>
        </p:nvCxnSpPr>
        <p:spPr>
          <a:xfrm>
            <a:off x="6504949" y="170453"/>
            <a:ext cx="0" cy="1083604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>
            <a:off x="7454827" y="1541174"/>
            <a:ext cx="0" cy="675339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7454827" y="2040447"/>
            <a:ext cx="0" cy="67533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7454827" y="1821003"/>
            <a:ext cx="0" cy="675339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948428" y="1723625"/>
            <a:ext cx="6591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power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7948428" y="2004784"/>
            <a:ext cx="5873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rs232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7948428" y="2224227"/>
            <a:ext cx="8194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ethernet</a:t>
            </a:r>
            <a:endParaRPr lang="en-US" sz="1400" dirty="0"/>
          </a:p>
        </p:txBody>
      </p:sp>
      <p:sp>
        <p:nvSpPr>
          <p:cNvPr id="54" name="Rectangle 53"/>
          <p:cNvSpPr/>
          <p:nvPr/>
        </p:nvSpPr>
        <p:spPr>
          <a:xfrm>
            <a:off x="6011956" y="1254057"/>
            <a:ext cx="985985" cy="17105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/>
              <a:t>Power</a:t>
            </a:r>
          </a:p>
          <a:p>
            <a:pPr algn="ctr"/>
            <a:r>
              <a:rPr lang="en-US" sz="1200" dirty="0" smtClean="0"/>
              <a:t>Switch</a:t>
            </a:r>
            <a:endParaRPr lang="en-US" sz="1200" dirty="0"/>
          </a:p>
        </p:txBody>
      </p:sp>
      <p:cxnSp>
        <p:nvCxnSpPr>
          <p:cNvPr id="60" name="Straight Connector 59"/>
          <p:cNvCxnSpPr/>
          <p:nvPr/>
        </p:nvCxnSpPr>
        <p:spPr>
          <a:xfrm>
            <a:off x="2449464" y="170453"/>
            <a:ext cx="0" cy="1531154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stCxn id="54" idx="1"/>
            <a:endCxn id="4" idx="3"/>
          </p:cNvCxnSpPr>
          <p:nvPr/>
        </p:nvCxnSpPr>
        <p:spPr>
          <a:xfrm flipH="1">
            <a:off x="5696312" y="2109326"/>
            <a:ext cx="315644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 flipV="1">
            <a:off x="3673352" y="170453"/>
            <a:ext cx="0" cy="90090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Connector 265"/>
          <p:cNvCxnSpPr/>
          <p:nvPr/>
        </p:nvCxnSpPr>
        <p:spPr>
          <a:xfrm flipH="1">
            <a:off x="2449464" y="1662737"/>
            <a:ext cx="289814" cy="0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7" name="Rectangle 316"/>
          <p:cNvSpPr/>
          <p:nvPr/>
        </p:nvSpPr>
        <p:spPr>
          <a:xfrm>
            <a:off x="3792590" y="1314570"/>
            <a:ext cx="948258" cy="3870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Data</a:t>
            </a:r>
            <a:endParaRPr lang="en-US" sz="1200" dirty="0">
              <a:solidFill>
                <a:schemeClr val="tx2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Archive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18" name="Rectangle 317"/>
          <p:cNvSpPr/>
          <p:nvPr/>
        </p:nvSpPr>
        <p:spPr>
          <a:xfrm>
            <a:off x="3792589" y="1767163"/>
            <a:ext cx="942737" cy="3926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Experiment</a:t>
            </a:r>
          </a:p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Control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20" name="Rectangle 319"/>
          <p:cNvSpPr/>
          <p:nvPr/>
        </p:nvSpPr>
        <p:spPr>
          <a:xfrm>
            <a:off x="2774788" y="1775433"/>
            <a:ext cx="968709" cy="3926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Data</a:t>
            </a:r>
          </a:p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Distribution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22" name="Rectangle 321"/>
          <p:cNvSpPr/>
          <p:nvPr/>
        </p:nvSpPr>
        <p:spPr>
          <a:xfrm>
            <a:off x="5000836" y="1894081"/>
            <a:ext cx="650343" cy="43048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Power Ctrl</a:t>
            </a:r>
            <a:endParaRPr lang="en-US" sz="1200" dirty="0">
              <a:solidFill>
                <a:schemeClr val="tx2"/>
              </a:solidFill>
            </a:endParaRPr>
          </a:p>
        </p:txBody>
      </p:sp>
      <p:cxnSp>
        <p:nvCxnSpPr>
          <p:cNvPr id="108" name="Straight Connector 107"/>
          <p:cNvCxnSpPr/>
          <p:nvPr/>
        </p:nvCxnSpPr>
        <p:spPr>
          <a:xfrm flipH="1">
            <a:off x="3168548" y="3147292"/>
            <a:ext cx="1" cy="2384251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3236213" y="3147292"/>
            <a:ext cx="0" cy="2384251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3303877" y="3147292"/>
            <a:ext cx="0" cy="2384251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flipH="1">
            <a:off x="3444181" y="3393300"/>
            <a:ext cx="12167" cy="213824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3383712" y="3394147"/>
            <a:ext cx="0" cy="2137396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3516817" y="3393300"/>
            <a:ext cx="3416" cy="213824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3580702" y="3393300"/>
            <a:ext cx="0" cy="213824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0" name="Rectangle 119"/>
          <p:cNvSpPr/>
          <p:nvPr/>
        </p:nvSpPr>
        <p:spPr>
          <a:xfrm>
            <a:off x="3185111" y="2294112"/>
            <a:ext cx="784982" cy="449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Drivers</a:t>
            </a:r>
            <a:endParaRPr lang="en-US" sz="1200" dirty="0">
              <a:solidFill>
                <a:schemeClr val="tx2"/>
              </a:solidFill>
            </a:endParaRPr>
          </a:p>
        </p:txBody>
      </p:sp>
      <p:cxnSp>
        <p:nvCxnSpPr>
          <p:cNvPr id="136" name="Straight Connector 135"/>
          <p:cNvCxnSpPr/>
          <p:nvPr/>
        </p:nvCxnSpPr>
        <p:spPr>
          <a:xfrm>
            <a:off x="4167146" y="170453"/>
            <a:ext cx="0" cy="900907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4" name="Rectangle 163"/>
          <p:cNvSpPr/>
          <p:nvPr/>
        </p:nvSpPr>
        <p:spPr>
          <a:xfrm>
            <a:off x="6079303" y="1968019"/>
            <a:ext cx="859424" cy="9133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Switching</a:t>
            </a:r>
          </a:p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GF</a:t>
            </a:r>
          </a:p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Isolation</a:t>
            </a:r>
          </a:p>
          <a:p>
            <a:pPr algn="ctr"/>
            <a:r>
              <a:rPr lang="en-US" sz="1200" dirty="0" err="1" smtClean="0">
                <a:solidFill>
                  <a:schemeClr val="tx2"/>
                </a:solidFill>
              </a:rPr>
              <a:t>Env</a:t>
            </a:r>
            <a:r>
              <a:rPr lang="en-US" sz="1200" dirty="0" smtClean="0">
                <a:solidFill>
                  <a:schemeClr val="tx2"/>
                </a:solidFill>
              </a:rPr>
              <a:t> Mon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167" name="Picture 17" descr="http://filemaker2-server.cbl.umces.edu/sensorimages/11530-3plu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153" y="5671374"/>
            <a:ext cx="457200" cy="92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" name="Picture 17" descr="http://filemaker2-server.cbl.umces.edu/sensorimages/11530-3plu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072" y="5615829"/>
            <a:ext cx="457200" cy="92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0" name="Picture 19" descr="http://www.esonetyellowpages.com/img/sensors/oxygen_optode_4330f_12547727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363" y="5649635"/>
            <a:ext cx="479490" cy="89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" name="Picture 19" descr="http://www.esonetyellowpages.com/img/sensors/oxygen_optode_4330f_12547727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591" y="5615829"/>
            <a:ext cx="431946" cy="80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" name="Picture 21" descr="FlowQuest 6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819" y="5653109"/>
            <a:ext cx="492125" cy="40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8" name="Picture 21" descr="FlowQuest 6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819" y="6134289"/>
            <a:ext cx="492125" cy="40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9" name="TextBox 178"/>
          <p:cNvSpPr txBox="1"/>
          <p:nvPr/>
        </p:nvSpPr>
        <p:spPr>
          <a:xfrm>
            <a:off x="6506695" y="4517212"/>
            <a:ext cx="2340367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1F497D"/>
                </a:solidFill>
              </a:rPr>
              <a:t>Drivers on Gateway</a:t>
            </a:r>
          </a:p>
          <a:p>
            <a:r>
              <a:rPr lang="en-US" sz="1400" dirty="0" smtClean="0"/>
              <a:t>Direct serial</a:t>
            </a:r>
          </a:p>
          <a:p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</a:rPr>
              <a:t>Less hardware</a:t>
            </a:r>
          </a:p>
          <a:p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</a:rPr>
              <a:t>Lower power</a:t>
            </a:r>
          </a:p>
          <a:p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</a:rPr>
              <a:t>4 housings</a:t>
            </a:r>
          </a:p>
          <a:p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</a:rPr>
              <a:t>89 connections</a:t>
            </a:r>
          </a:p>
          <a:p>
            <a:r>
              <a:rPr lang="en-US" sz="1400" dirty="0" smtClean="0">
                <a:solidFill>
                  <a:srgbClr val="C0504D"/>
                </a:solidFill>
              </a:rPr>
              <a:t>12 UARTS on gateway </a:t>
            </a:r>
          </a:p>
          <a:p>
            <a:r>
              <a:rPr lang="en-US" sz="1400" dirty="0" smtClean="0">
                <a:solidFill>
                  <a:srgbClr val="C0504D"/>
                </a:solidFill>
              </a:rPr>
              <a:t>(custom serial IO expansion?)</a:t>
            </a:r>
            <a:endParaRPr lang="en-US" sz="1400" dirty="0">
              <a:solidFill>
                <a:srgbClr val="C0504D"/>
              </a:solidFill>
            </a:endParaRPr>
          </a:p>
        </p:txBody>
      </p:sp>
      <p:sp>
        <p:nvSpPr>
          <p:cNvPr id="180" name="Rectangle 179"/>
          <p:cNvSpPr/>
          <p:nvPr/>
        </p:nvSpPr>
        <p:spPr>
          <a:xfrm>
            <a:off x="2739278" y="1336890"/>
            <a:ext cx="992495" cy="3870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2"/>
                </a:solidFill>
              </a:rPr>
              <a:t>Config</a:t>
            </a:r>
            <a:endParaRPr lang="en-US" sz="1200" dirty="0">
              <a:solidFill>
                <a:schemeClr val="tx2"/>
              </a:solidFill>
            </a:endParaRPr>
          </a:p>
        </p:txBody>
      </p:sp>
      <p:cxnSp>
        <p:nvCxnSpPr>
          <p:cNvPr id="94" name="Straight Connector 93"/>
          <p:cNvCxnSpPr/>
          <p:nvPr/>
        </p:nvCxnSpPr>
        <p:spPr>
          <a:xfrm flipH="1">
            <a:off x="3383712" y="3394145"/>
            <a:ext cx="3121237" cy="2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>
            <a:stCxn id="54" idx="2"/>
          </p:cNvCxnSpPr>
          <p:nvPr/>
        </p:nvCxnSpPr>
        <p:spPr>
          <a:xfrm>
            <a:off x="6504949" y="2964595"/>
            <a:ext cx="1746" cy="428705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flipH="1">
            <a:off x="3100883" y="3153081"/>
            <a:ext cx="1" cy="2384251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 flipH="1">
            <a:off x="3885613" y="3127286"/>
            <a:ext cx="1" cy="2384251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3953278" y="3127286"/>
            <a:ext cx="0" cy="2384251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4020942" y="3127286"/>
            <a:ext cx="0" cy="2384251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H="1">
            <a:off x="4161246" y="3373294"/>
            <a:ext cx="12167" cy="213824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4100777" y="3374141"/>
            <a:ext cx="0" cy="2137396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4233882" y="3373294"/>
            <a:ext cx="3416" cy="213824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4297767" y="3373294"/>
            <a:ext cx="0" cy="213824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H="1">
            <a:off x="3817948" y="3133075"/>
            <a:ext cx="1" cy="2384251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Rectangle 125"/>
          <p:cNvSpPr/>
          <p:nvPr/>
        </p:nvSpPr>
        <p:spPr>
          <a:xfrm>
            <a:off x="3267523" y="2363904"/>
            <a:ext cx="784982" cy="449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Drivers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3357322" y="2432048"/>
            <a:ext cx="784982" cy="449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Drivers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3403451" y="2479101"/>
            <a:ext cx="784982" cy="449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Drivers</a:t>
            </a:r>
            <a:endParaRPr lang="en-US" sz="1200" dirty="0">
              <a:solidFill>
                <a:schemeClr val="tx2"/>
              </a:solidFill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 flipV="1">
            <a:off x="1687778" y="844410"/>
            <a:ext cx="993071" cy="458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2" name="Oval 141"/>
          <p:cNvSpPr/>
          <p:nvPr/>
        </p:nvSpPr>
        <p:spPr>
          <a:xfrm>
            <a:off x="1142608" y="571825"/>
            <a:ext cx="545170" cy="54517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51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47" name="Straight Connector 146"/>
          <p:cNvCxnSpPr/>
          <p:nvPr/>
        </p:nvCxnSpPr>
        <p:spPr>
          <a:xfrm flipV="1">
            <a:off x="6997941" y="848990"/>
            <a:ext cx="993071" cy="458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Oval 147"/>
          <p:cNvSpPr/>
          <p:nvPr/>
        </p:nvSpPr>
        <p:spPr>
          <a:xfrm>
            <a:off x="8014449" y="567565"/>
            <a:ext cx="545170" cy="54517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28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0" name="Rounded Rectangle 149"/>
          <p:cNvSpPr/>
          <p:nvPr/>
        </p:nvSpPr>
        <p:spPr>
          <a:xfrm>
            <a:off x="2643735" y="844410"/>
            <a:ext cx="3162115" cy="2438790"/>
          </a:xfrm>
          <a:prstGeom prst="roundRect">
            <a:avLst>
              <a:gd name="adj" fmla="val 7292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ounded Rectangle 153"/>
          <p:cNvSpPr/>
          <p:nvPr/>
        </p:nvSpPr>
        <p:spPr>
          <a:xfrm>
            <a:off x="5924217" y="844409"/>
            <a:ext cx="1141087" cy="2406387"/>
          </a:xfrm>
          <a:prstGeom prst="roundRect">
            <a:avLst>
              <a:gd name="adj" fmla="val 7292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4" name="Straight Connector 173"/>
          <p:cNvCxnSpPr/>
          <p:nvPr/>
        </p:nvCxnSpPr>
        <p:spPr>
          <a:xfrm flipV="1">
            <a:off x="5510868" y="4073542"/>
            <a:ext cx="636145" cy="312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5" name="Oval 174"/>
          <p:cNvSpPr/>
          <p:nvPr/>
        </p:nvSpPr>
        <p:spPr>
          <a:xfrm>
            <a:off x="6155394" y="3791182"/>
            <a:ext cx="545170" cy="54517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81" name="Rounded Rectangle 180"/>
          <p:cNvSpPr/>
          <p:nvPr/>
        </p:nvSpPr>
        <p:spPr>
          <a:xfrm>
            <a:off x="5036894" y="4073542"/>
            <a:ext cx="508000" cy="612986"/>
          </a:xfrm>
          <a:prstGeom prst="roundRect">
            <a:avLst>
              <a:gd name="adj" fmla="val 7292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2" name="Picture 23" descr="https://encrypted-tbn2.google.com/images?q=tbn:ANd9GcSw3JWU7tFGOKdn5bhTNyVIw3D_h3GeF4_2msVBEdT7tVmMXfIC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44" y="5018509"/>
            <a:ext cx="382332" cy="38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" name="Picture 23" descr="https://encrypted-tbn2.google.com/images?q=tbn:ANd9GcSw3JWU7tFGOKdn5bhTNyVIw3D_h3GeF4_2msVBEdT7tVmMXfIC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44" y="4304195"/>
            <a:ext cx="382333" cy="38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" name="Rectangle 183"/>
          <p:cNvSpPr/>
          <p:nvPr/>
        </p:nvSpPr>
        <p:spPr>
          <a:xfrm>
            <a:off x="5170857" y="4814223"/>
            <a:ext cx="251506" cy="17385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M</a:t>
            </a:r>
            <a:endParaRPr lang="en-US" sz="1050" dirty="0"/>
          </a:p>
        </p:txBody>
      </p:sp>
      <p:sp>
        <p:nvSpPr>
          <p:cNvPr id="185" name="Rectangle 184"/>
          <p:cNvSpPr/>
          <p:nvPr/>
        </p:nvSpPr>
        <p:spPr>
          <a:xfrm>
            <a:off x="5170857" y="4137815"/>
            <a:ext cx="251506" cy="17385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M</a:t>
            </a:r>
            <a:endParaRPr lang="en-US" sz="1050" dirty="0"/>
          </a:p>
        </p:txBody>
      </p:sp>
      <p:sp>
        <p:nvSpPr>
          <p:cNvPr id="186" name="Rounded Rectangle 185"/>
          <p:cNvSpPr/>
          <p:nvPr/>
        </p:nvSpPr>
        <p:spPr>
          <a:xfrm>
            <a:off x="5036894" y="4740312"/>
            <a:ext cx="508000" cy="612986"/>
          </a:xfrm>
          <a:prstGeom prst="roundRect">
            <a:avLst>
              <a:gd name="adj" fmla="val 7292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8" name="Straight Connector 187"/>
          <p:cNvCxnSpPr/>
          <p:nvPr/>
        </p:nvCxnSpPr>
        <p:spPr>
          <a:xfrm flipH="1">
            <a:off x="4540997" y="3141503"/>
            <a:ext cx="1" cy="2384251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>
            <a:off x="4608662" y="3141503"/>
            <a:ext cx="0" cy="2384251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>
            <a:off x="4676326" y="3141503"/>
            <a:ext cx="0" cy="2384251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 flipH="1">
            <a:off x="4816630" y="3387511"/>
            <a:ext cx="12167" cy="213824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4756161" y="3388358"/>
            <a:ext cx="0" cy="2137396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>
            <a:off x="4889266" y="3387511"/>
            <a:ext cx="3416" cy="213824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>
            <a:off x="4953151" y="3387511"/>
            <a:ext cx="0" cy="213824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/>
          <p:nvPr/>
        </p:nvCxnSpPr>
        <p:spPr>
          <a:xfrm flipH="1">
            <a:off x="4473332" y="3147292"/>
            <a:ext cx="1" cy="2384251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5" name="TextBox 204"/>
          <p:cNvSpPr txBox="1"/>
          <p:nvPr/>
        </p:nvSpPr>
        <p:spPr>
          <a:xfrm>
            <a:off x="2097114" y="1374184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sp>
        <p:nvSpPr>
          <p:cNvPr id="206" name="TextBox 205"/>
          <p:cNvSpPr txBox="1"/>
          <p:nvPr/>
        </p:nvSpPr>
        <p:spPr>
          <a:xfrm>
            <a:off x="3318517" y="428039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3</a:t>
            </a:r>
            <a:endParaRPr lang="en-US" sz="1400" dirty="0"/>
          </a:p>
        </p:txBody>
      </p:sp>
      <p:sp>
        <p:nvSpPr>
          <p:cNvPr id="207" name="TextBox 206"/>
          <p:cNvSpPr txBox="1"/>
          <p:nvPr/>
        </p:nvSpPr>
        <p:spPr>
          <a:xfrm>
            <a:off x="4190146" y="428039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208" name="TextBox 207"/>
          <p:cNvSpPr txBox="1"/>
          <p:nvPr/>
        </p:nvSpPr>
        <p:spPr>
          <a:xfrm>
            <a:off x="6504949" y="428039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209" name="TextBox 208"/>
          <p:cNvSpPr txBox="1"/>
          <p:nvPr/>
        </p:nvSpPr>
        <p:spPr>
          <a:xfrm>
            <a:off x="5503601" y="428039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210" name="TextBox 209"/>
          <p:cNvSpPr txBox="1"/>
          <p:nvPr/>
        </p:nvSpPr>
        <p:spPr>
          <a:xfrm>
            <a:off x="5905326" y="428039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211" name="TextBox 210"/>
          <p:cNvSpPr txBox="1"/>
          <p:nvPr/>
        </p:nvSpPr>
        <p:spPr>
          <a:xfrm>
            <a:off x="6523828" y="3250796"/>
            <a:ext cx="366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24</a:t>
            </a:r>
            <a:endParaRPr lang="en-US" sz="1400" dirty="0"/>
          </a:p>
        </p:txBody>
      </p:sp>
      <p:sp>
        <p:nvSpPr>
          <p:cNvPr id="212" name="TextBox 211"/>
          <p:cNvSpPr txBox="1"/>
          <p:nvPr/>
        </p:nvSpPr>
        <p:spPr>
          <a:xfrm>
            <a:off x="2729984" y="3285119"/>
            <a:ext cx="366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36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35557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29984" y="1071360"/>
            <a:ext cx="2966328" cy="207593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sz="1200" dirty="0" smtClean="0"/>
              <a:t>GW</a:t>
            </a:r>
            <a:endParaRPr lang="en-US" sz="1200" dirty="0"/>
          </a:p>
        </p:txBody>
      </p:sp>
      <p:cxnSp>
        <p:nvCxnSpPr>
          <p:cNvPr id="32" name="Straight Connector 31"/>
          <p:cNvCxnSpPr>
            <a:endCxn id="54" idx="0"/>
          </p:cNvCxnSpPr>
          <p:nvPr/>
        </p:nvCxnSpPr>
        <p:spPr>
          <a:xfrm>
            <a:off x="6504949" y="170453"/>
            <a:ext cx="0" cy="1083604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>
            <a:off x="7454827" y="1541174"/>
            <a:ext cx="0" cy="675339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7454827" y="2040447"/>
            <a:ext cx="0" cy="67533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7454827" y="1821003"/>
            <a:ext cx="0" cy="675339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948428" y="1723625"/>
            <a:ext cx="6591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power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7948428" y="2004784"/>
            <a:ext cx="5873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rs232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7948428" y="2224227"/>
            <a:ext cx="8194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ethernet</a:t>
            </a:r>
            <a:endParaRPr lang="en-US" sz="1400" dirty="0"/>
          </a:p>
        </p:txBody>
      </p:sp>
      <p:sp>
        <p:nvSpPr>
          <p:cNvPr id="54" name="Rectangle 53"/>
          <p:cNvSpPr/>
          <p:nvPr/>
        </p:nvSpPr>
        <p:spPr>
          <a:xfrm>
            <a:off x="6011956" y="1254057"/>
            <a:ext cx="985985" cy="17105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/>
              <a:t>Power</a:t>
            </a:r>
          </a:p>
          <a:p>
            <a:pPr algn="ctr"/>
            <a:r>
              <a:rPr lang="en-US" sz="1200" dirty="0" smtClean="0"/>
              <a:t>Switch</a:t>
            </a:r>
            <a:endParaRPr lang="en-US" sz="1200" dirty="0"/>
          </a:p>
        </p:txBody>
      </p:sp>
      <p:cxnSp>
        <p:nvCxnSpPr>
          <p:cNvPr id="60" name="Straight Connector 59"/>
          <p:cNvCxnSpPr/>
          <p:nvPr/>
        </p:nvCxnSpPr>
        <p:spPr>
          <a:xfrm>
            <a:off x="2449464" y="170453"/>
            <a:ext cx="0" cy="3301493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stCxn id="54" idx="1"/>
            <a:endCxn id="4" idx="3"/>
          </p:cNvCxnSpPr>
          <p:nvPr/>
        </p:nvCxnSpPr>
        <p:spPr>
          <a:xfrm flipH="1">
            <a:off x="5696312" y="2109326"/>
            <a:ext cx="315644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 flipV="1">
            <a:off x="3673352" y="170453"/>
            <a:ext cx="0" cy="90090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Connector 265"/>
          <p:cNvCxnSpPr/>
          <p:nvPr/>
        </p:nvCxnSpPr>
        <p:spPr>
          <a:xfrm flipH="1">
            <a:off x="2449464" y="1662737"/>
            <a:ext cx="289814" cy="0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7" name="Rectangle 316"/>
          <p:cNvSpPr/>
          <p:nvPr/>
        </p:nvSpPr>
        <p:spPr>
          <a:xfrm>
            <a:off x="3792590" y="1314570"/>
            <a:ext cx="948258" cy="3870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Data</a:t>
            </a:r>
            <a:endParaRPr lang="en-US" sz="1200" dirty="0">
              <a:solidFill>
                <a:schemeClr val="tx2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Archive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18" name="Rectangle 317"/>
          <p:cNvSpPr/>
          <p:nvPr/>
        </p:nvSpPr>
        <p:spPr>
          <a:xfrm>
            <a:off x="3792589" y="1767163"/>
            <a:ext cx="942737" cy="3926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Experiment</a:t>
            </a:r>
          </a:p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Control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20" name="Rectangle 319"/>
          <p:cNvSpPr/>
          <p:nvPr/>
        </p:nvSpPr>
        <p:spPr>
          <a:xfrm>
            <a:off x="2774788" y="1775433"/>
            <a:ext cx="968709" cy="3926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Data</a:t>
            </a:r>
          </a:p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Distribution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22" name="Rectangle 321"/>
          <p:cNvSpPr/>
          <p:nvPr/>
        </p:nvSpPr>
        <p:spPr>
          <a:xfrm>
            <a:off x="5000836" y="1894081"/>
            <a:ext cx="650343" cy="43048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Power Ctrl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3185111" y="2294112"/>
            <a:ext cx="784982" cy="449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Drivers</a:t>
            </a:r>
            <a:endParaRPr lang="en-US" sz="1200" dirty="0">
              <a:solidFill>
                <a:schemeClr val="tx2"/>
              </a:solidFill>
            </a:endParaRPr>
          </a:p>
        </p:txBody>
      </p:sp>
      <p:cxnSp>
        <p:nvCxnSpPr>
          <p:cNvPr id="136" name="Straight Connector 135"/>
          <p:cNvCxnSpPr/>
          <p:nvPr/>
        </p:nvCxnSpPr>
        <p:spPr>
          <a:xfrm>
            <a:off x="4167146" y="170453"/>
            <a:ext cx="0" cy="900907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4" name="Rectangle 163"/>
          <p:cNvSpPr/>
          <p:nvPr/>
        </p:nvSpPr>
        <p:spPr>
          <a:xfrm>
            <a:off x="6079303" y="1968019"/>
            <a:ext cx="859424" cy="9133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Switching</a:t>
            </a:r>
          </a:p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GF</a:t>
            </a:r>
          </a:p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Isolation</a:t>
            </a:r>
          </a:p>
          <a:p>
            <a:pPr algn="ctr"/>
            <a:r>
              <a:rPr lang="en-US" sz="1200" dirty="0" err="1" smtClean="0">
                <a:solidFill>
                  <a:schemeClr val="tx2"/>
                </a:solidFill>
              </a:rPr>
              <a:t>Env</a:t>
            </a:r>
            <a:r>
              <a:rPr lang="en-US" sz="1200" dirty="0" smtClean="0">
                <a:solidFill>
                  <a:schemeClr val="tx2"/>
                </a:solidFill>
              </a:rPr>
              <a:t> Mon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167" name="Picture 17" descr="http://filemaker2-server.cbl.umces.edu/sensorimages/11530-3plu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289" y="5590514"/>
            <a:ext cx="457200" cy="92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" name="Picture 17" descr="http://filemaker2-server.cbl.umces.edu/sensorimages/11530-3plu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208" y="5534969"/>
            <a:ext cx="457200" cy="92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0" name="Picture 19" descr="http://www.esonetyellowpages.com/img/sensors/oxygen_optode_4330f_12547727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499" y="5568775"/>
            <a:ext cx="479490" cy="89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" name="Picture 19" descr="http://www.esonetyellowpages.com/img/sensors/oxygen_optode_4330f_12547727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727" y="5534969"/>
            <a:ext cx="431946" cy="80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" name="Picture 21" descr="FlowQuest 6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955" y="5572249"/>
            <a:ext cx="492125" cy="40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8" name="Picture 21" descr="FlowQuest 6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955" y="6053429"/>
            <a:ext cx="492125" cy="40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0" name="Rectangle 179"/>
          <p:cNvSpPr/>
          <p:nvPr/>
        </p:nvSpPr>
        <p:spPr>
          <a:xfrm>
            <a:off x="2739278" y="1336890"/>
            <a:ext cx="992495" cy="3870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2"/>
                </a:solidFill>
              </a:rPr>
              <a:t>Config</a:t>
            </a:r>
            <a:endParaRPr lang="en-US" sz="1200" dirty="0">
              <a:solidFill>
                <a:schemeClr val="tx2"/>
              </a:solidFill>
            </a:endParaRPr>
          </a:p>
        </p:txBody>
      </p:sp>
      <p:cxnSp>
        <p:nvCxnSpPr>
          <p:cNvPr id="94" name="Straight Connector 93"/>
          <p:cNvCxnSpPr/>
          <p:nvPr/>
        </p:nvCxnSpPr>
        <p:spPr>
          <a:xfrm flipH="1" flipV="1">
            <a:off x="3248689" y="3393300"/>
            <a:ext cx="3256261" cy="849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>
            <a:stCxn id="54" idx="2"/>
          </p:cNvCxnSpPr>
          <p:nvPr/>
        </p:nvCxnSpPr>
        <p:spPr>
          <a:xfrm>
            <a:off x="6504949" y="2964595"/>
            <a:ext cx="1746" cy="428705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Rectangle 125"/>
          <p:cNvSpPr/>
          <p:nvPr/>
        </p:nvSpPr>
        <p:spPr>
          <a:xfrm>
            <a:off x="3267523" y="2363904"/>
            <a:ext cx="784982" cy="449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Drivers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3357322" y="2432048"/>
            <a:ext cx="784982" cy="449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Drivers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3460581" y="2479101"/>
            <a:ext cx="784982" cy="449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Drivers</a:t>
            </a:r>
            <a:endParaRPr lang="en-US" sz="1200" dirty="0">
              <a:solidFill>
                <a:schemeClr val="tx2"/>
              </a:solidFill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 flipV="1">
            <a:off x="1781717" y="844410"/>
            <a:ext cx="993071" cy="458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2" name="Oval 141"/>
          <p:cNvSpPr/>
          <p:nvPr/>
        </p:nvSpPr>
        <p:spPr>
          <a:xfrm>
            <a:off x="1236547" y="571825"/>
            <a:ext cx="545170" cy="54517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46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47" name="Straight Connector 146"/>
          <p:cNvCxnSpPr/>
          <p:nvPr/>
        </p:nvCxnSpPr>
        <p:spPr>
          <a:xfrm flipV="1">
            <a:off x="6974145" y="849584"/>
            <a:ext cx="993071" cy="458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Oval 147"/>
          <p:cNvSpPr/>
          <p:nvPr/>
        </p:nvSpPr>
        <p:spPr>
          <a:xfrm>
            <a:off x="7990653" y="568159"/>
            <a:ext cx="545170" cy="54517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2806958" y="3959966"/>
            <a:ext cx="805537" cy="4377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Eth/</a:t>
            </a:r>
            <a:r>
              <a:rPr lang="en-US" sz="1200" dirty="0" err="1" smtClean="0"/>
              <a:t>Ser</a:t>
            </a:r>
            <a:r>
              <a:rPr lang="en-US" sz="1200" dirty="0" smtClean="0"/>
              <a:t> 4</a:t>
            </a:r>
            <a:endParaRPr lang="en-US" sz="1200" dirty="0"/>
          </a:p>
        </p:txBody>
      </p:sp>
      <p:cxnSp>
        <p:nvCxnSpPr>
          <p:cNvPr id="75" name="Straight Connector 74"/>
          <p:cNvCxnSpPr/>
          <p:nvPr/>
        </p:nvCxnSpPr>
        <p:spPr>
          <a:xfrm flipV="1">
            <a:off x="1820453" y="3853440"/>
            <a:ext cx="993071" cy="458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Oval 75"/>
          <p:cNvSpPr/>
          <p:nvPr/>
        </p:nvSpPr>
        <p:spPr>
          <a:xfrm>
            <a:off x="1275283" y="3580855"/>
            <a:ext cx="545170" cy="54517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30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821043" y="3962375"/>
            <a:ext cx="805537" cy="4377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Eth/</a:t>
            </a:r>
            <a:r>
              <a:rPr lang="en-US" sz="1200" dirty="0" err="1" smtClean="0"/>
              <a:t>Ser</a:t>
            </a:r>
            <a:r>
              <a:rPr lang="en-US" sz="1200" dirty="0" smtClean="0"/>
              <a:t> 4</a:t>
            </a:r>
            <a:endParaRPr lang="en-US" sz="1200" dirty="0"/>
          </a:p>
        </p:txBody>
      </p:sp>
      <p:sp>
        <p:nvSpPr>
          <p:cNvPr id="97" name="Rectangle 96"/>
          <p:cNvSpPr/>
          <p:nvPr/>
        </p:nvSpPr>
        <p:spPr>
          <a:xfrm>
            <a:off x="4711396" y="3974214"/>
            <a:ext cx="805537" cy="4377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Eth/</a:t>
            </a:r>
            <a:r>
              <a:rPr lang="en-US" sz="1200" dirty="0" err="1" smtClean="0"/>
              <a:t>Ser</a:t>
            </a:r>
            <a:r>
              <a:rPr lang="en-US" sz="1200" dirty="0" smtClean="0"/>
              <a:t> 4</a:t>
            </a:r>
            <a:endParaRPr lang="en-US" sz="1200" dirty="0"/>
          </a:p>
        </p:txBody>
      </p:sp>
      <p:cxnSp>
        <p:nvCxnSpPr>
          <p:cNvPr id="69" name="Straight Connector 68"/>
          <p:cNvCxnSpPr/>
          <p:nvPr/>
        </p:nvCxnSpPr>
        <p:spPr>
          <a:xfrm>
            <a:off x="3102029" y="3467272"/>
            <a:ext cx="0" cy="50226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3248689" y="3394149"/>
            <a:ext cx="0" cy="575391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4116114" y="3468062"/>
            <a:ext cx="0" cy="50226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4262774" y="3393300"/>
            <a:ext cx="0" cy="577030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5006467" y="3471946"/>
            <a:ext cx="0" cy="50226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5153127" y="3394149"/>
            <a:ext cx="0" cy="580065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2884718" y="4395287"/>
            <a:ext cx="2583490" cy="829100"/>
            <a:chOff x="2884718" y="4395286"/>
            <a:chExt cx="2583490" cy="1011245"/>
          </a:xfrm>
        </p:grpSpPr>
        <p:cxnSp>
          <p:nvCxnSpPr>
            <p:cNvPr id="70" name="Straight Connector 69"/>
            <p:cNvCxnSpPr/>
            <p:nvPr/>
          </p:nvCxnSpPr>
          <p:spPr>
            <a:xfrm flipH="1">
              <a:off x="2975651" y="4397695"/>
              <a:ext cx="1" cy="992179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>
              <a:off x="3063885" y="4397695"/>
              <a:ext cx="0" cy="992179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3152118" y="4397695"/>
              <a:ext cx="0" cy="992179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H="1">
              <a:off x="2884718" y="4400104"/>
              <a:ext cx="1" cy="992179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H="1">
              <a:off x="3387303" y="4395286"/>
              <a:ext cx="1" cy="992179"/>
            </a:xfrm>
            <a:prstGeom prst="line">
              <a:avLst/>
            </a:prstGeom>
            <a:ln>
              <a:solidFill>
                <a:schemeClr val="accent2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3475537" y="4395286"/>
              <a:ext cx="0" cy="992179"/>
            </a:xfrm>
            <a:prstGeom prst="line">
              <a:avLst/>
            </a:prstGeom>
            <a:ln>
              <a:solidFill>
                <a:schemeClr val="accent2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3563770" y="4395286"/>
              <a:ext cx="0" cy="992179"/>
            </a:xfrm>
            <a:prstGeom prst="line">
              <a:avLst/>
            </a:prstGeom>
            <a:ln>
              <a:solidFill>
                <a:schemeClr val="accent2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flipH="1">
              <a:off x="3287730" y="4397695"/>
              <a:ext cx="1" cy="992179"/>
            </a:xfrm>
            <a:prstGeom prst="line">
              <a:avLst/>
            </a:prstGeom>
            <a:ln>
              <a:solidFill>
                <a:schemeClr val="accent2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H="1">
              <a:off x="3989736" y="4400104"/>
              <a:ext cx="1" cy="992179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4077970" y="4400104"/>
              <a:ext cx="0" cy="992179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4166203" y="4400104"/>
              <a:ext cx="0" cy="992179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flipH="1">
              <a:off x="3898803" y="4402513"/>
              <a:ext cx="1" cy="992179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flipH="1">
              <a:off x="4401388" y="4397695"/>
              <a:ext cx="1" cy="992179"/>
            </a:xfrm>
            <a:prstGeom prst="line">
              <a:avLst/>
            </a:prstGeom>
            <a:ln>
              <a:solidFill>
                <a:schemeClr val="accent2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4489622" y="4397695"/>
              <a:ext cx="0" cy="992179"/>
            </a:xfrm>
            <a:prstGeom prst="line">
              <a:avLst/>
            </a:prstGeom>
            <a:ln>
              <a:solidFill>
                <a:schemeClr val="accent2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4577855" y="4397695"/>
              <a:ext cx="0" cy="992179"/>
            </a:xfrm>
            <a:prstGeom prst="line">
              <a:avLst/>
            </a:prstGeom>
            <a:ln>
              <a:solidFill>
                <a:schemeClr val="accent2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flipH="1">
              <a:off x="4301815" y="4400104"/>
              <a:ext cx="1" cy="992179"/>
            </a:xfrm>
            <a:prstGeom prst="line">
              <a:avLst/>
            </a:prstGeom>
            <a:ln>
              <a:solidFill>
                <a:schemeClr val="accent2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 flipH="1">
              <a:off x="4880089" y="4411943"/>
              <a:ext cx="1" cy="992179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4968323" y="4411943"/>
              <a:ext cx="0" cy="992179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5056556" y="4411943"/>
              <a:ext cx="0" cy="992179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flipH="1">
              <a:off x="4789156" y="4414352"/>
              <a:ext cx="1" cy="992179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 flipH="1">
              <a:off x="5291741" y="4409534"/>
              <a:ext cx="1" cy="992179"/>
            </a:xfrm>
            <a:prstGeom prst="line">
              <a:avLst/>
            </a:prstGeom>
            <a:ln>
              <a:solidFill>
                <a:schemeClr val="accent2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5379975" y="4409534"/>
              <a:ext cx="0" cy="992179"/>
            </a:xfrm>
            <a:prstGeom prst="line">
              <a:avLst/>
            </a:prstGeom>
            <a:ln>
              <a:solidFill>
                <a:schemeClr val="accent2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5468208" y="4409534"/>
              <a:ext cx="0" cy="992179"/>
            </a:xfrm>
            <a:prstGeom prst="line">
              <a:avLst/>
            </a:prstGeom>
            <a:ln>
              <a:solidFill>
                <a:schemeClr val="accent2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 flipH="1">
              <a:off x="5192168" y="4411943"/>
              <a:ext cx="1" cy="992179"/>
            </a:xfrm>
            <a:prstGeom prst="line">
              <a:avLst/>
            </a:prstGeom>
            <a:ln>
              <a:solidFill>
                <a:schemeClr val="accent2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0" name="Straight Connector 149"/>
          <p:cNvCxnSpPr/>
          <p:nvPr/>
        </p:nvCxnSpPr>
        <p:spPr>
          <a:xfrm>
            <a:off x="2449464" y="3471946"/>
            <a:ext cx="2551372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2" name="Rounded Rectangle 151"/>
          <p:cNvSpPr/>
          <p:nvPr/>
        </p:nvSpPr>
        <p:spPr>
          <a:xfrm>
            <a:off x="2729984" y="3853440"/>
            <a:ext cx="943368" cy="710863"/>
          </a:xfrm>
          <a:prstGeom prst="roundRect">
            <a:avLst>
              <a:gd name="adj" fmla="val 7292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Rounded Rectangle 152"/>
          <p:cNvSpPr/>
          <p:nvPr/>
        </p:nvSpPr>
        <p:spPr>
          <a:xfrm>
            <a:off x="2643735" y="844410"/>
            <a:ext cx="3162115" cy="2438790"/>
          </a:xfrm>
          <a:prstGeom prst="roundRect">
            <a:avLst>
              <a:gd name="adj" fmla="val 7292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ounded Rectangle 153"/>
          <p:cNvSpPr/>
          <p:nvPr/>
        </p:nvSpPr>
        <p:spPr>
          <a:xfrm>
            <a:off x="5924217" y="844409"/>
            <a:ext cx="1141087" cy="2406387"/>
          </a:xfrm>
          <a:prstGeom prst="roundRect">
            <a:avLst>
              <a:gd name="adj" fmla="val 7292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TextBox 154"/>
          <p:cNvSpPr txBox="1"/>
          <p:nvPr/>
        </p:nvSpPr>
        <p:spPr>
          <a:xfrm>
            <a:off x="6452946" y="4225520"/>
            <a:ext cx="2621418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chemeClr val="tx2"/>
                </a:solidFill>
              </a:rPr>
              <a:t>Housings and Connectors</a:t>
            </a:r>
          </a:p>
          <a:p>
            <a:r>
              <a:rPr lang="en-US" sz="1400" dirty="0" smtClean="0"/>
              <a:t>Drivers on gateway</a:t>
            </a:r>
          </a:p>
          <a:p>
            <a:r>
              <a:rPr lang="en-US" sz="1400" dirty="0" smtClean="0"/>
              <a:t>Ethernet-serial</a:t>
            </a:r>
          </a:p>
          <a:p>
            <a:r>
              <a:rPr lang="en-US" sz="1400" dirty="0"/>
              <a:t>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</a:rPr>
              <a:t>Less hardware</a:t>
            </a:r>
          </a:p>
          <a:p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</a:rPr>
              <a:t>2 UARTS in gateway</a:t>
            </a:r>
          </a:p>
          <a:p>
            <a:r>
              <a:rPr lang="en-US" sz="1400" dirty="0" smtClean="0">
                <a:solidFill>
                  <a:srgbClr val="C0504D"/>
                </a:solidFill>
              </a:rPr>
              <a:t>7 housings (or bigger housing)</a:t>
            </a:r>
          </a:p>
          <a:p>
            <a:r>
              <a:rPr lang="en-US" sz="1400" dirty="0" smtClean="0">
                <a:solidFill>
                  <a:srgbClr val="C0504D"/>
                </a:solidFill>
              </a:rPr>
              <a:t>201 connections</a:t>
            </a:r>
          </a:p>
          <a:p>
            <a:r>
              <a:rPr lang="en-US" sz="1400" dirty="0" smtClean="0">
                <a:solidFill>
                  <a:srgbClr val="C0504D"/>
                </a:solidFill>
              </a:rPr>
              <a:t>DGS-2205 5-Port Switch: 5W</a:t>
            </a:r>
          </a:p>
          <a:p>
            <a:r>
              <a:rPr lang="en-US" sz="1400" dirty="0" err="1" smtClean="0">
                <a:solidFill>
                  <a:srgbClr val="C0504D"/>
                </a:solidFill>
              </a:rPr>
              <a:t>Digi</a:t>
            </a:r>
            <a:r>
              <a:rPr lang="en-US" sz="1400" dirty="0" smtClean="0">
                <a:solidFill>
                  <a:srgbClr val="C0504D"/>
                </a:solidFill>
              </a:rPr>
              <a:t> TS-4 : 6W</a:t>
            </a:r>
            <a:endParaRPr lang="en-US" sz="1400" dirty="0" smtClean="0">
              <a:solidFill>
                <a:srgbClr val="C0504D"/>
              </a:solidFill>
            </a:endParaRPr>
          </a:p>
        </p:txBody>
      </p:sp>
      <p:cxnSp>
        <p:nvCxnSpPr>
          <p:cNvPr id="157" name="Straight Connector 156"/>
          <p:cNvCxnSpPr>
            <a:stCxn id="159" idx="0"/>
            <a:endCxn id="158" idx="2"/>
          </p:cNvCxnSpPr>
          <p:nvPr/>
        </p:nvCxnSpPr>
        <p:spPr>
          <a:xfrm>
            <a:off x="5153127" y="5316240"/>
            <a:ext cx="635387" cy="304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8" name="Oval 157"/>
          <p:cNvSpPr/>
          <p:nvPr/>
        </p:nvSpPr>
        <p:spPr>
          <a:xfrm>
            <a:off x="5788514" y="5046696"/>
            <a:ext cx="545170" cy="54517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9" name="Rounded Rectangle 158"/>
          <p:cNvSpPr/>
          <p:nvPr/>
        </p:nvSpPr>
        <p:spPr>
          <a:xfrm>
            <a:off x="4899127" y="5316240"/>
            <a:ext cx="508000" cy="612986"/>
          </a:xfrm>
          <a:prstGeom prst="roundRect">
            <a:avLst>
              <a:gd name="adj" fmla="val 7292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0" name="Picture 23" descr="https://encrypted-tbn2.google.com/images?q=tbn:ANd9GcSw3JWU7tFGOKdn5bhTNyVIw3D_h3GeF4_2msVBEdT7tVmMXfIC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677" y="6261207"/>
            <a:ext cx="382332" cy="38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" name="Picture 23" descr="https://encrypted-tbn2.google.com/images?q=tbn:ANd9GcSw3JWU7tFGOKdn5bhTNyVIw3D_h3GeF4_2msVBEdT7tVmMXfIC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677" y="5546893"/>
            <a:ext cx="382333" cy="38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2" name="Rectangle 161"/>
          <p:cNvSpPr/>
          <p:nvPr/>
        </p:nvSpPr>
        <p:spPr>
          <a:xfrm>
            <a:off x="5033090" y="6056921"/>
            <a:ext cx="251506" cy="17385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M</a:t>
            </a:r>
            <a:endParaRPr lang="en-US" sz="1050" dirty="0"/>
          </a:p>
        </p:txBody>
      </p:sp>
      <p:sp>
        <p:nvSpPr>
          <p:cNvPr id="163" name="Rectangle 162"/>
          <p:cNvSpPr/>
          <p:nvPr/>
        </p:nvSpPr>
        <p:spPr>
          <a:xfrm>
            <a:off x="5033090" y="5380513"/>
            <a:ext cx="251506" cy="17385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M</a:t>
            </a:r>
            <a:endParaRPr lang="en-US" sz="1050" dirty="0"/>
          </a:p>
        </p:txBody>
      </p:sp>
      <p:sp>
        <p:nvSpPr>
          <p:cNvPr id="165" name="Rounded Rectangle 164"/>
          <p:cNvSpPr/>
          <p:nvPr/>
        </p:nvSpPr>
        <p:spPr>
          <a:xfrm>
            <a:off x="4899127" y="5983010"/>
            <a:ext cx="508000" cy="612986"/>
          </a:xfrm>
          <a:prstGeom prst="roundRect">
            <a:avLst>
              <a:gd name="adj" fmla="val 7292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TextBox 168"/>
          <p:cNvSpPr txBox="1"/>
          <p:nvPr/>
        </p:nvSpPr>
        <p:spPr>
          <a:xfrm>
            <a:off x="6523828" y="3250796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6</a:t>
            </a:r>
            <a:endParaRPr lang="en-US" sz="1400" dirty="0"/>
          </a:p>
        </p:txBody>
      </p:sp>
      <p:sp>
        <p:nvSpPr>
          <p:cNvPr id="173" name="TextBox 172"/>
          <p:cNvSpPr txBox="1"/>
          <p:nvPr/>
        </p:nvSpPr>
        <p:spPr>
          <a:xfrm>
            <a:off x="6578450" y="417936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174" name="TextBox 173"/>
          <p:cNvSpPr txBox="1"/>
          <p:nvPr/>
        </p:nvSpPr>
        <p:spPr>
          <a:xfrm>
            <a:off x="5874125" y="416447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175" name="TextBox 174"/>
          <p:cNvSpPr txBox="1"/>
          <p:nvPr/>
        </p:nvSpPr>
        <p:spPr>
          <a:xfrm>
            <a:off x="5558481" y="417936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181" name="TextBox 180"/>
          <p:cNvSpPr txBox="1"/>
          <p:nvPr/>
        </p:nvSpPr>
        <p:spPr>
          <a:xfrm>
            <a:off x="4167146" y="414270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182" name="TextBox 181"/>
          <p:cNvSpPr txBox="1"/>
          <p:nvPr/>
        </p:nvSpPr>
        <p:spPr>
          <a:xfrm>
            <a:off x="3376473" y="416447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3</a:t>
            </a:r>
            <a:endParaRPr lang="en-US" sz="1400" dirty="0"/>
          </a:p>
        </p:txBody>
      </p:sp>
      <p:sp>
        <p:nvSpPr>
          <p:cNvPr id="183" name="TextBox 182"/>
          <p:cNvSpPr txBox="1"/>
          <p:nvPr/>
        </p:nvSpPr>
        <p:spPr>
          <a:xfrm>
            <a:off x="2173803" y="1508848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sp>
        <p:nvSpPr>
          <p:cNvPr id="184" name="TextBox 183"/>
          <p:cNvSpPr txBox="1"/>
          <p:nvPr/>
        </p:nvSpPr>
        <p:spPr>
          <a:xfrm>
            <a:off x="2813524" y="3546280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sp>
        <p:nvSpPr>
          <p:cNvPr id="185" name="TextBox 184"/>
          <p:cNvSpPr txBox="1"/>
          <p:nvPr/>
        </p:nvSpPr>
        <p:spPr>
          <a:xfrm>
            <a:off x="3288109" y="3546280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190" name="TextBox 189"/>
          <p:cNvSpPr txBox="1"/>
          <p:nvPr/>
        </p:nvSpPr>
        <p:spPr>
          <a:xfrm>
            <a:off x="2507486" y="4564303"/>
            <a:ext cx="366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20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41368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403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Why should the drivers run on a separate processor, in a bottle?</a:t>
            </a:r>
          </a:p>
          <a:p>
            <a:pPr lvl="1"/>
            <a:r>
              <a:rPr lang="en-US" dirty="0" smtClean="0"/>
              <a:t>To reduce power?</a:t>
            </a:r>
          </a:p>
          <a:p>
            <a:pPr lvl="2"/>
            <a:r>
              <a:rPr lang="en-US" dirty="0" err="1" smtClean="0"/>
              <a:t>Arduino</a:t>
            </a:r>
            <a:r>
              <a:rPr lang="en-US" dirty="0" smtClean="0"/>
              <a:t> Nano </a:t>
            </a:r>
            <a:r>
              <a:rPr lang="en-US" dirty="0" smtClean="0"/>
              <a:t>55 mA @ 7 V (0.38 W) </a:t>
            </a:r>
            <a:endParaRPr lang="en-US" dirty="0" smtClean="0"/>
          </a:p>
          <a:p>
            <a:pPr lvl="3"/>
            <a:r>
              <a:rPr lang="en-US" dirty="0" smtClean="0"/>
              <a:t>(1 USB serial, 1 SPI serial)</a:t>
            </a:r>
          </a:p>
          <a:p>
            <a:pPr lvl="3"/>
            <a:r>
              <a:rPr lang="en-US" dirty="0" smtClean="0"/>
              <a:t>GPS + tilt meter driver</a:t>
            </a:r>
          </a:p>
          <a:p>
            <a:pPr lvl="2"/>
            <a:r>
              <a:rPr lang="en-US" dirty="0" smtClean="0"/>
              <a:t>Beagle Bone 0.3-2.3 W</a:t>
            </a:r>
          </a:p>
        </p:txBody>
      </p:sp>
    </p:spTree>
    <p:extLst>
      <p:ext uri="{BB962C8B-B14F-4D97-AF65-F5344CB8AC3E}">
        <p14:creationId xmlns:p14="http://schemas.microsoft.com/office/powerpoint/2010/main" val="3450648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Response to Concept #1865 </a:t>
            </a:r>
            <a:br>
              <a:rPr lang="en-US" dirty="0" smtClean="0"/>
            </a:br>
            <a:r>
              <a:rPr lang="en-US" dirty="0" smtClean="0"/>
              <a:t>(sensor node)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2891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/>
              <a:t>Principles of #1865 concept are sound</a:t>
            </a:r>
          </a:p>
          <a:p>
            <a:pPr lvl="1"/>
            <a:r>
              <a:rPr lang="en-US" dirty="0" smtClean="0"/>
              <a:t>Provide a pattern that is easy for people to duplicate or adapt</a:t>
            </a:r>
          </a:p>
          <a:p>
            <a:pPr lvl="1"/>
            <a:r>
              <a:rPr lang="en-US" dirty="0" smtClean="0"/>
              <a:t>Simplest possible code, hardware; clean system interfaces</a:t>
            </a:r>
          </a:p>
          <a:p>
            <a:pPr lvl="1"/>
            <a:r>
              <a:rPr lang="en-US" dirty="0" smtClean="0"/>
              <a:t>Use COTS hardware</a:t>
            </a:r>
          </a:p>
          <a:p>
            <a:pPr lvl="1"/>
            <a:r>
              <a:rPr lang="en-US" dirty="0" smtClean="0"/>
              <a:t>Save power where possible</a:t>
            </a:r>
          </a:p>
          <a:p>
            <a:r>
              <a:rPr lang="en-US" dirty="0" smtClean="0"/>
              <a:t>Agree that software stack should be kept lean, but think that trades don’t favor embedding instrument drivers </a:t>
            </a:r>
          </a:p>
          <a:p>
            <a:r>
              <a:rPr lang="en-US" dirty="0" smtClean="0"/>
              <a:t>I think it can be even simpler:</a:t>
            </a:r>
          </a:p>
          <a:p>
            <a:pPr lvl="1"/>
            <a:r>
              <a:rPr lang="en-US" dirty="0" smtClean="0"/>
              <a:t>Simplify the hardware: run drivers on one gateway</a:t>
            </a:r>
          </a:p>
          <a:p>
            <a:pPr lvl="2"/>
            <a:r>
              <a:rPr lang="en-US" b="1" i="1" dirty="0" smtClean="0"/>
              <a:t>One type of development hardware</a:t>
            </a:r>
            <a:endParaRPr lang="en-US" dirty="0" smtClean="0"/>
          </a:p>
          <a:p>
            <a:pPr lvl="2"/>
            <a:r>
              <a:rPr lang="en-US" b="1" i="1" dirty="0" smtClean="0"/>
              <a:t>Less hardware to configure, maintain</a:t>
            </a:r>
          </a:p>
          <a:p>
            <a:pPr lvl="2"/>
            <a:r>
              <a:rPr lang="en-US" b="1" i="1" dirty="0" smtClean="0"/>
              <a:t>Fewer parts, simpler system</a:t>
            </a:r>
          </a:p>
          <a:p>
            <a:pPr lvl="2"/>
            <a:r>
              <a:rPr lang="en-US" b="1" i="1" dirty="0" smtClean="0"/>
              <a:t>Reduce number of housings, connectors</a:t>
            </a:r>
            <a:br>
              <a:rPr lang="en-US" b="1" i="1" dirty="0" smtClean="0"/>
            </a:br>
            <a:endParaRPr lang="en-US" b="1" i="1" dirty="0" smtClean="0"/>
          </a:p>
          <a:p>
            <a:pPr lvl="1"/>
            <a:r>
              <a:rPr lang="en-US" dirty="0" smtClean="0"/>
              <a:t>Simplify the software stack (even more)</a:t>
            </a:r>
          </a:p>
          <a:p>
            <a:pPr lvl="2"/>
            <a:r>
              <a:rPr lang="en-US" dirty="0" smtClean="0"/>
              <a:t>Minimize (eliminate) embedded development (especially for users)</a:t>
            </a:r>
          </a:p>
          <a:p>
            <a:pPr lvl="2"/>
            <a:r>
              <a:rPr lang="en-US" b="1" dirty="0"/>
              <a:t>O</a:t>
            </a:r>
            <a:r>
              <a:rPr lang="en-US" b="1" dirty="0" smtClean="0"/>
              <a:t>ne software development platform</a:t>
            </a:r>
          </a:p>
          <a:p>
            <a:pPr lvl="2"/>
            <a:r>
              <a:rPr lang="en-US" dirty="0" smtClean="0"/>
              <a:t>Use good SW architecture to design minimal software components</a:t>
            </a:r>
          </a:p>
          <a:p>
            <a:pPr lvl="2"/>
            <a:r>
              <a:rPr lang="en-US" dirty="0" smtClean="0"/>
              <a:t>Emphasize well-designed software interfaces</a:t>
            </a:r>
          </a:p>
          <a:p>
            <a:pPr lvl="2"/>
            <a:r>
              <a:rPr lang="en-US" dirty="0" smtClean="0"/>
              <a:t>C++, maybe Java, but not SIAM</a:t>
            </a:r>
          </a:p>
          <a:p>
            <a:pPr lvl="2"/>
            <a:r>
              <a:rPr lang="en-US" dirty="0" smtClean="0"/>
              <a:t>OSDT? A lot of leverage, but some issues</a:t>
            </a:r>
          </a:p>
          <a:p>
            <a:pPr lvl="3"/>
            <a:r>
              <a:rPr lang="en-US" dirty="0" smtClean="0"/>
              <a:t>performance on small platforms, </a:t>
            </a:r>
          </a:p>
          <a:p>
            <a:pPr lvl="3"/>
            <a:r>
              <a:rPr lang="en-US" dirty="0" smtClean="0"/>
              <a:t>Requires Java</a:t>
            </a:r>
          </a:p>
        </p:txBody>
      </p:sp>
    </p:spTree>
    <p:extLst>
      <p:ext uri="{BB962C8B-B14F-4D97-AF65-F5344CB8AC3E}">
        <p14:creationId xmlns:p14="http://schemas.microsoft.com/office/powerpoint/2010/main" val="3159806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Sensor Node </a:t>
            </a:r>
            <a:r>
              <a:rPr lang="en-US" dirty="0" err="1" smtClean="0"/>
              <a:t>vs</a:t>
            </a:r>
            <a:r>
              <a:rPr lang="en-US" dirty="0" smtClean="0"/>
              <a:t> Drivers on Gateway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39201"/>
              </p:ext>
            </p:extLst>
          </p:nvPr>
        </p:nvGraphicFramePr>
        <p:xfrm>
          <a:off x="457200" y="1397000"/>
          <a:ext cx="7940193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3164"/>
                <a:gridCol w="3109575"/>
                <a:gridCol w="3417454"/>
              </a:tblGrid>
              <a:tr h="37084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Sensor</a:t>
                      </a:r>
                      <a:r>
                        <a:rPr lang="en-US" sz="1200" baseline="0" dirty="0" smtClean="0"/>
                        <a:t> Node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Drivers on Gateway</a:t>
                      </a:r>
                      <a:endParaRPr 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Power Consumption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77933C"/>
                          </a:solidFill>
                        </a:rPr>
                        <a:t>Smaller</a:t>
                      </a:r>
                      <a:r>
                        <a:rPr lang="en-US" sz="1200" baseline="0" dirty="0" smtClean="0">
                          <a:solidFill>
                            <a:srgbClr val="77933C"/>
                          </a:solidFill>
                        </a:rPr>
                        <a:t> processors do most of the work, larger processor mostly sleeps</a:t>
                      </a:r>
                    </a:p>
                    <a:p>
                      <a:endParaRPr lang="en-US" sz="1200" baseline="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F79646"/>
                          </a:solidFill>
                        </a:rPr>
                        <a:t>3 small processors </a:t>
                      </a:r>
                      <a:r>
                        <a:rPr lang="en-US" sz="1200" dirty="0" smtClean="0">
                          <a:solidFill>
                            <a:srgbClr val="F79646"/>
                          </a:solidFill>
                          <a:latin typeface="ＭＳ ゴシック"/>
                          <a:ea typeface="ＭＳ ゴシック"/>
                          <a:cs typeface="ＭＳ ゴシック"/>
                        </a:rPr>
                        <a:t>≅</a:t>
                      </a:r>
                      <a:r>
                        <a:rPr lang="en-US" sz="1200" dirty="0" smtClean="0">
                          <a:solidFill>
                            <a:srgbClr val="F79646"/>
                          </a:solidFill>
                        </a:rPr>
                        <a:t> 1 larger processor (when running),</a:t>
                      </a:r>
                      <a:r>
                        <a:rPr lang="en-US" sz="1200" baseline="0" dirty="0" smtClean="0">
                          <a:solidFill>
                            <a:srgbClr val="F79646"/>
                          </a:solidFill>
                        </a:rPr>
                        <a:t> and still uses the larger processor sometimes – net power savings not clear</a:t>
                      </a:r>
                    </a:p>
                    <a:p>
                      <a:endParaRPr lang="en-US" sz="1200" baseline="0" dirty="0" smtClean="0">
                        <a:solidFill>
                          <a:srgbClr val="F79646"/>
                        </a:solidFill>
                      </a:endParaRPr>
                    </a:p>
                    <a:p>
                      <a:r>
                        <a:rPr lang="en-US" sz="1200" baseline="0" dirty="0" smtClean="0">
                          <a:solidFill>
                            <a:srgbClr val="77933C"/>
                          </a:solidFill>
                        </a:rPr>
                        <a:t>Could use serial-only interface to gateway </a:t>
                      </a:r>
                    </a:p>
                    <a:p>
                      <a:endParaRPr lang="en-US" sz="1200" baseline="0" dirty="0" smtClean="0">
                        <a:solidFill>
                          <a:srgbClr val="77933C"/>
                        </a:solidFill>
                      </a:endParaRPr>
                    </a:p>
                    <a:p>
                      <a:r>
                        <a:rPr lang="en-US" sz="1200" baseline="0" dirty="0" smtClean="0">
                          <a:solidFill>
                            <a:schemeClr val="accent6"/>
                          </a:solidFill>
                        </a:rPr>
                        <a:t>Eth-serial converters would simplify software updates and data transfer, but would consume more power</a:t>
                      </a:r>
                      <a:endParaRPr lang="en-US" sz="1200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One larger processor about the same as 3-4 small processors – net power use not clear. </a:t>
                      </a:r>
                    </a:p>
                    <a:p>
                      <a:endParaRPr lang="en-US" sz="1200" baseline="0" dirty="0" smtClean="0">
                        <a:solidFill>
                          <a:srgbClr val="77933C"/>
                        </a:solidFill>
                      </a:endParaRPr>
                    </a:p>
                    <a:p>
                      <a:r>
                        <a:rPr lang="en-US" sz="1200" baseline="0" dirty="0" smtClean="0">
                          <a:solidFill>
                            <a:srgbClr val="77933C"/>
                          </a:solidFill>
                        </a:rPr>
                        <a:t> Could use serial-only interface to instruments</a:t>
                      </a:r>
                    </a:p>
                    <a:p>
                      <a:endParaRPr lang="en-US" sz="1200" baseline="0" dirty="0" smtClean="0"/>
                    </a:p>
                    <a:p>
                      <a:r>
                        <a:rPr lang="en-US" sz="1200" baseline="0" dirty="0" smtClean="0">
                          <a:solidFill>
                            <a:srgbClr val="F79646"/>
                          </a:solidFill>
                        </a:rPr>
                        <a:t>Eth-serial converters would eliminate need for custom serial IO expansion, but consume more power</a:t>
                      </a:r>
                      <a:endParaRPr lang="en-US" sz="1200" dirty="0">
                        <a:solidFill>
                          <a:srgbClr val="F79646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Manufacturing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accent2"/>
                          </a:solidFill>
                        </a:rPr>
                        <a:t>More hardware to build and test</a:t>
                      </a:r>
                    </a:p>
                    <a:p>
                      <a:r>
                        <a:rPr lang="en-US" sz="1200" dirty="0" smtClean="0">
                          <a:solidFill>
                            <a:schemeClr val="accent2"/>
                          </a:solidFill>
                        </a:rPr>
                        <a:t>More housings,</a:t>
                      </a:r>
                      <a:r>
                        <a:rPr lang="en-US" sz="1200" baseline="0" dirty="0" smtClean="0">
                          <a:solidFill>
                            <a:schemeClr val="accent2"/>
                          </a:solidFill>
                        </a:rPr>
                        <a:t> cables, penetrations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chemeClr val="accent2"/>
                          </a:solidFill>
                        </a:rPr>
                        <a:t>More complicated spares inventory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Less to build and test</a:t>
                      </a:r>
                    </a:p>
                    <a:p>
                      <a:r>
                        <a:rPr lang="en-US" sz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Fewer</a:t>
                      </a:r>
                      <a:r>
                        <a:rPr lang="en-US" sz="12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housings, cables, penetrations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Fewer spares to manage</a:t>
                      </a:r>
                      <a:endParaRPr lang="en-US" sz="12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sz="12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Lower system parts count (and cost?)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Custom</a:t>
                      </a:r>
                      <a:r>
                        <a:rPr lang="en-US" sz="1200" baseline="0" dirty="0" smtClean="0"/>
                        <a:t> Hardware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77933C"/>
                          </a:solidFill>
                        </a:rPr>
                        <a:t>Easy</a:t>
                      </a:r>
                      <a:r>
                        <a:rPr lang="en-US" sz="1200" baseline="0" dirty="0" smtClean="0">
                          <a:solidFill>
                            <a:srgbClr val="77933C"/>
                          </a:solidFill>
                        </a:rPr>
                        <a:t> to find COTS HW w/ 4 serial ports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F79646"/>
                          </a:solidFill>
                        </a:rPr>
                        <a:t>(may still want to user Eth-serial converters)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chemeClr val="accent2"/>
                          </a:solidFill>
                        </a:rPr>
                        <a:t>2 custom load switching/</a:t>
                      </a:r>
                      <a:r>
                        <a:rPr lang="en-US" sz="1200" baseline="0" dirty="0" err="1" smtClean="0">
                          <a:solidFill>
                            <a:schemeClr val="accent2"/>
                          </a:solidFill>
                        </a:rPr>
                        <a:t>iso</a:t>
                      </a:r>
                      <a:r>
                        <a:rPr lang="en-US" sz="1200" baseline="0" dirty="0" smtClean="0">
                          <a:solidFill>
                            <a:schemeClr val="accent2"/>
                          </a:solidFill>
                        </a:rPr>
                        <a:t> solutions (SN,GW)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accent2"/>
                          </a:solidFill>
                        </a:rPr>
                        <a:t>Requires</a:t>
                      </a:r>
                      <a:r>
                        <a:rPr lang="en-US" sz="1200" baseline="0" dirty="0" smtClean="0">
                          <a:solidFill>
                            <a:schemeClr val="accent2"/>
                          </a:solidFill>
                        </a:rPr>
                        <a:t> custom serial IO expansion 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chemeClr val="accent6"/>
                          </a:solidFill>
                        </a:rPr>
                        <a:t>(or Ethernet-serial </a:t>
                      </a:r>
                      <a:r>
                        <a:rPr lang="en-US" sz="1200" baseline="0" dirty="0" smtClean="0">
                          <a:solidFill>
                            <a:srgbClr val="F79646"/>
                          </a:solidFill>
                        </a:rPr>
                        <a:t>converters</a:t>
                      </a:r>
                      <a:r>
                        <a:rPr lang="en-US" sz="1200" baseline="0" dirty="0" smtClean="0">
                          <a:solidFill>
                            <a:schemeClr val="accent6"/>
                          </a:solidFill>
                        </a:rPr>
                        <a:t>)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 custom load switching/</a:t>
                      </a:r>
                      <a:r>
                        <a:rPr lang="en-US" sz="1200" baseline="0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iso</a:t>
                      </a:r>
                      <a:r>
                        <a:rPr lang="en-US" sz="12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solution (GW)</a:t>
                      </a:r>
                      <a:endParaRPr lang="en-US" sz="12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28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Sensor Node </a:t>
            </a:r>
            <a:r>
              <a:rPr lang="en-US" dirty="0" err="1" smtClean="0"/>
              <a:t>vs</a:t>
            </a:r>
            <a:r>
              <a:rPr lang="en-US" dirty="0" smtClean="0"/>
              <a:t> Drivers on Gateway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269328"/>
              </p:ext>
            </p:extLst>
          </p:nvPr>
        </p:nvGraphicFramePr>
        <p:xfrm>
          <a:off x="457200" y="1397000"/>
          <a:ext cx="7940193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3164"/>
                <a:gridCol w="3109575"/>
                <a:gridCol w="3417454"/>
              </a:tblGrid>
              <a:tr h="37084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Sensor</a:t>
                      </a:r>
                      <a:r>
                        <a:rPr lang="en-US" sz="1200" baseline="0" dirty="0" smtClean="0"/>
                        <a:t> Node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Drivers on Gateway</a:t>
                      </a:r>
                      <a:endParaRPr 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Custom Software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F79646"/>
                          </a:solidFill>
                        </a:rPr>
                        <a:t>Instrument drivers</a:t>
                      </a:r>
                    </a:p>
                    <a:p>
                      <a:r>
                        <a:rPr lang="en-US" sz="1200" dirty="0" smtClean="0">
                          <a:solidFill>
                            <a:srgbClr val="F79646"/>
                          </a:solidFill>
                        </a:rPr>
                        <a:t>Gateway</a:t>
                      </a:r>
                      <a:r>
                        <a:rPr lang="en-US" sz="1200" baseline="0" dirty="0" smtClean="0">
                          <a:solidFill>
                            <a:srgbClr val="F79646"/>
                          </a:solidFill>
                        </a:rPr>
                        <a:t> Node power switching drivers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F79646"/>
                          </a:solidFill>
                        </a:rPr>
                        <a:t>Logging, UI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F79646"/>
                          </a:solidFill>
                        </a:rPr>
                        <a:t>Control system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F79646"/>
                          </a:solidFill>
                        </a:rPr>
                        <a:t>Data exchange protocol</a:t>
                      </a:r>
                      <a:endParaRPr lang="en-US" sz="1200" baseline="0" dirty="0" smtClean="0">
                        <a:solidFill>
                          <a:srgbClr val="F79646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solidFill>
                            <a:schemeClr val="accent2"/>
                          </a:solidFill>
                        </a:rPr>
                        <a:t>SensorNode</a:t>
                      </a:r>
                      <a:r>
                        <a:rPr lang="en-US" sz="1200" dirty="0" smtClean="0">
                          <a:solidFill>
                            <a:schemeClr val="accent2"/>
                          </a:solidFill>
                        </a:rPr>
                        <a:t> power switching drivers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solidFill>
                            <a:schemeClr val="accent2"/>
                          </a:solidFill>
                        </a:rPr>
                        <a:t>Bootloader</a:t>
                      </a:r>
                      <a:r>
                        <a:rPr lang="en-US" sz="1200" baseline="0" dirty="0" smtClean="0">
                          <a:solidFill>
                            <a:schemeClr val="accent2"/>
                          </a:solidFill>
                        </a:rPr>
                        <a:t> and update manager</a:t>
                      </a:r>
                      <a:endParaRPr lang="en-US" sz="1200" dirty="0" smtClean="0">
                        <a:solidFill>
                          <a:schemeClr val="accent2"/>
                        </a:solidFill>
                      </a:endParaRPr>
                    </a:p>
                    <a:p>
                      <a:endParaRPr lang="en-US" sz="12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F79646"/>
                          </a:solidFill>
                        </a:rPr>
                        <a:t>Instrument drivers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F79646"/>
                          </a:solidFill>
                        </a:rPr>
                        <a:t>Gateway</a:t>
                      </a:r>
                      <a:r>
                        <a:rPr lang="en-US" sz="1200" baseline="0" dirty="0" smtClean="0">
                          <a:solidFill>
                            <a:srgbClr val="F79646"/>
                          </a:solidFill>
                        </a:rPr>
                        <a:t> Node power switching drivers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F79646"/>
                          </a:solidFill>
                        </a:rPr>
                        <a:t>Logging, UI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F79646"/>
                          </a:solidFill>
                        </a:rPr>
                        <a:t>Control system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F79646"/>
                          </a:solidFill>
                        </a:rPr>
                        <a:t>Data exchange protocol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accent3"/>
                          </a:solidFill>
                        </a:rPr>
                        <a:t>Uses</a:t>
                      </a:r>
                      <a:r>
                        <a:rPr lang="en-US" sz="1200" baseline="0" dirty="0" smtClean="0">
                          <a:solidFill>
                            <a:schemeClr val="accent3"/>
                          </a:solidFill>
                        </a:rPr>
                        <a:t> FTP, </a:t>
                      </a:r>
                      <a:r>
                        <a:rPr lang="en-US" sz="1200" baseline="0" dirty="0" err="1" smtClean="0">
                          <a:solidFill>
                            <a:schemeClr val="accent3"/>
                          </a:solidFill>
                        </a:rPr>
                        <a:t>wget</a:t>
                      </a:r>
                      <a:r>
                        <a:rPr lang="en-US" sz="1200" baseline="0" dirty="0" smtClean="0">
                          <a:solidFill>
                            <a:schemeClr val="accent3"/>
                          </a:solidFill>
                        </a:rPr>
                        <a:t>, etc. for driver updates</a:t>
                      </a:r>
                      <a:endParaRPr lang="en-US" sz="1200" dirty="0" smtClean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Maintenance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9BBB59"/>
                          </a:solidFill>
                        </a:rPr>
                        <a:t>Once</a:t>
                      </a:r>
                      <a:r>
                        <a:rPr lang="en-US" sz="1200" baseline="0" dirty="0" smtClean="0">
                          <a:solidFill>
                            <a:srgbClr val="9BBB59"/>
                          </a:solidFill>
                        </a:rPr>
                        <a:t> drivers are stable, the </a:t>
                      </a:r>
                      <a:r>
                        <a:rPr lang="en-US" sz="1200" baseline="0" dirty="0" err="1" smtClean="0">
                          <a:solidFill>
                            <a:srgbClr val="9BBB59"/>
                          </a:solidFill>
                        </a:rPr>
                        <a:t>SensorNode</a:t>
                      </a:r>
                      <a:r>
                        <a:rPr lang="en-US" sz="1200" baseline="0" dirty="0" smtClean="0">
                          <a:solidFill>
                            <a:srgbClr val="9BBB59"/>
                          </a:solidFill>
                        </a:rPr>
                        <a:t> doesn’t need to change</a:t>
                      </a:r>
                      <a:endParaRPr lang="en-US" sz="1200" dirty="0" smtClean="0">
                        <a:solidFill>
                          <a:srgbClr val="9BBB59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accent2"/>
                          </a:solidFill>
                        </a:rPr>
                        <a:t>Two different code platforms</a:t>
                      </a:r>
                      <a:r>
                        <a:rPr lang="en-US" sz="1200" baseline="0" dirty="0" smtClean="0">
                          <a:solidFill>
                            <a:schemeClr val="accent2"/>
                          </a:solidFill>
                        </a:rPr>
                        <a:t> to maintain</a:t>
                      </a:r>
                    </a:p>
                    <a:p>
                      <a:r>
                        <a:rPr lang="en-US" sz="1200" dirty="0" smtClean="0">
                          <a:solidFill>
                            <a:schemeClr val="accent2"/>
                          </a:solidFill>
                        </a:rPr>
                        <a:t>Software skills</a:t>
                      </a:r>
                      <a:r>
                        <a:rPr lang="en-US" sz="1200" baseline="0" dirty="0" smtClean="0">
                          <a:solidFill>
                            <a:schemeClr val="accent2"/>
                          </a:solidFill>
                        </a:rPr>
                        <a:t> span embedded, application and sys admin</a:t>
                      </a:r>
                      <a:endParaRPr lang="en-US" sz="1200" dirty="0" smtClean="0">
                        <a:solidFill>
                          <a:schemeClr val="accent2"/>
                        </a:solidFill>
                      </a:endParaRPr>
                    </a:p>
                    <a:p>
                      <a:r>
                        <a:rPr lang="en-US" sz="1200" dirty="0" smtClean="0">
                          <a:solidFill>
                            <a:schemeClr val="accent2"/>
                          </a:solidFill>
                        </a:rPr>
                        <a:t>More hardware to  configure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chemeClr val="accent2"/>
                          </a:solidFill>
                        </a:rPr>
                        <a:t>More difficult to troubleshoot across distributed platforms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chemeClr val="accent2"/>
                          </a:solidFill>
                        </a:rPr>
                        <a:t>Debugging one instrument affects others on shared sensor </a:t>
                      </a:r>
                      <a:r>
                        <a:rPr lang="en-US" sz="1200" baseline="0" dirty="0" smtClean="0">
                          <a:solidFill>
                            <a:schemeClr val="accent2"/>
                          </a:solidFill>
                        </a:rPr>
                        <a:t>node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chemeClr val="accent2"/>
                          </a:solidFill>
                        </a:rPr>
                        <a:t>Multi-step delivery for software updates</a:t>
                      </a:r>
                      <a:endParaRPr lang="en-US" sz="12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One platform for development, maintenance and debugging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chemeClr val="accent6"/>
                          </a:solidFill>
                        </a:rPr>
                        <a:t>Software skills lean to application and sys admin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Simpler</a:t>
                      </a:r>
                      <a:r>
                        <a:rPr lang="en-US" sz="12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mechanism for updating </a:t>
                      </a:r>
                      <a:r>
                        <a:rPr lang="en-US" sz="12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drivers </a:t>
                      </a:r>
                      <a:endParaRPr lang="en-US" sz="1200" baseline="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sz="12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OS provides high quality tools for development and troubleshooting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Broader community for software and OS support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6837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 Node </a:t>
            </a:r>
            <a:r>
              <a:rPr lang="en-US" dirty="0" err="1" smtClean="0"/>
              <a:t>vs</a:t>
            </a:r>
            <a:r>
              <a:rPr lang="en-US" dirty="0" smtClean="0"/>
              <a:t> Drivers on Gateway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344844"/>
              </p:ext>
            </p:extLst>
          </p:nvPr>
        </p:nvGraphicFramePr>
        <p:xfrm>
          <a:off x="457200" y="1600200"/>
          <a:ext cx="7940193" cy="238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3164"/>
                <a:gridCol w="3109575"/>
                <a:gridCol w="3417454"/>
              </a:tblGrid>
              <a:tr h="37084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Sensor</a:t>
                      </a:r>
                      <a:r>
                        <a:rPr lang="en-US" sz="1200" baseline="0" dirty="0" smtClean="0"/>
                        <a:t> Node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Drivers on Gateway</a:t>
                      </a:r>
                      <a:endParaRPr 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Extensibility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Some platforms (</a:t>
                      </a:r>
                      <a:r>
                        <a:rPr lang="en-US" sz="1200" baseline="0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Arduino</a:t>
                      </a:r>
                      <a:r>
                        <a:rPr lang="en-US" sz="12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) are very easy to work with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chemeClr val="accent2"/>
                          </a:solidFill>
                        </a:rPr>
                        <a:t>More complicated system pattern to follow when making substitutions or extensions</a:t>
                      </a:r>
                    </a:p>
                    <a:p>
                      <a:r>
                        <a:rPr lang="en-US" sz="1200" dirty="0" smtClean="0">
                          <a:solidFill>
                            <a:schemeClr val="accent2"/>
                          </a:solidFill>
                        </a:rPr>
                        <a:t>2</a:t>
                      </a:r>
                      <a:r>
                        <a:rPr lang="en-US" sz="1200" baseline="0" dirty="0" smtClean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en-US" sz="1200" baseline="0" dirty="0" smtClean="0">
                          <a:solidFill>
                            <a:schemeClr val="accent2"/>
                          </a:solidFill>
                        </a:rPr>
                        <a:t>HW platforms, 2 software development tool chains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chemeClr val="accent6"/>
                          </a:solidFill>
                        </a:rPr>
                        <a:t>Less headroom (RAM, </a:t>
                      </a:r>
                      <a:r>
                        <a:rPr lang="en-US" sz="1200" baseline="0" dirty="0" err="1" smtClean="0">
                          <a:solidFill>
                            <a:schemeClr val="accent6"/>
                          </a:solidFill>
                        </a:rPr>
                        <a:t>codespace</a:t>
                      </a:r>
                      <a:r>
                        <a:rPr lang="en-US" sz="1200" baseline="0" dirty="0" smtClean="0">
                          <a:solidFill>
                            <a:schemeClr val="accent6"/>
                          </a:solidFill>
                        </a:rPr>
                        <a:t>, etc.</a:t>
                      </a:r>
                      <a:r>
                        <a:rPr lang="en-US" sz="1200" baseline="0" dirty="0" smtClean="0">
                          <a:solidFill>
                            <a:schemeClr val="accent6"/>
                          </a:solidFill>
                        </a:rPr>
                        <a:t>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Simpler system pattern to follow when making substitutions or extensions</a:t>
                      </a:r>
                    </a:p>
                    <a:p>
                      <a:r>
                        <a:rPr lang="en-US" sz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</a:t>
                      </a:r>
                      <a:r>
                        <a:rPr lang="en-US" sz="12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sz="12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HW platform, 1 tool chain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Reliability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solidFill>
                            <a:srgbClr val="77933C"/>
                          </a:solidFill>
                        </a:rPr>
                        <a:t>SensorNode</a:t>
                      </a:r>
                      <a:r>
                        <a:rPr lang="en-US" sz="1200" baseline="0" dirty="0" smtClean="0">
                          <a:solidFill>
                            <a:srgbClr val="77933C"/>
                          </a:solidFill>
                        </a:rPr>
                        <a:t> drivers are lean, simple, reliable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accent2"/>
                          </a:solidFill>
                        </a:rPr>
                        <a:t>More physical</a:t>
                      </a:r>
                      <a:r>
                        <a:rPr lang="en-US" sz="1200" baseline="0" dirty="0" smtClean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accent2"/>
                          </a:solidFill>
                        </a:rPr>
                        <a:t>points of failure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77933C"/>
                          </a:solidFill>
                        </a:rPr>
                        <a:t>Gateway drivers</a:t>
                      </a:r>
                      <a:r>
                        <a:rPr lang="en-US" sz="1200" baseline="0" dirty="0" smtClean="0">
                          <a:solidFill>
                            <a:srgbClr val="77933C"/>
                          </a:solidFill>
                        </a:rPr>
                        <a:t> are lean, simple, reliable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Fewer physical points of failure</a:t>
                      </a:r>
                    </a:p>
                    <a:p>
                      <a:endParaRPr lang="en-US" sz="1200" dirty="0">
                        <a:solidFill>
                          <a:srgbClr val="77933C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4318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42907" y="1939229"/>
            <a:ext cx="2966328" cy="100522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sz="1200" dirty="0" smtClean="0"/>
              <a:t>Gateway Node (GW)</a:t>
            </a:r>
            <a:endParaRPr lang="en-US" sz="1200" dirty="0"/>
          </a:p>
        </p:txBody>
      </p:sp>
      <p:sp>
        <p:nvSpPr>
          <p:cNvPr id="23" name="Rectangle 22"/>
          <p:cNvSpPr/>
          <p:nvPr/>
        </p:nvSpPr>
        <p:spPr>
          <a:xfrm>
            <a:off x="3383789" y="3583170"/>
            <a:ext cx="616269" cy="1048160"/>
          </a:xfrm>
          <a:prstGeom prst="rect">
            <a:avLst/>
          </a:prstGeom>
          <a:ln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/>
              <a:t>SN</a:t>
            </a:r>
            <a:endParaRPr lang="en-US" sz="1200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3768721" y="733455"/>
            <a:ext cx="0" cy="1199978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>
            <a:off x="7454827" y="1601559"/>
            <a:ext cx="0" cy="675339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7454827" y="2040447"/>
            <a:ext cx="0" cy="67533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7454827" y="1821003"/>
            <a:ext cx="0" cy="675339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948428" y="1639329"/>
            <a:ext cx="6591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power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7948428" y="2004784"/>
            <a:ext cx="5873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rs232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7948428" y="2224227"/>
            <a:ext cx="8194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ethernet</a:t>
            </a:r>
            <a:endParaRPr lang="en-US" sz="1400" dirty="0"/>
          </a:p>
        </p:txBody>
      </p:sp>
      <p:cxnSp>
        <p:nvCxnSpPr>
          <p:cNvPr id="60" name="Straight Connector 59"/>
          <p:cNvCxnSpPr/>
          <p:nvPr/>
        </p:nvCxnSpPr>
        <p:spPr>
          <a:xfrm>
            <a:off x="2700533" y="733455"/>
            <a:ext cx="0" cy="119997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V="1">
            <a:off x="2890886" y="2944447"/>
            <a:ext cx="0" cy="644519"/>
          </a:xfrm>
          <a:prstGeom prst="line">
            <a:avLst/>
          </a:prstGeom>
          <a:ln>
            <a:solidFill>
              <a:schemeClr val="accent6"/>
            </a:solidFill>
            <a:prstDash val="solid"/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 flipV="1">
            <a:off x="3588184" y="2932866"/>
            <a:ext cx="0" cy="644517"/>
          </a:xfrm>
          <a:prstGeom prst="line">
            <a:avLst/>
          </a:prstGeom>
          <a:ln>
            <a:solidFill>
              <a:schemeClr val="accent6"/>
            </a:solidFill>
            <a:prstDash val="solid"/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H="1" flipV="1">
            <a:off x="3790143" y="3255915"/>
            <a:ext cx="7164" cy="333053"/>
          </a:xfrm>
          <a:prstGeom prst="line">
            <a:avLst/>
          </a:prstGeom>
          <a:ln>
            <a:solidFill>
              <a:srgbClr val="C0504D"/>
            </a:solidFill>
            <a:prstDash val="soli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3096906" y="3255915"/>
            <a:ext cx="9981" cy="333054"/>
          </a:xfrm>
          <a:prstGeom prst="line">
            <a:avLst/>
          </a:prstGeom>
          <a:ln>
            <a:solidFill>
              <a:srgbClr val="C0504D"/>
            </a:solidFill>
            <a:prstDash val="soli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 flipV="1">
            <a:off x="3127999" y="733455"/>
            <a:ext cx="1" cy="1199981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3466059" y="4631330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/>
          <p:nvPr/>
        </p:nvCxnSpPr>
        <p:spPr>
          <a:xfrm flipH="1">
            <a:off x="3527121" y="4631330"/>
            <a:ext cx="1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>
            <a:off x="3588184" y="4631330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/>
          <p:cNvCxnSpPr/>
          <p:nvPr/>
        </p:nvCxnSpPr>
        <p:spPr>
          <a:xfrm>
            <a:off x="3649246" y="4631330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/>
          <p:cNvCxnSpPr/>
          <p:nvPr/>
        </p:nvCxnSpPr>
        <p:spPr>
          <a:xfrm>
            <a:off x="3790143" y="4631330"/>
            <a:ext cx="0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/>
          <p:cNvCxnSpPr/>
          <p:nvPr/>
        </p:nvCxnSpPr>
        <p:spPr>
          <a:xfrm>
            <a:off x="3710308" y="4631330"/>
            <a:ext cx="18773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/>
          <p:cNvCxnSpPr/>
          <p:nvPr/>
        </p:nvCxnSpPr>
        <p:spPr>
          <a:xfrm>
            <a:off x="3851205" y="4631330"/>
            <a:ext cx="0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/>
          <p:cNvCxnSpPr/>
          <p:nvPr/>
        </p:nvCxnSpPr>
        <p:spPr>
          <a:xfrm>
            <a:off x="3912269" y="4631330"/>
            <a:ext cx="13802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ectangle 105"/>
          <p:cNvSpPr/>
          <p:nvPr/>
        </p:nvSpPr>
        <p:spPr>
          <a:xfrm>
            <a:off x="2700533" y="3577383"/>
            <a:ext cx="616269" cy="1048160"/>
          </a:xfrm>
          <a:prstGeom prst="rect">
            <a:avLst/>
          </a:prstGeom>
          <a:ln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err="1" smtClean="0"/>
              <a:t>SensorNode</a:t>
            </a:r>
            <a:endParaRPr lang="en-US" sz="1200" dirty="0" smtClean="0"/>
          </a:p>
          <a:p>
            <a:pPr algn="ctr"/>
            <a:r>
              <a:rPr lang="en-US" sz="1200" dirty="0" smtClean="0"/>
              <a:t>(SN)</a:t>
            </a:r>
            <a:endParaRPr lang="en-US" sz="1200" dirty="0"/>
          </a:p>
        </p:txBody>
      </p:sp>
      <p:cxnSp>
        <p:nvCxnSpPr>
          <p:cNvPr id="107" name="Straight Connector 106"/>
          <p:cNvCxnSpPr/>
          <p:nvPr/>
        </p:nvCxnSpPr>
        <p:spPr>
          <a:xfrm>
            <a:off x="2782803" y="4625543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flipH="1">
            <a:off x="2843865" y="4625543"/>
            <a:ext cx="1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2904928" y="4625543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2965990" y="4625543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3106887" y="4625543"/>
            <a:ext cx="0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3027052" y="4625543"/>
            <a:ext cx="18773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3167949" y="4625543"/>
            <a:ext cx="0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3229013" y="4625543"/>
            <a:ext cx="13802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Rectangle 116"/>
          <p:cNvSpPr/>
          <p:nvPr/>
        </p:nvSpPr>
        <p:spPr>
          <a:xfrm>
            <a:off x="5743398" y="1945017"/>
            <a:ext cx="779546" cy="100522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sz="1200" dirty="0" smtClean="0"/>
              <a:t>Power</a:t>
            </a:r>
          </a:p>
          <a:p>
            <a:pPr algn="r"/>
            <a:r>
              <a:rPr lang="en-US" sz="1200" dirty="0" smtClean="0"/>
              <a:t>Switch</a:t>
            </a:r>
            <a:endParaRPr lang="en-US" sz="1200" dirty="0"/>
          </a:p>
        </p:txBody>
      </p:sp>
      <p:cxnSp>
        <p:nvCxnSpPr>
          <p:cNvPr id="118" name="Straight Connector 117"/>
          <p:cNvCxnSpPr/>
          <p:nvPr/>
        </p:nvCxnSpPr>
        <p:spPr>
          <a:xfrm>
            <a:off x="3127999" y="3255915"/>
            <a:ext cx="3005172" cy="0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>
            <a:stCxn id="117" idx="1"/>
            <a:endCxn id="4" idx="3"/>
          </p:cNvCxnSpPr>
          <p:nvPr/>
        </p:nvCxnSpPr>
        <p:spPr>
          <a:xfrm flipH="1" flipV="1">
            <a:off x="5409235" y="2441840"/>
            <a:ext cx="334163" cy="578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6136058" y="2950238"/>
            <a:ext cx="13802" cy="305677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6136058" y="745039"/>
            <a:ext cx="0" cy="1199978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7" name="Picture 17" descr="http://filemaker2-server.cbl.umces.edu/sensorimages/11530-3plu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686" y="5501709"/>
            <a:ext cx="457200" cy="92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" name="Picture 17" descr="http://filemaker2-server.cbl.umces.edu/sensorimages/11530-3plu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789" y="5464429"/>
            <a:ext cx="457200" cy="92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" name="Picture 19" descr="http://www.esonetyellowpages.com/img/sensors/oxygen_optode_4330f_12547727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080" y="5498235"/>
            <a:ext cx="479490" cy="89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19" descr="http://www.esonetyellowpages.com/img/sensors/oxygen_optode_4330f_12547727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308" y="5464429"/>
            <a:ext cx="431946" cy="80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21" descr="FlowQuest 6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536" y="5501709"/>
            <a:ext cx="492125" cy="40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23" descr="https://encrypted-tbn2.google.com/images?q=tbn:ANd9GcSw3JWU7tFGOKdn5bhTNyVIw3D_h3GeF4_2msVBEdT7tVmMXfIC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30" y="6385360"/>
            <a:ext cx="382332" cy="38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23" descr="https://encrypted-tbn2.google.com/images?q=tbn:ANd9GcSw3JWU7tFGOKdn5bhTNyVIw3D_h3GeF4_2msVBEdT7tVmMXfIC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30" y="5671046"/>
            <a:ext cx="382333" cy="38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21" descr="FlowQuest 6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536" y="5982889"/>
            <a:ext cx="492125" cy="40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6" name="TextBox 145"/>
          <p:cNvSpPr txBox="1"/>
          <p:nvPr/>
        </p:nvSpPr>
        <p:spPr>
          <a:xfrm>
            <a:off x="6430434" y="4701549"/>
            <a:ext cx="2173805" cy="193899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1F497D"/>
                </a:solidFill>
              </a:rPr>
              <a:t>Sensor Node </a:t>
            </a:r>
          </a:p>
          <a:p>
            <a:r>
              <a:rPr lang="en-US" i="1" dirty="0" smtClean="0">
                <a:solidFill>
                  <a:srgbClr val="1F497D"/>
                </a:solidFill>
              </a:rPr>
              <a:t>System Concept</a:t>
            </a:r>
          </a:p>
          <a:p>
            <a:endParaRPr lang="en-US" sz="1400" dirty="0" smtClean="0"/>
          </a:p>
          <a:p>
            <a:r>
              <a:rPr lang="en-US" sz="1400" dirty="0" smtClean="0"/>
              <a:t>Components shown are for </a:t>
            </a:r>
          </a:p>
          <a:p>
            <a:r>
              <a:rPr lang="en-US" sz="1400" dirty="0" smtClean="0"/>
              <a:t>One FOCE chamber</a:t>
            </a:r>
          </a:p>
          <a:p>
            <a:endParaRPr lang="en-US" sz="1400" dirty="0" smtClean="0"/>
          </a:p>
          <a:p>
            <a:r>
              <a:rPr lang="en-US" sz="1400" dirty="0" smtClean="0"/>
              <a:t>~8 basic instruments</a:t>
            </a:r>
          </a:p>
          <a:p>
            <a:endParaRPr lang="en-US" sz="1400" dirty="0" smtClean="0"/>
          </a:p>
        </p:txBody>
      </p:sp>
      <p:sp>
        <p:nvSpPr>
          <p:cNvPr id="147" name="Rectangle 146"/>
          <p:cNvSpPr/>
          <p:nvPr/>
        </p:nvSpPr>
        <p:spPr>
          <a:xfrm>
            <a:off x="4057391" y="3572112"/>
            <a:ext cx="616270" cy="1048160"/>
          </a:xfrm>
          <a:prstGeom prst="rect">
            <a:avLst/>
          </a:prstGeom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/>
              <a:t>SN</a:t>
            </a:r>
            <a:endParaRPr lang="en-US" sz="1200" dirty="0"/>
          </a:p>
        </p:txBody>
      </p:sp>
      <p:cxnSp>
        <p:nvCxnSpPr>
          <p:cNvPr id="148" name="Straight Connector 147"/>
          <p:cNvCxnSpPr/>
          <p:nvPr/>
        </p:nvCxnSpPr>
        <p:spPr>
          <a:xfrm flipH="1" flipV="1">
            <a:off x="4142254" y="2950238"/>
            <a:ext cx="6007" cy="621876"/>
          </a:xfrm>
          <a:prstGeom prst="line">
            <a:avLst/>
          </a:prstGeom>
          <a:ln>
            <a:solidFill>
              <a:schemeClr val="accent6"/>
            </a:solidFill>
            <a:prstDash val="solid"/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 flipH="1" flipV="1">
            <a:off x="4475841" y="3255915"/>
            <a:ext cx="1" cy="321468"/>
          </a:xfrm>
          <a:prstGeom prst="line">
            <a:avLst/>
          </a:prstGeom>
          <a:ln>
            <a:solidFill>
              <a:srgbClr val="C0504D"/>
            </a:solidFill>
            <a:prstDash val="soli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>
            <a:off x="4258094" y="4620272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 flipH="1">
            <a:off x="4319156" y="4620272"/>
            <a:ext cx="1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4414779" y="4620272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>
            <a:off x="4475841" y="4620272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/>
          <p:nvPr/>
        </p:nvCxnSpPr>
        <p:spPr>
          <a:xfrm>
            <a:off x="4616738" y="4620272"/>
            <a:ext cx="0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>
            <a:off x="4536903" y="4620272"/>
            <a:ext cx="18773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4108647" y="4620272"/>
            <a:ext cx="0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/>
          <p:nvPr/>
        </p:nvCxnSpPr>
        <p:spPr>
          <a:xfrm>
            <a:off x="4169711" y="4620272"/>
            <a:ext cx="13802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7" name="Rectangle 166"/>
          <p:cNvSpPr/>
          <p:nvPr/>
        </p:nvSpPr>
        <p:spPr>
          <a:xfrm>
            <a:off x="4799343" y="6181074"/>
            <a:ext cx="251506" cy="17385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M</a:t>
            </a:r>
            <a:endParaRPr lang="en-US" sz="1050" dirty="0"/>
          </a:p>
        </p:txBody>
      </p:sp>
      <p:sp>
        <p:nvSpPr>
          <p:cNvPr id="168" name="Rectangle 167"/>
          <p:cNvSpPr/>
          <p:nvPr/>
        </p:nvSpPr>
        <p:spPr>
          <a:xfrm>
            <a:off x="4799343" y="5504666"/>
            <a:ext cx="251506" cy="17385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M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603476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29984" y="1843000"/>
            <a:ext cx="2966328" cy="130429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sz="1200" dirty="0" smtClean="0"/>
              <a:t>GW</a:t>
            </a:r>
            <a:endParaRPr lang="en-US" sz="1200" dirty="0"/>
          </a:p>
        </p:txBody>
      </p:sp>
      <p:sp>
        <p:nvSpPr>
          <p:cNvPr id="23" name="Rectangle 22"/>
          <p:cNvSpPr/>
          <p:nvPr/>
        </p:nvSpPr>
        <p:spPr>
          <a:xfrm>
            <a:off x="3721676" y="3791807"/>
            <a:ext cx="616269" cy="1048160"/>
          </a:xfrm>
          <a:prstGeom prst="rect">
            <a:avLst/>
          </a:prstGeom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/>
              <a:t>SN_1</a:t>
            </a:r>
            <a:endParaRPr lang="en-US" sz="1200" dirty="0"/>
          </a:p>
        </p:txBody>
      </p:sp>
      <p:sp>
        <p:nvSpPr>
          <p:cNvPr id="24" name="Rectangle 23"/>
          <p:cNvSpPr/>
          <p:nvPr/>
        </p:nvSpPr>
        <p:spPr>
          <a:xfrm>
            <a:off x="4395278" y="3791809"/>
            <a:ext cx="616270" cy="1048160"/>
          </a:xfrm>
          <a:prstGeom prst="rect">
            <a:avLst/>
          </a:prstGeom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/>
              <a:t>SN_2</a:t>
            </a:r>
            <a:endParaRPr lang="en-US" sz="1200" dirty="0"/>
          </a:p>
        </p:txBody>
      </p:sp>
      <p:cxnSp>
        <p:nvCxnSpPr>
          <p:cNvPr id="32" name="Straight Connector 31"/>
          <p:cNvCxnSpPr>
            <a:endCxn id="54" idx="0"/>
          </p:cNvCxnSpPr>
          <p:nvPr/>
        </p:nvCxnSpPr>
        <p:spPr>
          <a:xfrm>
            <a:off x="6322603" y="942092"/>
            <a:ext cx="0" cy="900908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>
            <a:off x="7454827" y="1541174"/>
            <a:ext cx="0" cy="675339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7454827" y="2040447"/>
            <a:ext cx="0" cy="67533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7454827" y="1821003"/>
            <a:ext cx="0" cy="675339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948428" y="1723625"/>
            <a:ext cx="6591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power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7948428" y="2004784"/>
            <a:ext cx="5873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rs232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7948428" y="2224227"/>
            <a:ext cx="8194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ethernet</a:t>
            </a:r>
            <a:endParaRPr lang="en-US" sz="1400" dirty="0"/>
          </a:p>
        </p:txBody>
      </p:sp>
      <p:sp>
        <p:nvSpPr>
          <p:cNvPr id="54" name="Rectangle 53"/>
          <p:cNvSpPr/>
          <p:nvPr/>
        </p:nvSpPr>
        <p:spPr>
          <a:xfrm>
            <a:off x="5829610" y="1843000"/>
            <a:ext cx="985985" cy="130429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/>
              <a:t>Power</a:t>
            </a:r>
          </a:p>
          <a:p>
            <a:pPr algn="ctr"/>
            <a:r>
              <a:rPr lang="en-US" sz="1200" dirty="0" smtClean="0"/>
              <a:t>Switch</a:t>
            </a:r>
            <a:endParaRPr lang="en-US" sz="1200" dirty="0"/>
          </a:p>
        </p:txBody>
      </p:sp>
      <p:cxnSp>
        <p:nvCxnSpPr>
          <p:cNvPr id="60" name="Straight Connector 59"/>
          <p:cNvCxnSpPr/>
          <p:nvPr/>
        </p:nvCxnSpPr>
        <p:spPr>
          <a:xfrm>
            <a:off x="2440170" y="942092"/>
            <a:ext cx="7494" cy="254348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 flipV="1">
            <a:off x="2447667" y="3485577"/>
            <a:ext cx="2038481" cy="4517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945298" y="3147292"/>
            <a:ext cx="0" cy="246008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stCxn id="54" idx="1"/>
            <a:endCxn id="4" idx="3"/>
          </p:cNvCxnSpPr>
          <p:nvPr/>
        </p:nvCxnSpPr>
        <p:spPr>
          <a:xfrm flipH="1">
            <a:off x="5696312" y="2495146"/>
            <a:ext cx="133298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flipH="1">
            <a:off x="3373731" y="3393300"/>
            <a:ext cx="2571567" cy="0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V="1">
            <a:off x="3120690" y="3490094"/>
            <a:ext cx="0" cy="301715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 flipV="1">
            <a:off x="3862172" y="3490092"/>
            <a:ext cx="0" cy="301715"/>
          </a:xfrm>
          <a:prstGeom prst="line">
            <a:avLst/>
          </a:prstGeom>
          <a:ln>
            <a:solidFill>
              <a:schemeClr val="accent6"/>
            </a:solidFill>
            <a:prstDash val="solid"/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>
          <a:xfrm flipV="1">
            <a:off x="4486148" y="3490094"/>
            <a:ext cx="0" cy="301715"/>
          </a:xfrm>
          <a:prstGeom prst="line">
            <a:avLst/>
          </a:prstGeom>
          <a:ln>
            <a:solidFill>
              <a:schemeClr val="accent6"/>
            </a:solidFill>
            <a:prstDash val="solid"/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/>
        </p:nvCxnSpPr>
        <p:spPr>
          <a:xfrm flipV="1">
            <a:off x="4798963" y="3393300"/>
            <a:ext cx="8782" cy="428268"/>
          </a:xfrm>
          <a:prstGeom prst="line">
            <a:avLst/>
          </a:prstGeom>
          <a:ln>
            <a:solidFill>
              <a:srgbClr val="C0504D"/>
            </a:solidFill>
            <a:prstDash val="soli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V="1">
            <a:off x="4127121" y="3393300"/>
            <a:ext cx="909" cy="398510"/>
          </a:xfrm>
          <a:prstGeom prst="line">
            <a:avLst/>
          </a:prstGeom>
          <a:ln>
            <a:solidFill>
              <a:srgbClr val="C0504D"/>
            </a:solidFill>
            <a:prstDash val="soli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H="1" flipV="1">
            <a:off x="3364939" y="3393300"/>
            <a:ext cx="8792" cy="398512"/>
          </a:xfrm>
          <a:prstGeom prst="line">
            <a:avLst/>
          </a:prstGeom>
          <a:ln>
            <a:solidFill>
              <a:srgbClr val="C0504D"/>
            </a:solidFill>
            <a:prstDash val="soli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 flipV="1">
            <a:off x="3465887" y="942093"/>
            <a:ext cx="0" cy="90090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3803946" y="4839967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/>
          <p:nvPr/>
        </p:nvCxnSpPr>
        <p:spPr>
          <a:xfrm flipH="1">
            <a:off x="3865008" y="4839967"/>
            <a:ext cx="1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>
            <a:off x="3926071" y="4839967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/>
          <p:cNvCxnSpPr/>
          <p:nvPr/>
        </p:nvCxnSpPr>
        <p:spPr>
          <a:xfrm>
            <a:off x="3987133" y="4839967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/>
          <p:cNvCxnSpPr/>
          <p:nvPr/>
        </p:nvCxnSpPr>
        <p:spPr>
          <a:xfrm>
            <a:off x="4128030" y="4839967"/>
            <a:ext cx="0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/>
          <p:cNvCxnSpPr/>
          <p:nvPr/>
        </p:nvCxnSpPr>
        <p:spPr>
          <a:xfrm>
            <a:off x="4048195" y="4839967"/>
            <a:ext cx="18773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/>
          <p:cNvCxnSpPr/>
          <p:nvPr/>
        </p:nvCxnSpPr>
        <p:spPr>
          <a:xfrm>
            <a:off x="4189092" y="4839967"/>
            <a:ext cx="0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/>
          <p:cNvCxnSpPr/>
          <p:nvPr/>
        </p:nvCxnSpPr>
        <p:spPr>
          <a:xfrm>
            <a:off x="4250156" y="4839967"/>
            <a:ext cx="13802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/>
          <p:cNvCxnSpPr/>
          <p:nvPr/>
        </p:nvCxnSpPr>
        <p:spPr>
          <a:xfrm>
            <a:off x="4595981" y="4839969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/>
          <p:cNvCxnSpPr/>
          <p:nvPr/>
        </p:nvCxnSpPr>
        <p:spPr>
          <a:xfrm flipH="1">
            <a:off x="4657043" y="4839969"/>
            <a:ext cx="1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/>
          <p:cNvCxnSpPr/>
          <p:nvPr/>
        </p:nvCxnSpPr>
        <p:spPr>
          <a:xfrm>
            <a:off x="4752666" y="4839969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/>
          <p:cNvCxnSpPr/>
          <p:nvPr/>
        </p:nvCxnSpPr>
        <p:spPr>
          <a:xfrm>
            <a:off x="4813728" y="4839969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Connector 261"/>
          <p:cNvCxnSpPr/>
          <p:nvPr/>
        </p:nvCxnSpPr>
        <p:spPr>
          <a:xfrm>
            <a:off x="4954625" y="4839969"/>
            <a:ext cx="0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/>
          <p:cNvCxnSpPr/>
          <p:nvPr/>
        </p:nvCxnSpPr>
        <p:spPr>
          <a:xfrm>
            <a:off x="4874790" y="4839969"/>
            <a:ext cx="18773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/>
          <p:cNvCxnSpPr/>
          <p:nvPr/>
        </p:nvCxnSpPr>
        <p:spPr>
          <a:xfrm>
            <a:off x="4446534" y="4839969"/>
            <a:ext cx="0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/>
          <p:cNvCxnSpPr/>
          <p:nvPr/>
        </p:nvCxnSpPr>
        <p:spPr>
          <a:xfrm>
            <a:off x="4507598" y="4839969"/>
            <a:ext cx="13802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Connector 265"/>
          <p:cNvCxnSpPr/>
          <p:nvPr/>
        </p:nvCxnSpPr>
        <p:spPr>
          <a:xfrm flipH="1">
            <a:off x="2460820" y="2493134"/>
            <a:ext cx="289814" cy="0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7" name="Rectangle 316"/>
          <p:cNvSpPr/>
          <p:nvPr/>
        </p:nvSpPr>
        <p:spPr>
          <a:xfrm>
            <a:off x="3803946" y="2144967"/>
            <a:ext cx="948258" cy="3870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Data</a:t>
            </a:r>
            <a:endParaRPr lang="en-US" sz="1200" dirty="0">
              <a:solidFill>
                <a:schemeClr val="tx2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Archive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18" name="Rectangle 317"/>
          <p:cNvSpPr/>
          <p:nvPr/>
        </p:nvSpPr>
        <p:spPr>
          <a:xfrm>
            <a:off x="3803945" y="2597560"/>
            <a:ext cx="942737" cy="3926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Experiment</a:t>
            </a:r>
          </a:p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Control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20" name="Rectangle 319"/>
          <p:cNvSpPr/>
          <p:nvPr/>
        </p:nvSpPr>
        <p:spPr>
          <a:xfrm>
            <a:off x="2786144" y="2605830"/>
            <a:ext cx="968709" cy="3926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Data</a:t>
            </a:r>
          </a:p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Distribution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22" name="Rectangle 321"/>
          <p:cNvSpPr/>
          <p:nvPr/>
        </p:nvSpPr>
        <p:spPr>
          <a:xfrm>
            <a:off x="5012192" y="2275014"/>
            <a:ext cx="650343" cy="43048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Power Ctrl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3038420" y="3786020"/>
            <a:ext cx="616269" cy="1048160"/>
          </a:xfrm>
          <a:prstGeom prst="rect">
            <a:avLst/>
          </a:prstGeom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/>
              <a:t>SN_0</a:t>
            </a:r>
            <a:endParaRPr lang="en-US" sz="1200" dirty="0"/>
          </a:p>
        </p:txBody>
      </p:sp>
      <p:cxnSp>
        <p:nvCxnSpPr>
          <p:cNvPr id="107" name="Straight Connector 106"/>
          <p:cNvCxnSpPr/>
          <p:nvPr/>
        </p:nvCxnSpPr>
        <p:spPr>
          <a:xfrm>
            <a:off x="3120690" y="4834180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flipH="1">
            <a:off x="3181752" y="4834180"/>
            <a:ext cx="1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3242815" y="4834180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3303877" y="4834180"/>
            <a:ext cx="0" cy="697363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3444774" y="4834180"/>
            <a:ext cx="0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3364939" y="4834180"/>
            <a:ext cx="18773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3505836" y="4834180"/>
            <a:ext cx="0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3566900" y="4834180"/>
            <a:ext cx="13802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0" name="Rectangle 119"/>
          <p:cNvSpPr/>
          <p:nvPr/>
        </p:nvSpPr>
        <p:spPr>
          <a:xfrm>
            <a:off x="3093632" y="4298128"/>
            <a:ext cx="487070" cy="449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Data</a:t>
            </a:r>
          </a:p>
          <a:p>
            <a:pPr algn="ctr"/>
            <a:r>
              <a:rPr lang="en-US" sz="1200" dirty="0" err="1" smtClean="0">
                <a:solidFill>
                  <a:schemeClr val="tx2"/>
                </a:solidFill>
              </a:rPr>
              <a:t>Acq</a:t>
            </a:r>
            <a:endParaRPr lang="en-US" sz="1200" dirty="0">
              <a:solidFill>
                <a:schemeClr val="tx2"/>
              </a:solidFill>
            </a:endParaRPr>
          </a:p>
        </p:txBody>
      </p:sp>
      <p:cxnSp>
        <p:nvCxnSpPr>
          <p:cNvPr id="136" name="Straight Connector 135"/>
          <p:cNvCxnSpPr/>
          <p:nvPr/>
        </p:nvCxnSpPr>
        <p:spPr>
          <a:xfrm>
            <a:off x="4048195" y="942092"/>
            <a:ext cx="0" cy="900907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4" name="Rectangle 163"/>
          <p:cNvSpPr/>
          <p:nvPr/>
        </p:nvSpPr>
        <p:spPr>
          <a:xfrm>
            <a:off x="5887347" y="2378117"/>
            <a:ext cx="859424" cy="6890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Switching</a:t>
            </a:r>
          </a:p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Isolation</a:t>
            </a:r>
          </a:p>
          <a:p>
            <a:pPr algn="ctr"/>
            <a:r>
              <a:rPr lang="en-US" sz="1200" dirty="0" err="1" smtClean="0">
                <a:solidFill>
                  <a:schemeClr val="tx2"/>
                </a:solidFill>
              </a:rPr>
              <a:t>Env</a:t>
            </a:r>
            <a:r>
              <a:rPr lang="en-US" sz="1200" dirty="0" smtClean="0">
                <a:solidFill>
                  <a:schemeClr val="tx2"/>
                </a:solidFill>
              </a:rPr>
              <a:t> Mon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167" name="Picture 17" descr="http://filemaker2-server.cbl.umces.edu/sensorimages/11530-3plu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969" y="5653109"/>
            <a:ext cx="457200" cy="92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" name="Picture 17" descr="http://filemaker2-server.cbl.umces.edu/sensorimages/11530-3plu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234" y="5689639"/>
            <a:ext cx="457200" cy="92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0" name="Picture 19" descr="http://www.esonetyellowpages.com/img/sensors/oxygen_optode_4330f_12547727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363" y="5649635"/>
            <a:ext cx="479490" cy="89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" name="Picture 19" descr="http://www.esonetyellowpages.com/img/sensors/oxygen_optode_4330f_12547727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753" y="5689639"/>
            <a:ext cx="431946" cy="80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" name="Picture 21" descr="FlowQuest 6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981" y="5726919"/>
            <a:ext cx="492125" cy="40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8" name="Picture 21" descr="FlowQuest 6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981" y="6208099"/>
            <a:ext cx="492125" cy="40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9" name="TextBox 178"/>
          <p:cNvSpPr txBox="1"/>
          <p:nvPr/>
        </p:nvSpPr>
        <p:spPr>
          <a:xfrm>
            <a:off x="6322603" y="4941357"/>
            <a:ext cx="274975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1F497D"/>
                </a:solidFill>
              </a:rPr>
              <a:t>Sensor Node Functions</a:t>
            </a:r>
          </a:p>
          <a:p>
            <a:endParaRPr lang="en-US" sz="1400" dirty="0" smtClean="0"/>
          </a:p>
          <a:p>
            <a:r>
              <a:rPr lang="en-US" sz="1400" dirty="0" smtClean="0"/>
              <a:t>Sensor Nodes collect data </a:t>
            </a:r>
          </a:p>
          <a:p>
            <a:endParaRPr lang="en-US" sz="1400" dirty="0"/>
          </a:p>
          <a:p>
            <a:r>
              <a:rPr lang="en-US" sz="1400" dirty="0" smtClean="0"/>
              <a:t>Gateway sleeps, gets data, controls</a:t>
            </a:r>
          </a:p>
          <a:p>
            <a:r>
              <a:rPr lang="en-US" sz="1400" dirty="0" smtClean="0"/>
              <a:t>actuators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2750634" y="2167287"/>
            <a:ext cx="992495" cy="3870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2"/>
                </a:solidFill>
              </a:rPr>
              <a:t>Config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181" name="Picture 23" descr="https://encrypted-tbn2.google.com/images?q=tbn:ANd9GcSw3JWU7tFGOKdn5bhTNyVIw3D_h3GeF4_2msVBEdT7tVmMXfIC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669" y="6364434"/>
            <a:ext cx="382332" cy="38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23" descr="https://encrypted-tbn2.google.com/images?q=tbn:ANd9GcSw3JWU7tFGOKdn5bhTNyVIw3D_h3GeF4_2msVBEdT7tVmMXfIC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669" y="5650120"/>
            <a:ext cx="382333" cy="38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3" name="Rectangle 182"/>
          <p:cNvSpPr/>
          <p:nvPr/>
        </p:nvSpPr>
        <p:spPr>
          <a:xfrm>
            <a:off x="5057082" y="6160148"/>
            <a:ext cx="251506" cy="17385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M</a:t>
            </a:r>
            <a:endParaRPr lang="en-US" sz="1050" dirty="0"/>
          </a:p>
        </p:txBody>
      </p:sp>
      <p:sp>
        <p:nvSpPr>
          <p:cNvPr id="185" name="Rectangle 184"/>
          <p:cNvSpPr/>
          <p:nvPr/>
        </p:nvSpPr>
        <p:spPr>
          <a:xfrm>
            <a:off x="5057082" y="5483740"/>
            <a:ext cx="251506" cy="17385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M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676941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81058" y="2158673"/>
            <a:ext cx="3428095" cy="168612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sz="1200" dirty="0" smtClean="0"/>
              <a:t>GW</a:t>
            </a:r>
            <a:endParaRPr lang="en-US" sz="1200" dirty="0"/>
          </a:p>
        </p:txBody>
      </p:sp>
      <p:sp>
        <p:nvSpPr>
          <p:cNvPr id="5" name="Rectangle 4"/>
          <p:cNvSpPr/>
          <p:nvPr/>
        </p:nvSpPr>
        <p:spPr>
          <a:xfrm>
            <a:off x="2042824" y="4807418"/>
            <a:ext cx="822180" cy="44171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SN_0</a:t>
            </a:r>
            <a:endParaRPr lang="en-US" sz="1200" dirty="0"/>
          </a:p>
        </p:txBody>
      </p:sp>
      <p:sp>
        <p:nvSpPr>
          <p:cNvPr id="10" name="Rectangle 9"/>
          <p:cNvSpPr/>
          <p:nvPr/>
        </p:nvSpPr>
        <p:spPr>
          <a:xfrm>
            <a:off x="2439620" y="5347210"/>
            <a:ext cx="520384" cy="5527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 smtClean="0"/>
              <a:t>ILoad</a:t>
            </a:r>
            <a:endParaRPr lang="en-US" sz="1100" dirty="0" smtClean="0"/>
          </a:p>
          <a:p>
            <a:pPr algn="ctr"/>
            <a:r>
              <a:rPr lang="en-US" sz="1100" dirty="0" smtClean="0"/>
              <a:t>GF</a:t>
            </a:r>
          </a:p>
          <a:p>
            <a:pPr algn="ctr"/>
            <a:r>
              <a:rPr lang="en-US" sz="1100" dirty="0" smtClean="0"/>
              <a:t>ISO</a:t>
            </a:r>
            <a:endParaRPr lang="en-US" sz="1100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2778727" y="5246798"/>
            <a:ext cx="0" cy="100412"/>
          </a:xfrm>
          <a:prstGeom prst="line">
            <a:avLst/>
          </a:prstGeom>
          <a:ln>
            <a:solidFill>
              <a:srgbClr val="C0504D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1684735" y="3360452"/>
            <a:ext cx="655307" cy="3870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Boot</a:t>
            </a:r>
          </a:p>
          <a:p>
            <a:pPr algn="ctr"/>
            <a:r>
              <a:rPr lang="en-US" sz="1100" dirty="0" smtClean="0"/>
              <a:t>Loader</a:t>
            </a:r>
            <a:endParaRPr lang="en-US" sz="1100" dirty="0"/>
          </a:p>
        </p:txBody>
      </p:sp>
      <p:sp>
        <p:nvSpPr>
          <p:cNvPr id="22" name="Rectangle 21"/>
          <p:cNvSpPr/>
          <p:nvPr/>
        </p:nvSpPr>
        <p:spPr>
          <a:xfrm>
            <a:off x="2387779" y="2637438"/>
            <a:ext cx="729007" cy="2654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SN_0.HEX</a:t>
            </a:r>
            <a:endParaRPr lang="en-US" sz="1000" dirty="0"/>
          </a:p>
        </p:txBody>
      </p:sp>
      <p:sp>
        <p:nvSpPr>
          <p:cNvPr id="23" name="Rectangle 22"/>
          <p:cNvSpPr/>
          <p:nvPr/>
        </p:nvSpPr>
        <p:spPr>
          <a:xfrm>
            <a:off x="3172756" y="4678999"/>
            <a:ext cx="616269" cy="1258974"/>
          </a:xfrm>
          <a:prstGeom prst="rect">
            <a:avLst/>
          </a:prstGeom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SN_1</a:t>
            </a:r>
            <a:endParaRPr lang="en-US" sz="1200" dirty="0"/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2334787" y="1389439"/>
            <a:ext cx="5254" cy="47714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1442823" y="1866579"/>
            <a:ext cx="5142592" cy="2188563"/>
          </a:xfrm>
          <a:prstGeom prst="roundRect">
            <a:avLst>
              <a:gd name="adj" fmla="val 3664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 rot="5400000">
            <a:off x="7454827" y="1601559"/>
            <a:ext cx="0" cy="675339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7454827" y="2040447"/>
            <a:ext cx="0" cy="67533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7454827" y="1821003"/>
            <a:ext cx="0" cy="675339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948428" y="1760289"/>
            <a:ext cx="6591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power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7948428" y="2004784"/>
            <a:ext cx="5873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rs232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7948428" y="2224227"/>
            <a:ext cx="8194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ethernet</a:t>
            </a:r>
            <a:endParaRPr lang="en-US" sz="1400" dirty="0"/>
          </a:p>
        </p:txBody>
      </p:sp>
      <p:sp>
        <p:nvSpPr>
          <p:cNvPr id="41" name="Rectangle 40"/>
          <p:cNvSpPr/>
          <p:nvPr/>
        </p:nvSpPr>
        <p:spPr>
          <a:xfrm>
            <a:off x="2387779" y="2938496"/>
            <a:ext cx="729007" cy="24685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SN_1.HEX</a:t>
            </a:r>
            <a:endParaRPr lang="en-US" sz="1000" dirty="0"/>
          </a:p>
        </p:txBody>
      </p:sp>
      <p:sp>
        <p:nvSpPr>
          <p:cNvPr id="42" name="Rectangle 41"/>
          <p:cNvSpPr/>
          <p:nvPr/>
        </p:nvSpPr>
        <p:spPr>
          <a:xfrm>
            <a:off x="2375273" y="3214354"/>
            <a:ext cx="729007" cy="25302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SN_2.HEX</a:t>
            </a:r>
            <a:endParaRPr lang="en-US" sz="1000" dirty="0"/>
          </a:p>
        </p:txBody>
      </p:sp>
      <p:sp>
        <p:nvSpPr>
          <p:cNvPr id="43" name="Rectangle 42"/>
          <p:cNvSpPr/>
          <p:nvPr/>
        </p:nvSpPr>
        <p:spPr>
          <a:xfrm>
            <a:off x="2375273" y="3490232"/>
            <a:ext cx="729007" cy="25725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SN_3.HEX</a:t>
            </a:r>
            <a:endParaRPr lang="en-US" sz="1000" dirty="0"/>
          </a:p>
        </p:txBody>
      </p:sp>
      <p:sp>
        <p:nvSpPr>
          <p:cNvPr id="54" name="Rectangle 53"/>
          <p:cNvSpPr/>
          <p:nvPr/>
        </p:nvSpPr>
        <p:spPr>
          <a:xfrm>
            <a:off x="5460260" y="2158673"/>
            <a:ext cx="985985" cy="16861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/>
              <a:t>Power</a:t>
            </a:r>
          </a:p>
          <a:p>
            <a:pPr algn="ctr"/>
            <a:r>
              <a:rPr lang="en-US" sz="1200" dirty="0" smtClean="0"/>
              <a:t>Switch</a:t>
            </a:r>
            <a:endParaRPr lang="en-US" sz="1200" dirty="0"/>
          </a:p>
        </p:txBody>
      </p:sp>
      <p:cxnSp>
        <p:nvCxnSpPr>
          <p:cNvPr id="127" name="Straight Connector 126"/>
          <p:cNvCxnSpPr>
            <a:stCxn id="4" idx="3"/>
            <a:endCxn id="54" idx="1"/>
          </p:cNvCxnSpPr>
          <p:nvPr/>
        </p:nvCxnSpPr>
        <p:spPr>
          <a:xfrm>
            <a:off x="5009153" y="3001737"/>
            <a:ext cx="451107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V="1">
            <a:off x="2246063" y="4055142"/>
            <a:ext cx="5755" cy="520227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 flipH="1" flipV="1">
            <a:off x="3316090" y="4055142"/>
            <a:ext cx="1" cy="623858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V="1">
            <a:off x="3579110" y="4055142"/>
            <a:ext cx="0" cy="623859"/>
          </a:xfrm>
          <a:prstGeom prst="line">
            <a:avLst/>
          </a:prstGeom>
          <a:ln>
            <a:solidFill>
              <a:srgbClr val="C0504D"/>
            </a:solidFill>
            <a:prstDash val="soli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2684019" y="4055142"/>
            <a:ext cx="15151" cy="520226"/>
          </a:xfrm>
          <a:prstGeom prst="line">
            <a:avLst/>
          </a:prstGeom>
          <a:ln>
            <a:solidFill>
              <a:srgbClr val="C0504D"/>
            </a:solidFill>
            <a:prstDash val="soli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 rot="5400000">
            <a:off x="7454827" y="2259891"/>
            <a:ext cx="0" cy="675339"/>
          </a:xfrm>
          <a:prstGeom prst="line">
            <a:avLst/>
          </a:prstGeom>
          <a:ln>
            <a:solidFill>
              <a:schemeClr val="accent4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4" name="TextBox 173"/>
          <p:cNvSpPr txBox="1"/>
          <p:nvPr/>
        </p:nvSpPr>
        <p:spPr>
          <a:xfrm>
            <a:off x="7969212" y="2462374"/>
            <a:ext cx="8146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Other IO</a:t>
            </a:r>
            <a:endParaRPr lang="en-US" sz="1400" dirty="0"/>
          </a:p>
        </p:txBody>
      </p:sp>
      <p:cxnSp>
        <p:nvCxnSpPr>
          <p:cNvPr id="175" name="Straight Connector 174"/>
          <p:cNvCxnSpPr/>
          <p:nvPr/>
        </p:nvCxnSpPr>
        <p:spPr>
          <a:xfrm>
            <a:off x="2567326" y="5217434"/>
            <a:ext cx="0" cy="129776"/>
          </a:xfrm>
          <a:prstGeom prst="line">
            <a:avLst/>
          </a:prstGeom>
          <a:ln w="28575" cmpd="sng">
            <a:solidFill>
              <a:schemeClr val="accent4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8" name="Group 437"/>
          <p:cNvGrpSpPr/>
          <p:nvPr/>
        </p:nvGrpSpPr>
        <p:grpSpPr>
          <a:xfrm>
            <a:off x="2175833" y="5249134"/>
            <a:ext cx="210691" cy="1181979"/>
            <a:chOff x="2175833" y="5073998"/>
            <a:chExt cx="210691" cy="1357115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2175833" y="5073998"/>
              <a:ext cx="0" cy="135711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>
              <a:off x="2246063" y="5073998"/>
              <a:ext cx="0" cy="135711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>
              <a:off x="2316293" y="5073998"/>
              <a:ext cx="0" cy="135711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>
              <a:off x="2386524" y="5073998"/>
              <a:ext cx="0" cy="135711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9" name="Group 438"/>
          <p:cNvGrpSpPr/>
          <p:nvPr/>
        </p:nvGrpSpPr>
        <p:grpSpPr>
          <a:xfrm>
            <a:off x="2567326" y="5899959"/>
            <a:ext cx="225203" cy="531154"/>
            <a:chOff x="2615962" y="5727159"/>
            <a:chExt cx="176567" cy="703954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2670217" y="5727159"/>
              <a:ext cx="13802" cy="697363"/>
            </a:xfrm>
            <a:prstGeom prst="line">
              <a:avLst/>
            </a:prstGeom>
            <a:ln>
              <a:solidFill>
                <a:srgbClr val="C0504D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>
              <a:off x="2615962" y="5733750"/>
              <a:ext cx="13802" cy="697363"/>
            </a:xfrm>
            <a:prstGeom prst="line">
              <a:avLst/>
            </a:prstGeom>
            <a:ln>
              <a:solidFill>
                <a:srgbClr val="C0504D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>
              <a:off x="2724472" y="5727159"/>
              <a:ext cx="13802" cy="697363"/>
            </a:xfrm>
            <a:prstGeom prst="line">
              <a:avLst/>
            </a:prstGeom>
            <a:ln>
              <a:solidFill>
                <a:srgbClr val="C0504D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/>
            <p:cNvCxnSpPr/>
            <p:nvPr/>
          </p:nvCxnSpPr>
          <p:spPr>
            <a:xfrm>
              <a:off x="2778727" y="5727159"/>
              <a:ext cx="13802" cy="697363"/>
            </a:xfrm>
            <a:prstGeom prst="line">
              <a:avLst/>
            </a:prstGeom>
            <a:ln>
              <a:solidFill>
                <a:srgbClr val="C0504D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2" name="Straight Connector 191"/>
          <p:cNvCxnSpPr/>
          <p:nvPr/>
        </p:nvCxnSpPr>
        <p:spPr>
          <a:xfrm flipV="1">
            <a:off x="2726391" y="1389440"/>
            <a:ext cx="1" cy="477139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40" name="Group 439"/>
          <p:cNvGrpSpPr/>
          <p:nvPr/>
        </p:nvGrpSpPr>
        <p:grpSpPr>
          <a:xfrm>
            <a:off x="3255026" y="5923830"/>
            <a:ext cx="460012" cy="500692"/>
            <a:chOff x="3255026" y="5727159"/>
            <a:chExt cx="460012" cy="697363"/>
          </a:xfrm>
        </p:grpSpPr>
        <p:cxnSp>
          <p:nvCxnSpPr>
            <p:cNvPr id="195" name="Straight Connector 194"/>
            <p:cNvCxnSpPr/>
            <p:nvPr/>
          </p:nvCxnSpPr>
          <p:spPr>
            <a:xfrm>
              <a:off x="3255026" y="5727159"/>
              <a:ext cx="0" cy="697363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/>
            <p:cNvCxnSpPr/>
            <p:nvPr/>
          </p:nvCxnSpPr>
          <p:spPr>
            <a:xfrm flipH="1">
              <a:off x="3316088" y="5727159"/>
              <a:ext cx="1" cy="697363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/>
            <p:cNvCxnSpPr/>
            <p:nvPr/>
          </p:nvCxnSpPr>
          <p:spPr>
            <a:xfrm>
              <a:off x="3377151" y="5727159"/>
              <a:ext cx="0" cy="697363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/>
            <p:cNvCxnSpPr/>
            <p:nvPr/>
          </p:nvCxnSpPr>
          <p:spPr>
            <a:xfrm>
              <a:off x="3438213" y="5727159"/>
              <a:ext cx="0" cy="697363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/>
            <p:cNvCxnSpPr/>
            <p:nvPr/>
          </p:nvCxnSpPr>
          <p:spPr>
            <a:xfrm>
              <a:off x="3579110" y="5727159"/>
              <a:ext cx="0" cy="697363"/>
            </a:xfrm>
            <a:prstGeom prst="line">
              <a:avLst/>
            </a:prstGeom>
            <a:ln>
              <a:solidFill>
                <a:srgbClr val="C0504D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/>
            <p:cNvCxnSpPr/>
            <p:nvPr/>
          </p:nvCxnSpPr>
          <p:spPr>
            <a:xfrm>
              <a:off x="3499275" y="5727159"/>
              <a:ext cx="18773" cy="697363"/>
            </a:xfrm>
            <a:prstGeom prst="line">
              <a:avLst/>
            </a:prstGeom>
            <a:ln>
              <a:solidFill>
                <a:srgbClr val="C0504D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/>
            <p:cNvCxnSpPr/>
            <p:nvPr/>
          </p:nvCxnSpPr>
          <p:spPr>
            <a:xfrm>
              <a:off x="3640172" y="5727159"/>
              <a:ext cx="0" cy="697363"/>
            </a:xfrm>
            <a:prstGeom prst="line">
              <a:avLst/>
            </a:prstGeom>
            <a:ln>
              <a:solidFill>
                <a:srgbClr val="C0504D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/>
            <p:cNvCxnSpPr/>
            <p:nvPr/>
          </p:nvCxnSpPr>
          <p:spPr>
            <a:xfrm>
              <a:off x="3701236" y="5727159"/>
              <a:ext cx="13802" cy="697363"/>
            </a:xfrm>
            <a:prstGeom prst="line">
              <a:avLst/>
            </a:prstGeom>
            <a:ln>
              <a:solidFill>
                <a:srgbClr val="C0504D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9" name="Rectangle 288"/>
          <p:cNvSpPr/>
          <p:nvPr/>
        </p:nvSpPr>
        <p:spPr>
          <a:xfrm>
            <a:off x="7117157" y="3305814"/>
            <a:ext cx="985985" cy="107146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Bootloaders</a:t>
            </a:r>
            <a:r>
              <a:rPr lang="en-US" sz="1200" dirty="0" smtClean="0">
                <a:solidFill>
                  <a:schemeClr val="tx1"/>
                </a:solidFill>
              </a:rPr>
              <a:t>:</a:t>
            </a: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b="1" dirty="0" smtClean="0">
                <a:solidFill>
                  <a:schemeClr val="accent6"/>
                </a:solidFill>
              </a:rPr>
              <a:t>TFTP</a:t>
            </a:r>
          </a:p>
          <a:p>
            <a:pPr algn="ctr"/>
            <a:r>
              <a:rPr lang="en-US" sz="1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USB</a:t>
            </a:r>
          </a:p>
          <a:p>
            <a:pPr algn="ctr"/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RS232</a:t>
            </a:r>
          </a:p>
        </p:txBody>
      </p:sp>
      <p:sp>
        <p:nvSpPr>
          <p:cNvPr id="316" name="Rectangle 315"/>
          <p:cNvSpPr/>
          <p:nvPr/>
        </p:nvSpPr>
        <p:spPr>
          <a:xfrm>
            <a:off x="1684735" y="2224227"/>
            <a:ext cx="607238" cy="2885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HTTP</a:t>
            </a:r>
            <a:endParaRPr lang="en-US" sz="1100" dirty="0"/>
          </a:p>
        </p:txBody>
      </p:sp>
      <p:sp>
        <p:nvSpPr>
          <p:cNvPr id="317" name="Rectangle 316"/>
          <p:cNvSpPr/>
          <p:nvPr/>
        </p:nvSpPr>
        <p:spPr>
          <a:xfrm>
            <a:off x="4352197" y="3214354"/>
            <a:ext cx="528690" cy="48438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SD</a:t>
            </a:r>
            <a:endParaRPr lang="en-US" sz="1200" dirty="0"/>
          </a:p>
        </p:txBody>
      </p:sp>
      <p:sp>
        <p:nvSpPr>
          <p:cNvPr id="318" name="Rectangle 317"/>
          <p:cNvSpPr/>
          <p:nvPr/>
        </p:nvSpPr>
        <p:spPr>
          <a:xfrm>
            <a:off x="3189940" y="3360452"/>
            <a:ext cx="501859" cy="35200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ESW Ctrl</a:t>
            </a:r>
            <a:endParaRPr lang="en-US" sz="1000" dirty="0"/>
          </a:p>
        </p:txBody>
      </p:sp>
      <p:sp>
        <p:nvSpPr>
          <p:cNvPr id="319" name="Rectangle 318"/>
          <p:cNvSpPr/>
          <p:nvPr/>
        </p:nvSpPr>
        <p:spPr>
          <a:xfrm>
            <a:off x="3753946" y="3360452"/>
            <a:ext cx="510164" cy="35200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Flow</a:t>
            </a:r>
          </a:p>
          <a:p>
            <a:pPr algn="ctr"/>
            <a:r>
              <a:rPr lang="en-US" sz="1000" dirty="0" smtClean="0"/>
              <a:t>Ctrl</a:t>
            </a:r>
            <a:endParaRPr lang="en-US" sz="1000" dirty="0"/>
          </a:p>
        </p:txBody>
      </p:sp>
      <p:sp>
        <p:nvSpPr>
          <p:cNvPr id="320" name="Rectangle 319"/>
          <p:cNvSpPr/>
          <p:nvPr/>
        </p:nvSpPr>
        <p:spPr>
          <a:xfrm>
            <a:off x="3440870" y="2778247"/>
            <a:ext cx="501859" cy="48485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Data</a:t>
            </a:r>
          </a:p>
          <a:p>
            <a:pPr algn="ctr"/>
            <a:r>
              <a:rPr lang="en-US" sz="1000" dirty="0" smtClean="0"/>
              <a:t>Ctrl</a:t>
            </a:r>
            <a:endParaRPr lang="en-US" sz="1000" dirty="0"/>
          </a:p>
        </p:txBody>
      </p:sp>
      <p:sp>
        <p:nvSpPr>
          <p:cNvPr id="321" name="Rectangle 320"/>
          <p:cNvSpPr/>
          <p:nvPr/>
        </p:nvSpPr>
        <p:spPr>
          <a:xfrm>
            <a:off x="2042901" y="4575368"/>
            <a:ext cx="822180" cy="2320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ETH</a:t>
            </a:r>
            <a:endParaRPr lang="en-US" sz="1000" dirty="0"/>
          </a:p>
        </p:txBody>
      </p:sp>
      <p:sp>
        <p:nvSpPr>
          <p:cNvPr id="322" name="Rectangle 321"/>
          <p:cNvSpPr/>
          <p:nvPr/>
        </p:nvSpPr>
        <p:spPr>
          <a:xfrm>
            <a:off x="4305334" y="2778247"/>
            <a:ext cx="645927" cy="36778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Power Ctrl</a:t>
            </a:r>
            <a:endParaRPr lang="en-US" sz="1000" dirty="0"/>
          </a:p>
        </p:txBody>
      </p:sp>
      <p:cxnSp>
        <p:nvCxnSpPr>
          <p:cNvPr id="358" name="Straight Connector 357"/>
          <p:cNvCxnSpPr/>
          <p:nvPr/>
        </p:nvCxnSpPr>
        <p:spPr>
          <a:xfrm flipH="1">
            <a:off x="3096484" y="1389439"/>
            <a:ext cx="7797" cy="477140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5" name="TextBox 394"/>
          <p:cNvSpPr txBox="1"/>
          <p:nvPr/>
        </p:nvSpPr>
        <p:spPr>
          <a:xfrm>
            <a:off x="5976313" y="4942713"/>
            <a:ext cx="2910360" cy="16619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1F497D"/>
                </a:solidFill>
              </a:rPr>
              <a:t>Software Updates</a:t>
            </a:r>
          </a:p>
          <a:p>
            <a:endParaRPr lang="en-US" sz="1400" dirty="0">
              <a:solidFill>
                <a:srgbClr val="1F497D"/>
              </a:solidFill>
            </a:endParaRPr>
          </a:p>
          <a:p>
            <a:r>
              <a:rPr lang="en-US" sz="1400" dirty="0" smtClean="0">
                <a:solidFill>
                  <a:srgbClr val="000000"/>
                </a:solidFill>
              </a:rPr>
              <a:t>Sensor Nodes can change software</a:t>
            </a:r>
          </a:p>
          <a:p>
            <a:r>
              <a:rPr lang="en-US" sz="1400" dirty="0" smtClean="0">
                <a:solidFill>
                  <a:srgbClr val="000000"/>
                </a:solidFill>
              </a:rPr>
              <a:t>using custom boot loader</a:t>
            </a:r>
          </a:p>
          <a:p>
            <a:endParaRPr lang="en-US" sz="1400" dirty="0">
              <a:solidFill>
                <a:srgbClr val="000000"/>
              </a:solidFill>
            </a:endParaRPr>
          </a:p>
          <a:p>
            <a:r>
              <a:rPr lang="en-US" sz="1400" dirty="0" smtClean="0">
                <a:solidFill>
                  <a:srgbClr val="000000"/>
                </a:solidFill>
              </a:rPr>
              <a:t>TFTP requires </a:t>
            </a:r>
            <a:r>
              <a:rPr lang="en-US" sz="1400" dirty="0" err="1" smtClean="0">
                <a:solidFill>
                  <a:srgbClr val="000000"/>
                </a:solidFill>
              </a:rPr>
              <a:t>ethernet</a:t>
            </a:r>
            <a:r>
              <a:rPr lang="en-US" sz="1400" dirty="0" smtClean="0">
                <a:solidFill>
                  <a:srgbClr val="000000"/>
                </a:solidFill>
              </a:rPr>
              <a:t> (more power)</a:t>
            </a:r>
          </a:p>
          <a:p>
            <a:r>
              <a:rPr lang="en-US" sz="1400" dirty="0" smtClean="0">
                <a:solidFill>
                  <a:srgbClr val="000000"/>
                </a:solidFill>
              </a:rPr>
              <a:t>Serial options are more complicated</a:t>
            </a:r>
          </a:p>
        </p:txBody>
      </p:sp>
      <p:sp>
        <p:nvSpPr>
          <p:cNvPr id="424" name="Rectangle 423"/>
          <p:cNvSpPr/>
          <p:nvPr/>
        </p:nvSpPr>
        <p:spPr>
          <a:xfrm>
            <a:off x="5633057" y="2695681"/>
            <a:ext cx="696178" cy="24923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SN Load</a:t>
            </a:r>
            <a:endParaRPr lang="en-US" sz="1200" dirty="0"/>
          </a:p>
        </p:txBody>
      </p:sp>
      <p:sp>
        <p:nvSpPr>
          <p:cNvPr id="425" name="Rectangle 424"/>
          <p:cNvSpPr/>
          <p:nvPr/>
        </p:nvSpPr>
        <p:spPr>
          <a:xfrm>
            <a:off x="5633057" y="2984165"/>
            <a:ext cx="696178" cy="24388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GF</a:t>
            </a:r>
            <a:endParaRPr lang="en-US" sz="1200" dirty="0"/>
          </a:p>
        </p:txBody>
      </p:sp>
      <p:sp>
        <p:nvSpPr>
          <p:cNvPr id="426" name="Rectangle 425"/>
          <p:cNvSpPr/>
          <p:nvPr/>
        </p:nvSpPr>
        <p:spPr>
          <a:xfrm>
            <a:off x="5633057" y="3280013"/>
            <a:ext cx="696178" cy="21767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/>
              <a:t>Iso</a:t>
            </a:r>
            <a:endParaRPr lang="en-US" sz="1200" dirty="0"/>
          </a:p>
        </p:txBody>
      </p:sp>
      <p:sp>
        <p:nvSpPr>
          <p:cNvPr id="427" name="Rectangle 426"/>
          <p:cNvSpPr/>
          <p:nvPr/>
        </p:nvSpPr>
        <p:spPr>
          <a:xfrm>
            <a:off x="2387779" y="2224227"/>
            <a:ext cx="716501" cy="2885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 smtClean="0"/>
              <a:t>Config</a:t>
            </a:r>
            <a:endParaRPr lang="en-US" sz="1100" dirty="0"/>
          </a:p>
        </p:txBody>
      </p:sp>
      <p:sp>
        <p:nvSpPr>
          <p:cNvPr id="430" name="Rectangle 429"/>
          <p:cNvSpPr/>
          <p:nvPr/>
        </p:nvSpPr>
        <p:spPr>
          <a:xfrm>
            <a:off x="5633057" y="3541248"/>
            <a:ext cx="696178" cy="21767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Mon</a:t>
            </a:r>
            <a:endParaRPr lang="en-US" sz="1200" dirty="0"/>
          </a:p>
        </p:txBody>
      </p:sp>
      <p:sp>
        <p:nvSpPr>
          <p:cNvPr id="443" name="Rectangle 442"/>
          <p:cNvSpPr/>
          <p:nvPr/>
        </p:nvSpPr>
        <p:spPr>
          <a:xfrm>
            <a:off x="3879053" y="4680616"/>
            <a:ext cx="616270" cy="1265583"/>
          </a:xfrm>
          <a:prstGeom prst="rect">
            <a:avLst/>
          </a:prstGeom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SN_2</a:t>
            </a:r>
            <a:endParaRPr lang="en-US" sz="1200" dirty="0"/>
          </a:p>
        </p:txBody>
      </p:sp>
      <p:cxnSp>
        <p:nvCxnSpPr>
          <p:cNvPr id="444" name="Straight Connector 443"/>
          <p:cNvCxnSpPr/>
          <p:nvPr/>
        </p:nvCxnSpPr>
        <p:spPr>
          <a:xfrm flipV="1">
            <a:off x="4034573" y="4055144"/>
            <a:ext cx="0" cy="625474"/>
          </a:xfrm>
          <a:prstGeom prst="line">
            <a:avLst/>
          </a:prstGeom>
          <a:ln>
            <a:solidFill>
              <a:schemeClr val="accent6"/>
            </a:solidFill>
            <a:prstDash val="solid"/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5" name="Straight Connector 444"/>
          <p:cNvCxnSpPr/>
          <p:nvPr/>
        </p:nvCxnSpPr>
        <p:spPr>
          <a:xfrm flipV="1">
            <a:off x="4282738" y="4055142"/>
            <a:ext cx="22596" cy="655234"/>
          </a:xfrm>
          <a:prstGeom prst="line">
            <a:avLst/>
          </a:prstGeom>
          <a:ln>
            <a:solidFill>
              <a:srgbClr val="C0504D"/>
            </a:solidFill>
            <a:prstDash val="soli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56" name="Group 455"/>
          <p:cNvGrpSpPr/>
          <p:nvPr/>
        </p:nvGrpSpPr>
        <p:grpSpPr>
          <a:xfrm>
            <a:off x="3930309" y="5946200"/>
            <a:ext cx="508091" cy="479940"/>
            <a:chOff x="4572461" y="5728777"/>
            <a:chExt cx="508091" cy="697363"/>
          </a:xfrm>
        </p:grpSpPr>
        <p:cxnSp>
          <p:nvCxnSpPr>
            <p:cNvPr id="447" name="Straight Connector 446"/>
            <p:cNvCxnSpPr/>
            <p:nvPr/>
          </p:nvCxnSpPr>
          <p:spPr>
            <a:xfrm>
              <a:off x="4721908" y="5728777"/>
              <a:ext cx="0" cy="697363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8" name="Straight Connector 447"/>
            <p:cNvCxnSpPr/>
            <p:nvPr/>
          </p:nvCxnSpPr>
          <p:spPr>
            <a:xfrm flipH="1">
              <a:off x="4782970" y="5728777"/>
              <a:ext cx="1" cy="697363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9" name="Straight Connector 448"/>
            <p:cNvCxnSpPr/>
            <p:nvPr/>
          </p:nvCxnSpPr>
          <p:spPr>
            <a:xfrm>
              <a:off x="4878593" y="5728777"/>
              <a:ext cx="0" cy="697363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" name="Straight Connector 449"/>
            <p:cNvCxnSpPr/>
            <p:nvPr/>
          </p:nvCxnSpPr>
          <p:spPr>
            <a:xfrm>
              <a:off x="4939655" y="5728777"/>
              <a:ext cx="0" cy="697363"/>
            </a:xfrm>
            <a:prstGeom prst="line">
              <a:avLst/>
            </a:prstGeom>
            <a:ln>
              <a:solidFill>
                <a:schemeClr val="accent3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Straight Connector 450"/>
            <p:cNvCxnSpPr/>
            <p:nvPr/>
          </p:nvCxnSpPr>
          <p:spPr>
            <a:xfrm>
              <a:off x="5080552" y="5728777"/>
              <a:ext cx="0" cy="697363"/>
            </a:xfrm>
            <a:prstGeom prst="line">
              <a:avLst/>
            </a:prstGeom>
            <a:ln>
              <a:solidFill>
                <a:srgbClr val="C0504D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2" name="Straight Connector 451"/>
            <p:cNvCxnSpPr/>
            <p:nvPr/>
          </p:nvCxnSpPr>
          <p:spPr>
            <a:xfrm>
              <a:off x="5000717" y="5728777"/>
              <a:ext cx="18773" cy="697363"/>
            </a:xfrm>
            <a:prstGeom prst="line">
              <a:avLst/>
            </a:prstGeom>
            <a:ln>
              <a:solidFill>
                <a:srgbClr val="C0504D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3" name="Straight Connector 452"/>
            <p:cNvCxnSpPr/>
            <p:nvPr/>
          </p:nvCxnSpPr>
          <p:spPr>
            <a:xfrm>
              <a:off x="4572461" y="5728777"/>
              <a:ext cx="0" cy="697363"/>
            </a:xfrm>
            <a:prstGeom prst="line">
              <a:avLst/>
            </a:prstGeom>
            <a:ln>
              <a:solidFill>
                <a:srgbClr val="C0504D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4" name="Straight Connector 453"/>
            <p:cNvCxnSpPr/>
            <p:nvPr/>
          </p:nvCxnSpPr>
          <p:spPr>
            <a:xfrm>
              <a:off x="4633525" y="5728777"/>
              <a:ext cx="13802" cy="697363"/>
            </a:xfrm>
            <a:prstGeom prst="line">
              <a:avLst/>
            </a:prstGeom>
            <a:ln>
              <a:solidFill>
                <a:srgbClr val="C0504D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76330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42824" y="2589417"/>
            <a:ext cx="2966328" cy="100522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sz="1200" dirty="0" smtClean="0"/>
              <a:t>GW</a:t>
            </a:r>
            <a:endParaRPr lang="en-US" sz="1200" dirty="0"/>
          </a:p>
        </p:txBody>
      </p:sp>
      <p:sp>
        <p:nvSpPr>
          <p:cNvPr id="5" name="Rectangle 4"/>
          <p:cNvSpPr/>
          <p:nvPr/>
        </p:nvSpPr>
        <p:spPr>
          <a:xfrm>
            <a:off x="2222316" y="4679001"/>
            <a:ext cx="642687" cy="104815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SN_0</a:t>
            </a:r>
            <a:endParaRPr lang="en-US" sz="1200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2288153" y="5727161"/>
            <a:ext cx="0" cy="70395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670217" y="5727159"/>
            <a:ext cx="13802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3034516" y="4678999"/>
            <a:ext cx="616269" cy="1048160"/>
          </a:xfrm>
          <a:prstGeom prst="rect">
            <a:avLst/>
          </a:prstGeom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SN_1</a:t>
            </a:r>
            <a:endParaRPr lang="en-US" sz="1200" dirty="0"/>
          </a:p>
        </p:txBody>
      </p:sp>
      <p:cxnSp>
        <p:nvCxnSpPr>
          <p:cNvPr id="32" name="Straight Connector 31"/>
          <p:cNvCxnSpPr>
            <a:endCxn id="54" idx="0"/>
          </p:cNvCxnSpPr>
          <p:nvPr/>
        </p:nvCxnSpPr>
        <p:spPr>
          <a:xfrm>
            <a:off x="5953253" y="2217178"/>
            <a:ext cx="0" cy="372242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endCxn id="53" idx="0"/>
          </p:cNvCxnSpPr>
          <p:nvPr/>
        </p:nvCxnSpPr>
        <p:spPr>
          <a:xfrm flipH="1">
            <a:off x="2334787" y="1389439"/>
            <a:ext cx="5254" cy="626401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1613109" y="1866579"/>
            <a:ext cx="4972306" cy="2188563"/>
          </a:xfrm>
          <a:prstGeom prst="roundRect">
            <a:avLst>
              <a:gd name="adj" fmla="val 3664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 rot="5400000">
            <a:off x="7454827" y="1601559"/>
            <a:ext cx="0" cy="675339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7454827" y="2040447"/>
            <a:ext cx="0" cy="67533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7454827" y="1821003"/>
            <a:ext cx="0" cy="675339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948428" y="1785340"/>
            <a:ext cx="6591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power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7948428" y="2004784"/>
            <a:ext cx="5873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rs232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7948428" y="2224227"/>
            <a:ext cx="8194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ethernet</a:t>
            </a:r>
            <a:endParaRPr lang="en-US" sz="1400" dirty="0"/>
          </a:p>
        </p:txBody>
      </p:sp>
      <p:sp>
        <p:nvSpPr>
          <p:cNvPr id="53" name="Rectangle 52"/>
          <p:cNvSpPr/>
          <p:nvPr/>
        </p:nvSpPr>
        <p:spPr>
          <a:xfrm>
            <a:off x="1970403" y="2015840"/>
            <a:ext cx="728768" cy="38554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Switch</a:t>
            </a:r>
            <a:endParaRPr lang="en-US" sz="1200" dirty="0"/>
          </a:p>
        </p:txBody>
      </p:sp>
      <p:sp>
        <p:nvSpPr>
          <p:cNvPr id="54" name="Rectangle 53"/>
          <p:cNvSpPr/>
          <p:nvPr/>
        </p:nvSpPr>
        <p:spPr>
          <a:xfrm>
            <a:off x="5460260" y="2589420"/>
            <a:ext cx="985985" cy="100521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Power</a:t>
            </a:r>
          </a:p>
          <a:p>
            <a:pPr algn="ctr"/>
            <a:r>
              <a:rPr lang="en-US" sz="1200" dirty="0" smtClean="0"/>
              <a:t>Switch</a:t>
            </a:r>
            <a:endParaRPr lang="en-US" sz="1200" dirty="0"/>
          </a:p>
        </p:txBody>
      </p:sp>
      <p:cxnSp>
        <p:nvCxnSpPr>
          <p:cNvPr id="60" name="Straight Connector 59"/>
          <p:cNvCxnSpPr/>
          <p:nvPr/>
        </p:nvCxnSpPr>
        <p:spPr>
          <a:xfrm>
            <a:off x="1753010" y="2217178"/>
            <a:ext cx="7494" cy="1715746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>
            <a:off x="1760508" y="3932924"/>
            <a:ext cx="2174960" cy="0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53" idx="1"/>
          </p:cNvCxnSpPr>
          <p:nvPr/>
        </p:nvCxnSpPr>
        <p:spPr>
          <a:xfrm flipH="1">
            <a:off x="1760506" y="2208614"/>
            <a:ext cx="209897" cy="0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735163" y="3564048"/>
            <a:ext cx="0" cy="152697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stCxn id="4" idx="3"/>
            <a:endCxn id="54" idx="1"/>
          </p:cNvCxnSpPr>
          <p:nvPr/>
        </p:nvCxnSpPr>
        <p:spPr>
          <a:xfrm>
            <a:off x="5009152" y="3092028"/>
            <a:ext cx="451108" cy="1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flipH="1" flipV="1">
            <a:off x="2686572" y="3716745"/>
            <a:ext cx="3048591" cy="5788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V="1">
            <a:off x="2383391" y="3932924"/>
            <a:ext cx="0" cy="747345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 flipH="1" flipV="1">
            <a:off x="3177849" y="3932924"/>
            <a:ext cx="1" cy="746076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V="1">
            <a:off x="3440870" y="3722533"/>
            <a:ext cx="0" cy="956467"/>
          </a:xfrm>
          <a:prstGeom prst="line">
            <a:avLst/>
          </a:prstGeom>
          <a:ln>
            <a:solidFill>
              <a:srgbClr val="C0504D"/>
            </a:solidFill>
            <a:prstDash val="soli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2686572" y="3722534"/>
            <a:ext cx="0" cy="956467"/>
          </a:xfrm>
          <a:prstGeom prst="line">
            <a:avLst/>
          </a:prstGeom>
          <a:ln>
            <a:solidFill>
              <a:srgbClr val="C0504D"/>
            </a:solidFill>
            <a:prstDash val="sysDash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 rot="5400000">
            <a:off x="7454827" y="2259891"/>
            <a:ext cx="0" cy="675339"/>
          </a:xfrm>
          <a:prstGeom prst="line">
            <a:avLst/>
          </a:prstGeom>
          <a:ln>
            <a:solidFill>
              <a:schemeClr val="accent4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4" name="TextBox 173"/>
          <p:cNvSpPr txBox="1"/>
          <p:nvPr/>
        </p:nvSpPr>
        <p:spPr>
          <a:xfrm>
            <a:off x="7969212" y="2462374"/>
            <a:ext cx="8146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other IO</a:t>
            </a:r>
            <a:endParaRPr lang="en-US" sz="1400" dirty="0"/>
          </a:p>
        </p:txBody>
      </p:sp>
      <p:sp>
        <p:nvSpPr>
          <p:cNvPr id="184" name="Rounded Rectangle 183"/>
          <p:cNvSpPr/>
          <p:nvPr/>
        </p:nvSpPr>
        <p:spPr>
          <a:xfrm>
            <a:off x="2100002" y="4503857"/>
            <a:ext cx="860434" cy="1307167"/>
          </a:xfrm>
          <a:prstGeom prst="roundRect">
            <a:avLst>
              <a:gd name="adj" fmla="val 7292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6" name="Straight Connector 185"/>
          <p:cNvCxnSpPr/>
          <p:nvPr/>
        </p:nvCxnSpPr>
        <p:spPr>
          <a:xfrm>
            <a:off x="2358383" y="5727159"/>
            <a:ext cx="0" cy="703954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>
            <a:off x="2428613" y="5727161"/>
            <a:ext cx="0" cy="70395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>
            <a:off x="2498844" y="5680021"/>
            <a:ext cx="0" cy="75109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>
            <a:off x="2615962" y="5733750"/>
            <a:ext cx="13802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>
            <a:off x="2724472" y="5727159"/>
            <a:ext cx="13802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>
            <a:off x="2778727" y="5727159"/>
            <a:ext cx="13802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 flipV="1">
            <a:off x="2778726" y="1389439"/>
            <a:ext cx="1" cy="1199981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3116786" y="5727159"/>
            <a:ext cx="0" cy="697363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/>
          <p:nvPr/>
        </p:nvCxnSpPr>
        <p:spPr>
          <a:xfrm flipH="1">
            <a:off x="3177848" y="5727159"/>
            <a:ext cx="1" cy="697363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>
            <a:off x="3238911" y="5727159"/>
            <a:ext cx="0" cy="697363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/>
          <p:cNvCxnSpPr/>
          <p:nvPr/>
        </p:nvCxnSpPr>
        <p:spPr>
          <a:xfrm>
            <a:off x="3299973" y="5727159"/>
            <a:ext cx="0" cy="697363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/>
          <p:cNvCxnSpPr/>
          <p:nvPr/>
        </p:nvCxnSpPr>
        <p:spPr>
          <a:xfrm>
            <a:off x="3440870" y="5727159"/>
            <a:ext cx="0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/>
          <p:cNvCxnSpPr/>
          <p:nvPr/>
        </p:nvCxnSpPr>
        <p:spPr>
          <a:xfrm>
            <a:off x="3361035" y="5727159"/>
            <a:ext cx="18773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/>
          <p:cNvCxnSpPr/>
          <p:nvPr/>
        </p:nvCxnSpPr>
        <p:spPr>
          <a:xfrm>
            <a:off x="3501932" y="5727159"/>
            <a:ext cx="0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/>
          <p:cNvCxnSpPr/>
          <p:nvPr/>
        </p:nvCxnSpPr>
        <p:spPr>
          <a:xfrm>
            <a:off x="3562996" y="5727159"/>
            <a:ext cx="13802" cy="697363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Connector 265"/>
          <p:cNvCxnSpPr/>
          <p:nvPr/>
        </p:nvCxnSpPr>
        <p:spPr>
          <a:xfrm flipH="1">
            <a:off x="1753010" y="3058746"/>
            <a:ext cx="289814" cy="0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0" name="TextBox 279"/>
          <p:cNvSpPr txBox="1"/>
          <p:nvPr/>
        </p:nvSpPr>
        <p:spPr>
          <a:xfrm>
            <a:off x="2222317" y="1045598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sp>
        <p:nvSpPr>
          <p:cNvPr id="281" name="TextBox 280"/>
          <p:cNvSpPr txBox="1"/>
          <p:nvPr/>
        </p:nvSpPr>
        <p:spPr>
          <a:xfrm>
            <a:off x="2654698" y="1045598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3</a:t>
            </a:r>
            <a:endParaRPr lang="en-US" sz="1400" dirty="0"/>
          </a:p>
        </p:txBody>
      </p:sp>
      <p:sp>
        <p:nvSpPr>
          <p:cNvPr id="282" name="TextBox 281"/>
          <p:cNvSpPr txBox="1"/>
          <p:nvPr/>
        </p:nvSpPr>
        <p:spPr>
          <a:xfrm>
            <a:off x="3281617" y="1045598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283" name="TextBox 282"/>
          <p:cNvSpPr txBox="1"/>
          <p:nvPr/>
        </p:nvSpPr>
        <p:spPr>
          <a:xfrm>
            <a:off x="2173436" y="6424522"/>
            <a:ext cx="366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12</a:t>
            </a:r>
            <a:endParaRPr lang="en-US" sz="1400" dirty="0"/>
          </a:p>
        </p:txBody>
      </p:sp>
      <p:sp>
        <p:nvSpPr>
          <p:cNvPr id="284" name="TextBox 283"/>
          <p:cNvSpPr txBox="1"/>
          <p:nvPr/>
        </p:nvSpPr>
        <p:spPr>
          <a:xfrm>
            <a:off x="2593070" y="6424522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sp>
        <p:nvSpPr>
          <p:cNvPr id="285" name="TextBox 284"/>
          <p:cNvSpPr txBox="1"/>
          <p:nvPr/>
        </p:nvSpPr>
        <p:spPr>
          <a:xfrm>
            <a:off x="3027143" y="6424522"/>
            <a:ext cx="366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12</a:t>
            </a:r>
            <a:endParaRPr lang="en-US" sz="1400" dirty="0"/>
          </a:p>
        </p:txBody>
      </p:sp>
      <p:sp>
        <p:nvSpPr>
          <p:cNvPr id="286" name="TextBox 285"/>
          <p:cNvSpPr txBox="1"/>
          <p:nvPr/>
        </p:nvSpPr>
        <p:spPr>
          <a:xfrm>
            <a:off x="3321721" y="6424522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cxnSp>
        <p:nvCxnSpPr>
          <p:cNvPr id="358" name="Straight Connector 357"/>
          <p:cNvCxnSpPr/>
          <p:nvPr/>
        </p:nvCxnSpPr>
        <p:spPr>
          <a:xfrm>
            <a:off x="3424835" y="1353375"/>
            <a:ext cx="0" cy="1236045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0" name="TextBox 369"/>
          <p:cNvSpPr txBox="1"/>
          <p:nvPr/>
        </p:nvSpPr>
        <p:spPr>
          <a:xfrm>
            <a:off x="2394703" y="4160593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371" name="TextBox 370"/>
          <p:cNvSpPr txBox="1"/>
          <p:nvPr/>
        </p:nvSpPr>
        <p:spPr>
          <a:xfrm>
            <a:off x="2100002" y="4160593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cxnSp>
        <p:nvCxnSpPr>
          <p:cNvPr id="376" name="Straight Connector 375"/>
          <p:cNvCxnSpPr/>
          <p:nvPr/>
        </p:nvCxnSpPr>
        <p:spPr>
          <a:xfrm>
            <a:off x="1106931" y="3002189"/>
            <a:ext cx="5101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1" name="Straight Connector 380"/>
          <p:cNvCxnSpPr>
            <a:endCxn id="184" idx="1"/>
          </p:cNvCxnSpPr>
          <p:nvPr/>
        </p:nvCxnSpPr>
        <p:spPr>
          <a:xfrm flipV="1">
            <a:off x="1106931" y="5157441"/>
            <a:ext cx="993071" cy="458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2" name="Straight Connector 381"/>
          <p:cNvCxnSpPr/>
          <p:nvPr/>
        </p:nvCxnSpPr>
        <p:spPr>
          <a:xfrm>
            <a:off x="3424835" y="2217178"/>
            <a:ext cx="2528418" cy="1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" name="Oval 388"/>
          <p:cNvSpPr/>
          <p:nvPr/>
        </p:nvSpPr>
        <p:spPr>
          <a:xfrm>
            <a:off x="561761" y="4884856"/>
            <a:ext cx="545170" cy="54517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30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90" name="Oval 389"/>
          <p:cNvSpPr/>
          <p:nvPr/>
        </p:nvSpPr>
        <p:spPr>
          <a:xfrm>
            <a:off x="561761" y="2732415"/>
            <a:ext cx="545170" cy="54517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43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95" name="TextBox 394"/>
          <p:cNvSpPr txBox="1"/>
          <p:nvPr/>
        </p:nvSpPr>
        <p:spPr>
          <a:xfrm>
            <a:off x="6430434" y="4941357"/>
            <a:ext cx="2690811" cy="16619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1F497D"/>
                </a:solidFill>
              </a:rPr>
              <a:t>Housings and Connections</a:t>
            </a:r>
          </a:p>
          <a:p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</a:rPr>
              <a:t>2 UARTS in gateway</a:t>
            </a:r>
          </a:p>
          <a:p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</a:rPr>
              <a:t>4 UARTS per sensor node</a:t>
            </a:r>
            <a:endParaRPr lang="en-US" sz="1400" dirty="0" smtClean="0"/>
          </a:p>
          <a:p>
            <a:r>
              <a:rPr lang="en-US" sz="1400" dirty="0" smtClean="0">
                <a:solidFill>
                  <a:schemeClr val="accent2"/>
                </a:solidFill>
              </a:rPr>
              <a:t>6 housings</a:t>
            </a:r>
          </a:p>
          <a:p>
            <a:r>
              <a:rPr lang="en-US" sz="1400" dirty="0" smtClean="0">
                <a:solidFill>
                  <a:schemeClr val="accent2"/>
                </a:solidFill>
              </a:rPr>
              <a:t>173 connections</a:t>
            </a:r>
          </a:p>
          <a:p>
            <a:r>
              <a:rPr lang="en-US" sz="1400" dirty="0" smtClean="0">
                <a:solidFill>
                  <a:srgbClr val="C0504D"/>
                </a:solidFill>
              </a:rPr>
              <a:t>DGS-2205 5-Port Switch: 5W</a:t>
            </a:r>
          </a:p>
          <a:p>
            <a:r>
              <a:rPr lang="en-US" sz="1400" dirty="0" err="1" smtClean="0">
                <a:solidFill>
                  <a:srgbClr val="C0504D"/>
                </a:solidFill>
              </a:rPr>
              <a:t>Digi</a:t>
            </a:r>
            <a:r>
              <a:rPr lang="en-US" sz="1400" dirty="0" smtClean="0">
                <a:solidFill>
                  <a:srgbClr val="C0504D"/>
                </a:solidFill>
              </a:rPr>
              <a:t> TS-4: 6W</a:t>
            </a:r>
            <a:endParaRPr lang="en-US" sz="1400" dirty="0" smtClean="0">
              <a:solidFill>
                <a:srgbClr val="C0504D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3225060" y="4160593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124" name="TextBox 123"/>
          <p:cNvSpPr txBox="1"/>
          <p:nvPr/>
        </p:nvSpPr>
        <p:spPr>
          <a:xfrm>
            <a:off x="2930359" y="4160593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sp>
        <p:nvSpPr>
          <p:cNvPr id="130" name="Rectangle 129"/>
          <p:cNvSpPr/>
          <p:nvPr/>
        </p:nvSpPr>
        <p:spPr>
          <a:xfrm>
            <a:off x="3779948" y="4672523"/>
            <a:ext cx="616270" cy="1061228"/>
          </a:xfrm>
          <a:prstGeom prst="rect">
            <a:avLst/>
          </a:prstGeom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SN_2</a:t>
            </a:r>
            <a:endParaRPr lang="en-US" sz="1200" dirty="0"/>
          </a:p>
        </p:txBody>
      </p:sp>
      <p:cxnSp>
        <p:nvCxnSpPr>
          <p:cNvPr id="133" name="Straight Connector 132"/>
          <p:cNvCxnSpPr/>
          <p:nvPr/>
        </p:nvCxnSpPr>
        <p:spPr>
          <a:xfrm flipV="1">
            <a:off x="3935468" y="3931652"/>
            <a:ext cx="0" cy="740872"/>
          </a:xfrm>
          <a:prstGeom prst="line">
            <a:avLst/>
          </a:prstGeom>
          <a:ln>
            <a:solidFill>
              <a:schemeClr val="accent6"/>
            </a:solidFill>
            <a:prstDash val="solid"/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V="1">
            <a:off x="4183633" y="3722534"/>
            <a:ext cx="22596" cy="979748"/>
          </a:xfrm>
          <a:prstGeom prst="line">
            <a:avLst/>
          </a:prstGeom>
          <a:ln>
            <a:solidFill>
              <a:srgbClr val="C0504D"/>
            </a:solidFill>
            <a:prstDash val="soli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>
            <a:off x="3980651" y="5733751"/>
            <a:ext cx="0" cy="684295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 flipH="1">
            <a:off x="4041713" y="5733751"/>
            <a:ext cx="1" cy="684295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>
            <a:off x="4137336" y="5733751"/>
            <a:ext cx="0" cy="684295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>
            <a:off x="4198398" y="5733751"/>
            <a:ext cx="0" cy="684295"/>
          </a:xfrm>
          <a:prstGeom prst="line">
            <a:avLst/>
          </a:prstGeom>
          <a:ln>
            <a:solidFill>
              <a:schemeClr val="accent3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>
            <a:off x="4339295" y="5733751"/>
            <a:ext cx="0" cy="684295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>
            <a:off x="4259460" y="5733751"/>
            <a:ext cx="18773" cy="684295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/>
          <p:nvPr/>
        </p:nvCxnSpPr>
        <p:spPr>
          <a:xfrm>
            <a:off x="3831204" y="5733751"/>
            <a:ext cx="0" cy="684295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>
            <a:off x="3892268" y="5733751"/>
            <a:ext cx="13802" cy="684295"/>
          </a:xfrm>
          <a:prstGeom prst="line">
            <a:avLst/>
          </a:prstGeom>
          <a:ln>
            <a:solidFill>
              <a:srgbClr val="C0504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6" name="TextBox 145"/>
          <p:cNvSpPr txBox="1"/>
          <p:nvPr/>
        </p:nvSpPr>
        <p:spPr>
          <a:xfrm>
            <a:off x="3988074" y="4160593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147" name="TextBox 146"/>
          <p:cNvSpPr txBox="1"/>
          <p:nvPr/>
        </p:nvSpPr>
        <p:spPr>
          <a:xfrm>
            <a:off x="3693373" y="4160593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sp>
        <p:nvSpPr>
          <p:cNvPr id="148" name="TextBox 147"/>
          <p:cNvSpPr txBox="1"/>
          <p:nvPr/>
        </p:nvSpPr>
        <p:spPr>
          <a:xfrm>
            <a:off x="3831204" y="6431113"/>
            <a:ext cx="366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12</a:t>
            </a:r>
            <a:endParaRPr lang="en-US" sz="1400" dirty="0"/>
          </a:p>
        </p:txBody>
      </p:sp>
      <p:sp>
        <p:nvSpPr>
          <p:cNvPr id="149" name="TextBox 148"/>
          <p:cNvSpPr txBox="1"/>
          <p:nvPr/>
        </p:nvSpPr>
        <p:spPr>
          <a:xfrm>
            <a:off x="4125782" y="6431113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sp>
        <p:nvSpPr>
          <p:cNvPr id="164" name="Rounded Rectangle 163"/>
          <p:cNvSpPr/>
          <p:nvPr/>
        </p:nvSpPr>
        <p:spPr>
          <a:xfrm>
            <a:off x="4755152" y="5430026"/>
            <a:ext cx="508000" cy="612986"/>
          </a:xfrm>
          <a:prstGeom prst="roundRect">
            <a:avLst>
              <a:gd name="adj" fmla="val 7292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5" name="Picture 23" descr="https://encrypted-tbn2.google.com/images?q=tbn:ANd9GcSw3JWU7tFGOKdn5bhTNyVIw3D_h3GeF4_2msVBEdT7tVmMXfIC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702" y="6374993"/>
            <a:ext cx="382332" cy="38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6" name="Picture 23" descr="https://encrypted-tbn2.google.com/images?q=tbn:ANd9GcSw3JWU7tFGOKdn5bhTNyVIw3D_h3GeF4_2msVBEdT7tVmMXfIC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702" y="5660679"/>
            <a:ext cx="382333" cy="38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7" name="Rectangle 166"/>
          <p:cNvSpPr/>
          <p:nvPr/>
        </p:nvSpPr>
        <p:spPr>
          <a:xfrm>
            <a:off x="4889115" y="6170707"/>
            <a:ext cx="251506" cy="17385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M</a:t>
            </a:r>
            <a:endParaRPr lang="en-US" sz="1050" dirty="0"/>
          </a:p>
        </p:txBody>
      </p:sp>
      <p:sp>
        <p:nvSpPr>
          <p:cNvPr id="168" name="Rectangle 167"/>
          <p:cNvSpPr/>
          <p:nvPr/>
        </p:nvSpPr>
        <p:spPr>
          <a:xfrm>
            <a:off x="4889115" y="5494299"/>
            <a:ext cx="251506" cy="17385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M</a:t>
            </a:r>
            <a:endParaRPr lang="en-US" sz="1050" dirty="0"/>
          </a:p>
        </p:txBody>
      </p:sp>
      <p:sp>
        <p:nvSpPr>
          <p:cNvPr id="170" name="Rounded Rectangle 169"/>
          <p:cNvSpPr/>
          <p:nvPr/>
        </p:nvSpPr>
        <p:spPr>
          <a:xfrm>
            <a:off x="4755152" y="6096796"/>
            <a:ext cx="508000" cy="612986"/>
          </a:xfrm>
          <a:prstGeom prst="roundRect">
            <a:avLst>
              <a:gd name="adj" fmla="val 7292"/>
            </a:avLst>
          </a:prstGeom>
          <a:noFill/>
          <a:ln w="28575" cmpd="sng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Oval 170"/>
          <p:cNvSpPr/>
          <p:nvPr/>
        </p:nvSpPr>
        <p:spPr>
          <a:xfrm>
            <a:off x="5735163" y="5460948"/>
            <a:ext cx="545170" cy="54517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5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72" name="Straight Connector 171"/>
          <p:cNvCxnSpPr>
            <a:stCxn id="164" idx="3"/>
            <a:endCxn id="171" idx="2"/>
          </p:cNvCxnSpPr>
          <p:nvPr/>
        </p:nvCxnSpPr>
        <p:spPr>
          <a:xfrm flipV="1">
            <a:off x="5263152" y="5733533"/>
            <a:ext cx="472011" cy="298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0932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1939</TotalTime>
  <Words>1080</Words>
  <Application>Microsoft Macintosh PowerPoint</Application>
  <PresentationFormat>On-screen Show (4:3)</PresentationFormat>
  <Paragraphs>382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Response to Concept #1865  (sensor node)</vt:lpstr>
      <vt:lpstr>Sensor Node vs Drivers on Gateway</vt:lpstr>
      <vt:lpstr>Sensor Node vs Drivers on Gateway</vt:lpstr>
      <vt:lpstr>Sensor Node vs Drivers on Gateway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284</cp:revision>
  <dcterms:created xsi:type="dcterms:W3CDTF">2012-04-10T16:49:07Z</dcterms:created>
  <dcterms:modified xsi:type="dcterms:W3CDTF">2012-04-12T01:08:25Z</dcterms:modified>
</cp:coreProperties>
</file>