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</p:sldMasterIdLst>
  <p:notesMasterIdLst>
    <p:notesMasterId r:id="rId45"/>
  </p:notesMasterIdLst>
  <p:sldIdLst>
    <p:sldId id="256" r:id="rId2"/>
    <p:sldId id="262" r:id="rId3"/>
    <p:sldId id="260" r:id="rId4"/>
    <p:sldId id="259" r:id="rId5"/>
    <p:sldId id="268" r:id="rId6"/>
    <p:sldId id="258" r:id="rId7"/>
    <p:sldId id="265" r:id="rId8"/>
    <p:sldId id="263" r:id="rId9"/>
    <p:sldId id="264" r:id="rId10"/>
    <p:sldId id="269" r:id="rId11"/>
    <p:sldId id="267" r:id="rId12"/>
    <p:sldId id="261" r:id="rId13"/>
    <p:sldId id="270" r:id="rId14"/>
    <p:sldId id="294" r:id="rId15"/>
    <p:sldId id="295" r:id="rId16"/>
    <p:sldId id="296" r:id="rId17"/>
    <p:sldId id="321" r:id="rId18"/>
    <p:sldId id="297" r:id="rId19"/>
    <p:sldId id="298" r:id="rId20"/>
    <p:sldId id="299" r:id="rId21"/>
    <p:sldId id="322" r:id="rId22"/>
    <p:sldId id="300" r:id="rId23"/>
    <p:sldId id="301" r:id="rId24"/>
    <p:sldId id="302" r:id="rId25"/>
    <p:sldId id="303" r:id="rId26"/>
    <p:sldId id="304" r:id="rId27"/>
    <p:sldId id="305" r:id="rId28"/>
    <p:sldId id="306" r:id="rId29"/>
    <p:sldId id="307" r:id="rId30"/>
    <p:sldId id="308" r:id="rId31"/>
    <p:sldId id="309" r:id="rId32"/>
    <p:sldId id="310" r:id="rId33"/>
    <p:sldId id="311" r:id="rId34"/>
    <p:sldId id="312" r:id="rId35"/>
    <p:sldId id="313" r:id="rId36"/>
    <p:sldId id="314" r:id="rId37"/>
    <p:sldId id="315" r:id="rId38"/>
    <p:sldId id="316" r:id="rId39"/>
    <p:sldId id="317" r:id="rId40"/>
    <p:sldId id="318" r:id="rId41"/>
    <p:sldId id="319" r:id="rId42"/>
    <p:sldId id="320" r:id="rId43"/>
    <p:sldId id="323" r:id="rId4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286" autoAdjust="0"/>
  </p:normalViewPr>
  <p:slideViewPr>
    <p:cSldViewPr snapToGrid="0" snapToObjects="1">
      <p:cViewPr varScale="1">
        <p:scale>
          <a:sx n="85" d="100"/>
          <a:sy n="85" d="100"/>
        </p:scale>
        <p:origin x="-15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2FBA85-A77E-4929-B6A6-E6B7E82F7E7A}" type="datetimeFigureOut">
              <a:rPr lang="en-US" smtClean="0"/>
              <a:pPr/>
              <a:t>4/27/2012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746811-8DF5-4C17-A0E2-0211B9184F0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Trawling</a:t>
            </a:r>
          </a:p>
          <a:p>
            <a:r>
              <a:rPr lang="en-US" dirty="0" smtClean="0"/>
              <a:t>Anchoring</a:t>
            </a:r>
          </a:p>
          <a:p>
            <a:r>
              <a:rPr lang="en-US" dirty="0" smtClean="0"/>
              <a:t>How</a:t>
            </a:r>
            <a:r>
              <a:rPr lang="en-US" baseline="0" dirty="0" smtClean="0"/>
              <a:t> to deploy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746811-8DF5-4C17-A0E2-0211B9184F0E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Add in DSL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746811-8DF5-4C17-A0E2-0211B9184F0E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#1 failure point</a:t>
            </a:r>
          </a:p>
          <a:p>
            <a:r>
              <a:rPr lang="en-US" dirty="0" smtClean="0"/>
              <a:t>Speed/power issues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746811-8DF5-4C17-A0E2-0211B9184F0E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37445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79271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79264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49538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40313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59923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4/27/2012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26793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4/27/2012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05118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4/27/2012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64602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52715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27759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/>
            </a:gs>
            <a:gs pos="100000">
              <a:srgbClr val="FFFF00">
                <a:alpha val="36000"/>
              </a:srgbClr>
            </a:gs>
          </a:gsLst>
          <a:lin ang="5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0" y="6627168"/>
            <a:ext cx="132600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Copyright MBARI©2012</a:t>
            </a:r>
            <a:endParaRPr lang="en-US" sz="900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7715404" y="6627168"/>
            <a:ext cx="142859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FOCE.BrewerLab.Apr.2012</a:t>
            </a:r>
            <a:endParaRPr lang="en-US" sz="900" dirty="0"/>
          </a:p>
        </p:txBody>
      </p:sp>
      <p:pic>
        <p:nvPicPr>
          <p:cNvPr id="9" name="Picture 8" descr="transparent_logo2.pn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474" y="172435"/>
            <a:ext cx="839228" cy="5882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4878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xFOCE</a:t>
            </a:r>
            <a:r>
              <a:rPr lang="en-US" dirty="0" smtClean="0"/>
              <a:t> </a:t>
            </a:r>
            <a:r>
              <a:rPr lang="en-US" dirty="0" smtClean="0"/>
              <a:t>Electrical Design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Chad Kecy</a:t>
            </a:r>
          </a:p>
          <a:p>
            <a:r>
              <a:rPr lang="en-US" dirty="0" smtClean="0"/>
              <a:t>Electrical Engineer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99755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DSL Standards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01084" y="1417638"/>
          <a:ext cx="8385716" cy="3731438"/>
        </p:xfrm>
        <a:graphic>
          <a:graphicData uri="http://schemas.openxmlformats.org/drawingml/2006/table">
            <a:tbl>
              <a:tblPr/>
              <a:tblGrid>
                <a:gridCol w="1653654"/>
                <a:gridCol w="1991901"/>
                <a:gridCol w="2240889"/>
                <a:gridCol w="2499272"/>
              </a:tblGrid>
              <a:tr h="55760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Technology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Distance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Download Speed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Upload Speed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4057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ADSL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18,000 ft / 5.4 km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 Mbit/s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Mbit/s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4057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SDSL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18,000 ft / 5.4 km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1.5 Mbit/s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1.5 Mbit/s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4057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IDSL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36,000 ft / 10.8 km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144 kbit/s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144 kbit/s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4057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HDSL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15,000 ft / 4.5 km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1.5 Mbit/s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1.5 Mbit/s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760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VDSL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4,000 ft / 1.2 km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 Mbit/s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 </a:t>
                      </a:r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Mbit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/s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Underwater Connectors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26634"/>
            <a:ext cx="8229600" cy="5029200"/>
          </a:xfrm>
        </p:spPr>
        <p:txBody>
          <a:bodyPr/>
          <a:lstStyle/>
          <a:p>
            <a:r>
              <a:rPr lang="en-US" dirty="0" smtClean="0"/>
              <a:t>Types</a:t>
            </a:r>
          </a:p>
          <a:p>
            <a:pPr lvl="1"/>
            <a:r>
              <a:rPr lang="en-US" dirty="0" smtClean="0"/>
              <a:t>Wet-mateable</a:t>
            </a:r>
          </a:p>
          <a:p>
            <a:pPr lvl="1"/>
            <a:r>
              <a:rPr lang="en-US" dirty="0" smtClean="0"/>
              <a:t>Dry-mateable</a:t>
            </a:r>
          </a:p>
          <a:p>
            <a:r>
              <a:rPr lang="en-US" dirty="0" smtClean="0"/>
              <a:t>Considerations</a:t>
            </a:r>
          </a:p>
          <a:p>
            <a:pPr lvl="1"/>
            <a:r>
              <a:rPr lang="en-US" dirty="0" smtClean="0"/>
              <a:t>Deployment</a:t>
            </a:r>
          </a:p>
          <a:p>
            <a:pPr lvl="1"/>
            <a:r>
              <a:rPr lang="en-US" dirty="0" smtClean="0"/>
              <a:t>Servicing</a:t>
            </a:r>
          </a:p>
          <a:p>
            <a:r>
              <a:rPr lang="en-US" dirty="0" smtClean="0"/>
              <a:t>Ratings</a:t>
            </a:r>
          </a:p>
          <a:p>
            <a:pPr lvl="1"/>
            <a:r>
              <a:rPr lang="en-US" dirty="0" smtClean="0"/>
              <a:t>Power conductors:  voltage/current</a:t>
            </a:r>
          </a:p>
          <a:p>
            <a:pPr lvl="1"/>
            <a:r>
              <a:rPr lang="en-US" dirty="0" smtClean="0"/>
              <a:t>Communication conductors: speed/bandwidth</a:t>
            </a:r>
          </a:p>
        </p:txBody>
      </p:sp>
      <p:pic>
        <p:nvPicPr>
          <p:cNvPr id="4" name="Picture 3" descr="SubConn Etherne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3797" y="1417638"/>
            <a:ext cx="4683003" cy="31324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Non-Cabled System</a:t>
            </a:r>
            <a:endParaRPr lang="en-US" dirty="0"/>
          </a:p>
        </p:txBody>
      </p:sp>
      <p:sp>
        <p:nvSpPr>
          <p:cNvPr id="3" name="Right Triangle 2"/>
          <p:cNvSpPr/>
          <p:nvPr/>
        </p:nvSpPr>
        <p:spPr>
          <a:xfrm>
            <a:off x="2682974" y="4057485"/>
            <a:ext cx="1434757" cy="1508896"/>
          </a:xfrm>
          <a:prstGeom prst="rtTriangle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100000">
                <a:schemeClr val="bg2">
                  <a:lumMod val="7500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630381" y="4054738"/>
            <a:ext cx="2052594" cy="1511643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100000">
                <a:schemeClr val="bg2">
                  <a:lumMod val="7500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>
            <a:off x="630381" y="5566381"/>
            <a:ext cx="7057081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1289410" y="3450630"/>
            <a:ext cx="679622" cy="60410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Isosceles Triangle 6"/>
          <p:cNvSpPr/>
          <p:nvPr/>
        </p:nvSpPr>
        <p:spPr>
          <a:xfrm>
            <a:off x="1061111" y="3114248"/>
            <a:ext cx="1175649" cy="336382"/>
          </a:xfrm>
          <a:prstGeom prst="triangle">
            <a:avLst>
              <a:gd name="adj" fmla="val 49416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728759" y="3539875"/>
            <a:ext cx="199081" cy="219675"/>
          </a:xfrm>
          <a:prstGeom prst="rect">
            <a:avLst/>
          </a:prstGeom>
          <a:solidFill>
            <a:schemeClr val="bg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03518" y="5228631"/>
            <a:ext cx="906162" cy="3377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5958899" y="4260685"/>
            <a:ext cx="0" cy="967946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5828464" y="4260685"/>
            <a:ext cx="0" cy="96794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Arc 11"/>
          <p:cNvSpPr/>
          <p:nvPr/>
        </p:nvSpPr>
        <p:spPr>
          <a:xfrm rot="8043587">
            <a:off x="2708898" y="3711493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c 12"/>
          <p:cNvSpPr/>
          <p:nvPr/>
        </p:nvSpPr>
        <p:spPr>
          <a:xfrm rot="8043587">
            <a:off x="3060047" y="3711494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c 13"/>
          <p:cNvSpPr/>
          <p:nvPr/>
        </p:nvSpPr>
        <p:spPr>
          <a:xfrm rot="8043587">
            <a:off x="3417874" y="3711494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c 14"/>
          <p:cNvSpPr/>
          <p:nvPr/>
        </p:nvSpPr>
        <p:spPr>
          <a:xfrm rot="8043587">
            <a:off x="3775700" y="3711494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c 15"/>
          <p:cNvSpPr/>
          <p:nvPr/>
        </p:nvSpPr>
        <p:spPr>
          <a:xfrm rot="8043587">
            <a:off x="4133523" y="3711494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c 16"/>
          <p:cNvSpPr/>
          <p:nvPr/>
        </p:nvSpPr>
        <p:spPr>
          <a:xfrm rot="8043587">
            <a:off x="4491352" y="3711495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c 17"/>
          <p:cNvSpPr/>
          <p:nvPr/>
        </p:nvSpPr>
        <p:spPr>
          <a:xfrm rot="8043587">
            <a:off x="4849175" y="3711492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rc 18"/>
          <p:cNvSpPr/>
          <p:nvPr/>
        </p:nvSpPr>
        <p:spPr>
          <a:xfrm rot="8043587">
            <a:off x="5207005" y="3711496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c 19"/>
          <p:cNvSpPr/>
          <p:nvPr/>
        </p:nvSpPr>
        <p:spPr>
          <a:xfrm rot="8043587">
            <a:off x="6280479" y="3711500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Arc 20"/>
          <p:cNvSpPr/>
          <p:nvPr/>
        </p:nvSpPr>
        <p:spPr>
          <a:xfrm rot="8043587">
            <a:off x="5564827" y="3711496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Arc 21"/>
          <p:cNvSpPr/>
          <p:nvPr/>
        </p:nvSpPr>
        <p:spPr>
          <a:xfrm rot="8043587">
            <a:off x="5922657" y="3711500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Arc 22"/>
          <p:cNvSpPr/>
          <p:nvPr/>
        </p:nvSpPr>
        <p:spPr>
          <a:xfrm rot="8043587">
            <a:off x="6996132" y="3711501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Arc 23"/>
          <p:cNvSpPr/>
          <p:nvPr/>
        </p:nvSpPr>
        <p:spPr>
          <a:xfrm rot="8043587">
            <a:off x="6638310" y="3711501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Connector 24"/>
          <p:cNvCxnSpPr>
            <a:stCxn id="30" idx="1"/>
          </p:cNvCxnSpPr>
          <p:nvPr/>
        </p:nvCxnSpPr>
        <p:spPr>
          <a:xfrm flipV="1">
            <a:off x="5731222" y="3327064"/>
            <a:ext cx="171377" cy="7481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H="1" flipV="1">
            <a:off x="6101680" y="3327064"/>
            <a:ext cx="193842" cy="8065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5911065" y="3327064"/>
            <a:ext cx="19908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 flipV="1">
            <a:off x="5856171" y="3612024"/>
            <a:ext cx="439351" cy="5731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5812652" y="3612033"/>
            <a:ext cx="357678" cy="57313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Oval 29"/>
          <p:cNvSpPr/>
          <p:nvPr/>
        </p:nvSpPr>
        <p:spPr>
          <a:xfrm>
            <a:off x="5605000" y="4032011"/>
            <a:ext cx="861899" cy="295188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Lightning Bolt 37"/>
          <p:cNvSpPr/>
          <p:nvPr/>
        </p:nvSpPr>
        <p:spPr>
          <a:xfrm rot="20793381">
            <a:off x="2296786" y="3333822"/>
            <a:ext cx="1306510" cy="233616"/>
          </a:xfrm>
          <a:prstGeom prst="lightningBol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Lightning Bolt 38"/>
          <p:cNvSpPr/>
          <p:nvPr/>
        </p:nvSpPr>
        <p:spPr>
          <a:xfrm rot="9920404">
            <a:off x="4541365" y="3333821"/>
            <a:ext cx="1306510" cy="233616"/>
          </a:xfrm>
          <a:prstGeom prst="lightningBol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>
            <a:off x="3307869" y="2375584"/>
            <a:ext cx="17259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Wireless</a:t>
            </a:r>
          </a:p>
          <a:p>
            <a:r>
              <a:rPr lang="en-US" dirty="0" smtClean="0"/>
              <a:t>Communication</a:t>
            </a:r>
            <a:endParaRPr lang="en-US" dirty="0"/>
          </a:p>
        </p:txBody>
      </p:sp>
      <p:sp>
        <p:nvSpPr>
          <p:cNvPr id="41" name="TextBox 40"/>
          <p:cNvSpPr txBox="1"/>
          <p:nvPr/>
        </p:nvSpPr>
        <p:spPr>
          <a:xfrm>
            <a:off x="6799952" y="3081298"/>
            <a:ext cx="1775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Buoy or Platform</a:t>
            </a:r>
            <a:endParaRPr lang="en-US" dirty="0"/>
          </a:p>
        </p:txBody>
      </p:sp>
      <p:cxnSp>
        <p:nvCxnSpPr>
          <p:cNvPr id="42" name="Straight Arrow Connector 41"/>
          <p:cNvCxnSpPr>
            <a:stCxn id="41" idx="1"/>
          </p:cNvCxnSpPr>
          <p:nvPr/>
        </p:nvCxnSpPr>
        <p:spPr>
          <a:xfrm flipH="1">
            <a:off x="6427418" y="3265964"/>
            <a:ext cx="372534" cy="535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6946729" y="3487307"/>
            <a:ext cx="13101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Local Power</a:t>
            </a:r>
          </a:p>
          <a:p>
            <a:r>
              <a:rPr lang="en-US" dirty="0" smtClean="0"/>
              <a:t>Generation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Mooring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Power Generation</a:t>
            </a:r>
          </a:p>
          <a:p>
            <a:pPr lvl="1"/>
            <a:r>
              <a:rPr lang="en-US" dirty="0" smtClean="0"/>
              <a:t>Solar, Diesel</a:t>
            </a:r>
          </a:p>
          <a:p>
            <a:pPr lvl="1"/>
            <a:r>
              <a:rPr lang="en-US" dirty="0" smtClean="0"/>
              <a:t>Battery Storage</a:t>
            </a:r>
          </a:p>
          <a:p>
            <a:r>
              <a:rPr lang="en-US" dirty="0" smtClean="0"/>
              <a:t>Shore Communication</a:t>
            </a:r>
          </a:p>
          <a:p>
            <a:pPr lvl="1"/>
            <a:r>
              <a:rPr lang="en-US" dirty="0" smtClean="0"/>
              <a:t>Wireless Telemetry</a:t>
            </a:r>
          </a:p>
          <a:p>
            <a:r>
              <a:rPr lang="en-US" dirty="0" smtClean="0"/>
              <a:t>Tether to Subsea Component</a:t>
            </a:r>
          </a:p>
          <a:p>
            <a:pPr lvl="1"/>
            <a:r>
              <a:rPr lang="en-US" dirty="0" smtClean="0"/>
              <a:t>Power</a:t>
            </a:r>
          </a:p>
          <a:p>
            <a:pPr lvl="1"/>
            <a:r>
              <a:rPr lang="en-US" dirty="0" smtClean="0"/>
              <a:t>Communication</a:t>
            </a:r>
            <a:endParaRPr lang="en-US" dirty="0"/>
          </a:p>
        </p:txBody>
      </p:sp>
      <p:pic>
        <p:nvPicPr>
          <p:cNvPr id="4" name="Picture 3" descr="cimt_buo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4849" y="1600199"/>
            <a:ext cx="3097591" cy="37300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609600"/>
            <a:ext cx="7772400" cy="1470025"/>
          </a:xfrm>
        </p:spPr>
        <p:txBody>
          <a:bodyPr/>
          <a:lstStyle/>
          <a:p>
            <a:r>
              <a:rPr lang="en-US" dirty="0" err="1" smtClean="0"/>
              <a:t>xFOCE</a:t>
            </a:r>
            <a:r>
              <a:rPr lang="en-US" dirty="0" smtClean="0"/>
              <a:t> Subsea Node Electronics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Chad Kecy</a:t>
            </a:r>
          </a:p>
          <a:p>
            <a:r>
              <a:rPr lang="en-US" dirty="0" smtClean="0"/>
              <a:t>Electrical Engineer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Level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Distribution of DC power to external instruments and internal subsystems</a:t>
            </a:r>
          </a:p>
          <a:p>
            <a:r>
              <a:rPr lang="en-US" dirty="0" smtClean="0"/>
              <a:t>Bidirectional communication to external instruments and internal subsystems</a:t>
            </a:r>
          </a:p>
          <a:p>
            <a:r>
              <a:rPr lang="en-US" dirty="0" smtClean="0"/>
              <a:t>Health monitoring for entire the subsea node</a:t>
            </a:r>
          </a:p>
          <a:p>
            <a:r>
              <a:rPr lang="en-US" dirty="0" smtClean="0"/>
              <a:t>Computer</a:t>
            </a:r>
          </a:p>
          <a:p>
            <a:pPr lvl="1"/>
            <a:r>
              <a:rPr lang="en-US" dirty="0" smtClean="0"/>
              <a:t>Collection and dissemination of data</a:t>
            </a:r>
          </a:p>
          <a:p>
            <a:pPr lvl="1"/>
            <a:r>
              <a:rPr lang="en-US" dirty="0" smtClean="0"/>
              <a:t>Closed loop control of the experiment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DC Power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257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DC-DC Converters </a:t>
            </a:r>
          </a:p>
          <a:p>
            <a:pPr lvl="1"/>
            <a:r>
              <a:rPr lang="en-US" dirty="0" smtClean="0"/>
              <a:t>Converts input DC voltage to all necessary lower DC bus voltages.</a:t>
            </a:r>
          </a:p>
          <a:p>
            <a:r>
              <a:rPr lang="en-US" dirty="0" smtClean="0"/>
              <a:t>Conditioning and monitoring</a:t>
            </a:r>
          </a:p>
          <a:p>
            <a:pPr lvl="1"/>
            <a:r>
              <a:rPr lang="en-US" dirty="0" smtClean="0"/>
              <a:t>Provides filtering and power monitoring.</a:t>
            </a:r>
          </a:p>
          <a:p>
            <a:r>
              <a:rPr lang="en-US" dirty="0" smtClean="0"/>
              <a:t>Patch panel</a:t>
            </a:r>
          </a:p>
          <a:p>
            <a:pPr lvl="1"/>
            <a:r>
              <a:rPr lang="en-US" dirty="0" smtClean="0"/>
              <a:t>Distributes lower DC bus voltages to internal subsystems.</a:t>
            </a:r>
          </a:p>
          <a:p>
            <a:r>
              <a:rPr lang="en-US" dirty="0" smtClean="0"/>
              <a:t>Load switching to individual instruments</a:t>
            </a:r>
          </a:p>
          <a:p>
            <a:pPr lvl="1"/>
            <a:r>
              <a:rPr lang="en-US" dirty="0" smtClean="0"/>
              <a:t>Provides galvanic isolation, over/under current/voltage protection, power monitoring, and ground fault detection to each instrument.</a:t>
            </a:r>
          </a:p>
          <a:p>
            <a:pPr lvl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DC-DC Converters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64273" y="1369257"/>
            <a:ext cx="6389649" cy="2330585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Multitude of form factors</a:t>
            </a:r>
          </a:p>
          <a:p>
            <a:r>
              <a:rPr lang="en-US" dirty="0" smtClean="0"/>
              <a:t>COTS </a:t>
            </a:r>
            <a:r>
              <a:rPr lang="en-US" dirty="0" err="1" smtClean="0"/>
              <a:t>vs</a:t>
            </a:r>
            <a:r>
              <a:rPr lang="en-US" dirty="0" smtClean="0"/>
              <a:t> Custom</a:t>
            </a:r>
          </a:p>
          <a:p>
            <a:r>
              <a:rPr lang="en-US" dirty="0" smtClean="0"/>
              <a:t>Standard package for wiring consideration</a:t>
            </a:r>
          </a:p>
          <a:p>
            <a:r>
              <a:rPr lang="en-US" dirty="0" smtClean="0"/>
              <a:t>Choice of bus voltage</a:t>
            </a:r>
          </a:p>
          <a:p>
            <a:r>
              <a:rPr lang="en-US" dirty="0" smtClean="0"/>
              <a:t>Built-in Conditioning?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53035" y="4517677"/>
            <a:ext cx="3257149" cy="2061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Astec DC-DC Converte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3922" y="1572971"/>
            <a:ext cx="2088995" cy="1906208"/>
          </a:xfrm>
          <a:prstGeom prst="rect">
            <a:avLst/>
          </a:prstGeom>
        </p:spPr>
      </p:pic>
      <p:pic>
        <p:nvPicPr>
          <p:cNvPr id="5" name="Picture 4" descr="Switch-Power-Supply-SMPS-Power-Converter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3699842"/>
            <a:ext cx="4339487" cy="28793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1143000"/>
          </a:xfrm>
        </p:spPr>
        <p:txBody>
          <a:bodyPr/>
          <a:lstStyle/>
          <a:p>
            <a:r>
              <a:rPr lang="en-US" dirty="0" smtClean="0"/>
              <a:t>DC Power Example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381000" y="1447800"/>
            <a:ext cx="8534400" cy="289560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44196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57150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31242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304800" y="685800"/>
            <a:ext cx="929640" cy="647241"/>
          </a:xfrm>
          <a:custGeom>
            <a:avLst/>
            <a:gdLst>
              <a:gd name="connsiteX0" fmla="*/ 0 w 1476261"/>
              <a:gd name="connsiteY0" fmla="*/ 150564 h 723441"/>
              <a:gd name="connsiteX1" fmla="*/ 1200839 w 1476261"/>
              <a:gd name="connsiteY1" fmla="*/ 95479 h 723441"/>
              <a:gd name="connsiteX2" fmla="*/ 1476261 w 1476261"/>
              <a:gd name="connsiteY2" fmla="*/ 723441 h 723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76261" h="723441">
                <a:moveTo>
                  <a:pt x="0" y="150564"/>
                </a:moveTo>
                <a:cubicBezTo>
                  <a:pt x="477398" y="75282"/>
                  <a:pt x="954796" y="0"/>
                  <a:pt x="1200839" y="95479"/>
                </a:cubicBezTo>
                <a:cubicBezTo>
                  <a:pt x="1446883" y="190959"/>
                  <a:pt x="1461572" y="457200"/>
                  <a:pt x="1476261" y="723441"/>
                </a:cubicBezTo>
              </a:path>
            </a:pathLst>
          </a:cu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209800" y="1752600"/>
            <a:ext cx="1295400" cy="3810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48V</a:t>
            </a:r>
            <a:r>
              <a:rPr lang="en-US" dirty="0" smtClean="0">
                <a:solidFill>
                  <a:schemeClr val="tx1"/>
                </a:solidFill>
              </a:rPr>
              <a:t> to </a:t>
            </a:r>
            <a:r>
              <a:rPr lang="en-US" dirty="0" err="1" smtClean="0">
                <a:solidFill>
                  <a:schemeClr val="tx1"/>
                </a:solidFill>
              </a:rPr>
              <a:t>24V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85800" y="1981200"/>
            <a:ext cx="990600" cy="6858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Inrush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Limiting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209800" y="2286000"/>
            <a:ext cx="1295400" cy="3810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48V</a:t>
            </a:r>
            <a:r>
              <a:rPr lang="en-US" dirty="0" smtClean="0">
                <a:solidFill>
                  <a:schemeClr val="tx1"/>
                </a:solidFill>
              </a:rPr>
              <a:t> to </a:t>
            </a:r>
            <a:r>
              <a:rPr lang="en-US" dirty="0" err="1" smtClean="0">
                <a:solidFill>
                  <a:schemeClr val="tx1"/>
                </a:solidFill>
              </a:rPr>
              <a:t>12V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810000" y="1752600"/>
            <a:ext cx="1371600" cy="3810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Conditioning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143000" y="1295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1031914" y="1458817"/>
            <a:ext cx="229517" cy="506776"/>
          </a:xfrm>
          <a:custGeom>
            <a:avLst/>
            <a:gdLst>
              <a:gd name="connsiteX0" fmla="*/ 229517 w 229517"/>
              <a:gd name="connsiteY0" fmla="*/ 0 h 506776"/>
              <a:gd name="connsiteX1" fmla="*/ 20197 w 229517"/>
              <a:gd name="connsiteY1" fmla="*/ 209320 h 506776"/>
              <a:gd name="connsiteX2" fmla="*/ 108332 w 229517"/>
              <a:gd name="connsiteY2" fmla="*/ 506776 h 506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517" h="506776">
                <a:moveTo>
                  <a:pt x="229517" y="0"/>
                </a:moveTo>
                <a:cubicBezTo>
                  <a:pt x="134955" y="62428"/>
                  <a:pt x="40394" y="124857"/>
                  <a:pt x="20197" y="209320"/>
                </a:cubicBezTo>
                <a:cubicBezTo>
                  <a:pt x="0" y="293783"/>
                  <a:pt x="54166" y="400279"/>
                  <a:pt x="108332" y="506776"/>
                </a:cubicBezTo>
              </a:path>
            </a:pathLst>
          </a:cu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676400" y="2209800"/>
            <a:ext cx="2286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1905000" y="1981200"/>
            <a:ext cx="0" cy="2286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1905000" y="1981200"/>
            <a:ext cx="3048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1676400" y="2438400"/>
            <a:ext cx="2286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1905000" y="2438400"/>
            <a:ext cx="3048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ounded Rectangle 38"/>
          <p:cNvSpPr/>
          <p:nvPr/>
        </p:nvSpPr>
        <p:spPr>
          <a:xfrm>
            <a:off x="19812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ounded Rectangle 39"/>
          <p:cNvSpPr/>
          <p:nvPr/>
        </p:nvSpPr>
        <p:spPr>
          <a:xfrm>
            <a:off x="6096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3810000" y="2286000"/>
            <a:ext cx="1371600" cy="3810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Conditioning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42" name="Straight Connector 41"/>
          <p:cNvCxnSpPr/>
          <p:nvPr/>
        </p:nvCxnSpPr>
        <p:spPr>
          <a:xfrm>
            <a:off x="3505200" y="1981200"/>
            <a:ext cx="3048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3505200" y="2514600"/>
            <a:ext cx="3048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 46"/>
          <p:cNvSpPr/>
          <p:nvPr/>
        </p:nvSpPr>
        <p:spPr>
          <a:xfrm>
            <a:off x="2286000" y="3048000"/>
            <a:ext cx="1752600" cy="5334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Load Switching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5867400" y="1828800"/>
            <a:ext cx="1676400" cy="762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Patch Panel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4495800" y="4343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3733800" y="4343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2895600" y="4343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2133600" y="4343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1371600" y="4343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7772400" y="2743200"/>
            <a:ext cx="1066800" cy="5334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Ethernet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Switch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7696200" y="3505200"/>
            <a:ext cx="1143000" cy="5334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Computer</a:t>
            </a:r>
          </a:p>
        </p:txBody>
      </p:sp>
      <p:sp>
        <p:nvSpPr>
          <p:cNvPr id="57" name="Freeform 56"/>
          <p:cNvSpPr/>
          <p:nvPr/>
        </p:nvSpPr>
        <p:spPr>
          <a:xfrm>
            <a:off x="7173817" y="2599981"/>
            <a:ext cx="604091" cy="468217"/>
          </a:xfrm>
          <a:custGeom>
            <a:avLst/>
            <a:gdLst>
              <a:gd name="connsiteX0" fmla="*/ 604091 w 604091"/>
              <a:gd name="connsiteY0" fmla="*/ 429658 h 468217"/>
              <a:gd name="connsiteX1" fmla="*/ 97316 w 604091"/>
              <a:gd name="connsiteY1" fmla="*/ 396607 h 468217"/>
              <a:gd name="connsiteX2" fmla="*/ 20197 w 604091"/>
              <a:gd name="connsiteY2" fmla="*/ 0 h 468217"/>
              <a:gd name="connsiteX3" fmla="*/ 20197 w 604091"/>
              <a:gd name="connsiteY3" fmla="*/ 0 h 468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4091" h="468217">
                <a:moveTo>
                  <a:pt x="604091" y="429658"/>
                </a:moveTo>
                <a:cubicBezTo>
                  <a:pt x="399361" y="448937"/>
                  <a:pt x="194632" y="468217"/>
                  <a:pt x="97316" y="396607"/>
                </a:cubicBezTo>
                <a:cubicBezTo>
                  <a:pt x="0" y="324997"/>
                  <a:pt x="20197" y="0"/>
                  <a:pt x="20197" y="0"/>
                </a:cubicBezTo>
                <a:lnTo>
                  <a:pt x="20197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Freeform 57"/>
          <p:cNvSpPr/>
          <p:nvPr/>
        </p:nvSpPr>
        <p:spPr>
          <a:xfrm>
            <a:off x="6934200" y="2590800"/>
            <a:ext cx="756491" cy="1230217"/>
          </a:xfrm>
          <a:custGeom>
            <a:avLst/>
            <a:gdLst>
              <a:gd name="connsiteX0" fmla="*/ 604091 w 604091"/>
              <a:gd name="connsiteY0" fmla="*/ 429658 h 468217"/>
              <a:gd name="connsiteX1" fmla="*/ 97316 w 604091"/>
              <a:gd name="connsiteY1" fmla="*/ 396607 h 468217"/>
              <a:gd name="connsiteX2" fmla="*/ 20197 w 604091"/>
              <a:gd name="connsiteY2" fmla="*/ 0 h 468217"/>
              <a:gd name="connsiteX3" fmla="*/ 20197 w 604091"/>
              <a:gd name="connsiteY3" fmla="*/ 0 h 468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4091" h="468217">
                <a:moveTo>
                  <a:pt x="604091" y="429658"/>
                </a:moveTo>
                <a:cubicBezTo>
                  <a:pt x="399361" y="448937"/>
                  <a:pt x="194632" y="468217"/>
                  <a:pt x="97316" y="396607"/>
                </a:cubicBezTo>
                <a:cubicBezTo>
                  <a:pt x="0" y="324997"/>
                  <a:pt x="20197" y="0"/>
                  <a:pt x="20197" y="0"/>
                </a:cubicBezTo>
                <a:lnTo>
                  <a:pt x="20197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9" name="Straight Connector 58"/>
          <p:cNvCxnSpPr/>
          <p:nvPr/>
        </p:nvCxnSpPr>
        <p:spPr>
          <a:xfrm>
            <a:off x="5181600" y="2057400"/>
            <a:ext cx="6858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5181600" y="2514600"/>
            <a:ext cx="6858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Freeform 61"/>
          <p:cNvSpPr/>
          <p:nvPr/>
        </p:nvSpPr>
        <p:spPr>
          <a:xfrm>
            <a:off x="4054207" y="2599981"/>
            <a:ext cx="2258458" cy="609599"/>
          </a:xfrm>
          <a:custGeom>
            <a:avLst/>
            <a:gdLst>
              <a:gd name="connsiteX0" fmla="*/ 0 w 2258458"/>
              <a:gd name="connsiteY0" fmla="*/ 550843 h 609599"/>
              <a:gd name="connsiteX1" fmla="*/ 1883885 w 2258458"/>
              <a:gd name="connsiteY1" fmla="*/ 517792 h 609599"/>
              <a:gd name="connsiteX2" fmla="*/ 2247441 w 2258458"/>
              <a:gd name="connsiteY2" fmla="*/ 0 h 609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58458" h="609599">
                <a:moveTo>
                  <a:pt x="0" y="550843"/>
                </a:moveTo>
                <a:cubicBezTo>
                  <a:pt x="754656" y="580221"/>
                  <a:pt x="1509312" y="609599"/>
                  <a:pt x="1883885" y="517792"/>
                </a:cubicBezTo>
                <a:cubicBezTo>
                  <a:pt x="2258458" y="425985"/>
                  <a:pt x="2192357" y="84462"/>
                  <a:pt x="2247441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4038600" y="2590800"/>
            <a:ext cx="2514600" cy="914399"/>
          </a:xfrm>
          <a:custGeom>
            <a:avLst/>
            <a:gdLst>
              <a:gd name="connsiteX0" fmla="*/ 0 w 2258458"/>
              <a:gd name="connsiteY0" fmla="*/ 550843 h 609599"/>
              <a:gd name="connsiteX1" fmla="*/ 1883885 w 2258458"/>
              <a:gd name="connsiteY1" fmla="*/ 517792 h 609599"/>
              <a:gd name="connsiteX2" fmla="*/ 2247441 w 2258458"/>
              <a:gd name="connsiteY2" fmla="*/ 0 h 609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58458" h="609599">
                <a:moveTo>
                  <a:pt x="0" y="550843"/>
                </a:moveTo>
                <a:cubicBezTo>
                  <a:pt x="754656" y="580221"/>
                  <a:pt x="1509312" y="609599"/>
                  <a:pt x="1883885" y="517792"/>
                </a:cubicBezTo>
                <a:cubicBezTo>
                  <a:pt x="2258458" y="425985"/>
                  <a:pt x="2192357" y="84462"/>
                  <a:pt x="2247441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 63"/>
          <p:cNvSpPr/>
          <p:nvPr/>
        </p:nvSpPr>
        <p:spPr>
          <a:xfrm>
            <a:off x="1419340" y="3581400"/>
            <a:ext cx="1171460" cy="737212"/>
          </a:xfrm>
          <a:custGeom>
            <a:avLst/>
            <a:gdLst>
              <a:gd name="connsiteX0" fmla="*/ 67937 w 1171460"/>
              <a:gd name="connsiteY0" fmla="*/ 802395 h 802395"/>
              <a:gd name="connsiteX1" fmla="*/ 156072 w 1171460"/>
              <a:gd name="connsiteY1" fmla="*/ 361720 h 802395"/>
              <a:gd name="connsiteX2" fmla="*/ 1004371 w 1171460"/>
              <a:gd name="connsiteY2" fmla="*/ 317653 h 802395"/>
              <a:gd name="connsiteX3" fmla="*/ 1147590 w 1171460"/>
              <a:gd name="connsiteY3" fmla="*/ 42231 h 802395"/>
              <a:gd name="connsiteX4" fmla="*/ 1147590 w 1171460"/>
              <a:gd name="connsiteY4" fmla="*/ 64265 h 802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1460" h="802395">
                <a:moveTo>
                  <a:pt x="67937" y="802395"/>
                </a:moveTo>
                <a:cubicBezTo>
                  <a:pt x="33968" y="622452"/>
                  <a:pt x="0" y="442510"/>
                  <a:pt x="156072" y="361720"/>
                </a:cubicBezTo>
                <a:cubicBezTo>
                  <a:pt x="312144" y="280930"/>
                  <a:pt x="839118" y="370901"/>
                  <a:pt x="1004371" y="317653"/>
                </a:cubicBezTo>
                <a:cubicBezTo>
                  <a:pt x="1169624" y="264405"/>
                  <a:pt x="1123720" y="84462"/>
                  <a:pt x="1147590" y="42231"/>
                </a:cubicBezTo>
                <a:cubicBezTo>
                  <a:pt x="1171460" y="0"/>
                  <a:pt x="1159525" y="32132"/>
                  <a:pt x="1147590" y="64265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2971800" y="3581400"/>
            <a:ext cx="152400" cy="762000"/>
          </a:xfrm>
          <a:custGeom>
            <a:avLst/>
            <a:gdLst>
              <a:gd name="connsiteX0" fmla="*/ 67937 w 1171460"/>
              <a:gd name="connsiteY0" fmla="*/ 802395 h 802395"/>
              <a:gd name="connsiteX1" fmla="*/ 156072 w 1171460"/>
              <a:gd name="connsiteY1" fmla="*/ 361720 h 802395"/>
              <a:gd name="connsiteX2" fmla="*/ 1004371 w 1171460"/>
              <a:gd name="connsiteY2" fmla="*/ 317653 h 802395"/>
              <a:gd name="connsiteX3" fmla="*/ 1147590 w 1171460"/>
              <a:gd name="connsiteY3" fmla="*/ 42231 h 802395"/>
              <a:gd name="connsiteX4" fmla="*/ 1147590 w 1171460"/>
              <a:gd name="connsiteY4" fmla="*/ 64265 h 802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1460" h="802395">
                <a:moveTo>
                  <a:pt x="67937" y="802395"/>
                </a:moveTo>
                <a:cubicBezTo>
                  <a:pt x="33968" y="622452"/>
                  <a:pt x="0" y="442510"/>
                  <a:pt x="156072" y="361720"/>
                </a:cubicBezTo>
                <a:cubicBezTo>
                  <a:pt x="312144" y="280930"/>
                  <a:pt x="839118" y="370901"/>
                  <a:pt x="1004371" y="317653"/>
                </a:cubicBezTo>
                <a:cubicBezTo>
                  <a:pt x="1169624" y="264405"/>
                  <a:pt x="1123720" y="84462"/>
                  <a:pt x="1147590" y="42231"/>
                </a:cubicBezTo>
                <a:cubicBezTo>
                  <a:pt x="1171460" y="0"/>
                  <a:pt x="1159525" y="32132"/>
                  <a:pt x="1147590" y="64265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 flipH="1">
            <a:off x="3352800" y="3581400"/>
            <a:ext cx="457200" cy="762000"/>
          </a:xfrm>
          <a:custGeom>
            <a:avLst/>
            <a:gdLst>
              <a:gd name="connsiteX0" fmla="*/ 67937 w 1171460"/>
              <a:gd name="connsiteY0" fmla="*/ 802395 h 802395"/>
              <a:gd name="connsiteX1" fmla="*/ 156072 w 1171460"/>
              <a:gd name="connsiteY1" fmla="*/ 361720 h 802395"/>
              <a:gd name="connsiteX2" fmla="*/ 1004371 w 1171460"/>
              <a:gd name="connsiteY2" fmla="*/ 317653 h 802395"/>
              <a:gd name="connsiteX3" fmla="*/ 1147590 w 1171460"/>
              <a:gd name="connsiteY3" fmla="*/ 42231 h 802395"/>
              <a:gd name="connsiteX4" fmla="*/ 1147590 w 1171460"/>
              <a:gd name="connsiteY4" fmla="*/ 64265 h 802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1460" h="802395">
                <a:moveTo>
                  <a:pt x="67937" y="802395"/>
                </a:moveTo>
                <a:cubicBezTo>
                  <a:pt x="33968" y="622452"/>
                  <a:pt x="0" y="442510"/>
                  <a:pt x="156072" y="361720"/>
                </a:cubicBezTo>
                <a:cubicBezTo>
                  <a:pt x="312144" y="280930"/>
                  <a:pt x="839118" y="370901"/>
                  <a:pt x="1004371" y="317653"/>
                </a:cubicBezTo>
                <a:cubicBezTo>
                  <a:pt x="1169624" y="264405"/>
                  <a:pt x="1123720" y="84462"/>
                  <a:pt x="1147590" y="42231"/>
                </a:cubicBezTo>
                <a:cubicBezTo>
                  <a:pt x="1171460" y="0"/>
                  <a:pt x="1159525" y="32132"/>
                  <a:pt x="1147590" y="64265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67"/>
          <p:cNvSpPr/>
          <p:nvPr/>
        </p:nvSpPr>
        <p:spPr>
          <a:xfrm flipH="1">
            <a:off x="3810000" y="3581400"/>
            <a:ext cx="838200" cy="762000"/>
          </a:xfrm>
          <a:custGeom>
            <a:avLst/>
            <a:gdLst>
              <a:gd name="connsiteX0" fmla="*/ 67937 w 1171460"/>
              <a:gd name="connsiteY0" fmla="*/ 802395 h 802395"/>
              <a:gd name="connsiteX1" fmla="*/ 156072 w 1171460"/>
              <a:gd name="connsiteY1" fmla="*/ 361720 h 802395"/>
              <a:gd name="connsiteX2" fmla="*/ 1004371 w 1171460"/>
              <a:gd name="connsiteY2" fmla="*/ 317653 h 802395"/>
              <a:gd name="connsiteX3" fmla="*/ 1147590 w 1171460"/>
              <a:gd name="connsiteY3" fmla="*/ 42231 h 802395"/>
              <a:gd name="connsiteX4" fmla="*/ 1147590 w 1171460"/>
              <a:gd name="connsiteY4" fmla="*/ 64265 h 802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1460" h="802395">
                <a:moveTo>
                  <a:pt x="67937" y="802395"/>
                </a:moveTo>
                <a:cubicBezTo>
                  <a:pt x="33968" y="622452"/>
                  <a:pt x="0" y="442510"/>
                  <a:pt x="156072" y="361720"/>
                </a:cubicBezTo>
                <a:cubicBezTo>
                  <a:pt x="312144" y="280930"/>
                  <a:pt x="839118" y="370901"/>
                  <a:pt x="1004371" y="317653"/>
                </a:cubicBezTo>
                <a:cubicBezTo>
                  <a:pt x="1169624" y="264405"/>
                  <a:pt x="1123720" y="84462"/>
                  <a:pt x="1147590" y="42231"/>
                </a:cubicBezTo>
                <a:cubicBezTo>
                  <a:pt x="1171460" y="0"/>
                  <a:pt x="1159525" y="32132"/>
                  <a:pt x="1147590" y="64265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Freeform 68"/>
          <p:cNvSpPr/>
          <p:nvPr/>
        </p:nvSpPr>
        <p:spPr>
          <a:xfrm>
            <a:off x="2238260" y="3591499"/>
            <a:ext cx="611437" cy="738130"/>
          </a:xfrm>
          <a:custGeom>
            <a:avLst/>
            <a:gdLst>
              <a:gd name="connsiteX0" fmla="*/ 9181 w 611437"/>
              <a:gd name="connsiteY0" fmla="*/ 738130 h 738130"/>
              <a:gd name="connsiteX1" fmla="*/ 86299 w 611437"/>
              <a:gd name="connsiteY1" fmla="*/ 484742 h 738130"/>
              <a:gd name="connsiteX2" fmla="*/ 526974 w 611437"/>
              <a:gd name="connsiteY2" fmla="*/ 407624 h 738130"/>
              <a:gd name="connsiteX3" fmla="*/ 593075 w 611437"/>
              <a:gd name="connsiteY3" fmla="*/ 0 h 738130"/>
              <a:gd name="connsiteX4" fmla="*/ 593075 w 611437"/>
              <a:gd name="connsiteY4" fmla="*/ 0 h 738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1437" h="738130">
                <a:moveTo>
                  <a:pt x="9181" y="738130"/>
                </a:moveTo>
                <a:cubicBezTo>
                  <a:pt x="4590" y="638978"/>
                  <a:pt x="0" y="539826"/>
                  <a:pt x="86299" y="484742"/>
                </a:cubicBezTo>
                <a:cubicBezTo>
                  <a:pt x="172598" y="429658"/>
                  <a:pt x="442511" y="488414"/>
                  <a:pt x="526974" y="407624"/>
                </a:cubicBezTo>
                <a:cubicBezTo>
                  <a:pt x="611437" y="326834"/>
                  <a:pt x="593075" y="0"/>
                  <a:pt x="593075" y="0"/>
                </a:cubicBezTo>
                <a:lnTo>
                  <a:pt x="593075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 69"/>
          <p:cNvSpPr/>
          <p:nvPr/>
        </p:nvSpPr>
        <p:spPr>
          <a:xfrm>
            <a:off x="741802" y="4494882"/>
            <a:ext cx="745475" cy="749147"/>
          </a:xfrm>
          <a:custGeom>
            <a:avLst/>
            <a:gdLst>
              <a:gd name="connsiteX0" fmla="*/ 62429 w 745475"/>
              <a:gd name="connsiteY0" fmla="*/ 749147 h 749147"/>
              <a:gd name="connsiteX1" fmla="*/ 84463 w 745475"/>
              <a:gd name="connsiteY1" fmla="*/ 341523 h 749147"/>
              <a:gd name="connsiteX2" fmla="*/ 569205 w 745475"/>
              <a:gd name="connsiteY2" fmla="*/ 275422 h 749147"/>
              <a:gd name="connsiteX3" fmla="*/ 745475 w 745475"/>
              <a:gd name="connsiteY3" fmla="*/ 0 h 749147"/>
              <a:gd name="connsiteX4" fmla="*/ 745475 w 745475"/>
              <a:gd name="connsiteY4" fmla="*/ 0 h 7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5475" h="749147">
                <a:moveTo>
                  <a:pt x="62429" y="749147"/>
                </a:moveTo>
                <a:cubicBezTo>
                  <a:pt x="31214" y="584812"/>
                  <a:pt x="0" y="420477"/>
                  <a:pt x="84463" y="341523"/>
                </a:cubicBezTo>
                <a:cubicBezTo>
                  <a:pt x="168926" y="262569"/>
                  <a:pt x="459036" y="332342"/>
                  <a:pt x="569205" y="275422"/>
                </a:cubicBezTo>
                <a:cubicBezTo>
                  <a:pt x="679374" y="218502"/>
                  <a:pt x="745475" y="0"/>
                  <a:pt x="745475" y="0"/>
                </a:cubicBezTo>
                <a:lnTo>
                  <a:pt x="745475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70"/>
          <p:cNvSpPr/>
          <p:nvPr/>
        </p:nvSpPr>
        <p:spPr>
          <a:xfrm flipH="1">
            <a:off x="4572000" y="4495800"/>
            <a:ext cx="1447799" cy="749147"/>
          </a:xfrm>
          <a:custGeom>
            <a:avLst/>
            <a:gdLst>
              <a:gd name="connsiteX0" fmla="*/ 62429 w 745475"/>
              <a:gd name="connsiteY0" fmla="*/ 749147 h 749147"/>
              <a:gd name="connsiteX1" fmla="*/ 84463 w 745475"/>
              <a:gd name="connsiteY1" fmla="*/ 341523 h 749147"/>
              <a:gd name="connsiteX2" fmla="*/ 569205 w 745475"/>
              <a:gd name="connsiteY2" fmla="*/ 275422 h 749147"/>
              <a:gd name="connsiteX3" fmla="*/ 745475 w 745475"/>
              <a:gd name="connsiteY3" fmla="*/ 0 h 749147"/>
              <a:gd name="connsiteX4" fmla="*/ 745475 w 745475"/>
              <a:gd name="connsiteY4" fmla="*/ 0 h 7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5475" h="749147">
                <a:moveTo>
                  <a:pt x="62429" y="749147"/>
                </a:moveTo>
                <a:cubicBezTo>
                  <a:pt x="31214" y="584812"/>
                  <a:pt x="0" y="420477"/>
                  <a:pt x="84463" y="341523"/>
                </a:cubicBezTo>
                <a:cubicBezTo>
                  <a:pt x="168926" y="262569"/>
                  <a:pt x="459036" y="332342"/>
                  <a:pt x="569205" y="275422"/>
                </a:cubicBezTo>
                <a:cubicBezTo>
                  <a:pt x="679374" y="218502"/>
                  <a:pt x="745475" y="0"/>
                  <a:pt x="745475" y="0"/>
                </a:cubicBezTo>
                <a:lnTo>
                  <a:pt x="745475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Freeform 71"/>
          <p:cNvSpPr/>
          <p:nvPr/>
        </p:nvSpPr>
        <p:spPr>
          <a:xfrm flipH="1">
            <a:off x="3886200" y="4495800"/>
            <a:ext cx="838200" cy="749147"/>
          </a:xfrm>
          <a:custGeom>
            <a:avLst/>
            <a:gdLst>
              <a:gd name="connsiteX0" fmla="*/ 62429 w 745475"/>
              <a:gd name="connsiteY0" fmla="*/ 749147 h 749147"/>
              <a:gd name="connsiteX1" fmla="*/ 84463 w 745475"/>
              <a:gd name="connsiteY1" fmla="*/ 341523 h 749147"/>
              <a:gd name="connsiteX2" fmla="*/ 569205 w 745475"/>
              <a:gd name="connsiteY2" fmla="*/ 275422 h 749147"/>
              <a:gd name="connsiteX3" fmla="*/ 745475 w 745475"/>
              <a:gd name="connsiteY3" fmla="*/ 0 h 749147"/>
              <a:gd name="connsiteX4" fmla="*/ 745475 w 745475"/>
              <a:gd name="connsiteY4" fmla="*/ 0 h 7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5475" h="749147">
                <a:moveTo>
                  <a:pt x="62429" y="749147"/>
                </a:moveTo>
                <a:cubicBezTo>
                  <a:pt x="31214" y="584812"/>
                  <a:pt x="0" y="420477"/>
                  <a:pt x="84463" y="341523"/>
                </a:cubicBezTo>
                <a:cubicBezTo>
                  <a:pt x="168926" y="262569"/>
                  <a:pt x="459036" y="332342"/>
                  <a:pt x="569205" y="275422"/>
                </a:cubicBezTo>
                <a:cubicBezTo>
                  <a:pt x="679374" y="218502"/>
                  <a:pt x="745475" y="0"/>
                  <a:pt x="745475" y="0"/>
                </a:cubicBezTo>
                <a:lnTo>
                  <a:pt x="745475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 72"/>
          <p:cNvSpPr/>
          <p:nvPr/>
        </p:nvSpPr>
        <p:spPr>
          <a:xfrm>
            <a:off x="2170323" y="4494882"/>
            <a:ext cx="77118" cy="738130"/>
          </a:xfrm>
          <a:custGeom>
            <a:avLst/>
            <a:gdLst>
              <a:gd name="connsiteX0" fmla="*/ 11017 w 77118"/>
              <a:gd name="connsiteY0" fmla="*/ 738130 h 738130"/>
              <a:gd name="connsiteX1" fmla="*/ 11017 w 77118"/>
              <a:gd name="connsiteY1" fmla="*/ 363557 h 738130"/>
              <a:gd name="connsiteX2" fmla="*/ 77118 w 77118"/>
              <a:gd name="connsiteY2" fmla="*/ 0 h 738130"/>
              <a:gd name="connsiteX3" fmla="*/ 77118 w 77118"/>
              <a:gd name="connsiteY3" fmla="*/ 0 h 738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118" h="738130">
                <a:moveTo>
                  <a:pt x="11017" y="738130"/>
                </a:moveTo>
                <a:cubicBezTo>
                  <a:pt x="5508" y="612354"/>
                  <a:pt x="0" y="486579"/>
                  <a:pt x="11017" y="363557"/>
                </a:cubicBezTo>
                <a:cubicBezTo>
                  <a:pt x="22034" y="240535"/>
                  <a:pt x="77118" y="0"/>
                  <a:pt x="77118" y="0"/>
                </a:cubicBezTo>
                <a:lnTo>
                  <a:pt x="77118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reeform 73"/>
          <p:cNvSpPr/>
          <p:nvPr/>
        </p:nvSpPr>
        <p:spPr>
          <a:xfrm>
            <a:off x="2958029" y="4494882"/>
            <a:ext cx="400279" cy="738130"/>
          </a:xfrm>
          <a:custGeom>
            <a:avLst/>
            <a:gdLst>
              <a:gd name="connsiteX0" fmla="*/ 369065 w 400279"/>
              <a:gd name="connsiteY0" fmla="*/ 738130 h 738130"/>
              <a:gd name="connsiteX1" fmla="*/ 347031 w 400279"/>
              <a:gd name="connsiteY1" fmla="*/ 363557 h 738130"/>
              <a:gd name="connsiteX2" fmla="*/ 49576 w 400279"/>
              <a:gd name="connsiteY2" fmla="*/ 286438 h 738130"/>
              <a:gd name="connsiteX3" fmla="*/ 49576 w 400279"/>
              <a:gd name="connsiteY3" fmla="*/ 0 h 738130"/>
              <a:gd name="connsiteX4" fmla="*/ 49576 w 400279"/>
              <a:gd name="connsiteY4" fmla="*/ 0 h 738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0279" h="738130">
                <a:moveTo>
                  <a:pt x="369065" y="738130"/>
                </a:moveTo>
                <a:cubicBezTo>
                  <a:pt x="384672" y="588484"/>
                  <a:pt x="400279" y="438839"/>
                  <a:pt x="347031" y="363557"/>
                </a:cubicBezTo>
                <a:cubicBezTo>
                  <a:pt x="293783" y="288275"/>
                  <a:pt x="99152" y="347031"/>
                  <a:pt x="49576" y="286438"/>
                </a:cubicBezTo>
                <a:cubicBezTo>
                  <a:pt x="0" y="225845"/>
                  <a:pt x="49576" y="0"/>
                  <a:pt x="49576" y="0"/>
                </a:cubicBezTo>
                <a:lnTo>
                  <a:pt x="49576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/>
          <p:cNvSpPr/>
          <p:nvPr/>
        </p:nvSpPr>
        <p:spPr>
          <a:xfrm>
            <a:off x="339873" y="6248400"/>
            <a:ext cx="10577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pH Probe</a:t>
            </a:r>
          </a:p>
        </p:txBody>
      </p:sp>
      <p:sp>
        <p:nvSpPr>
          <p:cNvPr id="76" name="Rectangle 75"/>
          <p:cNvSpPr/>
          <p:nvPr/>
        </p:nvSpPr>
        <p:spPr>
          <a:xfrm>
            <a:off x="1882105" y="6248400"/>
            <a:ext cx="5641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CTD</a:t>
            </a:r>
          </a:p>
        </p:txBody>
      </p:sp>
      <p:sp>
        <p:nvSpPr>
          <p:cNvPr id="77" name="Rectangle 76"/>
          <p:cNvSpPr/>
          <p:nvPr/>
        </p:nvSpPr>
        <p:spPr>
          <a:xfrm>
            <a:off x="2955950" y="6248400"/>
            <a:ext cx="7024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ADCP</a:t>
            </a:r>
          </a:p>
        </p:txBody>
      </p:sp>
      <p:sp>
        <p:nvSpPr>
          <p:cNvPr id="78" name="Rectangle 77"/>
          <p:cNvSpPr/>
          <p:nvPr/>
        </p:nvSpPr>
        <p:spPr>
          <a:xfrm>
            <a:off x="4166179" y="6248400"/>
            <a:ext cx="9044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Camera</a:t>
            </a:r>
          </a:p>
        </p:txBody>
      </p:sp>
      <p:sp>
        <p:nvSpPr>
          <p:cNvPr id="79" name="Rectangle 78"/>
          <p:cNvSpPr/>
          <p:nvPr/>
        </p:nvSpPr>
        <p:spPr>
          <a:xfrm>
            <a:off x="5424871" y="6248400"/>
            <a:ext cx="9778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Thruster</a:t>
            </a:r>
          </a:p>
        </p:txBody>
      </p:sp>
      <p:sp>
        <p:nvSpPr>
          <p:cNvPr id="80" name="Rectangle 79"/>
          <p:cNvSpPr/>
          <p:nvPr/>
        </p:nvSpPr>
        <p:spPr>
          <a:xfrm>
            <a:off x="7239000" y="2667000"/>
            <a:ext cx="5501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12V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4343400" y="2819400"/>
            <a:ext cx="5501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12V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4419600" y="3124200"/>
            <a:ext cx="5501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err="1" smtClean="0"/>
              <a:t>24</a:t>
            </a:r>
            <a:r>
              <a:rPr lang="en-US" dirty="0" err="1" smtClean="0">
                <a:solidFill>
                  <a:schemeClr val="tx1"/>
                </a:solidFill>
              </a:rPr>
              <a:t>V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7086600" y="3429000"/>
            <a:ext cx="5501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err="1" smtClean="0"/>
              <a:t>24</a:t>
            </a:r>
            <a:r>
              <a:rPr lang="en-US" dirty="0" err="1" smtClean="0">
                <a:solidFill>
                  <a:schemeClr val="tx1"/>
                </a:solidFill>
              </a:rPr>
              <a:t>V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6781800" y="1143000"/>
            <a:ext cx="14098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Subsea Node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Instrument Level Power Control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762000" y="1752600"/>
            <a:ext cx="7162800" cy="1905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2000" y="4267200"/>
            <a:ext cx="6400800" cy="1905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84582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 flipH="1">
            <a:off x="8610600" y="2362200"/>
            <a:ext cx="299292" cy="2870812"/>
          </a:xfrm>
          <a:custGeom>
            <a:avLst/>
            <a:gdLst>
              <a:gd name="connsiteX0" fmla="*/ 369065 w 400279"/>
              <a:gd name="connsiteY0" fmla="*/ 738130 h 738130"/>
              <a:gd name="connsiteX1" fmla="*/ 347031 w 400279"/>
              <a:gd name="connsiteY1" fmla="*/ 363557 h 738130"/>
              <a:gd name="connsiteX2" fmla="*/ 49576 w 400279"/>
              <a:gd name="connsiteY2" fmla="*/ 286438 h 738130"/>
              <a:gd name="connsiteX3" fmla="*/ 49576 w 400279"/>
              <a:gd name="connsiteY3" fmla="*/ 0 h 738130"/>
              <a:gd name="connsiteX4" fmla="*/ 49576 w 400279"/>
              <a:gd name="connsiteY4" fmla="*/ 0 h 738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0279" h="738130">
                <a:moveTo>
                  <a:pt x="369065" y="738130"/>
                </a:moveTo>
                <a:cubicBezTo>
                  <a:pt x="384672" y="588484"/>
                  <a:pt x="400279" y="438839"/>
                  <a:pt x="347031" y="363557"/>
                </a:cubicBezTo>
                <a:cubicBezTo>
                  <a:pt x="293783" y="288275"/>
                  <a:pt x="99152" y="347031"/>
                  <a:pt x="49576" y="286438"/>
                </a:cubicBezTo>
                <a:cubicBezTo>
                  <a:pt x="0" y="225845"/>
                  <a:pt x="49576" y="0"/>
                  <a:pt x="49576" y="0"/>
                </a:cubicBezTo>
                <a:lnTo>
                  <a:pt x="49576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289950" y="6248400"/>
            <a:ext cx="7024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ADCP</a:t>
            </a:r>
          </a:p>
        </p:txBody>
      </p:sp>
      <p:sp>
        <p:nvSpPr>
          <p:cNvPr id="8" name="Rectangle 7"/>
          <p:cNvSpPr/>
          <p:nvPr/>
        </p:nvSpPr>
        <p:spPr>
          <a:xfrm>
            <a:off x="1066800" y="2057400"/>
            <a:ext cx="1143000" cy="5334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Load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Switching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667000" y="2057400"/>
            <a:ext cx="1143000" cy="5334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Inrush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Limiting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343400" y="2057400"/>
            <a:ext cx="1295400" cy="5334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Volt/</a:t>
            </a:r>
            <a:r>
              <a:rPr lang="en-US" dirty="0" err="1" smtClean="0">
                <a:solidFill>
                  <a:schemeClr val="tx1"/>
                </a:solidFill>
              </a:rPr>
              <a:t>Curr</a:t>
            </a:r>
            <a:endParaRPr lang="en-US" dirty="0" smtClean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Monitoring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6248400" y="2057400"/>
            <a:ext cx="1143000" cy="5334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Circuit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Breaker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429000" y="2819400"/>
            <a:ext cx="1143000" cy="6096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Volt/</a:t>
            </a:r>
            <a:r>
              <a:rPr lang="en-US" dirty="0" err="1" smtClean="0">
                <a:solidFill>
                  <a:schemeClr val="tx1"/>
                </a:solidFill>
              </a:rPr>
              <a:t>Curr</a:t>
            </a:r>
            <a:endParaRPr lang="en-US" dirty="0" smtClean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Filtering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5257800" y="2743200"/>
            <a:ext cx="1371600" cy="8382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Over/Under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Volt/</a:t>
            </a:r>
            <a:r>
              <a:rPr lang="en-US" dirty="0" err="1" smtClean="0">
                <a:solidFill>
                  <a:schemeClr val="tx1"/>
                </a:solidFill>
              </a:rPr>
              <a:t>Curr</a:t>
            </a:r>
            <a:endParaRPr lang="en-US" dirty="0" smtClean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Detection</a:t>
            </a:r>
            <a:endParaRPr lang="en-US" dirty="0"/>
          </a:p>
        </p:txBody>
      </p:sp>
      <p:sp>
        <p:nvSpPr>
          <p:cNvPr id="15" name="Pentagon 14"/>
          <p:cNvSpPr/>
          <p:nvPr/>
        </p:nvSpPr>
        <p:spPr>
          <a:xfrm>
            <a:off x="1752600" y="2895600"/>
            <a:ext cx="1143000" cy="609600"/>
          </a:xfrm>
          <a:prstGeom prst="homePlate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ADC</a:t>
            </a:r>
          </a:p>
        </p:txBody>
      </p:sp>
      <p:sp>
        <p:nvSpPr>
          <p:cNvPr id="16" name="Pentagon 15"/>
          <p:cNvSpPr/>
          <p:nvPr/>
        </p:nvSpPr>
        <p:spPr>
          <a:xfrm>
            <a:off x="1371600" y="4953000"/>
            <a:ext cx="1143000" cy="609600"/>
          </a:xfrm>
          <a:prstGeom prst="homePlate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ADC</a:t>
            </a:r>
          </a:p>
        </p:txBody>
      </p:sp>
      <p:sp>
        <p:nvSpPr>
          <p:cNvPr id="17" name="Isosceles Triangle 16"/>
          <p:cNvSpPr/>
          <p:nvPr/>
        </p:nvSpPr>
        <p:spPr>
          <a:xfrm rot="16200000">
            <a:off x="3086100" y="4610100"/>
            <a:ext cx="1371600" cy="1295400"/>
          </a:xfrm>
          <a:prstGeom prst="triangle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Amp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562600" y="5562600"/>
            <a:ext cx="1143000" cy="3048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Curr</a:t>
            </a:r>
            <a:r>
              <a:rPr lang="en-US" dirty="0" smtClean="0">
                <a:solidFill>
                  <a:schemeClr val="tx1"/>
                </a:solidFill>
              </a:rPr>
              <a:t> Limit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876800" y="4953000"/>
            <a:ext cx="228600" cy="6096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R</a:t>
            </a: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62600" y="4572000"/>
            <a:ext cx="1143000" cy="5334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Mosfet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2" name="Straight Connector 21"/>
          <p:cNvCxnSpPr>
            <a:stCxn id="17" idx="0"/>
            <a:endCxn id="16" idx="3"/>
          </p:cNvCxnSpPr>
          <p:nvPr/>
        </p:nvCxnSpPr>
        <p:spPr>
          <a:xfrm flipH="1">
            <a:off x="2514600" y="5257800"/>
            <a:ext cx="6096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419600" y="4724400"/>
            <a:ext cx="1143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419600" y="5715000"/>
            <a:ext cx="1143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V="1">
            <a:off x="4953000" y="4724400"/>
            <a:ext cx="0" cy="2286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V="1">
            <a:off x="4953000" y="5562600"/>
            <a:ext cx="0" cy="1524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H="1">
            <a:off x="6705600" y="4800600"/>
            <a:ext cx="6096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H="1">
            <a:off x="6705600" y="5715000"/>
            <a:ext cx="762000" cy="0"/>
          </a:xfrm>
          <a:prstGeom prst="line">
            <a:avLst/>
          </a:prstGeom>
          <a:ln w="19050">
            <a:solidFill>
              <a:srgbClr val="277707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685800" y="1447800"/>
            <a:ext cx="15007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Load Switcher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685800" y="3962400"/>
            <a:ext cx="22852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Ground Fault Monitor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42" name="Straight Connector 41"/>
          <p:cNvCxnSpPr/>
          <p:nvPr/>
        </p:nvCxnSpPr>
        <p:spPr>
          <a:xfrm flipH="1">
            <a:off x="2895600" y="3200400"/>
            <a:ext cx="5334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>
            <a:off x="2209800" y="2362200"/>
            <a:ext cx="4572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H="1">
            <a:off x="3810000" y="2362200"/>
            <a:ext cx="5334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flipH="1">
            <a:off x="5638800" y="2362200"/>
            <a:ext cx="6096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flipH="1">
            <a:off x="4572000" y="3200400"/>
            <a:ext cx="6858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flipV="1">
            <a:off x="7010400" y="2590800"/>
            <a:ext cx="0" cy="3810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 flipV="1">
            <a:off x="4953000" y="2590800"/>
            <a:ext cx="0" cy="6096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 flipH="1">
            <a:off x="7391400" y="2362200"/>
            <a:ext cx="10668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8458200" y="2209800"/>
            <a:ext cx="1524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8610600" y="2209800"/>
            <a:ext cx="1524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7" name="Straight Connector 66"/>
          <p:cNvCxnSpPr>
            <a:stCxn id="6" idx="3"/>
            <a:endCxn id="65" idx="3"/>
          </p:cNvCxnSpPr>
          <p:nvPr/>
        </p:nvCxnSpPr>
        <p:spPr>
          <a:xfrm flipH="1">
            <a:off x="8763000" y="2362200"/>
            <a:ext cx="109824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5" name="Freeform 74"/>
          <p:cNvSpPr/>
          <p:nvPr/>
        </p:nvSpPr>
        <p:spPr>
          <a:xfrm>
            <a:off x="7310438" y="3733800"/>
            <a:ext cx="995362" cy="1066800"/>
          </a:xfrm>
          <a:custGeom>
            <a:avLst/>
            <a:gdLst>
              <a:gd name="connsiteX0" fmla="*/ 0 w 986631"/>
              <a:gd name="connsiteY0" fmla="*/ 1066800 h 1066800"/>
              <a:gd name="connsiteX1" fmla="*/ 823912 w 986631"/>
              <a:gd name="connsiteY1" fmla="*/ 862013 h 1066800"/>
              <a:gd name="connsiteX2" fmla="*/ 976312 w 986631"/>
              <a:gd name="connsiteY2" fmla="*/ 0 h 106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86631" h="1066800">
                <a:moveTo>
                  <a:pt x="0" y="1066800"/>
                </a:moveTo>
                <a:cubicBezTo>
                  <a:pt x="330596" y="1053306"/>
                  <a:pt x="661193" y="1039813"/>
                  <a:pt x="823912" y="862013"/>
                </a:cubicBezTo>
                <a:cubicBezTo>
                  <a:pt x="986631" y="684213"/>
                  <a:pt x="981471" y="342106"/>
                  <a:pt x="976312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 flipV="1">
            <a:off x="8305800" y="2362200"/>
            <a:ext cx="0" cy="13716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>
            <a:off x="7315200" y="6400800"/>
            <a:ext cx="304800" cy="0"/>
          </a:xfrm>
          <a:prstGeom prst="line">
            <a:avLst/>
          </a:prstGeom>
          <a:ln w="19050">
            <a:solidFill>
              <a:srgbClr val="277707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 flipH="1">
            <a:off x="7239000" y="6400800"/>
            <a:ext cx="76200" cy="152400"/>
          </a:xfrm>
          <a:prstGeom prst="line">
            <a:avLst/>
          </a:prstGeom>
          <a:ln w="19050">
            <a:solidFill>
              <a:srgbClr val="277707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 flipH="1">
            <a:off x="7391400" y="6400800"/>
            <a:ext cx="76200" cy="152400"/>
          </a:xfrm>
          <a:prstGeom prst="line">
            <a:avLst/>
          </a:prstGeom>
          <a:ln w="19050">
            <a:solidFill>
              <a:srgbClr val="277707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H="1">
            <a:off x="7543800" y="6400800"/>
            <a:ext cx="76200" cy="152400"/>
          </a:xfrm>
          <a:prstGeom prst="line">
            <a:avLst/>
          </a:prstGeom>
          <a:ln w="19050">
            <a:solidFill>
              <a:srgbClr val="277707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 flipV="1">
            <a:off x="7467600" y="5715000"/>
            <a:ext cx="0" cy="685800"/>
          </a:xfrm>
          <a:prstGeom prst="line">
            <a:avLst/>
          </a:prstGeom>
          <a:ln w="19050">
            <a:solidFill>
              <a:srgbClr val="277707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 flipH="1">
            <a:off x="304800" y="2362200"/>
            <a:ext cx="762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9" name="Rectangle 88"/>
          <p:cNvSpPr/>
          <p:nvPr/>
        </p:nvSpPr>
        <p:spPr>
          <a:xfrm>
            <a:off x="152400" y="1981200"/>
            <a:ext cx="5501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12V</a:t>
            </a:r>
            <a:endParaRPr lang="en-US" dirty="0" smtClean="0">
              <a:solidFill>
                <a:schemeClr val="tx1"/>
              </a:solidFill>
            </a:endParaRPr>
          </a:p>
        </p:txBody>
      </p:sp>
      <p:cxnSp>
        <p:nvCxnSpPr>
          <p:cNvPr id="90" name="Straight Connector 89"/>
          <p:cNvCxnSpPr/>
          <p:nvPr/>
        </p:nvCxnSpPr>
        <p:spPr>
          <a:xfrm flipH="1">
            <a:off x="1219200" y="3276600"/>
            <a:ext cx="5334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 flipH="1">
            <a:off x="838200" y="5334000"/>
            <a:ext cx="5334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H="1">
            <a:off x="6629400" y="2971800"/>
            <a:ext cx="381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2" name="Rectangle 51"/>
          <p:cNvSpPr/>
          <p:nvPr/>
        </p:nvSpPr>
        <p:spPr>
          <a:xfrm>
            <a:off x="5867400" y="6248400"/>
            <a:ext cx="14137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Seawater Ref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Preliminary Considerations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838196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Cabled </a:t>
            </a:r>
            <a:r>
              <a:rPr lang="en-US" dirty="0" err="1" smtClean="0"/>
              <a:t>vs</a:t>
            </a:r>
            <a:r>
              <a:rPr lang="en-US" dirty="0" smtClean="0"/>
              <a:t> Non-Cabled</a:t>
            </a:r>
          </a:p>
          <a:p>
            <a:r>
              <a:rPr lang="en-US" dirty="0" smtClean="0"/>
              <a:t>Power</a:t>
            </a:r>
          </a:p>
          <a:p>
            <a:pPr lvl="1"/>
            <a:r>
              <a:rPr lang="en-US" dirty="0" smtClean="0"/>
              <a:t>Generation</a:t>
            </a:r>
          </a:p>
          <a:p>
            <a:pPr lvl="1"/>
            <a:r>
              <a:rPr lang="en-US" dirty="0" smtClean="0"/>
              <a:t>Distribution</a:t>
            </a:r>
          </a:p>
          <a:p>
            <a:pPr lvl="1"/>
            <a:r>
              <a:rPr lang="en-US" dirty="0" smtClean="0"/>
              <a:t>Heat Dissipation</a:t>
            </a:r>
            <a:endParaRPr lang="en-US" dirty="0" smtClean="0"/>
          </a:p>
          <a:p>
            <a:r>
              <a:rPr lang="en-US" dirty="0" smtClean="0"/>
              <a:t>Communications</a:t>
            </a:r>
          </a:p>
          <a:p>
            <a:pPr lvl="1"/>
            <a:r>
              <a:rPr lang="en-US" dirty="0" smtClean="0"/>
              <a:t>Shore to subsea</a:t>
            </a:r>
          </a:p>
          <a:p>
            <a:pPr lvl="1"/>
            <a:r>
              <a:rPr lang="en-US" dirty="0" smtClean="0"/>
              <a:t>Subsea to instruments</a:t>
            </a:r>
          </a:p>
          <a:p>
            <a:pPr lvl="1"/>
            <a:r>
              <a:rPr lang="en-US" dirty="0" smtClean="0"/>
              <a:t>Type / amount of data</a:t>
            </a:r>
          </a:p>
          <a:p>
            <a:r>
              <a:rPr lang="en-US" dirty="0" smtClean="0"/>
              <a:t>Reliability</a:t>
            </a:r>
          </a:p>
          <a:p>
            <a:pPr lvl="1"/>
            <a:r>
              <a:rPr lang="en-US" dirty="0" smtClean="0"/>
              <a:t>Environmental condition monitoring</a:t>
            </a:r>
          </a:p>
          <a:p>
            <a:pPr lvl="1"/>
            <a:r>
              <a:rPr lang="en-US" dirty="0" smtClean="0"/>
              <a:t>Electrical protection of instruments/subsystems</a:t>
            </a:r>
          </a:p>
          <a:p>
            <a:pPr lvl="1"/>
            <a:r>
              <a:rPr lang="en-US" dirty="0" smtClean="0"/>
              <a:t>Ground fault protection</a:t>
            </a:r>
          </a:p>
          <a:p>
            <a:pPr lvl="2"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808038"/>
          </a:xfrm>
        </p:spPr>
        <p:txBody>
          <a:bodyPr/>
          <a:lstStyle/>
          <a:p>
            <a:r>
              <a:rPr lang="en-US" dirty="0" smtClean="0"/>
              <a:t>Communication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1816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Communication from shore to subsea node</a:t>
            </a:r>
          </a:p>
          <a:p>
            <a:pPr lvl="1"/>
            <a:r>
              <a:rPr lang="en-US" dirty="0" smtClean="0"/>
              <a:t>Factors:</a:t>
            </a:r>
          </a:p>
          <a:p>
            <a:pPr lvl="2"/>
            <a:r>
              <a:rPr lang="en-US" dirty="0" smtClean="0"/>
              <a:t>Is your FOCE tethered or standalone?</a:t>
            </a:r>
          </a:p>
          <a:p>
            <a:pPr lvl="2"/>
            <a:r>
              <a:rPr lang="en-US" dirty="0" smtClean="0"/>
              <a:t>Distance</a:t>
            </a:r>
          </a:p>
          <a:p>
            <a:pPr lvl="2"/>
            <a:r>
              <a:rPr lang="en-US" dirty="0" smtClean="0"/>
              <a:t>Bandwidth requirements</a:t>
            </a:r>
          </a:p>
          <a:p>
            <a:pPr lvl="2"/>
            <a:r>
              <a:rPr lang="en-US" dirty="0" smtClean="0"/>
              <a:t>Shore based infrastructure</a:t>
            </a:r>
          </a:p>
          <a:p>
            <a:pPr lvl="1"/>
            <a:r>
              <a:rPr lang="en-US" dirty="0" smtClean="0"/>
              <a:t>Potential choices:</a:t>
            </a:r>
          </a:p>
          <a:p>
            <a:pPr lvl="2"/>
            <a:r>
              <a:rPr lang="en-US" dirty="0" smtClean="0"/>
              <a:t>Tethered: Ethernet, RS-422, DSL</a:t>
            </a:r>
          </a:p>
          <a:p>
            <a:pPr lvl="2"/>
            <a:r>
              <a:rPr lang="en-US" dirty="0" smtClean="0"/>
              <a:t>Standalone: Wireless </a:t>
            </a:r>
            <a:r>
              <a:rPr lang="en-US" dirty="0" err="1" smtClean="0"/>
              <a:t>ethernet</a:t>
            </a:r>
            <a:endParaRPr lang="en-US" dirty="0" smtClean="0"/>
          </a:p>
          <a:p>
            <a:r>
              <a:rPr lang="en-US" dirty="0" smtClean="0"/>
              <a:t>Communication from subsea node to individual external instruments</a:t>
            </a:r>
          </a:p>
          <a:p>
            <a:pPr lvl="1"/>
            <a:r>
              <a:rPr lang="en-US" dirty="0" smtClean="0"/>
              <a:t>Most instruments utilize serial </a:t>
            </a:r>
            <a:r>
              <a:rPr lang="en-US" dirty="0" err="1" smtClean="0"/>
              <a:t>comms</a:t>
            </a:r>
            <a:endParaRPr lang="en-US" dirty="0" smtClean="0"/>
          </a:p>
          <a:p>
            <a:pPr lvl="2"/>
            <a:r>
              <a:rPr lang="en-US" dirty="0" smtClean="0"/>
              <a:t>RS-232 and RS-485 most common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dirty="0"/>
          </a:p>
          <a:p>
            <a:pPr lvl="1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B Serial Serv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1252" y="2702155"/>
            <a:ext cx="3852748" cy="3852748"/>
          </a:xfrm>
          <a:prstGeom prst="rect">
            <a:avLst/>
          </a:prstGeom>
        </p:spPr>
      </p:pic>
      <p:pic>
        <p:nvPicPr>
          <p:cNvPr id="5" name="Picture 4" descr="prd_ts_portserverts816_l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0" y="564995"/>
            <a:ext cx="3810000" cy="381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Serial Port Expansion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600201"/>
            <a:ext cx="4876800" cy="2313878"/>
          </a:xfrm>
        </p:spPr>
        <p:txBody>
          <a:bodyPr>
            <a:normAutofit/>
          </a:bodyPr>
          <a:lstStyle/>
          <a:p>
            <a:r>
              <a:rPr lang="en-US" dirty="0" smtClean="0"/>
              <a:t>Large number of serial ports often needed.</a:t>
            </a:r>
          </a:p>
          <a:p>
            <a:r>
              <a:rPr lang="en-US" dirty="0" smtClean="0"/>
              <a:t>DC Powered expanders &amp; servers are plentiful.</a:t>
            </a:r>
          </a:p>
          <a:p>
            <a:endParaRPr lang="en-US" dirty="0"/>
          </a:p>
        </p:txBody>
      </p:sp>
      <p:pic>
        <p:nvPicPr>
          <p:cNvPr id="4" name="Picture 3" descr="XP003_8web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6070" y="3423423"/>
            <a:ext cx="3200812" cy="31314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Communications Example</a:t>
            </a:r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457200" y="1447800"/>
            <a:ext cx="8534400" cy="289560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44196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57150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31242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304800" y="685800"/>
            <a:ext cx="929640" cy="647241"/>
          </a:xfrm>
          <a:custGeom>
            <a:avLst/>
            <a:gdLst>
              <a:gd name="connsiteX0" fmla="*/ 0 w 1476261"/>
              <a:gd name="connsiteY0" fmla="*/ 150564 h 723441"/>
              <a:gd name="connsiteX1" fmla="*/ 1200839 w 1476261"/>
              <a:gd name="connsiteY1" fmla="*/ 95479 h 723441"/>
              <a:gd name="connsiteX2" fmla="*/ 1476261 w 1476261"/>
              <a:gd name="connsiteY2" fmla="*/ 723441 h 723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76261" h="723441">
                <a:moveTo>
                  <a:pt x="0" y="150564"/>
                </a:moveTo>
                <a:cubicBezTo>
                  <a:pt x="477398" y="75282"/>
                  <a:pt x="954796" y="0"/>
                  <a:pt x="1200839" y="95479"/>
                </a:cubicBezTo>
                <a:cubicBezTo>
                  <a:pt x="1446883" y="190959"/>
                  <a:pt x="1461572" y="457200"/>
                  <a:pt x="1476261" y="723441"/>
                </a:cubicBezTo>
              </a:path>
            </a:pathLst>
          </a:cu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09600" y="2438400"/>
            <a:ext cx="9906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Video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Server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143000" y="1295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19812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6096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4495800" y="4343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3733800" y="4343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2895600" y="4343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2133600" y="4343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1371600" y="4343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1905000" y="1828800"/>
            <a:ext cx="1371600" cy="5334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Ethernet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Switch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5715000" y="1828800"/>
            <a:ext cx="1143000" cy="5334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Computer</a:t>
            </a:r>
          </a:p>
        </p:txBody>
      </p:sp>
      <p:sp>
        <p:nvSpPr>
          <p:cNvPr id="44" name="Freeform 43"/>
          <p:cNvSpPr/>
          <p:nvPr/>
        </p:nvSpPr>
        <p:spPr>
          <a:xfrm>
            <a:off x="741802" y="4494882"/>
            <a:ext cx="745475" cy="749147"/>
          </a:xfrm>
          <a:custGeom>
            <a:avLst/>
            <a:gdLst>
              <a:gd name="connsiteX0" fmla="*/ 62429 w 745475"/>
              <a:gd name="connsiteY0" fmla="*/ 749147 h 749147"/>
              <a:gd name="connsiteX1" fmla="*/ 84463 w 745475"/>
              <a:gd name="connsiteY1" fmla="*/ 341523 h 749147"/>
              <a:gd name="connsiteX2" fmla="*/ 569205 w 745475"/>
              <a:gd name="connsiteY2" fmla="*/ 275422 h 749147"/>
              <a:gd name="connsiteX3" fmla="*/ 745475 w 745475"/>
              <a:gd name="connsiteY3" fmla="*/ 0 h 749147"/>
              <a:gd name="connsiteX4" fmla="*/ 745475 w 745475"/>
              <a:gd name="connsiteY4" fmla="*/ 0 h 7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5475" h="749147">
                <a:moveTo>
                  <a:pt x="62429" y="749147"/>
                </a:moveTo>
                <a:cubicBezTo>
                  <a:pt x="31214" y="584812"/>
                  <a:pt x="0" y="420477"/>
                  <a:pt x="84463" y="341523"/>
                </a:cubicBezTo>
                <a:cubicBezTo>
                  <a:pt x="168926" y="262569"/>
                  <a:pt x="459036" y="332342"/>
                  <a:pt x="569205" y="275422"/>
                </a:cubicBezTo>
                <a:cubicBezTo>
                  <a:pt x="679374" y="218502"/>
                  <a:pt x="745475" y="0"/>
                  <a:pt x="745475" y="0"/>
                </a:cubicBezTo>
                <a:lnTo>
                  <a:pt x="745475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 flipH="1">
            <a:off x="4572000" y="4495800"/>
            <a:ext cx="1447799" cy="749147"/>
          </a:xfrm>
          <a:custGeom>
            <a:avLst/>
            <a:gdLst>
              <a:gd name="connsiteX0" fmla="*/ 62429 w 745475"/>
              <a:gd name="connsiteY0" fmla="*/ 749147 h 749147"/>
              <a:gd name="connsiteX1" fmla="*/ 84463 w 745475"/>
              <a:gd name="connsiteY1" fmla="*/ 341523 h 749147"/>
              <a:gd name="connsiteX2" fmla="*/ 569205 w 745475"/>
              <a:gd name="connsiteY2" fmla="*/ 275422 h 749147"/>
              <a:gd name="connsiteX3" fmla="*/ 745475 w 745475"/>
              <a:gd name="connsiteY3" fmla="*/ 0 h 749147"/>
              <a:gd name="connsiteX4" fmla="*/ 745475 w 745475"/>
              <a:gd name="connsiteY4" fmla="*/ 0 h 7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5475" h="749147">
                <a:moveTo>
                  <a:pt x="62429" y="749147"/>
                </a:moveTo>
                <a:cubicBezTo>
                  <a:pt x="31214" y="584812"/>
                  <a:pt x="0" y="420477"/>
                  <a:pt x="84463" y="341523"/>
                </a:cubicBezTo>
                <a:cubicBezTo>
                  <a:pt x="168926" y="262569"/>
                  <a:pt x="459036" y="332342"/>
                  <a:pt x="569205" y="275422"/>
                </a:cubicBezTo>
                <a:cubicBezTo>
                  <a:pt x="679374" y="218502"/>
                  <a:pt x="745475" y="0"/>
                  <a:pt x="745475" y="0"/>
                </a:cubicBezTo>
                <a:lnTo>
                  <a:pt x="745475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/>
          <p:cNvSpPr/>
          <p:nvPr/>
        </p:nvSpPr>
        <p:spPr>
          <a:xfrm flipH="1">
            <a:off x="3886200" y="4495800"/>
            <a:ext cx="838200" cy="749147"/>
          </a:xfrm>
          <a:custGeom>
            <a:avLst/>
            <a:gdLst>
              <a:gd name="connsiteX0" fmla="*/ 62429 w 745475"/>
              <a:gd name="connsiteY0" fmla="*/ 749147 h 749147"/>
              <a:gd name="connsiteX1" fmla="*/ 84463 w 745475"/>
              <a:gd name="connsiteY1" fmla="*/ 341523 h 749147"/>
              <a:gd name="connsiteX2" fmla="*/ 569205 w 745475"/>
              <a:gd name="connsiteY2" fmla="*/ 275422 h 749147"/>
              <a:gd name="connsiteX3" fmla="*/ 745475 w 745475"/>
              <a:gd name="connsiteY3" fmla="*/ 0 h 749147"/>
              <a:gd name="connsiteX4" fmla="*/ 745475 w 745475"/>
              <a:gd name="connsiteY4" fmla="*/ 0 h 7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5475" h="749147">
                <a:moveTo>
                  <a:pt x="62429" y="749147"/>
                </a:moveTo>
                <a:cubicBezTo>
                  <a:pt x="31214" y="584812"/>
                  <a:pt x="0" y="420477"/>
                  <a:pt x="84463" y="341523"/>
                </a:cubicBezTo>
                <a:cubicBezTo>
                  <a:pt x="168926" y="262569"/>
                  <a:pt x="459036" y="332342"/>
                  <a:pt x="569205" y="275422"/>
                </a:cubicBezTo>
                <a:cubicBezTo>
                  <a:pt x="679374" y="218502"/>
                  <a:pt x="745475" y="0"/>
                  <a:pt x="745475" y="0"/>
                </a:cubicBezTo>
                <a:lnTo>
                  <a:pt x="745475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/>
          <p:cNvSpPr/>
          <p:nvPr/>
        </p:nvSpPr>
        <p:spPr>
          <a:xfrm>
            <a:off x="2170323" y="4494882"/>
            <a:ext cx="77118" cy="738130"/>
          </a:xfrm>
          <a:custGeom>
            <a:avLst/>
            <a:gdLst>
              <a:gd name="connsiteX0" fmla="*/ 11017 w 77118"/>
              <a:gd name="connsiteY0" fmla="*/ 738130 h 738130"/>
              <a:gd name="connsiteX1" fmla="*/ 11017 w 77118"/>
              <a:gd name="connsiteY1" fmla="*/ 363557 h 738130"/>
              <a:gd name="connsiteX2" fmla="*/ 77118 w 77118"/>
              <a:gd name="connsiteY2" fmla="*/ 0 h 738130"/>
              <a:gd name="connsiteX3" fmla="*/ 77118 w 77118"/>
              <a:gd name="connsiteY3" fmla="*/ 0 h 738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118" h="738130">
                <a:moveTo>
                  <a:pt x="11017" y="738130"/>
                </a:moveTo>
                <a:cubicBezTo>
                  <a:pt x="5508" y="612354"/>
                  <a:pt x="0" y="486579"/>
                  <a:pt x="11017" y="363557"/>
                </a:cubicBezTo>
                <a:cubicBezTo>
                  <a:pt x="22034" y="240535"/>
                  <a:pt x="77118" y="0"/>
                  <a:pt x="77118" y="0"/>
                </a:cubicBezTo>
                <a:lnTo>
                  <a:pt x="77118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 47"/>
          <p:cNvSpPr/>
          <p:nvPr/>
        </p:nvSpPr>
        <p:spPr>
          <a:xfrm>
            <a:off x="2958029" y="4494882"/>
            <a:ext cx="400279" cy="738130"/>
          </a:xfrm>
          <a:custGeom>
            <a:avLst/>
            <a:gdLst>
              <a:gd name="connsiteX0" fmla="*/ 369065 w 400279"/>
              <a:gd name="connsiteY0" fmla="*/ 738130 h 738130"/>
              <a:gd name="connsiteX1" fmla="*/ 347031 w 400279"/>
              <a:gd name="connsiteY1" fmla="*/ 363557 h 738130"/>
              <a:gd name="connsiteX2" fmla="*/ 49576 w 400279"/>
              <a:gd name="connsiteY2" fmla="*/ 286438 h 738130"/>
              <a:gd name="connsiteX3" fmla="*/ 49576 w 400279"/>
              <a:gd name="connsiteY3" fmla="*/ 0 h 738130"/>
              <a:gd name="connsiteX4" fmla="*/ 49576 w 400279"/>
              <a:gd name="connsiteY4" fmla="*/ 0 h 738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0279" h="738130">
                <a:moveTo>
                  <a:pt x="369065" y="738130"/>
                </a:moveTo>
                <a:cubicBezTo>
                  <a:pt x="384672" y="588484"/>
                  <a:pt x="400279" y="438839"/>
                  <a:pt x="347031" y="363557"/>
                </a:cubicBezTo>
                <a:cubicBezTo>
                  <a:pt x="293783" y="288275"/>
                  <a:pt x="99152" y="347031"/>
                  <a:pt x="49576" y="286438"/>
                </a:cubicBezTo>
                <a:cubicBezTo>
                  <a:pt x="0" y="225845"/>
                  <a:pt x="49576" y="0"/>
                  <a:pt x="49576" y="0"/>
                </a:cubicBezTo>
                <a:lnTo>
                  <a:pt x="49576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339873" y="6248400"/>
            <a:ext cx="10577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pH Probe</a:t>
            </a:r>
          </a:p>
        </p:txBody>
      </p:sp>
      <p:sp>
        <p:nvSpPr>
          <p:cNvPr id="50" name="Rectangle 49"/>
          <p:cNvSpPr/>
          <p:nvPr/>
        </p:nvSpPr>
        <p:spPr>
          <a:xfrm>
            <a:off x="1882105" y="6248400"/>
            <a:ext cx="5641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CTD</a:t>
            </a:r>
          </a:p>
        </p:txBody>
      </p:sp>
      <p:sp>
        <p:nvSpPr>
          <p:cNvPr id="51" name="Rectangle 50"/>
          <p:cNvSpPr/>
          <p:nvPr/>
        </p:nvSpPr>
        <p:spPr>
          <a:xfrm>
            <a:off x="2955950" y="6248400"/>
            <a:ext cx="7024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ADCP</a:t>
            </a:r>
          </a:p>
        </p:txBody>
      </p:sp>
      <p:sp>
        <p:nvSpPr>
          <p:cNvPr id="52" name="Rectangle 51"/>
          <p:cNvSpPr/>
          <p:nvPr/>
        </p:nvSpPr>
        <p:spPr>
          <a:xfrm>
            <a:off x="4166179" y="6248400"/>
            <a:ext cx="9044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Camera</a:t>
            </a:r>
          </a:p>
        </p:txBody>
      </p:sp>
      <p:sp>
        <p:nvSpPr>
          <p:cNvPr id="53" name="Rectangle 52"/>
          <p:cNvSpPr/>
          <p:nvPr/>
        </p:nvSpPr>
        <p:spPr>
          <a:xfrm>
            <a:off x="5424871" y="6248400"/>
            <a:ext cx="9778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Thruster</a:t>
            </a:r>
          </a:p>
        </p:txBody>
      </p:sp>
      <p:sp>
        <p:nvSpPr>
          <p:cNvPr id="58" name="Rectangle 57"/>
          <p:cNvSpPr/>
          <p:nvPr/>
        </p:nvSpPr>
        <p:spPr>
          <a:xfrm>
            <a:off x="6781800" y="1143000"/>
            <a:ext cx="14098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Subsea Node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9" name="Freeform 58"/>
          <p:cNvSpPr/>
          <p:nvPr/>
        </p:nvSpPr>
        <p:spPr>
          <a:xfrm>
            <a:off x="1197166" y="1443210"/>
            <a:ext cx="708752" cy="769344"/>
          </a:xfrm>
          <a:custGeom>
            <a:avLst/>
            <a:gdLst>
              <a:gd name="connsiteX0" fmla="*/ 708752 w 708752"/>
              <a:gd name="connsiteY0" fmla="*/ 649995 h 769344"/>
              <a:gd name="connsiteX1" fmla="*/ 113841 w 708752"/>
              <a:gd name="connsiteY1" fmla="*/ 661012 h 769344"/>
              <a:gd name="connsiteX2" fmla="*/ 25706 w 708752"/>
              <a:gd name="connsiteY2" fmla="*/ 0 h 769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08752" h="769344">
                <a:moveTo>
                  <a:pt x="708752" y="649995"/>
                </a:moveTo>
                <a:cubicBezTo>
                  <a:pt x="468217" y="709669"/>
                  <a:pt x="227682" y="769344"/>
                  <a:pt x="113841" y="661012"/>
                </a:cubicBezTo>
                <a:cubicBezTo>
                  <a:pt x="0" y="552680"/>
                  <a:pt x="12853" y="276340"/>
                  <a:pt x="25706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9"/>
          <p:cNvSpPr/>
          <p:nvPr/>
        </p:nvSpPr>
        <p:spPr>
          <a:xfrm>
            <a:off x="1608463" y="2357610"/>
            <a:ext cx="499431" cy="503103"/>
          </a:xfrm>
          <a:custGeom>
            <a:avLst/>
            <a:gdLst>
              <a:gd name="connsiteX0" fmla="*/ 0 w 499431"/>
              <a:gd name="connsiteY0" fmla="*/ 440674 h 503103"/>
              <a:gd name="connsiteX1" fmla="*/ 418641 w 499431"/>
              <a:gd name="connsiteY1" fmla="*/ 429657 h 503103"/>
              <a:gd name="connsiteX2" fmla="*/ 484742 w 499431"/>
              <a:gd name="connsiteY2" fmla="*/ 0 h 503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99431" h="503103">
                <a:moveTo>
                  <a:pt x="0" y="440674"/>
                </a:moveTo>
                <a:cubicBezTo>
                  <a:pt x="168925" y="471888"/>
                  <a:pt x="337851" y="503103"/>
                  <a:pt x="418641" y="429657"/>
                </a:cubicBezTo>
                <a:cubicBezTo>
                  <a:pt x="499431" y="356211"/>
                  <a:pt x="492086" y="178105"/>
                  <a:pt x="484742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/>
          <p:cNvSpPr/>
          <p:nvPr/>
        </p:nvSpPr>
        <p:spPr>
          <a:xfrm>
            <a:off x="3429000" y="2743200"/>
            <a:ext cx="1752600" cy="6858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Serial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Expander/Server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3" name="Freeform 62"/>
          <p:cNvSpPr/>
          <p:nvPr/>
        </p:nvSpPr>
        <p:spPr>
          <a:xfrm>
            <a:off x="1187986" y="3426246"/>
            <a:ext cx="2596308" cy="892366"/>
          </a:xfrm>
          <a:custGeom>
            <a:avLst/>
            <a:gdLst>
              <a:gd name="connsiteX0" fmla="*/ 299291 w 2596308"/>
              <a:gd name="connsiteY0" fmla="*/ 892366 h 892366"/>
              <a:gd name="connsiteX1" fmla="*/ 321325 w 2596308"/>
              <a:gd name="connsiteY1" fmla="*/ 198303 h 892366"/>
              <a:gd name="connsiteX2" fmla="*/ 2227243 w 2596308"/>
              <a:gd name="connsiteY2" fmla="*/ 176270 h 892366"/>
              <a:gd name="connsiteX3" fmla="*/ 2535715 w 2596308"/>
              <a:gd name="connsiteY3" fmla="*/ 0 h 892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96308" h="892366">
                <a:moveTo>
                  <a:pt x="299291" y="892366"/>
                </a:moveTo>
                <a:cubicBezTo>
                  <a:pt x="149645" y="605009"/>
                  <a:pt x="0" y="317652"/>
                  <a:pt x="321325" y="198303"/>
                </a:cubicBezTo>
                <a:cubicBezTo>
                  <a:pt x="642650" y="78954"/>
                  <a:pt x="1858178" y="209321"/>
                  <a:pt x="2227243" y="176270"/>
                </a:cubicBezTo>
                <a:cubicBezTo>
                  <a:pt x="2596308" y="143220"/>
                  <a:pt x="2487975" y="29378"/>
                  <a:pt x="2535715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2212555" y="3437263"/>
            <a:ext cx="1632332" cy="881349"/>
          </a:xfrm>
          <a:custGeom>
            <a:avLst/>
            <a:gdLst>
              <a:gd name="connsiteX0" fmla="*/ 45903 w 1632332"/>
              <a:gd name="connsiteY0" fmla="*/ 881349 h 881349"/>
              <a:gd name="connsiteX1" fmla="*/ 134038 w 1632332"/>
              <a:gd name="connsiteY1" fmla="*/ 583894 h 881349"/>
              <a:gd name="connsiteX2" fmla="*/ 850134 w 1632332"/>
              <a:gd name="connsiteY2" fmla="*/ 473725 h 881349"/>
              <a:gd name="connsiteX3" fmla="*/ 1467079 w 1632332"/>
              <a:gd name="connsiteY3" fmla="*/ 374573 h 881349"/>
              <a:gd name="connsiteX4" fmla="*/ 1632332 w 1632332"/>
              <a:gd name="connsiteY4" fmla="*/ 0 h 881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2332" h="881349">
                <a:moveTo>
                  <a:pt x="45903" y="881349"/>
                </a:moveTo>
                <a:cubicBezTo>
                  <a:pt x="22951" y="766590"/>
                  <a:pt x="0" y="651831"/>
                  <a:pt x="134038" y="583894"/>
                </a:cubicBezTo>
                <a:cubicBezTo>
                  <a:pt x="268076" y="515957"/>
                  <a:pt x="850134" y="473725"/>
                  <a:pt x="850134" y="473725"/>
                </a:cubicBezTo>
                <a:cubicBezTo>
                  <a:pt x="1072308" y="438838"/>
                  <a:pt x="1336713" y="453527"/>
                  <a:pt x="1467079" y="374573"/>
                </a:cubicBezTo>
                <a:cubicBezTo>
                  <a:pt x="1597445" y="295619"/>
                  <a:pt x="1606626" y="64265"/>
                  <a:pt x="1632332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2978226" y="3426246"/>
            <a:ext cx="1075981" cy="892366"/>
          </a:xfrm>
          <a:custGeom>
            <a:avLst/>
            <a:gdLst>
              <a:gd name="connsiteX0" fmla="*/ 40396 w 1075981"/>
              <a:gd name="connsiteY0" fmla="*/ 892366 h 892366"/>
              <a:gd name="connsiteX1" fmla="*/ 73446 w 1075981"/>
              <a:gd name="connsiteY1" fmla="*/ 716096 h 892366"/>
              <a:gd name="connsiteX2" fmla="*/ 481070 w 1075981"/>
              <a:gd name="connsiteY2" fmla="*/ 605927 h 892366"/>
              <a:gd name="connsiteX3" fmla="*/ 778526 w 1075981"/>
              <a:gd name="connsiteY3" fmla="*/ 495759 h 892366"/>
              <a:gd name="connsiteX4" fmla="*/ 965813 w 1075981"/>
              <a:gd name="connsiteY4" fmla="*/ 319489 h 892366"/>
              <a:gd name="connsiteX5" fmla="*/ 1075981 w 1075981"/>
              <a:gd name="connsiteY5" fmla="*/ 0 h 892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5981" h="892366">
                <a:moveTo>
                  <a:pt x="40396" y="892366"/>
                </a:moveTo>
                <a:cubicBezTo>
                  <a:pt x="20198" y="828101"/>
                  <a:pt x="0" y="763836"/>
                  <a:pt x="73446" y="716096"/>
                </a:cubicBezTo>
                <a:cubicBezTo>
                  <a:pt x="146892" y="668356"/>
                  <a:pt x="363557" y="642650"/>
                  <a:pt x="481070" y="605927"/>
                </a:cubicBezTo>
                <a:cubicBezTo>
                  <a:pt x="598583" y="569204"/>
                  <a:pt x="697736" y="543499"/>
                  <a:pt x="778526" y="495759"/>
                </a:cubicBezTo>
                <a:cubicBezTo>
                  <a:pt x="859316" y="448019"/>
                  <a:pt x="916237" y="402116"/>
                  <a:pt x="965813" y="319489"/>
                </a:cubicBezTo>
                <a:cubicBezTo>
                  <a:pt x="1015389" y="236863"/>
                  <a:pt x="1075981" y="0"/>
                  <a:pt x="1075981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67"/>
          <p:cNvSpPr/>
          <p:nvPr/>
        </p:nvSpPr>
        <p:spPr>
          <a:xfrm>
            <a:off x="3855904" y="3426246"/>
            <a:ext cx="396607" cy="892366"/>
          </a:xfrm>
          <a:custGeom>
            <a:avLst/>
            <a:gdLst>
              <a:gd name="connsiteX0" fmla="*/ 0 w 396607"/>
              <a:gd name="connsiteY0" fmla="*/ 892366 h 892366"/>
              <a:gd name="connsiteX1" fmla="*/ 55084 w 396607"/>
              <a:gd name="connsiteY1" fmla="*/ 627961 h 892366"/>
              <a:gd name="connsiteX2" fmla="*/ 275421 w 396607"/>
              <a:gd name="connsiteY2" fmla="*/ 396607 h 892366"/>
              <a:gd name="connsiteX3" fmla="*/ 396607 w 396607"/>
              <a:gd name="connsiteY3" fmla="*/ 0 h 892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6607" h="892366">
                <a:moveTo>
                  <a:pt x="0" y="892366"/>
                </a:moveTo>
                <a:cubicBezTo>
                  <a:pt x="4590" y="801477"/>
                  <a:pt x="9181" y="710588"/>
                  <a:pt x="55084" y="627961"/>
                </a:cubicBezTo>
                <a:cubicBezTo>
                  <a:pt x="100988" y="545335"/>
                  <a:pt x="218501" y="501267"/>
                  <a:pt x="275421" y="396607"/>
                </a:cubicBezTo>
                <a:cubicBezTo>
                  <a:pt x="332341" y="291947"/>
                  <a:pt x="364474" y="145973"/>
                  <a:pt x="396607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Freeform 68"/>
          <p:cNvSpPr/>
          <p:nvPr/>
        </p:nvSpPr>
        <p:spPr>
          <a:xfrm>
            <a:off x="4538949" y="3426246"/>
            <a:ext cx="66102" cy="892366"/>
          </a:xfrm>
          <a:custGeom>
            <a:avLst/>
            <a:gdLst>
              <a:gd name="connsiteX0" fmla="*/ 66102 w 66102"/>
              <a:gd name="connsiteY0" fmla="*/ 892366 h 892366"/>
              <a:gd name="connsiteX1" fmla="*/ 0 w 66102"/>
              <a:gd name="connsiteY1" fmla="*/ 0 h 892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6102" h="892366">
                <a:moveTo>
                  <a:pt x="66102" y="892366"/>
                </a:moveTo>
                <a:lnTo>
                  <a:pt x="0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1" name="Straight Connector 70"/>
          <p:cNvCxnSpPr/>
          <p:nvPr/>
        </p:nvCxnSpPr>
        <p:spPr>
          <a:xfrm>
            <a:off x="3276600" y="1905000"/>
            <a:ext cx="24384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2" name="Freeform 71"/>
          <p:cNvSpPr/>
          <p:nvPr/>
        </p:nvSpPr>
        <p:spPr>
          <a:xfrm>
            <a:off x="3283027" y="2050973"/>
            <a:ext cx="925416" cy="692227"/>
          </a:xfrm>
          <a:custGeom>
            <a:avLst/>
            <a:gdLst>
              <a:gd name="connsiteX0" fmla="*/ 0 w 925416"/>
              <a:gd name="connsiteY0" fmla="*/ 108333 h 692227"/>
              <a:gd name="connsiteX1" fmla="*/ 716096 w 925416"/>
              <a:gd name="connsiteY1" fmla="*/ 97316 h 692227"/>
              <a:gd name="connsiteX2" fmla="*/ 925416 w 925416"/>
              <a:gd name="connsiteY2" fmla="*/ 692227 h 692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25416" h="692227">
                <a:moveTo>
                  <a:pt x="0" y="108333"/>
                </a:moveTo>
                <a:cubicBezTo>
                  <a:pt x="280930" y="54166"/>
                  <a:pt x="561860" y="0"/>
                  <a:pt x="716096" y="97316"/>
                </a:cubicBezTo>
                <a:cubicBezTo>
                  <a:pt x="870332" y="194632"/>
                  <a:pt x="897874" y="443429"/>
                  <a:pt x="925416" y="692227"/>
                </a:cubicBezTo>
              </a:path>
            </a:pathLst>
          </a:custGeom>
          <a:ln w="19050"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/>
          <p:cNvSpPr/>
          <p:nvPr/>
        </p:nvSpPr>
        <p:spPr>
          <a:xfrm>
            <a:off x="5867400" y="2971800"/>
            <a:ext cx="1752600" cy="8382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Serial</a:t>
            </a:r>
          </a:p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UARTs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+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Transceivers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4" name="Freeform 73"/>
          <p:cNvSpPr/>
          <p:nvPr/>
        </p:nvSpPr>
        <p:spPr>
          <a:xfrm>
            <a:off x="4740925" y="2084025"/>
            <a:ext cx="974075" cy="637141"/>
          </a:xfrm>
          <a:custGeom>
            <a:avLst/>
            <a:gdLst>
              <a:gd name="connsiteX0" fmla="*/ 139547 w 1118212"/>
              <a:gd name="connsiteY0" fmla="*/ 637141 h 637141"/>
              <a:gd name="connsiteX1" fmla="*/ 139547 w 1118212"/>
              <a:gd name="connsiteY1" fmla="*/ 141382 h 637141"/>
              <a:gd name="connsiteX2" fmla="*/ 976829 w 1118212"/>
              <a:gd name="connsiteY2" fmla="*/ 20197 h 637141"/>
              <a:gd name="connsiteX3" fmla="*/ 987846 w 1118212"/>
              <a:gd name="connsiteY3" fmla="*/ 20197 h 637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8212" h="637141">
                <a:moveTo>
                  <a:pt x="139547" y="637141"/>
                </a:moveTo>
                <a:cubicBezTo>
                  <a:pt x="69773" y="440673"/>
                  <a:pt x="0" y="244206"/>
                  <a:pt x="139547" y="141382"/>
                </a:cubicBezTo>
                <a:cubicBezTo>
                  <a:pt x="279094" y="38558"/>
                  <a:pt x="835446" y="40394"/>
                  <a:pt x="976829" y="20197"/>
                </a:cubicBezTo>
                <a:cubicBezTo>
                  <a:pt x="1118212" y="0"/>
                  <a:pt x="1053029" y="10098"/>
                  <a:pt x="987846" y="20197"/>
                </a:cubicBezTo>
              </a:path>
            </a:pathLst>
          </a:custGeom>
          <a:ln w="19050"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6" name="Straight Connector 75"/>
          <p:cNvCxnSpPr/>
          <p:nvPr/>
        </p:nvCxnSpPr>
        <p:spPr>
          <a:xfrm>
            <a:off x="6096000" y="2362200"/>
            <a:ext cx="0" cy="609600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>
            <a:off x="5181600" y="3276600"/>
            <a:ext cx="685800" cy="0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7467600" y="4953000"/>
            <a:ext cx="1143000" cy="0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Rectangle 54"/>
          <p:cNvSpPr/>
          <p:nvPr/>
        </p:nvSpPr>
        <p:spPr>
          <a:xfrm>
            <a:off x="7391400" y="5029200"/>
            <a:ext cx="15583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Optional Paths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Health Monitoring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Provides top side users with status of environmental conditions in the subsea node.</a:t>
            </a:r>
          </a:p>
          <a:p>
            <a:r>
              <a:rPr lang="en-US" dirty="0" smtClean="0"/>
              <a:t>Can be used to automatically power down instruments in the event of a failure.</a:t>
            </a:r>
          </a:p>
          <a:p>
            <a:r>
              <a:rPr lang="en-US" dirty="0" smtClean="0"/>
              <a:t>Conditions measured:</a:t>
            </a:r>
          </a:p>
          <a:p>
            <a:pPr lvl="1"/>
            <a:r>
              <a:rPr lang="en-US" dirty="0" smtClean="0"/>
              <a:t>Temperature</a:t>
            </a:r>
          </a:p>
          <a:p>
            <a:pPr lvl="1"/>
            <a:r>
              <a:rPr lang="en-US" dirty="0" smtClean="0"/>
              <a:t>Humidity</a:t>
            </a:r>
          </a:p>
          <a:p>
            <a:pPr lvl="1"/>
            <a:r>
              <a:rPr lang="en-US" dirty="0" smtClean="0"/>
              <a:t>Water presence</a:t>
            </a:r>
          </a:p>
          <a:p>
            <a:pPr lvl="1"/>
            <a:r>
              <a:rPr lang="en-US" dirty="0" smtClean="0"/>
              <a:t>Housing pressure</a:t>
            </a:r>
          </a:p>
          <a:p>
            <a:pPr lvl="1"/>
            <a:r>
              <a:rPr lang="en-US" dirty="0" smtClean="0"/>
              <a:t>Orientation 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Health Monitoring Example</a:t>
            </a:r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457200" y="1828800"/>
            <a:ext cx="8534400" cy="289560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Thermocouple</a:t>
            </a:r>
            <a:endParaRPr lang="en-US" dirty="0"/>
          </a:p>
        </p:txBody>
      </p:sp>
      <p:sp>
        <p:nvSpPr>
          <p:cNvPr id="7" name="Freeform 6"/>
          <p:cNvSpPr/>
          <p:nvPr/>
        </p:nvSpPr>
        <p:spPr>
          <a:xfrm>
            <a:off x="304800" y="1066800"/>
            <a:ext cx="929640" cy="647241"/>
          </a:xfrm>
          <a:custGeom>
            <a:avLst/>
            <a:gdLst>
              <a:gd name="connsiteX0" fmla="*/ 0 w 1476261"/>
              <a:gd name="connsiteY0" fmla="*/ 150564 h 723441"/>
              <a:gd name="connsiteX1" fmla="*/ 1200839 w 1476261"/>
              <a:gd name="connsiteY1" fmla="*/ 95479 h 723441"/>
              <a:gd name="connsiteX2" fmla="*/ 1476261 w 1476261"/>
              <a:gd name="connsiteY2" fmla="*/ 723441 h 723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76261" h="723441">
                <a:moveTo>
                  <a:pt x="0" y="150564"/>
                </a:moveTo>
                <a:cubicBezTo>
                  <a:pt x="477398" y="75282"/>
                  <a:pt x="954796" y="0"/>
                  <a:pt x="1200839" y="95479"/>
                </a:cubicBezTo>
                <a:cubicBezTo>
                  <a:pt x="1446883" y="190959"/>
                  <a:pt x="1461572" y="457200"/>
                  <a:pt x="1476261" y="723441"/>
                </a:cubicBezTo>
              </a:path>
            </a:pathLst>
          </a:cu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962400" y="3276600"/>
            <a:ext cx="1219200" cy="8382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Health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Monitor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43000" y="1676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905000" y="2209800"/>
            <a:ext cx="1371600" cy="5334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Ethernet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Switch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191000" y="2286000"/>
            <a:ext cx="1143000" cy="5334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Computer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781800" y="1524000"/>
            <a:ext cx="14098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Subsea Node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0" name="Freeform 29"/>
          <p:cNvSpPr/>
          <p:nvPr/>
        </p:nvSpPr>
        <p:spPr>
          <a:xfrm>
            <a:off x="1197166" y="1824210"/>
            <a:ext cx="708752" cy="769344"/>
          </a:xfrm>
          <a:custGeom>
            <a:avLst/>
            <a:gdLst>
              <a:gd name="connsiteX0" fmla="*/ 708752 w 708752"/>
              <a:gd name="connsiteY0" fmla="*/ 649995 h 769344"/>
              <a:gd name="connsiteX1" fmla="*/ 113841 w 708752"/>
              <a:gd name="connsiteY1" fmla="*/ 661012 h 769344"/>
              <a:gd name="connsiteX2" fmla="*/ 25706 w 708752"/>
              <a:gd name="connsiteY2" fmla="*/ 0 h 769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08752" h="769344">
                <a:moveTo>
                  <a:pt x="708752" y="649995"/>
                </a:moveTo>
                <a:cubicBezTo>
                  <a:pt x="468217" y="709669"/>
                  <a:pt x="227682" y="769344"/>
                  <a:pt x="113841" y="661012"/>
                </a:cubicBezTo>
                <a:cubicBezTo>
                  <a:pt x="0" y="552680"/>
                  <a:pt x="12853" y="276340"/>
                  <a:pt x="25706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8" name="Straight Connector 37"/>
          <p:cNvCxnSpPr/>
          <p:nvPr/>
        </p:nvCxnSpPr>
        <p:spPr>
          <a:xfrm>
            <a:off x="3276600" y="2362200"/>
            <a:ext cx="9144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762000" y="3048000"/>
            <a:ext cx="1295400" cy="3810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48V</a:t>
            </a:r>
            <a:r>
              <a:rPr lang="en-US" dirty="0" smtClean="0">
                <a:solidFill>
                  <a:schemeClr val="tx1"/>
                </a:solidFill>
              </a:rPr>
              <a:t> to </a:t>
            </a:r>
            <a:r>
              <a:rPr lang="en-US" dirty="0" err="1" smtClean="0">
                <a:solidFill>
                  <a:schemeClr val="tx1"/>
                </a:solidFill>
              </a:rPr>
              <a:t>24V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762000" y="3733800"/>
            <a:ext cx="1295400" cy="3810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48V</a:t>
            </a:r>
            <a:r>
              <a:rPr lang="en-US" dirty="0" smtClean="0">
                <a:solidFill>
                  <a:schemeClr val="tx1"/>
                </a:solidFill>
              </a:rPr>
              <a:t> to </a:t>
            </a:r>
            <a:r>
              <a:rPr lang="en-US" dirty="0" err="1" smtClean="0">
                <a:solidFill>
                  <a:schemeClr val="tx1"/>
                </a:solidFill>
              </a:rPr>
              <a:t>12V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7" name="Oval 46"/>
          <p:cNvSpPr/>
          <p:nvPr/>
        </p:nvSpPr>
        <p:spPr>
          <a:xfrm>
            <a:off x="2057400" y="32004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2057400" y="38862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 48"/>
          <p:cNvSpPr/>
          <p:nvPr/>
        </p:nvSpPr>
        <p:spPr>
          <a:xfrm>
            <a:off x="2214391" y="3203155"/>
            <a:ext cx="1824210" cy="290110"/>
          </a:xfrm>
          <a:custGeom>
            <a:avLst/>
            <a:gdLst>
              <a:gd name="connsiteX0" fmla="*/ 0 w 1913263"/>
              <a:gd name="connsiteY0" fmla="*/ 64264 h 290110"/>
              <a:gd name="connsiteX1" fmla="*/ 859316 w 1913263"/>
              <a:gd name="connsiteY1" fmla="*/ 31214 h 290110"/>
              <a:gd name="connsiteX2" fmla="*/ 1762699 w 1913263"/>
              <a:gd name="connsiteY2" fmla="*/ 251551 h 290110"/>
              <a:gd name="connsiteX3" fmla="*/ 1762699 w 1913263"/>
              <a:gd name="connsiteY3" fmla="*/ 262568 h 290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13263" h="290110">
                <a:moveTo>
                  <a:pt x="0" y="64264"/>
                </a:moveTo>
                <a:cubicBezTo>
                  <a:pt x="282766" y="32132"/>
                  <a:pt x="565533" y="0"/>
                  <a:pt x="859316" y="31214"/>
                </a:cubicBezTo>
                <a:cubicBezTo>
                  <a:pt x="1153099" y="62429"/>
                  <a:pt x="1612135" y="212992"/>
                  <a:pt x="1762699" y="251551"/>
                </a:cubicBezTo>
                <a:cubicBezTo>
                  <a:pt x="1913263" y="290110"/>
                  <a:pt x="1837981" y="276339"/>
                  <a:pt x="1762699" y="262568"/>
                </a:cubicBez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 49"/>
          <p:cNvSpPr/>
          <p:nvPr/>
        </p:nvSpPr>
        <p:spPr>
          <a:xfrm>
            <a:off x="2225407" y="3851313"/>
            <a:ext cx="1740665" cy="110169"/>
          </a:xfrm>
          <a:custGeom>
            <a:avLst/>
            <a:gdLst>
              <a:gd name="connsiteX0" fmla="*/ 0 w 1740665"/>
              <a:gd name="connsiteY0" fmla="*/ 110169 h 110169"/>
              <a:gd name="connsiteX1" fmla="*/ 1123721 w 1740665"/>
              <a:gd name="connsiteY1" fmla="*/ 88135 h 110169"/>
              <a:gd name="connsiteX2" fmla="*/ 1740665 w 1740665"/>
              <a:gd name="connsiteY2" fmla="*/ 0 h 110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40665" h="110169">
                <a:moveTo>
                  <a:pt x="0" y="110169"/>
                </a:moveTo>
                <a:cubicBezTo>
                  <a:pt x="416805" y="108332"/>
                  <a:pt x="833610" y="106496"/>
                  <a:pt x="1123721" y="88135"/>
                </a:cubicBezTo>
                <a:cubicBezTo>
                  <a:pt x="1413832" y="69774"/>
                  <a:pt x="1577248" y="34887"/>
                  <a:pt x="1740665" y="0"/>
                </a:cubicBez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4191000" y="4572000"/>
            <a:ext cx="1524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 51"/>
          <p:cNvSpPr/>
          <p:nvPr/>
        </p:nvSpPr>
        <p:spPr>
          <a:xfrm>
            <a:off x="4230477" y="4126735"/>
            <a:ext cx="44068" cy="429658"/>
          </a:xfrm>
          <a:custGeom>
            <a:avLst/>
            <a:gdLst>
              <a:gd name="connsiteX0" fmla="*/ 44068 w 44068"/>
              <a:gd name="connsiteY0" fmla="*/ 429658 h 429658"/>
              <a:gd name="connsiteX1" fmla="*/ 0 w 44068"/>
              <a:gd name="connsiteY1" fmla="*/ 187287 h 429658"/>
              <a:gd name="connsiteX2" fmla="*/ 44068 w 44068"/>
              <a:gd name="connsiteY2" fmla="*/ 0 h 429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4068" h="429658">
                <a:moveTo>
                  <a:pt x="44068" y="429658"/>
                </a:moveTo>
                <a:cubicBezTo>
                  <a:pt x="22034" y="344277"/>
                  <a:pt x="0" y="258897"/>
                  <a:pt x="0" y="187287"/>
                </a:cubicBezTo>
                <a:cubicBezTo>
                  <a:pt x="0" y="115677"/>
                  <a:pt x="22034" y="57838"/>
                  <a:pt x="44068" y="0"/>
                </a:cubicBez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6324600" y="28194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/>
          <p:cNvSpPr/>
          <p:nvPr/>
        </p:nvSpPr>
        <p:spPr>
          <a:xfrm>
            <a:off x="6553200" y="3048000"/>
            <a:ext cx="1524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Box 56"/>
          <p:cNvSpPr txBox="1"/>
          <p:nvPr/>
        </p:nvSpPr>
        <p:spPr>
          <a:xfrm>
            <a:off x="6629400" y="2667000"/>
            <a:ext cx="15550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Ambient Temp</a:t>
            </a:r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6781800" y="2971800"/>
            <a:ext cx="1900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Ambient Humidity</a:t>
            </a:r>
            <a:endParaRPr lang="en-US" dirty="0"/>
          </a:p>
        </p:txBody>
      </p:sp>
      <p:sp>
        <p:nvSpPr>
          <p:cNvPr id="61" name="TextBox 60"/>
          <p:cNvSpPr txBox="1"/>
          <p:nvPr/>
        </p:nvSpPr>
        <p:spPr>
          <a:xfrm>
            <a:off x="7086600" y="3276600"/>
            <a:ext cx="18468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Ambient Pressure</a:t>
            </a:r>
            <a:endParaRPr lang="en-US" dirty="0"/>
          </a:p>
        </p:txBody>
      </p:sp>
      <p:sp>
        <p:nvSpPr>
          <p:cNvPr id="62" name="Rectangle 61"/>
          <p:cNvSpPr/>
          <p:nvPr/>
        </p:nvSpPr>
        <p:spPr>
          <a:xfrm>
            <a:off x="6858000" y="3429000"/>
            <a:ext cx="3048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5166911" y="3531824"/>
            <a:ext cx="1674564" cy="271749"/>
          </a:xfrm>
          <a:custGeom>
            <a:avLst/>
            <a:gdLst>
              <a:gd name="connsiteX0" fmla="*/ 1674564 w 1674564"/>
              <a:gd name="connsiteY0" fmla="*/ 0 h 271749"/>
              <a:gd name="connsiteX1" fmla="*/ 1421176 w 1674564"/>
              <a:gd name="connsiteY1" fmla="*/ 22034 h 271749"/>
              <a:gd name="connsiteX2" fmla="*/ 1266940 w 1674564"/>
              <a:gd name="connsiteY2" fmla="*/ 231354 h 271749"/>
              <a:gd name="connsiteX3" fmla="*/ 0 w 1674564"/>
              <a:gd name="connsiteY3" fmla="*/ 264405 h 271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74564" h="271749">
                <a:moveTo>
                  <a:pt x="1674564" y="0"/>
                </a:moveTo>
                <a:lnTo>
                  <a:pt x="1421176" y="22034"/>
                </a:lnTo>
                <a:cubicBezTo>
                  <a:pt x="1353239" y="60593"/>
                  <a:pt x="1503803" y="190959"/>
                  <a:pt x="1266940" y="231354"/>
                </a:cubicBezTo>
                <a:cubicBezTo>
                  <a:pt x="1030077" y="271749"/>
                  <a:pt x="515038" y="268077"/>
                  <a:pt x="0" y="264405"/>
                </a:cubicBez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 63"/>
          <p:cNvSpPr/>
          <p:nvPr/>
        </p:nvSpPr>
        <p:spPr>
          <a:xfrm>
            <a:off x="5188945" y="3278436"/>
            <a:ext cx="1474424" cy="341523"/>
          </a:xfrm>
          <a:custGeom>
            <a:avLst/>
            <a:gdLst>
              <a:gd name="connsiteX0" fmla="*/ 1454226 w 1474424"/>
              <a:gd name="connsiteY0" fmla="*/ 0 h 341523"/>
              <a:gd name="connsiteX1" fmla="*/ 1443209 w 1474424"/>
              <a:gd name="connsiteY1" fmla="*/ 121186 h 341523"/>
              <a:gd name="connsiteX2" fmla="*/ 1266939 w 1474424"/>
              <a:gd name="connsiteY2" fmla="*/ 143219 h 341523"/>
              <a:gd name="connsiteX3" fmla="*/ 1079653 w 1474424"/>
              <a:gd name="connsiteY3" fmla="*/ 286439 h 341523"/>
              <a:gd name="connsiteX4" fmla="*/ 0 w 1474424"/>
              <a:gd name="connsiteY4" fmla="*/ 341523 h 3415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74424" h="341523">
                <a:moveTo>
                  <a:pt x="1454226" y="0"/>
                </a:moveTo>
                <a:cubicBezTo>
                  <a:pt x="1464325" y="48658"/>
                  <a:pt x="1474424" y="97316"/>
                  <a:pt x="1443209" y="121186"/>
                </a:cubicBezTo>
                <a:cubicBezTo>
                  <a:pt x="1411995" y="145056"/>
                  <a:pt x="1327532" y="115677"/>
                  <a:pt x="1266939" y="143219"/>
                </a:cubicBezTo>
                <a:cubicBezTo>
                  <a:pt x="1206346" y="170761"/>
                  <a:pt x="1290809" y="253388"/>
                  <a:pt x="1079653" y="286439"/>
                </a:cubicBezTo>
                <a:cubicBezTo>
                  <a:pt x="868497" y="319490"/>
                  <a:pt x="434248" y="330506"/>
                  <a:pt x="0" y="341523"/>
                </a:cubicBez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64"/>
          <p:cNvSpPr/>
          <p:nvPr/>
        </p:nvSpPr>
        <p:spPr>
          <a:xfrm>
            <a:off x="5105400" y="2971800"/>
            <a:ext cx="1371599" cy="521465"/>
          </a:xfrm>
          <a:custGeom>
            <a:avLst/>
            <a:gdLst>
              <a:gd name="connsiteX0" fmla="*/ 1402814 w 1516655"/>
              <a:gd name="connsiteY0" fmla="*/ 0 h 523301"/>
              <a:gd name="connsiteX1" fmla="*/ 1314679 w 1516655"/>
              <a:gd name="connsiteY1" fmla="*/ 396607 h 523301"/>
              <a:gd name="connsiteX2" fmla="*/ 190959 w 1516655"/>
              <a:gd name="connsiteY2" fmla="*/ 506776 h 523301"/>
              <a:gd name="connsiteX3" fmla="*/ 168925 w 1516655"/>
              <a:gd name="connsiteY3" fmla="*/ 495759 h 523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6655" h="523301">
                <a:moveTo>
                  <a:pt x="1402814" y="0"/>
                </a:moveTo>
                <a:cubicBezTo>
                  <a:pt x="1459734" y="156072"/>
                  <a:pt x="1516655" y="312144"/>
                  <a:pt x="1314679" y="396607"/>
                </a:cubicBezTo>
                <a:cubicBezTo>
                  <a:pt x="1112703" y="481070"/>
                  <a:pt x="381918" y="490251"/>
                  <a:pt x="190959" y="506776"/>
                </a:cubicBezTo>
                <a:cubicBezTo>
                  <a:pt x="0" y="523301"/>
                  <a:pt x="168925" y="495759"/>
                  <a:pt x="168925" y="495759"/>
                </a:cubicBez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/>
          <p:cNvSpPr/>
          <p:nvPr/>
        </p:nvSpPr>
        <p:spPr>
          <a:xfrm>
            <a:off x="4419600" y="4267200"/>
            <a:ext cx="12859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H2O</a:t>
            </a:r>
            <a:r>
              <a:rPr lang="en-US" dirty="0" smtClean="0"/>
              <a:t> Sensor</a:t>
            </a:r>
            <a:endParaRPr lang="en-US" dirty="0"/>
          </a:p>
        </p:txBody>
      </p:sp>
      <p:sp>
        <p:nvSpPr>
          <p:cNvPr id="67" name="Rectangle 66"/>
          <p:cNvSpPr/>
          <p:nvPr/>
        </p:nvSpPr>
        <p:spPr>
          <a:xfrm>
            <a:off x="1981200" y="3429000"/>
            <a:ext cx="16398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Thermocouples</a:t>
            </a:r>
            <a:endParaRPr lang="en-US" dirty="0"/>
          </a:p>
        </p:txBody>
      </p:sp>
      <p:cxnSp>
        <p:nvCxnSpPr>
          <p:cNvPr id="69" name="Straight Connector 68"/>
          <p:cNvCxnSpPr/>
          <p:nvPr/>
        </p:nvCxnSpPr>
        <p:spPr>
          <a:xfrm>
            <a:off x="4495800" y="2819400"/>
            <a:ext cx="0" cy="4572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0" name="Rectangle 69"/>
          <p:cNvSpPr/>
          <p:nvPr/>
        </p:nvSpPr>
        <p:spPr>
          <a:xfrm>
            <a:off x="1143000" y="4267200"/>
            <a:ext cx="4572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70"/>
          <p:cNvSpPr/>
          <p:nvPr/>
        </p:nvSpPr>
        <p:spPr>
          <a:xfrm>
            <a:off x="1595610" y="4021157"/>
            <a:ext cx="2348429" cy="354376"/>
          </a:xfrm>
          <a:custGeom>
            <a:avLst/>
            <a:gdLst>
              <a:gd name="connsiteX0" fmla="*/ 2348429 w 2348429"/>
              <a:gd name="connsiteY0" fmla="*/ 0 h 354376"/>
              <a:gd name="connsiteX1" fmla="*/ 1004371 w 2348429"/>
              <a:gd name="connsiteY1" fmla="*/ 187286 h 354376"/>
              <a:gd name="connsiteX2" fmla="*/ 167089 w 2348429"/>
              <a:gd name="connsiteY2" fmla="*/ 330506 h 354376"/>
              <a:gd name="connsiteX3" fmla="*/ 1836 w 2348429"/>
              <a:gd name="connsiteY3" fmla="*/ 330506 h 354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48429" h="354376">
                <a:moveTo>
                  <a:pt x="2348429" y="0"/>
                </a:moveTo>
                <a:lnTo>
                  <a:pt x="1004371" y="187286"/>
                </a:lnTo>
                <a:cubicBezTo>
                  <a:pt x="640814" y="242370"/>
                  <a:pt x="334178" y="306636"/>
                  <a:pt x="167089" y="330506"/>
                </a:cubicBezTo>
                <a:cubicBezTo>
                  <a:pt x="0" y="354376"/>
                  <a:pt x="918" y="342441"/>
                  <a:pt x="1836" y="330506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TextBox 71"/>
          <p:cNvSpPr txBox="1"/>
          <p:nvPr/>
        </p:nvSpPr>
        <p:spPr>
          <a:xfrm>
            <a:off x="1143000" y="4343400"/>
            <a:ext cx="1273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Cooling Fan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Can be of almost any variety based upon intended usage in subsea node.</a:t>
            </a:r>
          </a:p>
          <a:p>
            <a:r>
              <a:rPr lang="en-US" dirty="0" smtClean="0"/>
              <a:t>Potential usage:</a:t>
            </a:r>
          </a:p>
          <a:p>
            <a:pPr lvl="1"/>
            <a:r>
              <a:rPr lang="en-US" dirty="0" smtClean="0"/>
              <a:t>Collection and dissemination of data from external instruments and internal subsystems.</a:t>
            </a:r>
          </a:p>
          <a:p>
            <a:pPr lvl="1"/>
            <a:r>
              <a:rPr lang="en-US" dirty="0" smtClean="0"/>
              <a:t>Performing the closed loop operation control of the pH experiments.</a:t>
            </a:r>
          </a:p>
          <a:p>
            <a:pPr lvl="1"/>
            <a:r>
              <a:rPr lang="en-US" dirty="0" smtClean="0"/>
              <a:t>Housing the individual instrument drivers.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Four Potential Electrical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1. PC/104 Stack</a:t>
            </a:r>
          </a:p>
          <a:p>
            <a:pPr>
              <a:buNone/>
            </a:pPr>
            <a:r>
              <a:rPr lang="en-US" dirty="0" smtClean="0"/>
              <a:t>2. </a:t>
            </a:r>
            <a:r>
              <a:rPr lang="en-US" dirty="0" err="1" smtClean="0"/>
              <a:t>Wago</a:t>
            </a:r>
            <a:r>
              <a:rPr lang="en-US" dirty="0" smtClean="0"/>
              <a:t> I/O System</a:t>
            </a:r>
          </a:p>
          <a:p>
            <a:pPr>
              <a:buNone/>
            </a:pPr>
            <a:r>
              <a:rPr lang="en-US" dirty="0" smtClean="0"/>
              <a:t>3. Instrument Chassis</a:t>
            </a:r>
          </a:p>
          <a:p>
            <a:pPr>
              <a:buNone/>
            </a:pPr>
            <a:r>
              <a:rPr lang="en-US" dirty="0" smtClean="0"/>
              <a:t>4. Sensor Node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PC/104 Stack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3886200" cy="609600"/>
          </a:xfrm>
        </p:spPr>
        <p:txBody>
          <a:bodyPr/>
          <a:lstStyle/>
          <a:p>
            <a:r>
              <a:rPr lang="en-US" dirty="0" smtClean="0"/>
              <a:t>What is PC/104?</a:t>
            </a:r>
            <a:endParaRPr lang="en-US" dirty="0"/>
          </a:p>
        </p:txBody>
      </p:sp>
      <p:pic>
        <p:nvPicPr>
          <p:cNvPr id="4" name="Picture 3" descr="PC-104 Boar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" y="2209800"/>
            <a:ext cx="2514600" cy="2011680"/>
          </a:xfrm>
          <a:prstGeom prst="rect">
            <a:avLst/>
          </a:prstGeom>
        </p:spPr>
      </p:pic>
      <p:pic>
        <p:nvPicPr>
          <p:cNvPr id="5" name="Picture 4" descr="PC-104 Plus Boar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000" y="4191000"/>
            <a:ext cx="2514600" cy="2215435"/>
          </a:xfrm>
          <a:prstGeom prst="rect">
            <a:avLst/>
          </a:prstGeom>
        </p:spPr>
      </p:pic>
      <p:pic>
        <p:nvPicPr>
          <p:cNvPr id="7" name="Picture 6" descr="PC-104 Stack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91890" y="1905000"/>
            <a:ext cx="5170171" cy="4495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PC/104 Stack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Modules available (multiple manufacturers):</a:t>
            </a:r>
          </a:p>
          <a:p>
            <a:pPr lvl="1"/>
            <a:r>
              <a:rPr lang="en-US" dirty="0" smtClean="0"/>
              <a:t>CPU</a:t>
            </a:r>
          </a:p>
          <a:p>
            <a:pPr lvl="1"/>
            <a:r>
              <a:rPr lang="en-US" dirty="0" smtClean="0"/>
              <a:t>Data storage</a:t>
            </a:r>
          </a:p>
          <a:p>
            <a:pPr lvl="1"/>
            <a:r>
              <a:rPr lang="en-US" dirty="0" smtClean="0"/>
              <a:t>Power Supply</a:t>
            </a:r>
          </a:p>
          <a:p>
            <a:pPr lvl="1"/>
            <a:r>
              <a:rPr lang="en-US" dirty="0" smtClean="0"/>
              <a:t>Digital I/O, Analog I/O (</a:t>
            </a:r>
            <a:r>
              <a:rPr lang="en-US" dirty="0" err="1" smtClean="0"/>
              <a:t>DAQ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Relay control</a:t>
            </a:r>
          </a:p>
          <a:p>
            <a:pPr lvl="1"/>
            <a:r>
              <a:rPr lang="en-US" dirty="0" smtClean="0"/>
              <a:t>Serial expansion</a:t>
            </a:r>
          </a:p>
          <a:p>
            <a:pPr lvl="1"/>
            <a:r>
              <a:rPr lang="en-US" dirty="0" smtClean="0"/>
              <a:t>Environmental input (temp, hum, etc…)</a:t>
            </a:r>
          </a:p>
          <a:p>
            <a:pPr lvl="1"/>
            <a:r>
              <a:rPr lang="en-US" dirty="0" smtClean="0"/>
              <a:t>Video Server/Encoder</a:t>
            </a:r>
          </a:p>
          <a:p>
            <a:pPr lvl="1"/>
            <a:r>
              <a:rPr lang="en-US" dirty="0" smtClean="0"/>
              <a:t>Ethernet switch</a:t>
            </a:r>
          </a:p>
          <a:p>
            <a:pPr lvl="1"/>
            <a:r>
              <a:rPr lang="en-US" dirty="0" smtClean="0"/>
              <a:t>Others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PC/104 Stack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4040188" cy="422275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Advantages	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57200" y="1981200"/>
            <a:ext cx="4040188" cy="3951288"/>
          </a:xfrm>
        </p:spPr>
        <p:txBody>
          <a:bodyPr/>
          <a:lstStyle/>
          <a:p>
            <a:r>
              <a:rPr lang="en-US" dirty="0" smtClean="0"/>
              <a:t>Rapid prototype/design</a:t>
            </a:r>
          </a:p>
          <a:p>
            <a:r>
              <a:rPr lang="en-US" dirty="0" smtClean="0"/>
              <a:t>Expandable/reconfigurable</a:t>
            </a:r>
          </a:p>
          <a:p>
            <a:r>
              <a:rPr lang="en-US" dirty="0" smtClean="0"/>
              <a:t>Extensive functionality</a:t>
            </a:r>
          </a:p>
          <a:p>
            <a:r>
              <a:rPr lang="en-US" dirty="0" smtClean="0"/>
              <a:t>Relatively inexpensive</a:t>
            </a:r>
          </a:p>
          <a:p>
            <a:r>
              <a:rPr lang="en-US" dirty="0" smtClean="0"/>
              <a:t>Industry standard</a:t>
            </a:r>
          </a:p>
          <a:p>
            <a:r>
              <a:rPr lang="en-US" dirty="0" smtClean="0"/>
              <a:t>Often software drivers included</a:t>
            </a:r>
          </a:p>
          <a:p>
            <a:r>
              <a:rPr lang="en-US" dirty="0" smtClean="0"/>
              <a:t>Can incorporate custom boards</a:t>
            </a:r>
          </a:p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648200" y="1371600"/>
            <a:ext cx="4041775" cy="422275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Disadvantages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4648200" y="1981200"/>
            <a:ext cx="4041775" cy="3951288"/>
          </a:xfrm>
        </p:spPr>
        <p:txBody>
          <a:bodyPr/>
          <a:lstStyle/>
          <a:p>
            <a:r>
              <a:rPr lang="en-US" dirty="0" smtClean="0"/>
              <a:t>Power consumption</a:t>
            </a:r>
          </a:p>
          <a:p>
            <a:r>
              <a:rPr lang="en-US" dirty="0" smtClean="0"/>
              <a:t>Maintenance</a:t>
            </a:r>
          </a:p>
          <a:p>
            <a:pPr lvl="1"/>
            <a:r>
              <a:rPr lang="en-US" dirty="0" smtClean="0"/>
              <a:t>Need to disassemble the stack to get to middle boards.</a:t>
            </a:r>
          </a:p>
          <a:p>
            <a:r>
              <a:rPr lang="en-US" dirty="0" smtClean="0"/>
              <a:t>Limit on # of boards in stack</a:t>
            </a:r>
          </a:p>
          <a:p>
            <a:r>
              <a:rPr lang="en-US" dirty="0" smtClean="0"/>
              <a:t>Sometimes, no software drivers….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itle 4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Cabled System</a:t>
            </a:r>
            <a:endParaRPr lang="en-US" dirty="0"/>
          </a:p>
        </p:txBody>
      </p:sp>
      <p:sp>
        <p:nvSpPr>
          <p:cNvPr id="47" name="Right Triangle 46"/>
          <p:cNvSpPr/>
          <p:nvPr/>
        </p:nvSpPr>
        <p:spPr>
          <a:xfrm>
            <a:off x="2682974" y="4061256"/>
            <a:ext cx="1434757" cy="1508896"/>
          </a:xfrm>
          <a:prstGeom prst="rtTriangle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100000">
                <a:schemeClr val="bg2">
                  <a:lumMod val="7500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630381" y="4058509"/>
            <a:ext cx="2052594" cy="1511643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100000">
                <a:schemeClr val="bg2">
                  <a:lumMod val="7500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9" name="Straight Connector 48"/>
          <p:cNvCxnSpPr/>
          <p:nvPr/>
        </p:nvCxnSpPr>
        <p:spPr>
          <a:xfrm>
            <a:off x="630381" y="5570152"/>
            <a:ext cx="7057081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Rectangle 49"/>
          <p:cNvSpPr/>
          <p:nvPr/>
        </p:nvSpPr>
        <p:spPr>
          <a:xfrm>
            <a:off x="1289410" y="3454401"/>
            <a:ext cx="679622" cy="60410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Isosceles Triangle 50"/>
          <p:cNvSpPr/>
          <p:nvPr/>
        </p:nvSpPr>
        <p:spPr>
          <a:xfrm>
            <a:off x="1061111" y="3118019"/>
            <a:ext cx="1175649" cy="336382"/>
          </a:xfrm>
          <a:prstGeom prst="triangle">
            <a:avLst>
              <a:gd name="adj" fmla="val 49416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1728759" y="3543646"/>
            <a:ext cx="199081" cy="219675"/>
          </a:xfrm>
          <a:prstGeom prst="rect">
            <a:avLst/>
          </a:prstGeom>
          <a:solidFill>
            <a:schemeClr val="bg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5703518" y="5232402"/>
            <a:ext cx="906162" cy="3377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4" name="Straight Connector 53"/>
          <p:cNvCxnSpPr/>
          <p:nvPr/>
        </p:nvCxnSpPr>
        <p:spPr>
          <a:xfrm>
            <a:off x="1927840" y="4061256"/>
            <a:ext cx="0" cy="79633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1927840" y="4140889"/>
            <a:ext cx="1235678" cy="329513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1867429" y="4058509"/>
            <a:ext cx="0" cy="12082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1867429" y="4179331"/>
            <a:ext cx="1447116" cy="387179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3163518" y="4470402"/>
            <a:ext cx="954213" cy="1036595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3314545" y="4566510"/>
            <a:ext cx="933621" cy="100364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4117731" y="5506997"/>
            <a:ext cx="1577551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4248166" y="5570152"/>
            <a:ext cx="1447116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Arc 61"/>
          <p:cNvSpPr/>
          <p:nvPr/>
        </p:nvSpPr>
        <p:spPr>
          <a:xfrm rot="8043587">
            <a:off x="2708898" y="3715264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Arc 62"/>
          <p:cNvSpPr/>
          <p:nvPr/>
        </p:nvSpPr>
        <p:spPr>
          <a:xfrm rot="8043587">
            <a:off x="3060047" y="3715265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Arc 63"/>
          <p:cNvSpPr/>
          <p:nvPr/>
        </p:nvSpPr>
        <p:spPr>
          <a:xfrm rot="8043587">
            <a:off x="3417874" y="3715265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Arc 64"/>
          <p:cNvSpPr/>
          <p:nvPr/>
        </p:nvSpPr>
        <p:spPr>
          <a:xfrm rot="8043587">
            <a:off x="3775700" y="3715265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Arc 65"/>
          <p:cNvSpPr/>
          <p:nvPr/>
        </p:nvSpPr>
        <p:spPr>
          <a:xfrm rot="8043587">
            <a:off x="4133523" y="3715265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Arc 66"/>
          <p:cNvSpPr/>
          <p:nvPr/>
        </p:nvSpPr>
        <p:spPr>
          <a:xfrm rot="8043587">
            <a:off x="4491352" y="3715266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Arc 67"/>
          <p:cNvSpPr/>
          <p:nvPr/>
        </p:nvSpPr>
        <p:spPr>
          <a:xfrm rot="8043587">
            <a:off x="4849175" y="3715263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Arc 68"/>
          <p:cNvSpPr/>
          <p:nvPr/>
        </p:nvSpPr>
        <p:spPr>
          <a:xfrm rot="8043587">
            <a:off x="5207005" y="3715267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Arc 69"/>
          <p:cNvSpPr/>
          <p:nvPr/>
        </p:nvSpPr>
        <p:spPr>
          <a:xfrm rot="8043587">
            <a:off x="6280479" y="3715271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Arc 70"/>
          <p:cNvSpPr/>
          <p:nvPr/>
        </p:nvSpPr>
        <p:spPr>
          <a:xfrm rot="8043587">
            <a:off x="5564827" y="3715267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Arc 71"/>
          <p:cNvSpPr/>
          <p:nvPr/>
        </p:nvSpPr>
        <p:spPr>
          <a:xfrm rot="8043587">
            <a:off x="5922657" y="3715271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Arc 72"/>
          <p:cNvSpPr/>
          <p:nvPr/>
        </p:nvSpPr>
        <p:spPr>
          <a:xfrm rot="8043587">
            <a:off x="6996132" y="3715272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Arc 73"/>
          <p:cNvSpPr/>
          <p:nvPr/>
        </p:nvSpPr>
        <p:spPr>
          <a:xfrm rot="8043587">
            <a:off x="6638310" y="3715272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2095217" y="2653990"/>
            <a:ext cx="11755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Shore </a:t>
            </a:r>
            <a:r>
              <a:rPr lang="en-US" dirty="0" smtClean="0"/>
              <a:t>Side</a:t>
            </a:r>
          </a:p>
          <a:p>
            <a:r>
              <a:rPr lang="en-US" dirty="0" smtClean="0"/>
              <a:t>Station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2522974" y="4607978"/>
            <a:ext cx="784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Tether</a:t>
            </a:r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5296051" y="4566510"/>
            <a:ext cx="13136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Underwater</a:t>
            </a:r>
          </a:p>
          <a:p>
            <a:r>
              <a:rPr lang="en-US" dirty="0" smtClean="0"/>
              <a:t>Connection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PC/104 Stack</a:t>
            </a:r>
            <a:endParaRPr lang="en-US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838200" y="1905002"/>
          <a:ext cx="7696198" cy="3574057"/>
        </p:xfrm>
        <a:graphic>
          <a:graphicData uri="http://schemas.openxmlformats.org/drawingml/2006/table">
            <a:tbl>
              <a:tblPr/>
              <a:tblGrid>
                <a:gridCol w="1422359"/>
                <a:gridCol w="1484202"/>
                <a:gridCol w="1273938"/>
                <a:gridCol w="1026572"/>
                <a:gridCol w="420523"/>
                <a:gridCol w="371050"/>
                <a:gridCol w="435984"/>
                <a:gridCol w="667890"/>
                <a:gridCol w="593680"/>
              </a:tblGrid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Function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Model #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Manufacturer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Notes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Watts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Cost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Quan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 Watts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 Cost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Computer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Cool RoadRunner-LX800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Lippert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6.5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$500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6.5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$500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Storage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500Gb Scorpio Blue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Western Digital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$100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$100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Power Supply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HE104+ DX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Tri-M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$300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$300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Load Switching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DM6956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RTD Embedded Tech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 Channels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$500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$1000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Circuit Breaker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N/A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Ground Faulting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N/A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Load Power Monitoring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MM-32DX-AT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Diamond Sys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 Chan Analog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$600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$600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Environmental Sensing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Model 518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SensoRay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Temp/Hum only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$325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$325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Serial Expansion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Xtreme/104-Plus Port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Connect Tech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 Channels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$350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$700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42.5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$3525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Wago</a:t>
            </a:r>
            <a:r>
              <a:rPr lang="en-US" dirty="0" smtClean="0"/>
              <a:t> I/O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609600"/>
          </a:xfrm>
        </p:spPr>
        <p:txBody>
          <a:bodyPr/>
          <a:lstStyle/>
          <a:p>
            <a:r>
              <a:rPr lang="en-US" dirty="0" smtClean="0"/>
              <a:t>What is a </a:t>
            </a:r>
            <a:r>
              <a:rPr lang="en-US" dirty="0" err="1" smtClean="0"/>
              <a:t>Wago</a:t>
            </a:r>
            <a:r>
              <a:rPr lang="en-US" dirty="0" smtClean="0"/>
              <a:t> I/O System?</a:t>
            </a:r>
            <a:endParaRPr lang="en-US" dirty="0"/>
          </a:p>
        </p:txBody>
      </p:sp>
      <p:pic>
        <p:nvPicPr>
          <p:cNvPr id="4" name="Picture 3" descr="Wago I-O Modul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71600" y="2362200"/>
            <a:ext cx="5715000" cy="41987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Wago</a:t>
            </a:r>
            <a:r>
              <a:rPr lang="en-US" dirty="0" smtClean="0"/>
              <a:t> I/O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Modules available:</a:t>
            </a:r>
          </a:p>
          <a:p>
            <a:pPr lvl="1"/>
            <a:r>
              <a:rPr lang="en-US" dirty="0" smtClean="0"/>
              <a:t>Controller</a:t>
            </a:r>
          </a:p>
          <a:p>
            <a:pPr lvl="1"/>
            <a:r>
              <a:rPr lang="en-US" dirty="0" smtClean="0"/>
              <a:t>Power Supply</a:t>
            </a:r>
          </a:p>
          <a:p>
            <a:pPr lvl="1"/>
            <a:r>
              <a:rPr lang="en-US" dirty="0" smtClean="0"/>
              <a:t>Relay Modules</a:t>
            </a:r>
          </a:p>
          <a:p>
            <a:pPr lvl="1"/>
            <a:r>
              <a:rPr lang="en-US" dirty="0" smtClean="0"/>
              <a:t>Digital I/O, Analog I/O (</a:t>
            </a:r>
            <a:r>
              <a:rPr lang="en-US" dirty="0" err="1" smtClean="0"/>
              <a:t>DAQ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Thermocouple inputs</a:t>
            </a:r>
          </a:p>
          <a:p>
            <a:pPr lvl="1"/>
            <a:r>
              <a:rPr lang="en-US" dirty="0" smtClean="0"/>
              <a:t>DC Motor Driver</a:t>
            </a:r>
          </a:p>
          <a:p>
            <a:pPr lvl="1"/>
            <a:r>
              <a:rPr lang="en-US" dirty="0" smtClean="0"/>
              <a:t>Others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Wago</a:t>
            </a:r>
            <a:r>
              <a:rPr lang="en-US" dirty="0" smtClean="0"/>
              <a:t> I/O System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4040188" cy="422275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Advantages		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Rapid prototype/design</a:t>
            </a:r>
          </a:p>
          <a:p>
            <a:r>
              <a:rPr lang="en-US" dirty="0" smtClean="0"/>
              <a:t>Expandable/reconfigurable</a:t>
            </a:r>
          </a:p>
          <a:p>
            <a:r>
              <a:rPr lang="en-US" dirty="0" smtClean="0"/>
              <a:t>Industry Standard</a:t>
            </a:r>
          </a:p>
          <a:p>
            <a:r>
              <a:rPr lang="en-US" dirty="0" smtClean="0"/>
              <a:t>Generic software interface</a:t>
            </a:r>
          </a:p>
          <a:p>
            <a:r>
              <a:rPr lang="en-US" dirty="0" smtClean="0"/>
              <a:t>Can incorporate custom boards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371600"/>
            <a:ext cx="4041775" cy="422275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Disadvantages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Limited functionality for our requirements</a:t>
            </a:r>
          </a:p>
          <a:p>
            <a:pPr lvl="1"/>
            <a:r>
              <a:rPr lang="en-US" dirty="0" smtClean="0"/>
              <a:t>More custom designs</a:t>
            </a:r>
          </a:p>
          <a:p>
            <a:r>
              <a:rPr lang="en-US" dirty="0" smtClean="0"/>
              <a:t>Power consumption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Wago</a:t>
            </a:r>
            <a:r>
              <a:rPr lang="en-US" dirty="0" smtClean="0"/>
              <a:t> I/O System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81002" y="1676400"/>
          <a:ext cx="8229600" cy="3359230"/>
        </p:xfrm>
        <a:graphic>
          <a:graphicData uri="http://schemas.openxmlformats.org/drawingml/2006/table">
            <a:tbl>
              <a:tblPr/>
              <a:tblGrid>
                <a:gridCol w="1551008"/>
                <a:gridCol w="1122745"/>
                <a:gridCol w="1030148"/>
                <a:gridCol w="1747779"/>
                <a:gridCol w="555584"/>
                <a:gridCol w="555584"/>
                <a:gridCol w="555584"/>
                <a:gridCol w="555584"/>
                <a:gridCol w="555584"/>
              </a:tblGrid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Function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Model #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Manufacturer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Notes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Watts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Cost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Quan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 Watt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 Cost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Computer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750-341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Wago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Eth-Fieldus Coupler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Storage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N/A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Power Supply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N/A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Load Switching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857-304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Wago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Single SPST Relay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Circuit Breaker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N/A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Ground Faulting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N/A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Load Voltage Monitoring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750-483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Wago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Dual Voltage Analog Inputs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Load Current Monitoring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750-475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Wago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Dual Current Analog Inputs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Envr Sensing - Temp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750-469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Wago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Dual Thermocouple input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1.5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4.5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Envr Sensing - Hum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Serial Expansion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N/A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66.5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Instrument Chassis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6019800" cy="609600"/>
          </a:xfrm>
        </p:spPr>
        <p:txBody>
          <a:bodyPr/>
          <a:lstStyle/>
          <a:p>
            <a:r>
              <a:rPr lang="en-US" dirty="0" smtClean="0"/>
              <a:t>What is the Instrument Chassis?</a:t>
            </a:r>
          </a:p>
          <a:p>
            <a:endParaRPr lang="en-US" dirty="0"/>
          </a:p>
        </p:txBody>
      </p:sp>
      <p:pic>
        <p:nvPicPr>
          <p:cNvPr id="5" name="Picture 4" descr="Instrument Chassi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2133600"/>
            <a:ext cx="5330803" cy="4211629"/>
          </a:xfrm>
          <a:prstGeom prst="rect">
            <a:avLst/>
          </a:prstGeom>
        </p:spPr>
      </p:pic>
      <p:pic>
        <p:nvPicPr>
          <p:cNvPr id="6" name="Picture 5" descr="CPU Boar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96000" y="1981200"/>
            <a:ext cx="2470244" cy="1464658"/>
          </a:xfrm>
          <a:prstGeom prst="rect">
            <a:avLst/>
          </a:prstGeom>
        </p:spPr>
      </p:pic>
      <p:pic>
        <p:nvPicPr>
          <p:cNvPr id="7" name="Picture 6" descr="Envr Boar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95999" y="5029200"/>
            <a:ext cx="2429415" cy="1371600"/>
          </a:xfrm>
          <a:prstGeom prst="rect">
            <a:avLst/>
          </a:prstGeom>
        </p:spPr>
      </p:pic>
      <p:pic>
        <p:nvPicPr>
          <p:cNvPr id="8" name="Picture 7" descr="PS Board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95999" y="3505200"/>
            <a:ext cx="2449383" cy="1447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Instrument Chassis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Modules available:</a:t>
            </a:r>
          </a:p>
          <a:p>
            <a:pPr lvl="1"/>
            <a:r>
              <a:rPr lang="en-US" dirty="0" smtClean="0"/>
              <a:t>CPU Board</a:t>
            </a:r>
          </a:p>
          <a:p>
            <a:pPr lvl="1"/>
            <a:r>
              <a:rPr lang="en-US" dirty="0" smtClean="0"/>
              <a:t>Power Supply</a:t>
            </a:r>
          </a:p>
          <a:p>
            <a:pPr lvl="1"/>
            <a:r>
              <a:rPr lang="en-US" dirty="0" smtClean="0"/>
              <a:t>Environmental Monitoring Board</a:t>
            </a:r>
          </a:p>
          <a:p>
            <a:pPr lvl="1"/>
            <a:r>
              <a:rPr lang="en-US" dirty="0" smtClean="0"/>
              <a:t>Low Voltage Load Switcher (8 channels)</a:t>
            </a:r>
          </a:p>
          <a:p>
            <a:pPr lvl="1"/>
            <a:r>
              <a:rPr lang="en-US" dirty="0" smtClean="0"/>
              <a:t>Medium Voltage Load Switcher (4 channels)</a:t>
            </a:r>
          </a:p>
          <a:p>
            <a:pPr lvl="1"/>
            <a:r>
              <a:rPr lang="en-US" dirty="0" smtClean="0"/>
              <a:t>Ground Fault Detection Board (16 channels)</a:t>
            </a:r>
          </a:p>
          <a:p>
            <a:pPr lvl="1"/>
            <a:r>
              <a:rPr lang="en-US" dirty="0" smtClean="0"/>
              <a:t>Others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Instrument Chassis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4040188" cy="498475"/>
          </a:xfrm>
        </p:spPr>
        <p:txBody>
          <a:bodyPr/>
          <a:lstStyle/>
          <a:p>
            <a:r>
              <a:rPr lang="en-US" dirty="0" smtClean="0"/>
              <a:t>Advantages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Was designed specifically for use in the shallow water FOCE system</a:t>
            </a:r>
          </a:p>
          <a:p>
            <a:r>
              <a:rPr lang="en-US" dirty="0" smtClean="0"/>
              <a:t>Modular; new boards can be designed.</a:t>
            </a:r>
          </a:p>
          <a:p>
            <a:r>
              <a:rPr lang="en-US" dirty="0" smtClean="0"/>
              <a:t>Low Power design</a:t>
            </a:r>
          </a:p>
          <a:p>
            <a:r>
              <a:rPr lang="en-US" dirty="0" smtClean="0"/>
              <a:t>Simple software interface</a:t>
            </a:r>
          </a:p>
          <a:p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648200" y="1295400"/>
            <a:ext cx="4041775" cy="498475"/>
          </a:xfrm>
        </p:spPr>
        <p:txBody>
          <a:bodyPr/>
          <a:lstStyle/>
          <a:p>
            <a:r>
              <a:rPr lang="en-US" dirty="0" smtClean="0"/>
              <a:t>Disadvantages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Design complexity</a:t>
            </a:r>
          </a:p>
          <a:p>
            <a:r>
              <a:rPr lang="en-US" dirty="0" smtClean="0"/>
              <a:t>Expensive to produce</a:t>
            </a:r>
          </a:p>
          <a:p>
            <a:r>
              <a:rPr lang="en-US" dirty="0" smtClean="0"/>
              <a:t>Custom firmware needed</a:t>
            </a:r>
          </a:p>
          <a:p>
            <a:r>
              <a:rPr lang="en-US" dirty="0" smtClean="0"/>
              <a:t>Currently, no serial expansion included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Instrument Chassis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33400" y="1752600"/>
          <a:ext cx="8153401" cy="4225220"/>
        </p:xfrm>
        <a:graphic>
          <a:graphicData uri="http://schemas.openxmlformats.org/drawingml/2006/table">
            <a:tbl>
              <a:tblPr/>
              <a:tblGrid>
                <a:gridCol w="1600200"/>
                <a:gridCol w="767211"/>
                <a:gridCol w="865308"/>
                <a:gridCol w="2329881"/>
                <a:gridCol w="561590"/>
                <a:gridCol w="511873"/>
                <a:gridCol w="356483"/>
                <a:gridCol w="539295"/>
                <a:gridCol w="621560"/>
              </a:tblGrid>
              <a:tr h="3505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Function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Model #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Manuf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Notes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Watts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Cost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#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Tot Watt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Tot Cost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5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CPU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MBARI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0.680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$253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0.680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$253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5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Power Supply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MBARI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0.335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$324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0.335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$324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5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Backplane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MBARI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$193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$193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5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Environmental Board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MBARI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8-hum, 4-temp, pressure, X,Y,Z, H2O Sense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0.200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$316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0.200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$316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5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Low Voltage Load Switcher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MBARI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8-channels, 0-24V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0.250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$550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0.750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$1650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5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Medium Voltage Load Switcher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MBARI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4-channels 24V-48V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0.250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$425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0.250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$425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5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Ground Fault Detection Board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MBARI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16-Channels (with 4 HV)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0.200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$325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0.200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$325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520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Q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2.4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520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Act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$3,486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Sensor Node Board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7467600" cy="609599"/>
          </a:xfrm>
        </p:spPr>
        <p:txBody>
          <a:bodyPr/>
          <a:lstStyle/>
          <a:p>
            <a:r>
              <a:rPr lang="en-US" dirty="0" smtClean="0"/>
              <a:t>What is the Sensor Node Board?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38200" y="3048000"/>
            <a:ext cx="7467600" cy="30480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066800" y="3276600"/>
            <a:ext cx="2667000" cy="259080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Pluggable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CPU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Module</a:t>
            </a:r>
          </a:p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BeagleBone</a:t>
            </a:r>
            <a:r>
              <a:rPr lang="en-US" dirty="0" smtClean="0">
                <a:solidFill>
                  <a:schemeClr val="tx1"/>
                </a:solidFill>
              </a:rPr>
              <a:t>?</a:t>
            </a:r>
          </a:p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Arduino</a:t>
            </a:r>
            <a:r>
              <a:rPr lang="en-US" dirty="0" smtClean="0">
                <a:solidFill>
                  <a:schemeClr val="tx1"/>
                </a:solidFill>
              </a:rPr>
              <a:t>?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Microchip </a:t>
            </a:r>
            <a:r>
              <a:rPr lang="en-US" dirty="0" err="1" smtClean="0">
                <a:solidFill>
                  <a:schemeClr val="tx1"/>
                </a:solidFill>
              </a:rPr>
              <a:t>PIC</a:t>
            </a:r>
            <a:r>
              <a:rPr lang="en-US" dirty="0" smtClean="0">
                <a:solidFill>
                  <a:schemeClr val="tx1"/>
                </a:solidFill>
              </a:rPr>
              <a:t>?</a:t>
            </a:r>
          </a:p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SmartSensor</a:t>
            </a:r>
            <a:r>
              <a:rPr lang="en-US" dirty="0" smtClean="0">
                <a:solidFill>
                  <a:schemeClr val="tx1"/>
                </a:solidFill>
              </a:rPr>
              <a:t>?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9600" y="3352800"/>
            <a:ext cx="2286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09600" y="5029200"/>
            <a:ext cx="2286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305800" y="3276600"/>
            <a:ext cx="2286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8305800" y="5257800"/>
            <a:ext cx="2286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34000" y="5334000"/>
            <a:ext cx="762000" cy="533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UART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553200" y="5334000"/>
            <a:ext cx="1295400" cy="533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Serial Transceiver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962400" y="3276600"/>
            <a:ext cx="1143000" cy="6858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Load Switching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477000" y="4191000"/>
            <a:ext cx="1447800" cy="762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Ground Fault Detection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800600" y="4191000"/>
            <a:ext cx="1447800" cy="762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Over/Under</a:t>
            </a:r>
          </a:p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Curr</a:t>
            </a:r>
            <a:r>
              <a:rPr lang="en-US" dirty="0" smtClean="0">
                <a:solidFill>
                  <a:schemeClr val="tx1"/>
                </a:solidFill>
              </a:rPr>
              <a:t>/Volt</a:t>
            </a:r>
          </a:p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Det</a:t>
            </a:r>
            <a:r>
              <a:rPr lang="en-US" dirty="0" smtClean="0">
                <a:solidFill>
                  <a:schemeClr val="tx1"/>
                </a:solidFill>
              </a:rPr>
              <a:t> / Mon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334000" y="3276600"/>
            <a:ext cx="1143000" cy="6858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Inrush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Limiting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705600" y="3276600"/>
            <a:ext cx="1143000" cy="6858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Circuit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Breaker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228600" y="3733800"/>
            <a:ext cx="381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228600" y="5410200"/>
            <a:ext cx="381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8534400" y="3581400"/>
            <a:ext cx="381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8534400" y="5562600"/>
            <a:ext cx="381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228600" y="2743200"/>
            <a:ext cx="19927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DC Power from Bus</a:t>
            </a:r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152400" y="6019800"/>
            <a:ext cx="29326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Ethernet </a:t>
            </a:r>
            <a:r>
              <a:rPr lang="en-US" dirty="0" err="1" smtClean="0"/>
              <a:t>Comms</a:t>
            </a:r>
            <a:r>
              <a:rPr lang="en-US" dirty="0" smtClean="0"/>
              <a:t> from Switch</a:t>
            </a:r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6702370" y="2667000"/>
            <a:ext cx="24416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DC Power to Instrument</a:t>
            </a:r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6368112" y="6096000"/>
            <a:ext cx="27758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Serial </a:t>
            </a:r>
            <a:r>
              <a:rPr lang="en-US" dirty="0" err="1" smtClean="0"/>
              <a:t>comms</a:t>
            </a:r>
            <a:r>
              <a:rPr lang="en-US" dirty="0" smtClean="0"/>
              <a:t> to Instrument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Shore </a:t>
            </a:r>
            <a:r>
              <a:rPr lang="en-US" dirty="0" smtClean="0"/>
              <a:t>Side Station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Physical </a:t>
            </a:r>
            <a:r>
              <a:rPr lang="en-US" dirty="0" smtClean="0"/>
              <a:t>Requirements</a:t>
            </a:r>
          </a:p>
          <a:p>
            <a:pPr lvl="1"/>
            <a:r>
              <a:rPr lang="en-US" dirty="0" smtClean="0"/>
              <a:t>Location</a:t>
            </a:r>
            <a:endParaRPr lang="en-US" dirty="0" smtClean="0"/>
          </a:p>
          <a:p>
            <a:pPr lvl="1"/>
            <a:r>
              <a:rPr lang="en-US" dirty="0" smtClean="0"/>
              <a:t>Type of Installation</a:t>
            </a:r>
          </a:p>
          <a:p>
            <a:pPr lvl="1"/>
            <a:r>
              <a:rPr lang="en-US" dirty="0" smtClean="0"/>
              <a:t>Weather / Environmental </a:t>
            </a:r>
            <a:r>
              <a:rPr lang="en-US" dirty="0" smtClean="0"/>
              <a:t>Conditions</a:t>
            </a:r>
          </a:p>
          <a:p>
            <a:pPr lvl="1"/>
            <a:r>
              <a:rPr lang="en-US" dirty="0" smtClean="0"/>
              <a:t>Cable path (buried, exposed)</a:t>
            </a:r>
            <a:endParaRPr lang="en-US" dirty="0" smtClean="0"/>
          </a:p>
          <a:p>
            <a:pPr lvl="1"/>
            <a:r>
              <a:rPr lang="en-US" dirty="0" smtClean="0"/>
              <a:t>Permitting</a:t>
            </a:r>
            <a:endParaRPr lang="en-US" dirty="0" smtClean="0"/>
          </a:p>
          <a:p>
            <a:r>
              <a:rPr lang="en-US" dirty="0" smtClean="0"/>
              <a:t>Electrical Requirements</a:t>
            </a:r>
          </a:p>
          <a:p>
            <a:pPr lvl="1"/>
            <a:r>
              <a:rPr lang="en-US" dirty="0" smtClean="0"/>
              <a:t>Power </a:t>
            </a:r>
            <a:r>
              <a:rPr lang="en-US" dirty="0" smtClean="0"/>
              <a:t>Source</a:t>
            </a:r>
          </a:p>
          <a:p>
            <a:pPr lvl="1"/>
            <a:r>
              <a:rPr lang="en-US" dirty="0" smtClean="0"/>
              <a:t>Communication Equipment</a:t>
            </a:r>
          </a:p>
          <a:p>
            <a:pPr lvl="1"/>
            <a:r>
              <a:rPr lang="en-US" dirty="0" smtClean="0"/>
              <a:t>Ground Fault Detection / Safety</a:t>
            </a:r>
          </a:p>
          <a:p>
            <a:pPr lvl="1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Sensor Node Board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Modules available? </a:t>
            </a:r>
          </a:p>
          <a:p>
            <a:pPr lvl="1"/>
            <a:r>
              <a:rPr lang="en-US" dirty="0" smtClean="0"/>
              <a:t>None, it is a fully functional standalone unit</a:t>
            </a:r>
          </a:p>
          <a:p>
            <a:pPr lvl="1"/>
            <a:r>
              <a:rPr lang="en-US" dirty="0" smtClean="0"/>
              <a:t>1-3 instruments per Sensor Node board</a:t>
            </a:r>
          </a:p>
          <a:p>
            <a:r>
              <a:rPr lang="en-US" dirty="0" smtClean="0"/>
              <a:t>Functions available:</a:t>
            </a:r>
          </a:p>
          <a:p>
            <a:pPr lvl="1"/>
            <a:r>
              <a:rPr lang="en-US" dirty="0" smtClean="0"/>
              <a:t>CPU, storage</a:t>
            </a:r>
          </a:p>
          <a:p>
            <a:pPr lvl="2"/>
            <a:r>
              <a:rPr lang="en-US" dirty="0" smtClean="0"/>
              <a:t>Device driver could be active locally</a:t>
            </a:r>
          </a:p>
          <a:p>
            <a:pPr lvl="1"/>
            <a:r>
              <a:rPr lang="en-US" dirty="0" smtClean="0"/>
              <a:t>Serial interface (</a:t>
            </a:r>
            <a:r>
              <a:rPr lang="en-US" dirty="0" err="1" smtClean="0"/>
              <a:t>uart</a:t>
            </a:r>
            <a:r>
              <a:rPr lang="en-US" dirty="0" smtClean="0"/>
              <a:t> + transceiver)</a:t>
            </a:r>
          </a:p>
          <a:p>
            <a:pPr lvl="1"/>
            <a:r>
              <a:rPr lang="en-US" dirty="0" smtClean="0"/>
              <a:t>Load switching</a:t>
            </a:r>
          </a:p>
          <a:p>
            <a:pPr lvl="2"/>
            <a:r>
              <a:rPr lang="en-US" dirty="0" smtClean="0"/>
              <a:t>Over/under </a:t>
            </a:r>
            <a:r>
              <a:rPr lang="en-US" dirty="0" err="1" smtClean="0"/>
              <a:t>curr</a:t>
            </a:r>
            <a:r>
              <a:rPr lang="en-US" dirty="0" smtClean="0"/>
              <a:t>/voltage detection</a:t>
            </a:r>
          </a:p>
          <a:p>
            <a:pPr lvl="2"/>
            <a:r>
              <a:rPr lang="en-US" dirty="0" smtClean="0"/>
              <a:t>Ground fault monitoring</a:t>
            </a:r>
          </a:p>
          <a:p>
            <a:pPr lvl="2"/>
            <a:r>
              <a:rPr lang="en-US" dirty="0" smtClean="0"/>
              <a:t>Current/Voltage monitoring</a:t>
            </a:r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dirty="0"/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Sensor Node Board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4040188" cy="498475"/>
          </a:xfrm>
        </p:spPr>
        <p:txBody>
          <a:bodyPr/>
          <a:lstStyle/>
          <a:p>
            <a:r>
              <a:rPr lang="en-US" dirty="0" smtClean="0"/>
              <a:t>Advantages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All functions on one board</a:t>
            </a:r>
          </a:p>
          <a:p>
            <a:r>
              <a:rPr lang="en-US" dirty="0" smtClean="0"/>
              <a:t>CPU simple to program</a:t>
            </a:r>
          </a:p>
          <a:p>
            <a:r>
              <a:rPr lang="en-US" dirty="0" smtClean="0"/>
              <a:t>Single board design can handle a large variety of instruments</a:t>
            </a:r>
          </a:p>
          <a:p>
            <a:r>
              <a:rPr lang="en-US" dirty="0" smtClean="0"/>
              <a:t>Open source HW and SW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447800"/>
            <a:ext cx="4041775" cy="498475"/>
          </a:xfrm>
        </p:spPr>
        <p:txBody>
          <a:bodyPr/>
          <a:lstStyle/>
          <a:p>
            <a:r>
              <a:rPr lang="en-US" dirty="0" smtClean="0"/>
              <a:t>Disadvantages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Custom design</a:t>
            </a:r>
          </a:p>
          <a:p>
            <a:r>
              <a:rPr lang="en-US" dirty="0" smtClean="0"/>
              <a:t>Cost?</a:t>
            </a:r>
          </a:p>
          <a:p>
            <a:r>
              <a:rPr lang="en-US" dirty="0" smtClean="0"/>
              <a:t>Distribution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Electrical System Comparison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524000" y="1371600"/>
          <a:ext cx="5283920" cy="5293801"/>
        </p:xfrm>
        <a:graphic>
          <a:graphicData uri="http://schemas.openxmlformats.org/drawingml/2006/table">
            <a:tbl>
              <a:tblPr/>
              <a:tblGrid>
                <a:gridCol w="1763496"/>
                <a:gridCol w="880106"/>
                <a:gridCol w="880106"/>
                <a:gridCol w="880106"/>
                <a:gridCol w="880106"/>
              </a:tblGrid>
              <a:tr h="168216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PC/104</a:t>
                      </a:r>
                    </a:p>
                  </a:txBody>
                  <a:tcPr marL="7206" marR="7206" marT="7206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Wago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Instrument Chassis</a:t>
                      </a:r>
                    </a:p>
                  </a:txBody>
                  <a:tcPr marL="7206" marR="7206" marT="7206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Sensor Node</a:t>
                      </a:r>
                    </a:p>
                    <a:p>
                      <a:pPr algn="l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Board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Central CPU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Local CPU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Local Storage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Hard Drive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SD Card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?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Ethernet Interface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?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Serial Expansion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One per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Load Control Relays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Circuit Breaker Protection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Inrush Limiting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Ground Fault Detection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Thermal Inputs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Humidity Inputs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H2O Sensor Inputs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Pressure Sensor Input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3-Axis Orientation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?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Power Usage (Watts)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45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70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Cost per System ($)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$3500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$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3486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Proposed </a:t>
            </a:r>
            <a:r>
              <a:rPr lang="en-US" sz="4000" dirty="0" err="1" smtClean="0"/>
              <a:t>swFOCE</a:t>
            </a:r>
            <a:r>
              <a:rPr lang="en-US" sz="4000" dirty="0" smtClean="0"/>
              <a:t> Electrical System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525963"/>
          </a:xfrm>
        </p:spPr>
        <p:txBody>
          <a:bodyPr/>
          <a:lstStyle/>
          <a:p>
            <a:r>
              <a:rPr lang="en-US" dirty="0" smtClean="0"/>
              <a:t>Cabled System</a:t>
            </a:r>
          </a:p>
          <a:p>
            <a:pPr lvl="1"/>
            <a:r>
              <a:rPr lang="en-US" dirty="0" smtClean="0"/>
              <a:t>Tether carries 375Vdc and fiber optics for </a:t>
            </a:r>
            <a:r>
              <a:rPr lang="en-US" dirty="0" err="1" smtClean="0"/>
              <a:t>ethernet</a:t>
            </a:r>
            <a:endParaRPr lang="en-US" dirty="0" smtClean="0"/>
          </a:p>
          <a:p>
            <a:r>
              <a:rPr lang="en-US" dirty="0" err="1" smtClean="0"/>
              <a:t>Downconverting</a:t>
            </a:r>
            <a:r>
              <a:rPr lang="en-US" dirty="0" smtClean="0"/>
              <a:t> to 48Vdc in a central node</a:t>
            </a:r>
          </a:p>
          <a:p>
            <a:r>
              <a:rPr lang="en-US" dirty="0" smtClean="0"/>
              <a:t>Copper Gigabit </a:t>
            </a:r>
            <a:r>
              <a:rPr lang="en-US" dirty="0" err="1" smtClean="0"/>
              <a:t>ethernet</a:t>
            </a:r>
            <a:r>
              <a:rPr lang="en-US" dirty="0" smtClean="0"/>
              <a:t> to </a:t>
            </a:r>
            <a:r>
              <a:rPr lang="en-US" dirty="0" err="1" smtClean="0"/>
              <a:t>swFOCE</a:t>
            </a:r>
            <a:r>
              <a:rPr lang="en-US" dirty="0" smtClean="0"/>
              <a:t> node</a:t>
            </a:r>
          </a:p>
          <a:p>
            <a:r>
              <a:rPr lang="en-US" dirty="0" smtClean="0"/>
              <a:t>Utilizing star topology architecture with Sensor Node boards</a:t>
            </a:r>
          </a:p>
          <a:p>
            <a:r>
              <a:rPr lang="en-US" dirty="0" smtClean="0"/>
              <a:t>More</a:t>
            </a:r>
          </a:p>
          <a:p>
            <a:r>
              <a:rPr lang="en-US" dirty="0" smtClean="0"/>
              <a:t>More</a:t>
            </a:r>
          </a:p>
          <a:p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Shore Side Electronics            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517" y="1417638"/>
            <a:ext cx="5301244" cy="1961182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Rack mountable components</a:t>
            </a:r>
          </a:p>
          <a:p>
            <a:pPr lvl="1"/>
            <a:r>
              <a:rPr lang="en-US" dirty="0" smtClean="0"/>
              <a:t>Power Supplies</a:t>
            </a:r>
          </a:p>
          <a:p>
            <a:pPr lvl="1"/>
            <a:r>
              <a:rPr lang="en-US" dirty="0" smtClean="0"/>
              <a:t>Isolation Transformer</a:t>
            </a:r>
          </a:p>
          <a:p>
            <a:pPr lvl="1"/>
            <a:r>
              <a:rPr lang="en-US" dirty="0" smtClean="0"/>
              <a:t>Router</a:t>
            </a:r>
          </a:p>
          <a:p>
            <a:pPr lvl="1"/>
            <a:r>
              <a:rPr lang="en-US" dirty="0" smtClean="0"/>
              <a:t>CO</a:t>
            </a:r>
            <a:r>
              <a:rPr lang="en-US" sz="3300" baseline="-25000" dirty="0" smtClean="0"/>
              <a:t>2</a:t>
            </a:r>
            <a:r>
              <a:rPr lang="en-US" dirty="0" smtClean="0"/>
              <a:t> </a:t>
            </a:r>
            <a:r>
              <a:rPr lang="en-US" dirty="0" smtClean="0"/>
              <a:t>g</a:t>
            </a:r>
            <a:r>
              <a:rPr lang="en-US" dirty="0" smtClean="0"/>
              <a:t>eneration control</a:t>
            </a:r>
          </a:p>
          <a:p>
            <a:pPr lvl="1"/>
            <a:r>
              <a:rPr lang="en-US" dirty="0" smtClean="0"/>
              <a:t>Data Acquisition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87326" y="1003608"/>
            <a:ext cx="2533650" cy="547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Sorensen_XG_1700 pi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3612995"/>
            <a:ext cx="4895385" cy="28658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Cabled Tether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Electrical Requirements</a:t>
            </a:r>
          </a:p>
          <a:p>
            <a:pPr lvl="1"/>
            <a:r>
              <a:rPr lang="en-US" dirty="0" smtClean="0"/>
              <a:t>Power rating</a:t>
            </a:r>
          </a:p>
          <a:p>
            <a:pPr lvl="1"/>
            <a:r>
              <a:rPr lang="en-US" dirty="0" smtClean="0"/>
              <a:t>Communication speed / bandwidth</a:t>
            </a:r>
          </a:p>
          <a:p>
            <a:pPr lvl="1"/>
            <a:r>
              <a:rPr lang="en-US" dirty="0" smtClean="0"/>
              <a:t>Number of conductors (twisted pairs)</a:t>
            </a:r>
          </a:p>
          <a:p>
            <a:pPr lvl="1"/>
            <a:r>
              <a:rPr lang="en-US" dirty="0" smtClean="0"/>
              <a:t>Fiber </a:t>
            </a:r>
            <a:r>
              <a:rPr lang="en-US" dirty="0" smtClean="0"/>
              <a:t>optics?</a:t>
            </a:r>
          </a:p>
          <a:p>
            <a:pPr lvl="1"/>
            <a:r>
              <a:rPr lang="en-US" dirty="0" smtClean="0"/>
              <a:t>Connector selection</a:t>
            </a:r>
          </a:p>
          <a:p>
            <a:r>
              <a:rPr lang="en-US" dirty="0" smtClean="0"/>
              <a:t>Mechanical Requirements</a:t>
            </a:r>
          </a:p>
          <a:p>
            <a:pPr lvl="1"/>
            <a:r>
              <a:rPr lang="en-US" dirty="0" smtClean="0"/>
              <a:t>Length</a:t>
            </a:r>
          </a:p>
          <a:p>
            <a:pPr lvl="1"/>
            <a:r>
              <a:rPr lang="en-US" dirty="0" smtClean="0"/>
              <a:t>Strength</a:t>
            </a:r>
          </a:p>
          <a:p>
            <a:pPr lvl="1"/>
            <a:r>
              <a:rPr lang="en-US" dirty="0" smtClean="0"/>
              <a:t>Anchoring</a:t>
            </a:r>
          </a:p>
          <a:p>
            <a:pPr lvl="1"/>
            <a:r>
              <a:rPr lang="en-US" dirty="0" smtClean="0"/>
              <a:t>Trawl Resistant</a:t>
            </a:r>
          </a:p>
          <a:p>
            <a:pPr lvl="1"/>
            <a:r>
              <a:rPr lang="en-US" dirty="0" smtClean="0"/>
              <a:t>Deployment Method</a:t>
            </a:r>
            <a:endParaRPr lang="en-US" dirty="0"/>
          </a:p>
        </p:txBody>
      </p:sp>
      <p:pic>
        <p:nvPicPr>
          <p:cNvPr id="4" name="Picture 3" descr="Cable Cross Sectio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0202" y="1417638"/>
            <a:ext cx="2541609" cy="1860821"/>
          </a:xfrm>
          <a:prstGeom prst="rect">
            <a:avLst/>
          </a:prstGeom>
        </p:spPr>
      </p:pic>
      <p:pic>
        <p:nvPicPr>
          <p:cNvPr id="5" name="Picture 4" descr="tether-umbilical-cable-for-rov-26964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3461" y="3484060"/>
            <a:ext cx="3858350" cy="30951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 Voltage Source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Advantages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2118345"/>
          </a:xfrm>
        </p:spPr>
        <p:txBody>
          <a:bodyPr/>
          <a:lstStyle/>
          <a:p>
            <a:r>
              <a:rPr lang="en-US" dirty="0" smtClean="0"/>
              <a:t>Minimizes </a:t>
            </a:r>
            <a:r>
              <a:rPr lang="en-US" dirty="0" err="1" smtClean="0"/>
              <a:t>i</a:t>
            </a:r>
            <a:r>
              <a:rPr lang="en-US" sz="2800" baseline="30000" dirty="0" err="1" smtClean="0"/>
              <a:t>2</a:t>
            </a:r>
            <a:r>
              <a:rPr lang="en-US" dirty="0" err="1" smtClean="0"/>
              <a:t>r</a:t>
            </a:r>
            <a:r>
              <a:rPr lang="en-US" dirty="0" smtClean="0"/>
              <a:t> losses in </a:t>
            </a:r>
            <a:r>
              <a:rPr lang="en-US" dirty="0" smtClean="0"/>
              <a:t>cable</a:t>
            </a:r>
            <a:endParaRPr lang="en-US" dirty="0" smtClean="0"/>
          </a:p>
          <a:p>
            <a:r>
              <a:rPr lang="en-US" dirty="0" smtClean="0"/>
              <a:t>Allows for less copper in cable (less $$)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Disadvantages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4"/>
            <a:ext cx="4041775" cy="2999291"/>
          </a:xfrm>
        </p:spPr>
        <p:txBody>
          <a:bodyPr>
            <a:normAutofit/>
          </a:bodyPr>
          <a:lstStyle/>
          <a:p>
            <a:r>
              <a:rPr lang="en-US" dirty="0" smtClean="0"/>
              <a:t>Need to down convert to lower DC voltages </a:t>
            </a:r>
            <a:r>
              <a:rPr lang="en-US" dirty="0" smtClean="0"/>
              <a:t>downstream</a:t>
            </a:r>
            <a:endParaRPr lang="en-US" dirty="0" smtClean="0"/>
          </a:p>
          <a:p>
            <a:r>
              <a:rPr lang="en-US" dirty="0" smtClean="0"/>
              <a:t>Safety concerns</a:t>
            </a:r>
          </a:p>
          <a:p>
            <a:r>
              <a:rPr lang="en-US" dirty="0" smtClean="0"/>
              <a:t>Higher insulation </a:t>
            </a:r>
            <a:r>
              <a:rPr lang="en-US" dirty="0" smtClean="0"/>
              <a:t>resistance (specialty cable) 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Ethernet Standards</a:t>
            </a:r>
            <a:endParaRPr lang="en-US" dirty="0"/>
          </a:p>
        </p:txBody>
      </p:sp>
      <p:pic>
        <p:nvPicPr>
          <p:cNvPr id="4" name="Content Placeholder 3" descr="cables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34066" y="1417638"/>
            <a:ext cx="5022611" cy="484414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Serial Standards</a:t>
            </a:r>
            <a:endParaRPr lang="en-US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1151162" y="2100943"/>
          <a:ext cx="6806294" cy="3068410"/>
        </p:xfrm>
        <a:graphic>
          <a:graphicData uri="http://schemas.openxmlformats.org/drawingml/2006/table">
            <a:tbl>
              <a:tblPr/>
              <a:tblGrid>
                <a:gridCol w="2381488"/>
                <a:gridCol w="1486049"/>
                <a:gridCol w="1357449"/>
                <a:gridCol w="1581308"/>
              </a:tblGrid>
              <a:tr h="489857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Specifications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RS-232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RS-422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RS-485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9857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Mode of Operation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Single-Ended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Differential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Differential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97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 # of Transmitters and Receivers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Trans                              1 Rcvr          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Trans                     10 Rcvrs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 Trans                          32 Rcvrs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9857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Maximum Cable Length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 ft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4000 ft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4000 ft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9857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Maximum Data Rate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1MBit/s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10MBit/s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10MBit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/s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623</TotalTime>
  <Words>1639</Words>
  <Application>Microsoft Office PowerPoint</Application>
  <PresentationFormat>On-screen Show (4:3)</PresentationFormat>
  <Paragraphs>823</Paragraphs>
  <Slides>43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4" baseType="lpstr">
      <vt:lpstr>1_Office Theme</vt:lpstr>
      <vt:lpstr>xFOCE Electrical Design</vt:lpstr>
      <vt:lpstr>Preliminary Considerations </vt:lpstr>
      <vt:lpstr>Cabled System</vt:lpstr>
      <vt:lpstr>Shore Side Station</vt:lpstr>
      <vt:lpstr>    Shore Side Electronics             </vt:lpstr>
      <vt:lpstr>Cabled Tether</vt:lpstr>
      <vt:lpstr>High Voltage Source</vt:lpstr>
      <vt:lpstr>Ethernet Standards</vt:lpstr>
      <vt:lpstr>Serial Standards</vt:lpstr>
      <vt:lpstr>DSL Standards</vt:lpstr>
      <vt:lpstr>Underwater Connectors </vt:lpstr>
      <vt:lpstr>Non-Cabled System</vt:lpstr>
      <vt:lpstr>Mooring</vt:lpstr>
      <vt:lpstr>xFOCE Subsea Node Electronics</vt:lpstr>
      <vt:lpstr>System Level Functions</vt:lpstr>
      <vt:lpstr>DC Power </vt:lpstr>
      <vt:lpstr>DC-DC Converters</vt:lpstr>
      <vt:lpstr>DC Power Example</vt:lpstr>
      <vt:lpstr>Instrument Level Power Control</vt:lpstr>
      <vt:lpstr>Communication</vt:lpstr>
      <vt:lpstr>Serial Port Expansion</vt:lpstr>
      <vt:lpstr>Communications Example</vt:lpstr>
      <vt:lpstr>System Health Monitoring</vt:lpstr>
      <vt:lpstr>Health Monitoring Example</vt:lpstr>
      <vt:lpstr>Computer</vt:lpstr>
      <vt:lpstr>Four Potential Electrical Systems</vt:lpstr>
      <vt:lpstr> PC/104 Stack </vt:lpstr>
      <vt:lpstr>PC/104 Stack</vt:lpstr>
      <vt:lpstr>PC/104 Stack</vt:lpstr>
      <vt:lpstr>PC/104 Stack</vt:lpstr>
      <vt:lpstr>Wago I/O System</vt:lpstr>
      <vt:lpstr>Wago I/O System</vt:lpstr>
      <vt:lpstr>Wago I/O System</vt:lpstr>
      <vt:lpstr>Wago I/O System</vt:lpstr>
      <vt:lpstr>Instrument Chassis</vt:lpstr>
      <vt:lpstr>Instrument Chassis</vt:lpstr>
      <vt:lpstr>Instrument Chassis</vt:lpstr>
      <vt:lpstr>Instrument Chassis</vt:lpstr>
      <vt:lpstr>Sensor Node Board</vt:lpstr>
      <vt:lpstr>Sensor Node Board</vt:lpstr>
      <vt:lpstr>Sensor Node Board</vt:lpstr>
      <vt:lpstr>Electrical System Comparison</vt:lpstr>
      <vt:lpstr>Proposed swFOCE Electrical System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Kent Headley</dc:creator>
  <cp:lastModifiedBy>ckecy</cp:lastModifiedBy>
  <cp:revision>31</cp:revision>
  <dcterms:created xsi:type="dcterms:W3CDTF">2012-04-13T19:26:13Z</dcterms:created>
  <dcterms:modified xsi:type="dcterms:W3CDTF">2012-04-27T21:49:05Z</dcterms:modified>
</cp:coreProperties>
</file>