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77" r:id="rId3"/>
    <p:sldId id="257" r:id="rId4"/>
    <p:sldId id="276" r:id="rId5"/>
    <p:sldId id="290" r:id="rId6"/>
    <p:sldId id="291" r:id="rId7"/>
    <p:sldId id="292" r:id="rId8"/>
    <p:sldId id="293" r:id="rId9"/>
    <p:sldId id="294" r:id="rId10"/>
    <p:sldId id="259" r:id="rId11"/>
    <p:sldId id="264" r:id="rId12"/>
    <p:sldId id="273" r:id="rId13"/>
    <p:sldId id="283" r:id="rId14"/>
    <p:sldId id="313" r:id="rId15"/>
    <p:sldId id="274" r:id="rId16"/>
    <p:sldId id="279" r:id="rId17"/>
    <p:sldId id="311" r:id="rId18"/>
    <p:sldId id="312" r:id="rId19"/>
    <p:sldId id="314" r:id="rId20"/>
    <p:sldId id="315" r:id="rId21"/>
    <p:sldId id="284" r:id="rId22"/>
    <p:sldId id="285" r:id="rId23"/>
    <p:sldId id="286" r:id="rId24"/>
    <p:sldId id="287" r:id="rId25"/>
    <p:sldId id="269" r:id="rId26"/>
    <p:sldId id="302" r:id="rId27"/>
    <p:sldId id="270" r:id="rId28"/>
    <p:sldId id="271" r:id="rId29"/>
    <p:sldId id="272" r:id="rId30"/>
    <p:sldId id="278"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743A07"/>
    <a:srgbClr val="EDEA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9" d="100"/>
          <a:sy n="169" d="100"/>
        </p:scale>
        <p:origin x="-336"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7B92E3-BFBA-7146-B2D8-92847FB5086F}" type="datetimeFigureOut">
              <a:rPr lang="en-US" smtClean="0"/>
              <a:t>4/2/12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C5270D-AF18-7143-806E-046EE10C4045}" type="slidenum">
              <a:rPr lang="en-US" smtClean="0"/>
              <a:t>‹#›</a:t>
            </a:fld>
            <a:endParaRPr lang="en-US"/>
          </a:p>
        </p:txBody>
      </p:sp>
    </p:spTree>
    <p:extLst>
      <p:ext uri="{BB962C8B-B14F-4D97-AF65-F5344CB8AC3E}">
        <p14:creationId xmlns:p14="http://schemas.microsoft.com/office/powerpoint/2010/main" val="40472865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F71854-C481-D544-B184-4EEE69C6495E}" type="slidenum">
              <a:rPr lang="en-US"/>
              <a:pPr/>
              <a:t>30</a:t>
            </a:fld>
            <a:endParaRPr lang="en-US"/>
          </a:p>
        </p:txBody>
      </p:sp>
      <p:sp>
        <p:nvSpPr>
          <p:cNvPr id="118786" name="Rectangle 2"/>
          <p:cNvSpPr>
            <a:spLocks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118787"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952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4745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4229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7271420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jpg"/><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6.gif"/><Relationship Id="rId4" Type="http://schemas.openxmlformats.org/officeDocument/2006/relationships/image" Target="../media/image7.gif"/><Relationship Id="rId5" Type="http://schemas.openxmlformats.org/officeDocument/2006/relationships/image" Target="../media/image8.gif"/><Relationship Id="rId6" Type="http://schemas.openxmlformats.org/officeDocument/2006/relationships/image" Target="../media/image9.gif"/><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4" Type="http://schemas.openxmlformats.org/officeDocument/2006/relationships/image" Target="../media/image22.png"/><Relationship Id="rId5" Type="http://schemas.openxmlformats.org/officeDocument/2006/relationships/image" Target="../media/image23.jpg"/><Relationship Id="rId6" Type="http://schemas.openxmlformats.org/officeDocument/2006/relationships/image" Target="../media/image24.jpg"/><Relationship Id="rId7" Type="http://schemas.openxmlformats.org/officeDocument/2006/relationships/image" Target="../media/image25.JPG"/><Relationship Id="rId8" Type="http://schemas.openxmlformats.org/officeDocument/2006/relationships/image" Target="../media/image17.jpg"/><Relationship Id="rId9" Type="http://schemas.openxmlformats.org/officeDocument/2006/relationships/image" Target="../media/image26.jpg"/><Relationship Id="rId10" Type="http://schemas.openxmlformats.org/officeDocument/2006/relationships/image" Target="../media/image27.jpg"/><Relationship Id="rId11"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4" Type="http://schemas.openxmlformats.org/officeDocument/2006/relationships/image" Target="../media/image17.jpg"/><Relationship Id="rId5" Type="http://schemas.openxmlformats.org/officeDocument/2006/relationships/image" Target="../media/image28.jpg"/><Relationship Id="rId6" Type="http://schemas.openxmlformats.org/officeDocument/2006/relationships/image" Target="../media/image29.jpg"/><Relationship Id="rId7" Type="http://schemas.openxmlformats.org/officeDocument/2006/relationships/image" Target="../media/image30.jpg"/><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gif"/><Relationship Id="rId6" Type="http://schemas.openxmlformats.org/officeDocument/2006/relationships/image" Target="../media/image6.gif"/><Relationship Id="rId7" Type="http://schemas.openxmlformats.org/officeDocument/2006/relationships/image" Target="../media/image7.gif"/><Relationship Id="rId8" Type="http://schemas.openxmlformats.org/officeDocument/2006/relationships/image" Target="../media/image8.gif"/><Relationship Id="rId9" Type="http://schemas.openxmlformats.org/officeDocument/2006/relationships/image" Target="../media/image9.gif"/><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92240" y="1482240"/>
            <a:ext cx="3602819" cy="1323439"/>
          </a:xfrm>
          <a:prstGeom prst="rect">
            <a:avLst/>
          </a:prstGeom>
          <a:noFill/>
        </p:spPr>
        <p:txBody>
          <a:bodyPr wrap="none" rtlCol="0">
            <a:spAutoFit/>
          </a:bodyPr>
          <a:lstStyle/>
          <a:p>
            <a:pPr algn="ctr"/>
            <a:r>
              <a:rPr lang="en-US" sz="4000" dirty="0" err="1" smtClean="0"/>
              <a:t>xFOCE</a:t>
            </a:r>
            <a:r>
              <a:rPr lang="en-US" sz="4000" dirty="0" smtClean="0"/>
              <a:t> / </a:t>
            </a:r>
            <a:r>
              <a:rPr lang="en-US" sz="4000" dirty="0" err="1" smtClean="0"/>
              <a:t>swFOCE</a:t>
            </a:r>
            <a:r>
              <a:rPr lang="en-US" sz="4000" dirty="0" smtClean="0"/>
              <a:t> </a:t>
            </a:r>
          </a:p>
          <a:p>
            <a:pPr algn="ctr"/>
            <a:r>
              <a:rPr lang="en-US" sz="4000" dirty="0" smtClean="0"/>
              <a:t>Review </a:t>
            </a:r>
            <a:endParaRPr lang="en-US" sz="4000" dirty="0"/>
          </a:p>
        </p:txBody>
      </p:sp>
    </p:spTree>
    <p:extLst>
      <p:ext uri="{BB962C8B-B14F-4D97-AF65-F5344CB8AC3E}">
        <p14:creationId xmlns:p14="http://schemas.microsoft.com/office/powerpoint/2010/main" val="347357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006225" cy="646331"/>
          </a:xfrm>
          <a:prstGeom prst="rect">
            <a:avLst/>
          </a:prstGeom>
          <a:noFill/>
        </p:spPr>
        <p:txBody>
          <a:bodyPr wrap="none" rtlCol="0">
            <a:spAutoFit/>
          </a:bodyPr>
          <a:lstStyle/>
          <a:p>
            <a:r>
              <a:rPr lang="en-US" dirty="0" smtClean="0"/>
              <a:t>Capable of supporting 6 to 8 </a:t>
            </a:r>
            <a:r>
              <a:rPr lang="en-US" dirty="0" err="1" smtClean="0"/>
              <a:t>xFOCE</a:t>
            </a:r>
            <a:r>
              <a:rPr lang="en-US" dirty="0" smtClean="0"/>
              <a:t> units</a:t>
            </a:r>
          </a:p>
          <a:p>
            <a:r>
              <a:rPr lang="en-US" dirty="0"/>
              <a:t>	</a:t>
            </a:r>
            <a:r>
              <a:rPr lang="en-US" dirty="0" smtClean="0"/>
              <a:t>(4 active pH </a:t>
            </a:r>
            <a:r>
              <a:rPr lang="en-US" dirty="0" err="1" smtClean="0"/>
              <a:t>chg</a:t>
            </a:r>
            <a:r>
              <a:rPr lang="en-US" dirty="0" smtClean="0"/>
              <a:t> and 4 control)</a:t>
            </a:r>
            <a:endParaRPr lang="en-US" dirty="0"/>
          </a:p>
        </p:txBody>
      </p:sp>
      <p:cxnSp>
        <p:nvCxnSpPr>
          <p:cNvPr id="49" name="Straight Arrow Connector 48"/>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3" name="TextBox 52"/>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4" name="TextBox 53"/>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Tree>
    <p:extLst>
      <p:ext uri="{BB962C8B-B14F-4D97-AF65-F5344CB8AC3E}">
        <p14:creationId xmlns:p14="http://schemas.microsoft.com/office/powerpoint/2010/main" val="121386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8227"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214084" y="35903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83649" y="35903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86407" y="26567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56865" y="26567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57784" y="26567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111356" y="29416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67837" y="29416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60185" y="33616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701548" y="9185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83703" y="1255584"/>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701548" y="1592650"/>
            <a:ext cx="5941839" cy="369332"/>
          </a:xfrm>
          <a:prstGeom prst="rect">
            <a:avLst/>
          </a:prstGeom>
          <a:noFill/>
        </p:spPr>
        <p:txBody>
          <a:bodyPr wrap="none" rtlCol="0">
            <a:spAutoFit/>
          </a:bodyPr>
          <a:lstStyle/>
          <a:p>
            <a:r>
              <a:rPr lang="en-US" dirty="0" smtClean="0"/>
              <a:t>Air / sea interface managed using surface expression (buoy ?)</a:t>
            </a:r>
            <a:endParaRPr lang="en-US" dirty="0"/>
          </a:p>
        </p:txBody>
      </p:sp>
      <p:sp>
        <p:nvSpPr>
          <p:cNvPr id="54" name="TextBox 53"/>
          <p:cNvSpPr txBox="1"/>
          <p:nvPr/>
        </p:nvSpPr>
        <p:spPr>
          <a:xfrm>
            <a:off x="2883662" y="1961982"/>
            <a:ext cx="5141589" cy="646331"/>
          </a:xfrm>
          <a:prstGeom prst="rect">
            <a:avLst/>
          </a:prstGeom>
          <a:noFill/>
        </p:spPr>
        <p:txBody>
          <a:bodyPr wrap="none" rtlCol="0">
            <a:spAutoFit/>
          </a:bodyPr>
          <a:lstStyle/>
          <a:p>
            <a:r>
              <a:rPr lang="en-US" dirty="0" smtClean="0"/>
              <a:t>Capable of supporting 6 </a:t>
            </a:r>
            <a:r>
              <a:rPr lang="en-US" dirty="0" err="1" smtClean="0"/>
              <a:t>xFOCE</a:t>
            </a:r>
            <a:r>
              <a:rPr lang="en-US" dirty="0" smtClean="0"/>
              <a:t> units  (?? Maybe less) </a:t>
            </a:r>
          </a:p>
          <a:p>
            <a:r>
              <a:rPr lang="en-US" dirty="0"/>
              <a:t>	</a:t>
            </a:r>
            <a:r>
              <a:rPr lang="en-US" dirty="0" smtClean="0"/>
              <a:t>(3 active pH </a:t>
            </a:r>
            <a:r>
              <a:rPr lang="en-US" dirty="0" err="1" smtClean="0"/>
              <a:t>chg</a:t>
            </a:r>
            <a:r>
              <a:rPr lang="en-US" dirty="0" smtClean="0"/>
              <a:t> and 3 control)</a:t>
            </a:r>
            <a:endParaRPr lang="en-US" dirty="0"/>
          </a:p>
        </p:txBody>
      </p:sp>
      <p:cxnSp>
        <p:nvCxnSpPr>
          <p:cNvPr id="55" name="Straight Arrow Connector 54"/>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7" name="TextBox 56"/>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8" name="TextBox 57"/>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
        <p:nvSpPr>
          <p:cNvPr id="59" name="Lightning Bolt 58"/>
          <p:cNvSpPr/>
          <p:nvPr/>
        </p:nvSpPr>
        <p:spPr>
          <a:xfrm rot="20793381">
            <a:off x="2551971" y="26634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96550" y="26634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302814" y="2904523"/>
            <a:ext cx="2140204" cy="369332"/>
          </a:xfrm>
          <a:prstGeom prst="rect">
            <a:avLst/>
          </a:prstGeom>
          <a:noFill/>
        </p:spPr>
        <p:txBody>
          <a:bodyPr wrap="none" rtlCol="0">
            <a:spAutoFit/>
          </a:bodyPr>
          <a:lstStyle/>
          <a:p>
            <a:r>
              <a:rPr lang="en-US" dirty="0" err="1" smtClean="0"/>
              <a:t>Comms</a:t>
            </a:r>
            <a:r>
              <a:rPr lang="en-US" dirty="0" smtClean="0"/>
              <a:t> by telemetry</a:t>
            </a:r>
            <a:endParaRPr lang="en-US" dirty="0"/>
          </a:p>
        </p:txBody>
      </p:sp>
    </p:spTree>
    <p:extLst>
      <p:ext uri="{BB962C8B-B14F-4D97-AF65-F5344CB8AC3E}">
        <p14:creationId xmlns:p14="http://schemas.microsoft.com/office/powerpoint/2010/main" val="3426063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a:t>
            </a:r>
            <a:r>
              <a:rPr lang="en-US" dirty="0" smtClean="0"/>
              <a:t>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40106" y="819090"/>
            <a:ext cx="5418388" cy="369332"/>
          </a:xfrm>
          <a:prstGeom prst="rect">
            <a:avLst/>
          </a:prstGeom>
          <a:noFill/>
        </p:spPr>
        <p:txBody>
          <a:bodyPr wrap="square" rtlCol="0">
            <a:spAutoFit/>
          </a:bodyPr>
          <a:lstStyle/>
          <a:p>
            <a:r>
              <a:rPr lang="en-US" b="1" u="sng" dirty="0" smtClean="0">
                <a:solidFill>
                  <a:srgbClr val="FF0000"/>
                </a:solidFill>
              </a:rPr>
              <a:t>This still needs modification   By Bill </a:t>
            </a:r>
            <a:endParaRPr lang="en-US" b="1" u="sng" dirty="0">
              <a:solidFill>
                <a:srgbClr val="FF0000"/>
              </a:solidFill>
            </a:endParaRPr>
          </a:p>
        </p:txBody>
      </p:sp>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7569805" y="5773311"/>
            <a:ext cx="516444" cy="19327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349769" y="6041728"/>
            <a:ext cx="981421" cy="369332"/>
          </a:xfrm>
          <a:prstGeom prst="rect">
            <a:avLst/>
          </a:prstGeom>
          <a:noFill/>
        </p:spPr>
        <p:txBody>
          <a:bodyPr wrap="none" rtlCol="0">
            <a:spAutoFit/>
          </a:bodyPr>
          <a:lstStyle/>
          <a:p>
            <a:r>
              <a:rPr lang="en-US" dirty="0" smtClean="0">
                <a:solidFill>
                  <a:srgbClr val="FF0000"/>
                </a:solidFill>
              </a:rPr>
              <a:t>Flow </a:t>
            </a:r>
            <a:r>
              <a:rPr lang="en-US" dirty="0" err="1" smtClean="0">
                <a:solidFill>
                  <a:srgbClr val="FF0000"/>
                </a:solidFill>
              </a:rPr>
              <a:t>Vel</a:t>
            </a:r>
            <a:endParaRPr lang="en-US" dirty="0">
              <a:solidFill>
                <a:srgbClr val="FF0000"/>
              </a:solidFill>
            </a:endParaRPr>
          </a:p>
        </p:txBody>
      </p:sp>
    </p:spTree>
    <p:extLst>
      <p:ext uri="{BB962C8B-B14F-4D97-AF65-F5344CB8AC3E}">
        <p14:creationId xmlns:p14="http://schemas.microsoft.com/office/powerpoint/2010/main" val="3634375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a:t>
            </a:r>
            <a:r>
              <a:rPr lang="en-US" dirty="0" smtClean="0"/>
              <a:t>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a:t>
            </a:r>
            <a:r>
              <a:rPr lang="en-US" sz="1200" dirty="0" smtClean="0">
                <a:solidFill>
                  <a:srgbClr val="000000"/>
                </a:solidFill>
              </a:rPr>
              <a:t>injector</a:t>
            </a:r>
            <a:r>
              <a:rPr lang="en-US" sz="1200" dirty="0" smtClean="0">
                <a:solidFill>
                  <a:srgbClr val="000000"/>
                </a:solidFill>
              </a:rPr>
              <a:t>(s)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a:t>
            </a:r>
            <a:r>
              <a:rPr lang="en-US" sz="1200" dirty="0" smtClean="0">
                <a:solidFill>
                  <a:srgbClr val="000000"/>
                </a:solidFill>
              </a:rPr>
              <a:t>injector</a:t>
            </a:r>
            <a:r>
              <a:rPr lang="en-US" sz="1200" dirty="0" smtClean="0">
                <a:solidFill>
                  <a:srgbClr val="000000"/>
                </a:solidFill>
              </a:rPr>
              <a:t>(s)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207926885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descr="CO2_Enrich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5" name="Picture 4"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7" name="Picture 6"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8" name="Straight Connector 7"/>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8" name="Picture 27"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45" name="Straight Connector 44"/>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1216700" y="2445303"/>
            <a:ext cx="1113693" cy="523220"/>
          </a:xfrm>
          <a:prstGeom prst="rect">
            <a:avLst/>
          </a:prstGeom>
          <a:noFill/>
        </p:spPr>
        <p:txBody>
          <a:bodyPr wrap="square" rtlCol="0">
            <a:spAutoFit/>
          </a:bodyPr>
          <a:lstStyle/>
          <a:p>
            <a:r>
              <a:rPr lang="en-US" sz="1400" dirty="0" smtClean="0"/>
              <a:t>CO</a:t>
            </a:r>
            <a:r>
              <a:rPr lang="en-US" sz="1400" baseline="-25000" dirty="0" smtClean="0"/>
              <a:t>2</a:t>
            </a:r>
            <a:r>
              <a:rPr lang="en-US" sz="1400" dirty="0" smtClean="0"/>
              <a:t> Mix Electronics</a:t>
            </a:r>
            <a:endParaRPr lang="en-US" sz="1400" dirty="0"/>
          </a:p>
        </p:txBody>
      </p:sp>
      <p:sp>
        <p:nvSpPr>
          <p:cNvPr id="57" name="Rectangle 56"/>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5211686" y="3496061"/>
            <a:ext cx="1113693" cy="738664"/>
          </a:xfrm>
          <a:prstGeom prst="rect">
            <a:avLst/>
          </a:prstGeom>
          <a:noFill/>
        </p:spPr>
        <p:txBody>
          <a:bodyPr wrap="square" rtlCol="0">
            <a:spAutoFit/>
          </a:bodyPr>
          <a:lstStyle/>
          <a:p>
            <a:r>
              <a:rPr lang="en-US" sz="1400" dirty="0" smtClean="0"/>
              <a:t>System Control Electronics</a:t>
            </a:r>
            <a:endParaRPr lang="en-US" sz="1400" dirty="0"/>
          </a:p>
        </p:txBody>
      </p:sp>
      <p:pic>
        <p:nvPicPr>
          <p:cNvPr id="59" name="Picture 58"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60" name="Picture 59"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61" name="Picture 60"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68" name="Straight Connector 67"/>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Rectangle 69"/>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92" name="Rectangle 91"/>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Rectangle 92"/>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TextBox 93"/>
          <p:cNvSpPr txBox="1"/>
          <p:nvPr/>
        </p:nvSpPr>
        <p:spPr>
          <a:xfrm>
            <a:off x="6226246" y="1813559"/>
            <a:ext cx="1115923" cy="307777"/>
          </a:xfrm>
          <a:prstGeom prst="rect">
            <a:avLst/>
          </a:prstGeom>
          <a:noFill/>
        </p:spPr>
        <p:txBody>
          <a:bodyPr wrap="none" rtlCol="0">
            <a:spAutoFit/>
          </a:bodyPr>
          <a:lstStyle/>
          <a:p>
            <a:r>
              <a:rPr lang="en-US" sz="1400" dirty="0" smtClean="0"/>
              <a:t>Diesel Fuel</a:t>
            </a:r>
            <a:endParaRPr lang="en-US" sz="1400" dirty="0"/>
          </a:p>
        </p:txBody>
      </p:sp>
      <p:cxnSp>
        <p:nvCxnSpPr>
          <p:cNvPr id="106" name="Straight Connector 105"/>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6" name="Rectangle 11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Rectangle 117"/>
          <p:cNvSpPr/>
          <p:nvPr/>
        </p:nvSpPr>
        <p:spPr>
          <a:xfrm rot="16200000" flipV="1">
            <a:off x="6884426" y="3511776"/>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Rectangle 118"/>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0" name="Rectangle 119"/>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Block Arc 120"/>
          <p:cNvSpPr/>
          <p:nvPr/>
        </p:nvSpPr>
        <p:spPr>
          <a:xfrm>
            <a:off x="1951294" y="1051558"/>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2" name="TextBox 121"/>
          <p:cNvSpPr txBox="1"/>
          <p:nvPr/>
        </p:nvSpPr>
        <p:spPr>
          <a:xfrm>
            <a:off x="2808552" y="1680046"/>
            <a:ext cx="1991718" cy="307777"/>
          </a:xfrm>
          <a:prstGeom prst="rect">
            <a:avLst/>
          </a:prstGeom>
          <a:noFill/>
        </p:spPr>
        <p:txBody>
          <a:bodyPr wrap="none" rtlCol="0">
            <a:spAutoFit/>
          </a:bodyPr>
          <a:lstStyle/>
          <a:p>
            <a:r>
              <a:rPr lang="en-US" sz="1400" dirty="0" smtClean="0"/>
              <a:t>Exhaust used for CO</a:t>
            </a:r>
            <a:r>
              <a:rPr lang="en-US" sz="1400" baseline="-25000" dirty="0" smtClean="0"/>
              <a:t>2</a:t>
            </a:r>
            <a:endParaRPr lang="en-US" sz="1400" baseline="-25000" dirty="0"/>
          </a:p>
        </p:txBody>
      </p:sp>
      <p:sp>
        <p:nvSpPr>
          <p:cNvPr id="123" name="Rectangle 122"/>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7" name="Rectangle 116"/>
          <p:cNvSpPr/>
          <p:nvPr/>
        </p:nvSpPr>
        <p:spPr>
          <a:xfrm flipV="1">
            <a:off x="3026559" y="2896074"/>
            <a:ext cx="2688658" cy="14979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p:nvPr/>
        </p:nvCxnSpPr>
        <p:spPr>
          <a:xfrm flipH="1">
            <a:off x="2399518" y="2743281"/>
            <a:ext cx="29625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4" name="TextBox 123"/>
          <p:cNvSpPr txBox="1"/>
          <p:nvPr/>
        </p:nvSpPr>
        <p:spPr>
          <a:xfrm>
            <a:off x="3683415" y="2150552"/>
            <a:ext cx="1678640" cy="307777"/>
          </a:xfrm>
          <a:prstGeom prst="rect">
            <a:avLst/>
          </a:prstGeom>
          <a:noFill/>
        </p:spPr>
        <p:txBody>
          <a:bodyPr wrap="none" rtlCol="0">
            <a:spAutoFit/>
          </a:bodyPr>
          <a:lstStyle/>
          <a:p>
            <a:r>
              <a:rPr lang="en-US" sz="1400" dirty="0" smtClean="0"/>
              <a:t>Particle Scrubber</a:t>
            </a:r>
            <a:endParaRPr lang="en-US" sz="1400" dirty="0"/>
          </a:p>
        </p:txBody>
      </p:sp>
      <p:cxnSp>
        <p:nvCxnSpPr>
          <p:cNvPr id="64" name="Straight Connector 63"/>
          <p:cNvCxnSpPr/>
          <p:nvPr/>
        </p:nvCxnSpPr>
        <p:spPr>
          <a:xfrm flipV="1">
            <a:off x="5362055" y="2743281"/>
            <a:ext cx="0" cy="74407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5" name="Cloud Callout 12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Cloud Callout 12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Cloud Callout 12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Cloud Callout 12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itle 1"/>
          <p:cNvSpPr>
            <a:spLocks noGrp="1"/>
          </p:cNvSpPr>
          <p:nvPr>
            <p:ph type="title"/>
          </p:nvPr>
        </p:nvSpPr>
        <p:spPr>
          <a:xfrm>
            <a:off x="796773" y="0"/>
            <a:ext cx="8229600" cy="1143000"/>
          </a:xfrm>
        </p:spPr>
        <p:txBody>
          <a:bodyPr/>
          <a:lstStyle/>
          <a:p>
            <a:r>
              <a:rPr lang="en-US" dirty="0" err="1" smtClean="0"/>
              <a:t>xFOCE</a:t>
            </a:r>
            <a:r>
              <a:rPr lang="en-US" dirty="0"/>
              <a:t> </a:t>
            </a:r>
            <a:r>
              <a:rPr lang="en-US" dirty="0" smtClean="0"/>
              <a:t>Mooring Concept</a:t>
            </a:r>
            <a:endParaRPr lang="en-US" dirty="0"/>
          </a:p>
        </p:txBody>
      </p:sp>
    </p:spTree>
    <p:extLst>
      <p:ext uri="{BB962C8B-B14F-4D97-AF65-F5344CB8AC3E}">
        <p14:creationId xmlns:p14="http://schemas.microsoft.com/office/powerpoint/2010/main" val="4065955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a:t>
            </a:r>
            <a:r>
              <a:rPr lang="en-US" dirty="0" smtClean="0"/>
              <a:t>concept</a:t>
            </a:r>
            <a:endParaRPr lang="en-US" dirty="0"/>
          </a:p>
        </p:txBody>
      </p:sp>
      <p:sp>
        <p:nvSpPr>
          <p:cNvPr id="6" name="TextBox 5"/>
          <p:cNvSpPr txBox="1"/>
          <p:nvPr/>
        </p:nvSpPr>
        <p:spPr>
          <a:xfrm>
            <a:off x="1723082" y="1044830"/>
            <a:ext cx="5696353" cy="369332"/>
          </a:xfrm>
          <a:prstGeom prst="rect">
            <a:avLst/>
          </a:prstGeom>
          <a:noFill/>
        </p:spPr>
        <p:txBody>
          <a:bodyPr wrap="none" rtlCol="0">
            <a:spAutoFit/>
          </a:bodyPr>
          <a:lstStyle/>
          <a:p>
            <a:r>
              <a:rPr lang="en-US" dirty="0" smtClean="0"/>
              <a:t>What is the minimum requirement of elements for </a:t>
            </a:r>
            <a:r>
              <a:rPr lang="en-US" dirty="0" err="1" smtClean="0"/>
              <a:t>xFOCE</a:t>
            </a:r>
            <a:r>
              <a:rPr lang="en-US" dirty="0" smtClean="0"/>
              <a:t>?</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594668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31772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249060" cy="646331"/>
          </a:xfrm>
          <a:prstGeom prst="rect">
            <a:avLst/>
          </a:prstGeom>
          <a:noFill/>
        </p:spPr>
        <p:txBody>
          <a:bodyPr wrap="none" rtlCol="0">
            <a:spAutoFit/>
          </a:bodyPr>
          <a:lstStyle/>
          <a:p>
            <a:r>
              <a:rPr lang="en-US" dirty="0" smtClean="0"/>
              <a:t>Animal </a:t>
            </a:r>
          </a:p>
          <a:p>
            <a:r>
              <a:rPr lang="en-US" dirty="0" smtClean="0"/>
              <a:t>Restrictor</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732686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endParaRPr lang="en-US" dirty="0" smtClean="0"/>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a:t>
            </a:r>
            <a:r>
              <a:rPr lang="en-US" dirty="0" smtClean="0"/>
              <a:t>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0"/>
            <a:ext cx="8229600" cy="9318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3347597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0685" y="1107875"/>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9408" y="2741062"/>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13" y="2786756"/>
            <a:ext cx="1154758" cy="1154758"/>
          </a:xfrm>
          <a:prstGeom prst="rect">
            <a:avLst/>
          </a:prstGeom>
        </p:spPr>
      </p:pic>
      <p:pic>
        <p:nvPicPr>
          <p:cNvPr id="9" name="Picture 8" descr="usb_packet_radi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551" y="1231895"/>
            <a:ext cx="1430866" cy="1296365"/>
          </a:xfrm>
          <a:prstGeom prst="rect">
            <a:avLst/>
          </a:prstGeom>
        </p:spPr>
      </p:pic>
      <p:pic>
        <p:nvPicPr>
          <p:cNvPr id="10" name="Picture 9" descr="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6285" y="1286605"/>
            <a:ext cx="1363134" cy="1235203"/>
          </a:xfrm>
          <a:prstGeom prst="rect">
            <a:avLst/>
          </a:prstGeom>
        </p:spPr>
      </p:pic>
      <p:pic>
        <p:nvPicPr>
          <p:cNvPr id="11" name="Picture 10" descr="35010_PV.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8946" y="1184075"/>
            <a:ext cx="1270000" cy="1270000"/>
          </a:xfrm>
          <a:prstGeom prst="rect">
            <a:avLst/>
          </a:prstGeom>
        </p:spPr>
      </p:pic>
      <p:pic>
        <p:nvPicPr>
          <p:cNvPr id="13" name="Picture 12" descr="BQ24105EVM.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4123" y="4254168"/>
            <a:ext cx="1832106" cy="1832106"/>
          </a:xfrm>
          <a:prstGeom prst="rect">
            <a:avLst/>
          </a:prstGeom>
        </p:spPr>
      </p:pic>
      <p:pic>
        <p:nvPicPr>
          <p:cNvPr id="14" name="Picture 13" descr="rb50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7968" y="4584368"/>
            <a:ext cx="1582033" cy="1291166"/>
          </a:xfrm>
          <a:prstGeom prst="rect">
            <a:avLst/>
          </a:prstGeom>
        </p:spPr>
      </p:pic>
      <p:pic>
        <p:nvPicPr>
          <p:cNvPr id="15" name="Picture 14" descr="WIND-POWER-GENERATO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552" y="3868149"/>
            <a:ext cx="1422400" cy="1422400"/>
          </a:xfrm>
          <a:prstGeom prst="rect">
            <a:avLst/>
          </a:prstGeom>
        </p:spPr>
      </p:pic>
      <p:sp>
        <p:nvSpPr>
          <p:cNvPr id="17" name="TextBox 16"/>
          <p:cNvSpPr txBox="1"/>
          <p:nvPr/>
        </p:nvSpPr>
        <p:spPr>
          <a:xfrm>
            <a:off x="1668089" y="2229474"/>
            <a:ext cx="1390124" cy="307777"/>
          </a:xfrm>
          <a:prstGeom prst="rect">
            <a:avLst/>
          </a:prstGeom>
          <a:solidFill>
            <a:schemeClr val="bg1">
              <a:alpha val="66000"/>
            </a:schemeClr>
          </a:solidFill>
        </p:spPr>
        <p:txBody>
          <a:bodyPr wrap="none" rtlCol="0">
            <a:spAutoFit/>
          </a:bodyPr>
          <a:lstStyle/>
          <a:p>
            <a:r>
              <a:rPr lang="en-US" sz="1400" dirty="0" smtClean="0"/>
              <a:t>Humidity Sensor </a:t>
            </a:r>
            <a:endParaRPr lang="en-US" sz="1400" dirty="0"/>
          </a:p>
        </p:txBody>
      </p:sp>
      <p:sp>
        <p:nvSpPr>
          <p:cNvPr id="18" name="TextBox 17"/>
          <p:cNvSpPr txBox="1"/>
          <p:nvPr/>
        </p:nvSpPr>
        <p:spPr>
          <a:xfrm>
            <a:off x="4344351" y="2383362"/>
            <a:ext cx="1159292" cy="307777"/>
          </a:xfrm>
          <a:prstGeom prst="rect">
            <a:avLst/>
          </a:prstGeom>
          <a:solidFill>
            <a:schemeClr val="bg1">
              <a:alpha val="66000"/>
            </a:schemeClr>
          </a:solidFill>
        </p:spPr>
        <p:txBody>
          <a:bodyPr wrap="none" rtlCol="0">
            <a:spAutoFit/>
          </a:bodyPr>
          <a:lstStyle/>
          <a:p>
            <a:r>
              <a:rPr lang="en-US" sz="1400" dirty="0" smtClean="0"/>
              <a:t>Flash Storage </a:t>
            </a:r>
            <a:endParaRPr lang="en-US" sz="1400" dirty="0"/>
          </a:p>
        </p:txBody>
      </p:sp>
      <p:sp>
        <p:nvSpPr>
          <p:cNvPr id="20" name="TextBox 19"/>
          <p:cNvSpPr txBox="1"/>
          <p:nvPr/>
        </p:nvSpPr>
        <p:spPr>
          <a:xfrm>
            <a:off x="4476008" y="3871361"/>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1" name="TextBox 20"/>
          <p:cNvSpPr txBox="1"/>
          <p:nvPr/>
        </p:nvSpPr>
        <p:spPr>
          <a:xfrm>
            <a:off x="4050762" y="5863164"/>
            <a:ext cx="1338828" cy="307777"/>
          </a:xfrm>
          <a:prstGeom prst="rect">
            <a:avLst/>
          </a:prstGeom>
          <a:solidFill>
            <a:schemeClr val="bg1">
              <a:alpha val="66000"/>
            </a:schemeClr>
          </a:solidFill>
        </p:spPr>
        <p:txBody>
          <a:bodyPr wrap="none" rtlCol="0">
            <a:spAutoFit/>
          </a:bodyPr>
          <a:lstStyle/>
          <a:p>
            <a:r>
              <a:rPr lang="en-US" sz="1400" dirty="0" smtClean="0"/>
              <a:t>Battery Charger</a:t>
            </a:r>
            <a:endParaRPr lang="en-US" sz="1400" dirty="0"/>
          </a:p>
        </p:txBody>
      </p:sp>
      <p:sp>
        <p:nvSpPr>
          <p:cNvPr id="22" name="TextBox 21"/>
          <p:cNvSpPr txBox="1"/>
          <p:nvPr/>
        </p:nvSpPr>
        <p:spPr>
          <a:xfrm>
            <a:off x="7119585" y="3868149"/>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6325551" y="5863164"/>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6872578" y="2502010"/>
            <a:ext cx="1326317" cy="307777"/>
          </a:xfrm>
          <a:prstGeom prst="rect">
            <a:avLst/>
          </a:prstGeom>
          <a:solidFill>
            <a:schemeClr val="bg1">
              <a:alpha val="66000"/>
            </a:schemeClr>
          </a:solidFill>
        </p:spPr>
        <p:txBody>
          <a:bodyPr wrap="none" rtlCol="0">
            <a:spAutoFit/>
          </a:bodyPr>
          <a:lstStyle/>
          <a:p>
            <a:r>
              <a:rPr lang="en-US" sz="1400" dirty="0" smtClean="0"/>
              <a:t>Wireless </a:t>
            </a:r>
            <a:r>
              <a:rPr lang="en-US" sz="1400" dirty="0" err="1" smtClean="0"/>
              <a:t>Comm</a:t>
            </a:r>
            <a:endParaRPr lang="en-US" sz="1400" dirty="0"/>
          </a:p>
        </p:txBody>
      </p:sp>
      <p:sp>
        <p:nvSpPr>
          <p:cNvPr id="25" name="TextBox 24"/>
          <p:cNvSpPr txBox="1"/>
          <p:nvPr/>
        </p:nvSpPr>
        <p:spPr>
          <a:xfrm>
            <a:off x="2599379" y="3763640"/>
            <a:ext cx="1372923" cy="523220"/>
          </a:xfrm>
          <a:prstGeom prst="rect">
            <a:avLst/>
          </a:prstGeom>
          <a:solidFill>
            <a:schemeClr val="bg1">
              <a:alpha val="66000"/>
            </a:schemeClr>
          </a:solidFill>
        </p:spPr>
        <p:txBody>
          <a:bodyPr wrap="square" rtlCol="0">
            <a:spAutoFit/>
          </a:bodyPr>
          <a:lstStyle/>
          <a:p>
            <a:r>
              <a:rPr lang="en-US" sz="1400" dirty="0" smtClean="0"/>
              <a:t>Instrument Interface</a:t>
            </a:r>
            <a:endParaRPr lang="en-US" sz="1400" dirty="0"/>
          </a:p>
        </p:txBody>
      </p:sp>
      <p:sp>
        <p:nvSpPr>
          <p:cNvPr id="26" name="TextBox 25"/>
          <p:cNvSpPr txBox="1"/>
          <p:nvPr/>
        </p:nvSpPr>
        <p:spPr>
          <a:xfrm>
            <a:off x="852942" y="5053342"/>
            <a:ext cx="815147" cy="307777"/>
          </a:xfrm>
          <a:prstGeom prst="rect">
            <a:avLst/>
          </a:prstGeom>
          <a:solidFill>
            <a:schemeClr val="bg1">
              <a:alpha val="66000"/>
            </a:schemeClr>
          </a:solidFill>
        </p:spPr>
        <p:txBody>
          <a:bodyPr wrap="none" rtlCol="0">
            <a:spAutoFit/>
          </a:bodyPr>
          <a:lstStyle/>
          <a:p>
            <a:r>
              <a:rPr lang="en-US" sz="1400" dirty="0" smtClean="0"/>
              <a:t>Wind ??</a:t>
            </a:r>
            <a:endParaRPr lang="en-US" sz="1400" dirty="0"/>
          </a:p>
        </p:txBody>
      </p:sp>
      <p:cxnSp>
        <p:nvCxnSpPr>
          <p:cNvPr id="28" name="Straight Connector 27"/>
          <p:cNvCxnSpPr/>
          <p:nvPr/>
        </p:nvCxnSpPr>
        <p:spPr>
          <a:xfrm>
            <a:off x="2363152" y="4584368"/>
            <a:ext cx="144097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804123" y="4584368"/>
            <a:ext cx="0" cy="468974"/>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252152"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288384"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82752" y="3871361"/>
            <a:ext cx="0" cy="834848"/>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Picture 11" descr="pc104p-sio4b.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2752" y="2753084"/>
            <a:ext cx="1320800" cy="1118277"/>
          </a:xfrm>
          <a:prstGeom prst="rect">
            <a:avLst/>
          </a:prstGeom>
        </p:spPr>
      </p:pic>
      <p:cxnSp>
        <p:nvCxnSpPr>
          <p:cNvPr id="41" name="Straight Connector 40"/>
          <p:cNvCxnSpPr/>
          <p:nvPr/>
        </p:nvCxnSpPr>
        <p:spPr>
          <a:xfrm flipH="1">
            <a:off x="5288384" y="3344290"/>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23277" y="2039209"/>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49480" y="3166490"/>
            <a:ext cx="12832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2689098" y="2048890"/>
            <a:ext cx="1511320" cy="102325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flipV="1">
            <a:off x="4050762" y="2502010"/>
            <a:ext cx="330248" cy="393546"/>
          </a:xfrm>
          <a:prstGeom prst="line">
            <a:avLst/>
          </a:prstGeom>
        </p:spPr>
        <p:style>
          <a:lnRef idx="2">
            <a:schemeClr val="accent1"/>
          </a:lnRef>
          <a:fillRef idx="0">
            <a:schemeClr val="accent1"/>
          </a:fillRef>
          <a:effectRef idx="1">
            <a:schemeClr val="accent1"/>
          </a:effectRef>
          <a:fontRef idx="minor">
            <a:schemeClr val="tx1"/>
          </a:fontRef>
        </p:style>
      </p:cxnSp>
      <p:pic>
        <p:nvPicPr>
          <p:cNvPr id="2" name="Picture 1" descr="dg4lesm.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40735" y="4726483"/>
            <a:ext cx="1517288" cy="1444458"/>
          </a:xfrm>
          <a:prstGeom prst="rect">
            <a:avLst/>
          </a:prstGeom>
        </p:spPr>
      </p:pic>
      <p:sp>
        <p:nvSpPr>
          <p:cNvPr id="3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smtClean="0"/>
              <a:t>/</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2549465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1143000"/>
          </a:xfrm>
        </p:spPr>
        <p:txBody>
          <a:bodyPr/>
          <a:lstStyle/>
          <a:p>
            <a:r>
              <a:rPr lang="en-US" dirty="0" smtClean="0"/>
              <a:t>FOCE and OA Research</a:t>
            </a:r>
            <a:endParaRPr lang="en-US" dirty="0"/>
          </a:p>
        </p:txBody>
      </p:sp>
    </p:spTree>
    <p:extLst>
      <p:ext uri="{BB962C8B-B14F-4D97-AF65-F5344CB8AC3E}">
        <p14:creationId xmlns:p14="http://schemas.microsoft.com/office/powerpoint/2010/main" val="3815551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45715" y="1220594"/>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4438" y="3167048"/>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343" y="3212742"/>
            <a:ext cx="1154758" cy="1154758"/>
          </a:xfrm>
          <a:prstGeom prst="rect">
            <a:avLst/>
          </a:prstGeom>
        </p:spPr>
      </p:pic>
      <p:pic>
        <p:nvPicPr>
          <p:cNvPr id="14" name="Picture 13"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998" y="4697087"/>
            <a:ext cx="1582033" cy="1291166"/>
          </a:xfrm>
          <a:prstGeom prst="rect">
            <a:avLst/>
          </a:prstGeom>
        </p:spPr>
      </p:pic>
      <p:sp>
        <p:nvSpPr>
          <p:cNvPr id="20" name="TextBox 19"/>
          <p:cNvSpPr txBox="1"/>
          <p:nvPr/>
        </p:nvSpPr>
        <p:spPr>
          <a:xfrm>
            <a:off x="4491038" y="4297347"/>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2" name="TextBox 21"/>
          <p:cNvSpPr txBox="1"/>
          <p:nvPr/>
        </p:nvSpPr>
        <p:spPr>
          <a:xfrm>
            <a:off x="7134615" y="2887362"/>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4257781" y="5278639"/>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1666005" y="4159426"/>
            <a:ext cx="1095322" cy="307777"/>
          </a:xfrm>
          <a:prstGeom prst="rect">
            <a:avLst/>
          </a:prstGeom>
          <a:solidFill>
            <a:schemeClr val="bg1">
              <a:alpha val="66000"/>
            </a:schemeClr>
          </a:solidFill>
        </p:spPr>
        <p:txBody>
          <a:bodyPr wrap="none" rtlCol="0">
            <a:spAutoFit/>
          </a:bodyPr>
          <a:lstStyle/>
          <a:p>
            <a:r>
              <a:rPr lang="en-US" sz="1400" dirty="0" smtClean="0"/>
              <a:t>Level Sensor</a:t>
            </a:r>
            <a:endParaRPr lang="en-US" sz="1400" dirty="0"/>
          </a:p>
        </p:txBody>
      </p:sp>
      <p:cxnSp>
        <p:nvCxnSpPr>
          <p:cNvPr id="38" name="Straight Connector 37"/>
          <p:cNvCxnSpPr/>
          <p:nvPr/>
        </p:nvCxnSpPr>
        <p:spPr>
          <a:xfrm>
            <a:off x="6797782" y="4297347"/>
            <a:ext cx="0" cy="521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5303414" y="3770276"/>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38307" y="2465195"/>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64510" y="3592476"/>
            <a:ext cx="1283205"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Proform_waterpum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310" y="1567728"/>
            <a:ext cx="1219200" cy="1219200"/>
          </a:xfrm>
          <a:prstGeom prst="rect">
            <a:avLst/>
          </a:prstGeom>
        </p:spPr>
      </p:pic>
      <p:pic>
        <p:nvPicPr>
          <p:cNvPr id="4" name="Picture 3" descr="images-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666006" y="3385042"/>
            <a:ext cx="1198504" cy="770467"/>
          </a:xfrm>
          <a:prstGeom prst="rect">
            <a:avLst/>
          </a:prstGeom>
        </p:spPr>
      </p:pic>
      <p:pic>
        <p:nvPicPr>
          <p:cNvPr id="19" name="Picture 18" descr="0J55-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638" y="1494603"/>
            <a:ext cx="1858433" cy="1474357"/>
          </a:xfrm>
          <a:prstGeom prst="rect">
            <a:avLst/>
          </a:prstGeom>
        </p:spPr>
      </p:pic>
      <p:cxnSp>
        <p:nvCxnSpPr>
          <p:cNvPr id="39" name="Straight Connector 38"/>
          <p:cNvCxnSpPr/>
          <p:nvPr/>
        </p:nvCxnSpPr>
        <p:spPr>
          <a:xfrm flipH="1">
            <a:off x="4979373" y="2465195"/>
            <a:ext cx="16589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flipV="1">
            <a:off x="4360773" y="2540786"/>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2397040" y="2168861"/>
            <a:ext cx="1530542"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1555938" y="2815071"/>
            <a:ext cx="1544012" cy="307777"/>
          </a:xfrm>
          <a:prstGeom prst="rect">
            <a:avLst/>
          </a:prstGeom>
          <a:solidFill>
            <a:schemeClr val="bg1">
              <a:alpha val="66000"/>
            </a:schemeClr>
          </a:solidFill>
        </p:spPr>
        <p:txBody>
          <a:bodyPr wrap="none" rtlCol="0">
            <a:spAutoFit/>
          </a:bodyPr>
          <a:lstStyle/>
          <a:p>
            <a:r>
              <a:rPr lang="en-US" sz="1400" dirty="0" smtClean="0"/>
              <a:t>Small Water Pump</a:t>
            </a:r>
          </a:p>
        </p:txBody>
      </p:sp>
      <p:sp>
        <p:nvSpPr>
          <p:cNvPr id="46" name="TextBox 45"/>
          <p:cNvSpPr txBox="1"/>
          <p:nvPr/>
        </p:nvSpPr>
        <p:spPr>
          <a:xfrm>
            <a:off x="5481133" y="1864436"/>
            <a:ext cx="1428596" cy="307777"/>
          </a:xfrm>
          <a:prstGeom prst="rect">
            <a:avLst/>
          </a:prstGeom>
          <a:solidFill>
            <a:schemeClr val="bg1">
              <a:alpha val="66000"/>
            </a:schemeClr>
          </a:solidFill>
        </p:spPr>
        <p:txBody>
          <a:bodyPr wrap="none" rtlCol="0">
            <a:spAutoFit/>
          </a:bodyPr>
          <a:lstStyle/>
          <a:p>
            <a:r>
              <a:rPr lang="en-US" sz="1400" dirty="0" smtClean="0"/>
              <a:t>Motor Controller</a:t>
            </a:r>
            <a:endParaRPr lang="en-US" sz="1400" dirty="0"/>
          </a:p>
        </p:txBody>
      </p:sp>
      <p:sp>
        <p:nvSpPr>
          <p:cNvPr id="2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smtClean="0"/>
              <a:t>/</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2983570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Trade Elements</a:t>
            </a:r>
            <a:br>
              <a:rPr lang="en-US" dirty="0" smtClean="0"/>
            </a:br>
            <a:r>
              <a:rPr lang="en-US" i="1" dirty="0" smtClean="0"/>
              <a:t>Mechanical</a:t>
            </a:r>
            <a:endParaRPr lang="en-US" i="1" dirty="0"/>
          </a:p>
        </p:txBody>
      </p:sp>
      <p:sp>
        <p:nvSpPr>
          <p:cNvPr id="3" name="Content Placeholder 2"/>
          <p:cNvSpPr>
            <a:spLocks noGrp="1"/>
          </p:cNvSpPr>
          <p:nvPr>
            <p:ph idx="1"/>
          </p:nvPr>
        </p:nvSpPr>
        <p:spPr/>
        <p:txBody>
          <a:bodyPr/>
          <a:lstStyle/>
          <a:p>
            <a:r>
              <a:rPr lang="en-US" dirty="0" smtClean="0"/>
              <a:t>Chamber size, shape, materials, anchor, mounts</a:t>
            </a:r>
          </a:p>
          <a:p>
            <a:r>
              <a:rPr lang="en-US" dirty="0"/>
              <a:t>ESW generation, storage, distributor, effectors</a:t>
            </a:r>
          </a:p>
          <a:p>
            <a:r>
              <a:rPr lang="en-US" dirty="0" smtClean="0"/>
              <a:t>Flow effectors</a:t>
            </a:r>
          </a:p>
          <a:p>
            <a:endParaRPr lang="en-US" dirty="0" smtClean="0"/>
          </a:p>
          <a:p>
            <a:endParaRPr lang="en-US" dirty="0"/>
          </a:p>
        </p:txBody>
      </p:sp>
    </p:spTree>
    <p:extLst>
      <p:ext uri="{BB962C8B-B14F-4D97-AF65-F5344CB8AC3E}">
        <p14:creationId xmlns:p14="http://schemas.microsoft.com/office/powerpoint/2010/main" val="243343326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Trade Elements</a:t>
            </a:r>
            <a:br>
              <a:rPr lang="en-US" dirty="0" smtClean="0"/>
            </a:br>
            <a:r>
              <a:rPr lang="en-US" i="1" dirty="0" smtClean="0"/>
              <a:t>Software</a:t>
            </a:r>
            <a:endParaRPr lang="en-US" i="1" dirty="0"/>
          </a:p>
        </p:txBody>
      </p:sp>
      <p:sp>
        <p:nvSpPr>
          <p:cNvPr id="3" name="Content Placeholder 2"/>
          <p:cNvSpPr>
            <a:spLocks noGrp="1"/>
          </p:cNvSpPr>
          <p:nvPr>
            <p:ph idx="1"/>
          </p:nvPr>
        </p:nvSpPr>
        <p:spPr/>
        <p:txBody>
          <a:bodyPr/>
          <a:lstStyle/>
          <a:p>
            <a:r>
              <a:rPr lang="en-US" dirty="0"/>
              <a:t>UI console, GUI, data access SW</a:t>
            </a:r>
          </a:p>
          <a:p>
            <a:r>
              <a:rPr lang="en-US" dirty="0" smtClean="0"/>
              <a:t>Data acquisition, distribution SW</a:t>
            </a:r>
          </a:p>
          <a:p>
            <a:pPr lvl="1"/>
            <a:r>
              <a:rPr lang="en-US" dirty="0" smtClean="0">
                <a:solidFill>
                  <a:srgbClr val="FF0000"/>
                </a:solidFill>
              </a:rPr>
              <a:t>HW requirements: IO, memory</a:t>
            </a:r>
          </a:p>
          <a:p>
            <a:pPr lvl="1"/>
            <a:r>
              <a:rPr lang="en-US" dirty="0" smtClean="0">
                <a:solidFill>
                  <a:srgbClr val="FF0000"/>
                </a:solidFill>
              </a:rPr>
              <a:t>Language(s), tools, OS/none, 3</a:t>
            </a:r>
            <a:r>
              <a:rPr lang="en-US" baseline="30000" dirty="0" smtClean="0">
                <a:solidFill>
                  <a:srgbClr val="FF0000"/>
                </a:solidFill>
              </a:rPr>
              <a:t>rd</a:t>
            </a:r>
            <a:r>
              <a:rPr lang="en-US" dirty="0" smtClean="0">
                <a:solidFill>
                  <a:srgbClr val="FF0000"/>
                </a:solidFill>
              </a:rPr>
              <a:t> Party</a:t>
            </a:r>
          </a:p>
          <a:p>
            <a:r>
              <a:rPr lang="en-US" dirty="0" smtClean="0"/>
              <a:t>Communications protocols SW</a:t>
            </a:r>
          </a:p>
          <a:p>
            <a:r>
              <a:rPr lang="en-US" dirty="0" smtClean="0"/>
              <a:t>Control system software</a:t>
            </a:r>
          </a:p>
          <a:p>
            <a:endParaRPr lang="en-US" dirty="0" smtClean="0"/>
          </a:p>
          <a:p>
            <a:endParaRPr lang="en-US" dirty="0"/>
          </a:p>
        </p:txBody>
      </p:sp>
    </p:spTree>
    <p:extLst>
      <p:ext uri="{BB962C8B-B14F-4D97-AF65-F5344CB8AC3E}">
        <p14:creationId xmlns:p14="http://schemas.microsoft.com/office/powerpoint/2010/main" val="189176375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Trade Elements</a:t>
            </a:r>
            <a:br>
              <a:rPr lang="en-US" dirty="0" smtClean="0"/>
            </a:br>
            <a:r>
              <a:rPr lang="en-US" i="1" dirty="0" smtClean="0"/>
              <a:t>Electrical</a:t>
            </a:r>
            <a:endParaRPr lang="en-US" i="1" dirty="0"/>
          </a:p>
        </p:txBody>
      </p:sp>
      <p:sp>
        <p:nvSpPr>
          <p:cNvPr id="3" name="Content Placeholder 2"/>
          <p:cNvSpPr>
            <a:spLocks noGrp="1"/>
          </p:cNvSpPr>
          <p:nvPr>
            <p:ph idx="1"/>
          </p:nvPr>
        </p:nvSpPr>
        <p:spPr/>
        <p:txBody>
          <a:bodyPr/>
          <a:lstStyle/>
          <a:p>
            <a:r>
              <a:rPr lang="en-US" dirty="0" smtClean="0"/>
              <a:t>Power generation, storage, distribution</a:t>
            </a:r>
          </a:p>
          <a:p>
            <a:r>
              <a:rPr lang="en-US" dirty="0" smtClean="0"/>
              <a:t>Load/Bus switching, GF detection, isolation, monitoring</a:t>
            </a:r>
          </a:p>
          <a:p>
            <a:r>
              <a:rPr lang="en-US" dirty="0" smtClean="0"/>
              <a:t>Environmental monitoring HW</a:t>
            </a:r>
          </a:p>
          <a:p>
            <a:r>
              <a:rPr lang="en-US" dirty="0" smtClean="0"/>
              <a:t>Data acquisition, archive HW</a:t>
            </a:r>
          </a:p>
          <a:p>
            <a:r>
              <a:rPr lang="en-US" dirty="0" smtClean="0"/>
              <a:t>Communications backbone HW</a:t>
            </a:r>
          </a:p>
          <a:p>
            <a:endParaRPr lang="en-US" dirty="0" smtClean="0"/>
          </a:p>
          <a:p>
            <a:endParaRPr lang="en-US" dirty="0"/>
          </a:p>
        </p:txBody>
      </p:sp>
    </p:spTree>
    <p:extLst>
      <p:ext uri="{BB962C8B-B14F-4D97-AF65-F5344CB8AC3E}">
        <p14:creationId xmlns:p14="http://schemas.microsoft.com/office/powerpoint/2010/main" val="94759288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err="1" smtClean="0"/>
              <a:t>swFOCE</a:t>
            </a:r>
            <a:r>
              <a:rPr lang="en-US" dirty="0" smtClean="0"/>
              <a:t> Systems concept</a:t>
            </a:r>
            <a:endParaRPr lang="en-US" dirty="0"/>
          </a:p>
        </p:txBody>
      </p:sp>
      <p:sp>
        <p:nvSpPr>
          <p:cNvPr id="3" name="Content Placeholder 2"/>
          <p:cNvSpPr>
            <a:spLocks noGrp="1"/>
          </p:cNvSpPr>
          <p:nvPr>
            <p:ph idx="1"/>
          </p:nvPr>
        </p:nvSpPr>
        <p:spPr>
          <a:xfrm>
            <a:off x="457200" y="1401119"/>
            <a:ext cx="8229600" cy="4525963"/>
          </a:xfrm>
        </p:spPr>
        <p:txBody>
          <a:bodyPr/>
          <a:lstStyle/>
          <a:p>
            <a:r>
              <a:rPr lang="en-US" dirty="0" smtClean="0"/>
              <a:t>Divide sub-systems out, major blocks and define what will traded starting with </a:t>
            </a:r>
            <a:r>
              <a:rPr lang="en-US" dirty="0" err="1" smtClean="0"/>
              <a:t>xFOCE</a:t>
            </a:r>
            <a:r>
              <a:rPr lang="en-US" dirty="0" smtClean="0"/>
              <a:t> base.  </a:t>
            </a:r>
          </a:p>
          <a:p>
            <a:endParaRPr lang="en-US" dirty="0"/>
          </a:p>
          <a:p>
            <a:r>
              <a:rPr lang="en-US" dirty="0" smtClean="0"/>
              <a:t>Define system / sub-system interfaces</a:t>
            </a:r>
          </a:p>
          <a:p>
            <a:endParaRPr lang="en-US" dirty="0"/>
          </a:p>
          <a:p>
            <a:r>
              <a:rPr lang="en-US" dirty="0" smtClean="0"/>
              <a:t>Assign each trade to a </a:t>
            </a:r>
            <a:endParaRPr lang="en-US" dirty="0"/>
          </a:p>
        </p:txBody>
      </p:sp>
    </p:spTree>
    <p:extLst>
      <p:ext uri="{BB962C8B-B14F-4D97-AF65-F5344CB8AC3E}">
        <p14:creationId xmlns:p14="http://schemas.microsoft.com/office/powerpoint/2010/main" val="1189584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Legal and Permitting </a:t>
            </a:r>
            <a:endParaRPr lang="en-US" dirty="0"/>
          </a:p>
        </p:txBody>
      </p:sp>
    </p:spTree>
    <p:extLst>
      <p:ext uri="{BB962C8B-B14F-4D97-AF65-F5344CB8AC3E}">
        <p14:creationId xmlns:p14="http://schemas.microsoft.com/office/powerpoint/2010/main" val="3911772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Mechanical </a:t>
            </a:r>
            <a:endParaRPr lang="en-US" dirty="0"/>
          </a:p>
        </p:txBody>
      </p:sp>
      <p:sp>
        <p:nvSpPr>
          <p:cNvPr id="4" name="TextBox 3"/>
          <p:cNvSpPr txBox="1"/>
          <p:nvPr/>
        </p:nvSpPr>
        <p:spPr>
          <a:xfrm>
            <a:off x="2855783" y="1208216"/>
            <a:ext cx="3528242" cy="3416320"/>
          </a:xfrm>
          <a:prstGeom prst="rect">
            <a:avLst/>
          </a:prstGeom>
          <a:noFill/>
        </p:spPr>
        <p:txBody>
          <a:bodyPr wrap="none" rtlCol="0">
            <a:spAutoFit/>
          </a:bodyPr>
          <a:lstStyle/>
          <a:p>
            <a:r>
              <a:rPr lang="en-US" dirty="0" smtClean="0"/>
              <a:t>Basic </a:t>
            </a:r>
            <a:r>
              <a:rPr lang="en-US" dirty="0" err="1" smtClean="0"/>
              <a:t>xFOCE</a:t>
            </a:r>
            <a:r>
              <a:rPr lang="en-US" dirty="0" smtClean="0"/>
              <a:t> Structure</a:t>
            </a:r>
          </a:p>
          <a:p>
            <a:r>
              <a:rPr lang="en-US" dirty="0"/>
              <a:t>	</a:t>
            </a:r>
            <a:r>
              <a:rPr lang="en-US" dirty="0" err="1" smtClean="0"/>
              <a:t>swFOCE</a:t>
            </a:r>
            <a:r>
              <a:rPr lang="en-US" dirty="0" smtClean="0"/>
              <a:t> if anything is modified </a:t>
            </a:r>
          </a:p>
          <a:p>
            <a:endParaRPr lang="en-US" dirty="0"/>
          </a:p>
          <a:p>
            <a:r>
              <a:rPr lang="en-US" dirty="0" smtClean="0"/>
              <a:t>Anchoring (environmental data) </a:t>
            </a:r>
          </a:p>
          <a:p>
            <a:endParaRPr lang="en-US" dirty="0"/>
          </a:p>
          <a:p>
            <a:r>
              <a:rPr lang="en-US" dirty="0" smtClean="0"/>
              <a:t>Flow control</a:t>
            </a:r>
          </a:p>
          <a:p>
            <a:endParaRPr lang="en-US" dirty="0"/>
          </a:p>
          <a:p>
            <a:r>
              <a:rPr lang="en-US" dirty="0" smtClean="0"/>
              <a:t>Light management</a:t>
            </a:r>
          </a:p>
          <a:p>
            <a:endParaRPr lang="en-US" dirty="0"/>
          </a:p>
          <a:p>
            <a:r>
              <a:rPr lang="en-US" dirty="0" smtClean="0"/>
              <a:t>Bio-fouling</a:t>
            </a:r>
          </a:p>
          <a:p>
            <a:endParaRPr lang="en-US" dirty="0"/>
          </a:p>
          <a:p>
            <a:endParaRPr lang="en-US" dirty="0"/>
          </a:p>
        </p:txBody>
      </p:sp>
    </p:spTree>
    <p:extLst>
      <p:ext uri="{BB962C8B-B14F-4D97-AF65-F5344CB8AC3E}">
        <p14:creationId xmlns:p14="http://schemas.microsoft.com/office/powerpoint/2010/main" val="3858910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Electrical </a:t>
            </a:r>
            <a:endParaRPr lang="en-US" dirty="0"/>
          </a:p>
        </p:txBody>
      </p:sp>
      <p:sp>
        <p:nvSpPr>
          <p:cNvPr id="3" name="TextBox 2"/>
          <p:cNvSpPr txBox="1"/>
          <p:nvPr/>
        </p:nvSpPr>
        <p:spPr>
          <a:xfrm>
            <a:off x="3597189" y="1269999"/>
            <a:ext cx="1907456" cy="2585323"/>
          </a:xfrm>
          <a:prstGeom prst="rect">
            <a:avLst/>
          </a:prstGeom>
          <a:noFill/>
        </p:spPr>
        <p:txBody>
          <a:bodyPr wrap="none" rtlCol="0">
            <a:spAutoFit/>
          </a:bodyPr>
          <a:lstStyle/>
          <a:p>
            <a:r>
              <a:rPr lang="en-US" dirty="0" smtClean="0"/>
              <a:t>Power</a:t>
            </a:r>
          </a:p>
          <a:p>
            <a:r>
              <a:rPr lang="en-US" dirty="0"/>
              <a:t>	</a:t>
            </a:r>
            <a:r>
              <a:rPr lang="en-US" dirty="0" smtClean="0"/>
              <a:t>Budgets</a:t>
            </a:r>
          </a:p>
          <a:p>
            <a:r>
              <a:rPr lang="en-US" dirty="0"/>
              <a:t>	</a:t>
            </a:r>
            <a:r>
              <a:rPr lang="en-US" dirty="0" smtClean="0"/>
              <a:t>Management</a:t>
            </a:r>
          </a:p>
          <a:p>
            <a:endParaRPr lang="en-US" dirty="0"/>
          </a:p>
          <a:p>
            <a:r>
              <a:rPr lang="en-US" dirty="0" smtClean="0"/>
              <a:t>Communications</a:t>
            </a:r>
          </a:p>
          <a:p>
            <a:endParaRPr lang="en-US" dirty="0"/>
          </a:p>
          <a:p>
            <a:r>
              <a:rPr lang="en-US" dirty="0" smtClean="0"/>
              <a:t>Ground Fault ?? </a:t>
            </a:r>
          </a:p>
          <a:p>
            <a:endParaRPr lang="en-US" dirty="0"/>
          </a:p>
          <a:p>
            <a:r>
              <a:rPr lang="en-US" dirty="0" smtClean="0"/>
              <a:t>Control Circuits</a:t>
            </a:r>
            <a:endParaRPr lang="en-US" dirty="0"/>
          </a:p>
        </p:txBody>
      </p:sp>
    </p:spTree>
    <p:extLst>
      <p:ext uri="{BB962C8B-B14F-4D97-AF65-F5344CB8AC3E}">
        <p14:creationId xmlns:p14="http://schemas.microsoft.com/office/powerpoint/2010/main" val="1488719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
            <a:ext cx="8229600" cy="1143000"/>
          </a:xfrm>
        </p:spPr>
        <p:txBody>
          <a:bodyPr/>
          <a:lstStyle/>
          <a:p>
            <a:r>
              <a:rPr lang="en-US" dirty="0" smtClean="0"/>
              <a:t>Software</a:t>
            </a:r>
            <a:endParaRPr lang="en-US" dirty="0"/>
          </a:p>
        </p:txBody>
      </p:sp>
      <p:sp>
        <p:nvSpPr>
          <p:cNvPr id="4" name="TextBox 3"/>
          <p:cNvSpPr txBox="1"/>
          <p:nvPr/>
        </p:nvSpPr>
        <p:spPr>
          <a:xfrm>
            <a:off x="2505676" y="1057190"/>
            <a:ext cx="4485723" cy="4247317"/>
          </a:xfrm>
          <a:prstGeom prst="rect">
            <a:avLst/>
          </a:prstGeom>
          <a:noFill/>
        </p:spPr>
        <p:txBody>
          <a:bodyPr wrap="none" rtlCol="0">
            <a:spAutoFit/>
          </a:bodyPr>
          <a:lstStyle/>
          <a:p>
            <a:r>
              <a:rPr lang="en-US" dirty="0" smtClean="0"/>
              <a:t>Basic Architectural Structure</a:t>
            </a:r>
          </a:p>
          <a:p>
            <a:r>
              <a:rPr lang="en-US" dirty="0"/>
              <a:t>	</a:t>
            </a:r>
            <a:r>
              <a:rPr lang="en-US" dirty="0" err="1" smtClean="0"/>
              <a:t>xFOCE</a:t>
            </a:r>
            <a:r>
              <a:rPr lang="en-US" dirty="0" smtClean="0"/>
              <a:t> (minimum needs)</a:t>
            </a:r>
          </a:p>
          <a:p>
            <a:r>
              <a:rPr lang="en-US" dirty="0"/>
              <a:t>	</a:t>
            </a:r>
            <a:r>
              <a:rPr lang="en-US" dirty="0" err="1" smtClean="0"/>
              <a:t>swFOCE</a:t>
            </a:r>
            <a:r>
              <a:rPr lang="en-US" dirty="0" smtClean="0"/>
              <a:t> (extensible elements as needed)</a:t>
            </a:r>
          </a:p>
          <a:p>
            <a:endParaRPr lang="en-US" dirty="0"/>
          </a:p>
          <a:p>
            <a:r>
              <a:rPr lang="en-US" dirty="0" smtClean="0"/>
              <a:t>Open Source</a:t>
            </a:r>
          </a:p>
          <a:p>
            <a:endParaRPr lang="en-US" dirty="0"/>
          </a:p>
          <a:p>
            <a:r>
              <a:rPr lang="en-US" dirty="0" smtClean="0"/>
              <a:t>Controller / algorithm development</a:t>
            </a:r>
          </a:p>
          <a:p>
            <a:endParaRPr lang="en-US" dirty="0"/>
          </a:p>
          <a:p>
            <a:r>
              <a:rPr lang="en-US" dirty="0" smtClean="0"/>
              <a:t>Science/User interfaces </a:t>
            </a:r>
          </a:p>
          <a:p>
            <a:r>
              <a:rPr lang="en-US" dirty="0"/>
              <a:t>	</a:t>
            </a:r>
            <a:r>
              <a:rPr lang="en-US" dirty="0" smtClean="0"/>
              <a:t>most basic </a:t>
            </a:r>
          </a:p>
          <a:p>
            <a:r>
              <a:rPr lang="en-US" dirty="0"/>
              <a:t>	</a:t>
            </a:r>
            <a:r>
              <a:rPr lang="en-US" dirty="0" smtClean="0"/>
              <a:t>options </a:t>
            </a:r>
          </a:p>
          <a:p>
            <a:endParaRPr lang="en-US" dirty="0"/>
          </a:p>
          <a:p>
            <a:r>
              <a:rPr lang="en-US" dirty="0" err="1" smtClean="0"/>
              <a:t>Realtime</a:t>
            </a:r>
            <a:r>
              <a:rPr lang="en-US" dirty="0" smtClean="0"/>
              <a:t> vs. ?? </a:t>
            </a:r>
          </a:p>
          <a:p>
            <a:endParaRPr lang="en-US" dirty="0"/>
          </a:p>
          <a:p>
            <a:endParaRPr lang="en-US" dirty="0"/>
          </a:p>
        </p:txBody>
      </p:sp>
    </p:spTree>
    <p:extLst>
      <p:ext uri="{BB962C8B-B14F-4D97-AF65-F5344CB8AC3E}">
        <p14:creationId xmlns:p14="http://schemas.microsoft.com/office/powerpoint/2010/main" val="214258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Data</a:t>
            </a:r>
            <a:endParaRPr lang="en-US" dirty="0"/>
          </a:p>
        </p:txBody>
      </p:sp>
      <p:sp>
        <p:nvSpPr>
          <p:cNvPr id="4" name="TextBox 3"/>
          <p:cNvSpPr txBox="1"/>
          <p:nvPr/>
        </p:nvSpPr>
        <p:spPr>
          <a:xfrm>
            <a:off x="2519406" y="1352377"/>
            <a:ext cx="4442330" cy="2585323"/>
          </a:xfrm>
          <a:prstGeom prst="rect">
            <a:avLst/>
          </a:prstGeom>
          <a:noFill/>
        </p:spPr>
        <p:txBody>
          <a:bodyPr wrap="none" rtlCol="0">
            <a:spAutoFit/>
          </a:bodyPr>
          <a:lstStyle/>
          <a:p>
            <a:r>
              <a:rPr lang="en-US" dirty="0" smtClean="0"/>
              <a:t>Collection</a:t>
            </a:r>
          </a:p>
          <a:p>
            <a:endParaRPr lang="en-US" dirty="0"/>
          </a:p>
          <a:p>
            <a:r>
              <a:rPr lang="en-US" dirty="0" smtClean="0"/>
              <a:t>Storage</a:t>
            </a:r>
          </a:p>
          <a:p>
            <a:endParaRPr lang="en-US" dirty="0"/>
          </a:p>
          <a:p>
            <a:r>
              <a:rPr lang="en-US" dirty="0" smtClean="0"/>
              <a:t>Processing (??)</a:t>
            </a:r>
          </a:p>
          <a:p>
            <a:endParaRPr lang="en-US" dirty="0"/>
          </a:p>
          <a:p>
            <a:r>
              <a:rPr lang="en-US" dirty="0" smtClean="0"/>
              <a:t>Quality </a:t>
            </a:r>
          </a:p>
          <a:p>
            <a:endParaRPr lang="en-US" dirty="0"/>
          </a:p>
          <a:p>
            <a:r>
              <a:rPr lang="en-US" dirty="0" smtClean="0"/>
              <a:t>How does design handle modularity of </a:t>
            </a:r>
            <a:r>
              <a:rPr lang="en-US" dirty="0" err="1" smtClean="0"/>
              <a:t>xFOCE</a:t>
            </a:r>
            <a:r>
              <a:rPr lang="en-US" dirty="0" smtClean="0"/>
              <a:t> </a:t>
            </a:r>
            <a:endParaRPr lang="en-US" dirty="0"/>
          </a:p>
        </p:txBody>
      </p:sp>
    </p:spTree>
    <p:extLst>
      <p:ext uri="{BB962C8B-B14F-4D97-AF65-F5344CB8AC3E}">
        <p14:creationId xmlns:p14="http://schemas.microsoft.com/office/powerpoint/2010/main" val="3063821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underway. </a:t>
            </a:r>
            <a:endParaRPr lang="en-US" dirty="0"/>
          </a:p>
        </p:txBody>
      </p:sp>
    </p:spTree>
    <p:extLst>
      <p:ext uri="{BB962C8B-B14F-4D97-AF65-F5344CB8AC3E}">
        <p14:creationId xmlns:p14="http://schemas.microsoft.com/office/powerpoint/2010/main" val="917214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ctrTitle"/>
          </p:nvPr>
        </p:nvSpPr>
        <p:spPr>
          <a:xfrm>
            <a:off x="762000" y="0"/>
            <a:ext cx="7924800" cy="685800"/>
          </a:xfrm>
        </p:spPr>
        <p:txBody>
          <a:bodyPr/>
          <a:lstStyle/>
          <a:p>
            <a:r>
              <a:rPr lang="en-US" sz="2800"/>
              <a:t>Technology Transfer of FOCE</a:t>
            </a:r>
          </a:p>
        </p:txBody>
      </p:sp>
      <p:sp>
        <p:nvSpPr>
          <p:cNvPr id="117764" name="Rectangle 4"/>
          <p:cNvSpPr>
            <a:spLocks noChangeArrowheads="1"/>
          </p:cNvSpPr>
          <p:nvPr/>
        </p:nvSpPr>
        <p:spPr bwMode="auto">
          <a:xfrm>
            <a:off x="838200" y="762000"/>
            <a:ext cx="7543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2000" b="0">
                <a:solidFill>
                  <a:schemeClr val="bg1"/>
                </a:solidFill>
                <a:effectLst>
                  <a:outerShdw blurRad="38100" dist="38100" dir="2700000" algn="tl">
                    <a:srgbClr val="000000"/>
                  </a:outerShdw>
                </a:effectLst>
                <a:latin typeface="Arial" charset="0"/>
              </a:rPr>
              <a:t>William J. Kirkwood</a:t>
            </a:r>
            <a:endParaRPr lang="en-US" sz="2400" b="0">
              <a:solidFill>
                <a:schemeClr val="bg1"/>
              </a:solidFill>
              <a:effectLst>
                <a:outerShdw blurRad="38100" dist="38100" dir="2700000" algn="tl">
                  <a:srgbClr val="000000"/>
                </a:outerShdw>
              </a:effectLst>
              <a:latin typeface="Arial" charset="0"/>
            </a:endParaRPr>
          </a:p>
        </p:txBody>
      </p:sp>
      <p:pic>
        <p:nvPicPr>
          <p:cNvPr id="117771" name="Picture 11" descr="HeronReefShallow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95400"/>
            <a:ext cx="6553200" cy="4916488"/>
          </a:xfrm>
          <a:prstGeom prst="rect">
            <a:avLst/>
          </a:prstGeom>
          <a:noFill/>
          <a:effectLst>
            <a:outerShdw blurRad="63500" dist="38099" dir="270000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sp>
        <p:nvSpPr>
          <p:cNvPr id="117772" name="Text Box 12"/>
          <p:cNvSpPr txBox="1">
            <a:spLocks noChangeArrowheads="1"/>
          </p:cNvSpPr>
          <p:nvPr/>
        </p:nvSpPr>
        <p:spPr bwMode="auto">
          <a:xfrm>
            <a:off x="1600200" y="5638800"/>
            <a:ext cx="3435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2800" b="0" i="1">
                <a:solidFill>
                  <a:srgbClr val="FFFF00"/>
                </a:solidFill>
                <a:effectLst>
                  <a:outerShdw blurRad="38100" dist="38100" dir="2700000" algn="tl">
                    <a:srgbClr val="000000"/>
                  </a:outerShdw>
                </a:effectLst>
                <a:latin typeface="Candara" charset="0"/>
              </a:rPr>
              <a:t>Heron Island FOCE Site</a:t>
            </a:r>
            <a:endParaRPr lang="en-US" sz="2800" b="0" i="1">
              <a:solidFill>
                <a:schemeClr val="bg1"/>
              </a:solidFill>
              <a:effectLst>
                <a:outerShdw blurRad="38100" dist="38100" dir="2700000" algn="tl">
                  <a:srgbClr val="000000"/>
                </a:outerShdw>
              </a:effectLst>
              <a:latin typeface="Candara" charset="0"/>
            </a:endParaRPr>
          </a:p>
        </p:txBody>
      </p:sp>
    </p:spTree>
    <p:extLst>
      <p:ext uri="{BB962C8B-B14F-4D97-AF65-F5344CB8AC3E}">
        <p14:creationId xmlns:p14="http://schemas.microsoft.com/office/powerpoint/2010/main" val="205241548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95136" y="935695"/>
            <a:ext cx="5176107" cy="1754327"/>
          </a:xfrm>
          <a:prstGeom prst="rect">
            <a:avLst/>
          </a:prstGeom>
          <a:noFill/>
        </p:spPr>
        <p:txBody>
          <a:bodyPr wrap="square" rtlCol="0">
            <a:spAutoFit/>
          </a:bodyPr>
          <a:lstStyle/>
          <a:p>
            <a:r>
              <a:rPr lang="en-US" dirty="0" smtClean="0"/>
              <a:t>The problem is some folks are reading our papers and starting out on their own. That is fine but they are calling systems FOCE that are 1) not actually doing the functions of FOCE but more over 2) the chemistry is incorrect and publications using the FOCE acronym pull other work into question.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6701" y="2676698"/>
            <a:ext cx="3034272" cy="2078780"/>
          </a:xfrm>
          <a:prstGeom prst="rect">
            <a:avLst/>
          </a:prstGeom>
        </p:spPr>
      </p:pic>
      <p:sp>
        <p:nvSpPr>
          <p:cNvPr id="72" name="TextBox 71"/>
          <p:cNvSpPr txBox="1"/>
          <p:nvPr/>
        </p:nvSpPr>
        <p:spPr>
          <a:xfrm>
            <a:off x="766119" y="31465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6389" y="4131535"/>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739350" y="5685051"/>
            <a:ext cx="5028723" cy="923330"/>
          </a:xfrm>
          <a:prstGeom prst="rect">
            <a:avLst/>
          </a:prstGeom>
          <a:noFill/>
        </p:spPr>
        <p:txBody>
          <a:bodyPr wrap="square" rtlCol="0">
            <a:spAutoFit/>
          </a:bodyPr>
          <a:lstStyle/>
          <a:p>
            <a:r>
              <a:rPr lang="en-US" b="1" i="1" dirty="0" smtClean="0">
                <a:solidFill>
                  <a:schemeClr val="tx2"/>
                </a:solidFill>
              </a:rPr>
              <a:t>For the good of the OA research community and MBARI’s reputation we needed to create a way of preventing these errors! </a:t>
            </a:r>
            <a:endParaRPr lang="en-US" b="1" i="1" dirty="0">
              <a:solidFill>
                <a:schemeClr val="tx2"/>
              </a:solidFill>
            </a:endParaRPr>
          </a:p>
        </p:txBody>
      </p:sp>
    </p:spTree>
    <p:extLst>
      <p:ext uri="{BB962C8B-B14F-4D97-AF65-F5344CB8AC3E}">
        <p14:creationId xmlns:p14="http://schemas.microsoft.com/office/powerpoint/2010/main" val="328686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529429" cy="5355313"/>
          </a:xfrm>
          <a:prstGeom prst="rect">
            <a:avLst/>
          </a:prstGeom>
          <a:noFill/>
        </p:spPr>
        <p:txBody>
          <a:bodyPr wrap="square" rtlCol="0">
            <a:spAutoFit/>
          </a:bodyPr>
          <a:lstStyle/>
          <a:p>
            <a:r>
              <a:rPr lang="en-US" dirty="0" err="1" smtClean="0"/>
              <a:t>xFOCE</a:t>
            </a:r>
            <a:r>
              <a:rPr lang="en-US" dirty="0" smtClean="0"/>
              <a:t> shall support 6 test chambers (3 active and 3 control)</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 with data reported at currently accepted standards for science publication </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39473827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4267629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754327"/>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waters anyplace in the ocean or other alkaline waters where the water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426486200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
        <p:nvSpPr>
          <p:cNvPr id="2" name="TextBox 1"/>
          <p:cNvSpPr txBox="1"/>
          <p:nvPr/>
        </p:nvSpPr>
        <p:spPr>
          <a:xfrm>
            <a:off x="1270000" y="965361"/>
            <a:ext cx="6762263" cy="4801315"/>
          </a:xfrm>
          <a:prstGeom prst="rect">
            <a:avLst/>
          </a:prstGeom>
          <a:noFill/>
        </p:spPr>
        <p:txBody>
          <a:bodyPr wrap="none" rtlCol="0">
            <a:spAutoFit/>
          </a:bodyPr>
          <a:lstStyle/>
          <a:p>
            <a:r>
              <a:rPr lang="en-US" dirty="0" err="1"/>
              <a:t>xFOCE</a:t>
            </a:r>
            <a:r>
              <a:rPr lang="en-US" dirty="0"/>
              <a:t> </a:t>
            </a:r>
            <a:r>
              <a:rPr lang="en-US" dirty="0" smtClean="0"/>
              <a:t>may </a:t>
            </a:r>
            <a:r>
              <a:rPr lang="en-US" dirty="0"/>
              <a:t>support more than 6 total </a:t>
            </a:r>
            <a:r>
              <a:rPr lang="en-US" dirty="0" smtClean="0"/>
              <a:t>chambers</a:t>
            </a:r>
          </a:p>
          <a:p>
            <a:endParaRPr lang="en-US" dirty="0"/>
          </a:p>
          <a:p>
            <a:r>
              <a:rPr lang="en-US" dirty="0" err="1" smtClean="0"/>
              <a:t>xFOCE</a:t>
            </a:r>
            <a:r>
              <a:rPr lang="en-US" dirty="0" smtClean="0"/>
              <a:t> may control pH to tighter than +/- .2 pH units </a:t>
            </a:r>
          </a:p>
          <a:p>
            <a:endParaRPr lang="en-US" dirty="0"/>
          </a:p>
          <a:p>
            <a:r>
              <a:rPr lang="en-US" dirty="0" err="1" smtClean="0"/>
              <a:t>xFOCE</a:t>
            </a:r>
            <a:r>
              <a:rPr lang="en-US" dirty="0" smtClean="0"/>
              <a:t> may operate continuously</a:t>
            </a:r>
          </a:p>
          <a:p>
            <a:endParaRPr lang="en-US" dirty="0"/>
          </a:p>
          <a:p>
            <a:r>
              <a:rPr lang="en-US" dirty="0" err="1" smtClean="0"/>
              <a:t>xFOCE</a:t>
            </a:r>
            <a:r>
              <a:rPr lang="en-US" dirty="0" smtClean="0"/>
              <a:t> may include photosynthetic active radiation (PAR) sensing </a:t>
            </a:r>
            <a:endParaRPr lang="en-US" dirty="0"/>
          </a:p>
          <a:p>
            <a:endParaRPr lang="en-US" dirty="0" smtClean="0"/>
          </a:p>
          <a:p>
            <a:r>
              <a:rPr lang="en-US" dirty="0" err="1" smtClean="0"/>
              <a:t>xFOCE</a:t>
            </a:r>
            <a:r>
              <a:rPr lang="en-US" dirty="0" smtClean="0"/>
              <a:t> may allow alternative maintenance</a:t>
            </a:r>
          </a:p>
          <a:p>
            <a:endParaRPr lang="en-US" dirty="0"/>
          </a:p>
          <a:p>
            <a:r>
              <a:rPr lang="en-US" dirty="0" err="1" smtClean="0"/>
              <a:t>xFOCE</a:t>
            </a:r>
            <a:r>
              <a:rPr lang="en-US" dirty="0" smtClean="0"/>
              <a:t> may allow use of any ship of opportunity  </a:t>
            </a:r>
          </a:p>
          <a:p>
            <a:endParaRPr lang="en-US" dirty="0"/>
          </a:p>
          <a:p>
            <a:r>
              <a:rPr lang="en-US" dirty="0" err="1" smtClean="0"/>
              <a:t>xFOCE</a:t>
            </a:r>
            <a:r>
              <a:rPr lang="en-US" dirty="0" smtClean="0"/>
              <a:t> may modify flow rates internally to maximize CO2 use</a:t>
            </a:r>
          </a:p>
          <a:p>
            <a:endParaRPr lang="en-US" dirty="0"/>
          </a:p>
          <a:p>
            <a:r>
              <a:rPr lang="en-US" dirty="0" err="1" smtClean="0"/>
              <a:t>xFOCE</a:t>
            </a:r>
            <a:r>
              <a:rPr lang="en-US" dirty="0" smtClean="0"/>
              <a:t> may operate in waters in any water velocities up to 150 cm/sec </a:t>
            </a:r>
          </a:p>
          <a:p>
            <a:endParaRPr lang="en-US" dirty="0"/>
          </a:p>
          <a:p>
            <a:endParaRPr lang="en-US" dirty="0"/>
          </a:p>
        </p:txBody>
      </p:sp>
    </p:spTree>
    <p:extLst>
      <p:ext uri="{BB962C8B-B14F-4D97-AF65-F5344CB8AC3E}">
        <p14:creationId xmlns:p14="http://schemas.microsoft.com/office/powerpoint/2010/main" val="246525828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90610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4016</TotalTime>
  <Words>1268</Words>
  <Application>Microsoft Macintosh PowerPoint</Application>
  <PresentationFormat>On-screen Show (4:3)</PresentationFormat>
  <Paragraphs>277</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FOCE and OA Research</vt:lpstr>
      <vt:lpstr>xFOCE</vt:lpstr>
      <vt:lpstr>PowerPoint Presentation</vt:lpstr>
      <vt:lpstr>xFOCE</vt:lpstr>
      <vt:lpstr>xFOCE</vt:lpstr>
      <vt:lpstr>xFOCE</vt:lpstr>
      <vt:lpstr>xFOCE</vt:lpstr>
      <vt:lpstr>swFOCE</vt:lpstr>
      <vt:lpstr>xFOCE Concept of Ops cable</vt:lpstr>
      <vt:lpstr>xFOCE Concept of Ops no cable</vt:lpstr>
      <vt:lpstr>PowerPoint Presentation</vt:lpstr>
      <vt:lpstr>xFOCE Functional Interfaces</vt:lpstr>
      <vt:lpstr>xFOCE Mooring Concept</vt:lpstr>
      <vt:lpstr>PowerPoint Presentation</vt:lpstr>
      <vt:lpstr>PowerPoint Presentation</vt:lpstr>
      <vt:lpstr>PowerPoint Presentation</vt:lpstr>
      <vt:lpstr>PowerPoint Presentation</vt:lpstr>
      <vt:lpstr>PowerPoint Presentation</vt:lpstr>
      <vt:lpstr>PowerPoint Presentation</vt:lpstr>
      <vt:lpstr>Trade Elements Mechanical</vt:lpstr>
      <vt:lpstr>Trade Elements Software</vt:lpstr>
      <vt:lpstr>Trade Elements Electrical</vt:lpstr>
      <vt:lpstr>swFOCE Systems concept</vt:lpstr>
      <vt:lpstr>Legal and Permitting </vt:lpstr>
      <vt:lpstr>Mechanical </vt:lpstr>
      <vt:lpstr>Electrical </vt:lpstr>
      <vt:lpstr>Software</vt:lpstr>
      <vt:lpstr>Data</vt:lpstr>
      <vt:lpstr>Technology Transfer of FOCE</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Kirkwood</dc:creator>
  <cp:lastModifiedBy>Bill Kirkwood</cp:lastModifiedBy>
  <cp:revision>70</cp:revision>
  <cp:lastPrinted>2012-04-04T00:17:41Z</cp:lastPrinted>
  <dcterms:created xsi:type="dcterms:W3CDTF">2012-03-27T22:25:38Z</dcterms:created>
  <dcterms:modified xsi:type="dcterms:W3CDTF">2012-04-04T15:44:10Z</dcterms:modified>
</cp:coreProperties>
</file>