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16" r:id="rId2"/>
    <p:sldId id="317" r:id="rId3"/>
    <p:sldId id="276" r:id="rId4"/>
    <p:sldId id="257" r:id="rId5"/>
    <p:sldId id="323" r:id="rId6"/>
    <p:sldId id="291" r:id="rId7"/>
    <p:sldId id="292" r:id="rId8"/>
    <p:sldId id="294" r:id="rId9"/>
    <p:sldId id="259" r:id="rId10"/>
    <p:sldId id="264" r:id="rId11"/>
    <p:sldId id="320" r:id="rId12"/>
    <p:sldId id="322" r:id="rId13"/>
    <p:sldId id="273" r:id="rId14"/>
    <p:sldId id="283" r:id="rId15"/>
    <p:sldId id="313" r:id="rId16"/>
    <p:sldId id="274" r:id="rId17"/>
    <p:sldId id="279" r:id="rId18"/>
    <p:sldId id="311" r:id="rId19"/>
    <p:sldId id="312" r:id="rId20"/>
    <p:sldId id="324" r:id="rId21"/>
    <p:sldId id="325" r:id="rId22"/>
    <p:sldId id="314" r:id="rId23"/>
    <p:sldId id="315" r:id="rId24"/>
    <p:sldId id="327" r:id="rId25"/>
    <p:sldId id="319" r:id="rId26"/>
    <p:sldId id="31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43A07"/>
    <a:srgbClr val="EDEA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79" d="100"/>
          <a:sy n="179" d="100"/>
        </p:scale>
        <p:origin x="-112" y="-1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7B92E3-BFBA-7146-B2D8-92847FB5086F}" type="datetimeFigureOut">
              <a:rPr lang="en-US" smtClean="0"/>
              <a:t>4/24/12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C5270D-AF18-7143-806E-046EE10C4045}" type="slidenum">
              <a:rPr lang="en-US" smtClean="0"/>
              <a:t>‹#›</a:t>
            </a:fld>
            <a:endParaRPr lang="en-US"/>
          </a:p>
        </p:txBody>
      </p:sp>
    </p:spTree>
    <p:extLst>
      <p:ext uri="{BB962C8B-B14F-4D97-AF65-F5344CB8AC3E}">
        <p14:creationId xmlns:p14="http://schemas.microsoft.com/office/powerpoint/2010/main" val="40472865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952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474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4229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4/24/12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4" Type="http://schemas.openxmlformats.org/officeDocument/2006/relationships/image" Target="../media/image13.gif"/><Relationship Id="rId5" Type="http://schemas.openxmlformats.org/officeDocument/2006/relationships/image" Target="../media/image14.gif"/><Relationship Id="rId6"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11.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png"/><Relationship Id="rId5" Type="http://schemas.openxmlformats.org/officeDocument/2006/relationships/image" Target="../media/image28.jpg"/><Relationship Id="rId6" Type="http://schemas.openxmlformats.org/officeDocument/2006/relationships/image" Target="../media/image29.jpg"/><Relationship Id="rId7" Type="http://schemas.openxmlformats.org/officeDocument/2006/relationships/image" Target="../media/image30.JPG"/><Relationship Id="rId8" Type="http://schemas.openxmlformats.org/officeDocument/2006/relationships/image" Target="../media/image21.jpg"/><Relationship Id="rId9" Type="http://schemas.openxmlformats.org/officeDocument/2006/relationships/image" Target="../media/image31.jpg"/><Relationship Id="rId10" Type="http://schemas.openxmlformats.org/officeDocument/2006/relationships/image" Target="../media/image32.jpg"/><Relationship Id="rId11"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1.jpg"/><Relationship Id="rId5" Type="http://schemas.openxmlformats.org/officeDocument/2006/relationships/image" Target="../media/image33.jpg"/><Relationship Id="rId6" Type="http://schemas.openxmlformats.org/officeDocument/2006/relationships/image" Target="../media/image34.jpg"/><Relationship Id="rId7"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smtClean="0"/>
              <a:t>Free Ocean CO</a:t>
            </a:r>
            <a:r>
              <a:rPr lang="en-US" baseline="-25000" dirty="0" smtClean="0"/>
              <a:t>2 </a:t>
            </a:r>
            <a:r>
              <a:rPr lang="en-US" dirty="0" smtClean="0"/>
              <a:t>Enrichment</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3792258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a:t>
            </a:r>
            <a:r>
              <a:rPr lang="en-US" dirty="0" smtClean="0"/>
              <a:t>expression</a:t>
            </a:r>
            <a:endParaRPr lang="en-US" dirty="0"/>
          </a:p>
        </p:txBody>
      </p:sp>
      <p:sp>
        <p:nvSpPr>
          <p:cNvPr id="54" name="TextBox 53"/>
          <p:cNvSpPr txBox="1"/>
          <p:nvPr/>
        </p:nvSpPr>
        <p:spPr>
          <a:xfrm>
            <a:off x="2841328" y="2148249"/>
            <a:ext cx="5789340" cy="646331"/>
          </a:xfrm>
          <a:prstGeom prst="rect">
            <a:avLst/>
          </a:prstGeom>
          <a:noFill/>
        </p:spPr>
        <p:txBody>
          <a:bodyPr wrap="none" rtlCol="0">
            <a:spAutoFit/>
          </a:bodyPr>
          <a:lstStyle/>
          <a:p>
            <a:r>
              <a:rPr lang="en-US" dirty="0" smtClean="0"/>
              <a:t>Capable of supporting </a:t>
            </a:r>
            <a:r>
              <a:rPr lang="en-US" dirty="0"/>
              <a:t>2</a:t>
            </a:r>
            <a:r>
              <a:rPr lang="en-US" dirty="0" smtClean="0"/>
              <a:t> </a:t>
            </a:r>
            <a:r>
              <a:rPr lang="en-US" dirty="0" err="1" smtClean="0"/>
              <a:t>xFOCE</a:t>
            </a:r>
            <a:r>
              <a:rPr lang="en-US" dirty="0" smtClean="0"/>
              <a:t> units </a:t>
            </a:r>
            <a:r>
              <a:rPr lang="en-US" dirty="0" smtClean="0"/>
              <a:t>minimum</a:t>
            </a:r>
            <a:endParaRPr lang="en-US" dirty="0" smtClean="0"/>
          </a:p>
          <a:p>
            <a:r>
              <a:rPr lang="en-US" dirty="0" smtClean="0"/>
              <a:t>1 </a:t>
            </a:r>
            <a:r>
              <a:rPr lang="en-US" dirty="0" smtClean="0"/>
              <a:t>active pH </a:t>
            </a:r>
            <a:r>
              <a:rPr lang="en-US" dirty="0" err="1" smtClean="0"/>
              <a:t>chg</a:t>
            </a:r>
            <a:r>
              <a:rPr lang="en-US" dirty="0" smtClean="0"/>
              <a:t> and </a:t>
            </a:r>
            <a:r>
              <a:rPr lang="en-US" dirty="0" smtClean="0"/>
              <a:t>1 control, 3 active and 3 control desired</a:t>
            </a:r>
            <a:endParaRPr lang="en-US" dirty="0"/>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378060" y="5300362"/>
            <a:ext cx="2095683" cy="369332"/>
          </a:xfrm>
          <a:prstGeom prst="rect">
            <a:avLst/>
          </a:prstGeom>
          <a:noFill/>
        </p:spPr>
        <p:txBody>
          <a:bodyPr wrap="none" rtlCol="0">
            <a:spAutoFit/>
          </a:bodyPr>
          <a:lstStyle/>
          <a:p>
            <a:r>
              <a:rPr lang="en-US" dirty="0" smtClean="0"/>
              <a:t>Anchored to bottom</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277414" y="32347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6063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37333040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t>
            </a:r>
            <a:r>
              <a:rPr lang="en-US" dirty="0" smtClean="0"/>
              <a:t>Additional Requirements</a:t>
            </a:r>
            <a:endParaRPr lang="en-US" i="1" dirty="0"/>
          </a:p>
        </p:txBody>
      </p:sp>
      <p:sp>
        <p:nvSpPr>
          <p:cNvPr id="5" name="TextBox 4"/>
          <p:cNvSpPr txBox="1"/>
          <p:nvPr/>
        </p:nvSpPr>
        <p:spPr>
          <a:xfrm>
            <a:off x="2233183" y="1040336"/>
            <a:ext cx="6087857" cy="2308324"/>
          </a:xfrm>
          <a:prstGeom prst="rect">
            <a:avLst/>
          </a:prstGeom>
          <a:noFill/>
        </p:spPr>
        <p:txBody>
          <a:bodyPr wrap="square" rtlCol="0">
            <a:spAutoFit/>
          </a:bodyPr>
          <a:lstStyle/>
          <a:p>
            <a:r>
              <a:rPr lang="en-US" dirty="0" smtClean="0"/>
              <a:t>Surge:			 	Imitate surge to extent possible</a:t>
            </a:r>
          </a:p>
          <a:p>
            <a:endParaRPr lang="en-US" dirty="0"/>
          </a:p>
          <a:p>
            <a:r>
              <a:rPr lang="en-US" dirty="0" smtClean="0"/>
              <a:t>Temp range:			-2 to 30 degrees C</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8277800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634375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20792688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8" name="Straight Connector 7"/>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45" name="Straight Connector 44"/>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16700" y="2445303"/>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211686" y="3496061"/>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68" name="Straight Connector 67"/>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26246" y="1813559"/>
            <a:ext cx="1115923" cy="307777"/>
          </a:xfrm>
          <a:prstGeom prst="rect">
            <a:avLst/>
          </a:prstGeom>
          <a:noFill/>
        </p:spPr>
        <p:txBody>
          <a:bodyPr wrap="none" rtlCol="0">
            <a:spAutoFit/>
          </a:bodyPr>
          <a:lstStyle/>
          <a:p>
            <a:r>
              <a:rPr lang="en-US" sz="1400" dirty="0" smtClean="0"/>
              <a:t>Diesel Fuel</a:t>
            </a:r>
            <a:endParaRPr lang="en-US" sz="1400" dirty="0"/>
          </a:p>
        </p:txBody>
      </p:sp>
      <p:cxnSp>
        <p:nvCxnSpPr>
          <p:cNvPr id="106" name="Straight Connector 105"/>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884426" y="3511776"/>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51294" y="1051558"/>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808552" y="1680046"/>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23" name="Rectangle 122"/>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ectangle 116"/>
          <p:cNvSpPr/>
          <p:nvPr/>
        </p:nvSpPr>
        <p:spPr>
          <a:xfrm flipV="1">
            <a:off x="3026559" y="2896074"/>
            <a:ext cx="2688658" cy="14979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99518" y="2743281"/>
            <a:ext cx="29625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4" name="TextBox 123"/>
          <p:cNvSpPr txBox="1"/>
          <p:nvPr/>
        </p:nvSpPr>
        <p:spPr>
          <a:xfrm>
            <a:off x="3683415" y="2150552"/>
            <a:ext cx="1678640" cy="307777"/>
          </a:xfrm>
          <a:prstGeom prst="rect">
            <a:avLst/>
          </a:prstGeom>
          <a:noFill/>
        </p:spPr>
        <p:txBody>
          <a:bodyPr wrap="none" rtlCol="0">
            <a:spAutoFit/>
          </a:bodyPr>
          <a:lstStyle/>
          <a:p>
            <a:r>
              <a:rPr lang="en-US" sz="1400" dirty="0" smtClean="0"/>
              <a:t>Particle Scrubber</a:t>
            </a:r>
            <a:endParaRPr lang="en-US" sz="1400" dirty="0"/>
          </a:p>
        </p:txBody>
      </p:sp>
      <p:cxnSp>
        <p:nvCxnSpPr>
          <p:cNvPr id="64" name="Straight Connector 63"/>
          <p:cNvCxnSpPr/>
          <p:nvPr/>
        </p:nvCxnSpPr>
        <p:spPr>
          <a:xfrm flipV="1">
            <a:off x="5362055" y="2743281"/>
            <a:ext cx="0" cy="74407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1"/>
          <p:cNvSpPr>
            <a:spLocks noGrp="1"/>
          </p:cNvSpPr>
          <p:nvPr>
            <p:ph type="title"/>
          </p:nvPr>
        </p:nvSpPr>
        <p:spPr>
          <a:xfrm>
            <a:off x="796773" y="0"/>
            <a:ext cx="8229600" cy="1143000"/>
          </a:xfrm>
        </p:spPr>
        <p:txBody>
          <a:bodyPr/>
          <a:lstStyle/>
          <a:p>
            <a:r>
              <a:rPr lang="en-US" dirty="0" err="1" smtClean="0"/>
              <a:t>xFOCE</a:t>
            </a:r>
            <a:r>
              <a:rPr lang="en-US" dirty="0"/>
              <a:t> </a:t>
            </a:r>
            <a:r>
              <a:rPr lang="en-US" dirty="0" smtClean="0"/>
              <a:t>Mooring Concept</a:t>
            </a:r>
            <a:endParaRPr lang="en-US" dirty="0"/>
          </a:p>
        </p:txBody>
      </p:sp>
    </p:spTree>
    <p:extLst>
      <p:ext uri="{BB962C8B-B14F-4D97-AF65-F5344CB8AC3E}">
        <p14:creationId xmlns:p14="http://schemas.microsoft.com/office/powerpoint/2010/main" val="406595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594668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31772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249060" cy="646331"/>
          </a:xfrm>
          <a:prstGeom prst="rect">
            <a:avLst/>
          </a:prstGeom>
          <a:noFill/>
        </p:spPr>
        <p:txBody>
          <a:bodyPr wrap="none" rtlCol="0">
            <a:spAutoFit/>
          </a:bodyPr>
          <a:lstStyle/>
          <a:p>
            <a:r>
              <a:rPr lang="en-US" dirty="0" smtClean="0"/>
              <a:t>Animal </a:t>
            </a:r>
          </a:p>
          <a:p>
            <a:r>
              <a:rPr lang="en-US" dirty="0" smtClean="0"/>
              <a:t>Restrictor</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732686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a:t>
            </a:r>
            <a:r>
              <a:rPr lang="en-US" dirty="0" smtClean="0"/>
              <a:t>Cable Concept</a:t>
            </a:r>
            <a:endParaRPr lang="en-US" dirty="0"/>
          </a:p>
        </p:txBody>
      </p:sp>
    </p:spTree>
    <p:extLst>
      <p:ext uri="{BB962C8B-B14F-4D97-AF65-F5344CB8AC3E}">
        <p14:creationId xmlns:p14="http://schemas.microsoft.com/office/powerpoint/2010/main" val="3347597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791523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a:t>
            </a:r>
            <a:r>
              <a:rPr lang="en-US" dirty="0" smtClean="0"/>
              <a:t>Instrument Suite</a:t>
            </a:r>
            <a:endParaRPr lang="en-US" dirty="0"/>
          </a:p>
        </p:txBody>
      </p:sp>
      <p:sp>
        <p:nvSpPr>
          <p:cNvPr id="5" name="TextBox 4"/>
          <p:cNvSpPr txBox="1"/>
          <p:nvPr/>
        </p:nvSpPr>
        <p:spPr>
          <a:xfrm>
            <a:off x="990276" y="1697037"/>
            <a:ext cx="7476390" cy="3693319"/>
          </a:xfrm>
          <a:prstGeom prst="rect">
            <a:avLst/>
          </a:prstGeom>
          <a:noFill/>
        </p:spPr>
        <p:txBody>
          <a:bodyPr wrap="square" rtlCol="0">
            <a:spAutoFit/>
          </a:bodyPr>
          <a:lstStyle/>
          <a:p>
            <a:r>
              <a:rPr lang="en-US" dirty="0" smtClean="0"/>
              <a:t>pH :			+/- .01 pH unit or better and suitable for </a:t>
            </a:r>
          </a:p>
          <a:p>
            <a:r>
              <a:rPr lang="en-US" dirty="0"/>
              <a:t>	</a:t>
            </a:r>
            <a:r>
              <a:rPr lang="en-US" dirty="0" smtClean="0"/>
              <a:t>		</a:t>
            </a:r>
            <a:r>
              <a:rPr lang="en-US" dirty="0" smtClean="0"/>
              <a:t>control loop applications </a:t>
            </a:r>
            <a:endParaRPr lang="en-US" dirty="0" smtClean="0"/>
          </a:p>
          <a:p>
            <a:endParaRPr lang="en-US" dirty="0"/>
          </a:p>
          <a:p>
            <a:r>
              <a:rPr lang="en-US" dirty="0" smtClean="0"/>
              <a:t>CTD:			Comparable to current units at MBARI, unit is </a:t>
            </a:r>
          </a:p>
          <a:p>
            <a:r>
              <a:rPr lang="en-US" dirty="0"/>
              <a:t>	</a:t>
            </a:r>
            <a:r>
              <a:rPr lang="en-US" dirty="0" smtClean="0"/>
              <a:t>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Suggested architecture allows for expansion of additional instrumentation</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693" y="19693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1407316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a:t>
            </a:r>
            <a:r>
              <a:rPr lang="en-US" dirty="0" smtClean="0"/>
              <a:t>Instrument Suite</a:t>
            </a:r>
            <a:endParaRPr lang="en-US" dirty="0"/>
          </a:p>
        </p:txBody>
      </p:sp>
      <p:sp>
        <p:nvSpPr>
          <p:cNvPr id="5" name="TextBox 4"/>
          <p:cNvSpPr txBox="1"/>
          <p:nvPr/>
        </p:nvSpPr>
        <p:spPr>
          <a:xfrm>
            <a:off x="922543" y="1197504"/>
            <a:ext cx="6663590" cy="4985981"/>
          </a:xfrm>
          <a:prstGeom prst="rect">
            <a:avLst/>
          </a:prstGeom>
          <a:noFill/>
        </p:spPr>
        <p:txBody>
          <a:bodyPr wrap="square" rtlCol="0">
            <a:spAutoFit/>
          </a:bodyPr>
          <a:lstStyle/>
          <a:p>
            <a:r>
              <a:rPr lang="en-US" dirty="0" smtClean="0"/>
              <a:t>pH :			 	+/- .01 pH unit or better and suitable for 				control loop applications </a:t>
            </a:r>
            <a:endParaRPr lang="en-US" dirty="0" smtClean="0"/>
          </a:p>
          <a:p>
            <a:endParaRPr lang="en-US" dirty="0"/>
          </a:p>
          <a:p>
            <a:r>
              <a:rPr lang="en-US" dirty="0" smtClean="0"/>
              <a:t>CTD:				Comparable to current units at MBARI, 				baseline unit is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PAR* Sensor: 		400 – 700 nm / calibrated t0 </a:t>
            </a:r>
            <a:r>
              <a:rPr lang="el-GR" dirty="0" smtClean="0"/>
              <a:t>0 </a:t>
            </a:r>
            <a:r>
              <a:rPr lang="el-GR" dirty="0"/>
              <a:t>– 5000 μmol </a:t>
            </a:r>
            <a:r>
              <a:rPr lang="en-US" dirty="0" smtClean="0"/>
              <a:t>				</a:t>
            </a:r>
            <a:r>
              <a:rPr lang="el-GR" dirty="0" smtClean="0"/>
              <a:t>photons</a:t>
            </a:r>
            <a:r>
              <a:rPr lang="el-GR" dirty="0"/>
              <a:t>•m </a:t>
            </a:r>
            <a:r>
              <a:rPr lang="el-GR" baseline="30000" dirty="0"/>
              <a:t>-2</a:t>
            </a:r>
            <a:r>
              <a:rPr lang="el-GR" dirty="0"/>
              <a:t> •s </a:t>
            </a:r>
            <a:r>
              <a:rPr lang="el-GR" baseline="30000" dirty="0"/>
              <a:t>-</a:t>
            </a:r>
            <a:r>
              <a:rPr lang="el-GR" baseline="30000" dirty="0" smtClean="0"/>
              <a:t>1</a:t>
            </a:r>
            <a:endParaRPr lang="en-US" baseline="30000" dirty="0" smtClean="0"/>
          </a:p>
          <a:p>
            <a:endParaRPr lang="en-US" baseline="30000" dirty="0"/>
          </a:p>
          <a:p>
            <a:r>
              <a:rPr lang="en-US" dirty="0" smtClean="0"/>
              <a:t>Camera/Lights: </a:t>
            </a:r>
            <a:r>
              <a:rPr lang="en-US" dirty="0"/>
              <a:t>	</a:t>
            </a:r>
            <a:r>
              <a:rPr lang="en-US" dirty="0" smtClean="0"/>
              <a:t>1080p  - 16:9 ratio format – light source either 				natural and/or color balanced LED</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60" y="15629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00057547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549465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98357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570468" cy="4247317"/>
          </a:xfrm>
          <a:prstGeom prst="rect">
            <a:avLst/>
          </a:prstGeom>
          <a:noFill/>
        </p:spPr>
        <p:txBody>
          <a:bodyPr wrap="square" rtlCol="0">
            <a:spAutoFit/>
          </a:bodyPr>
          <a:lstStyle/>
          <a:p>
            <a:r>
              <a:rPr lang="en-US" dirty="0" smtClean="0"/>
              <a:t>Health and Status:			</a:t>
            </a:r>
            <a:r>
              <a:rPr lang="en-US" dirty="0" smtClean="0"/>
              <a:t>Ability to query system status from web 						page (data dependent on sensors included) </a:t>
            </a:r>
          </a:p>
          <a:p>
            <a:endParaRPr lang="en-US" dirty="0"/>
          </a:p>
          <a:p>
            <a:r>
              <a:rPr lang="en-US" dirty="0" smtClean="0"/>
              <a:t>Timing Accuracy: 			</a:t>
            </a:r>
            <a:r>
              <a:rPr lang="en-US" dirty="0"/>
              <a:t>Network Time Protocol (NTP</a:t>
            </a:r>
            <a:r>
              <a:rPr lang="en-US" dirty="0" smtClean="0"/>
              <a:t>) protocol for 						synchronizing computers</a:t>
            </a:r>
          </a:p>
          <a:p>
            <a:endParaRPr lang="en-US" dirty="0"/>
          </a:p>
          <a:p>
            <a:r>
              <a:rPr lang="en-US" dirty="0" smtClean="0"/>
              <a:t>Sample Rates: 				System will support 10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Near real time ground </a:t>
            </a:r>
            <a:r>
              <a:rPr lang="en-US" smtClean="0"/>
              <a:t>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361635284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dirty="0" err="1"/>
              <a:t>xFOCE</a:t>
            </a:r>
            <a:r>
              <a:rPr lang="en-US" dirty="0"/>
              <a:t> </a:t>
            </a:r>
            <a:r>
              <a:rPr lang="en-US" dirty="0" smtClean="0"/>
              <a:t>Engineering Trades</a:t>
            </a:r>
            <a:endParaRPr lang="en-US"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2416299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52930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a:t>
            </a:r>
            <a:r>
              <a:rPr lang="en-US" dirty="0" smtClean="0"/>
              <a:t>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28686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underway. </a:t>
            </a:r>
            <a:endParaRPr lang="en-US" dirty="0"/>
          </a:p>
        </p:txBody>
      </p:sp>
    </p:spTree>
    <p:extLst>
      <p:ext uri="{BB962C8B-B14F-4D97-AF65-F5344CB8AC3E}">
        <p14:creationId xmlns:p14="http://schemas.microsoft.com/office/powerpoint/2010/main" val="917214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a:t>
            </a:r>
            <a:r>
              <a:rPr lang="en-US" dirty="0" smtClean="0"/>
              <a:t>2 </a:t>
            </a:r>
            <a:r>
              <a:rPr lang="en-US" dirty="0" smtClean="0"/>
              <a:t>test chambers </a:t>
            </a:r>
            <a:r>
              <a:rPr lang="en-US" dirty="0" smtClean="0"/>
              <a:t>(1 </a:t>
            </a:r>
            <a:r>
              <a:rPr lang="en-US" dirty="0" smtClean="0"/>
              <a:t>active and </a:t>
            </a:r>
            <a:r>
              <a:rPr lang="en-US" dirty="0" smtClean="0"/>
              <a:t>1 </a:t>
            </a:r>
            <a:r>
              <a:rPr lang="en-US" dirty="0" smtClean="0"/>
              <a:t>control)</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38709199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4267629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a:t>
            </a:r>
            <a:r>
              <a:rPr lang="en-US" dirty="0" smtClean="0"/>
              <a:t>in ocean waters </a:t>
            </a:r>
            <a:r>
              <a:rPr lang="en-US" dirty="0" smtClean="0"/>
              <a:t>where the </a:t>
            </a:r>
            <a:r>
              <a:rPr lang="en-US" dirty="0" smtClean="0"/>
              <a:t>velocity </a:t>
            </a:r>
            <a:r>
              <a:rPr lang="en-US" dirty="0" smtClean="0"/>
              <a:t>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42648620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9061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1213861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5359</TotalTime>
  <Words>1220</Words>
  <Application>Microsoft Macintosh PowerPoint</Application>
  <PresentationFormat>On-screen Show (4:3)</PresentationFormat>
  <Paragraphs>264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Free Ocean CO2 Enrichment</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xFOCE Mooring Concept</vt:lpstr>
      <vt:lpstr>PowerPoint Presentation</vt:lpstr>
      <vt:lpstr>PowerPoint Presentation</vt:lpstr>
      <vt:lpstr>PowerPoint Presentation</vt:lpstr>
      <vt:lpstr>PowerPoint Presentation</vt:lpstr>
      <vt:lpstr>xFOCE Core Instrument Suite</vt:lpstr>
      <vt:lpstr>swFOCE Core Instrument Suite</vt:lpstr>
      <vt:lpstr>PowerPoint Presentation</vt:lpstr>
      <vt:lpstr>PowerPoint Presentation</vt:lpstr>
      <vt:lpstr>xFOCE /swFOCE Data Reqs.</vt:lpstr>
      <vt:lpstr>xFOCE Engineering Trades</vt:lpstr>
      <vt:lpstr>FOCE: A tool to understand local impacts of Ocean Acidification </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Kirkwood</dc:creator>
  <cp:lastModifiedBy>Bill Kirkwood</cp:lastModifiedBy>
  <cp:revision>88</cp:revision>
  <cp:lastPrinted>2012-04-04T00:17:41Z</cp:lastPrinted>
  <dcterms:created xsi:type="dcterms:W3CDTF">2012-03-27T22:25:38Z</dcterms:created>
  <dcterms:modified xsi:type="dcterms:W3CDTF">2012-04-25T18:14:38Z</dcterms:modified>
</cp:coreProperties>
</file>