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sldIdLst>
    <p:sldId id="316" r:id="rId2"/>
    <p:sldId id="317" r:id="rId3"/>
    <p:sldId id="276" r:id="rId4"/>
    <p:sldId id="257" r:id="rId5"/>
    <p:sldId id="323" r:id="rId6"/>
    <p:sldId id="291" r:id="rId7"/>
    <p:sldId id="292" r:id="rId8"/>
    <p:sldId id="294" r:id="rId9"/>
    <p:sldId id="259" r:id="rId10"/>
    <p:sldId id="264" r:id="rId11"/>
    <p:sldId id="320" r:id="rId12"/>
    <p:sldId id="322" r:id="rId13"/>
    <p:sldId id="273" r:id="rId14"/>
    <p:sldId id="283" r:id="rId15"/>
    <p:sldId id="274" r:id="rId16"/>
    <p:sldId id="279" r:id="rId17"/>
    <p:sldId id="311" r:id="rId18"/>
    <p:sldId id="312" r:id="rId19"/>
    <p:sldId id="327" r:id="rId20"/>
    <p:sldId id="318" r:id="rId21"/>
    <p:sldId id="313" r:id="rId22"/>
    <p:sldId id="319" r:id="rId23"/>
    <p:sldId id="324" r:id="rId24"/>
    <p:sldId id="325" r:id="rId25"/>
    <p:sldId id="314" r:id="rId26"/>
    <p:sldId id="315"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743A07"/>
    <a:srgbClr val="EDEA2A"/>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79" d="100"/>
          <a:sy n="179" d="100"/>
        </p:scale>
        <p:origin x="-112" y="-13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notesMaster" Target="notesMasters/notesMaster1.xml"/><Relationship Id="rId2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87B92E3-BFBA-7146-B2D8-92847FB5086F}" type="datetimeFigureOut">
              <a:rPr lang="en-US" smtClean="0"/>
              <a:t>4/26/12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C5270D-AF18-7143-806E-046EE10C4045}" type="slidenum">
              <a:rPr lang="en-US" smtClean="0"/>
              <a:t>‹#›</a:t>
            </a:fld>
            <a:endParaRPr lang="en-US"/>
          </a:p>
        </p:txBody>
      </p:sp>
    </p:spTree>
    <p:extLst>
      <p:ext uri="{BB962C8B-B14F-4D97-AF65-F5344CB8AC3E}">
        <p14:creationId xmlns:p14="http://schemas.microsoft.com/office/powerpoint/2010/main" val="404728651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4/26/12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3798832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4/26/12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3381124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4/26/12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1059525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4/26/12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2254745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4/26/12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15422933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4/26/12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2910379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4/26/12</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14793426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4/26/12</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34455948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4/26/12</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19722273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4/26/12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673962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4/26/12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272714207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gs>
            <a:gs pos="100000">
              <a:srgbClr val="FFFF00">
                <a:alpha val="36000"/>
              </a:srgbClr>
            </a:gs>
          </a:gsLst>
          <a:lin ang="57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extBox 6"/>
          <p:cNvSpPr txBox="1"/>
          <p:nvPr userDrawn="1"/>
        </p:nvSpPr>
        <p:spPr>
          <a:xfrm>
            <a:off x="0" y="6627168"/>
            <a:ext cx="1326004" cy="230832"/>
          </a:xfrm>
          <a:prstGeom prst="rect">
            <a:avLst/>
          </a:prstGeom>
          <a:noFill/>
        </p:spPr>
        <p:txBody>
          <a:bodyPr wrap="none" rtlCol="0">
            <a:spAutoFit/>
          </a:bodyPr>
          <a:lstStyle/>
          <a:p>
            <a:r>
              <a:rPr lang="en-US" sz="900" dirty="0" smtClean="0"/>
              <a:t>Copyright MBARI©2012</a:t>
            </a:r>
            <a:endParaRPr lang="en-US" sz="900" dirty="0"/>
          </a:p>
        </p:txBody>
      </p:sp>
      <p:sp>
        <p:nvSpPr>
          <p:cNvPr id="8" name="TextBox 7"/>
          <p:cNvSpPr txBox="1"/>
          <p:nvPr userDrawn="1"/>
        </p:nvSpPr>
        <p:spPr>
          <a:xfrm>
            <a:off x="7715404" y="6627168"/>
            <a:ext cx="1428596" cy="230832"/>
          </a:xfrm>
          <a:prstGeom prst="rect">
            <a:avLst/>
          </a:prstGeom>
          <a:noFill/>
        </p:spPr>
        <p:txBody>
          <a:bodyPr wrap="none" rtlCol="0">
            <a:spAutoFit/>
          </a:bodyPr>
          <a:lstStyle/>
          <a:p>
            <a:r>
              <a:rPr lang="en-US" sz="900" dirty="0" smtClean="0"/>
              <a:t>FOCE.BrewerLab.Apr.2012</a:t>
            </a:r>
            <a:endParaRPr lang="en-US" sz="900" dirty="0"/>
          </a:p>
        </p:txBody>
      </p:sp>
      <p:pic>
        <p:nvPicPr>
          <p:cNvPr id="9" name="Picture 8" descr="transparent_logo2.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83474" y="172435"/>
            <a:ext cx="839228" cy="588244"/>
          </a:xfrm>
          <a:prstGeom prst="rect">
            <a:avLst/>
          </a:prstGeom>
        </p:spPr>
      </p:pic>
    </p:spTree>
    <p:extLst>
      <p:ext uri="{BB962C8B-B14F-4D97-AF65-F5344CB8AC3E}">
        <p14:creationId xmlns:p14="http://schemas.microsoft.com/office/powerpoint/2010/main" val="4874219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jpeg"/><Relationship Id="rId3" Type="http://schemas.openxmlformats.org/officeDocument/2006/relationships/image" Target="../media/image1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jpeg"/></Relationships>
</file>

<file path=ppt/slides/_rels/slide17.xml.rels><?xml version="1.0" encoding="UTF-8" standalone="yes"?>
<Relationships xmlns="http://schemas.openxmlformats.org/package/2006/relationships"><Relationship Id="rId3" Type="http://schemas.openxmlformats.org/officeDocument/2006/relationships/image" Target="../media/image12.gif"/><Relationship Id="rId4" Type="http://schemas.openxmlformats.org/officeDocument/2006/relationships/image" Target="../media/image13.gif"/><Relationship Id="rId5" Type="http://schemas.openxmlformats.org/officeDocument/2006/relationships/image" Target="../media/image14.gif"/><Relationship Id="rId6" Type="http://schemas.openxmlformats.org/officeDocument/2006/relationships/image" Target="../media/image15.gif"/><Relationship Id="rId1" Type="http://schemas.openxmlformats.org/officeDocument/2006/relationships/slideLayout" Target="../slideLayouts/slideLayout2.xml"/><Relationship Id="rId2" Type="http://schemas.openxmlformats.org/officeDocument/2006/relationships/image" Target="../media/image11.gi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 Id="rId3"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jpg"/></Relationships>
</file>

<file path=ppt/slides/_rels/slide21.xml.rels><?xml version="1.0" encoding="UTF-8" standalone="yes"?>
<Relationships xmlns="http://schemas.openxmlformats.org/package/2006/relationships"><Relationship Id="rId3" Type="http://schemas.openxmlformats.org/officeDocument/2006/relationships/image" Target="../media/image23.jpg"/><Relationship Id="rId4" Type="http://schemas.openxmlformats.org/officeDocument/2006/relationships/image" Target="../media/image24.jpg"/><Relationship Id="rId1" Type="http://schemas.openxmlformats.org/officeDocument/2006/relationships/slideLayout" Target="../slideLayouts/slideLayout2.xml"/><Relationship Id="rId2" Type="http://schemas.openxmlformats.org/officeDocument/2006/relationships/image" Target="../media/image22.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 Id="rId3" Type="http://schemas.openxmlformats.org/officeDocument/2006/relationships/image" Target="../media/image2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jpg"/></Relationships>
</file>

<file path=ppt/slides/_rels/slide25.xml.rels><?xml version="1.0" encoding="UTF-8" standalone="yes"?>
<Relationships xmlns="http://schemas.openxmlformats.org/package/2006/relationships"><Relationship Id="rId3" Type="http://schemas.openxmlformats.org/officeDocument/2006/relationships/image" Target="../media/image29.jpg"/><Relationship Id="rId4" Type="http://schemas.openxmlformats.org/officeDocument/2006/relationships/image" Target="../media/image30.png"/><Relationship Id="rId5" Type="http://schemas.openxmlformats.org/officeDocument/2006/relationships/image" Target="../media/image31.jpg"/><Relationship Id="rId6" Type="http://schemas.openxmlformats.org/officeDocument/2006/relationships/image" Target="../media/image32.jpg"/><Relationship Id="rId7" Type="http://schemas.openxmlformats.org/officeDocument/2006/relationships/image" Target="../media/image33.JPG"/><Relationship Id="rId8" Type="http://schemas.openxmlformats.org/officeDocument/2006/relationships/image" Target="../media/image24.jpg"/><Relationship Id="rId9" Type="http://schemas.openxmlformats.org/officeDocument/2006/relationships/image" Target="../media/image34.jpg"/><Relationship Id="rId10" Type="http://schemas.openxmlformats.org/officeDocument/2006/relationships/image" Target="../media/image35.jpg"/><Relationship Id="rId11" Type="http://schemas.openxmlformats.org/officeDocument/2006/relationships/image" Target="../media/image23.jpg"/><Relationship Id="rId1" Type="http://schemas.openxmlformats.org/officeDocument/2006/relationships/slideLayout" Target="../slideLayouts/slideLayout2.xml"/><Relationship Id="rId2" Type="http://schemas.openxmlformats.org/officeDocument/2006/relationships/image" Target="../media/image28.jpg"/></Relationships>
</file>

<file path=ppt/slides/_rels/slide26.xml.rels><?xml version="1.0" encoding="UTF-8" standalone="yes"?>
<Relationships xmlns="http://schemas.openxmlformats.org/package/2006/relationships"><Relationship Id="rId3" Type="http://schemas.openxmlformats.org/officeDocument/2006/relationships/image" Target="../media/image29.jpg"/><Relationship Id="rId4" Type="http://schemas.openxmlformats.org/officeDocument/2006/relationships/image" Target="../media/image24.jpg"/><Relationship Id="rId5" Type="http://schemas.openxmlformats.org/officeDocument/2006/relationships/image" Target="../media/image36.jpg"/><Relationship Id="rId6" Type="http://schemas.openxmlformats.org/officeDocument/2006/relationships/image" Target="../media/image37.jpg"/><Relationship Id="rId7" Type="http://schemas.openxmlformats.org/officeDocument/2006/relationships/image" Target="../media/image38.jpg"/><Relationship Id="rId1" Type="http://schemas.openxmlformats.org/officeDocument/2006/relationships/slideLayout" Target="../slideLayouts/slideLayout2.xml"/><Relationship Id="rId2" Type="http://schemas.openxmlformats.org/officeDocument/2006/relationships/image" Target="../media/image28.jp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jpeg"/><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gif"/><Relationship Id="rId6" Type="http://schemas.openxmlformats.org/officeDocument/2006/relationships/image" Target="../media/image12.gif"/><Relationship Id="rId7" Type="http://schemas.openxmlformats.org/officeDocument/2006/relationships/image" Target="../media/image13.gif"/><Relationship Id="rId8" Type="http://schemas.openxmlformats.org/officeDocument/2006/relationships/image" Target="../media/image14.gif"/><Relationship Id="rId9" Type="http://schemas.openxmlformats.org/officeDocument/2006/relationships/image" Target="../media/image15.gif"/><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89"/>
            <a:ext cx="8229600" cy="827653"/>
          </a:xfrm>
        </p:spPr>
        <p:txBody>
          <a:bodyPr/>
          <a:lstStyle/>
          <a:p>
            <a:r>
              <a:rPr lang="en-US" dirty="0" smtClean="0"/>
              <a:t>Free Ocean CO</a:t>
            </a:r>
            <a:r>
              <a:rPr lang="en-US" baseline="-25000" dirty="0" smtClean="0"/>
              <a:t>2 </a:t>
            </a:r>
            <a:r>
              <a:rPr lang="en-US" dirty="0" smtClean="0"/>
              <a:t>Enrichment</a:t>
            </a:r>
            <a:endParaRPr lang="en-US" dirty="0"/>
          </a:p>
        </p:txBody>
      </p:sp>
      <p:pic>
        <p:nvPicPr>
          <p:cNvPr id="3" name="Picture 4" descr="HighCO2_trimmed_loR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2324" y="971484"/>
            <a:ext cx="6281889" cy="5010554"/>
          </a:xfrm>
          <a:prstGeom prst="rect">
            <a:avLst/>
          </a:prstGeom>
          <a:noFill/>
          <a:ln w="9525">
            <a:solidFill>
              <a:schemeClr val="tx1"/>
            </a:solidFill>
            <a:miter lim="800000"/>
            <a:headEnd/>
            <a:tailEnd/>
          </a:ln>
          <a:effectLst>
            <a:outerShdw blurRad="63500" dist="89803"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950354" y="6047404"/>
            <a:ext cx="7276564" cy="369332"/>
          </a:xfrm>
          <a:prstGeom prst="rect">
            <a:avLst/>
          </a:prstGeom>
          <a:noFill/>
        </p:spPr>
        <p:txBody>
          <a:bodyPr wrap="none" rtlCol="0">
            <a:spAutoFit/>
          </a:bodyPr>
          <a:lstStyle/>
          <a:p>
            <a:r>
              <a:rPr lang="en-US" dirty="0" smtClean="0"/>
              <a:t>An illustration of the atmospheric CO</a:t>
            </a:r>
            <a:r>
              <a:rPr lang="en-US" baseline="-25000" dirty="0" smtClean="0"/>
              <a:t>2</a:t>
            </a:r>
            <a:r>
              <a:rPr lang="en-US" dirty="0" smtClean="0"/>
              <a:t> increase and the change in ocean pH</a:t>
            </a:r>
            <a:endParaRPr lang="en-US" dirty="0"/>
          </a:p>
        </p:txBody>
      </p:sp>
    </p:spTree>
    <p:extLst>
      <p:ext uri="{BB962C8B-B14F-4D97-AF65-F5344CB8AC3E}">
        <p14:creationId xmlns:p14="http://schemas.microsoft.com/office/powerpoint/2010/main" val="37922580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91293" y="0"/>
            <a:ext cx="8229600" cy="1143000"/>
          </a:xfrm>
        </p:spPr>
        <p:txBody>
          <a:bodyPr/>
          <a:lstStyle/>
          <a:p>
            <a:r>
              <a:rPr lang="en-US" dirty="0" err="1" smtClean="0"/>
              <a:t>xFOCE</a:t>
            </a:r>
            <a:r>
              <a:rPr lang="en-US" dirty="0" smtClean="0"/>
              <a:t> Concept of Ops no cable</a:t>
            </a:r>
            <a:endParaRPr lang="en-US" dirty="0"/>
          </a:p>
        </p:txBody>
      </p:sp>
      <p:sp>
        <p:nvSpPr>
          <p:cNvPr id="5" name="Right Triangle 4"/>
          <p:cNvSpPr/>
          <p:nvPr/>
        </p:nvSpPr>
        <p:spPr>
          <a:xfrm>
            <a:off x="2912759" y="3717324"/>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860166" y="3714577"/>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Connector 6"/>
          <p:cNvCxnSpPr/>
          <p:nvPr/>
        </p:nvCxnSpPr>
        <p:spPr>
          <a:xfrm>
            <a:off x="860166" y="5226220"/>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1519195" y="3110469"/>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Isosceles Triangle 8"/>
          <p:cNvSpPr/>
          <p:nvPr/>
        </p:nvSpPr>
        <p:spPr>
          <a:xfrm>
            <a:off x="1290896" y="2774087"/>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1958544" y="3199714"/>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5933303" y="4888470"/>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8" name="Straight Connector 17"/>
          <p:cNvCxnSpPr/>
          <p:nvPr/>
        </p:nvCxnSpPr>
        <p:spPr>
          <a:xfrm>
            <a:off x="6188684" y="3920524"/>
            <a:ext cx="0" cy="967946"/>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6058249" y="3920524"/>
            <a:ext cx="0" cy="967946"/>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20" name="Arc 19"/>
          <p:cNvSpPr/>
          <p:nvPr/>
        </p:nvSpPr>
        <p:spPr>
          <a:xfrm rot="8043587">
            <a:off x="2938683" y="337133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 name="Arc 20"/>
          <p:cNvSpPr/>
          <p:nvPr/>
        </p:nvSpPr>
        <p:spPr>
          <a:xfrm rot="8043587">
            <a:off x="3289832"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2" name="Arc 21"/>
          <p:cNvSpPr/>
          <p:nvPr/>
        </p:nvSpPr>
        <p:spPr>
          <a:xfrm rot="8043587">
            <a:off x="3647659"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3" name="Arc 22"/>
          <p:cNvSpPr/>
          <p:nvPr/>
        </p:nvSpPr>
        <p:spPr>
          <a:xfrm rot="8043587">
            <a:off x="4005485"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4" name="Arc 23"/>
          <p:cNvSpPr/>
          <p:nvPr/>
        </p:nvSpPr>
        <p:spPr>
          <a:xfrm rot="8043587">
            <a:off x="4363308"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5" name="Arc 24"/>
          <p:cNvSpPr/>
          <p:nvPr/>
        </p:nvSpPr>
        <p:spPr>
          <a:xfrm rot="8043587">
            <a:off x="4721137" y="337133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6" name="Arc 25"/>
          <p:cNvSpPr/>
          <p:nvPr/>
        </p:nvSpPr>
        <p:spPr>
          <a:xfrm rot="8043587">
            <a:off x="5078960" y="337133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7" name="Arc 26"/>
          <p:cNvSpPr/>
          <p:nvPr/>
        </p:nvSpPr>
        <p:spPr>
          <a:xfrm rot="8043587">
            <a:off x="5436790" y="33713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8" name="Arc 27"/>
          <p:cNvSpPr/>
          <p:nvPr/>
        </p:nvSpPr>
        <p:spPr>
          <a:xfrm rot="8043587">
            <a:off x="6510264" y="33713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9" name="Arc 28"/>
          <p:cNvSpPr/>
          <p:nvPr/>
        </p:nvSpPr>
        <p:spPr>
          <a:xfrm rot="8043587">
            <a:off x="5794612" y="33713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0" name="Arc 29"/>
          <p:cNvSpPr/>
          <p:nvPr/>
        </p:nvSpPr>
        <p:spPr>
          <a:xfrm rot="8043587">
            <a:off x="6152442" y="33713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1" name="Arc 30"/>
          <p:cNvSpPr/>
          <p:nvPr/>
        </p:nvSpPr>
        <p:spPr>
          <a:xfrm rot="8043587">
            <a:off x="7225917" y="33713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 name="Arc 31"/>
          <p:cNvSpPr/>
          <p:nvPr/>
        </p:nvSpPr>
        <p:spPr>
          <a:xfrm rot="8043587">
            <a:off x="6868095" y="33713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37" name="Straight Connector 36"/>
          <p:cNvCxnSpPr>
            <a:stCxn id="35" idx="1"/>
          </p:cNvCxnSpPr>
          <p:nvPr/>
        </p:nvCxnSpPr>
        <p:spPr>
          <a:xfrm flipV="1">
            <a:off x="5961007" y="2986903"/>
            <a:ext cx="171377" cy="748176"/>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H="1" flipV="1">
            <a:off x="6331465" y="2986903"/>
            <a:ext cx="193842" cy="80657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6140850" y="2986903"/>
            <a:ext cx="19908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H="1" flipV="1">
            <a:off x="6085956" y="3271863"/>
            <a:ext cx="439351" cy="57314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flipV="1">
            <a:off x="6042437" y="3271872"/>
            <a:ext cx="357678" cy="573139"/>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5" name="Oval 34"/>
          <p:cNvSpPr/>
          <p:nvPr/>
        </p:nvSpPr>
        <p:spPr>
          <a:xfrm>
            <a:off x="5834785" y="3691850"/>
            <a:ext cx="861899" cy="295188"/>
          </a:xfrm>
          <a:prstGeom prst="ellipse">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TextBox 50"/>
          <p:cNvSpPr txBox="1"/>
          <p:nvPr/>
        </p:nvSpPr>
        <p:spPr>
          <a:xfrm>
            <a:off x="1659214" y="1104785"/>
            <a:ext cx="2658450" cy="369332"/>
          </a:xfrm>
          <a:prstGeom prst="rect">
            <a:avLst/>
          </a:prstGeom>
          <a:noFill/>
        </p:spPr>
        <p:txBody>
          <a:bodyPr wrap="none" rtlCol="0">
            <a:spAutoFit/>
          </a:bodyPr>
          <a:lstStyle/>
          <a:p>
            <a:r>
              <a:rPr lang="en-US" dirty="0" smtClean="0"/>
              <a:t>Science interface on shore</a:t>
            </a:r>
            <a:endParaRPr lang="en-US" dirty="0"/>
          </a:p>
        </p:txBody>
      </p:sp>
      <p:sp>
        <p:nvSpPr>
          <p:cNvPr id="52" name="TextBox 51"/>
          <p:cNvSpPr txBox="1"/>
          <p:nvPr/>
        </p:nvSpPr>
        <p:spPr>
          <a:xfrm>
            <a:off x="1641369" y="1441851"/>
            <a:ext cx="3548981" cy="369332"/>
          </a:xfrm>
          <a:prstGeom prst="rect">
            <a:avLst/>
          </a:prstGeom>
          <a:noFill/>
        </p:spPr>
        <p:txBody>
          <a:bodyPr wrap="none" rtlCol="0">
            <a:spAutoFit/>
          </a:bodyPr>
          <a:lstStyle/>
          <a:p>
            <a:r>
              <a:rPr lang="en-US" dirty="0" smtClean="0"/>
              <a:t>CO2 and Enriching process off shore</a:t>
            </a:r>
            <a:endParaRPr lang="en-US" dirty="0"/>
          </a:p>
        </p:txBody>
      </p:sp>
      <p:sp>
        <p:nvSpPr>
          <p:cNvPr id="53" name="TextBox 52"/>
          <p:cNvSpPr txBox="1"/>
          <p:nvPr/>
        </p:nvSpPr>
        <p:spPr>
          <a:xfrm>
            <a:off x="1659214" y="1778917"/>
            <a:ext cx="5121752" cy="369332"/>
          </a:xfrm>
          <a:prstGeom prst="rect">
            <a:avLst/>
          </a:prstGeom>
          <a:noFill/>
        </p:spPr>
        <p:txBody>
          <a:bodyPr wrap="none" rtlCol="0">
            <a:spAutoFit/>
          </a:bodyPr>
          <a:lstStyle/>
          <a:p>
            <a:r>
              <a:rPr lang="en-US" dirty="0" smtClean="0"/>
              <a:t>Air / sea interface managed using surface expression</a:t>
            </a:r>
            <a:endParaRPr lang="en-US" dirty="0"/>
          </a:p>
        </p:txBody>
      </p:sp>
      <p:sp>
        <p:nvSpPr>
          <p:cNvPr id="54" name="TextBox 53"/>
          <p:cNvSpPr txBox="1"/>
          <p:nvPr/>
        </p:nvSpPr>
        <p:spPr>
          <a:xfrm>
            <a:off x="2841328" y="2148249"/>
            <a:ext cx="5789340" cy="646331"/>
          </a:xfrm>
          <a:prstGeom prst="rect">
            <a:avLst/>
          </a:prstGeom>
          <a:noFill/>
        </p:spPr>
        <p:txBody>
          <a:bodyPr wrap="none" rtlCol="0">
            <a:spAutoFit/>
          </a:bodyPr>
          <a:lstStyle/>
          <a:p>
            <a:r>
              <a:rPr lang="en-US" dirty="0" smtClean="0"/>
              <a:t>Capable of supporting </a:t>
            </a:r>
            <a:r>
              <a:rPr lang="en-US" dirty="0"/>
              <a:t>2</a:t>
            </a:r>
            <a:r>
              <a:rPr lang="en-US" dirty="0" smtClean="0"/>
              <a:t> </a:t>
            </a:r>
            <a:r>
              <a:rPr lang="en-US" dirty="0" err="1" smtClean="0"/>
              <a:t>xFOCE</a:t>
            </a:r>
            <a:r>
              <a:rPr lang="en-US" dirty="0" smtClean="0"/>
              <a:t> units minimum</a:t>
            </a:r>
          </a:p>
          <a:p>
            <a:r>
              <a:rPr lang="en-US" dirty="0" smtClean="0"/>
              <a:t>1 active pH </a:t>
            </a:r>
            <a:r>
              <a:rPr lang="en-US" dirty="0" err="1" smtClean="0"/>
              <a:t>chg</a:t>
            </a:r>
            <a:r>
              <a:rPr lang="en-US" dirty="0" smtClean="0"/>
              <a:t> and 1 control, 3 active and 3 control desired</a:t>
            </a:r>
            <a:endParaRPr lang="en-US" dirty="0"/>
          </a:p>
        </p:txBody>
      </p:sp>
      <p:cxnSp>
        <p:nvCxnSpPr>
          <p:cNvPr id="55" name="Straight Arrow Connector 54"/>
          <p:cNvCxnSpPr/>
          <p:nvPr/>
        </p:nvCxnSpPr>
        <p:spPr>
          <a:xfrm>
            <a:off x="7473743" y="3899930"/>
            <a:ext cx="0" cy="132629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56" name="TextBox 55"/>
          <p:cNvSpPr txBox="1"/>
          <p:nvPr/>
        </p:nvSpPr>
        <p:spPr>
          <a:xfrm>
            <a:off x="7553411" y="4071551"/>
            <a:ext cx="1363174" cy="646331"/>
          </a:xfrm>
          <a:prstGeom prst="rect">
            <a:avLst/>
          </a:prstGeom>
          <a:noFill/>
        </p:spPr>
        <p:txBody>
          <a:bodyPr wrap="none" rtlCol="0">
            <a:spAutoFit/>
          </a:bodyPr>
          <a:lstStyle/>
          <a:p>
            <a:r>
              <a:rPr lang="en-US" dirty="0" smtClean="0"/>
              <a:t>Depth rating</a:t>
            </a:r>
          </a:p>
          <a:p>
            <a:r>
              <a:rPr lang="en-US" dirty="0" smtClean="0"/>
              <a:t>max – 40m</a:t>
            </a:r>
            <a:endParaRPr lang="en-US" dirty="0"/>
          </a:p>
        </p:txBody>
      </p:sp>
      <p:sp>
        <p:nvSpPr>
          <p:cNvPr id="57" name="TextBox 56"/>
          <p:cNvSpPr txBox="1"/>
          <p:nvPr/>
        </p:nvSpPr>
        <p:spPr>
          <a:xfrm>
            <a:off x="5378060" y="5300362"/>
            <a:ext cx="2095683" cy="369332"/>
          </a:xfrm>
          <a:prstGeom prst="rect">
            <a:avLst/>
          </a:prstGeom>
          <a:noFill/>
        </p:spPr>
        <p:txBody>
          <a:bodyPr wrap="none" rtlCol="0">
            <a:spAutoFit/>
          </a:bodyPr>
          <a:lstStyle/>
          <a:p>
            <a:r>
              <a:rPr lang="en-US" dirty="0" smtClean="0"/>
              <a:t>Anchored to bottom</a:t>
            </a:r>
            <a:endParaRPr lang="en-US" dirty="0"/>
          </a:p>
        </p:txBody>
      </p:sp>
      <p:sp>
        <p:nvSpPr>
          <p:cNvPr id="59" name="Lightning Bolt 58"/>
          <p:cNvSpPr/>
          <p:nvPr/>
        </p:nvSpPr>
        <p:spPr>
          <a:xfrm rot="20793381">
            <a:off x="2526571" y="2993661"/>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0" name="Lightning Bolt 59"/>
          <p:cNvSpPr/>
          <p:nvPr/>
        </p:nvSpPr>
        <p:spPr>
          <a:xfrm rot="9920404">
            <a:off x="4771150" y="2993660"/>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1" name="TextBox 60"/>
          <p:cNvSpPr txBox="1"/>
          <p:nvPr/>
        </p:nvSpPr>
        <p:spPr>
          <a:xfrm>
            <a:off x="3277414" y="3234723"/>
            <a:ext cx="2140204" cy="369332"/>
          </a:xfrm>
          <a:prstGeom prst="rect">
            <a:avLst/>
          </a:prstGeom>
          <a:noFill/>
        </p:spPr>
        <p:txBody>
          <a:bodyPr wrap="none" rtlCol="0">
            <a:spAutoFit/>
          </a:bodyPr>
          <a:lstStyle/>
          <a:p>
            <a:r>
              <a:rPr lang="en-US" dirty="0" err="1" smtClean="0"/>
              <a:t>Comms</a:t>
            </a:r>
            <a:r>
              <a:rPr lang="en-US" dirty="0" smtClean="0"/>
              <a:t> by telemetry</a:t>
            </a:r>
            <a:endParaRPr lang="en-US" dirty="0"/>
          </a:p>
        </p:txBody>
      </p:sp>
      <p:sp>
        <p:nvSpPr>
          <p:cNvPr id="2" name="TextBox 1"/>
          <p:cNvSpPr txBox="1"/>
          <p:nvPr/>
        </p:nvSpPr>
        <p:spPr>
          <a:xfrm>
            <a:off x="7044267" y="2954867"/>
            <a:ext cx="1775020" cy="369332"/>
          </a:xfrm>
          <a:prstGeom prst="rect">
            <a:avLst/>
          </a:prstGeom>
          <a:noFill/>
        </p:spPr>
        <p:txBody>
          <a:bodyPr wrap="none" rtlCol="0">
            <a:spAutoFit/>
          </a:bodyPr>
          <a:lstStyle/>
          <a:p>
            <a:r>
              <a:rPr lang="en-US" dirty="0" smtClean="0"/>
              <a:t>Buoy or Platform</a:t>
            </a:r>
            <a:endParaRPr lang="en-US" dirty="0"/>
          </a:p>
        </p:txBody>
      </p:sp>
      <p:cxnSp>
        <p:nvCxnSpPr>
          <p:cNvPr id="12" name="Straight Arrow Connector 11"/>
          <p:cNvCxnSpPr>
            <a:stCxn id="2" idx="1"/>
          </p:cNvCxnSpPr>
          <p:nvPr/>
        </p:nvCxnSpPr>
        <p:spPr>
          <a:xfrm flipH="1">
            <a:off x="6671733" y="3139533"/>
            <a:ext cx="372534" cy="535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260636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2480" y="0"/>
            <a:ext cx="8229600" cy="1143000"/>
          </a:xfrm>
        </p:spPr>
        <p:txBody>
          <a:bodyPr>
            <a:normAutofit/>
          </a:bodyPr>
          <a:lstStyle/>
          <a:p>
            <a:r>
              <a:rPr lang="en-US" dirty="0" err="1" smtClean="0"/>
              <a:t>xFOCE</a:t>
            </a:r>
            <a:r>
              <a:rPr lang="en-US" dirty="0" smtClean="0"/>
              <a:t> Functional Requirements</a:t>
            </a:r>
            <a:endParaRPr lang="en-US" i="1" dirty="0"/>
          </a:p>
        </p:txBody>
      </p:sp>
      <p:sp>
        <p:nvSpPr>
          <p:cNvPr id="5" name="TextBox 4"/>
          <p:cNvSpPr txBox="1"/>
          <p:nvPr/>
        </p:nvSpPr>
        <p:spPr>
          <a:xfrm>
            <a:off x="1792916" y="1023402"/>
            <a:ext cx="6087857" cy="5909311"/>
          </a:xfrm>
          <a:prstGeom prst="rect">
            <a:avLst/>
          </a:prstGeom>
          <a:noFill/>
        </p:spPr>
        <p:txBody>
          <a:bodyPr wrap="square" rtlCol="0">
            <a:spAutoFit/>
          </a:bodyPr>
          <a:lstStyle/>
          <a:p>
            <a:r>
              <a:rPr lang="en-US" dirty="0" smtClean="0"/>
              <a:t>Max depth:			 40m (130 </a:t>
            </a:r>
            <a:r>
              <a:rPr lang="en-US" dirty="0" err="1" smtClean="0"/>
              <a:t>ft</a:t>
            </a:r>
            <a:r>
              <a:rPr lang="en-US" dirty="0" smtClean="0"/>
              <a:t>) </a:t>
            </a:r>
          </a:p>
          <a:p>
            <a:endParaRPr lang="en-US" dirty="0"/>
          </a:p>
          <a:p>
            <a:r>
              <a:rPr lang="en-US" dirty="0" smtClean="0"/>
              <a:t>pH Range: 			0.0 to -0.6 continuous based on CO</a:t>
            </a:r>
            <a:r>
              <a:rPr lang="en-US" baseline="-25000" dirty="0" smtClean="0"/>
              <a:t>2</a:t>
            </a:r>
            <a:r>
              <a:rPr lang="en-US" dirty="0" smtClean="0"/>
              <a:t> 					available. Brief excursions to -0.8 or 					-1.0 offset potentially</a:t>
            </a:r>
          </a:p>
          <a:p>
            <a:endParaRPr lang="en-US" dirty="0"/>
          </a:p>
          <a:p>
            <a:r>
              <a:rPr lang="en-US" dirty="0" smtClean="0"/>
              <a:t>pH resolution: 			</a:t>
            </a:r>
            <a:r>
              <a:rPr lang="en-US" dirty="0">
                <a:solidFill>
                  <a:srgbClr val="000000"/>
                </a:solidFill>
                <a:latin typeface="Times New Roman"/>
              </a:rPr>
              <a:t>resolution: 0.05 pH units,  0.1 unit may </a:t>
            </a:r>
            <a:r>
              <a:rPr lang="en-US" dirty="0" smtClean="0">
                <a:solidFill>
                  <a:srgbClr val="000000"/>
                </a:solidFill>
                <a:latin typeface="Times New Roman"/>
              </a:rPr>
              <a:t>					be OK (prefer best resolution possible)</a:t>
            </a:r>
            <a:endParaRPr lang="en-US" dirty="0" smtClean="0"/>
          </a:p>
          <a:p>
            <a:endParaRPr lang="en-US" dirty="0"/>
          </a:p>
          <a:p>
            <a:r>
              <a:rPr lang="en-US" dirty="0" smtClean="0"/>
              <a:t>Temp range:			-2 to 30 degrees C</a:t>
            </a:r>
          </a:p>
          <a:p>
            <a:endParaRPr lang="en-US" dirty="0"/>
          </a:p>
          <a:p>
            <a:r>
              <a:rPr lang="en-US" dirty="0" smtClean="0"/>
              <a:t>Max ext. velocity:		50 cm/sec</a:t>
            </a:r>
          </a:p>
          <a:p>
            <a:endParaRPr lang="en-US" dirty="0"/>
          </a:p>
          <a:p>
            <a:r>
              <a:rPr lang="en-US" dirty="0" smtClean="0"/>
              <a:t>Max int. velocity:		10 cm/sec</a:t>
            </a:r>
          </a:p>
          <a:p>
            <a:endParaRPr lang="en-US" dirty="0"/>
          </a:p>
          <a:p>
            <a:r>
              <a:rPr lang="en-US" dirty="0" smtClean="0"/>
              <a:t>Full spectrum light: 	Max transmission of sunlight at depth</a:t>
            </a:r>
          </a:p>
          <a:p>
            <a:endParaRPr lang="en-US" dirty="0"/>
          </a:p>
          <a:p>
            <a:r>
              <a:rPr lang="en-US" dirty="0" smtClean="0"/>
              <a:t>Number of Units: 		System support for 1 active and 1 						control chamber</a:t>
            </a:r>
          </a:p>
          <a:p>
            <a:endParaRPr lang="en-US" dirty="0"/>
          </a:p>
          <a:p>
            <a:endParaRPr lang="en-US" dirty="0"/>
          </a:p>
        </p:txBody>
      </p:sp>
    </p:spTree>
    <p:extLst>
      <p:ext uri="{BB962C8B-B14F-4D97-AF65-F5344CB8AC3E}">
        <p14:creationId xmlns:p14="http://schemas.microsoft.com/office/powerpoint/2010/main" val="3733304038"/>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229600" cy="897467"/>
          </a:xfrm>
        </p:spPr>
        <p:txBody>
          <a:bodyPr>
            <a:normAutofit/>
          </a:bodyPr>
          <a:lstStyle/>
          <a:p>
            <a:r>
              <a:rPr lang="en-US" dirty="0" err="1" smtClean="0"/>
              <a:t>swFOCE</a:t>
            </a:r>
            <a:r>
              <a:rPr lang="en-US" dirty="0" smtClean="0"/>
              <a:t> Additional Requirements</a:t>
            </a:r>
            <a:endParaRPr lang="en-US" i="1" dirty="0"/>
          </a:p>
        </p:txBody>
      </p:sp>
      <p:sp>
        <p:nvSpPr>
          <p:cNvPr id="5" name="TextBox 4"/>
          <p:cNvSpPr txBox="1"/>
          <p:nvPr/>
        </p:nvSpPr>
        <p:spPr>
          <a:xfrm>
            <a:off x="1594611" y="1047430"/>
            <a:ext cx="6087857" cy="1754327"/>
          </a:xfrm>
          <a:prstGeom prst="rect">
            <a:avLst/>
          </a:prstGeom>
          <a:noFill/>
        </p:spPr>
        <p:txBody>
          <a:bodyPr wrap="square" rtlCol="0">
            <a:spAutoFit/>
          </a:bodyPr>
          <a:lstStyle/>
          <a:p>
            <a:r>
              <a:rPr lang="en-US" dirty="0" smtClean="0"/>
              <a:t>Surge:			 	Imitate surge to extent possible</a:t>
            </a:r>
          </a:p>
          <a:p>
            <a:endParaRPr lang="en-US" dirty="0"/>
          </a:p>
          <a:p>
            <a:r>
              <a:rPr lang="en-US" dirty="0"/>
              <a:t>Number of Units: 		System support for </a:t>
            </a:r>
            <a:r>
              <a:rPr lang="en-US" dirty="0" smtClean="0"/>
              <a:t>3 </a:t>
            </a:r>
            <a:r>
              <a:rPr lang="en-US" dirty="0"/>
              <a:t>active and </a:t>
            </a:r>
            <a:r>
              <a:rPr lang="en-US" dirty="0" smtClean="0"/>
              <a:t>3 </a:t>
            </a:r>
            <a:r>
              <a:rPr lang="en-US" dirty="0"/>
              <a:t>						control chamber</a:t>
            </a:r>
          </a:p>
          <a:p>
            <a:endParaRPr lang="en-US" dirty="0"/>
          </a:p>
          <a:p>
            <a:endParaRPr lang="en-US" dirty="0"/>
          </a:p>
        </p:txBody>
      </p:sp>
    </p:spTree>
    <p:extLst>
      <p:ext uri="{BB962C8B-B14F-4D97-AF65-F5344CB8AC3E}">
        <p14:creationId xmlns:p14="http://schemas.microsoft.com/office/powerpoint/2010/main" val="827780055"/>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08227" y="0"/>
            <a:ext cx="8229600" cy="889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xFOCE</a:t>
            </a:r>
            <a:r>
              <a:rPr lang="en-US" dirty="0" smtClean="0"/>
              <a:t>/</a:t>
            </a:r>
            <a:r>
              <a:rPr lang="en-US" dirty="0" err="1" smtClean="0"/>
              <a:t>swFOCE</a:t>
            </a:r>
            <a:r>
              <a:rPr lang="en-US" dirty="0" smtClean="0"/>
              <a:t> Concept of Ops</a:t>
            </a:r>
            <a:endParaRPr lang="en-US" dirty="0"/>
          </a:p>
        </p:txBody>
      </p:sp>
      <p:pic>
        <p:nvPicPr>
          <p:cNvPr id="5" name="Picture 5" descr="FOCE_MARScontro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938" y="1143000"/>
            <a:ext cx="7858125" cy="5334000"/>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6"/>
          <p:cNvCxnSpPr/>
          <p:nvPr/>
        </p:nvCxnSpPr>
        <p:spPr>
          <a:xfrm>
            <a:off x="1202416" y="1284994"/>
            <a:ext cx="1375264" cy="85666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1272150" y="3969809"/>
            <a:ext cx="1375264" cy="85666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1227060" y="5157115"/>
            <a:ext cx="1375264" cy="85666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7239000" y="5753862"/>
            <a:ext cx="1151467" cy="307777"/>
          </a:xfrm>
          <a:prstGeom prst="rect">
            <a:avLst/>
          </a:prstGeom>
          <a:solidFill>
            <a:schemeClr val="bg1"/>
          </a:solidFill>
        </p:spPr>
        <p:txBody>
          <a:bodyPr wrap="square" rtlCol="0">
            <a:spAutoFit/>
          </a:bodyPr>
          <a:lstStyle/>
          <a:p>
            <a:pPr algn="ctr"/>
            <a:r>
              <a:rPr lang="en-US" sz="1400" dirty="0" smtClean="0"/>
              <a:t>Flow </a:t>
            </a:r>
            <a:r>
              <a:rPr lang="en-US" sz="1400" dirty="0" err="1" smtClean="0"/>
              <a:t>Vel</a:t>
            </a:r>
            <a:endParaRPr lang="en-US" sz="1400" dirty="0"/>
          </a:p>
        </p:txBody>
      </p:sp>
      <p:sp>
        <p:nvSpPr>
          <p:cNvPr id="2" name="Rectangle 1"/>
          <p:cNvSpPr/>
          <p:nvPr/>
        </p:nvSpPr>
        <p:spPr>
          <a:xfrm>
            <a:off x="846667" y="1193800"/>
            <a:ext cx="1981200" cy="108373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872067" y="3911600"/>
            <a:ext cx="1981200" cy="108373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973667" y="4250266"/>
            <a:ext cx="2887133" cy="122766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745068" y="6002867"/>
            <a:ext cx="2887133" cy="36406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p:cNvSpPr/>
          <p:nvPr/>
        </p:nvSpPr>
        <p:spPr>
          <a:xfrm>
            <a:off x="872067" y="5427134"/>
            <a:ext cx="1905001" cy="66886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imag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7022" y="4775200"/>
            <a:ext cx="1408962" cy="1289050"/>
          </a:xfrm>
          <a:prstGeom prst="rect">
            <a:avLst/>
          </a:prstGeom>
        </p:spPr>
      </p:pic>
      <p:cxnSp>
        <p:nvCxnSpPr>
          <p:cNvPr id="17" name="Straight Arrow Connector 16"/>
          <p:cNvCxnSpPr/>
          <p:nvPr/>
        </p:nvCxnSpPr>
        <p:spPr>
          <a:xfrm flipV="1">
            <a:off x="2438400" y="5698067"/>
            <a:ext cx="372533" cy="8466"/>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897466" y="5969000"/>
            <a:ext cx="2249334" cy="338554"/>
          </a:xfrm>
          <a:prstGeom prst="rect">
            <a:avLst/>
          </a:prstGeom>
          <a:noFill/>
        </p:spPr>
        <p:txBody>
          <a:bodyPr wrap="none" rtlCol="0">
            <a:spAutoFit/>
          </a:bodyPr>
          <a:lstStyle/>
          <a:p>
            <a:r>
              <a:rPr lang="en-US" sz="1600" dirty="0" smtClean="0"/>
              <a:t>Science selected velocity</a:t>
            </a:r>
            <a:endParaRPr lang="en-US" sz="1600" dirty="0"/>
          </a:p>
        </p:txBody>
      </p:sp>
    </p:spTree>
    <p:extLst>
      <p:ext uri="{BB962C8B-B14F-4D97-AF65-F5344CB8AC3E}">
        <p14:creationId xmlns:p14="http://schemas.microsoft.com/office/powerpoint/2010/main" val="36343759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Rectangle 82"/>
          <p:cNvSpPr/>
          <p:nvPr/>
        </p:nvSpPr>
        <p:spPr>
          <a:xfrm>
            <a:off x="1735988" y="4735366"/>
            <a:ext cx="1791900" cy="1526303"/>
          </a:xfrm>
          <a:prstGeom prst="rect">
            <a:avLst/>
          </a:prstGeom>
          <a:solidFill>
            <a:schemeClr val="tx2">
              <a:lumMod val="40000"/>
              <a:lumOff val="60000"/>
              <a:alpha val="54000"/>
            </a:schemeClr>
          </a:solidFill>
          <a:ln>
            <a:solidFill>
              <a:schemeClr val="tx2">
                <a:lumMod val="40000"/>
                <a:lumOff val="60000"/>
                <a:alpha val="48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96773" y="0"/>
            <a:ext cx="8229600" cy="1143000"/>
          </a:xfrm>
        </p:spPr>
        <p:txBody>
          <a:bodyPr/>
          <a:lstStyle/>
          <a:p>
            <a:r>
              <a:rPr lang="en-US" dirty="0" err="1" smtClean="0"/>
              <a:t>xFOCE</a:t>
            </a:r>
            <a:r>
              <a:rPr lang="en-US" dirty="0" smtClean="0"/>
              <a:t> Functional Interfaces</a:t>
            </a:r>
            <a:endParaRPr lang="en-US" dirty="0"/>
          </a:p>
        </p:txBody>
      </p:sp>
      <p:sp>
        <p:nvSpPr>
          <p:cNvPr id="6" name="Rectangle 5"/>
          <p:cNvSpPr/>
          <p:nvPr/>
        </p:nvSpPr>
        <p:spPr>
          <a:xfrm>
            <a:off x="2506272" y="1329461"/>
            <a:ext cx="1696242" cy="1395481"/>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8" name="Rectangle 7"/>
          <p:cNvSpPr/>
          <p:nvPr/>
        </p:nvSpPr>
        <p:spPr>
          <a:xfrm>
            <a:off x="2626019" y="1454430"/>
            <a:ext cx="587038"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CO2</a:t>
            </a:r>
            <a:endParaRPr lang="en-US" sz="1200" dirty="0">
              <a:solidFill>
                <a:srgbClr val="000000"/>
              </a:solidFill>
            </a:endParaRPr>
          </a:p>
        </p:txBody>
      </p:sp>
      <p:sp>
        <p:nvSpPr>
          <p:cNvPr id="9" name="Rectangle 8"/>
          <p:cNvSpPr/>
          <p:nvPr/>
        </p:nvSpPr>
        <p:spPr>
          <a:xfrm>
            <a:off x="2626074" y="1915459"/>
            <a:ext cx="587038" cy="433754"/>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SW Pump</a:t>
            </a:r>
            <a:endParaRPr lang="en-US" sz="1200" dirty="0">
              <a:solidFill>
                <a:srgbClr val="000000"/>
              </a:solidFill>
            </a:endParaRPr>
          </a:p>
        </p:txBody>
      </p:sp>
      <p:sp>
        <p:nvSpPr>
          <p:cNvPr id="11" name="Rectangle 10"/>
          <p:cNvSpPr/>
          <p:nvPr/>
        </p:nvSpPr>
        <p:spPr>
          <a:xfrm>
            <a:off x="3527888" y="1420514"/>
            <a:ext cx="587038" cy="1200424"/>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a:t>
            </a:r>
            <a:endParaRPr lang="en-US" sz="1200" dirty="0">
              <a:solidFill>
                <a:srgbClr val="000000"/>
              </a:solidFill>
            </a:endParaRPr>
          </a:p>
        </p:txBody>
      </p:sp>
      <p:sp>
        <p:nvSpPr>
          <p:cNvPr id="13" name="Rectangle 12"/>
          <p:cNvSpPr/>
          <p:nvPr/>
        </p:nvSpPr>
        <p:spPr>
          <a:xfrm>
            <a:off x="4701423" y="3953937"/>
            <a:ext cx="891839"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 Distributor</a:t>
            </a:r>
            <a:endParaRPr lang="en-US" sz="1200" dirty="0">
              <a:solidFill>
                <a:srgbClr val="000000"/>
              </a:solidFill>
            </a:endParaRPr>
          </a:p>
        </p:txBody>
      </p:sp>
      <p:sp>
        <p:nvSpPr>
          <p:cNvPr id="14" name="Rectangle 13"/>
          <p:cNvSpPr/>
          <p:nvPr/>
        </p:nvSpPr>
        <p:spPr>
          <a:xfrm>
            <a:off x="6230019" y="1354858"/>
            <a:ext cx="1142296" cy="1903684"/>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15" name="Rectangle 14"/>
          <p:cNvSpPr/>
          <p:nvPr/>
        </p:nvSpPr>
        <p:spPr>
          <a:xfrm>
            <a:off x="6339496" y="2100399"/>
            <a:ext cx="912578"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Data Archive</a:t>
            </a:r>
            <a:endParaRPr lang="en-US" sz="1200" dirty="0">
              <a:solidFill>
                <a:srgbClr val="000000"/>
              </a:solidFill>
            </a:endParaRPr>
          </a:p>
        </p:txBody>
      </p:sp>
      <p:sp>
        <p:nvSpPr>
          <p:cNvPr id="16" name="Rectangle 15"/>
          <p:cNvSpPr/>
          <p:nvPr/>
        </p:nvSpPr>
        <p:spPr>
          <a:xfrm>
            <a:off x="6339495" y="2672159"/>
            <a:ext cx="912578"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Data Acquisition</a:t>
            </a:r>
            <a:endParaRPr lang="en-US" sz="1200" dirty="0">
              <a:solidFill>
                <a:srgbClr val="000000"/>
              </a:solidFill>
            </a:endParaRPr>
          </a:p>
        </p:txBody>
      </p:sp>
      <p:sp>
        <p:nvSpPr>
          <p:cNvPr id="18" name="Rectangle 17"/>
          <p:cNvSpPr/>
          <p:nvPr/>
        </p:nvSpPr>
        <p:spPr>
          <a:xfrm>
            <a:off x="6339496" y="1479827"/>
            <a:ext cx="912578"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Data</a:t>
            </a:r>
          </a:p>
          <a:p>
            <a:pPr algn="ctr"/>
            <a:r>
              <a:rPr lang="en-US" sz="1200" dirty="0" smtClean="0">
                <a:solidFill>
                  <a:srgbClr val="000000"/>
                </a:solidFill>
              </a:rPr>
              <a:t>Distribution</a:t>
            </a:r>
            <a:endParaRPr lang="en-US" sz="1200" dirty="0">
              <a:solidFill>
                <a:srgbClr val="000000"/>
              </a:solidFill>
            </a:endParaRPr>
          </a:p>
        </p:txBody>
      </p:sp>
      <p:sp>
        <p:nvSpPr>
          <p:cNvPr id="24" name="Rectangle 23"/>
          <p:cNvSpPr/>
          <p:nvPr/>
        </p:nvSpPr>
        <p:spPr>
          <a:xfrm>
            <a:off x="7620907" y="1356175"/>
            <a:ext cx="1252645" cy="1890128"/>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26" name="Rectangle 25"/>
          <p:cNvSpPr/>
          <p:nvPr/>
        </p:nvSpPr>
        <p:spPr>
          <a:xfrm>
            <a:off x="7760004" y="2651490"/>
            <a:ext cx="930424"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Console</a:t>
            </a:r>
            <a:endParaRPr lang="en-US" sz="1200" dirty="0">
              <a:solidFill>
                <a:srgbClr val="000000"/>
              </a:solidFill>
            </a:endParaRPr>
          </a:p>
        </p:txBody>
      </p:sp>
      <p:sp>
        <p:nvSpPr>
          <p:cNvPr id="30" name="Rectangle 29"/>
          <p:cNvSpPr/>
          <p:nvPr/>
        </p:nvSpPr>
        <p:spPr>
          <a:xfrm>
            <a:off x="1735988" y="4735366"/>
            <a:ext cx="5816689" cy="1526303"/>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32" name="Rectangle 31"/>
          <p:cNvSpPr/>
          <p:nvPr/>
        </p:nvSpPr>
        <p:spPr>
          <a:xfrm>
            <a:off x="4065648" y="4906857"/>
            <a:ext cx="986981"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Instruments</a:t>
            </a:r>
            <a:endParaRPr lang="en-US" sz="1200" dirty="0">
              <a:solidFill>
                <a:srgbClr val="000000"/>
              </a:solidFill>
            </a:endParaRPr>
          </a:p>
        </p:txBody>
      </p:sp>
      <p:sp>
        <p:nvSpPr>
          <p:cNvPr id="33" name="Rectangle 32"/>
          <p:cNvSpPr/>
          <p:nvPr/>
        </p:nvSpPr>
        <p:spPr>
          <a:xfrm>
            <a:off x="6441406" y="4899767"/>
            <a:ext cx="905477"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 injector(s)</a:t>
            </a:r>
            <a:endParaRPr lang="en-US" sz="1200" dirty="0">
              <a:solidFill>
                <a:srgbClr val="000000"/>
              </a:solidFill>
            </a:endParaRPr>
          </a:p>
        </p:txBody>
      </p:sp>
      <p:sp>
        <p:nvSpPr>
          <p:cNvPr id="34" name="Rectangle 33"/>
          <p:cNvSpPr/>
          <p:nvPr/>
        </p:nvSpPr>
        <p:spPr>
          <a:xfrm>
            <a:off x="6441406" y="5620224"/>
            <a:ext cx="934730"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Flow effector(s)</a:t>
            </a:r>
            <a:endParaRPr lang="en-US" sz="1200" dirty="0">
              <a:solidFill>
                <a:srgbClr val="000000"/>
              </a:solidFill>
            </a:endParaRPr>
          </a:p>
        </p:txBody>
      </p:sp>
      <p:sp>
        <p:nvSpPr>
          <p:cNvPr id="36" name="Rectangle 35"/>
          <p:cNvSpPr/>
          <p:nvPr/>
        </p:nvSpPr>
        <p:spPr>
          <a:xfrm>
            <a:off x="4163333" y="5552168"/>
            <a:ext cx="827343" cy="483718"/>
          </a:xfrm>
          <a:prstGeom prst="rect">
            <a:avLst/>
          </a:prstGeom>
          <a:solidFill>
            <a:schemeClr val="tx2">
              <a:lumMod val="40000"/>
              <a:lumOff val="60000"/>
              <a:alpha val="47000"/>
            </a:schemeClr>
          </a:solid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Camera(s)</a:t>
            </a:r>
            <a:endParaRPr lang="en-US" sz="1200" dirty="0">
              <a:solidFill>
                <a:srgbClr val="000000"/>
              </a:solidFill>
            </a:endParaRPr>
          </a:p>
        </p:txBody>
      </p:sp>
      <p:sp>
        <p:nvSpPr>
          <p:cNvPr id="41" name="Rectangle 40"/>
          <p:cNvSpPr/>
          <p:nvPr/>
        </p:nvSpPr>
        <p:spPr>
          <a:xfrm>
            <a:off x="7760004" y="2102879"/>
            <a:ext cx="930424"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Control System</a:t>
            </a:r>
            <a:endParaRPr lang="en-US" sz="1200" dirty="0">
              <a:solidFill>
                <a:srgbClr val="000000"/>
              </a:solidFill>
            </a:endParaRPr>
          </a:p>
        </p:txBody>
      </p:sp>
      <p:sp>
        <p:nvSpPr>
          <p:cNvPr id="43" name="Rectangle 42"/>
          <p:cNvSpPr/>
          <p:nvPr/>
        </p:nvSpPr>
        <p:spPr>
          <a:xfrm>
            <a:off x="461124" y="1356174"/>
            <a:ext cx="1560438" cy="1649662"/>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44" name="Rectangle 43"/>
          <p:cNvSpPr/>
          <p:nvPr/>
        </p:nvSpPr>
        <p:spPr>
          <a:xfrm>
            <a:off x="570757" y="1423593"/>
            <a:ext cx="990520"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Generation</a:t>
            </a:r>
            <a:endParaRPr lang="en-US" sz="1200" dirty="0">
              <a:solidFill>
                <a:srgbClr val="000000"/>
              </a:solidFill>
            </a:endParaRPr>
          </a:p>
        </p:txBody>
      </p:sp>
      <p:sp>
        <p:nvSpPr>
          <p:cNvPr id="45" name="Rectangle 44"/>
          <p:cNvSpPr/>
          <p:nvPr/>
        </p:nvSpPr>
        <p:spPr>
          <a:xfrm>
            <a:off x="578769" y="2532321"/>
            <a:ext cx="982508" cy="385242"/>
          </a:xfrm>
          <a:prstGeom prst="rect">
            <a:avLst/>
          </a:prstGeom>
          <a:solidFill>
            <a:schemeClr val="tx2">
              <a:lumMod val="40000"/>
              <a:lumOff val="60000"/>
              <a:alpha val="48000"/>
            </a:schemeClr>
          </a:solid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Storage</a:t>
            </a:r>
            <a:endParaRPr lang="en-US" sz="1200" dirty="0">
              <a:solidFill>
                <a:srgbClr val="000000"/>
              </a:solidFill>
            </a:endParaRPr>
          </a:p>
        </p:txBody>
      </p:sp>
      <p:sp>
        <p:nvSpPr>
          <p:cNvPr id="46" name="Rectangle 45"/>
          <p:cNvSpPr/>
          <p:nvPr/>
        </p:nvSpPr>
        <p:spPr>
          <a:xfrm>
            <a:off x="873674" y="1948906"/>
            <a:ext cx="982508"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Distribution/Protection</a:t>
            </a:r>
            <a:endParaRPr lang="en-US" sz="1200" dirty="0">
              <a:solidFill>
                <a:srgbClr val="000000"/>
              </a:solidFill>
            </a:endParaRPr>
          </a:p>
        </p:txBody>
      </p:sp>
      <p:sp>
        <p:nvSpPr>
          <p:cNvPr id="49" name="Rectangle 48"/>
          <p:cNvSpPr/>
          <p:nvPr/>
        </p:nvSpPr>
        <p:spPr>
          <a:xfrm>
            <a:off x="7760004" y="1479827"/>
            <a:ext cx="930424" cy="490808"/>
          </a:xfrm>
          <a:prstGeom prst="rect">
            <a:avLst/>
          </a:prstGeom>
          <a:solidFill>
            <a:schemeClr val="accent1">
              <a:lumMod val="40000"/>
              <a:lumOff val="60000"/>
              <a:alpha val="51000"/>
            </a:schemeClr>
          </a:solid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GUI</a:t>
            </a:r>
            <a:endParaRPr lang="en-US" sz="1200" dirty="0">
              <a:solidFill>
                <a:srgbClr val="000000"/>
              </a:solidFill>
            </a:endParaRPr>
          </a:p>
        </p:txBody>
      </p:sp>
      <p:sp>
        <p:nvSpPr>
          <p:cNvPr id="37" name="Rectangle 36"/>
          <p:cNvSpPr/>
          <p:nvPr/>
        </p:nvSpPr>
        <p:spPr>
          <a:xfrm>
            <a:off x="4701423" y="1338153"/>
            <a:ext cx="1252645" cy="1935418"/>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38" name="Rectangle 37"/>
          <p:cNvSpPr/>
          <p:nvPr/>
        </p:nvSpPr>
        <p:spPr>
          <a:xfrm>
            <a:off x="4820200" y="2100399"/>
            <a:ext cx="1040502"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Configuration &amp; Control</a:t>
            </a:r>
            <a:endParaRPr lang="en-US" sz="1200" dirty="0">
              <a:solidFill>
                <a:srgbClr val="000000"/>
              </a:solidFill>
            </a:endParaRPr>
          </a:p>
        </p:txBody>
      </p:sp>
      <p:sp>
        <p:nvSpPr>
          <p:cNvPr id="40" name="Rectangle 39"/>
          <p:cNvSpPr/>
          <p:nvPr/>
        </p:nvSpPr>
        <p:spPr>
          <a:xfrm>
            <a:off x="4820200" y="2688303"/>
            <a:ext cx="1040502"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Monitoring/</a:t>
            </a:r>
          </a:p>
          <a:p>
            <a:pPr algn="ctr"/>
            <a:r>
              <a:rPr lang="en-US" sz="1200" dirty="0" smtClean="0">
                <a:solidFill>
                  <a:srgbClr val="000000"/>
                </a:solidFill>
              </a:rPr>
              <a:t>Health/Status</a:t>
            </a:r>
            <a:endParaRPr lang="en-US" sz="1200" dirty="0">
              <a:solidFill>
                <a:srgbClr val="000000"/>
              </a:solidFill>
            </a:endParaRPr>
          </a:p>
        </p:txBody>
      </p:sp>
      <p:sp>
        <p:nvSpPr>
          <p:cNvPr id="50" name="Rectangle 49"/>
          <p:cNvSpPr/>
          <p:nvPr/>
        </p:nvSpPr>
        <p:spPr>
          <a:xfrm>
            <a:off x="4820200" y="1472533"/>
            <a:ext cx="1040502"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err="1" smtClean="0">
                <a:solidFill>
                  <a:srgbClr val="000000"/>
                </a:solidFill>
              </a:rPr>
              <a:t>Comms</a:t>
            </a:r>
            <a:endParaRPr lang="en-US" sz="1200" dirty="0">
              <a:solidFill>
                <a:srgbClr val="000000"/>
              </a:solidFill>
            </a:endParaRPr>
          </a:p>
        </p:txBody>
      </p:sp>
      <p:sp>
        <p:nvSpPr>
          <p:cNvPr id="39" name="Rectangle 38"/>
          <p:cNvSpPr/>
          <p:nvPr/>
        </p:nvSpPr>
        <p:spPr>
          <a:xfrm>
            <a:off x="1969161" y="4906857"/>
            <a:ext cx="905477"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 injector(s)</a:t>
            </a:r>
            <a:endParaRPr lang="en-US" sz="1200" dirty="0">
              <a:solidFill>
                <a:srgbClr val="000000"/>
              </a:solidFill>
            </a:endParaRPr>
          </a:p>
        </p:txBody>
      </p:sp>
      <p:sp>
        <p:nvSpPr>
          <p:cNvPr id="47" name="Rectangle 46"/>
          <p:cNvSpPr/>
          <p:nvPr/>
        </p:nvSpPr>
        <p:spPr>
          <a:xfrm>
            <a:off x="1969161" y="5627314"/>
            <a:ext cx="934730"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Flow effector(s)</a:t>
            </a:r>
            <a:endParaRPr lang="en-US" sz="1200" dirty="0">
              <a:solidFill>
                <a:srgbClr val="000000"/>
              </a:solidFill>
            </a:endParaRPr>
          </a:p>
        </p:txBody>
      </p:sp>
      <p:sp>
        <p:nvSpPr>
          <p:cNvPr id="48" name="Rectangle 47"/>
          <p:cNvSpPr/>
          <p:nvPr/>
        </p:nvSpPr>
        <p:spPr>
          <a:xfrm>
            <a:off x="3527888" y="1454430"/>
            <a:ext cx="587038" cy="455874"/>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Mixer</a:t>
            </a:r>
            <a:endParaRPr lang="en-US" sz="1200" dirty="0">
              <a:solidFill>
                <a:srgbClr val="000000"/>
              </a:solidFill>
            </a:endParaRPr>
          </a:p>
        </p:txBody>
      </p:sp>
      <p:cxnSp>
        <p:nvCxnSpPr>
          <p:cNvPr id="4" name="Elbow Connector 3"/>
          <p:cNvCxnSpPr>
            <a:stCxn id="44" idx="3"/>
          </p:cNvCxnSpPr>
          <p:nvPr/>
        </p:nvCxnSpPr>
        <p:spPr>
          <a:xfrm>
            <a:off x="1561277" y="1638314"/>
            <a:ext cx="174711" cy="310592"/>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0" name="Elbow Connector 9"/>
          <p:cNvCxnSpPr>
            <a:stCxn id="45" idx="3"/>
          </p:cNvCxnSpPr>
          <p:nvPr/>
        </p:nvCxnSpPr>
        <p:spPr>
          <a:xfrm flipV="1">
            <a:off x="1561277" y="2439714"/>
            <a:ext cx="174711" cy="285228"/>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9" name="Elbow Connector 18"/>
          <p:cNvCxnSpPr>
            <a:stCxn id="46" idx="1"/>
          </p:cNvCxnSpPr>
          <p:nvPr/>
        </p:nvCxnSpPr>
        <p:spPr>
          <a:xfrm rot="10800000" flipV="1">
            <a:off x="676360" y="2194309"/>
            <a:ext cx="197315" cy="338011"/>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52" name="Rectangle 51"/>
          <p:cNvSpPr/>
          <p:nvPr/>
        </p:nvSpPr>
        <p:spPr>
          <a:xfrm>
            <a:off x="3527888" y="3953937"/>
            <a:ext cx="891839"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Subsea Electronics</a:t>
            </a:r>
            <a:endParaRPr lang="en-US" sz="1200" dirty="0">
              <a:solidFill>
                <a:srgbClr val="000000"/>
              </a:solidFill>
            </a:endParaRPr>
          </a:p>
        </p:txBody>
      </p:sp>
      <p:cxnSp>
        <p:nvCxnSpPr>
          <p:cNvPr id="21" name="Straight Connector 20"/>
          <p:cNvCxnSpPr/>
          <p:nvPr/>
        </p:nvCxnSpPr>
        <p:spPr>
          <a:xfrm>
            <a:off x="743995" y="3652089"/>
            <a:ext cx="8026129" cy="7515"/>
          </a:xfrm>
          <a:prstGeom prst="line">
            <a:avLst/>
          </a:prstGeom>
          <a:ln>
            <a:prstDash val="sysDash"/>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a:off x="570757" y="3374050"/>
            <a:ext cx="8012" cy="62371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25" name="TextBox 24"/>
          <p:cNvSpPr txBox="1"/>
          <p:nvPr/>
        </p:nvSpPr>
        <p:spPr>
          <a:xfrm>
            <a:off x="743340" y="3255344"/>
            <a:ext cx="885955" cy="369332"/>
          </a:xfrm>
          <a:prstGeom prst="rect">
            <a:avLst/>
          </a:prstGeom>
          <a:noFill/>
        </p:spPr>
        <p:txBody>
          <a:bodyPr wrap="none" rtlCol="0">
            <a:spAutoFit/>
          </a:bodyPr>
          <a:lstStyle/>
          <a:p>
            <a:r>
              <a:rPr lang="en-US" dirty="0" smtClean="0"/>
              <a:t>Surface</a:t>
            </a:r>
            <a:endParaRPr lang="en-US" dirty="0"/>
          </a:p>
        </p:txBody>
      </p:sp>
      <p:cxnSp>
        <p:nvCxnSpPr>
          <p:cNvPr id="53" name="Elbow Connector 52"/>
          <p:cNvCxnSpPr>
            <a:endCxn id="6" idx="0"/>
          </p:cNvCxnSpPr>
          <p:nvPr/>
        </p:nvCxnSpPr>
        <p:spPr>
          <a:xfrm flipV="1">
            <a:off x="2021562" y="1329461"/>
            <a:ext cx="1332831" cy="376351"/>
          </a:xfrm>
          <a:prstGeom prst="bentConnector4">
            <a:avLst>
              <a:gd name="adj1" fmla="val 18183"/>
              <a:gd name="adj2" fmla="val 150757"/>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743340" y="3662181"/>
            <a:ext cx="848985" cy="369332"/>
          </a:xfrm>
          <a:prstGeom prst="rect">
            <a:avLst/>
          </a:prstGeom>
          <a:noFill/>
        </p:spPr>
        <p:txBody>
          <a:bodyPr wrap="none" rtlCol="0">
            <a:spAutoFit/>
          </a:bodyPr>
          <a:lstStyle/>
          <a:p>
            <a:r>
              <a:rPr lang="en-US" dirty="0" smtClean="0"/>
              <a:t>Subsea</a:t>
            </a:r>
            <a:endParaRPr lang="en-US" dirty="0"/>
          </a:p>
        </p:txBody>
      </p:sp>
      <p:sp>
        <p:nvSpPr>
          <p:cNvPr id="61" name="TextBox 60"/>
          <p:cNvSpPr txBox="1"/>
          <p:nvPr/>
        </p:nvSpPr>
        <p:spPr>
          <a:xfrm>
            <a:off x="698514" y="1091514"/>
            <a:ext cx="585542" cy="276999"/>
          </a:xfrm>
          <a:prstGeom prst="rect">
            <a:avLst/>
          </a:prstGeom>
          <a:noFill/>
        </p:spPr>
        <p:txBody>
          <a:bodyPr wrap="none" rtlCol="0">
            <a:spAutoFit/>
          </a:bodyPr>
          <a:lstStyle/>
          <a:p>
            <a:r>
              <a:rPr lang="en-US" sz="1200" dirty="0" smtClean="0"/>
              <a:t>Power</a:t>
            </a:r>
            <a:endParaRPr lang="en-US" sz="1200" dirty="0"/>
          </a:p>
        </p:txBody>
      </p:sp>
      <p:cxnSp>
        <p:nvCxnSpPr>
          <p:cNvPr id="63" name="Straight Arrow Connector 62"/>
          <p:cNvCxnSpPr/>
          <p:nvPr/>
        </p:nvCxnSpPr>
        <p:spPr>
          <a:xfrm flipV="1">
            <a:off x="2791408" y="2349214"/>
            <a:ext cx="0" cy="1604723"/>
          </a:xfrm>
          <a:prstGeom prst="straightConnector1">
            <a:avLst/>
          </a:prstGeom>
          <a:ln>
            <a:solidFill>
              <a:srgbClr val="008000"/>
            </a:solidFill>
            <a:tailEnd type="arrow"/>
          </a:ln>
        </p:spPr>
        <p:style>
          <a:lnRef idx="2">
            <a:schemeClr val="accent1"/>
          </a:lnRef>
          <a:fillRef idx="0">
            <a:schemeClr val="accent1"/>
          </a:fillRef>
          <a:effectRef idx="1">
            <a:schemeClr val="accent1"/>
          </a:effectRef>
          <a:fontRef idx="minor">
            <a:schemeClr val="tx1"/>
          </a:fontRef>
        </p:style>
      </p:cxnSp>
      <p:cxnSp>
        <p:nvCxnSpPr>
          <p:cNvPr id="65" name="Straight Arrow Connector 64"/>
          <p:cNvCxnSpPr>
            <a:stCxn id="9" idx="3"/>
          </p:cNvCxnSpPr>
          <p:nvPr/>
        </p:nvCxnSpPr>
        <p:spPr>
          <a:xfrm>
            <a:off x="3213112" y="2132336"/>
            <a:ext cx="314776" cy="0"/>
          </a:xfrm>
          <a:prstGeom prst="straightConnector1">
            <a:avLst/>
          </a:prstGeom>
          <a:ln>
            <a:solidFill>
              <a:srgbClr val="008000"/>
            </a:solidFill>
            <a:tailEnd type="arrow"/>
          </a:ln>
        </p:spPr>
        <p:style>
          <a:lnRef idx="2">
            <a:schemeClr val="accent1"/>
          </a:lnRef>
          <a:fillRef idx="0">
            <a:schemeClr val="accent1"/>
          </a:fillRef>
          <a:effectRef idx="1">
            <a:schemeClr val="accent1"/>
          </a:effectRef>
          <a:fontRef idx="minor">
            <a:schemeClr val="tx1"/>
          </a:fontRef>
        </p:style>
      </p:cxnSp>
      <p:cxnSp>
        <p:nvCxnSpPr>
          <p:cNvPr id="70" name="Straight Arrow Connector 69"/>
          <p:cNvCxnSpPr>
            <a:stCxn id="8" idx="3"/>
            <a:endCxn id="48" idx="1"/>
          </p:cNvCxnSpPr>
          <p:nvPr/>
        </p:nvCxnSpPr>
        <p:spPr>
          <a:xfrm>
            <a:off x="3213057" y="1669151"/>
            <a:ext cx="314831" cy="13216"/>
          </a:xfrm>
          <a:prstGeom prst="straightConnector1">
            <a:avLst/>
          </a:prstGeom>
          <a:ln>
            <a:solidFill>
              <a:schemeClr val="accent6">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74" name="Arc 73"/>
          <p:cNvSpPr/>
          <p:nvPr/>
        </p:nvSpPr>
        <p:spPr>
          <a:xfrm rot="8305045">
            <a:off x="3469465" y="1973576"/>
            <a:ext cx="326709" cy="317521"/>
          </a:xfrm>
          <a:prstGeom prst="arc">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5" name="Arc 74"/>
          <p:cNvSpPr/>
          <p:nvPr/>
        </p:nvSpPr>
        <p:spPr>
          <a:xfrm rot="8305045">
            <a:off x="3675185" y="1963453"/>
            <a:ext cx="326339" cy="317138"/>
          </a:xfrm>
          <a:prstGeom prst="arc">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6" name="Arc 75"/>
          <p:cNvSpPr/>
          <p:nvPr/>
        </p:nvSpPr>
        <p:spPr>
          <a:xfrm rot="8305045">
            <a:off x="3830797" y="1963282"/>
            <a:ext cx="326709" cy="317521"/>
          </a:xfrm>
          <a:prstGeom prst="arc">
            <a:avLst>
              <a:gd name="adj1" fmla="val 16200000"/>
              <a:gd name="adj2" fmla="val 20899003"/>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78" name="Elbow Connector 77"/>
          <p:cNvCxnSpPr>
            <a:stCxn id="11" idx="2"/>
            <a:endCxn id="13" idx="0"/>
          </p:cNvCxnSpPr>
          <p:nvPr/>
        </p:nvCxnSpPr>
        <p:spPr>
          <a:xfrm rot="16200000" flipH="1">
            <a:off x="3817876" y="2624469"/>
            <a:ext cx="1332999" cy="1325936"/>
          </a:xfrm>
          <a:prstGeom prst="bentConnector3">
            <a:avLst>
              <a:gd name="adj1" fmla="val 82133"/>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81" name="Straight Connector 80"/>
          <p:cNvCxnSpPr/>
          <p:nvPr/>
        </p:nvCxnSpPr>
        <p:spPr>
          <a:xfrm>
            <a:off x="3527888" y="4735366"/>
            <a:ext cx="0" cy="1526303"/>
          </a:xfrm>
          <a:prstGeom prst="line">
            <a:avLst/>
          </a:prstGeom>
        </p:spPr>
        <p:style>
          <a:lnRef idx="2">
            <a:schemeClr val="accent1"/>
          </a:lnRef>
          <a:fillRef idx="0">
            <a:schemeClr val="accent1"/>
          </a:fillRef>
          <a:effectRef idx="1">
            <a:schemeClr val="accent1"/>
          </a:effectRef>
          <a:fontRef idx="minor">
            <a:schemeClr val="tx1"/>
          </a:fontRef>
        </p:style>
      </p:cxnSp>
      <p:cxnSp>
        <p:nvCxnSpPr>
          <p:cNvPr id="82" name="Straight Connector 81"/>
          <p:cNvCxnSpPr/>
          <p:nvPr/>
        </p:nvCxnSpPr>
        <p:spPr>
          <a:xfrm>
            <a:off x="5598665" y="4735366"/>
            <a:ext cx="0" cy="1526303"/>
          </a:xfrm>
          <a:prstGeom prst="line">
            <a:avLst/>
          </a:prstGeom>
        </p:spPr>
        <p:style>
          <a:lnRef idx="2">
            <a:schemeClr val="accent1"/>
          </a:lnRef>
          <a:fillRef idx="0">
            <a:schemeClr val="accent1"/>
          </a:fillRef>
          <a:effectRef idx="1">
            <a:schemeClr val="accent1"/>
          </a:effectRef>
          <a:fontRef idx="minor">
            <a:schemeClr val="tx1"/>
          </a:fontRef>
        </p:style>
      </p:cxnSp>
      <p:cxnSp>
        <p:nvCxnSpPr>
          <p:cNvPr id="84" name="Elbow Connector 83"/>
          <p:cNvCxnSpPr>
            <a:stCxn id="13" idx="3"/>
            <a:endCxn id="33" idx="0"/>
          </p:cNvCxnSpPr>
          <p:nvPr/>
        </p:nvCxnSpPr>
        <p:spPr>
          <a:xfrm>
            <a:off x="5593262" y="4199341"/>
            <a:ext cx="1300883" cy="700426"/>
          </a:xfrm>
          <a:prstGeom prst="bentConnector2">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88" name="Elbow Connector 87"/>
          <p:cNvCxnSpPr/>
          <p:nvPr/>
        </p:nvCxnSpPr>
        <p:spPr>
          <a:xfrm>
            <a:off x="3354393" y="1133913"/>
            <a:ext cx="1973353" cy="195153"/>
          </a:xfrm>
          <a:prstGeom prst="bentConnector3">
            <a:avLst>
              <a:gd name="adj1" fmla="val 99508"/>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92" name="Elbow Connector 91"/>
          <p:cNvCxnSpPr>
            <a:endCxn id="14" idx="0"/>
          </p:cNvCxnSpPr>
          <p:nvPr/>
        </p:nvCxnSpPr>
        <p:spPr>
          <a:xfrm rot="10800000" flipV="1">
            <a:off x="6801167" y="1143000"/>
            <a:ext cx="819740" cy="211858"/>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4" name="Elbow Connector 93"/>
          <p:cNvCxnSpPr>
            <a:endCxn id="24" idx="0"/>
          </p:cNvCxnSpPr>
          <p:nvPr/>
        </p:nvCxnSpPr>
        <p:spPr>
          <a:xfrm>
            <a:off x="7620907" y="1143000"/>
            <a:ext cx="626323" cy="213175"/>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00" name="Straight Connector 99"/>
          <p:cNvCxnSpPr/>
          <p:nvPr/>
        </p:nvCxnSpPr>
        <p:spPr>
          <a:xfrm flipH="1">
            <a:off x="8247230" y="1143000"/>
            <a:ext cx="443198"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03" name="Straight Arrow Connector 102"/>
          <p:cNvCxnSpPr>
            <a:stCxn id="52" idx="3"/>
            <a:endCxn id="13" idx="1"/>
          </p:cNvCxnSpPr>
          <p:nvPr/>
        </p:nvCxnSpPr>
        <p:spPr>
          <a:xfrm>
            <a:off x="4419727" y="4199341"/>
            <a:ext cx="281696"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4" name="Lightning Bolt 103"/>
          <p:cNvSpPr/>
          <p:nvPr/>
        </p:nvSpPr>
        <p:spPr>
          <a:xfrm>
            <a:off x="5425903" y="1033366"/>
            <a:ext cx="1007024" cy="186066"/>
          </a:xfrm>
          <a:prstGeom prst="lightningBolt">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6" name="Straight Connector 115"/>
          <p:cNvCxnSpPr>
            <a:stCxn id="43" idx="3"/>
          </p:cNvCxnSpPr>
          <p:nvPr/>
        </p:nvCxnSpPr>
        <p:spPr>
          <a:xfrm>
            <a:off x="2021562" y="2181005"/>
            <a:ext cx="240484" cy="0"/>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a:off x="2262046" y="2181005"/>
            <a:ext cx="0" cy="1628891"/>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21" name="Elbow Connector 120"/>
          <p:cNvCxnSpPr>
            <a:endCxn id="52" idx="0"/>
          </p:cNvCxnSpPr>
          <p:nvPr/>
        </p:nvCxnSpPr>
        <p:spPr>
          <a:xfrm>
            <a:off x="2262046" y="3809896"/>
            <a:ext cx="1711762" cy="144041"/>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28" name="Elbow Connector 127"/>
          <p:cNvCxnSpPr>
            <a:stCxn id="13" idx="2"/>
            <a:endCxn id="83" idx="0"/>
          </p:cNvCxnSpPr>
          <p:nvPr/>
        </p:nvCxnSpPr>
        <p:spPr>
          <a:xfrm rot="5400000">
            <a:off x="3744331" y="3332353"/>
            <a:ext cx="290621" cy="2515405"/>
          </a:xfrm>
          <a:prstGeom prst="bentConnector3">
            <a:avLst/>
          </a:prstGeom>
          <a:ln>
            <a:solidFill>
              <a:srgbClr val="FF0000"/>
            </a:solidFill>
            <a:prstDash val="sysDot"/>
            <a:tailEnd type="arrow"/>
          </a:ln>
        </p:spPr>
        <p:style>
          <a:lnRef idx="2">
            <a:schemeClr val="accent1"/>
          </a:lnRef>
          <a:fillRef idx="0">
            <a:schemeClr val="accent1"/>
          </a:fillRef>
          <a:effectRef idx="1">
            <a:schemeClr val="accent1"/>
          </a:effectRef>
          <a:fontRef idx="minor">
            <a:schemeClr val="tx1"/>
          </a:fontRef>
        </p:style>
      </p:cxnSp>
      <p:cxnSp>
        <p:nvCxnSpPr>
          <p:cNvPr id="124" name="Elbow Connector 123"/>
          <p:cNvCxnSpPr>
            <a:stCxn id="52" idx="2"/>
            <a:endCxn id="32" idx="0"/>
          </p:cNvCxnSpPr>
          <p:nvPr/>
        </p:nvCxnSpPr>
        <p:spPr>
          <a:xfrm rot="16200000" flipH="1">
            <a:off x="4035417" y="4383135"/>
            <a:ext cx="462112" cy="585331"/>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2" name="Straight Connector 131"/>
          <p:cNvCxnSpPr>
            <a:stCxn id="37" idx="1"/>
          </p:cNvCxnSpPr>
          <p:nvPr/>
        </p:nvCxnSpPr>
        <p:spPr>
          <a:xfrm flipH="1">
            <a:off x="4456455" y="2305862"/>
            <a:ext cx="244968" cy="1116"/>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38" name="Straight Connector 137"/>
          <p:cNvCxnSpPr/>
          <p:nvPr/>
        </p:nvCxnSpPr>
        <p:spPr>
          <a:xfrm flipH="1">
            <a:off x="4456455" y="2314494"/>
            <a:ext cx="7516" cy="916778"/>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41" name="Elbow Connector 140"/>
          <p:cNvCxnSpPr/>
          <p:nvPr/>
        </p:nvCxnSpPr>
        <p:spPr>
          <a:xfrm rot="5400000">
            <a:off x="3904122" y="3422886"/>
            <a:ext cx="774004" cy="330665"/>
          </a:xfrm>
          <a:prstGeom prst="bentConnector3">
            <a:avLst/>
          </a:prstGeom>
          <a:ln>
            <a:solidFill>
              <a:schemeClr val="bg1">
                <a:lumMod val="5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45" name="Straight Arrow Connector 144"/>
          <p:cNvCxnSpPr>
            <a:stCxn id="24" idx="1"/>
            <a:endCxn id="14" idx="3"/>
          </p:cNvCxnSpPr>
          <p:nvPr/>
        </p:nvCxnSpPr>
        <p:spPr>
          <a:xfrm flipH="1">
            <a:off x="7372315" y="2301239"/>
            <a:ext cx="248592" cy="5461"/>
          </a:xfrm>
          <a:prstGeom prst="straightConnector1">
            <a:avLst/>
          </a:prstGeom>
          <a:ln>
            <a:solidFill>
              <a:srgbClr val="7F7F7F"/>
            </a:solidFill>
            <a:tailEnd type="arrow"/>
          </a:ln>
        </p:spPr>
        <p:style>
          <a:lnRef idx="2">
            <a:schemeClr val="accent1"/>
          </a:lnRef>
          <a:fillRef idx="0">
            <a:schemeClr val="accent1"/>
          </a:fillRef>
          <a:effectRef idx="1">
            <a:schemeClr val="accent1"/>
          </a:effectRef>
          <a:fontRef idx="minor">
            <a:schemeClr val="tx1"/>
          </a:fontRef>
        </p:style>
      </p:cxnSp>
      <p:cxnSp>
        <p:nvCxnSpPr>
          <p:cNvPr id="152" name="Elbow Connector 151"/>
          <p:cNvCxnSpPr/>
          <p:nvPr/>
        </p:nvCxnSpPr>
        <p:spPr>
          <a:xfrm rot="10800000" flipV="1">
            <a:off x="8424432" y="999439"/>
            <a:ext cx="428359" cy="375729"/>
          </a:xfrm>
          <a:prstGeom prst="bentConnector3">
            <a:avLst>
              <a:gd name="adj1" fmla="val 100878"/>
            </a:avLst>
          </a:prstGeom>
          <a:ln>
            <a:solidFill>
              <a:srgbClr val="7F7F7F"/>
            </a:solidFill>
            <a:tailEnd type="arrow"/>
          </a:ln>
        </p:spPr>
        <p:style>
          <a:lnRef idx="2">
            <a:schemeClr val="accent1"/>
          </a:lnRef>
          <a:fillRef idx="0">
            <a:schemeClr val="accent1"/>
          </a:fillRef>
          <a:effectRef idx="1">
            <a:schemeClr val="accent1"/>
          </a:effectRef>
          <a:fontRef idx="minor">
            <a:schemeClr val="tx1"/>
          </a:fontRef>
        </p:style>
      </p:cxnSp>
      <p:sp>
        <p:nvSpPr>
          <p:cNvPr id="154" name="TextBox 153"/>
          <p:cNvSpPr txBox="1"/>
          <p:nvPr/>
        </p:nvSpPr>
        <p:spPr>
          <a:xfrm>
            <a:off x="6868803" y="879207"/>
            <a:ext cx="1018227" cy="276999"/>
          </a:xfrm>
          <a:prstGeom prst="rect">
            <a:avLst/>
          </a:prstGeom>
          <a:noFill/>
        </p:spPr>
        <p:txBody>
          <a:bodyPr wrap="none" rtlCol="0">
            <a:spAutoFit/>
          </a:bodyPr>
          <a:lstStyle/>
          <a:p>
            <a:r>
              <a:rPr lang="en-US" sz="1200" dirty="0" smtClean="0"/>
              <a:t>House Power</a:t>
            </a:r>
            <a:endParaRPr lang="en-US" sz="1200" dirty="0"/>
          </a:p>
        </p:txBody>
      </p:sp>
      <p:cxnSp>
        <p:nvCxnSpPr>
          <p:cNvPr id="156" name="Elbow Connector 155"/>
          <p:cNvCxnSpPr>
            <a:endCxn id="34" idx="1"/>
          </p:cNvCxnSpPr>
          <p:nvPr/>
        </p:nvCxnSpPr>
        <p:spPr>
          <a:xfrm>
            <a:off x="4569182" y="4674073"/>
            <a:ext cx="1872224" cy="1191555"/>
          </a:xfrm>
          <a:prstGeom prst="bentConnector3">
            <a:avLst>
              <a:gd name="adj1" fmla="val 76091"/>
            </a:avLst>
          </a:prstGeom>
          <a:ln>
            <a:tailEnd type="arrow"/>
          </a:ln>
        </p:spPr>
        <p:style>
          <a:lnRef idx="2">
            <a:schemeClr val="accent1"/>
          </a:lnRef>
          <a:fillRef idx="0">
            <a:schemeClr val="accent1"/>
          </a:fillRef>
          <a:effectRef idx="1">
            <a:schemeClr val="accent1"/>
          </a:effectRef>
          <a:fontRef idx="minor">
            <a:schemeClr val="tx1"/>
          </a:fontRef>
        </p:style>
      </p:cxnSp>
      <p:sp>
        <p:nvSpPr>
          <p:cNvPr id="158" name="TextBox 157"/>
          <p:cNvSpPr txBox="1"/>
          <p:nvPr/>
        </p:nvSpPr>
        <p:spPr>
          <a:xfrm>
            <a:off x="6793651" y="3216243"/>
            <a:ext cx="1735947" cy="276999"/>
          </a:xfrm>
          <a:prstGeom prst="rect">
            <a:avLst/>
          </a:prstGeom>
          <a:noFill/>
        </p:spPr>
        <p:txBody>
          <a:bodyPr wrap="none" rtlCol="0">
            <a:spAutoFit/>
          </a:bodyPr>
          <a:lstStyle/>
          <a:p>
            <a:r>
              <a:rPr lang="en-US" sz="1200" dirty="0" smtClean="0"/>
              <a:t>Science / Control System</a:t>
            </a:r>
            <a:endParaRPr lang="en-US" sz="1200" dirty="0"/>
          </a:p>
        </p:txBody>
      </p:sp>
      <p:sp>
        <p:nvSpPr>
          <p:cNvPr id="163" name="TextBox 162"/>
          <p:cNvSpPr txBox="1"/>
          <p:nvPr/>
        </p:nvSpPr>
        <p:spPr>
          <a:xfrm>
            <a:off x="8251582" y="751459"/>
            <a:ext cx="697627" cy="276999"/>
          </a:xfrm>
          <a:prstGeom prst="rect">
            <a:avLst/>
          </a:prstGeom>
          <a:noFill/>
        </p:spPr>
        <p:txBody>
          <a:bodyPr wrap="none" rtlCol="0">
            <a:spAutoFit/>
          </a:bodyPr>
          <a:lstStyle/>
          <a:p>
            <a:r>
              <a:rPr lang="en-US" sz="1200" dirty="0" smtClean="0"/>
              <a:t>Internet</a:t>
            </a:r>
            <a:endParaRPr lang="en-US" sz="1200" dirty="0"/>
          </a:p>
        </p:txBody>
      </p:sp>
      <p:cxnSp>
        <p:nvCxnSpPr>
          <p:cNvPr id="165" name="Elbow Connector 164"/>
          <p:cNvCxnSpPr>
            <a:stCxn id="52" idx="1"/>
          </p:cNvCxnSpPr>
          <p:nvPr/>
        </p:nvCxnSpPr>
        <p:spPr>
          <a:xfrm rot="10800000" flipV="1">
            <a:off x="2104228" y="4199340"/>
            <a:ext cx="1423660" cy="542363"/>
          </a:xfrm>
          <a:prstGeom prst="bentConnector3">
            <a:avLst>
              <a:gd name="adj1" fmla="val 99092"/>
            </a:avLst>
          </a:prstGeom>
          <a:ln>
            <a:prstDash val="sysDot"/>
            <a:tailEnd type="arrow"/>
          </a:ln>
        </p:spPr>
        <p:style>
          <a:lnRef idx="2">
            <a:schemeClr val="accent1"/>
          </a:lnRef>
          <a:fillRef idx="0">
            <a:schemeClr val="accent1"/>
          </a:fillRef>
          <a:effectRef idx="1">
            <a:schemeClr val="accent1"/>
          </a:effectRef>
          <a:fontRef idx="minor">
            <a:schemeClr val="tx1"/>
          </a:fontRef>
        </p:style>
      </p:cxnSp>
      <p:cxnSp>
        <p:nvCxnSpPr>
          <p:cNvPr id="168" name="Elbow Connector 167"/>
          <p:cNvCxnSpPr>
            <a:endCxn id="36" idx="1"/>
          </p:cNvCxnSpPr>
          <p:nvPr/>
        </p:nvCxnSpPr>
        <p:spPr>
          <a:xfrm rot="16200000" flipH="1">
            <a:off x="3265201" y="4895895"/>
            <a:ext cx="1352906" cy="443358"/>
          </a:xfrm>
          <a:prstGeom prst="bentConnector2">
            <a:avLst/>
          </a:prstGeom>
          <a:ln>
            <a:prstDash val="sysDot"/>
            <a:tailEnd type="arrow"/>
          </a:ln>
        </p:spPr>
        <p:style>
          <a:lnRef idx="2">
            <a:schemeClr val="accent1"/>
          </a:lnRef>
          <a:fillRef idx="0">
            <a:schemeClr val="accent1"/>
          </a:fillRef>
          <a:effectRef idx="1">
            <a:schemeClr val="accent1"/>
          </a:effectRef>
          <a:fontRef idx="minor">
            <a:schemeClr val="tx1"/>
          </a:fontRef>
        </p:style>
      </p:cxnSp>
      <p:sp>
        <p:nvSpPr>
          <p:cNvPr id="169" name="TextBox 168"/>
          <p:cNvSpPr txBox="1"/>
          <p:nvPr/>
        </p:nvSpPr>
        <p:spPr>
          <a:xfrm>
            <a:off x="4794635" y="3238787"/>
            <a:ext cx="1094445" cy="276999"/>
          </a:xfrm>
          <a:prstGeom prst="rect">
            <a:avLst/>
          </a:prstGeom>
          <a:noFill/>
        </p:spPr>
        <p:txBody>
          <a:bodyPr wrap="none" rtlCol="0">
            <a:spAutoFit/>
          </a:bodyPr>
          <a:lstStyle/>
          <a:p>
            <a:r>
              <a:rPr lang="en-US" sz="1200" dirty="0" err="1" smtClean="0"/>
              <a:t>xFOCE</a:t>
            </a:r>
            <a:r>
              <a:rPr lang="en-US" sz="1200" dirty="0" smtClean="0"/>
              <a:t> Control</a:t>
            </a:r>
            <a:endParaRPr lang="en-US" sz="1200" dirty="0"/>
          </a:p>
        </p:txBody>
      </p:sp>
      <p:sp>
        <p:nvSpPr>
          <p:cNvPr id="172" name="TextBox 171"/>
          <p:cNvSpPr txBox="1"/>
          <p:nvPr/>
        </p:nvSpPr>
        <p:spPr>
          <a:xfrm>
            <a:off x="2953436" y="2735309"/>
            <a:ext cx="774571" cy="646331"/>
          </a:xfrm>
          <a:prstGeom prst="rect">
            <a:avLst/>
          </a:prstGeom>
          <a:noFill/>
        </p:spPr>
        <p:txBody>
          <a:bodyPr wrap="none" rtlCol="0">
            <a:spAutoFit/>
          </a:bodyPr>
          <a:lstStyle/>
          <a:p>
            <a:r>
              <a:rPr lang="en-US" sz="1200" dirty="0" smtClean="0"/>
              <a:t>Enriched</a:t>
            </a:r>
          </a:p>
          <a:p>
            <a:r>
              <a:rPr lang="en-US" sz="1200" dirty="0" smtClean="0"/>
              <a:t>Seawater</a:t>
            </a:r>
          </a:p>
          <a:p>
            <a:r>
              <a:rPr lang="en-US" sz="1200" dirty="0" smtClean="0"/>
              <a:t>System</a:t>
            </a:r>
            <a:endParaRPr lang="en-US" sz="1200" dirty="0"/>
          </a:p>
        </p:txBody>
      </p:sp>
    </p:spTree>
    <p:extLst>
      <p:ext uri="{BB962C8B-B14F-4D97-AF65-F5344CB8AC3E}">
        <p14:creationId xmlns:p14="http://schemas.microsoft.com/office/powerpoint/2010/main" val="2079268852"/>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57200" y="0"/>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xFOCE</a:t>
            </a:r>
            <a:r>
              <a:rPr lang="en-US" dirty="0" smtClean="0"/>
              <a:t> Systems concept</a:t>
            </a:r>
            <a:endParaRPr lang="en-US" dirty="0"/>
          </a:p>
        </p:txBody>
      </p:sp>
      <p:sp>
        <p:nvSpPr>
          <p:cNvPr id="6" name="TextBox 5"/>
          <p:cNvSpPr txBox="1"/>
          <p:nvPr/>
        </p:nvSpPr>
        <p:spPr>
          <a:xfrm>
            <a:off x="2764482" y="1036363"/>
            <a:ext cx="3579075" cy="369332"/>
          </a:xfrm>
          <a:prstGeom prst="rect">
            <a:avLst/>
          </a:prstGeom>
          <a:noFill/>
        </p:spPr>
        <p:txBody>
          <a:bodyPr wrap="none" rtlCol="0">
            <a:spAutoFit/>
          </a:bodyPr>
          <a:lstStyle/>
          <a:p>
            <a:r>
              <a:rPr lang="en-US" dirty="0" smtClean="0"/>
              <a:t>Blue circles are included for </a:t>
            </a:r>
            <a:r>
              <a:rPr lang="en-US" dirty="0" err="1" smtClean="0"/>
              <a:t>swFOCE</a:t>
            </a:r>
            <a:endParaRPr lang="en-US" dirty="0"/>
          </a:p>
        </p:txBody>
      </p:sp>
      <p:pic>
        <p:nvPicPr>
          <p:cNvPr id="2" name="Picture 1" descr="EquipInFOC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1597" y="1723337"/>
            <a:ext cx="4995620" cy="3425568"/>
          </a:xfrm>
          <a:prstGeom prst="rect">
            <a:avLst/>
          </a:prstGeom>
          <a:ln>
            <a:solidFill>
              <a:schemeClr val="tx1"/>
            </a:solidFill>
          </a:ln>
        </p:spPr>
      </p:pic>
      <p:sp>
        <p:nvSpPr>
          <p:cNvPr id="3" name="Oval 2"/>
          <p:cNvSpPr/>
          <p:nvPr/>
        </p:nvSpPr>
        <p:spPr>
          <a:xfrm>
            <a:off x="2216954" y="1998880"/>
            <a:ext cx="713935" cy="849148"/>
          </a:xfrm>
          <a:prstGeom prst="ellipse">
            <a:avLst/>
          </a:prstGeom>
          <a:solidFill>
            <a:schemeClr val="tx2">
              <a:lumMod val="40000"/>
              <a:lumOff val="60000"/>
              <a:alpha val="51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991010" y="3541478"/>
            <a:ext cx="774056" cy="944729"/>
          </a:xfrm>
          <a:prstGeom prst="ellipse">
            <a:avLst/>
          </a:prstGeom>
          <a:solidFill>
            <a:schemeClr val="tx2">
              <a:lumMod val="40000"/>
              <a:lumOff val="60000"/>
              <a:alpha val="51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956447" y="5275162"/>
            <a:ext cx="7287619" cy="923330"/>
          </a:xfrm>
          <a:prstGeom prst="rect">
            <a:avLst/>
          </a:prstGeom>
          <a:noFill/>
        </p:spPr>
        <p:txBody>
          <a:bodyPr wrap="square" rtlCol="0">
            <a:spAutoFit/>
          </a:bodyPr>
          <a:lstStyle/>
          <a:p>
            <a:r>
              <a:rPr lang="en-US" dirty="0" smtClean="0"/>
              <a:t>Proposed minimum instrumentation for an active pH controlled chamber. The blue elements are options and controls would only have CTD and </a:t>
            </a:r>
            <a:r>
              <a:rPr lang="en-US" dirty="0" err="1" smtClean="0"/>
              <a:t>pH.</a:t>
            </a:r>
            <a:r>
              <a:rPr lang="en-US" dirty="0"/>
              <a:t> </a:t>
            </a:r>
            <a:r>
              <a:rPr lang="en-US" dirty="0" smtClean="0"/>
              <a:t>Not shown is the other option of a motor and fan to control flow. </a:t>
            </a:r>
            <a:endParaRPr lang="en-US" dirty="0"/>
          </a:p>
        </p:txBody>
      </p:sp>
    </p:spTree>
    <p:extLst>
      <p:ext uri="{BB962C8B-B14F-4D97-AF65-F5344CB8AC3E}">
        <p14:creationId xmlns:p14="http://schemas.microsoft.com/office/powerpoint/2010/main" val="5946689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8898" name="Picture 2" descr="FOCE_subSeaWim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295400"/>
            <a:ext cx="6400800" cy="4668838"/>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208899" name="Rectangle 3"/>
          <p:cNvSpPr>
            <a:spLocks noChangeArrowheads="1"/>
          </p:cNvSpPr>
          <p:nvPr/>
        </p:nvSpPr>
        <p:spPr bwMode="auto">
          <a:xfrm>
            <a:off x="1295400" y="1752600"/>
            <a:ext cx="1905000" cy="1295400"/>
          </a:xfrm>
          <a:prstGeom prst="rect">
            <a:avLst/>
          </a:prstGeom>
          <a:noFill/>
          <a:ln w="19050">
            <a:solidFill>
              <a:srgbClr val="00FF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8900" name="Rectangle 4"/>
          <p:cNvSpPr>
            <a:spLocks noChangeArrowheads="1"/>
          </p:cNvSpPr>
          <p:nvPr/>
        </p:nvSpPr>
        <p:spPr bwMode="auto">
          <a:xfrm>
            <a:off x="3276600" y="4953000"/>
            <a:ext cx="1752600" cy="1295400"/>
          </a:xfrm>
          <a:prstGeom prst="rect">
            <a:avLst/>
          </a:prstGeom>
          <a:noFill/>
          <a:ln w="19050">
            <a:solidFill>
              <a:srgbClr val="FF00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8902" name="Text Box 6"/>
          <p:cNvSpPr txBox="1">
            <a:spLocks noChangeArrowheads="1"/>
          </p:cNvSpPr>
          <p:nvPr/>
        </p:nvSpPr>
        <p:spPr bwMode="auto">
          <a:xfrm>
            <a:off x="152400" y="2971800"/>
            <a:ext cx="1311275" cy="584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eaLnBrk="1" hangingPunct="1"/>
            <a:r>
              <a:rPr lang="en-US" sz="1600" dirty="0" smtClean="0">
                <a:solidFill>
                  <a:srgbClr val="000000"/>
                </a:solidFill>
                <a:latin typeface="Times New Roman" charset="0"/>
              </a:rPr>
              <a:t>Shallow </a:t>
            </a:r>
            <a:r>
              <a:rPr lang="en-US" sz="1600" dirty="0">
                <a:solidFill>
                  <a:srgbClr val="000000"/>
                </a:solidFill>
                <a:latin typeface="Times New Roman" charset="0"/>
              </a:rPr>
              <a:t>Water </a:t>
            </a:r>
            <a:r>
              <a:rPr lang="en-US" sz="1600" dirty="0" smtClean="0">
                <a:solidFill>
                  <a:srgbClr val="000000"/>
                </a:solidFill>
                <a:latin typeface="Times New Roman" charset="0"/>
              </a:rPr>
              <a:t>Corals</a:t>
            </a:r>
            <a:endParaRPr lang="en-US" sz="1600" dirty="0">
              <a:solidFill>
                <a:srgbClr val="000000"/>
              </a:solidFill>
              <a:latin typeface="Times New Roman" charset="0"/>
            </a:endParaRPr>
          </a:p>
        </p:txBody>
      </p:sp>
      <p:sp>
        <p:nvSpPr>
          <p:cNvPr id="208903" name="Text Box 7"/>
          <p:cNvSpPr txBox="1">
            <a:spLocks noChangeArrowheads="1"/>
          </p:cNvSpPr>
          <p:nvPr/>
        </p:nvSpPr>
        <p:spPr bwMode="auto">
          <a:xfrm>
            <a:off x="5105400" y="6019800"/>
            <a:ext cx="15557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r>
              <a:rPr lang="en-US" sz="1600" dirty="0">
                <a:solidFill>
                  <a:srgbClr val="000000"/>
                </a:solidFill>
                <a:latin typeface="Times New Roman" charset="0"/>
              </a:rPr>
              <a:t>Benthic Biology</a:t>
            </a:r>
          </a:p>
        </p:txBody>
      </p:sp>
      <p:sp>
        <p:nvSpPr>
          <p:cNvPr id="208904" name="Rectangle 8"/>
          <p:cNvSpPr>
            <a:spLocks noChangeArrowheads="1"/>
          </p:cNvSpPr>
          <p:nvPr/>
        </p:nvSpPr>
        <p:spPr bwMode="auto">
          <a:xfrm>
            <a:off x="6324600" y="3657600"/>
            <a:ext cx="1752600" cy="1295400"/>
          </a:xfrm>
          <a:prstGeom prst="rect">
            <a:avLst/>
          </a:prstGeom>
          <a:noFill/>
          <a:ln w="19050">
            <a:solidFill>
              <a:srgbClr val="00FF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8905" name="Text Box 9"/>
          <p:cNvSpPr txBox="1">
            <a:spLocks noChangeArrowheads="1"/>
          </p:cNvSpPr>
          <p:nvPr/>
        </p:nvSpPr>
        <p:spPr bwMode="auto">
          <a:xfrm>
            <a:off x="7969891" y="1794525"/>
            <a:ext cx="1082675"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r>
              <a:rPr lang="en-US" sz="1600" dirty="0">
                <a:solidFill>
                  <a:srgbClr val="000000"/>
                </a:solidFill>
                <a:latin typeface="Times New Roman" charset="0"/>
              </a:rPr>
              <a:t>Multi-Site</a:t>
            </a:r>
          </a:p>
          <a:p>
            <a:pPr eaLnBrk="1" hangingPunct="1"/>
            <a:endParaRPr lang="en-US" sz="1600" dirty="0">
              <a:solidFill>
                <a:srgbClr val="000000"/>
              </a:solidFill>
              <a:latin typeface="Times New Roman" charset="0"/>
            </a:endParaRPr>
          </a:p>
          <a:p>
            <a:pPr eaLnBrk="1" hangingPunct="1"/>
            <a:r>
              <a:rPr lang="en-US" sz="1600" dirty="0">
                <a:solidFill>
                  <a:srgbClr val="000000"/>
                </a:solidFill>
                <a:latin typeface="Times New Roman" charset="0"/>
              </a:rPr>
              <a:t>Multi- Discipline</a:t>
            </a:r>
          </a:p>
          <a:p>
            <a:pPr eaLnBrk="1" hangingPunct="1"/>
            <a:endParaRPr lang="en-US" sz="1600" dirty="0">
              <a:solidFill>
                <a:srgbClr val="000000"/>
              </a:solidFill>
              <a:latin typeface="Times New Roman" charset="0"/>
            </a:endParaRPr>
          </a:p>
          <a:p>
            <a:pPr eaLnBrk="1" hangingPunct="1"/>
            <a:r>
              <a:rPr lang="en-US" sz="1600" dirty="0">
                <a:solidFill>
                  <a:srgbClr val="000000"/>
                </a:solidFill>
                <a:latin typeface="Times New Roman" charset="0"/>
              </a:rPr>
              <a:t>Multi-Year</a:t>
            </a:r>
          </a:p>
          <a:p>
            <a:pPr eaLnBrk="1" hangingPunct="1"/>
            <a:r>
              <a:rPr lang="en-US" sz="1600" dirty="0">
                <a:solidFill>
                  <a:srgbClr val="000000"/>
                </a:solidFill>
                <a:latin typeface="Times New Roman" charset="0"/>
              </a:rPr>
              <a:t> </a:t>
            </a:r>
          </a:p>
        </p:txBody>
      </p:sp>
      <p:sp>
        <p:nvSpPr>
          <p:cNvPr id="208906" name="Rectangle 10"/>
          <p:cNvSpPr>
            <a:spLocks noChangeArrowheads="1"/>
          </p:cNvSpPr>
          <p:nvPr/>
        </p:nvSpPr>
        <p:spPr bwMode="auto">
          <a:xfrm>
            <a:off x="1295400" y="0"/>
            <a:ext cx="7340600" cy="566738"/>
          </a:xfrm>
          <a:prstGeom prst="rect">
            <a:avLst/>
          </a:prstGeom>
          <a:noFill/>
          <a:ln>
            <a:noFill/>
          </a:ln>
          <a:effectLst>
            <a:outerShdw blurRad="63500" dist="38099" dir="2700000" algn="ctr" rotWithShape="0">
              <a:schemeClr val="tx1">
                <a:alpha val="74998"/>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p>
            <a:pPr algn="ctr" eaLnBrk="1" hangingPunct="1"/>
            <a:r>
              <a:rPr lang="en-US" altLang="ja-JP" sz="3400" b="0" dirty="0" err="1" smtClean="0">
                <a:latin typeface="Arial" charset="0"/>
                <a:cs typeface="ＭＳ Ｐゴシック" charset="0"/>
              </a:rPr>
              <a:t>swFOCE</a:t>
            </a:r>
            <a:r>
              <a:rPr lang="en-US" altLang="ja-JP" sz="3400" b="0" dirty="0" smtClean="0">
                <a:latin typeface="Arial" charset="0"/>
                <a:cs typeface="ＭＳ Ｐゴシック" charset="0"/>
              </a:rPr>
              <a:t> Basic Concept</a:t>
            </a:r>
            <a:endParaRPr lang="en-US" altLang="ja-JP" sz="3400" b="0" dirty="0">
              <a:latin typeface="Arial" charset="0"/>
              <a:cs typeface="ＭＳ Ｐゴシック" charset="0"/>
            </a:endParaRPr>
          </a:p>
        </p:txBody>
      </p:sp>
      <p:sp>
        <p:nvSpPr>
          <p:cNvPr id="2" name="TextBox 1"/>
          <p:cNvSpPr txBox="1"/>
          <p:nvPr/>
        </p:nvSpPr>
        <p:spPr>
          <a:xfrm>
            <a:off x="1856229" y="2652649"/>
            <a:ext cx="954419" cy="369332"/>
          </a:xfrm>
          <a:prstGeom prst="rect">
            <a:avLst/>
          </a:prstGeom>
          <a:solidFill>
            <a:schemeClr val="bg1"/>
          </a:solidFill>
        </p:spPr>
        <p:txBody>
          <a:bodyPr wrap="square" rtlCol="0">
            <a:spAutoFit/>
          </a:bodyPr>
          <a:lstStyle/>
          <a:p>
            <a:pPr algn="ctr"/>
            <a:r>
              <a:rPr lang="en-US" sz="900" dirty="0" smtClean="0"/>
              <a:t>Shallow Water</a:t>
            </a:r>
          </a:p>
          <a:p>
            <a:pPr algn="ctr"/>
            <a:r>
              <a:rPr lang="en-US" sz="900" dirty="0" smtClean="0"/>
              <a:t>Off-Shore</a:t>
            </a:r>
            <a:endParaRPr lang="en-US" sz="900" dirty="0"/>
          </a:p>
        </p:txBody>
      </p:sp>
      <p:sp>
        <p:nvSpPr>
          <p:cNvPr id="3" name="TextBox 2"/>
          <p:cNvSpPr txBox="1"/>
          <p:nvPr/>
        </p:nvSpPr>
        <p:spPr>
          <a:xfrm>
            <a:off x="2622771" y="743944"/>
            <a:ext cx="4583106" cy="461665"/>
          </a:xfrm>
          <a:prstGeom prst="rect">
            <a:avLst/>
          </a:prstGeom>
          <a:noFill/>
        </p:spPr>
        <p:txBody>
          <a:bodyPr wrap="none" rtlCol="0">
            <a:spAutoFit/>
          </a:bodyPr>
          <a:lstStyle/>
          <a:p>
            <a:r>
              <a:rPr lang="en-US" sz="2400" dirty="0" smtClean="0"/>
              <a:t>Schematic View of the Hopkins Site</a:t>
            </a:r>
            <a:endParaRPr lang="en-US" sz="2400" dirty="0"/>
          </a:p>
        </p:txBody>
      </p:sp>
    </p:spTree>
    <p:extLst>
      <p:ext uri="{BB962C8B-B14F-4D97-AF65-F5344CB8AC3E}">
        <p14:creationId xmlns:p14="http://schemas.microsoft.com/office/powerpoint/2010/main" val="3317728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7942179"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4" name="Straight Connector 33"/>
          <p:cNvCxnSpPr/>
          <p:nvPr/>
        </p:nvCxnSpPr>
        <p:spPr>
          <a:xfrm flipH="1" flipV="1">
            <a:off x="7888705" y="4797926"/>
            <a:ext cx="974558" cy="68178"/>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5" name="Rectangle 4"/>
          <p:cNvSpPr/>
          <p:nvPr/>
        </p:nvSpPr>
        <p:spPr>
          <a:xfrm>
            <a:off x="915737" y="3268579"/>
            <a:ext cx="2005263" cy="1644315"/>
          </a:xfrm>
          <a:prstGeom prst="rect">
            <a:avLst/>
          </a:prstGeom>
          <a:solidFill>
            <a:schemeClr val="accent5">
              <a:lumMod val="75000"/>
              <a:alpha val="2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2921000" y="3803316"/>
            <a:ext cx="4297947" cy="60157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7218947" y="3803316"/>
            <a:ext cx="982579" cy="601579"/>
          </a:xfrm>
          <a:prstGeom prst="rect">
            <a:avLst/>
          </a:prstGeom>
          <a:solidFill>
            <a:schemeClr val="bg1">
              <a:lumMod val="50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3499184"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4523874"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5344695"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6640095"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Connector 13"/>
          <p:cNvCxnSpPr/>
          <p:nvPr/>
        </p:nvCxnSpPr>
        <p:spPr>
          <a:xfrm>
            <a:off x="474579" y="4912894"/>
            <a:ext cx="8255000" cy="0"/>
          </a:xfrm>
          <a:prstGeom prst="line">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cxnSp>
      <p:sp>
        <p:nvSpPr>
          <p:cNvPr id="15" name="Rectangle 14"/>
          <p:cNvSpPr/>
          <p:nvPr/>
        </p:nvSpPr>
        <p:spPr>
          <a:xfrm>
            <a:off x="7279105"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7403431"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7538186" y="3866148"/>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7690586"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7842986"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7988702" y="3866148"/>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p:nvSpPr>
        <p:spPr>
          <a:xfrm>
            <a:off x="8122653" y="3866148"/>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2" name="Picture 21" descr="images-1.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2120" y="2505577"/>
            <a:ext cx="615565" cy="1184108"/>
          </a:xfrm>
          <a:prstGeom prst="rect">
            <a:avLst/>
          </a:prstGeom>
        </p:spPr>
      </p:pic>
      <p:pic>
        <p:nvPicPr>
          <p:cNvPr id="23" name="Picture 22" descr="images.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238710" y="3653741"/>
            <a:ext cx="1216861" cy="1917066"/>
          </a:xfrm>
          <a:prstGeom prst="rect">
            <a:avLst/>
          </a:prstGeom>
        </p:spPr>
      </p:pic>
      <p:pic>
        <p:nvPicPr>
          <p:cNvPr id="24" name="Picture 23" descr="bowtech.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47140" y="3268579"/>
            <a:ext cx="1073860" cy="708192"/>
          </a:xfrm>
          <a:prstGeom prst="rect">
            <a:avLst/>
          </a:prstGeom>
        </p:spPr>
      </p:pic>
      <p:sp>
        <p:nvSpPr>
          <p:cNvPr id="27" name="Rectangle 26"/>
          <p:cNvSpPr/>
          <p:nvPr/>
        </p:nvSpPr>
        <p:spPr>
          <a:xfrm>
            <a:off x="3769895" y="3803316"/>
            <a:ext cx="688473" cy="60157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6" name="Picture 25" descr="1e652e785ddeca238b6aa7d420ce39e2.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31417" y="2693736"/>
            <a:ext cx="1819713" cy="2292684"/>
          </a:xfrm>
          <a:prstGeom prst="rect">
            <a:avLst/>
          </a:prstGeom>
        </p:spPr>
      </p:pic>
      <p:sp>
        <p:nvSpPr>
          <p:cNvPr id="29" name="Rectangle 28"/>
          <p:cNvSpPr/>
          <p:nvPr/>
        </p:nvSpPr>
        <p:spPr>
          <a:xfrm>
            <a:off x="3769895" y="2693736"/>
            <a:ext cx="688473" cy="62831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Rectangle 29"/>
          <p:cNvSpPr/>
          <p:nvPr/>
        </p:nvSpPr>
        <p:spPr>
          <a:xfrm>
            <a:off x="7359317" y="4571999"/>
            <a:ext cx="582862" cy="294105"/>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2" name="Straight Connector 31"/>
          <p:cNvCxnSpPr>
            <a:endCxn id="30" idx="3"/>
          </p:cNvCxnSpPr>
          <p:nvPr/>
        </p:nvCxnSpPr>
        <p:spPr>
          <a:xfrm flipH="1" flipV="1">
            <a:off x="7942179" y="4719052"/>
            <a:ext cx="921084" cy="147052"/>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V="1">
            <a:off x="7808495" y="4404895"/>
            <a:ext cx="0" cy="167104"/>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flipH="1">
            <a:off x="2921000" y="4832015"/>
            <a:ext cx="4438317"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a:off x="2921000" y="3429000"/>
            <a:ext cx="0" cy="1437104"/>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H="1">
            <a:off x="1233906" y="4866104"/>
            <a:ext cx="1687094"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p:nvCxnSpPr>
        <p:spPr>
          <a:xfrm flipV="1">
            <a:off x="3922295" y="3562684"/>
            <a:ext cx="0" cy="1269332"/>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flipV="1">
            <a:off x="1237917" y="4797926"/>
            <a:ext cx="0" cy="90238"/>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flipH="1">
            <a:off x="1437105" y="3259888"/>
            <a:ext cx="1483896" cy="1"/>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flipV="1">
            <a:off x="2921000" y="3259889"/>
            <a:ext cx="1" cy="169111"/>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pic>
        <p:nvPicPr>
          <p:cNvPr id="59" name="Picture 58" descr="Model-300-2.gi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9151486">
            <a:off x="2181727" y="3519697"/>
            <a:ext cx="1021347" cy="1021347"/>
          </a:xfrm>
          <a:prstGeom prst="rect">
            <a:avLst/>
          </a:prstGeom>
        </p:spPr>
      </p:pic>
      <p:cxnSp>
        <p:nvCxnSpPr>
          <p:cNvPr id="60" name="Straight Connector 59"/>
          <p:cNvCxnSpPr/>
          <p:nvPr/>
        </p:nvCxnSpPr>
        <p:spPr>
          <a:xfrm flipH="1">
            <a:off x="3131417" y="4053974"/>
            <a:ext cx="249666"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2" name="Straight Connector 61"/>
          <p:cNvCxnSpPr/>
          <p:nvPr/>
        </p:nvCxnSpPr>
        <p:spPr>
          <a:xfrm flipV="1">
            <a:off x="3381083" y="4053974"/>
            <a:ext cx="0" cy="778042"/>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66" name="TextBox 65"/>
          <p:cNvSpPr txBox="1"/>
          <p:nvPr/>
        </p:nvSpPr>
        <p:spPr>
          <a:xfrm>
            <a:off x="1340716" y="1550736"/>
            <a:ext cx="1326004" cy="369332"/>
          </a:xfrm>
          <a:prstGeom prst="rect">
            <a:avLst/>
          </a:prstGeom>
          <a:noFill/>
        </p:spPr>
        <p:txBody>
          <a:bodyPr wrap="none" rtlCol="0">
            <a:spAutoFit/>
          </a:bodyPr>
          <a:lstStyle/>
          <a:p>
            <a:r>
              <a:rPr lang="en-US" dirty="0" smtClean="0"/>
              <a:t>pH Sensor</a:t>
            </a:r>
            <a:endParaRPr lang="en-US" dirty="0"/>
          </a:p>
        </p:txBody>
      </p:sp>
      <p:sp>
        <p:nvSpPr>
          <p:cNvPr id="67" name="TextBox 66"/>
          <p:cNvSpPr txBox="1"/>
          <p:nvPr/>
        </p:nvSpPr>
        <p:spPr>
          <a:xfrm>
            <a:off x="3215897" y="5255307"/>
            <a:ext cx="1107996" cy="369332"/>
          </a:xfrm>
          <a:prstGeom prst="rect">
            <a:avLst/>
          </a:prstGeom>
          <a:noFill/>
        </p:spPr>
        <p:txBody>
          <a:bodyPr wrap="none" rtlCol="0">
            <a:spAutoFit/>
          </a:bodyPr>
          <a:lstStyle/>
          <a:p>
            <a:r>
              <a:rPr lang="en-US" dirty="0" smtClean="0"/>
              <a:t>Thruster</a:t>
            </a:r>
            <a:endParaRPr lang="en-US" dirty="0"/>
          </a:p>
        </p:txBody>
      </p:sp>
      <p:sp>
        <p:nvSpPr>
          <p:cNvPr id="68" name="TextBox 67"/>
          <p:cNvSpPr txBox="1"/>
          <p:nvPr/>
        </p:nvSpPr>
        <p:spPr>
          <a:xfrm>
            <a:off x="1023819" y="5220705"/>
            <a:ext cx="1646642" cy="369332"/>
          </a:xfrm>
          <a:prstGeom prst="rect">
            <a:avLst/>
          </a:prstGeom>
          <a:noFill/>
        </p:spPr>
        <p:txBody>
          <a:bodyPr wrap="none" rtlCol="0">
            <a:spAutoFit/>
          </a:bodyPr>
          <a:lstStyle/>
          <a:p>
            <a:r>
              <a:rPr lang="en-US" dirty="0" smtClean="0"/>
              <a:t>CTDO Sensor</a:t>
            </a:r>
            <a:endParaRPr lang="en-US" dirty="0"/>
          </a:p>
        </p:txBody>
      </p:sp>
      <p:sp>
        <p:nvSpPr>
          <p:cNvPr id="69" name="TextBox 68"/>
          <p:cNvSpPr txBox="1"/>
          <p:nvPr/>
        </p:nvSpPr>
        <p:spPr>
          <a:xfrm>
            <a:off x="2921000" y="1971630"/>
            <a:ext cx="1079500" cy="923330"/>
          </a:xfrm>
          <a:prstGeom prst="rect">
            <a:avLst/>
          </a:prstGeom>
          <a:noFill/>
        </p:spPr>
        <p:txBody>
          <a:bodyPr wrap="square" rtlCol="0">
            <a:spAutoFit/>
          </a:bodyPr>
          <a:lstStyle/>
          <a:p>
            <a:r>
              <a:rPr lang="en-US" dirty="0" smtClean="0"/>
              <a:t>Camera and Light</a:t>
            </a:r>
            <a:endParaRPr lang="en-US" dirty="0"/>
          </a:p>
        </p:txBody>
      </p:sp>
      <p:sp>
        <p:nvSpPr>
          <p:cNvPr id="71" name="TextBox 70"/>
          <p:cNvSpPr txBox="1"/>
          <p:nvPr/>
        </p:nvSpPr>
        <p:spPr>
          <a:xfrm>
            <a:off x="5303994" y="5933424"/>
            <a:ext cx="1942284" cy="369332"/>
          </a:xfrm>
          <a:prstGeom prst="rect">
            <a:avLst/>
          </a:prstGeom>
          <a:noFill/>
        </p:spPr>
        <p:txBody>
          <a:bodyPr wrap="none" rtlCol="0">
            <a:spAutoFit/>
          </a:bodyPr>
          <a:lstStyle/>
          <a:p>
            <a:r>
              <a:rPr lang="en-US" dirty="0" smtClean="0"/>
              <a:t>FOCE Controller </a:t>
            </a:r>
            <a:endParaRPr lang="en-US" dirty="0"/>
          </a:p>
        </p:txBody>
      </p:sp>
      <p:cxnSp>
        <p:nvCxnSpPr>
          <p:cNvPr id="74" name="Straight Arrow Connector 73"/>
          <p:cNvCxnSpPr/>
          <p:nvPr/>
        </p:nvCxnSpPr>
        <p:spPr>
          <a:xfrm flipH="1">
            <a:off x="4371474" y="2573421"/>
            <a:ext cx="579656" cy="855579"/>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76" name="Straight Arrow Connector 75"/>
          <p:cNvCxnSpPr/>
          <p:nvPr/>
        </p:nvCxnSpPr>
        <p:spPr>
          <a:xfrm flipH="1">
            <a:off x="2466474" y="2452102"/>
            <a:ext cx="476876" cy="976898"/>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78" name="Straight Arrow Connector 77"/>
          <p:cNvCxnSpPr/>
          <p:nvPr/>
        </p:nvCxnSpPr>
        <p:spPr>
          <a:xfrm flipH="1">
            <a:off x="1390316" y="1910680"/>
            <a:ext cx="267369" cy="709531"/>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0" name="Straight Arrow Connector 79"/>
          <p:cNvCxnSpPr/>
          <p:nvPr/>
        </p:nvCxnSpPr>
        <p:spPr>
          <a:xfrm flipV="1">
            <a:off x="1437105" y="4652211"/>
            <a:ext cx="220580" cy="603097"/>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1" name="Straight Arrow Connector 80"/>
          <p:cNvCxnSpPr/>
          <p:nvPr/>
        </p:nvCxnSpPr>
        <p:spPr>
          <a:xfrm flipH="1" flipV="1">
            <a:off x="3054684" y="4053974"/>
            <a:ext cx="545588" cy="1189304"/>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2" name="Straight Arrow Connector 81"/>
          <p:cNvCxnSpPr/>
          <p:nvPr/>
        </p:nvCxnSpPr>
        <p:spPr>
          <a:xfrm flipV="1">
            <a:off x="6640095" y="4832016"/>
            <a:ext cx="898091" cy="1157037"/>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87" name="TextBox 86"/>
          <p:cNvSpPr txBox="1"/>
          <p:nvPr/>
        </p:nvSpPr>
        <p:spPr>
          <a:xfrm>
            <a:off x="2928645" y="5732376"/>
            <a:ext cx="2115182" cy="646331"/>
          </a:xfrm>
          <a:prstGeom prst="rect">
            <a:avLst/>
          </a:prstGeom>
          <a:noFill/>
        </p:spPr>
        <p:txBody>
          <a:bodyPr wrap="none" rtlCol="0">
            <a:spAutoFit/>
          </a:bodyPr>
          <a:lstStyle/>
          <a:p>
            <a:r>
              <a:rPr lang="en-US" dirty="0" smtClean="0"/>
              <a:t>Power and </a:t>
            </a:r>
            <a:r>
              <a:rPr lang="en-US" dirty="0" err="1" smtClean="0"/>
              <a:t>Comm</a:t>
            </a:r>
            <a:endParaRPr lang="en-US" dirty="0" smtClean="0"/>
          </a:p>
          <a:p>
            <a:r>
              <a:rPr lang="en-US" dirty="0" smtClean="0"/>
              <a:t>Cabling</a:t>
            </a:r>
            <a:endParaRPr lang="en-US" dirty="0"/>
          </a:p>
        </p:txBody>
      </p:sp>
      <p:cxnSp>
        <p:nvCxnSpPr>
          <p:cNvPr id="88" name="Straight Arrow Connector 87"/>
          <p:cNvCxnSpPr/>
          <p:nvPr/>
        </p:nvCxnSpPr>
        <p:spPr>
          <a:xfrm flipV="1">
            <a:off x="4598745" y="4832016"/>
            <a:ext cx="574834" cy="996830"/>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93" name="Straight Arrow Connector 92"/>
          <p:cNvCxnSpPr/>
          <p:nvPr/>
        </p:nvCxnSpPr>
        <p:spPr>
          <a:xfrm flipH="1">
            <a:off x="5765802" y="2637620"/>
            <a:ext cx="817427" cy="1177726"/>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100" name="TextBox 99"/>
          <p:cNvSpPr txBox="1"/>
          <p:nvPr/>
        </p:nvSpPr>
        <p:spPr>
          <a:xfrm>
            <a:off x="7686575" y="2370570"/>
            <a:ext cx="1249060" cy="646331"/>
          </a:xfrm>
          <a:prstGeom prst="rect">
            <a:avLst/>
          </a:prstGeom>
          <a:noFill/>
        </p:spPr>
        <p:txBody>
          <a:bodyPr wrap="none" rtlCol="0">
            <a:spAutoFit/>
          </a:bodyPr>
          <a:lstStyle/>
          <a:p>
            <a:r>
              <a:rPr lang="en-US" dirty="0" smtClean="0"/>
              <a:t>Animal </a:t>
            </a:r>
          </a:p>
          <a:p>
            <a:r>
              <a:rPr lang="en-US" dirty="0" smtClean="0"/>
              <a:t>Restrictor</a:t>
            </a:r>
            <a:endParaRPr lang="en-US" dirty="0"/>
          </a:p>
        </p:txBody>
      </p:sp>
      <p:cxnSp>
        <p:nvCxnSpPr>
          <p:cNvPr id="101" name="Straight Arrow Connector 100"/>
          <p:cNvCxnSpPr/>
          <p:nvPr/>
        </p:nvCxnSpPr>
        <p:spPr>
          <a:xfrm flipH="1">
            <a:off x="7600884" y="2982142"/>
            <a:ext cx="484203" cy="855579"/>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104" name="Straight Arrow Connector 103"/>
          <p:cNvCxnSpPr>
            <a:endCxn id="11" idx="1"/>
          </p:cNvCxnSpPr>
          <p:nvPr/>
        </p:nvCxnSpPr>
        <p:spPr>
          <a:xfrm flipV="1">
            <a:off x="6275136" y="4658895"/>
            <a:ext cx="364959" cy="596412"/>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107" name="TextBox 106"/>
          <p:cNvSpPr txBox="1"/>
          <p:nvPr/>
        </p:nvSpPr>
        <p:spPr>
          <a:xfrm>
            <a:off x="5344695" y="5220705"/>
            <a:ext cx="1069448" cy="369332"/>
          </a:xfrm>
          <a:prstGeom prst="rect">
            <a:avLst/>
          </a:prstGeom>
          <a:noFill/>
        </p:spPr>
        <p:txBody>
          <a:bodyPr wrap="none" rtlCol="0">
            <a:spAutoFit/>
          </a:bodyPr>
          <a:lstStyle/>
          <a:p>
            <a:r>
              <a:rPr lang="en-US" dirty="0" smtClean="0"/>
              <a:t>Anchors</a:t>
            </a:r>
            <a:endParaRPr lang="en-US" dirty="0"/>
          </a:p>
        </p:txBody>
      </p:sp>
      <p:sp>
        <p:nvSpPr>
          <p:cNvPr id="108" name="TextBox 107"/>
          <p:cNvSpPr txBox="1"/>
          <p:nvPr/>
        </p:nvSpPr>
        <p:spPr>
          <a:xfrm>
            <a:off x="7722269" y="5367181"/>
            <a:ext cx="1257968" cy="923330"/>
          </a:xfrm>
          <a:prstGeom prst="rect">
            <a:avLst/>
          </a:prstGeom>
          <a:noFill/>
        </p:spPr>
        <p:txBody>
          <a:bodyPr wrap="square" rtlCol="0">
            <a:spAutoFit/>
          </a:bodyPr>
          <a:lstStyle/>
          <a:p>
            <a:r>
              <a:rPr lang="en-US" dirty="0" smtClean="0"/>
              <a:t>CO</a:t>
            </a:r>
            <a:r>
              <a:rPr lang="en-US" baseline="-25000" dirty="0" smtClean="0"/>
              <a:t>2</a:t>
            </a:r>
            <a:r>
              <a:rPr lang="en-US" dirty="0" smtClean="0"/>
              <a:t> Enriched Water</a:t>
            </a:r>
            <a:endParaRPr lang="en-US" dirty="0"/>
          </a:p>
        </p:txBody>
      </p:sp>
      <p:cxnSp>
        <p:nvCxnSpPr>
          <p:cNvPr id="109" name="Straight Arrow Connector 108"/>
          <p:cNvCxnSpPr/>
          <p:nvPr/>
        </p:nvCxnSpPr>
        <p:spPr>
          <a:xfrm flipV="1">
            <a:off x="8201526" y="4832015"/>
            <a:ext cx="514686" cy="596412"/>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73" name="Title 1"/>
          <p:cNvSpPr txBox="1">
            <a:spLocks/>
          </p:cNvSpPr>
          <p:nvPr/>
        </p:nvSpPr>
        <p:spPr>
          <a:xfrm>
            <a:off x="457200" y="0"/>
            <a:ext cx="8229600" cy="984411"/>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swFOCE</a:t>
            </a:r>
            <a:r>
              <a:rPr lang="en-US" dirty="0" smtClean="0"/>
              <a:t> Concept</a:t>
            </a:r>
            <a:endParaRPr lang="en-US" dirty="0"/>
          </a:p>
        </p:txBody>
      </p:sp>
      <p:sp>
        <p:nvSpPr>
          <p:cNvPr id="75" name="TextBox 74"/>
          <p:cNvSpPr txBox="1"/>
          <p:nvPr/>
        </p:nvSpPr>
        <p:spPr>
          <a:xfrm>
            <a:off x="4393945" y="2146496"/>
            <a:ext cx="1254520" cy="369332"/>
          </a:xfrm>
          <a:prstGeom prst="rect">
            <a:avLst/>
          </a:prstGeom>
          <a:noFill/>
        </p:spPr>
        <p:txBody>
          <a:bodyPr wrap="none" rtlCol="0">
            <a:spAutoFit/>
          </a:bodyPr>
          <a:lstStyle/>
          <a:p>
            <a:r>
              <a:rPr lang="en-US" dirty="0" smtClean="0"/>
              <a:t>Flow meter</a:t>
            </a:r>
            <a:endParaRPr lang="en-US" dirty="0"/>
          </a:p>
        </p:txBody>
      </p:sp>
      <p:sp>
        <p:nvSpPr>
          <p:cNvPr id="77" name="TextBox 76"/>
          <p:cNvSpPr txBox="1"/>
          <p:nvPr/>
        </p:nvSpPr>
        <p:spPr>
          <a:xfrm>
            <a:off x="5996759" y="2013342"/>
            <a:ext cx="1345703" cy="646331"/>
          </a:xfrm>
          <a:prstGeom prst="rect">
            <a:avLst/>
          </a:prstGeom>
          <a:noFill/>
        </p:spPr>
        <p:txBody>
          <a:bodyPr wrap="none" rtlCol="0">
            <a:spAutoFit/>
          </a:bodyPr>
          <a:lstStyle/>
          <a:p>
            <a:r>
              <a:rPr lang="en-US" dirty="0" smtClean="0"/>
              <a:t>Ducting</a:t>
            </a:r>
          </a:p>
          <a:p>
            <a:r>
              <a:rPr lang="en-US" dirty="0" smtClean="0"/>
              <a:t>(Time delay)</a:t>
            </a:r>
            <a:endParaRPr lang="en-US" dirty="0"/>
          </a:p>
        </p:txBody>
      </p:sp>
      <p:sp>
        <p:nvSpPr>
          <p:cNvPr id="79" name="TextBox 78"/>
          <p:cNvSpPr txBox="1"/>
          <p:nvPr/>
        </p:nvSpPr>
        <p:spPr>
          <a:xfrm>
            <a:off x="2171864" y="1029499"/>
            <a:ext cx="5032297" cy="461665"/>
          </a:xfrm>
          <a:prstGeom prst="rect">
            <a:avLst/>
          </a:prstGeom>
          <a:noFill/>
        </p:spPr>
        <p:txBody>
          <a:bodyPr wrap="none" rtlCol="0">
            <a:spAutoFit/>
          </a:bodyPr>
          <a:lstStyle/>
          <a:p>
            <a:r>
              <a:rPr lang="en-US" sz="2400" dirty="0" err="1" smtClean="0"/>
              <a:t>Bottomside</a:t>
            </a:r>
            <a:r>
              <a:rPr lang="en-US" sz="2400" dirty="0" smtClean="0"/>
              <a:t> FOCE chamber for </a:t>
            </a:r>
            <a:r>
              <a:rPr lang="en-US" sz="2400" dirty="0" err="1" smtClean="0"/>
              <a:t>swFOCE</a:t>
            </a:r>
            <a:endParaRPr lang="en-US" sz="2400" dirty="0"/>
          </a:p>
        </p:txBody>
      </p:sp>
    </p:spTree>
    <p:extLst>
      <p:ext uri="{BB962C8B-B14F-4D97-AF65-F5344CB8AC3E}">
        <p14:creationId xmlns:p14="http://schemas.microsoft.com/office/powerpoint/2010/main" val="7326861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Oval 79"/>
          <p:cNvSpPr/>
          <p:nvPr/>
        </p:nvSpPr>
        <p:spPr>
          <a:xfrm>
            <a:off x="1022054" y="5974847"/>
            <a:ext cx="174442" cy="299833"/>
          </a:xfrm>
          <a:prstGeom prst="ellipse">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1" name="Right Triangle 80"/>
          <p:cNvSpPr/>
          <p:nvPr/>
        </p:nvSpPr>
        <p:spPr>
          <a:xfrm rot="17800514">
            <a:off x="2381082" y="4969170"/>
            <a:ext cx="1349638" cy="733872"/>
          </a:xfrm>
          <a:prstGeom prst="rtTriangle">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9" name="Oval 78"/>
          <p:cNvSpPr/>
          <p:nvPr/>
        </p:nvSpPr>
        <p:spPr>
          <a:xfrm rot="20203981">
            <a:off x="1012042" y="5648152"/>
            <a:ext cx="1026030" cy="303798"/>
          </a:xfrm>
          <a:prstGeom prst="ellipse">
            <a:avLst/>
          </a:prstGeom>
          <a:solidFill>
            <a:srgbClr val="713B0E"/>
          </a:solidFill>
          <a:ln>
            <a:solidFill>
              <a:srgbClr val="713B0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6" name="Rectangle 75"/>
          <p:cNvSpPr/>
          <p:nvPr/>
        </p:nvSpPr>
        <p:spPr>
          <a:xfrm>
            <a:off x="1077993" y="5868892"/>
            <a:ext cx="825068" cy="349347"/>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4" name="Rectangle 73"/>
          <p:cNvSpPr/>
          <p:nvPr/>
        </p:nvSpPr>
        <p:spPr>
          <a:xfrm>
            <a:off x="7476461" y="1726570"/>
            <a:ext cx="1040350" cy="208729"/>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3" name="Rectangle 72"/>
          <p:cNvSpPr/>
          <p:nvPr/>
        </p:nvSpPr>
        <p:spPr>
          <a:xfrm>
            <a:off x="6025873" y="1862219"/>
            <a:ext cx="2727158" cy="2667088"/>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7" name="Right Triangle 66"/>
          <p:cNvSpPr/>
          <p:nvPr/>
        </p:nvSpPr>
        <p:spPr>
          <a:xfrm flipH="1">
            <a:off x="544817" y="4914731"/>
            <a:ext cx="5046580" cy="1410457"/>
          </a:xfrm>
          <a:prstGeom prst="rtTriangle">
            <a:avLst/>
          </a:prstGeom>
          <a:solidFill>
            <a:srgbClr val="743A0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8" name="Right Triangle 67"/>
          <p:cNvSpPr/>
          <p:nvPr/>
        </p:nvSpPr>
        <p:spPr>
          <a:xfrm rot="10800000" flipH="1">
            <a:off x="7342661" y="1830935"/>
            <a:ext cx="1489727" cy="352325"/>
          </a:xfrm>
          <a:prstGeom prst="rtTriangle">
            <a:avLst/>
          </a:prstGeom>
          <a:solidFill>
            <a:schemeClr val="accent3">
              <a:lumMod val="50000"/>
            </a:schemeClr>
          </a:solidFill>
          <a:ln>
            <a:solidFill>
              <a:schemeClr val="accent3">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9" name="Rectangle 68"/>
          <p:cNvSpPr/>
          <p:nvPr/>
        </p:nvSpPr>
        <p:spPr>
          <a:xfrm>
            <a:off x="3357032" y="3658100"/>
            <a:ext cx="5396095" cy="2667088"/>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Freeform 32"/>
          <p:cNvSpPr/>
          <p:nvPr/>
        </p:nvSpPr>
        <p:spPr>
          <a:xfrm>
            <a:off x="544819" y="1708167"/>
            <a:ext cx="8341895" cy="4593367"/>
          </a:xfrm>
          <a:custGeom>
            <a:avLst/>
            <a:gdLst>
              <a:gd name="connsiteX0" fmla="*/ 0 w 8341895"/>
              <a:gd name="connsiteY0" fmla="*/ 4593367 h 4593367"/>
              <a:gd name="connsiteX1" fmla="*/ 421105 w 8341895"/>
              <a:gd name="connsiteY1" fmla="*/ 4473051 h 4593367"/>
              <a:gd name="connsiteX2" fmla="*/ 521368 w 8341895"/>
              <a:gd name="connsiteY2" fmla="*/ 4205683 h 4593367"/>
              <a:gd name="connsiteX3" fmla="*/ 775368 w 8341895"/>
              <a:gd name="connsiteY3" fmla="*/ 4005156 h 4593367"/>
              <a:gd name="connsiteX4" fmla="*/ 822158 w 8341895"/>
              <a:gd name="connsiteY4" fmla="*/ 3985104 h 4593367"/>
              <a:gd name="connsiteX5" fmla="*/ 1851526 w 8341895"/>
              <a:gd name="connsiteY5" fmla="*/ 3517209 h 4593367"/>
              <a:gd name="connsiteX6" fmla="*/ 2660316 w 8341895"/>
              <a:gd name="connsiteY6" fmla="*/ 2768578 h 4593367"/>
              <a:gd name="connsiteX7" fmla="*/ 3408947 w 8341895"/>
              <a:gd name="connsiteY7" fmla="*/ 2487841 h 4593367"/>
              <a:gd name="connsiteX8" fmla="*/ 3957053 w 8341895"/>
              <a:gd name="connsiteY8" fmla="*/ 2026630 h 4593367"/>
              <a:gd name="connsiteX9" fmla="*/ 4318000 w 8341895"/>
              <a:gd name="connsiteY9" fmla="*/ 1685735 h 4593367"/>
              <a:gd name="connsiteX10" fmla="*/ 5440947 w 8341895"/>
              <a:gd name="connsiteY10" fmla="*/ 1137630 h 4593367"/>
              <a:gd name="connsiteX11" fmla="*/ 6356684 w 8341895"/>
              <a:gd name="connsiteY11" fmla="*/ 569472 h 4593367"/>
              <a:gd name="connsiteX12" fmla="*/ 6717632 w 8341895"/>
              <a:gd name="connsiteY12" fmla="*/ 41420 h 4593367"/>
              <a:gd name="connsiteX13" fmla="*/ 7533105 w 8341895"/>
              <a:gd name="connsiteY13" fmla="*/ 34735 h 4593367"/>
              <a:gd name="connsiteX14" fmla="*/ 7880684 w 8341895"/>
              <a:gd name="connsiteY14" fmla="*/ 34735 h 4593367"/>
              <a:gd name="connsiteX15" fmla="*/ 8208211 w 8341895"/>
              <a:gd name="connsiteY15" fmla="*/ 108262 h 4593367"/>
              <a:gd name="connsiteX16" fmla="*/ 8341895 w 8341895"/>
              <a:gd name="connsiteY16" fmla="*/ 81525 h 4593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341895" h="4593367">
                <a:moveTo>
                  <a:pt x="0" y="4593367"/>
                </a:moveTo>
                <a:cubicBezTo>
                  <a:pt x="167105" y="4565516"/>
                  <a:pt x="334211" y="4537665"/>
                  <a:pt x="421105" y="4473051"/>
                </a:cubicBezTo>
                <a:cubicBezTo>
                  <a:pt x="507999" y="4408437"/>
                  <a:pt x="462324" y="4283665"/>
                  <a:pt x="521368" y="4205683"/>
                </a:cubicBezTo>
                <a:cubicBezTo>
                  <a:pt x="580412" y="4127701"/>
                  <a:pt x="725236" y="4041919"/>
                  <a:pt x="775368" y="4005156"/>
                </a:cubicBezTo>
                <a:cubicBezTo>
                  <a:pt x="825500" y="3968393"/>
                  <a:pt x="822158" y="3985104"/>
                  <a:pt x="822158" y="3985104"/>
                </a:cubicBezTo>
                <a:cubicBezTo>
                  <a:pt x="1001518" y="3903779"/>
                  <a:pt x="1545166" y="3719963"/>
                  <a:pt x="1851526" y="3517209"/>
                </a:cubicBezTo>
                <a:cubicBezTo>
                  <a:pt x="2157886" y="3314455"/>
                  <a:pt x="2400746" y="2940139"/>
                  <a:pt x="2660316" y="2768578"/>
                </a:cubicBezTo>
                <a:cubicBezTo>
                  <a:pt x="2919886" y="2597017"/>
                  <a:pt x="3192824" y="2611499"/>
                  <a:pt x="3408947" y="2487841"/>
                </a:cubicBezTo>
                <a:cubicBezTo>
                  <a:pt x="3625070" y="2364183"/>
                  <a:pt x="3805544" y="2160314"/>
                  <a:pt x="3957053" y="2026630"/>
                </a:cubicBezTo>
                <a:cubicBezTo>
                  <a:pt x="4108562" y="1892946"/>
                  <a:pt x="4070684" y="1833902"/>
                  <a:pt x="4318000" y="1685735"/>
                </a:cubicBezTo>
                <a:cubicBezTo>
                  <a:pt x="4565316" y="1537568"/>
                  <a:pt x="5101166" y="1323674"/>
                  <a:pt x="5440947" y="1137630"/>
                </a:cubicBezTo>
                <a:cubicBezTo>
                  <a:pt x="5780728" y="951586"/>
                  <a:pt x="6143903" y="752174"/>
                  <a:pt x="6356684" y="569472"/>
                </a:cubicBezTo>
                <a:cubicBezTo>
                  <a:pt x="6569465" y="386770"/>
                  <a:pt x="6521562" y="130543"/>
                  <a:pt x="6717632" y="41420"/>
                </a:cubicBezTo>
                <a:cubicBezTo>
                  <a:pt x="6913702" y="-47703"/>
                  <a:pt x="7533105" y="34735"/>
                  <a:pt x="7533105" y="34735"/>
                </a:cubicBezTo>
                <a:cubicBezTo>
                  <a:pt x="7726947" y="33621"/>
                  <a:pt x="7768166" y="22480"/>
                  <a:pt x="7880684" y="34735"/>
                </a:cubicBezTo>
                <a:cubicBezTo>
                  <a:pt x="7993202" y="46990"/>
                  <a:pt x="8131343" y="100464"/>
                  <a:pt x="8208211" y="108262"/>
                </a:cubicBezTo>
                <a:cubicBezTo>
                  <a:pt x="8285079" y="116060"/>
                  <a:pt x="8288421" y="58130"/>
                  <a:pt x="8341895" y="81525"/>
                </a:cubicBezTo>
              </a:path>
            </a:pathLst>
          </a:custGeom>
          <a:noFill/>
          <a:ln w="57150" cmpd="sng">
            <a:solidFill>
              <a:schemeClr val="accent3">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nvGrpSpPr>
          <p:cNvPr id="6" name="Group 5"/>
          <p:cNvGrpSpPr/>
          <p:nvPr/>
        </p:nvGrpSpPr>
        <p:grpSpPr>
          <a:xfrm rot="19716383">
            <a:off x="950326" y="2168049"/>
            <a:ext cx="7010570" cy="2847474"/>
            <a:chOff x="1057272" y="1878263"/>
            <a:chExt cx="7010570" cy="2847474"/>
          </a:xfrm>
        </p:grpSpPr>
        <p:sp>
          <p:nvSpPr>
            <p:cNvPr id="2" name="Rectangle 1"/>
            <p:cNvSpPr/>
            <p:nvPr/>
          </p:nvSpPr>
          <p:spPr>
            <a:xfrm>
              <a:off x="1057272" y="2379579"/>
              <a:ext cx="6957096" cy="1764631"/>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7720263" y="1878263"/>
              <a:ext cx="347579" cy="2847474"/>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Rectangle 2"/>
            <p:cNvSpPr/>
            <p:nvPr/>
          </p:nvSpPr>
          <p:spPr>
            <a:xfrm>
              <a:off x="1057272" y="2573421"/>
              <a:ext cx="7010570" cy="137026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8" name="Straight Connector 7"/>
          <p:cNvCxnSpPr/>
          <p:nvPr/>
        </p:nvCxnSpPr>
        <p:spPr>
          <a:xfrm flipV="1">
            <a:off x="217293" y="3551152"/>
            <a:ext cx="7813842" cy="106948"/>
          </a:xfrm>
          <a:prstGeom prst="line">
            <a:avLst/>
          </a:prstGeom>
          <a:ln>
            <a:prstDash val="lgDash"/>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361697" y="3195763"/>
            <a:ext cx="1210788" cy="369332"/>
          </a:xfrm>
          <a:prstGeom prst="rect">
            <a:avLst/>
          </a:prstGeom>
          <a:noFill/>
        </p:spPr>
        <p:txBody>
          <a:bodyPr wrap="none" rtlCol="0">
            <a:spAutoFit/>
          </a:bodyPr>
          <a:lstStyle/>
          <a:p>
            <a:r>
              <a:rPr lang="en-US" dirty="0" smtClean="0"/>
              <a:t>Sea Level</a:t>
            </a:r>
            <a:endParaRPr lang="en-US" dirty="0"/>
          </a:p>
        </p:txBody>
      </p:sp>
      <p:cxnSp>
        <p:nvCxnSpPr>
          <p:cNvPr id="11" name="Straight Connector 10"/>
          <p:cNvCxnSpPr/>
          <p:nvPr/>
        </p:nvCxnSpPr>
        <p:spPr>
          <a:xfrm flipH="1">
            <a:off x="798819" y="1238415"/>
            <a:ext cx="6893018" cy="4170948"/>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514097" y="1390815"/>
            <a:ext cx="7330139" cy="4431632"/>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flipH="1">
            <a:off x="666497" y="1543215"/>
            <a:ext cx="7330139" cy="4431632"/>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691837" y="1238415"/>
            <a:ext cx="407382"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sp>
        <p:nvSpPr>
          <p:cNvPr id="24" name="Freeform 23"/>
          <p:cNvSpPr/>
          <p:nvPr/>
        </p:nvSpPr>
        <p:spPr>
          <a:xfrm>
            <a:off x="475405" y="5616573"/>
            <a:ext cx="263256" cy="588211"/>
          </a:xfrm>
          <a:custGeom>
            <a:avLst/>
            <a:gdLst>
              <a:gd name="connsiteX0" fmla="*/ 2572 w 263256"/>
              <a:gd name="connsiteY0" fmla="*/ 0 h 588211"/>
              <a:gd name="connsiteX1" fmla="*/ 2572 w 263256"/>
              <a:gd name="connsiteY1" fmla="*/ 120316 h 588211"/>
              <a:gd name="connsiteX2" fmla="*/ 29309 w 263256"/>
              <a:gd name="connsiteY2" fmla="*/ 220579 h 588211"/>
              <a:gd name="connsiteX3" fmla="*/ 116203 w 263256"/>
              <a:gd name="connsiteY3" fmla="*/ 280737 h 588211"/>
              <a:gd name="connsiteX4" fmla="*/ 189730 w 263256"/>
              <a:gd name="connsiteY4" fmla="*/ 360948 h 588211"/>
              <a:gd name="connsiteX5" fmla="*/ 263256 w 263256"/>
              <a:gd name="connsiteY5" fmla="*/ 588211 h 588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3256" h="588211">
                <a:moveTo>
                  <a:pt x="2572" y="0"/>
                </a:moveTo>
                <a:cubicBezTo>
                  <a:pt x="344" y="41776"/>
                  <a:pt x="-1884" y="83553"/>
                  <a:pt x="2572" y="120316"/>
                </a:cubicBezTo>
                <a:cubicBezTo>
                  <a:pt x="7028" y="157079"/>
                  <a:pt x="10371" y="193842"/>
                  <a:pt x="29309" y="220579"/>
                </a:cubicBezTo>
                <a:cubicBezTo>
                  <a:pt x="48247" y="247316"/>
                  <a:pt x="89466" y="257342"/>
                  <a:pt x="116203" y="280737"/>
                </a:cubicBezTo>
                <a:cubicBezTo>
                  <a:pt x="142940" y="304132"/>
                  <a:pt x="165221" y="309702"/>
                  <a:pt x="189730" y="360948"/>
                </a:cubicBezTo>
                <a:cubicBezTo>
                  <a:pt x="214239" y="412194"/>
                  <a:pt x="261028" y="543650"/>
                  <a:pt x="263256" y="588211"/>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25" name="Straight Connector 24"/>
          <p:cNvCxnSpPr/>
          <p:nvPr/>
        </p:nvCxnSpPr>
        <p:spPr>
          <a:xfrm flipH="1">
            <a:off x="7844237" y="1390815"/>
            <a:ext cx="487687" cy="0"/>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flipH="1">
            <a:off x="7996637" y="1543215"/>
            <a:ext cx="489024"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31" name="Oval 30"/>
          <p:cNvSpPr/>
          <p:nvPr/>
        </p:nvSpPr>
        <p:spPr>
          <a:xfrm>
            <a:off x="475405" y="5215521"/>
            <a:ext cx="417380" cy="401052"/>
          </a:xfrm>
          <a:prstGeom prst="ellipse">
            <a:avLst/>
          </a:prstGeom>
          <a:solidFill>
            <a:srgbClr val="0000FF"/>
          </a:solidFill>
          <a:ln>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TextBox 44"/>
          <p:cNvSpPr txBox="1"/>
          <p:nvPr/>
        </p:nvSpPr>
        <p:spPr>
          <a:xfrm>
            <a:off x="53032" y="3986046"/>
            <a:ext cx="1492716" cy="369332"/>
          </a:xfrm>
          <a:prstGeom prst="rect">
            <a:avLst/>
          </a:prstGeom>
          <a:noFill/>
        </p:spPr>
        <p:txBody>
          <a:bodyPr wrap="none" rtlCol="0">
            <a:spAutoFit/>
          </a:bodyPr>
          <a:lstStyle/>
          <a:p>
            <a:r>
              <a:rPr lang="en-US" dirty="0" smtClean="0"/>
              <a:t>Intake Filter</a:t>
            </a:r>
            <a:endParaRPr lang="en-US" dirty="0"/>
          </a:p>
        </p:txBody>
      </p:sp>
      <p:sp>
        <p:nvSpPr>
          <p:cNvPr id="48" name="TextBox 47"/>
          <p:cNvSpPr txBox="1"/>
          <p:nvPr/>
        </p:nvSpPr>
        <p:spPr>
          <a:xfrm>
            <a:off x="2081683" y="2382698"/>
            <a:ext cx="976964" cy="923330"/>
          </a:xfrm>
          <a:prstGeom prst="rect">
            <a:avLst/>
          </a:prstGeom>
          <a:noFill/>
        </p:spPr>
        <p:txBody>
          <a:bodyPr wrap="square" rtlCol="0">
            <a:spAutoFit/>
          </a:bodyPr>
          <a:lstStyle/>
          <a:p>
            <a:r>
              <a:rPr lang="en-US" dirty="0" smtClean="0"/>
              <a:t>Existing Drain at </a:t>
            </a:r>
          </a:p>
          <a:p>
            <a:r>
              <a:rPr lang="en-US" dirty="0" smtClean="0"/>
              <a:t>Hopkins</a:t>
            </a:r>
          </a:p>
        </p:txBody>
      </p:sp>
      <p:sp>
        <p:nvSpPr>
          <p:cNvPr id="50" name="TextBox 49"/>
          <p:cNvSpPr txBox="1"/>
          <p:nvPr/>
        </p:nvSpPr>
        <p:spPr>
          <a:xfrm>
            <a:off x="4165836" y="1067649"/>
            <a:ext cx="2035649" cy="369332"/>
          </a:xfrm>
          <a:prstGeom prst="rect">
            <a:avLst/>
          </a:prstGeom>
          <a:noFill/>
        </p:spPr>
        <p:txBody>
          <a:bodyPr wrap="square" rtlCol="0">
            <a:spAutoFit/>
          </a:bodyPr>
          <a:lstStyle/>
          <a:p>
            <a:r>
              <a:rPr lang="en-US" dirty="0" smtClean="0"/>
              <a:t>Barrier End Cap</a:t>
            </a:r>
            <a:endParaRPr lang="en-US" dirty="0"/>
          </a:p>
        </p:txBody>
      </p:sp>
      <p:cxnSp>
        <p:nvCxnSpPr>
          <p:cNvPr id="51" name="Straight Connector 50"/>
          <p:cNvCxnSpPr/>
          <p:nvPr/>
        </p:nvCxnSpPr>
        <p:spPr>
          <a:xfrm flipH="1">
            <a:off x="421842" y="1180171"/>
            <a:ext cx="407382"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flipH="1">
            <a:off x="436487" y="1596082"/>
            <a:ext cx="407380" cy="0"/>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flipH="1">
            <a:off x="432163" y="2001102"/>
            <a:ext cx="407382"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948030" y="995505"/>
            <a:ext cx="1291377" cy="369332"/>
          </a:xfrm>
          <a:prstGeom prst="rect">
            <a:avLst/>
          </a:prstGeom>
          <a:noFill/>
        </p:spPr>
        <p:txBody>
          <a:bodyPr wrap="none" rtlCol="0">
            <a:spAutoFit/>
          </a:bodyPr>
          <a:lstStyle/>
          <a:p>
            <a:r>
              <a:rPr lang="en-US" dirty="0" smtClean="0"/>
              <a:t>Sea Water</a:t>
            </a:r>
            <a:endParaRPr lang="en-US" dirty="0"/>
          </a:p>
        </p:txBody>
      </p:sp>
      <p:sp>
        <p:nvSpPr>
          <p:cNvPr id="61" name="TextBox 60"/>
          <p:cNvSpPr txBox="1"/>
          <p:nvPr/>
        </p:nvSpPr>
        <p:spPr>
          <a:xfrm>
            <a:off x="964216" y="1357942"/>
            <a:ext cx="2177512" cy="369332"/>
          </a:xfrm>
          <a:prstGeom prst="rect">
            <a:avLst/>
          </a:prstGeom>
          <a:noFill/>
        </p:spPr>
        <p:txBody>
          <a:bodyPr wrap="none" rtlCol="0">
            <a:spAutoFit/>
          </a:bodyPr>
          <a:lstStyle/>
          <a:p>
            <a:r>
              <a:rPr lang="en-US" dirty="0" smtClean="0"/>
              <a:t>Low pH Sea Water</a:t>
            </a:r>
            <a:endParaRPr lang="en-US" dirty="0"/>
          </a:p>
        </p:txBody>
      </p:sp>
      <p:sp>
        <p:nvSpPr>
          <p:cNvPr id="62" name="TextBox 61"/>
          <p:cNvSpPr txBox="1"/>
          <p:nvPr/>
        </p:nvSpPr>
        <p:spPr>
          <a:xfrm>
            <a:off x="939841" y="1816436"/>
            <a:ext cx="2268808" cy="369332"/>
          </a:xfrm>
          <a:prstGeom prst="rect">
            <a:avLst/>
          </a:prstGeom>
          <a:noFill/>
        </p:spPr>
        <p:txBody>
          <a:bodyPr wrap="none" rtlCol="0">
            <a:spAutoFit/>
          </a:bodyPr>
          <a:lstStyle/>
          <a:p>
            <a:r>
              <a:rPr lang="en-US" dirty="0" smtClean="0"/>
              <a:t>Power and </a:t>
            </a:r>
            <a:r>
              <a:rPr lang="en-US" dirty="0" err="1" smtClean="0"/>
              <a:t>Comms</a:t>
            </a:r>
            <a:endParaRPr lang="en-US" dirty="0"/>
          </a:p>
        </p:txBody>
      </p:sp>
      <p:sp>
        <p:nvSpPr>
          <p:cNvPr id="78" name="Oval 77"/>
          <p:cNvSpPr/>
          <p:nvPr/>
        </p:nvSpPr>
        <p:spPr>
          <a:xfrm>
            <a:off x="7905887" y="1780956"/>
            <a:ext cx="847143" cy="323127"/>
          </a:xfrm>
          <a:prstGeom prst="ellipse">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Rectangle 48"/>
          <p:cNvSpPr/>
          <p:nvPr/>
        </p:nvSpPr>
        <p:spPr>
          <a:xfrm rot="19682118">
            <a:off x="7418857" y="257956"/>
            <a:ext cx="348572" cy="2840478"/>
          </a:xfrm>
          <a:prstGeom prst="rect">
            <a:avLst/>
          </a:prstGeom>
          <a:solidFill>
            <a:schemeClr val="bg1">
              <a:lumMod val="5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5" name="Straight Arrow Connector 84"/>
          <p:cNvCxnSpPr>
            <a:endCxn id="31" idx="0"/>
          </p:cNvCxnSpPr>
          <p:nvPr/>
        </p:nvCxnSpPr>
        <p:spPr>
          <a:xfrm>
            <a:off x="600178" y="4355378"/>
            <a:ext cx="83917" cy="860143"/>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8" name="Straight Arrow Connector 87"/>
          <p:cNvCxnSpPr>
            <a:stCxn id="48" idx="3"/>
          </p:cNvCxnSpPr>
          <p:nvPr/>
        </p:nvCxnSpPr>
        <p:spPr>
          <a:xfrm flipV="1">
            <a:off x="3058647" y="2652649"/>
            <a:ext cx="1157325" cy="191714"/>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90" name="Straight Arrow Connector 89"/>
          <p:cNvCxnSpPr/>
          <p:nvPr/>
        </p:nvCxnSpPr>
        <p:spPr>
          <a:xfrm flipV="1">
            <a:off x="6025873" y="1238415"/>
            <a:ext cx="963382" cy="5685"/>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65" name="Title 1"/>
          <p:cNvSpPr txBox="1">
            <a:spLocks/>
          </p:cNvSpPr>
          <p:nvPr/>
        </p:nvSpPr>
        <p:spPr>
          <a:xfrm>
            <a:off x="457200" y="1"/>
            <a:ext cx="7095067" cy="736600"/>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swFOCE</a:t>
            </a:r>
            <a:r>
              <a:rPr lang="en-US" dirty="0" smtClean="0"/>
              <a:t> Cable Concept</a:t>
            </a:r>
            <a:endParaRPr lang="en-US" dirty="0"/>
          </a:p>
        </p:txBody>
      </p:sp>
    </p:spTree>
    <p:extLst>
      <p:ext uri="{BB962C8B-B14F-4D97-AF65-F5344CB8AC3E}">
        <p14:creationId xmlns:p14="http://schemas.microsoft.com/office/powerpoint/2010/main" val="33475970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920" y="20638"/>
            <a:ext cx="8229600" cy="1143000"/>
          </a:xfrm>
        </p:spPr>
        <p:txBody>
          <a:bodyPr>
            <a:normAutofit/>
          </a:bodyPr>
          <a:lstStyle/>
          <a:p>
            <a:r>
              <a:rPr lang="en-US" dirty="0" err="1" smtClean="0"/>
              <a:t>xFOCE</a:t>
            </a:r>
            <a:r>
              <a:rPr lang="en-US" dirty="0" smtClean="0"/>
              <a:t> /</a:t>
            </a:r>
            <a:r>
              <a:rPr lang="en-US" dirty="0" err="1" smtClean="0"/>
              <a:t>swFOCE</a:t>
            </a:r>
            <a:r>
              <a:rPr lang="en-US" dirty="0" smtClean="0"/>
              <a:t> Data </a:t>
            </a:r>
            <a:r>
              <a:rPr lang="en-US" dirty="0" err="1" smtClean="0"/>
              <a:t>Reqs</a:t>
            </a:r>
            <a:r>
              <a:rPr lang="en-US" dirty="0" smtClean="0"/>
              <a:t>.</a:t>
            </a:r>
            <a:endParaRPr lang="en-US" dirty="0"/>
          </a:p>
        </p:txBody>
      </p:sp>
      <p:sp>
        <p:nvSpPr>
          <p:cNvPr id="5" name="TextBox 4"/>
          <p:cNvSpPr txBox="1"/>
          <p:nvPr/>
        </p:nvSpPr>
        <p:spPr>
          <a:xfrm>
            <a:off x="922543" y="1197504"/>
            <a:ext cx="7946516" cy="4524316"/>
          </a:xfrm>
          <a:prstGeom prst="rect">
            <a:avLst/>
          </a:prstGeom>
          <a:noFill/>
        </p:spPr>
        <p:txBody>
          <a:bodyPr wrap="square" rtlCol="0">
            <a:spAutoFit/>
          </a:bodyPr>
          <a:lstStyle/>
          <a:p>
            <a:r>
              <a:rPr lang="en-US" dirty="0" smtClean="0"/>
              <a:t>Health and Status:			Ability to query system status from web 						</a:t>
            </a:r>
            <a:r>
              <a:rPr lang="en-US" dirty="0" smtClean="0"/>
              <a:t>		page </a:t>
            </a:r>
            <a:r>
              <a:rPr lang="en-US" dirty="0" smtClean="0"/>
              <a:t>(data dependent on sensors included) </a:t>
            </a:r>
          </a:p>
          <a:p>
            <a:endParaRPr lang="en-US" dirty="0"/>
          </a:p>
          <a:p>
            <a:r>
              <a:rPr lang="en-US" dirty="0" smtClean="0"/>
              <a:t>Timing Accuracy: 			</a:t>
            </a:r>
            <a:r>
              <a:rPr lang="en-US" dirty="0" smtClean="0"/>
              <a:t>Internet time stamping to 1 second absolute accuracy</a:t>
            </a:r>
            <a:endParaRPr lang="en-US" dirty="0" smtClean="0"/>
          </a:p>
          <a:p>
            <a:endParaRPr lang="en-US" dirty="0"/>
          </a:p>
          <a:p>
            <a:r>
              <a:rPr lang="en-US" dirty="0" smtClean="0"/>
              <a:t>Sample Rates: 				System will support </a:t>
            </a:r>
            <a:r>
              <a:rPr lang="en-US" dirty="0" smtClean="0"/>
              <a:t>up to 2 </a:t>
            </a:r>
            <a:r>
              <a:rPr lang="en-US" dirty="0" smtClean="0"/>
              <a:t>Hz standard operation</a:t>
            </a:r>
          </a:p>
          <a:p>
            <a:endParaRPr lang="en-US" dirty="0"/>
          </a:p>
          <a:p>
            <a:r>
              <a:rPr lang="en-US" dirty="0" smtClean="0"/>
              <a:t>Basic Data Format: 			Comma delimited string, time stamped </a:t>
            </a:r>
          </a:p>
          <a:p>
            <a:endParaRPr lang="en-US" dirty="0" smtClean="0"/>
          </a:p>
          <a:p>
            <a:r>
              <a:rPr lang="en-US" dirty="0" err="1" smtClean="0"/>
              <a:t>swFOCE</a:t>
            </a:r>
            <a:r>
              <a:rPr lang="en-US" dirty="0" smtClean="0"/>
              <a:t>: 					Compatible with the current </a:t>
            </a:r>
            <a:r>
              <a:rPr lang="en-US" dirty="0" err="1" smtClean="0"/>
              <a:t>dpFOCE</a:t>
            </a:r>
            <a:r>
              <a:rPr lang="en-US" dirty="0" smtClean="0"/>
              <a:t> data 						</a:t>
            </a:r>
            <a:r>
              <a:rPr lang="en-US" dirty="0" smtClean="0"/>
              <a:t>		streams </a:t>
            </a:r>
            <a:r>
              <a:rPr lang="en-US" dirty="0" smtClean="0"/>
              <a:t>and SSDS (Shore Side Data System*</a:t>
            </a:r>
            <a:r>
              <a:rPr lang="en-US" dirty="0" smtClean="0"/>
              <a:t>)</a:t>
            </a:r>
          </a:p>
          <a:p>
            <a:endParaRPr lang="en-US" dirty="0"/>
          </a:p>
          <a:p>
            <a:r>
              <a:rPr lang="en-US" dirty="0" smtClean="0"/>
              <a:t>						Autonomously chapters meta-data for instruments</a:t>
            </a:r>
            <a:endParaRPr lang="en-US" dirty="0" smtClean="0"/>
          </a:p>
          <a:p>
            <a:endParaRPr lang="en-US" dirty="0"/>
          </a:p>
          <a:p>
            <a:r>
              <a:rPr lang="en-US" dirty="0" smtClean="0"/>
              <a:t>						Near real time ground fault monitoring </a:t>
            </a:r>
            <a:endParaRPr lang="en-US" dirty="0"/>
          </a:p>
          <a:p>
            <a:endParaRPr lang="en-US" dirty="0"/>
          </a:p>
        </p:txBody>
      </p:sp>
      <p:sp>
        <p:nvSpPr>
          <p:cNvPr id="6" name="TextBox 5"/>
          <p:cNvSpPr txBox="1"/>
          <p:nvPr/>
        </p:nvSpPr>
        <p:spPr>
          <a:xfrm>
            <a:off x="3235433" y="6442067"/>
            <a:ext cx="2661531" cy="307777"/>
          </a:xfrm>
          <a:prstGeom prst="rect">
            <a:avLst/>
          </a:prstGeom>
          <a:noFill/>
        </p:spPr>
        <p:txBody>
          <a:bodyPr wrap="none" rtlCol="0">
            <a:spAutoFit/>
          </a:bodyPr>
          <a:lstStyle/>
          <a:p>
            <a:r>
              <a:rPr lang="en-US" sz="1400" dirty="0" smtClean="0"/>
              <a:t>*SSDS – Open source from MBARI</a:t>
            </a:r>
            <a:endParaRPr lang="en-US" sz="1400" dirty="0"/>
          </a:p>
        </p:txBody>
      </p:sp>
    </p:spTree>
    <p:extLst>
      <p:ext uri="{BB962C8B-B14F-4D97-AF65-F5344CB8AC3E}">
        <p14:creationId xmlns:p14="http://schemas.microsoft.com/office/powerpoint/2010/main" val="3616352845"/>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89"/>
            <a:ext cx="8229600" cy="810831"/>
          </a:xfrm>
        </p:spPr>
        <p:txBody>
          <a:bodyPr/>
          <a:lstStyle/>
          <a:p>
            <a:r>
              <a:rPr lang="en-US" dirty="0" smtClean="0"/>
              <a:t>FOCE and OA Research</a:t>
            </a:r>
            <a:endParaRPr lang="en-US" dirty="0"/>
          </a:p>
        </p:txBody>
      </p:sp>
      <p:pic>
        <p:nvPicPr>
          <p:cNvPr id="3" name="Picture 2" descr="cable_face_rev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2945" y="2483215"/>
            <a:ext cx="4696777" cy="3354482"/>
          </a:xfrm>
          <a:prstGeom prst="rect">
            <a:avLst/>
          </a:prstGeom>
          <a:noFill/>
          <a:ln w="15875">
            <a:solidFill>
              <a:srgbClr val="009999"/>
            </a:solidFill>
            <a:miter lim="800000"/>
            <a:headEnd/>
            <a:tailEnd/>
          </a:ln>
          <a:effectLst>
            <a:outerShdw blurRad="63500" dist="46662" dir="2115817" algn="ctr" rotWithShape="0">
              <a:srgbClr val="000000">
                <a:alpha val="74998"/>
              </a:srgbClr>
            </a:outerShdw>
          </a:effectLst>
          <a:extLst>
            <a:ext uri="{909E8E84-426E-40dd-AFC4-6F175D3DCCD1}">
              <a14:hiddenFill xmlns:a14="http://schemas.microsoft.com/office/drawing/2010/main">
                <a:solidFill>
                  <a:srgbClr val="FFFFFF"/>
                </a:solidFill>
              </a14:hiddenFill>
            </a:ext>
          </a:extLst>
        </p:spPr>
      </p:pic>
      <p:pic>
        <p:nvPicPr>
          <p:cNvPr id="4" name="Picture 3" descr="ArealFa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706" y="1036997"/>
            <a:ext cx="2192447" cy="1918391"/>
          </a:xfrm>
          <a:prstGeom prst="rect">
            <a:avLst/>
          </a:prstGeom>
          <a:noFill/>
          <a:ln w="15875">
            <a:noFill/>
            <a:miter lim="800000"/>
            <a:headEnd/>
            <a:tailEnd/>
          </a:ln>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454568" y="1101580"/>
            <a:ext cx="4459440" cy="1200329"/>
          </a:xfrm>
          <a:prstGeom prst="rect">
            <a:avLst/>
          </a:prstGeom>
          <a:noFill/>
        </p:spPr>
        <p:txBody>
          <a:bodyPr wrap="square" rtlCol="0">
            <a:spAutoFit/>
          </a:bodyPr>
          <a:lstStyle/>
          <a:p>
            <a:r>
              <a:rPr lang="en-US" dirty="0" smtClean="0"/>
              <a:t>Free Ocean CO</a:t>
            </a:r>
            <a:r>
              <a:rPr lang="en-US" baseline="-25000" dirty="0" smtClean="0"/>
              <a:t>2</a:t>
            </a:r>
            <a:r>
              <a:rPr lang="en-US" dirty="0" smtClean="0"/>
              <a:t> Enrichment experiments are based on an existing base of scientific work that started in the early 1990’s. The Free Air CO</a:t>
            </a:r>
            <a:r>
              <a:rPr lang="en-US" baseline="-25000" dirty="0" smtClean="0"/>
              <a:t>2</a:t>
            </a:r>
            <a:r>
              <a:rPr lang="en-US" dirty="0" smtClean="0"/>
              <a:t> Enrichment (FACE) experiments. </a:t>
            </a:r>
            <a:endParaRPr lang="en-US" dirty="0"/>
          </a:p>
        </p:txBody>
      </p:sp>
      <p:sp>
        <p:nvSpPr>
          <p:cNvPr id="6" name="TextBox 5"/>
          <p:cNvSpPr txBox="1"/>
          <p:nvPr/>
        </p:nvSpPr>
        <p:spPr>
          <a:xfrm>
            <a:off x="664406" y="3221356"/>
            <a:ext cx="2649216" cy="3139321"/>
          </a:xfrm>
          <a:prstGeom prst="rect">
            <a:avLst/>
          </a:prstGeom>
          <a:noFill/>
        </p:spPr>
        <p:txBody>
          <a:bodyPr wrap="square" rtlCol="0">
            <a:spAutoFit/>
          </a:bodyPr>
          <a:lstStyle/>
          <a:p>
            <a:r>
              <a:rPr lang="en-US" dirty="0" smtClean="0"/>
              <a:t>Dr. Peter Brewer first proposed this type of experiment to MBARI engineering in 2003 as part of his greenhouse gases research. The drawing to the right is the initial concept from engineering and presented to NOAA’s Dr. Dick Feely later that year.</a:t>
            </a:r>
            <a:endParaRPr lang="en-US" dirty="0"/>
          </a:p>
        </p:txBody>
      </p:sp>
      <p:sp>
        <p:nvSpPr>
          <p:cNvPr id="7" name="TextBox 6"/>
          <p:cNvSpPr txBox="1"/>
          <p:nvPr/>
        </p:nvSpPr>
        <p:spPr>
          <a:xfrm>
            <a:off x="3641621" y="5921241"/>
            <a:ext cx="4642436" cy="646331"/>
          </a:xfrm>
          <a:prstGeom prst="rect">
            <a:avLst/>
          </a:prstGeom>
          <a:noFill/>
        </p:spPr>
        <p:txBody>
          <a:bodyPr wrap="square" rtlCol="0">
            <a:spAutoFit/>
          </a:bodyPr>
          <a:lstStyle/>
          <a:p>
            <a:r>
              <a:rPr lang="en-US" dirty="0" smtClean="0"/>
              <a:t>Concept using the MARS cable in Monterey Bay, later deployed as deep FOCE (</a:t>
            </a:r>
            <a:r>
              <a:rPr lang="en-US" dirty="0" err="1" smtClean="0"/>
              <a:t>dpFOCE</a:t>
            </a:r>
            <a:r>
              <a:rPr lang="en-US" dirty="0"/>
              <a:t>)</a:t>
            </a:r>
          </a:p>
        </p:txBody>
      </p:sp>
    </p:spTree>
    <p:extLst>
      <p:ext uri="{BB962C8B-B14F-4D97-AF65-F5344CB8AC3E}">
        <p14:creationId xmlns:p14="http://schemas.microsoft.com/office/powerpoint/2010/main" val="37915237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FOCE: A tool to understand local impacts of Ocean Acidification </a:t>
            </a:r>
            <a:endParaRPr lang="en-US" dirty="0"/>
          </a:p>
        </p:txBody>
      </p:sp>
      <p:pic>
        <p:nvPicPr>
          <p:cNvPr id="4" name="Content Placeholder 3" descr="MBA_Decks_4618.jpg"/>
          <p:cNvPicPr>
            <a:picLocks noGrp="1" noChangeAspect="1"/>
          </p:cNvPicPr>
          <p:nvPr>
            <p:ph idx="1"/>
          </p:nvPr>
        </p:nvPicPr>
        <p:blipFill>
          <a:blip r:embed="rId2">
            <a:extLst>
              <a:ext uri="{28A0092B-C50C-407E-A947-70E740481C1C}">
                <a14:useLocalDpi xmlns:a14="http://schemas.microsoft.com/office/drawing/2010/main" val="0"/>
              </a:ext>
            </a:extLst>
          </a:blip>
          <a:srcRect t="5834" b="5834"/>
          <a:stretch>
            <a:fillRect/>
          </a:stretch>
        </p:blipFill>
        <p:spPr>
          <a:xfrm>
            <a:off x="1037504" y="1625434"/>
            <a:ext cx="7128809" cy="3920570"/>
          </a:xfrm>
        </p:spPr>
      </p:pic>
      <p:sp>
        <p:nvSpPr>
          <p:cNvPr id="5" name="TextBox 4"/>
          <p:cNvSpPr txBox="1"/>
          <p:nvPr/>
        </p:nvSpPr>
        <p:spPr>
          <a:xfrm>
            <a:off x="1724093" y="5618451"/>
            <a:ext cx="6004844" cy="369332"/>
          </a:xfrm>
          <a:prstGeom prst="rect">
            <a:avLst/>
          </a:prstGeom>
          <a:noFill/>
        </p:spPr>
        <p:txBody>
          <a:bodyPr wrap="none" rtlCol="0">
            <a:spAutoFit/>
          </a:bodyPr>
          <a:lstStyle/>
          <a:p>
            <a:r>
              <a:rPr lang="en-US" dirty="0" smtClean="0"/>
              <a:t>Funding Provided by The David and Lucile Packard Foundation</a:t>
            </a:r>
            <a:endParaRPr lang="en-US" dirty="0"/>
          </a:p>
        </p:txBody>
      </p:sp>
    </p:spTree>
    <p:extLst>
      <p:ext uri="{BB962C8B-B14F-4D97-AF65-F5344CB8AC3E}">
        <p14:creationId xmlns:p14="http://schemas.microsoft.com/office/powerpoint/2010/main" val="15293042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48671" y="1481406"/>
            <a:ext cx="7580923" cy="4806461"/>
          </a:xfrm>
          <a:prstGeom prst="rect">
            <a:avLst/>
          </a:prstGeom>
          <a:solidFill>
            <a:schemeClr val="bg1"/>
          </a:solidFill>
          <a:ln w="5715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2" name="Picture 1" descr="CO2_Enrichment.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7284" y="3103780"/>
            <a:ext cx="3332213" cy="2207847"/>
          </a:xfrm>
          <a:prstGeom prst="rect">
            <a:avLst/>
          </a:prstGeom>
        </p:spPr>
      </p:pic>
      <p:pic>
        <p:nvPicPr>
          <p:cNvPr id="5" name="Picture 4" descr="dg4lesm.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7244" y="4806856"/>
            <a:ext cx="1243738" cy="1184038"/>
          </a:xfrm>
          <a:prstGeom prst="rect">
            <a:avLst/>
          </a:prstGeom>
        </p:spPr>
      </p:pic>
      <p:pic>
        <p:nvPicPr>
          <p:cNvPr id="7" name="Picture 6" descr="dg4lesm.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28080" y="3697066"/>
            <a:ext cx="1132902" cy="1078523"/>
          </a:xfrm>
          <a:prstGeom prst="rect">
            <a:avLst/>
          </a:prstGeom>
        </p:spPr>
      </p:pic>
      <p:cxnSp>
        <p:nvCxnSpPr>
          <p:cNvPr id="8" name="Straight Connector 7"/>
          <p:cNvCxnSpPr/>
          <p:nvPr/>
        </p:nvCxnSpPr>
        <p:spPr>
          <a:xfrm flipH="1">
            <a:off x="604144" y="5311627"/>
            <a:ext cx="443140"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04144" y="5449487"/>
            <a:ext cx="3123654" cy="24278"/>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604144" y="5619342"/>
            <a:ext cx="277532"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pic>
        <p:nvPicPr>
          <p:cNvPr id="28" name="Picture 27" descr="rb50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26042" y="5561501"/>
            <a:ext cx="642491" cy="524365"/>
          </a:xfrm>
          <a:prstGeom prst="rect">
            <a:avLst/>
          </a:prstGeom>
        </p:spPr>
      </p:pic>
      <p:cxnSp>
        <p:nvCxnSpPr>
          <p:cNvPr id="45" name="Straight Connector 44"/>
          <p:cNvCxnSpPr/>
          <p:nvPr/>
        </p:nvCxnSpPr>
        <p:spPr>
          <a:xfrm flipH="1">
            <a:off x="1047284" y="4682489"/>
            <a:ext cx="947643"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H="1">
            <a:off x="3305315" y="4775897"/>
            <a:ext cx="422483" cy="0"/>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flipV="1">
            <a:off x="3727798" y="4775589"/>
            <a:ext cx="0" cy="673898"/>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sp>
        <p:nvSpPr>
          <p:cNvPr id="52" name="Rectangle 51"/>
          <p:cNvSpPr/>
          <p:nvPr/>
        </p:nvSpPr>
        <p:spPr>
          <a:xfrm>
            <a:off x="1216700" y="2288375"/>
            <a:ext cx="1182818" cy="82843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6" name="TextBox 55"/>
          <p:cNvSpPr txBox="1"/>
          <p:nvPr/>
        </p:nvSpPr>
        <p:spPr>
          <a:xfrm>
            <a:off x="1216700" y="2445303"/>
            <a:ext cx="1113693" cy="523220"/>
          </a:xfrm>
          <a:prstGeom prst="rect">
            <a:avLst/>
          </a:prstGeom>
          <a:noFill/>
        </p:spPr>
        <p:txBody>
          <a:bodyPr wrap="square" rtlCol="0">
            <a:spAutoFit/>
          </a:bodyPr>
          <a:lstStyle/>
          <a:p>
            <a:r>
              <a:rPr lang="en-US" sz="1400" dirty="0" smtClean="0"/>
              <a:t>CO</a:t>
            </a:r>
            <a:r>
              <a:rPr lang="en-US" sz="1400" baseline="-25000" dirty="0" smtClean="0"/>
              <a:t>2</a:t>
            </a:r>
            <a:r>
              <a:rPr lang="en-US" sz="1400" dirty="0" smtClean="0"/>
              <a:t> Mix Electronics</a:t>
            </a:r>
            <a:endParaRPr lang="en-US" sz="1400" dirty="0"/>
          </a:p>
        </p:txBody>
      </p:sp>
      <p:sp>
        <p:nvSpPr>
          <p:cNvPr id="57" name="Rectangle 56"/>
          <p:cNvSpPr/>
          <p:nvPr/>
        </p:nvSpPr>
        <p:spPr>
          <a:xfrm>
            <a:off x="5177653" y="3487354"/>
            <a:ext cx="1182818" cy="82843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8" name="TextBox 57"/>
          <p:cNvSpPr txBox="1"/>
          <p:nvPr/>
        </p:nvSpPr>
        <p:spPr>
          <a:xfrm>
            <a:off x="5211686" y="3496061"/>
            <a:ext cx="1113693" cy="738664"/>
          </a:xfrm>
          <a:prstGeom prst="rect">
            <a:avLst/>
          </a:prstGeom>
          <a:noFill/>
        </p:spPr>
        <p:txBody>
          <a:bodyPr wrap="square" rtlCol="0">
            <a:spAutoFit/>
          </a:bodyPr>
          <a:lstStyle/>
          <a:p>
            <a:r>
              <a:rPr lang="en-US" sz="1400" dirty="0" smtClean="0"/>
              <a:t>System Control Electronics</a:t>
            </a:r>
            <a:endParaRPr lang="en-US" sz="1400" dirty="0"/>
          </a:p>
        </p:txBody>
      </p:sp>
      <p:pic>
        <p:nvPicPr>
          <p:cNvPr id="59" name="Picture 58" descr="rb50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72726" y="4963758"/>
            <a:ext cx="642491" cy="524365"/>
          </a:xfrm>
          <a:prstGeom prst="rect">
            <a:avLst/>
          </a:prstGeom>
        </p:spPr>
      </p:pic>
      <p:pic>
        <p:nvPicPr>
          <p:cNvPr id="60" name="Picture 59" descr="rb50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68533" y="4925122"/>
            <a:ext cx="642491" cy="524365"/>
          </a:xfrm>
          <a:prstGeom prst="rect">
            <a:avLst/>
          </a:prstGeom>
        </p:spPr>
      </p:pic>
      <p:pic>
        <p:nvPicPr>
          <p:cNvPr id="61" name="Picture 60" descr="rb50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96137" y="5518540"/>
            <a:ext cx="642491" cy="524365"/>
          </a:xfrm>
          <a:prstGeom prst="rect">
            <a:avLst/>
          </a:prstGeom>
        </p:spPr>
      </p:pic>
      <p:cxnSp>
        <p:nvCxnSpPr>
          <p:cNvPr id="68" name="Straight Connector 67"/>
          <p:cNvCxnSpPr/>
          <p:nvPr/>
        </p:nvCxnSpPr>
        <p:spPr>
          <a:xfrm flipV="1">
            <a:off x="2251532" y="3124024"/>
            <a:ext cx="0" cy="1411894"/>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70" name="Rectangle 69"/>
          <p:cNvSpPr/>
          <p:nvPr/>
        </p:nvSpPr>
        <p:spPr>
          <a:xfrm>
            <a:off x="4958822" y="4645027"/>
            <a:ext cx="1647182" cy="1512584"/>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1" name="Straight Connector 70"/>
          <p:cNvCxnSpPr/>
          <p:nvPr/>
        </p:nvCxnSpPr>
        <p:spPr>
          <a:xfrm flipV="1">
            <a:off x="5364660" y="4310452"/>
            <a:ext cx="0" cy="334575"/>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3" name="Straight Connector 72"/>
          <p:cNvCxnSpPr/>
          <p:nvPr/>
        </p:nvCxnSpPr>
        <p:spPr>
          <a:xfrm>
            <a:off x="4671697" y="4067438"/>
            <a:ext cx="491627"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6" name="Straight Connector 75"/>
          <p:cNvCxnSpPr/>
          <p:nvPr/>
        </p:nvCxnSpPr>
        <p:spPr>
          <a:xfrm>
            <a:off x="878391" y="5619342"/>
            <a:ext cx="3807635"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8" name="Straight Connector 77"/>
          <p:cNvCxnSpPr/>
          <p:nvPr/>
        </p:nvCxnSpPr>
        <p:spPr>
          <a:xfrm flipH="1">
            <a:off x="4671697" y="4067438"/>
            <a:ext cx="14329" cy="1551904"/>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1" name="Straight Connector 80"/>
          <p:cNvCxnSpPr/>
          <p:nvPr/>
        </p:nvCxnSpPr>
        <p:spPr>
          <a:xfrm>
            <a:off x="6360471" y="4017941"/>
            <a:ext cx="773072"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3" name="Straight Connector 82"/>
          <p:cNvCxnSpPr/>
          <p:nvPr/>
        </p:nvCxnSpPr>
        <p:spPr>
          <a:xfrm>
            <a:off x="6747007" y="4023594"/>
            <a:ext cx="0" cy="1144068"/>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5" name="Straight Connector 84"/>
          <p:cNvCxnSpPr/>
          <p:nvPr/>
        </p:nvCxnSpPr>
        <p:spPr>
          <a:xfrm flipH="1">
            <a:off x="6747007" y="5167662"/>
            <a:ext cx="438638"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92" name="Rectangle 91"/>
          <p:cNvSpPr/>
          <p:nvPr/>
        </p:nvSpPr>
        <p:spPr>
          <a:xfrm>
            <a:off x="5715217" y="1680046"/>
            <a:ext cx="2390205" cy="1530513"/>
          </a:xfrm>
          <a:prstGeom prst="rect">
            <a:avLst/>
          </a:prstGeom>
          <a:solidFill>
            <a:schemeClr val="bg1"/>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3" name="Rectangle 92"/>
          <p:cNvSpPr/>
          <p:nvPr/>
        </p:nvSpPr>
        <p:spPr>
          <a:xfrm>
            <a:off x="5715217" y="2288375"/>
            <a:ext cx="2390205" cy="922184"/>
          </a:xfrm>
          <a:prstGeom prst="rect">
            <a:avLst/>
          </a:prstGeom>
          <a:solidFill>
            <a:schemeClr val="accent6"/>
          </a:soli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4" name="TextBox 93"/>
          <p:cNvSpPr txBox="1"/>
          <p:nvPr/>
        </p:nvSpPr>
        <p:spPr>
          <a:xfrm>
            <a:off x="6226246" y="1813559"/>
            <a:ext cx="1115923" cy="307777"/>
          </a:xfrm>
          <a:prstGeom prst="rect">
            <a:avLst/>
          </a:prstGeom>
          <a:noFill/>
        </p:spPr>
        <p:txBody>
          <a:bodyPr wrap="none" rtlCol="0">
            <a:spAutoFit/>
          </a:bodyPr>
          <a:lstStyle/>
          <a:p>
            <a:r>
              <a:rPr lang="en-US" sz="1400" dirty="0" smtClean="0"/>
              <a:t>Diesel Fuel</a:t>
            </a:r>
            <a:endParaRPr lang="en-US" sz="1400" dirty="0"/>
          </a:p>
        </p:txBody>
      </p:sp>
      <p:cxnSp>
        <p:nvCxnSpPr>
          <p:cNvPr id="106" name="Straight Connector 105"/>
          <p:cNvCxnSpPr/>
          <p:nvPr/>
        </p:nvCxnSpPr>
        <p:spPr>
          <a:xfrm>
            <a:off x="1047284" y="4682489"/>
            <a:ext cx="0" cy="629138"/>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11" name="Straight Connector 110"/>
          <p:cNvCxnSpPr/>
          <p:nvPr/>
        </p:nvCxnSpPr>
        <p:spPr>
          <a:xfrm flipV="1">
            <a:off x="7715789" y="3210560"/>
            <a:ext cx="0" cy="674076"/>
          </a:xfrm>
          <a:prstGeom prst="line">
            <a:avLst/>
          </a:prstGeom>
          <a:ln w="57150" cmpd="sng">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cxnSp>
        <p:nvCxnSpPr>
          <p:cNvPr id="114" name="Straight Connector 113"/>
          <p:cNvCxnSpPr/>
          <p:nvPr/>
        </p:nvCxnSpPr>
        <p:spPr>
          <a:xfrm flipV="1">
            <a:off x="7715789" y="4682489"/>
            <a:ext cx="0" cy="337038"/>
          </a:xfrm>
          <a:prstGeom prst="line">
            <a:avLst/>
          </a:prstGeom>
          <a:ln w="57150" cmpd="sng">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16" name="Rectangle 115"/>
          <p:cNvSpPr/>
          <p:nvPr/>
        </p:nvSpPr>
        <p:spPr>
          <a:xfrm>
            <a:off x="2906722" y="2896075"/>
            <a:ext cx="184965" cy="586154"/>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8" name="Rectangle 117"/>
          <p:cNvSpPr/>
          <p:nvPr/>
        </p:nvSpPr>
        <p:spPr>
          <a:xfrm rot="16200000" flipV="1">
            <a:off x="6929605" y="3556956"/>
            <a:ext cx="616378" cy="143188"/>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9" name="Rectangle 118"/>
          <p:cNvSpPr/>
          <p:nvPr/>
        </p:nvSpPr>
        <p:spPr>
          <a:xfrm rot="16200000" flipV="1">
            <a:off x="6913080" y="4627128"/>
            <a:ext cx="726180" cy="123745"/>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0" name="Rectangle 119"/>
          <p:cNvSpPr/>
          <p:nvPr/>
        </p:nvSpPr>
        <p:spPr>
          <a:xfrm>
            <a:off x="2568056" y="1370687"/>
            <a:ext cx="177802" cy="2125373"/>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1" name="Block Arc 120"/>
          <p:cNvSpPr/>
          <p:nvPr/>
        </p:nvSpPr>
        <p:spPr>
          <a:xfrm>
            <a:off x="1979675" y="1058653"/>
            <a:ext cx="794564" cy="855785"/>
          </a:xfrm>
          <a:prstGeom prst="blockArc">
            <a:avLst>
              <a:gd name="adj1" fmla="val 15370951"/>
              <a:gd name="adj2" fmla="val 0"/>
              <a:gd name="adj3" fmla="val 25000"/>
            </a:avLst>
          </a:prstGeom>
          <a:solidFill>
            <a:srgbClr val="FFD266"/>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22" name="TextBox 121"/>
          <p:cNvSpPr txBox="1"/>
          <p:nvPr/>
        </p:nvSpPr>
        <p:spPr>
          <a:xfrm>
            <a:off x="2808552" y="1680046"/>
            <a:ext cx="1991718" cy="307777"/>
          </a:xfrm>
          <a:prstGeom prst="rect">
            <a:avLst/>
          </a:prstGeom>
          <a:noFill/>
        </p:spPr>
        <p:txBody>
          <a:bodyPr wrap="none" rtlCol="0">
            <a:spAutoFit/>
          </a:bodyPr>
          <a:lstStyle/>
          <a:p>
            <a:r>
              <a:rPr lang="en-US" sz="1400" dirty="0" smtClean="0"/>
              <a:t>Exhaust used for CO</a:t>
            </a:r>
            <a:r>
              <a:rPr lang="en-US" sz="1400" baseline="-25000" dirty="0" smtClean="0"/>
              <a:t>2</a:t>
            </a:r>
            <a:endParaRPr lang="en-US" sz="1400" baseline="-25000" dirty="0"/>
          </a:p>
        </p:txBody>
      </p:sp>
      <p:sp>
        <p:nvSpPr>
          <p:cNvPr id="117" name="Rectangle 116"/>
          <p:cNvSpPr/>
          <p:nvPr/>
        </p:nvSpPr>
        <p:spPr>
          <a:xfrm flipV="1">
            <a:off x="3026559" y="2896074"/>
            <a:ext cx="2578686" cy="140496"/>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2" name="Straight Connector 61"/>
          <p:cNvCxnSpPr/>
          <p:nvPr/>
        </p:nvCxnSpPr>
        <p:spPr>
          <a:xfrm flipH="1">
            <a:off x="2399520" y="2738588"/>
            <a:ext cx="1233247" cy="4693"/>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4" name="Straight Connector 63"/>
          <p:cNvCxnSpPr/>
          <p:nvPr/>
        </p:nvCxnSpPr>
        <p:spPr>
          <a:xfrm flipV="1">
            <a:off x="5362055" y="2100057"/>
            <a:ext cx="1952" cy="1387298"/>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125" name="Cloud Callout 124"/>
          <p:cNvSpPr/>
          <p:nvPr/>
        </p:nvSpPr>
        <p:spPr>
          <a:xfrm>
            <a:off x="441324" y="901765"/>
            <a:ext cx="440352" cy="33465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6" name="Cloud Callout 125"/>
          <p:cNvSpPr/>
          <p:nvPr/>
        </p:nvSpPr>
        <p:spPr>
          <a:xfrm>
            <a:off x="1041212" y="942615"/>
            <a:ext cx="367562" cy="29380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7" name="Cloud Callout 126"/>
          <p:cNvSpPr/>
          <p:nvPr/>
        </p:nvSpPr>
        <p:spPr>
          <a:xfrm>
            <a:off x="1540687" y="1051558"/>
            <a:ext cx="325641" cy="22310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8" name="Cloud Callout 127"/>
          <p:cNvSpPr/>
          <p:nvPr/>
        </p:nvSpPr>
        <p:spPr>
          <a:xfrm>
            <a:off x="1987916" y="1124865"/>
            <a:ext cx="195385" cy="11155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5" name="Title 1"/>
          <p:cNvSpPr>
            <a:spLocks noGrp="1"/>
          </p:cNvSpPr>
          <p:nvPr>
            <p:ph type="title"/>
          </p:nvPr>
        </p:nvSpPr>
        <p:spPr>
          <a:xfrm>
            <a:off x="796773" y="0"/>
            <a:ext cx="8229600" cy="1143000"/>
          </a:xfrm>
        </p:spPr>
        <p:txBody>
          <a:bodyPr/>
          <a:lstStyle/>
          <a:p>
            <a:r>
              <a:rPr lang="en-US" dirty="0" err="1" smtClean="0"/>
              <a:t>xFOCE</a:t>
            </a:r>
            <a:r>
              <a:rPr lang="en-US" dirty="0"/>
              <a:t> </a:t>
            </a:r>
            <a:r>
              <a:rPr lang="en-US" dirty="0" smtClean="0"/>
              <a:t>CO</a:t>
            </a:r>
            <a:r>
              <a:rPr lang="en-US" baseline="-25000" dirty="0" smtClean="0"/>
              <a:t>2</a:t>
            </a:r>
            <a:r>
              <a:rPr lang="en-US" dirty="0" smtClean="0"/>
              <a:t> </a:t>
            </a:r>
            <a:r>
              <a:rPr lang="en-US" dirty="0" smtClean="0"/>
              <a:t>Concept</a:t>
            </a:r>
            <a:endParaRPr lang="en-US" dirty="0"/>
          </a:p>
        </p:txBody>
      </p:sp>
      <p:sp>
        <p:nvSpPr>
          <p:cNvPr id="51" name="Rectangle 50"/>
          <p:cNvSpPr/>
          <p:nvPr/>
        </p:nvSpPr>
        <p:spPr>
          <a:xfrm rot="10800000" flipV="1">
            <a:off x="5527197" y="3303835"/>
            <a:ext cx="1759369" cy="122948"/>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3" name="Rectangle 52"/>
          <p:cNvSpPr/>
          <p:nvPr/>
        </p:nvSpPr>
        <p:spPr>
          <a:xfrm rot="16200000" flipV="1">
            <a:off x="5271642" y="3086086"/>
            <a:ext cx="521605" cy="145600"/>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3" name="Rectangle 122"/>
          <p:cNvSpPr/>
          <p:nvPr/>
        </p:nvSpPr>
        <p:spPr>
          <a:xfrm>
            <a:off x="3909697" y="2445303"/>
            <a:ext cx="1267956" cy="905282"/>
          </a:xfrm>
          <a:prstGeom prst="rect">
            <a:avLst/>
          </a:prstGeom>
          <a:solidFill>
            <a:srgbClr val="FFD26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5" name="Straight Connector 54"/>
          <p:cNvCxnSpPr/>
          <p:nvPr/>
        </p:nvCxnSpPr>
        <p:spPr>
          <a:xfrm flipH="1" flipV="1">
            <a:off x="3576005" y="2121342"/>
            <a:ext cx="1812690" cy="3408"/>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124" name="TextBox 123"/>
          <p:cNvSpPr txBox="1"/>
          <p:nvPr/>
        </p:nvSpPr>
        <p:spPr>
          <a:xfrm>
            <a:off x="4130416" y="2611713"/>
            <a:ext cx="850448" cy="531278"/>
          </a:xfrm>
          <a:prstGeom prst="rect">
            <a:avLst/>
          </a:prstGeom>
          <a:noFill/>
        </p:spPr>
        <p:txBody>
          <a:bodyPr wrap="square" rtlCol="0">
            <a:spAutoFit/>
          </a:bodyPr>
          <a:lstStyle/>
          <a:p>
            <a:r>
              <a:rPr lang="en-US" sz="1400" dirty="0" smtClean="0"/>
              <a:t>Particle Scrubber</a:t>
            </a:r>
            <a:endParaRPr lang="en-US" sz="1400" dirty="0"/>
          </a:p>
        </p:txBody>
      </p:sp>
      <p:cxnSp>
        <p:nvCxnSpPr>
          <p:cNvPr id="63" name="Straight Connector 62"/>
          <p:cNvCxnSpPr/>
          <p:nvPr/>
        </p:nvCxnSpPr>
        <p:spPr>
          <a:xfrm flipV="1">
            <a:off x="3604386" y="2096372"/>
            <a:ext cx="3400" cy="656406"/>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3803053" y="3696385"/>
            <a:ext cx="1050738" cy="276999"/>
          </a:xfrm>
          <a:prstGeom prst="rect">
            <a:avLst/>
          </a:prstGeom>
          <a:noFill/>
        </p:spPr>
        <p:txBody>
          <a:bodyPr wrap="none" rtlCol="0">
            <a:spAutoFit/>
          </a:bodyPr>
          <a:lstStyle/>
          <a:p>
            <a:r>
              <a:rPr lang="en-US" sz="1200" dirty="0" smtClean="0"/>
              <a:t>Supplemental</a:t>
            </a:r>
            <a:endParaRPr lang="en-US" sz="1200" dirty="0"/>
          </a:p>
        </p:txBody>
      </p:sp>
    </p:spTree>
    <p:extLst>
      <p:ext uri="{BB962C8B-B14F-4D97-AF65-F5344CB8AC3E}">
        <p14:creationId xmlns:p14="http://schemas.microsoft.com/office/powerpoint/2010/main" val="40659552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43280" y="1173798"/>
            <a:ext cx="4572000" cy="2585323"/>
          </a:xfrm>
          <a:prstGeom prst="rect">
            <a:avLst/>
          </a:prstGeom>
        </p:spPr>
        <p:txBody>
          <a:bodyPr>
            <a:spAutoFit/>
          </a:bodyPr>
          <a:lstStyle/>
          <a:p>
            <a:r>
              <a:rPr lang="en-US" u="sng" dirty="0" smtClean="0"/>
              <a:t>Color </a:t>
            </a:r>
            <a:r>
              <a:rPr lang="en-US" u="sng" dirty="0"/>
              <a:t>	Frequency 	Wavelength</a:t>
            </a:r>
          </a:p>
          <a:p>
            <a:r>
              <a:rPr lang="en-US" dirty="0"/>
              <a:t>violet 	668–789 THz 	380–450 nm</a:t>
            </a:r>
          </a:p>
          <a:p>
            <a:r>
              <a:rPr lang="en-US" dirty="0"/>
              <a:t>blue 	631–668 THz 	450–475 nm</a:t>
            </a:r>
          </a:p>
          <a:p>
            <a:r>
              <a:rPr lang="en-US" dirty="0"/>
              <a:t>cyan 	606–630 THz 	476–495 nm</a:t>
            </a:r>
          </a:p>
          <a:p>
            <a:r>
              <a:rPr lang="en-US" dirty="0"/>
              <a:t>green 	526–606 THz 	495–570 nm</a:t>
            </a:r>
          </a:p>
          <a:p>
            <a:r>
              <a:rPr lang="en-US" dirty="0"/>
              <a:t>yellow 	508–526 THz 	570–590 nm</a:t>
            </a:r>
          </a:p>
          <a:p>
            <a:r>
              <a:rPr lang="en-US" dirty="0"/>
              <a:t>orange 	484–508 THz 	590–620 nm</a:t>
            </a:r>
          </a:p>
          <a:p>
            <a:r>
              <a:rPr lang="en-US" dirty="0"/>
              <a:t>red 	</a:t>
            </a:r>
            <a:r>
              <a:rPr lang="en-US" dirty="0" smtClean="0"/>
              <a:t>         400</a:t>
            </a:r>
            <a:r>
              <a:rPr lang="en-US" dirty="0"/>
              <a:t>–484 THz 	620–750 nm</a:t>
            </a:r>
          </a:p>
          <a:p>
            <a:r>
              <a:rPr lang="en-US" dirty="0" smtClean="0"/>
              <a:t>infrared   longer than 750 nm </a:t>
            </a:r>
            <a:endParaRPr lang="en-US" dirty="0"/>
          </a:p>
        </p:txBody>
      </p:sp>
      <p:sp>
        <p:nvSpPr>
          <p:cNvPr id="5" name="Title 1"/>
          <p:cNvSpPr>
            <a:spLocks noGrp="1"/>
          </p:cNvSpPr>
          <p:nvPr>
            <p:ph type="title"/>
          </p:nvPr>
        </p:nvSpPr>
        <p:spPr>
          <a:xfrm>
            <a:off x="558800" y="30798"/>
            <a:ext cx="8229600" cy="1143000"/>
          </a:xfrm>
        </p:spPr>
        <p:txBody>
          <a:bodyPr>
            <a:normAutofit/>
          </a:bodyPr>
          <a:lstStyle/>
          <a:p>
            <a:r>
              <a:rPr lang="en-US" dirty="0" err="1"/>
              <a:t>xFOCE</a:t>
            </a:r>
            <a:r>
              <a:rPr lang="en-US" dirty="0"/>
              <a:t> </a:t>
            </a:r>
            <a:r>
              <a:rPr lang="en-US" dirty="0" smtClean="0"/>
              <a:t>Engineering Trades</a:t>
            </a:r>
            <a:endParaRPr lang="en-US" i="1" dirty="0"/>
          </a:p>
        </p:txBody>
      </p:sp>
      <p:sp>
        <p:nvSpPr>
          <p:cNvPr id="6" name="Right Bracket 5"/>
          <p:cNvSpPr/>
          <p:nvPr/>
        </p:nvSpPr>
        <p:spPr>
          <a:xfrm>
            <a:off x="4582160" y="1483360"/>
            <a:ext cx="203200" cy="1066800"/>
          </a:xfrm>
          <a:prstGeom prst="righ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 name="Right Bracket 6"/>
          <p:cNvSpPr/>
          <p:nvPr/>
        </p:nvSpPr>
        <p:spPr>
          <a:xfrm>
            <a:off x="4582160" y="2712720"/>
            <a:ext cx="203200" cy="914400"/>
          </a:xfrm>
          <a:prstGeom prst="righ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8" name="TextBox 7"/>
          <p:cNvSpPr txBox="1"/>
          <p:nvPr/>
        </p:nvSpPr>
        <p:spPr>
          <a:xfrm>
            <a:off x="5415280" y="1053236"/>
            <a:ext cx="3271520" cy="1754327"/>
          </a:xfrm>
          <a:prstGeom prst="rect">
            <a:avLst/>
          </a:prstGeom>
          <a:noFill/>
        </p:spPr>
        <p:txBody>
          <a:bodyPr wrap="square" rtlCol="0">
            <a:spAutoFit/>
          </a:bodyPr>
          <a:lstStyle/>
          <a:p>
            <a:r>
              <a:rPr lang="en-US" dirty="0" smtClean="0"/>
              <a:t>Since these wavelengths penetrate water easier but most plastic materials respond poorly to high </a:t>
            </a:r>
            <a:r>
              <a:rPr lang="en-US" dirty="0" err="1" smtClean="0"/>
              <a:t>freq</a:t>
            </a:r>
            <a:r>
              <a:rPr lang="en-US" dirty="0" smtClean="0"/>
              <a:t> light the materials selections will focus on this end of the spectrum</a:t>
            </a:r>
            <a:endParaRPr lang="en-US" dirty="0"/>
          </a:p>
        </p:txBody>
      </p:sp>
      <p:cxnSp>
        <p:nvCxnSpPr>
          <p:cNvPr id="10" name="Straight Connector 9"/>
          <p:cNvCxnSpPr>
            <a:stCxn id="8" idx="1"/>
            <a:endCxn id="6" idx="2"/>
          </p:cNvCxnSpPr>
          <p:nvPr/>
        </p:nvCxnSpPr>
        <p:spPr>
          <a:xfrm flipH="1">
            <a:off x="4785360" y="1930400"/>
            <a:ext cx="629920" cy="86360"/>
          </a:xfrm>
          <a:prstGeom prst="line">
            <a:avLst/>
          </a:prstGeom>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5415280" y="2827883"/>
            <a:ext cx="3495040" cy="1754327"/>
          </a:xfrm>
          <a:prstGeom prst="rect">
            <a:avLst/>
          </a:prstGeom>
          <a:noFill/>
        </p:spPr>
        <p:txBody>
          <a:bodyPr wrap="square" rtlCol="0">
            <a:spAutoFit/>
          </a:bodyPr>
          <a:lstStyle/>
          <a:p>
            <a:r>
              <a:rPr lang="en-US" dirty="0" smtClean="0"/>
              <a:t>The selection of materials will likely transmit this end of the spectrum fairly well but in selection, if required, we would trade attenuation here to maximize shorter frequencies. </a:t>
            </a:r>
            <a:endParaRPr lang="en-US" dirty="0"/>
          </a:p>
        </p:txBody>
      </p:sp>
      <p:cxnSp>
        <p:nvCxnSpPr>
          <p:cNvPr id="13" name="Straight Connector 12"/>
          <p:cNvCxnSpPr>
            <a:stCxn id="7" idx="2"/>
            <a:endCxn id="11" idx="1"/>
          </p:cNvCxnSpPr>
          <p:nvPr/>
        </p:nvCxnSpPr>
        <p:spPr>
          <a:xfrm>
            <a:off x="4785360" y="3169920"/>
            <a:ext cx="629920" cy="535127"/>
          </a:xfrm>
          <a:prstGeom prst="line">
            <a:avLst/>
          </a:prstGeom>
        </p:spPr>
        <p:style>
          <a:lnRef idx="2">
            <a:schemeClr val="accent1"/>
          </a:lnRef>
          <a:fillRef idx="0">
            <a:schemeClr val="accent1"/>
          </a:fillRef>
          <a:effectRef idx="1">
            <a:schemeClr val="accent1"/>
          </a:effectRef>
          <a:fontRef idx="minor">
            <a:schemeClr val="tx1"/>
          </a:fontRef>
        </p:style>
      </p:cxnSp>
      <p:pic>
        <p:nvPicPr>
          <p:cNvPr id="14" name="Picture 13" descr="Screen shot 2012-04-05 at 8.38.55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800" y="3910935"/>
            <a:ext cx="3807707" cy="1896545"/>
          </a:xfrm>
          <a:prstGeom prst="rect">
            <a:avLst/>
          </a:prstGeom>
        </p:spPr>
      </p:pic>
      <p:pic>
        <p:nvPicPr>
          <p:cNvPr id="17" name="Picture 16" descr="Screen shot 2012-04-05 at 8.40.05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7206" y="4859208"/>
            <a:ext cx="3821194" cy="1422400"/>
          </a:xfrm>
          <a:prstGeom prst="rect">
            <a:avLst/>
          </a:prstGeom>
        </p:spPr>
      </p:pic>
      <p:sp>
        <p:nvSpPr>
          <p:cNvPr id="19" name="TextBox 18"/>
          <p:cNvSpPr txBox="1"/>
          <p:nvPr/>
        </p:nvSpPr>
        <p:spPr>
          <a:xfrm>
            <a:off x="680720" y="5823760"/>
            <a:ext cx="4124960" cy="738664"/>
          </a:xfrm>
          <a:prstGeom prst="rect">
            <a:avLst/>
          </a:prstGeom>
          <a:noFill/>
        </p:spPr>
        <p:txBody>
          <a:bodyPr wrap="square" rtlCol="0">
            <a:spAutoFit/>
          </a:bodyPr>
          <a:lstStyle/>
          <a:p>
            <a:r>
              <a:rPr lang="en-US" sz="1400" dirty="0" smtClean="0"/>
              <a:t>Acrylic (</a:t>
            </a:r>
            <a:r>
              <a:rPr lang="en-US" sz="1400" dirty="0" err="1" smtClean="0"/>
              <a:t>vs</a:t>
            </a:r>
            <a:r>
              <a:rPr lang="en-US" sz="1400" dirty="0" smtClean="0"/>
              <a:t> Polycarbonate) has less attenuation overall and carries much further into the ultraviolet when comparing the blue lines. </a:t>
            </a:r>
            <a:endParaRPr lang="en-US" sz="1400" dirty="0"/>
          </a:p>
        </p:txBody>
      </p:sp>
    </p:spTree>
    <p:extLst>
      <p:ext uri="{BB962C8B-B14F-4D97-AF65-F5344CB8AC3E}">
        <p14:creationId xmlns:p14="http://schemas.microsoft.com/office/powerpoint/2010/main" val="24162994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920" y="20638"/>
            <a:ext cx="8229600" cy="1143000"/>
          </a:xfrm>
        </p:spPr>
        <p:txBody>
          <a:bodyPr>
            <a:normAutofit/>
          </a:bodyPr>
          <a:lstStyle/>
          <a:p>
            <a:r>
              <a:rPr lang="en-US" dirty="0" err="1"/>
              <a:t>xFOCE</a:t>
            </a:r>
            <a:r>
              <a:rPr lang="en-US" dirty="0"/>
              <a:t> </a:t>
            </a:r>
            <a:r>
              <a:rPr lang="en-US" dirty="0" smtClean="0"/>
              <a:t>Core Instrument Suite</a:t>
            </a:r>
            <a:endParaRPr lang="en-US" dirty="0"/>
          </a:p>
        </p:txBody>
      </p:sp>
      <p:sp>
        <p:nvSpPr>
          <p:cNvPr id="5" name="TextBox 4"/>
          <p:cNvSpPr txBox="1"/>
          <p:nvPr/>
        </p:nvSpPr>
        <p:spPr>
          <a:xfrm>
            <a:off x="990276" y="1697037"/>
            <a:ext cx="7476390" cy="3693319"/>
          </a:xfrm>
          <a:prstGeom prst="rect">
            <a:avLst/>
          </a:prstGeom>
          <a:noFill/>
        </p:spPr>
        <p:txBody>
          <a:bodyPr wrap="square" rtlCol="0">
            <a:spAutoFit/>
          </a:bodyPr>
          <a:lstStyle/>
          <a:p>
            <a:r>
              <a:rPr lang="en-US" dirty="0" smtClean="0"/>
              <a:t>pH :			+/- .01 pH unit or better and suitable for </a:t>
            </a:r>
          </a:p>
          <a:p>
            <a:r>
              <a:rPr lang="en-US" dirty="0"/>
              <a:t>	</a:t>
            </a:r>
            <a:r>
              <a:rPr lang="en-US" dirty="0" smtClean="0"/>
              <a:t>		control loop applications </a:t>
            </a:r>
          </a:p>
          <a:p>
            <a:endParaRPr lang="en-US" dirty="0"/>
          </a:p>
          <a:p>
            <a:r>
              <a:rPr lang="en-US" dirty="0" smtClean="0"/>
              <a:t>CTD:			Comparable to current units at MBARI, unit is </a:t>
            </a:r>
          </a:p>
          <a:p>
            <a:r>
              <a:rPr lang="en-US" dirty="0"/>
              <a:t>	</a:t>
            </a:r>
            <a:r>
              <a:rPr lang="en-US" dirty="0" smtClean="0"/>
              <a:t>		</a:t>
            </a:r>
            <a:r>
              <a:rPr lang="en-US" dirty="0" err="1" smtClean="0"/>
              <a:t>FastCAT</a:t>
            </a:r>
            <a:r>
              <a:rPr lang="en-US" dirty="0" smtClean="0"/>
              <a:t> SBE49 (oxygen can be included)</a:t>
            </a:r>
          </a:p>
          <a:p>
            <a:endParaRPr lang="en-US" dirty="0" smtClean="0"/>
          </a:p>
          <a:p>
            <a:r>
              <a:rPr lang="en-US" dirty="0" smtClean="0"/>
              <a:t>Flow sensor: 	TBD, likely electromagnetic to get smooth</a:t>
            </a:r>
          </a:p>
          <a:p>
            <a:r>
              <a:rPr lang="en-US" dirty="0" smtClean="0"/>
              <a:t>			flow numbers and volumetric data. From 							</a:t>
            </a:r>
            <a:r>
              <a:rPr lang="en-US" dirty="0" err="1" smtClean="0"/>
              <a:t>dpFOCE</a:t>
            </a:r>
            <a:r>
              <a:rPr lang="en-US" dirty="0" smtClean="0"/>
              <a:t> acoustic velocity sensors are not 							suitable. </a:t>
            </a:r>
          </a:p>
          <a:p>
            <a:endParaRPr lang="en-US" dirty="0"/>
          </a:p>
          <a:p>
            <a:r>
              <a:rPr lang="en-US" dirty="0" smtClean="0"/>
              <a:t>Suggested architecture allows for expansion of additional instrumentation</a:t>
            </a:r>
            <a:endParaRPr lang="en-US" dirty="0"/>
          </a:p>
          <a:p>
            <a:endParaRPr lang="en-US" dirty="0"/>
          </a:p>
        </p:txBody>
      </p:sp>
      <p:pic>
        <p:nvPicPr>
          <p:cNvPr id="3" name="Picture 2" descr="49OverallFeb10ForWeb.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40693" y="1969313"/>
            <a:ext cx="1026160" cy="2221686"/>
          </a:xfrm>
          <a:prstGeom prst="rect">
            <a:avLst/>
          </a:prstGeom>
        </p:spPr>
      </p:pic>
      <p:sp>
        <p:nvSpPr>
          <p:cNvPr id="4" name="Rectangle 3"/>
          <p:cNvSpPr/>
          <p:nvPr/>
        </p:nvSpPr>
        <p:spPr>
          <a:xfrm>
            <a:off x="3101972" y="6461667"/>
            <a:ext cx="3281580" cy="307777"/>
          </a:xfrm>
          <a:prstGeom prst="rect">
            <a:avLst/>
          </a:prstGeom>
        </p:spPr>
        <p:txBody>
          <a:bodyPr wrap="none">
            <a:spAutoFit/>
          </a:bodyPr>
          <a:lstStyle/>
          <a:p>
            <a:r>
              <a:rPr lang="en-US" sz="1400" dirty="0" smtClean="0"/>
              <a:t>PAR* - </a:t>
            </a:r>
            <a:r>
              <a:rPr lang="en-US" sz="1400" dirty="0" err="1" smtClean="0"/>
              <a:t>Photosynthetically</a:t>
            </a:r>
            <a:r>
              <a:rPr lang="en-US" sz="1400" dirty="0" smtClean="0"/>
              <a:t> </a:t>
            </a:r>
            <a:r>
              <a:rPr lang="en-US" sz="1400" dirty="0"/>
              <a:t>Active Radiation</a:t>
            </a:r>
          </a:p>
        </p:txBody>
      </p:sp>
    </p:spTree>
    <p:extLst>
      <p:ext uri="{BB962C8B-B14F-4D97-AF65-F5344CB8AC3E}">
        <p14:creationId xmlns:p14="http://schemas.microsoft.com/office/powerpoint/2010/main" val="3140731620"/>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920" y="20638"/>
            <a:ext cx="8229600" cy="1143000"/>
          </a:xfrm>
        </p:spPr>
        <p:txBody>
          <a:bodyPr>
            <a:normAutofit/>
          </a:bodyPr>
          <a:lstStyle/>
          <a:p>
            <a:r>
              <a:rPr lang="en-US" dirty="0" err="1" smtClean="0"/>
              <a:t>swFOCE</a:t>
            </a:r>
            <a:r>
              <a:rPr lang="en-US" dirty="0" smtClean="0"/>
              <a:t> Core Instrument Suite</a:t>
            </a:r>
            <a:endParaRPr lang="en-US" dirty="0"/>
          </a:p>
        </p:txBody>
      </p:sp>
      <p:sp>
        <p:nvSpPr>
          <p:cNvPr id="5" name="TextBox 4"/>
          <p:cNvSpPr txBox="1"/>
          <p:nvPr/>
        </p:nvSpPr>
        <p:spPr>
          <a:xfrm>
            <a:off x="922543" y="1197504"/>
            <a:ext cx="6663590" cy="4985981"/>
          </a:xfrm>
          <a:prstGeom prst="rect">
            <a:avLst/>
          </a:prstGeom>
          <a:noFill/>
        </p:spPr>
        <p:txBody>
          <a:bodyPr wrap="square" rtlCol="0">
            <a:spAutoFit/>
          </a:bodyPr>
          <a:lstStyle/>
          <a:p>
            <a:r>
              <a:rPr lang="en-US" dirty="0" smtClean="0"/>
              <a:t>pH :			 	+/- .01 pH unit or better and suitable for 				control loop applications </a:t>
            </a:r>
          </a:p>
          <a:p>
            <a:endParaRPr lang="en-US" dirty="0"/>
          </a:p>
          <a:p>
            <a:r>
              <a:rPr lang="en-US" dirty="0" smtClean="0"/>
              <a:t>CTD:				Comparable to current units at MBARI, 				baseline unit is </a:t>
            </a:r>
            <a:r>
              <a:rPr lang="en-US" dirty="0" err="1" smtClean="0"/>
              <a:t>FastCAT</a:t>
            </a:r>
            <a:r>
              <a:rPr lang="en-US" dirty="0" smtClean="0"/>
              <a:t> SBE49 (oxygen can 				be included)</a:t>
            </a:r>
          </a:p>
          <a:p>
            <a:endParaRPr lang="en-US" dirty="0" smtClean="0"/>
          </a:p>
          <a:p>
            <a:r>
              <a:rPr lang="en-US" dirty="0" smtClean="0"/>
              <a:t>Flow sensor: 		TBD, likely electromagnetic to get smooth</a:t>
            </a:r>
          </a:p>
          <a:p>
            <a:r>
              <a:rPr lang="en-US" dirty="0" smtClean="0"/>
              <a:t>				flow numbers and volumetric data. From 				</a:t>
            </a:r>
            <a:r>
              <a:rPr lang="en-US" dirty="0" err="1" smtClean="0"/>
              <a:t>dpFOCE</a:t>
            </a:r>
            <a:r>
              <a:rPr lang="en-US" dirty="0" smtClean="0"/>
              <a:t> acoustic velocity sensors are not 				suitable. </a:t>
            </a:r>
          </a:p>
          <a:p>
            <a:endParaRPr lang="en-US" dirty="0"/>
          </a:p>
          <a:p>
            <a:r>
              <a:rPr lang="en-US" dirty="0" smtClean="0"/>
              <a:t>PAR* Sensor: 		400 – 700 nm / calibrated t0 </a:t>
            </a:r>
            <a:r>
              <a:rPr lang="el-GR" dirty="0" smtClean="0"/>
              <a:t>0 </a:t>
            </a:r>
            <a:r>
              <a:rPr lang="el-GR" dirty="0"/>
              <a:t>– 5000 μmol </a:t>
            </a:r>
            <a:r>
              <a:rPr lang="en-US" dirty="0" smtClean="0"/>
              <a:t>				</a:t>
            </a:r>
            <a:r>
              <a:rPr lang="el-GR" dirty="0" smtClean="0"/>
              <a:t>photons</a:t>
            </a:r>
            <a:r>
              <a:rPr lang="el-GR" dirty="0"/>
              <a:t>•m </a:t>
            </a:r>
            <a:r>
              <a:rPr lang="el-GR" baseline="30000" dirty="0"/>
              <a:t>-2</a:t>
            </a:r>
            <a:r>
              <a:rPr lang="el-GR" dirty="0"/>
              <a:t> •s </a:t>
            </a:r>
            <a:r>
              <a:rPr lang="el-GR" baseline="30000" dirty="0"/>
              <a:t>-</a:t>
            </a:r>
            <a:r>
              <a:rPr lang="el-GR" baseline="30000" dirty="0" smtClean="0"/>
              <a:t>1</a:t>
            </a:r>
            <a:endParaRPr lang="en-US" baseline="30000" dirty="0" smtClean="0"/>
          </a:p>
          <a:p>
            <a:endParaRPr lang="en-US" baseline="30000" dirty="0"/>
          </a:p>
          <a:p>
            <a:r>
              <a:rPr lang="en-US" dirty="0" smtClean="0"/>
              <a:t>Camera/Lights: </a:t>
            </a:r>
            <a:r>
              <a:rPr lang="en-US" dirty="0"/>
              <a:t>	</a:t>
            </a:r>
            <a:r>
              <a:rPr lang="en-US" dirty="0" smtClean="0"/>
              <a:t>1080p  - 16:9 ratio format – light source either 				natural and/or color balanced LED</a:t>
            </a:r>
            <a:endParaRPr lang="en-US" dirty="0"/>
          </a:p>
          <a:p>
            <a:endParaRPr lang="en-US" dirty="0"/>
          </a:p>
        </p:txBody>
      </p:sp>
      <p:pic>
        <p:nvPicPr>
          <p:cNvPr id="3" name="Picture 2" descr="49OverallFeb10ForWeb.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2960" y="1562913"/>
            <a:ext cx="1026160" cy="2221686"/>
          </a:xfrm>
          <a:prstGeom prst="rect">
            <a:avLst/>
          </a:prstGeom>
        </p:spPr>
      </p:pic>
      <p:sp>
        <p:nvSpPr>
          <p:cNvPr id="4" name="Rectangle 3"/>
          <p:cNvSpPr/>
          <p:nvPr/>
        </p:nvSpPr>
        <p:spPr>
          <a:xfrm>
            <a:off x="3101972" y="6461667"/>
            <a:ext cx="3281580" cy="307777"/>
          </a:xfrm>
          <a:prstGeom prst="rect">
            <a:avLst/>
          </a:prstGeom>
        </p:spPr>
        <p:txBody>
          <a:bodyPr wrap="none">
            <a:spAutoFit/>
          </a:bodyPr>
          <a:lstStyle/>
          <a:p>
            <a:r>
              <a:rPr lang="en-US" sz="1400" dirty="0" smtClean="0"/>
              <a:t>PAR* - </a:t>
            </a:r>
            <a:r>
              <a:rPr lang="en-US" sz="1400" dirty="0" err="1" smtClean="0"/>
              <a:t>Photosynthetically</a:t>
            </a:r>
            <a:r>
              <a:rPr lang="en-US" sz="1400" dirty="0" smtClean="0"/>
              <a:t> </a:t>
            </a:r>
            <a:r>
              <a:rPr lang="en-US" sz="1400" dirty="0"/>
              <a:t>Active Radiation</a:t>
            </a:r>
          </a:p>
        </p:txBody>
      </p:sp>
    </p:spTree>
    <p:extLst>
      <p:ext uri="{BB962C8B-B14F-4D97-AF65-F5344CB8AC3E}">
        <p14:creationId xmlns:p14="http://schemas.microsoft.com/office/powerpoint/2010/main" val="3000575471"/>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30685" y="1107875"/>
            <a:ext cx="7509933" cy="5232400"/>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7" name="Picture 6" descr="707_TwentyTen Arduino Board Left.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9408" y="2741062"/>
            <a:ext cx="1680633" cy="1200452"/>
          </a:xfrm>
          <a:prstGeom prst="rect">
            <a:avLst/>
          </a:prstGeom>
        </p:spPr>
      </p:pic>
      <p:pic>
        <p:nvPicPr>
          <p:cNvPr id="8" name="Picture 7" descr="0000-Drag-Specialties-12V-Regulator.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8313" y="2786756"/>
            <a:ext cx="1154758" cy="1154758"/>
          </a:xfrm>
          <a:prstGeom prst="rect">
            <a:avLst/>
          </a:prstGeom>
        </p:spPr>
      </p:pic>
      <p:pic>
        <p:nvPicPr>
          <p:cNvPr id="9" name="Picture 8" descr="usb_packet_radio.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25551" y="1231895"/>
            <a:ext cx="1430866" cy="1296365"/>
          </a:xfrm>
          <a:prstGeom prst="rect">
            <a:avLst/>
          </a:prstGeom>
        </p:spPr>
      </p:pic>
      <p:pic>
        <p:nvPicPr>
          <p:cNvPr id="10" name="Picture 9" descr="1.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26285" y="1286605"/>
            <a:ext cx="1363134" cy="1235203"/>
          </a:xfrm>
          <a:prstGeom prst="rect">
            <a:avLst/>
          </a:prstGeom>
        </p:spPr>
      </p:pic>
      <p:pic>
        <p:nvPicPr>
          <p:cNvPr id="11" name="Picture 10" descr="35010_PV.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28946" y="1184075"/>
            <a:ext cx="1270000" cy="1270000"/>
          </a:xfrm>
          <a:prstGeom prst="rect">
            <a:avLst/>
          </a:prstGeom>
        </p:spPr>
      </p:pic>
      <p:pic>
        <p:nvPicPr>
          <p:cNvPr id="13" name="Picture 12" descr="BQ24105EVM.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04123" y="4254168"/>
            <a:ext cx="1832106" cy="1832106"/>
          </a:xfrm>
          <a:prstGeom prst="rect">
            <a:avLst/>
          </a:prstGeom>
        </p:spPr>
      </p:pic>
      <p:pic>
        <p:nvPicPr>
          <p:cNvPr id="14" name="Picture 13" descr="rb500.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057968" y="4584368"/>
            <a:ext cx="1582033" cy="1291166"/>
          </a:xfrm>
          <a:prstGeom prst="rect">
            <a:avLst/>
          </a:prstGeom>
        </p:spPr>
      </p:pic>
      <p:pic>
        <p:nvPicPr>
          <p:cNvPr id="15" name="Picture 14" descr="WIND-POWER-GENERATOR.jp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91552" y="3868149"/>
            <a:ext cx="1422400" cy="1422400"/>
          </a:xfrm>
          <a:prstGeom prst="rect">
            <a:avLst/>
          </a:prstGeom>
        </p:spPr>
      </p:pic>
      <p:sp>
        <p:nvSpPr>
          <p:cNvPr id="17" name="TextBox 16"/>
          <p:cNvSpPr txBox="1"/>
          <p:nvPr/>
        </p:nvSpPr>
        <p:spPr>
          <a:xfrm>
            <a:off x="1668089" y="2229474"/>
            <a:ext cx="1390124" cy="307777"/>
          </a:xfrm>
          <a:prstGeom prst="rect">
            <a:avLst/>
          </a:prstGeom>
          <a:solidFill>
            <a:schemeClr val="bg1">
              <a:alpha val="66000"/>
            </a:schemeClr>
          </a:solidFill>
        </p:spPr>
        <p:txBody>
          <a:bodyPr wrap="none" rtlCol="0">
            <a:spAutoFit/>
          </a:bodyPr>
          <a:lstStyle/>
          <a:p>
            <a:r>
              <a:rPr lang="en-US" sz="1400" dirty="0" smtClean="0"/>
              <a:t>Humidity Sensor </a:t>
            </a:r>
            <a:endParaRPr lang="en-US" sz="1400" dirty="0"/>
          </a:p>
        </p:txBody>
      </p:sp>
      <p:sp>
        <p:nvSpPr>
          <p:cNvPr id="18" name="TextBox 17"/>
          <p:cNvSpPr txBox="1"/>
          <p:nvPr/>
        </p:nvSpPr>
        <p:spPr>
          <a:xfrm>
            <a:off x="4344351" y="2383362"/>
            <a:ext cx="1159292" cy="307777"/>
          </a:xfrm>
          <a:prstGeom prst="rect">
            <a:avLst/>
          </a:prstGeom>
          <a:solidFill>
            <a:schemeClr val="bg1">
              <a:alpha val="66000"/>
            </a:schemeClr>
          </a:solidFill>
        </p:spPr>
        <p:txBody>
          <a:bodyPr wrap="none" rtlCol="0">
            <a:spAutoFit/>
          </a:bodyPr>
          <a:lstStyle/>
          <a:p>
            <a:r>
              <a:rPr lang="en-US" sz="1400" dirty="0" smtClean="0"/>
              <a:t>Flash Storage </a:t>
            </a:r>
            <a:endParaRPr lang="en-US" sz="1400" dirty="0"/>
          </a:p>
        </p:txBody>
      </p:sp>
      <p:sp>
        <p:nvSpPr>
          <p:cNvPr id="20" name="TextBox 19"/>
          <p:cNvSpPr txBox="1"/>
          <p:nvPr/>
        </p:nvSpPr>
        <p:spPr>
          <a:xfrm>
            <a:off x="4476008" y="3871361"/>
            <a:ext cx="488335" cy="307777"/>
          </a:xfrm>
          <a:prstGeom prst="rect">
            <a:avLst/>
          </a:prstGeom>
          <a:solidFill>
            <a:schemeClr val="bg1">
              <a:alpha val="66000"/>
            </a:schemeClr>
          </a:solidFill>
        </p:spPr>
        <p:txBody>
          <a:bodyPr wrap="none" rtlCol="0">
            <a:spAutoFit/>
          </a:bodyPr>
          <a:lstStyle/>
          <a:p>
            <a:r>
              <a:rPr lang="en-US" sz="1400" dirty="0" smtClean="0"/>
              <a:t>CPU</a:t>
            </a:r>
            <a:endParaRPr lang="en-US" sz="1400" dirty="0"/>
          </a:p>
        </p:txBody>
      </p:sp>
      <p:sp>
        <p:nvSpPr>
          <p:cNvPr id="21" name="TextBox 20"/>
          <p:cNvSpPr txBox="1"/>
          <p:nvPr/>
        </p:nvSpPr>
        <p:spPr>
          <a:xfrm>
            <a:off x="4050762" y="5863164"/>
            <a:ext cx="1338828" cy="307777"/>
          </a:xfrm>
          <a:prstGeom prst="rect">
            <a:avLst/>
          </a:prstGeom>
          <a:solidFill>
            <a:schemeClr val="bg1">
              <a:alpha val="66000"/>
            </a:schemeClr>
          </a:solidFill>
        </p:spPr>
        <p:txBody>
          <a:bodyPr wrap="none" rtlCol="0">
            <a:spAutoFit/>
          </a:bodyPr>
          <a:lstStyle/>
          <a:p>
            <a:r>
              <a:rPr lang="en-US" sz="1400" dirty="0" smtClean="0"/>
              <a:t>Battery Charger</a:t>
            </a:r>
            <a:endParaRPr lang="en-US" sz="1400" dirty="0"/>
          </a:p>
        </p:txBody>
      </p:sp>
      <p:sp>
        <p:nvSpPr>
          <p:cNvPr id="22" name="TextBox 21"/>
          <p:cNvSpPr txBox="1"/>
          <p:nvPr/>
        </p:nvSpPr>
        <p:spPr>
          <a:xfrm>
            <a:off x="7119585" y="3868149"/>
            <a:ext cx="1040832" cy="523220"/>
          </a:xfrm>
          <a:prstGeom prst="rect">
            <a:avLst/>
          </a:prstGeom>
          <a:solidFill>
            <a:schemeClr val="bg1">
              <a:alpha val="66000"/>
            </a:schemeClr>
          </a:solidFill>
        </p:spPr>
        <p:txBody>
          <a:bodyPr wrap="square" rtlCol="0">
            <a:spAutoFit/>
          </a:bodyPr>
          <a:lstStyle/>
          <a:p>
            <a:r>
              <a:rPr lang="en-US" sz="1400" dirty="0" smtClean="0"/>
              <a:t>Voltage Regulator</a:t>
            </a:r>
            <a:endParaRPr lang="en-US" sz="1400" dirty="0"/>
          </a:p>
        </p:txBody>
      </p:sp>
      <p:sp>
        <p:nvSpPr>
          <p:cNvPr id="23" name="TextBox 22"/>
          <p:cNvSpPr txBox="1"/>
          <p:nvPr/>
        </p:nvSpPr>
        <p:spPr>
          <a:xfrm>
            <a:off x="6325551" y="5863164"/>
            <a:ext cx="1682935" cy="307777"/>
          </a:xfrm>
          <a:prstGeom prst="rect">
            <a:avLst/>
          </a:prstGeom>
          <a:solidFill>
            <a:schemeClr val="bg1">
              <a:alpha val="66000"/>
            </a:schemeClr>
          </a:solidFill>
        </p:spPr>
        <p:txBody>
          <a:bodyPr wrap="none" rtlCol="0">
            <a:spAutoFit/>
          </a:bodyPr>
          <a:lstStyle/>
          <a:p>
            <a:r>
              <a:rPr lang="en-US" sz="1400" dirty="0" smtClean="0"/>
              <a:t>Deep Cycle Batteries</a:t>
            </a:r>
            <a:endParaRPr lang="en-US" sz="1400" dirty="0"/>
          </a:p>
        </p:txBody>
      </p:sp>
      <p:sp>
        <p:nvSpPr>
          <p:cNvPr id="24" name="TextBox 23"/>
          <p:cNvSpPr txBox="1"/>
          <p:nvPr/>
        </p:nvSpPr>
        <p:spPr>
          <a:xfrm>
            <a:off x="6872578" y="2502010"/>
            <a:ext cx="1326317" cy="307777"/>
          </a:xfrm>
          <a:prstGeom prst="rect">
            <a:avLst/>
          </a:prstGeom>
          <a:solidFill>
            <a:schemeClr val="bg1">
              <a:alpha val="66000"/>
            </a:schemeClr>
          </a:solidFill>
        </p:spPr>
        <p:txBody>
          <a:bodyPr wrap="none" rtlCol="0">
            <a:spAutoFit/>
          </a:bodyPr>
          <a:lstStyle/>
          <a:p>
            <a:r>
              <a:rPr lang="en-US" sz="1400" dirty="0" smtClean="0"/>
              <a:t>Wireless </a:t>
            </a:r>
            <a:r>
              <a:rPr lang="en-US" sz="1400" dirty="0" err="1" smtClean="0"/>
              <a:t>Comm</a:t>
            </a:r>
            <a:endParaRPr lang="en-US" sz="1400" dirty="0"/>
          </a:p>
        </p:txBody>
      </p:sp>
      <p:sp>
        <p:nvSpPr>
          <p:cNvPr id="25" name="TextBox 24"/>
          <p:cNvSpPr txBox="1"/>
          <p:nvPr/>
        </p:nvSpPr>
        <p:spPr>
          <a:xfrm>
            <a:off x="2599379" y="3763640"/>
            <a:ext cx="1372923" cy="523220"/>
          </a:xfrm>
          <a:prstGeom prst="rect">
            <a:avLst/>
          </a:prstGeom>
          <a:solidFill>
            <a:schemeClr val="bg1">
              <a:alpha val="66000"/>
            </a:schemeClr>
          </a:solidFill>
        </p:spPr>
        <p:txBody>
          <a:bodyPr wrap="square" rtlCol="0">
            <a:spAutoFit/>
          </a:bodyPr>
          <a:lstStyle/>
          <a:p>
            <a:r>
              <a:rPr lang="en-US" sz="1400" dirty="0" smtClean="0"/>
              <a:t>Instrument Interface</a:t>
            </a:r>
            <a:endParaRPr lang="en-US" sz="1400" dirty="0"/>
          </a:p>
        </p:txBody>
      </p:sp>
      <p:sp>
        <p:nvSpPr>
          <p:cNvPr id="26" name="TextBox 25"/>
          <p:cNvSpPr txBox="1"/>
          <p:nvPr/>
        </p:nvSpPr>
        <p:spPr>
          <a:xfrm>
            <a:off x="852942" y="5053342"/>
            <a:ext cx="815147" cy="307777"/>
          </a:xfrm>
          <a:prstGeom prst="rect">
            <a:avLst/>
          </a:prstGeom>
          <a:solidFill>
            <a:schemeClr val="bg1">
              <a:alpha val="66000"/>
            </a:schemeClr>
          </a:solidFill>
        </p:spPr>
        <p:txBody>
          <a:bodyPr wrap="none" rtlCol="0">
            <a:spAutoFit/>
          </a:bodyPr>
          <a:lstStyle/>
          <a:p>
            <a:r>
              <a:rPr lang="en-US" sz="1400" dirty="0" smtClean="0"/>
              <a:t>Wind ??</a:t>
            </a:r>
            <a:endParaRPr lang="en-US" sz="1400" dirty="0"/>
          </a:p>
        </p:txBody>
      </p:sp>
      <p:cxnSp>
        <p:nvCxnSpPr>
          <p:cNvPr id="28" name="Straight Connector 27"/>
          <p:cNvCxnSpPr/>
          <p:nvPr/>
        </p:nvCxnSpPr>
        <p:spPr>
          <a:xfrm>
            <a:off x="2363152" y="4584368"/>
            <a:ext cx="1440971"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flipV="1">
            <a:off x="3804123" y="4584368"/>
            <a:ext cx="0" cy="468974"/>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3252152" y="5053342"/>
            <a:ext cx="880533"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a:off x="5288384" y="5053342"/>
            <a:ext cx="880533"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a:off x="6782752" y="3871361"/>
            <a:ext cx="0" cy="834848"/>
          </a:xfrm>
          <a:prstGeom prst="line">
            <a:avLst/>
          </a:prstGeom>
        </p:spPr>
        <p:style>
          <a:lnRef idx="2">
            <a:schemeClr val="accent1"/>
          </a:lnRef>
          <a:fillRef idx="0">
            <a:schemeClr val="accent1"/>
          </a:fillRef>
          <a:effectRef idx="1">
            <a:schemeClr val="accent1"/>
          </a:effectRef>
          <a:fontRef idx="minor">
            <a:schemeClr val="tx1"/>
          </a:fontRef>
        </p:style>
      </p:cxnSp>
      <p:pic>
        <p:nvPicPr>
          <p:cNvPr id="12" name="Picture 11" descr="pc104p-sio4b.jp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702752" y="2753084"/>
            <a:ext cx="1320800" cy="1118277"/>
          </a:xfrm>
          <a:prstGeom prst="rect">
            <a:avLst/>
          </a:prstGeom>
        </p:spPr>
      </p:pic>
      <p:cxnSp>
        <p:nvCxnSpPr>
          <p:cNvPr id="41" name="Straight Connector 40"/>
          <p:cNvCxnSpPr/>
          <p:nvPr/>
        </p:nvCxnSpPr>
        <p:spPr>
          <a:xfrm flipH="1">
            <a:off x="5288384" y="3344290"/>
            <a:ext cx="88992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H="1" flipV="1">
            <a:off x="6623277" y="2039209"/>
            <a:ext cx="1" cy="856347"/>
          </a:xfrm>
          <a:prstGeom prst="line">
            <a:avLst/>
          </a:prstGeom>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flipH="1">
            <a:off x="2849480" y="3166490"/>
            <a:ext cx="1283205"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7" name="Straight Connector 46"/>
          <p:cNvCxnSpPr/>
          <p:nvPr/>
        </p:nvCxnSpPr>
        <p:spPr>
          <a:xfrm flipH="1" flipV="1">
            <a:off x="2689098" y="2048890"/>
            <a:ext cx="1511320" cy="1023252"/>
          </a:xfrm>
          <a:prstGeom prst="line">
            <a:avLst/>
          </a:prstGeom>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flipH="1" flipV="1">
            <a:off x="4050762" y="2502010"/>
            <a:ext cx="330248" cy="393546"/>
          </a:xfrm>
          <a:prstGeom prst="line">
            <a:avLst/>
          </a:prstGeom>
        </p:spPr>
        <p:style>
          <a:lnRef idx="2">
            <a:schemeClr val="accent1"/>
          </a:lnRef>
          <a:fillRef idx="0">
            <a:schemeClr val="accent1"/>
          </a:fillRef>
          <a:effectRef idx="1">
            <a:schemeClr val="accent1"/>
          </a:effectRef>
          <a:fontRef idx="minor">
            <a:schemeClr val="tx1"/>
          </a:fontRef>
        </p:style>
      </p:cxnSp>
      <p:pic>
        <p:nvPicPr>
          <p:cNvPr id="2" name="Picture 1" descr="dg4lesm.jp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840735" y="4726483"/>
            <a:ext cx="1517288" cy="1444458"/>
          </a:xfrm>
          <a:prstGeom prst="rect">
            <a:avLst/>
          </a:prstGeom>
        </p:spPr>
      </p:pic>
      <p:sp>
        <p:nvSpPr>
          <p:cNvPr id="33" name="Title 1"/>
          <p:cNvSpPr txBox="1">
            <a:spLocks/>
          </p:cNvSpPr>
          <p:nvPr/>
        </p:nvSpPr>
        <p:spPr>
          <a:xfrm>
            <a:off x="457200" y="0"/>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xFOCE</a:t>
            </a:r>
            <a:r>
              <a:rPr lang="en-US" dirty="0" smtClean="0"/>
              <a:t> /</a:t>
            </a:r>
            <a:r>
              <a:rPr lang="en-US" dirty="0" err="1" smtClean="0"/>
              <a:t>swFOCE</a:t>
            </a:r>
            <a:r>
              <a:rPr lang="en-US" dirty="0" smtClean="0"/>
              <a:t> Components</a:t>
            </a:r>
            <a:endParaRPr lang="en-US" dirty="0"/>
          </a:p>
        </p:txBody>
      </p:sp>
    </p:spTree>
    <p:extLst>
      <p:ext uri="{BB962C8B-B14F-4D97-AF65-F5344CB8AC3E}">
        <p14:creationId xmlns:p14="http://schemas.microsoft.com/office/powerpoint/2010/main" val="25494655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45715" y="1220594"/>
            <a:ext cx="7509933" cy="5232400"/>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7" name="Picture 6" descr="707_TwentyTen Arduino Board Left.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54438" y="3167048"/>
            <a:ext cx="1680633" cy="1200452"/>
          </a:xfrm>
          <a:prstGeom prst="rect">
            <a:avLst/>
          </a:prstGeom>
        </p:spPr>
      </p:pic>
      <p:pic>
        <p:nvPicPr>
          <p:cNvPr id="8" name="Picture 7" descr="0000-Drag-Specialties-12V-Regulator.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3343" y="3212742"/>
            <a:ext cx="1154758" cy="1154758"/>
          </a:xfrm>
          <a:prstGeom prst="rect">
            <a:avLst/>
          </a:prstGeom>
        </p:spPr>
      </p:pic>
      <p:pic>
        <p:nvPicPr>
          <p:cNvPr id="14" name="Picture 13" descr="rb50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72998" y="4697087"/>
            <a:ext cx="1582033" cy="1291166"/>
          </a:xfrm>
          <a:prstGeom prst="rect">
            <a:avLst/>
          </a:prstGeom>
        </p:spPr>
      </p:pic>
      <p:sp>
        <p:nvSpPr>
          <p:cNvPr id="20" name="TextBox 19"/>
          <p:cNvSpPr txBox="1"/>
          <p:nvPr/>
        </p:nvSpPr>
        <p:spPr>
          <a:xfrm>
            <a:off x="4491038" y="4297347"/>
            <a:ext cx="488335" cy="307777"/>
          </a:xfrm>
          <a:prstGeom prst="rect">
            <a:avLst/>
          </a:prstGeom>
          <a:solidFill>
            <a:schemeClr val="bg1">
              <a:alpha val="66000"/>
            </a:schemeClr>
          </a:solidFill>
        </p:spPr>
        <p:txBody>
          <a:bodyPr wrap="none" rtlCol="0">
            <a:spAutoFit/>
          </a:bodyPr>
          <a:lstStyle/>
          <a:p>
            <a:r>
              <a:rPr lang="en-US" sz="1400" dirty="0" smtClean="0"/>
              <a:t>CPU</a:t>
            </a:r>
            <a:endParaRPr lang="en-US" sz="1400" dirty="0"/>
          </a:p>
        </p:txBody>
      </p:sp>
      <p:sp>
        <p:nvSpPr>
          <p:cNvPr id="22" name="TextBox 21"/>
          <p:cNvSpPr txBox="1"/>
          <p:nvPr/>
        </p:nvSpPr>
        <p:spPr>
          <a:xfrm>
            <a:off x="7134615" y="2887362"/>
            <a:ext cx="1040832" cy="523220"/>
          </a:xfrm>
          <a:prstGeom prst="rect">
            <a:avLst/>
          </a:prstGeom>
          <a:solidFill>
            <a:schemeClr val="bg1">
              <a:alpha val="66000"/>
            </a:schemeClr>
          </a:solidFill>
        </p:spPr>
        <p:txBody>
          <a:bodyPr wrap="square" rtlCol="0">
            <a:spAutoFit/>
          </a:bodyPr>
          <a:lstStyle/>
          <a:p>
            <a:r>
              <a:rPr lang="en-US" sz="1400" dirty="0" smtClean="0"/>
              <a:t>Voltage Regulator</a:t>
            </a:r>
            <a:endParaRPr lang="en-US" sz="1400" dirty="0"/>
          </a:p>
        </p:txBody>
      </p:sp>
      <p:sp>
        <p:nvSpPr>
          <p:cNvPr id="23" name="TextBox 22"/>
          <p:cNvSpPr txBox="1"/>
          <p:nvPr/>
        </p:nvSpPr>
        <p:spPr>
          <a:xfrm>
            <a:off x="4257781" y="5278639"/>
            <a:ext cx="1682935" cy="307777"/>
          </a:xfrm>
          <a:prstGeom prst="rect">
            <a:avLst/>
          </a:prstGeom>
          <a:solidFill>
            <a:schemeClr val="bg1">
              <a:alpha val="66000"/>
            </a:schemeClr>
          </a:solidFill>
        </p:spPr>
        <p:txBody>
          <a:bodyPr wrap="none" rtlCol="0">
            <a:spAutoFit/>
          </a:bodyPr>
          <a:lstStyle/>
          <a:p>
            <a:r>
              <a:rPr lang="en-US" sz="1400" dirty="0" smtClean="0"/>
              <a:t>Deep Cycle Batteries</a:t>
            </a:r>
            <a:endParaRPr lang="en-US" sz="1400" dirty="0"/>
          </a:p>
        </p:txBody>
      </p:sp>
      <p:sp>
        <p:nvSpPr>
          <p:cNvPr id="24" name="TextBox 23"/>
          <p:cNvSpPr txBox="1"/>
          <p:nvPr/>
        </p:nvSpPr>
        <p:spPr>
          <a:xfrm>
            <a:off x="1666005" y="4159426"/>
            <a:ext cx="1095322" cy="307777"/>
          </a:xfrm>
          <a:prstGeom prst="rect">
            <a:avLst/>
          </a:prstGeom>
          <a:solidFill>
            <a:schemeClr val="bg1">
              <a:alpha val="66000"/>
            </a:schemeClr>
          </a:solidFill>
        </p:spPr>
        <p:txBody>
          <a:bodyPr wrap="none" rtlCol="0">
            <a:spAutoFit/>
          </a:bodyPr>
          <a:lstStyle/>
          <a:p>
            <a:r>
              <a:rPr lang="en-US" sz="1400" dirty="0" smtClean="0"/>
              <a:t>Level Sensor</a:t>
            </a:r>
            <a:endParaRPr lang="en-US" sz="1400" dirty="0"/>
          </a:p>
        </p:txBody>
      </p:sp>
      <p:cxnSp>
        <p:nvCxnSpPr>
          <p:cNvPr id="38" name="Straight Connector 37"/>
          <p:cNvCxnSpPr/>
          <p:nvPr/>
        </p:nvCxnSpPr>
        <p:spPr>
          <a:xfrm>
            <a:off x="6797782" y="4297347"/>
            <a:ext cx="0" cy="521581"/>
          </a:xfrm>
          <a:prstGeom prst="line">
            <a:avLst/>
          </a:prstGeom>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flipH="1">
            <a:off x="5303414" y="3770276"/>
            <a:ext cx="88992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H="1" flipV="1">
            <a:off x="6638307" y="2465195"/>
            <a:ext cx="1" cy="856347"/>
          </a:xfrm>
          <a:prstGeom prst="line">
            <a:avLst/>
          </a:prstGeom>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flipH="1">
            <a:off x="2864510" y="3592476"/>
            <a:ext cx="1283205" cy="0"/>
          </a:xfrm>
          <a:prstGeom prst="line">
            <a:avLst/>
          </a:prstGeom>
        </p:spPr>
        <p:style>
          <a:lnRef idx="2">
            <a:schemeClr val="accent1"/>
          </a:lnRef>
          <a:fillRef idx="0">
            <a:schemeClr val="accent1"/>
          </a:fillRef>
          <a:effectRef idx="1">
            <a:schemeClr val="accent1"/>
          </a:effectRef>
          <a:fontRef idx="minor">
            <a:schemeClr val="tx1"/>
          </a:fontRef>
        </p:style>
      </p:cxnSp>
      <p:pic>
        <p:nvPicPr>
          <p:cNvPr id="3" name="Picture 2" descr="Proform_waterpump.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45310" y="1567728"/>
            <a:ext cx="1219200" cy="1219200"/>
          </a:xfrm>
          <a:prstGeom prst="rect">
            <a:avLst/>
          </a:prstGeom>
        </p:spPr>
      </p:pic>
      <p:pic>
        <p:nvPicPr>
          <p:cNvPr id="4" name="Picture 3" descr="images-1.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0800000">
            <a:off x="1666006" y="3385042"/>
            <a:ext cx="1198504" cy="770467"/>
          </a:xfrm>
          <a:prstGeom prst="rect">
            <a:avLst/>
          </a:prstGeom>
        </p:spPr>
      </p:pic>
      <p:pic>
        <p:nvPicPr>
          <p:cNvPr id="19" name="Picture 18" descr="0J55-500.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76638" y="1494603"/>
            <a:ext cx="1858433" cy="1474357"/>
          </a:xfrm>
          <a:prstGeom prst="rect">
            <a:avLst/>
          </a:prstGeom>
        </p:spPr>
      </p:pic>
      <p:cxnSp>
        <p:nvCxnSpPr>
          <p:cNvPr id="39" name="Straight Connector 38"/>
          <p:cNvCxnSpPr/>
          <p:nvPr/>
        </p:nvCxnSpPr>
        <p:spPr>
          <a:xfrm flipH="1">
            <a:off x="4979373" y="2465195"/>
            <a:ext cx="1658935"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flipH="1" flipV="1">
            <a:off x="4360773" y="2540786"/>
            <a:ext cx="1" cy="856347"/>
          </a:xfrm>
          <a:prstGeom prst="line">
            <a:avLst/>
          </a:prstGeom>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flipH="1">
            <a:off x="2397040" y="2168861"/>
            <a:ext cx="1530542" cy="0"/>
          </a:xfrm>
          <a:prstGeom prst="line">
            <a:avLst/>
          </a:prstGeom>
        </p:spPr>
        <p:style>
          <a:lnRef idx="2">
            <a:schemeClr val="accent1"/>
          </a:lnRef>
          <a:fillRef idx="0">
            <a:schemeClr val="accent1"/>
          </a:fillRef>
          <a:effectRef idx="1">
            <a:schemeClr val="accent1"/>
          </a:effectRef>
          <a:fontRef idx="minor">
            <a:schemeClr val="tx1"/>
          </a:fontRef>
        </p:style>
      </p:cxnSp>
      <p:sp>
        <p:nvSpPr>
          <p:cNvPr id="44" name="TextBox 43"/>
          <p:cNvSpPr txBox="1"/>
          <p:nvPr/>
        </p:nvSpPr>
        <p:spPr>
          <a:xfrm>
            <a:off x="1555938" y="2815071"/>
            <a:ext cx="1544012" cy="307777"/>
          </a:xfrm>
          <a:prstGeom prst="rect">
            <a:avLst/>
          </a:prstGeom>
          <a:solidFill>
            <a:schemeClr val="bg1">
              <a:alpha val="66000"/>
            </a:schemeClr>
          </a:solidFill>
        </p:spPr>
        <p:txBody>
          <a:bodyPr wrap="none" rtlCol="0">
            <a:spAutoFit/>
          </a:bodyPr>
          <a:lstStyle/>
          <a:p>
            <a:r>
              <a:rPr lang="en-US" sz="1400" dirty="0" smtClean="0"/>
              <a:t>Small Water Pump</a:t>
            </a:r>
          </a:p>
        </p:txBody>
      </p:sp>
      <p:sp>
        <p:nvSpPr>
          <p:cNvPr id="46" name="TextBox 45"/>
          <p:cNvSpPr txBox="1"/>
          <p:nvPr/>
        </p:nvSpPr>
        <p:spPr>
          <a:xfrm>
            <a:off x="5481133" y="1864436"/>
            <a:ext cx="1428596" cy="307777"/>
          </a:xfrm>
          <a:prstGeom prst="rect">
            <a:avLst/>
          </a:prstGeom>
          <a:solidFill>
            <a:schemeClr val="bg1">
              <a:alpha val="66000"/>
            </a:schemeClr>
          </a:solidFill>
        </p:spPr>
        <p:txBody>
          <a:bodyPr wrap="none" rtlCol="0">
            <a:spAutoFit/>
          </a:bodyPr>
          <a:lstStyle/>
          <a:p>
            <a:r>
              <a:rPr lang="en-US" sz="1400" dirty="0" smtClean="0"/>
              <a:t>Motor Controller</a:t>
            </a:r>
            <a:endParaRPr lang="en-US" sz="1400" dirty="0"/>
          </a:p>
        </p:txBody>
      </p:sp>
      <p:sp>
        <p:nvSpPr>
          <p:cNvPr id="26" name="Title 1"/>
          <p:cNvSpPr txBox="1">
            <a:spLocks/>
          </p:cNvSpPr>
          <p:nvPr/>
        </p:nvSpPr>
        <p:spPr>
          <a:xfrm>
            <a:off x="457200" y="0"/>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xFOCE</a:t>
            </a:r>
            <a:r>
              <a:rPr lang="en-US" dirty="0" smtClean="0"/>
              <a:t> /</a:t>
            </a:r>
            <a:r>
              <a:rPr lang="en-US" dirty="0" err="1" smtClean="0"/>
              <a:t>swFOCE</a:t>
            </a:r>
            <a:r>
              <a:rPr lang="en-US" dirty="0" smtClean="0"/>
              <a:t> Components</a:t>
            </a:r>
            <a:endParaRPr lang="en-US" dirty="0"/>
          </a:p>
        </p:txBody>
      </p:sp>
    </p:spTree>
    <p:extLst>
      <p:ext uri="{BB962C8B-B14F-4D97-AF65-F5344CB8AC3E}">
        <p14:creationId xmlns:p14="http://schemas.microsoft.com/office/powerpoint/2010/main" val="29835707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766119" y="0"/>
            <a:ext cx="7705124" cy="91984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Why </a:t>
            </a:r>
            <a:r>
              <a:rPr lang="en-US" dirty="0" err="1" smtClean="0"/>
              <a:t>xFOCE</a:t>
            </a:r>
            <a:r>
              <a:rPr lang="en-US" dirty="0" smtClean="0"/>
              <a:t>?</a:t>
            </a:r>
            <a:endParaRPr lang="en-US" dirty="0"/>
          </a:p>
        </p:txBody>
      </p:sp>
      <p:pic>
        <p:nvPicPr>
          <p:cNvPr id="5" name="Picture 9" descr="Dickinson_FOC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045577"/>
            <a:ext cx="2667000" cy="200025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286669" y="1299762"/>
            <a:ext cx="5176107" cy="923330"/>
          </a:xfrm>
          <a:prstGeom prst="rect">
            <a:avLst/>
          </a:prstGeom>
          <a:noFill/>
        </p:spPr>
        <p:txBody>
          <a:bodyPr wrap="square" rtlCol="0">
            <a:spAutoFit/>
          </a:bodyPr>
          <a:lstStyle/>
          <a:p>
            <a:r>
              <a:rPr lang="en-US" dirty="0" smtClean="0"/>
              <a:t>The problem: Some scientists are misinterpreting our publications and what is required to make a FOCE system work.  </a:t>
            </a:r>
            <a:endParaRPr lang="en-US" dirty="0"/>
          </a:p>
        </p:txBody>
      </p:sp>
      <p:pic>
        <p:nvPicPr>
          <p:cNvPr id="71" name="Picture 70" descr="Dickinson_Conce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39034" y="2422698"/>
            <a:ext cx="3034272" cy="2078780"/>
          </a:xfrm>
          <a:prstGeom prst="rect">
            <a:avLst/>
          </a:prstGeom>
        </p:spPr>
      </p:pic>
      <p:sp>
        <p:nvSpPr>
          <p:cNvPr id="72" name="TextBox 71"/>
          <p:cNvSpPr txBox="1"/>
          <p:nvPr/>
        </p:nvSpPr>
        <p:spPr>
          <a:xfrm>
            <a:off x="808452" y="3070372"/>
            <a:ext cx="4427839" cy="923330"/>
          </a:xfrm>
          <a:prstGeom prst="rect">
            <a:avLst/>
          </a:prstGeom>
          <a:noFill/>
        </p:spPr>
        <p:txBody>
          <a:bodyPr wrap="square" rtlCol="0">
            <a:spAutoFit/>
          </a:bodyPr>
          <a:lstStyle/>
          <a:p>
            <a:r>
              <a:rPr lang="en-US" dirty="0" smtClean="0"/>
              <a:t>MBARI was contacted and we gave feedback about how to use the existing hardware and reconfigure it to become a functional FOCE.</a:t>
            </a:r>
            <a:endParaRPr lang="en-US" dirty="0"/>
          </a:p>
        </p:txBody>
      </p:sp>
      <p:pic>
        <p:nvPicPr>
          <p:cNvPr id="73" name="Picture 8" descr="Dickinson_FOCE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522" y="4072269"/>
            <a:ext cx="2686908" cy="2015181"/>
          </a:xfrm>
          <a:prstGeom prst="rect">
            <a:avLst/>
          </a:prstGeom>
          <a:noFill/>
          <a:extLst>
            <a:ext uri="{909E8E84-426E-40dd-AFC4-6F175D3DCCD1}">
              <a14:hiddenFill xmlns:a14="http://schemas.microsoft.com/office/drawing/2010/main">
                <a:solidFill>
                  <a:srgbClr val="FFFFFF"/>
                </a:solidFill>
              </a14:hiddenFill>
            </a:ext>
          </a:extLst>
        </p:spPr>
      </p:pic>
      <p:sp>
        <p:nvSpPr>
          <p:cNvPr id="74" name="TextBox 73"/>
          <p:cNvSpPr txBox="1"/>
          <p:nvPr/>
        </p:nvSpPr>
        <p:spPr>
          <a:xfrm>
            <a:off x="3614657" y="4755478"/>
            <a:ext cx="4440200" cy="923330"/>
          </a:xfrm>
          <a:prstGeom prst="rect">
            <a:avLst/>
          </a:prstGeom>
          <a:noFill/>
        </p:spPr>
        <p:txBody>
          <a:bodyPr wrap="square" rtlCol="0">
            <a:spAutoFit/>
          </a:bodyPr>
          <a:lstStyle/>
          <a:p>
            <a:r>
              <a:rPr lang="en-US" dirty="0" smtClean="0"/>
              <a:t>The scientist did some of it but still didn’t grasp what FOCE is an how to properly set up a system to get meaningful science results. </a:t>
            </a:r>
            <a:endParaRPr lang="en-US" dirty="0"/>
          </a:p>
        </p:txBody>
      </p:sp>
      <p:sp>
        <p:nvSpPr>
          <p:cNvPr id="75" name="TextBox 74"/>
          <p:cNvSpPr txBox="1"/>
          <p:nvPr/>
        </p:nvSpPr>
        <p:spPr>
          <a:xfrm>
            <a:off x="3493817" y="5786652"/>
            <a:ext cx="5353850" cy="646331"/>
          </a:xfrm>
          <a:prstGeom prst="rect">
            <a:avLst/>
          </a:prstGeom>
          <a:noFill/>
        </p:spPr>
        <p:txBody>
          <a:bodyPr wrap="square" rtlCol="0">
            <a:spAutoFit/>
          </a:bodyPr>
          <a:lstStyle/>
          <a:p>
            <a:r>
              <a:rPr lang="en-US" b="1" i="1" dirty="0" smtClean="0">
                <a:solidFill>
                  <a:schemeClr val="tx2"/>
                </a:solidFill>
              </a:rPr>
              <a:t>It became apparent that a resource clearly outlining FOCE and how to get started would be useful. </a:t>
            </a:r>
            <a:endParaRPr lang="en-US" b="1" i="1" dirty="0">
              <a:solidFill>
                <a:schemeClr val="tx2"/>
              </a:solidFill>
            </a:endParaRPr>
          </a:p>
        </p:txBody>
      </p:sp>
    </p:spTree>
    <p:extLst>
      <p:ext uri="{BB962C8B-B14F-4D97-AF65-F5344CB8AC3E}">
        <p14:creationId xmlns:p14="http://schemas.microsoft.com/office/powerpoint/2010/main" val="32868622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20748" y="3877907"/>
            <a:ext cx="4709297" cy="1200329"/>
          </a:xfrm>
          <a:prstGeom prst="rect">
            <a:avLst/>
          </a:prstGeom>
          <a:noFill/>
        </p:spPr>
        <p:txBody>
          <a:bodyPr wrap="square" rtlCol="0">
            <a:spAutoFit/>
          </a:bodyPr>
          <a:lstStyle/>
          <a:p>
            <a:r>
              <a:rPr lang="en-US" dirty="0" smtClean="0"/>
              <a:t>European FOCE (</a:t>
            </a:r>
            <a:r>
              <a:rPr lang="en-US" dirty="0" err="1" smtClean="0"/>
              <a:t>eFOCE</a:t>
            </a:r>
            <a:r>
              <a:rPr lang="en-US" dirty="0" smtClean="0"/>
              <a:t>) is currently under construction and scheduled for deployment in May 2012.  This system uses a cable but the CO2 is delivered in bottles to a surface expression.</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pic>
        <p:nvPicPr>
          <p:cNvPr id="2" name="Picture 1" descr="deployed CP-FOC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3124" y="2042596"/>
            <a:ext cx="2780271" cy="1664517"/>
          </a:xfrm>
          <a:prstGeom prst="rect">
            <a:avLst/>
          </a:prstGeom>
        </p:spPr>
      </p:pic>
      <p:pic>
        <p:nvPicPr>
          <p:cNvPr id="7" name="Picture 6" descr="FOCE ceployed at Mars site 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21729" y="736126"/>
            <a:ext cx="2169298" cy="1464276"/>
          </a:xfrm>
          <a:prstGeom prst="rect">
            <a:avLst/>
          </a:prstGeom>
        </p:spPr>
      </p:pic>
      <p:sp>
        <p:nvSpPr>
          <p:cNvPr id="9" name="TextBox 8"/>
          <p:cNvSpPr txBox="1"/>
          <p:nvPr/>
        </p:nvSpPr>
        <p:spPr>
          <a:xfrm>
            <a:off x="1508211" y="933574"/>
            <a:ext cx="4043406" cy="923330"/>
          </a:xfrm>
          <a:prstGeom prst="rect">
            <a:avLst/>
          </a:prstGeom>
          <a:noFill/>
        </p:spPr>
        <p:txBody>
          <a:bodyPr wrap="square" rtlCol="0">
            <a:spAutoFit/>
          </a:bodyPr>
          <a:lstStyle/>
          <a:p>
            <a:r>
              <a:rPr lang="en-US" dirty="0" smtClean="0"/>
              <a:t>Deep FOCE (</a:t>
            </a:r>
            <a:r>
              <a:rPr lang="en-US" dirty="0" err="1" smtClean="0"/>
              <a:t>dpFOCE</a:t>
            </a:r>
            <a:r>
              <a:rPr lang="en-US" dirty="0" smtClean="0"/>
              <a:t>) is the original FOCE built for multi-science users on a cabled observatory. </a:t>
            </a:r>
            <a:endParaRPr lang="en-US" dirty="0"/>
          </a:p>
        </p:txBody>
      </p:sp>
      <p:sp>
        <p:nvSpPr>
          <p:cNvPr id="10" name="TextBox 9"/>
          <p:cNvSpPr txBox="1"/>
          <p:nvPr/>
        </p:nvSpPr>
        <p:spPr>
          <a:xfrm>
            <a:off x="3699176" y="2292342"/>
            <a:ext cx="4331730" cy="1477328"/>
          </a:xfrm>
          <a:prstGeom prst="rect">
            <a:avLst/>
          </a:prstGeom>
          <a:noFill/>
        </p:spPr>
        <p:txBody>
          <a:bodyPr wrap="square" rtlCol="0">
            <a:spAutoFit/>
          </a:bodyPr>
          <a:lstStyle/>
          <a:p>
            <a:r>
              <a:rPr lang="en-US" dirty="0" smtClean="0"/>
              <a:t>Coral Prototype FOCE (</a:t>
            </a:r>
            <a:r>
              <a:rPr lang="en-US" dirty="0" err="1" smtClean="0"/>
              <a:t>cpFOCE</a:t>
            </a:r>
            <a:r>
              <a:rPr lang="en-US" dirty="0" smtClean="0"/>
              <a:t>) is the first tech transfer of FOCE built for multi-science users on the Great Barrier Reef. Solar and wind powered except for the creation of the enriched CO</a:t>
            </a:r>
            <a:r>
              <a:rPr lang="en-US" baseline="-25000" dirty="0" smtClean="0"/>
              <a:t>2</a:t>
            </a:r>
            <a:r>
              <a:rPr lang="en-US" dirty="0" smtClean="0"/>
              <a:t> water.  </a:t>
            </a:r>
            <a:endParaRPr lang="en-US" dirty="0"/>
          </a:p>
        </p:txBody>
      </p:sp>
      <p:pic>
        <p:nvPicPr>
          <p:cNvPr id="11"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0570" y="3707113"/>
            <a:ext cx="2000336" cy="142862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3" name="Rectangle 12"/>
          <p:cNvSpPr/>
          <p:nvPr/>
        </p:nvSpPr>
        <p:spPr>
          <a:xfrm>
            <a:off x="3858444"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Connector 13"/>
          <p:cNvCxnSpPr/>
          <p:nvPr/>
        </p:nvCxnSpPr>
        <p:spPr>
          <a:xfrm flipH="1" flipV="1">
            <a:off x="3838124" y="6273288"/>
            <a:ext cx="370333" cy="28438"/>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15" name="Rectangle 14"/>
          <p:cNvSpPr/>
          <p:nvPr/>
        </p:nvSpPr>
        <p:spPr>
          <a:xfrm>
            <a:off x="1188389" y="5635368"/>
            <a:ext cx="762002" cy="685876"/>
          </a:xfrm>
          <a:prstGeom prst="rect">
            <a:avLst/>
          </a:prstGeom>
          <a:solidFill>
            <a:schemeClr val="accent5">
              <a:lumMod val="75000"/>
              <a:alpha val="2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1950391" y="5858417"/>
            <a:ext cx="1633225" cy="250930"/>
          </a:xfrm>
          <a:prstGeom prst="rect">
            <a:avLst/>
          </a:prstGeom>
          <a:solidFill>
            <a:schemeClr val="accent3">
              <a:alpha val="93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3583615" y="5858417"/>
            <a:ext cx="373381" cy="250930"/>
          </a:xfrm>
          <a:prstGeom prst="rect">
            <a:avLst/>
          </a:prstGeom>
          <a:solidFill>
            <a:schemeClr val="bg1">
              <a:lumMod val="50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2170101"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2559484"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2871397"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p:nvSpPr>
        <p:spPr>
          <a:xfrm>
            <a:off x="3363651"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Connector 21"/>
          <p:cNvCxnSpPr/>
          <p:nvPr/>
        </p:nvCxnSpPr>
        <p:spPr>
          <a:xfrm>
            <a:off x="1020748" y="6321243"/>
            <a:ext cx="3136909" cy="0"/>
          </a:xfrm>
          <a:prstGeom prst="line">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cxnSp>
      <p:sp>
        <p:nvSpPr>
          <p:cNvPr id="23" name="Rectangle 22"/>
          <p:cNvSpPr/>
          <p:nvPr/>
        </p:nvSpPr>
        <p:spPr>
          <a:xfrm>
            <a:off x="3606475"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p:cNvSpPr/>
          <p:nvPr/>
        </p:nvSpPr>
        <p:spPr>
          <a:xfrm>
            <a:off x="3653719"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Rectangle 24"/>
          <p:cNvSpPr/>
          <p:nvPr/>
        </p:nvSpPr>
        <p:spPr>
          <a:xfrm>
            <a:off x="3704926" y="5884625"/>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Rectangle 25"/>
          <p:cNvSpPr/>
          <p:nvPr/>
        </p:nvSpPr>
        <p:spPr>
          <a:xfrm>
            <a:off x="3762838"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Rectangle 26"/>
          <p:cNvSpPr/>
          <p:nvPr/>
        </p:nvSpPr>
        <p:spPr>
          <a:xfrm>
            <a:off x="3820751"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p:cNvSpPr/>
          <p:nvPr/>
        </p:nvSpPr>
        <p:spPr>
          <a:xfrm>
            <a:off x="3876123" y="5884625"/>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Rectangle 28"/>
          <p:cNvSpPr/>
          <p:nvPr/>
        </p:nvSpPr>
        <p:spPr>
          <a:xfrm>
            <a:off x="3927024" y="5884625"/>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0" name="Picture 29" descr="images-1.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6414" y="5317105"/>
            <a:ext cx="233915" cy="493914"/>
          </a:xfrm>
          <a:prstGeom prst="rect">
            <a:avLst/>
          </a:prstGeom>
        </p:spPr>
      </p:pic>
      <p:pic>
        <p:nvPicPr>
          <p:cNvPr id="31" name="Picture 30" descr="images.gi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200000">
            <a:off x="1288535" y="5831605"/>
            <a:ext cx="507576" cy="728487"/>
          </a:xfrm>
          <a:prstGeom prst="rect">
            <a:avLst/>
          </a:prstGeom>
        </p:spPr>
      </p:pic>
      <p:pic>
        <p:nvPicPr>
          <p:cNvPr id="32" name="Picture 31" descr="bowtech.gi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42323" y="5635368"/>
            <a:ext cx="408068" cy="295401"/>
          </a:xfrm>
          <a:prstGeom prst="rect">
            <a:avLst/>
          </a:prstGeom>
        </p:spPr>
      </p:pic>
      <p:sp>
        <p:nvSpPr>
          <p:cNvPr id="33" name="Rectangle 32"/>
          <p:cNvSpPr/>
          <p:nvPr/>
        </p:nvSpPr>
        <p:spPr>
          <a:xfrm>
            <a:off x="2272972" y="5858417"/>
            <a:ext cx="261620" cy="25093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4" name="Picture 33" descr="1e652e785ddeca238b6aa7d420ce39e2.gi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30349" y="5395590"/>
            <a:ext cx="691493" cy="956323"/>
          </a:xfrm>
          <a:prstGeom prst="rect">
            <a:avLst/>
          </a:prstGeom>
        </p:spPr>
      </p:pic>
      <p:sp>
        <p:nvSpPr>
          <p:cNvPr id="36" name="Rectangle 35"/>
          <p:cNvSpPr/>
          <p:nvPr/>
        </p:nvSpPr>
        <p:spPr>
          <a:xfrm>
            <a:off x="3636956" y="6179050"/>
            <a:ext cx="221488" cy="122677"/>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7" name="Straight Connector 36"/>
          <p:cNvCxnSpPr>
            <a:endCxn id="36" idx="3"/>
          </p:cNvCxnSpPr>
          <p:nvPr/>
        </p:nvCxnSpPr>
        <p:spPr>
          <a:xfrm flipH="1" flipV="1">
            <a:off x="3858444" y="6240388"/>
            <a:ext cx="350013" cy="61338"/>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V="1">
            <a:off x="3807644" y="6109347"/>
            <a:ext cx="0" cy="69702"/>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flipH="1">
            <a:off x="1950391" y="6287507"/>
            <a:ext cx="1686565"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1950391" y="5702283"/>
            <a:ext cx="0" cy="599444"/>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flipH="1">
            <a:off x="1309293" y="6301726"/>
            <a:ext cx="641098"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flipV="1">
            <a:off x="2330884" y="5758045"/>
            <a:ext cx="0" cy="529463"/>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V="1">
            <a:off x="1310817" y="6273288"/>
            <a:ext cx="0" cy="3764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flipH="1">
            <a:off x="1386509" y="5631743"/>
            <a:ext cx="563882"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flipV="1">
            <a:off x="1950391" y="5631743"/>
            <a:ext cx="0" cy="70539"/>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pic>
        <p:nvPicPr>
          <p:cNvPr id="46" name="Picture 45" descr="Model-300-2.gi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9151486">
            <a:off x="1669466" y="5740114"/>
            <a:ext cx="388113" cy="426024"/>
          </a:xfrm>
          <a:prstGeom prst="rect">
            <a:avLst/>
          </a:prstGeom>
        </p:spPr>
      </p:pic>
      <p:cxnSp>
        <p:nvCxnSpPr>
          <p:cNvPr id="47" name="Straight Connector 46"/>
          <p:cNvCxnSpPr/>
          <p:nvPr/>
        </p:nvCxnSpPr>
        <p:spPr>
          <a:xfrm flipH="1">
            <a:off x="2030349" y="5962971"/>
            <a:ext cx="94873"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V="1">
            <a:off x="2125223" y="5962971"/>
            <a:ext cx="0" cy="324536"/>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49" name="TextBox 48"/>
          <p:cNvSpPr txBox="1"/>
          <p:nvPr/>
        </p:nvSpPr>
        <p:spPr>
          <a:xfrm>
            <a:off x="4208457" y="5405780"/>
            <a:ext cx="4493834" cy="923330"/>
          </a:xfrm>
          <a:prstGeom prst="rect">
            <a:avLst/>
          </a:prstGeom>
          <a:noFill/>
        </p:spPr>
        <p:txBody>
          <a:bodyPr wrap="square" rtlCol="0">
            <a:spAutoFit/>
          </a:bodyPr>
          <a:lstStyle/>
          <a:p>
            <a:r>
              <a:rPr lang="en-US" dirty="0" smtClean="0"/>
              <a:t>Antarctic FOCE (</a:t>
            </a:r>
            <a:r>
              <a:rPr lang="en-US" dirty="0" err="1" smtClean="0"/>
              <a:t>antFOCE</a:t>
            </a:r>
            <a:r>
              <a:rPr lang="en-US" dirty="0" smtClean="0"/>
              <a:t>) proposal submitted and partially funded. Proposal for other 50% of funding </a:t>
            </a:r>
            <a:r>
              <a:rPr lang="en-US" dirty="0" smtClean="0"/>
              <a:t>submitted April 24</a:t>
            </a:r>
            <a:r>
              <a:rPr lang="en-US" baseline="30000" dirty="0" smtClean="0"/>
              <a:t>th</a:t>
            </a:r>
            <a:r>
              <a:rPr lang="en-US" dirty="0" smtClean="0"/>
              <a:t>, 2012. </a:t>
            </a:r>
            <a:endParaRPr lang="en-US" dirty="0"/>
          </a:p>
        </p:txBody>
      </p:sp>
    </p:spTree>
    <p:extLst>
      <p:ext uri="{BB962C8B-B14F-4D97-AF65-F5344CB8AC3E}">
        <p14:creationId xmlns:p14="http://schemas.microsoft.com/office/powerpoint/2010/main" val="9172144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186583" cy="5078314"/>
          </a:xfrm>
          <a:prstGeom prst="rect">
            <a:avLst/>
          </a:prstGeom>
          <a:noFill/>
        </p:spPr>
        <p:txBody>
          <a:bodyPr wrap="none" rtlCol="0">
            <a:spAutoFit/>
          </a:bodyPr>
          <a:lstStyle/>
          <a:p>
            <a:r>
              <a:rPr lang="en-US" dirty="0" err="1" smtClean="0"/>
              <a:t>xFOCE</a:t>
            </a:r>
            <a:r>
              <a:rPr lang="en-US" dirty="0" smtClean="0"/>
              <a:t> shall support 2 test chambers (1 active and 1 </a:t>
            </a:r>
            <a:r>
              <a:rPr lang="en-US" dirty="0" smtClean="0"/>
              <a:t>control minimum)</a:t>
            </a:r>
            <a:endParaRPr lang="en-US" dirty="0" smtClean="0"/>
          </a:p>
          <a:p>
            <a:endParaRPr lang="en-US" dirty="0"/>
          </a:p>
          <a:p>
            <a:r>
              <a:rPr lang="en-US" dirty="0" err="1" smtClean="0"/>
              <a:t>xFOCE</a:t>
            </a:r>
            <a:r>
              <a:rPr lang="en-US" dirty="0" smtClean="0"/>
              <a:t> shall maintain a desired pH offset from ambient within +/- .2 pH</a:t>
            </a:r>
          </a:p>
          <a:p>
            <a:endParaRPr lang="en-US" dirty="0"/>
          </a:p>
          <a:p>
            <a:r>
              <a:rPr lang="en-US" dirty="0" err="1" smtClean="0"/>
              <a:t>xFOCE</a:t>
            </a:r>
            <a:r>
              <a:rPr lang="en-US" dirty="0" smtClean="0"/>
              <a:t> shall be capable of pH offsets of between .2 and .8 pH units</a:t>
            </a:r>
          </a:p>
          <a:p>
            <a:endParaRPr lang="en-US" dirty="0"/>
          </a:p>
          <a:p>
            <a:r>
              <a:rPr lang="en-US" dirty="0" err="1" smtClean="0"/>
              <a:t>xFOCE</a:t>
            </a:r>
            <a:r>
              <a:rPr lang="en-US" dirty="0" smtClean="0"/>
              <a:t> shall hold a selected pH offset for a minimum of 2 weeks</a:t>
            </a:r>
          </a:p>
          <a:p>
            <a:endParaRPr lang="en-US" dirty="0"/>
          </a:p>
          <a:p>
            <a:r>
              <a:rPr lang="en-US" dirty="0" err="1" smtClean="0"/>
              <a:t>xFOCE</a:t>
            </a:r>
            <a:r>
              <a:rPr lang="en-US" dirty="0" smtClean="0"/>
              <a:t> shall be capable of deployments greater than 6 months in duration</a:t>
            </a:r>
          </a:p>
          <a:p>
            <a:endParaRPr lang="en-US" dirty="0"/>
          </a:p>
          <a:p>
            <a:r>
              <a:rPr lang="en-US" dirty="0" err="1" smtClean="0"/>
              <a:t>xFOCE</a:t>
            </a:r>
            <a:r>
              <a:rPr lang="en-US" dirty="0" smtClean="0"/>
              <a:t> shall be fully functional in external currents of 50 cm/sec</a:t>
            </a:r>
          </a:p>
          <a:p>
            <a:endParaRPr lang="en-US" dirty="0"/>
          </a:p>
          <a:p>
            <a:r>
              <a:rPr lang="en-US" dirty="0" err="1" smtClean="0"/>
              <a:t>xFOCE</a:t>
            </a:r>
            <a:r>
              <a:rPr lang="en-US" dirty="0" smtClean="0"/>
              <a:t> shall mimic surge to the extent possible based on chamber scale </a:t>
            </a:r>
          </a:p>
          <a:p>
            <a:endParaRPr lang="en-US" dirty="0"/>
          </a:p>
          <a:p>
            <a:r>
              <a:rPr lang="en-US" dirty="0" err="1" smtClean="0"/>
              <a:t>xFOCE</a:t>
            </a:r>
            <a:r>
              <a:rPr lang="en-US" dirty="0" smtClean="0"/>
              <a:t> shall maximize the allowance of full spectrum natural light </a:t>
            </a:r>
          </a:p>
          <a:p>
            <a:endParaRPr lang="en-US" dirty="0"/>
          </a:p>
          <a:p>
            <a:r>
              <a:rPr lang="en-US" dirty="0" err="1" smtClean="0"/>
              <a:t>xFOCE</a:t>
            </a:r>
            <a:r>
              <a:rPr lang="en-US" dirty="0" smtClean="0"/>
              <a:t> shall include pH, CTD, O2, flow rate or calculated flow using velocity</a:t>
            </a:r>
            <a:endParaRPr lang="en-US" dirty="0"/>
          </a:p>
          <a:p>
            <a:r>
              <a:rPr lang="en-US" dirty="0" smtClean="0"/>
              <a:t> </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spTree>
    <p:extLst>
      <p:ext uri="{BB962C8B-B14F-4D97-AF65-F5344CB8AC3E}">
        <p14:creationId xmlns:p14="http://schemas.microsoft.com/office/powerpoint/2010/main" val="387091990"/>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063217" cy="5355313"/>
          </a:xfrm>
          <a:prstGeom prst="rect">
            <a:avLst/>
          </a:prstGeom>
          <a:noFill/>
        </p:spPr>
        <p:txBody>
          <a:bodyPr wrap="square" rtlCol="0">
            <a:spAutoFit/>
          </a:bodyPr>
          <a:lstStyle/>
          <a:p>
            <a:r>
              <a:rPr lang="en-US" dirty="0" err="1" smtClean="0"/>
              <a:t>xFOCE</a:t>
            </a:r>
            <a:r>
              <a:rPr lang="en-US" dirty="0" smtClean="0"/>
              <a:t> shall provide internal environmental data for all instruments on the required list from each active chamber</a:t>
            </a:r>
          </a:p>
          <a:p>
            <a:endParaRPr lang="en-US" dirty="0"/>
          </a:p>
          <a:p>
            <a:r>
              <a:rPr lang="en-US" dirty="0" err="1" smtClean="0"/>
              <a:t>xFOCE</a:t>
            </a:r>
            <a:r>
              <a:rPr lang="en-US" dirty="0" smtClean="0"/>
              <a:t> shall provide </a:t>
            </a:r>
            <a:r>
              <a:rPr lang="en-US" dirty="0"/>
              <a:t>internal environmental data for </a:t>
            </a:r>
            <a:endParaRPr lang="en-US" dirty="0" smtClean="0"/>
          </a:p>
          <a:p>
            <a:endParaRPr lang="en-US" dirty="0"/>
          </a:p>
          <a:p>
            <a:r>
              <a:rPr lang="en-US" dirty="0" err="1" smtClean="0"/>
              <a:t>xFOCE</a:t>
            </a:r>
            <a:r>
              <a:rPr lang="en-US" dirty="0" smtClean="0"/>
              <a:t> shall be diver maintainable</a:t>
            </a:r>
          </a:p>
          <a:p>
            <a:endParaRPr lang="en-US" dirty="0"/>
          </a:p>
          <a:p>
            <a:r>
              <a:rPr lang="en-US" dirty="0" err="1" smtClean="0"/>
              <a:t>xFOCE</a:t>
            </a:r>
            <a:r>
              <a:rPr lang="en-US" dirty="0" smtClean="0"/>
              <a:t> shall not use materials that are toxic to the marine environment </a:t>
            </a:r>
          </a:p>
          <a:p>
            <a:endParaRPr lang="en-US" dirty="0"/>
          </a:p>
          <a:p>
            <a:r>
              <a:rPr lang="en-US" dirty="0" err="1" smtClean="0"/>
              <a:t>xFOCE</a:t>
            </a:r>
            <a:r>
              <a:rPr lang="en-US" dirty="0" smtClean="0"/>
              <a:t> shall not be dangerous to maintenance divers </a:t>
            </a:r>
          </a:p>
          <a:p>
            <a:endParaRPr lang="en-US" dirty="0"/>
          </a:p>
          <a:p>
            <a:r>
              <a:rPr lang="en-US" dirty="0" err="1" smtClean="0"/>
              <a:t>xFOCE</a:t>
            </a:r>
            <a:r>
              <a:rPr lang="en-US" dirty="0" smtClean="0"/>
              <a:t> shall minimized impacts on local marine life</a:t>
            </a:r>
          </a:p>
          <a:p>
            <a:endParaRPr lang="en-US" dirty="0"/>
          </a:p>
          <a:p>
            <a:r>
              <a:rPr lang="en-US" dirty="0" err="1" smtClean="0"/>
              <a:t>xFOCE</a:t>
            </a:r>
            <a:r>
              <a:rPr lang="en-US" dirty="0" smtClean="0"/>
              <a:t> shall be capable of being fully recovered and leave no components behind</a:t>
            </a:r>
          </a:p>
          <a:p>
            <a:endParaRPr lang="en-US" dirty="0"/>
          </a:p>
          <a:p>
            <a:r>
              <a:rPr lang="en-US" dirty="0" err="1" smtClean="0"/>
              <a:t>xFOCE</a:t>
            </a:r>
            <a:r>
              <a:rPr lang="en-US" dirty="0" smtClean="0"/>
              <a:t> shall be capable of being built, installed and maintained by a typical university oceanographic research lab with a minimum of 1 scientist and 2 graduate students</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spTree>
    <p:extLst>
      <p:ext uri="{BB962C8B-B14F-4D97-AF65-F5344CB8AC3E}">
        <p14:creationId xmlns:p14="http://schemas.microsoft.com/office/powerpoint/2010/main" val="1426762960"/>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063217" cy="1477328"/>
          </a:xfrm>
          <a:prstGeom prst="rect">
            <a:avLst/>
          </a:prstGeom>
          <a:noFill/>
        </p:spPr>
        <p:txBody>
          <a:bodyPr wrap="square" rtlCol="0">
            <a:spAutoFit/>
          </a:bodyPr>
          <a:lstStyle/>
          <a:p>
            <a:r>
              <a:rPr lang="en-US" dirty="0" err="1" smtClean="0"/>
              <a:t>xFOCE</a:t>
            </a:r>
            <a:r>
              <a:rPr lang="en-US" dirty="0" smtClean="0"/>
              <a:t> shall maximize use of commercially “off-the-shelf” or readily available technology to the fullest extent possible </a:t>
            </a:r>
          </a:p>
          <a:p>
            <a:endParaRPr lang="en-US" dirty="0"/>
          </a:p>
          <a:p>
            <a:r>
              <a:rPr lang="en-US" dirty="0" err="1" smtClean="0"/>
              <a:t>xFOCE</a:t>
            </a:r>
            <a:r>
              <a:rPr lang="en-US" dirty="0" smtClean="0"/>
              <a:t> shall be capable of working in ocean waters where the velocity does not exceed 75 cm/sec. </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spTree>
    <p:extLst>
      <p:ext uri="{BB962C8B-B14F-4D97-AF65-F5344CB8AC3E}">
        <p14:creationId xmlns:p14="http://schemas.microsoft.com/office/powerpoint/2010/main" val="4264862009"/>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063217" cy="2862323"/>
          </a:xfrm>
          <a:prstGeom prst="rect">
            <a:avLst/>
          </a:prstGeom>
          <a:noFill/>
        </p:spPr>
        <p:txBody>
          <a:bodyPr wrap="square" rtlCol="0">
            <a:spAutoFit/>
          </a:bodyPr>
          <a:lstStyle/>
          <a:p>
            <a:r>
              <a:rPr lang="en-US" dirty="0" err="1" smtClean="0"/>
              <a:t>swFOCE</a:t>
            </a:r>
            <a:r>
              <a:rPr lang="en-US" dirty="0" smtClean="0"/>
              <a:t> shall meet all </a:t>
            </a:r>
            <a:r>
              <a:rPr lang="en-US" dirty="0" err="1" smtClean="0"/>
              <a:t>xFOCE</a:t>
            </a:r>
            <a:r>
              <a:rPr lang="en-US" dirty="0" smtClean="0"/>
              <a:t> requirements</a:t>
            </a:r>
          </a:p>
          <a:p>
            <a:endParaRPr lang="en-US" dirty="0"/>
          </a:p>
          <a:p>
            <a:r>
              <a:rPr lang="en-US" dirty="0" err="1" smtClean="0"/>
              <a:t>swFOCE</a:t>
            </a:r>
            <a:r>
              <a:rPr lang="en-US" dirty="0" smtClean="0"/>
              <a:t> shall not require a support ship greater than 50’ for deployment and recovery </a:t>
            </a:r>
          </a:p>
          <a:p>
            <a:endParaRPr lang="en-US" dirty="0"/>
          </a:p>
          <a:p>
            <a:r>
              <a:rPr lang="en-US" dirty="0" err="1" smtClean="0"/>
              <a:t>swFOCE</a:t>
            </a:r>
            <a:r>
              <a:rPr lang="en-US" dirty="0" smtClean="0"/>
              <a:t> shall include a camera system capable of variable time lapse digital data collection suitable for publication, the camera (and light source if included) shall also be adjustable within the </a:t>
            </a:r>
            <a:r>
              <a:rPr lang="en-US" dirty="0" err="1" smtClean="0"/>
              <a:t>swFOCE</a:t>
            </a:r>
            <a:r>
              <a:rPr lang="en-US" dirty="0" smtClean="0"/>
              <a:t> structure</a:t>
            </a:r>
          </a:p>
          <a:p>
            <a:endParaRPr lang="en-US" dirty="0"/>
          </a:p>
          <a:p>
            <a:endParaRPr lang="en-US" dirty="0" smtClean="0"/>
          </a:p>
        </p:txBody>
      </p:sp>
      <p:sp>
        <p:nvSpPr>
          <p:cNvPr id="6" name="Title 1"/>
          <p:cNvSpPr>
            <a:spLocks noGrp="1"/>
          </p:cNvSpPr>
          <p:nvPr>
            <p:ph type="title"/>
          </p:nvPr>
        </p:nvSpPr>
        <p:spPr>
          <a:xfrm>
            <a:off x="766119" y="0"/>
            <a:ext cx="7705124" cy="919848"/>
          </a:xfrm>
        </p:spPr>
        <p:txBody>
          <a:bodyPr/>
          <a:lstStyle/>
          <a:p>
            <a:r>
              <a:rPr lang="en-US" dirty="0" err="1" smtClean="0"/>
              <a:t>swFOCE</a:t>
            </a:r>
            <a:endParaRPr lang="en-US" dirty="0"/>
          </a:p>
        </p:txBody>
      </p:sp>
      <p:pic>
        <p:nvPicPr>
          <p:cNvPr id="7" name="Picture 6" descr="hopkins_sit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9321" y="3346638"/>
            <a:ext cx="2766541" cy="2490328"/>
          </a:xfrm>
          <a:prstGeom prst="rect">
            <a:avLst/>
          </a:prstGeom>
        </p:spPr>
      </p:pic>
      <p:sp>
        <p:nvSpPr>
          <p:cNvPr id="2" name="TextBox 1"/>
          <p:cNvSpPr txBox="1"/>
          <p:nvPr/>
        </p:nvSpPr>
        <p:spPr>
          <a:xfrm>
            <a:off x="1105423" y="3346638"/>
            <a:ext cx="3892120" cy="2308324"/>
          </a:xfrm>
          <a:prstGeom prst="rect">
            <a:avLst/>
          </a:prstGeom>
          <a:noFill/>
        </p:spPr>
        <p:txBody>
          <a:bodyPr wrap="square" rtlCol="0">
            <a:spAutoFit/>
          </a:bodyPr>
          <a:lstStyle/>
          <a:p>
            <a:r>
              <a:rPr lang="en-US" dirty="0" err="1" smtClean="0"/>
              <a:t>swFOCE</a:t>
            </a:r>
            <a:r>
              <a:rPr lang="en-US" dirty="0" smtClean="0"/>
              <a:t> shall use the Stanford Hopkins</a:t>
            </a:r>
          </a:p>
          <a:p>
            <a:r>
              <a:rPr lang="en-US" dirty="0" smtClean="0"/>
              <a:t>Marine Station’s submarine cable </a:t>
            </a:r>
          </a:p>
          <a:p>
            <a:endParaRPr lang="en-US" dirty="0"/>
          </a:p>
          <a:p>
            <a:r>
              <a:rPr lang="en-US" dirty="0" err="1" smtClean="0"/>
              <a:t>swFOCE</a:t>
            </a:r>
            <a:r>
              <a:rPr lang="en-US" dirty="0" smtClean="0"/>
              <a:t> shall provide a separate power and communications links form the planned Hopkins science use and will not interfere with other science operations. </a:t>
            </a:r>
          </a:p>
        </p:txBody>
      </p:sp>
      <p:sp>
        <p:nvSpPr>
          <p:cNvPr id="3" name="Right Arrow 2"/>
          <p:cNvSpPr/>
          <p:nvPr/>
        </p:nvSpPr>
        <p:spPr>
          <a:xfrm>
            <a:off x="4497788" y="3685910"/>
            <a:ext cx="428361" cy="31185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69906105"/>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2119" y="43"/>
            <a:ext cx="8229600" cy="1143000"/>
          </a:xfrm>
        </p:spPr>
        <p:txBody>
          <a:bodyPr/>
          <a:lstStyle/>
          <a:p>
            <a:r>
              <a:rPr lang="en-US" dirty="0" err="1" smtClean="0"/>
              <a:t>xFOCE</a:t>
            </a:r>
            <a:r>
              <a:rPr lang="en-US" dirty="0" smtClean="0"/>
              <a:t> Concept of Ops cable</a:t>
            </a:r>
            <a:endParaRPr lang="en-US" dirty="0"/>
          </a:p>
        </p:txBody>
      </p:sp>
      <p:sp>
        <p:nvSpPr>
          <p:cNvPr id="4" name="Right Triangle 3"/>
          <p:cNvSpPr/>
          <p:nvPr/>
        </p:nvSpPr>
        <p:spPr>
          <a:xfrm>
            <a:off x="2938159" y="3387124"/>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885566" y="3384377"/>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Connector 6"/>
          <p:cNvCxnSpPr/>
          <p:nvPr/>
        </p:nvCxnSpPr>
        <p:spPr>
          <a:xfrm>
            <a:off x="885566" y="4896020"/>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10" name="Rectangle 9"/>
          <p:cNvSpPr/>
          <p:nvPr/>
        </p:nvSpPr>
        <p:spPr>
          <a:xfrm>
            <a:off x="1544595" y="2780269"/>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Isosceles Triangle 10"/>
          <p:cNvSpPr/>
          <p:nvPr/>
        </p:nvSpPr>
        <p:spPr>
          <a:xfrm>
            <a:off x="1316296" y="2443887"/>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1983944" y="2869514"/>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5958703" y="4558270"/>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Connector 14"/>
          <p:cNvCxnSpPr/>
          <p:nvPr/>
        </p:nvCxnSpPr>
        <p:spPr>
          <a:xfrm>
            <a:off x="2183025" y="3387124"/>
            <a:ext cx="0" cy="7963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2183025" y="3466757"/>
            <a:ext cx="1235678" cy="32951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2122614" y="3384377"/>
            <a:ext cx="0" cy="12082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2122614" y="3505199"/>
            <a:ext cx="1447116" cy="387179"/>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3418703" y="3796270"/>
            <a:ext cx="954213" cy="1036595"/>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3569730" y="3892378"/>
            <a:ext cx="933621" cy="100364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4372916" y="4832865"/>
            <a:ext cx="1577551"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a:off x="4503351" y="4896020"/>
            <a:ext cx="1447116" cy="0"/>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31" name="Arc 30"/>
          <p:cNvSpPr/>
          <p:nvPr/>
        </p:nvSpPr>
        <p:spPr>
          <a:xfrm rot="8043587">
            <a:off x="2964083" y="304113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 name="Arc 31"/>
          <p:cNvSpPr/>
          <p:nvPr/>
        </p:nvSpPr>
        <p:spPr>
          <a:xfrm rot="8043587">
            <a:off x="3315232"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3" name="Arc 32"/>
          <p:cNvSpPr/>
          <p:nvPr/>
        </p:nvSpPr>
        <p:spPr>
          <a:xfrm rot="8043587">
            <a:off x="3673059"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4" name="Arc 33"/>
          <p:cNvSpPr/>
          <p:nvPr/>
        </p:nvSpPr>
        <p:spPr>
          <a:xfrm rot="8043587">
            <a:off x="4030885"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5" name="Arc 34"/>
          <p:cNvSpPr/>
          <p:nvPr/>
        </p:nvSpPr>
        <p:spPr>
          <a:xfrm rot="8043587">
            <a:off x="4388708"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6" name="Arc 35"/>
          <p:cNvSpPr/>
          <p:nvPr/>
        </p:nvSpPr>
        <p:spPr>
          <a:xfrm rot="8043587">
            <a:off x="4746537" y="304113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7" name="Arc 36"/>
          <p:cNvSpPr/>
          <p:nvPr/>
        </p:nvSpPr>
        <p:spPr>
          <a:xfrm rot="8043587">
            <a:off x="5104360" y="304113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8" name="Arc 37"/>
          <p:cNvSpPr/>
          <p:nvPr/>
        </p:nvSpPr>
        <p:spPr>
          <a:xfrm rot="8043587">
            <a:off x="5462190" y="30411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9" name="Arc 38"/>
          <p:cNvSpPr/>
          <p:nvPr/>
        </p:nvSpPr>
        <p:spPr>
          <a:xfrm rot="8043587">
            <a:off x="6535664" y="30411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0" name="Arc 39"/>
          <p:cNvSpPr/>
          <p:nvPr/>
        </p:nvSpPr>
        <p:spPr>
          <a:xfrm rot="8043587">
            <a:off x="5820012" y="30411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1" name="Arc 40"/>
          <p:cNvSpPr/>
          <p:nvPr/>
        </p:nvSpPr>
        <p:spPr>
          <a:xfrm rot="8043587">
            <a:off x="6177842" y="30411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2" name="Arc 41"/>
          <p:cNvSpPr/>
          <p:nvPr/>
        </p:nvSpPr>
        <p:spPr>
          <a:xfrm rot="8043587">
            <a:off x="7251317" y="30411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3" name="Arc 42"/>
          <p:cNvSpPr/>
          <p:nvPr/>
        </p:nvSpPr>
        <p:spPr>
          <a:xfrm rot="8043587">
            <a:off x="6893495" y="30411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4" name="TextBox 43"/>
          <p:cNvSpPr txBox="1"/>
          <p:nvPr/>
        </p:nvSpPr>
        <p:spPr>
          <a:xfrm>
            <a:off x="1714466" y="1070918"/>
            <a:ext cx="2658450" cy="369332"/>
          </a:xfrm>
          <a:prstGeom prst="rect">
            <a:avLst/>
          </a:prstGeom>
          <a:noFill/>
        </p:spPr>
        <p:txBody>
          <a:bodyPr wrap="none" rtlCol="0">
            <a:spAutoFit/>
          </a:bodyPr>
          <a:lstStyle/>
          <a:p>
            <a:r>
              <a:rPr lang="en-US" dirty="0" smtClean="0"/>
              <a:t>Science interface on shore</a:t>
            </a:r>
            <a:endParaRPr lang="en-US" dirty="0"/>
          </a:p>
        </p:txBody>
      </p:sp>
      <p:sp>
        <p:nvSpPr>
          <p:cNvPr id="45" name="TextBox 44"/>
          <p:cNvSpPr txBox="1"/>
          <p:nvPr/>
        </p:nvSpPr>
        <p:spPr>
          <a:xfrm>
            <a:off x="1696621" y="1407984"/>
            <a:ext cx="3548981" cy="369332"/>
          </a:xfrm>
          <a:prstGeom prst="rect">
            <a:avLst/>
          </a:prstGeom>
          <a:noFill/>
        </p:spPr>
        <p:txBody>
          <a:bodyPr wrap="none" rtlCol="0">
            <a:spAutoFit/>
          </a:bodyPr>
          <a:lstStyle/>
          <a:p>
            <a:r>
              <a:rPr lang="en-US" dirty="0" smtClean="0"/>
              <a:t>CO2 and Enriching process on shore</a:t>
            </a:r>
            <a:endParaRPr lang="en-US" dirty="0"/>
          </a:p>
        </p:txBody>
      </p:sp>
      <p:sp>
        <p:nvSpPr>
          <p:cNvPr id="46" name="TextBox 45"/>
          <p:cNvSpPr txBox="1"/>
          <p:nvPr/>
        </p:nvSpPr>
        <p:spPr>
          <a:xfrm>
            <a:off x="1714466" y="1745050"/>
            <a:ext cx="4537683" cy="369332"/>
          </a:xfrm>
          <a:prstGeom prst="rect">
            <a:avLst/>
          </a:prstGeom>
          <a:noFill/>
        </p:spPr>
        <p:txBody>
          <a:bodyPr wrap="none" rtlCol="0">
            <a:spAutoFit/>
          </a:bodyPr>
          <a:lstStyle/>
          <a:p>
            <a:r>
              <a:rPr lang="en-US" dirty="0" smtClean="0"/>
              <a:t>Air / sea interface managed using buried cable </a:t>
            </a:r>
            <a:endParaRPr lang="en-US" dirty="0"/>
          </a:p>
        </p:txBody>
      </p:sp>
      <p:sp>
        <p:nvSpPr>
          <p:cNvPr id="47" name="TextBox 46"/>
          <p:cNvSpPr txBox="1"/>
          <p:nvPr/>
        </p:nvSpPr>
        <p:spPr>
          <a:xfrm>
            <a:off x="2896580" y="2114382"/>
            <a:ext cx="4006225" cy="646331"/>
          </a:xfrm>
          <a:prstGeom prst="rect">
            <a:avLst/>
          </a:prstGeom>
          <a:noFill/>
        </p:spPr>
        <p:txBody>
          <a:bodyPr wrap="none" rtlCol="0">
            <a:spAutoFit/>
          </a:bodyPr>
          <a:lstStyle/>
          <a:p>
            <a:r>
              <a:rPr lang="en-US" dirty="0" smtClean="0"/>
              <a:t>Capable of supporting 6 to 8 </a:t>
            </a:r>
            <a:r>
              <a:rPr lang="en-US" dirty="0" err="1" smtClean="0"/>
              <a:t>xFOCE</a:t>
            </a:r>
            <a:r>
              <a:rPr lang="en-US" dirty="0" smtClean="0"/>
              <a:t> units</a:t>
            </a:r>
          </a:p>
          <a:p>
            <a:r>
              <a:rPr lang="en-US" dirty="0"/>
              <a:t>	</a:t>
            </a:r>
            <a:r>
              <a:rPr lang="en-US" dirty="0" smtClean="0"/>
              <a:t>(4 active pH </a:t>
            </a:r>
            <a:r>
              <a:rPr lang="en-US" dirty="0" err="1" smtClean="0"/>
              <a:t>chg</a:t>
            </a:r>
            <a:r>
              <a:rPr lang="en-US" dirty="0" smtClean="0"/>
              <a:t> and 4 control)</a:t>
            </a:r>
            <a:endParaRPr lang="en-US" dirty="0"/>
          </a:p>
        </p:txBody>
      </p:sp>
      <p:cxnSp>
        <p:nvCxnSpPr>
          <p:cNvPr id="49" name="Straight Arrow Connector 48"/>
          <p:cNvCxnSpPr/>
          <p:nvPr/>
        </p:nvCxnSpPr>
        <p:spPr>
          <a:xfrm>
            <a:off x="7499143" y="3569730"/>
            <a:ext cx="0" cy="132629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52" name="TextBox 51"/>
          <p:cNvSpPr txBox="1"/>
          <p:nvPr/>
        </p:nvSpPr>
        <p:spPr>
          <a:xfrm>
            <a:off x="7578811" y="3741351"/>
            <a:ext cx="1363174" cy="923330"/>
          </a:xfrm>
          <a:prstGeom prst="rect">
            <a:avLst/>
          </a:prstGeom>
          <a:noFill/>
        </p:spPr>
        <p:txBody>
          <a:bodyPr wrap="none" rtlCol="0">
            <a:spAutoFit/>
          </a:bodyPr>
          <a:lstStyle/>
          <a:p>
            <a:r>
              <a:rPr lang="en-US" dirty="0" smtClean="0"/>
              <a:t>Depth rating</a:t>
            </a:r>
          </a:p>
          <a:p>
            <a:r>
              <a:rPr lang="en-US" dirty="0" smtClean="0"/>
              <a:t>min - XX</a:t>
            </a:r>
          </a:p>
          <a:p>
            <a:r>
              <a:rPr lang="en-US" dirty="0" smtClean="0"/>
              <a:t>max - XX</a:t>
            </a:r>
            <a:endParaRPr lang="en-US" dirty="0"/>
          </a:p>
        </p:txBody>
      </p:sp>
      <p:sp>
        <p:nvSpPr>
          <p:cNvPr id="53" name="TextBox 52"/>
          <p:cNvSpPr txBox="1"/>
          <p:nvPr/>
        </p:nvSpPr>
        <p:spPr>
          <a:xfrm>
            <a:off x="5403460" y="4970162"/>
            <a:ext cx="2095683" cy="369332"/>
          </a:xfrm>
          <a:prstGeom prst="rect">
            <a:avLst/>
          </a:prstGeom>
          <a:noFill/>
        </p:spPr>
        <p:txBody>
          <a:bodyPr wrap="none" rtlCol="0">
            <a:spAutoFit/>
          </a:bodyPr>
          <a:lstStyle/>
          <a:p>
            <a:r>
              <a:rPr lang="en-US" dirty="0" smtClean="0"/>
              <a:t>Anchored to bottom</a:t>
            </a:r>
            <a:endParaRPr lang="en-US" dirty="0"/>
          </a:p>
        </p:txBody>
      </p:sp>
      <p:sp>
        <p:nvSpPr>
          <p:cNvPr id="54" name="TextBox 53"/>
          <p:cNvSpPr txBox="1"/>
          <p:nvPr/>
        </p:nvSpPr>
        <p:spPr>
          <a:xfrm>
            <a:off x="5403460" y="5339494"/>
            <a:ext cx="2794493" cy="369332"/>
          </a:xfrm>
          <a:prstGeom prst="rect">
            <a:avLst/>
          </a:prstGeom>
          <a:noFill/>
        </p:spPr>
        <p:txBody>
          <a:bodyPr wrap="none" rtlCol="0">
            <a:spAutoFit/>
          </a:bodyPr>
          <a:lstStyle/>
          <a:p>
            <a:r>
              <a:rPr lang="en-US" dirty="0" smtClean="0"/>
              <a:t>Uses ??? to prevent erosion</a:t>
            </a:r>
            <a:endParaRPr lang="en-US" dirty="0"/>
          </a:p>
        </p:txBody>
      </p:sp>
    </p:spTree>
    <p:extLst>
      <p:ext uri="{BB962C8B-B14F-4D97-AF65-F5344CB8AC3E}">
        <p14:creationId xmlns:p14="http://schemas.microsoft.com/office/powerpoint/2010/main" val="12138619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5371</TotalTime>
  <Words>1226</Words>
  <Application>Microsoft Macintosh PowerPoint</Application>
  <PresentationFormat>On-screen Show (4:3)</PresentationFormat>
  <Paragraphs>265</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Free Ocean CO2 Enrichment</vt:lpstr>
      <vt:lpstr>FOCE and OA Research</vt:lpstr>
      <vt:lpstr>PowerPoint Presentation</vt:lpstr>
      <vt:lpstr>xFOCE</vt:lpstr>
      <vt:lpstr>xFOCE</vt:lpstr>
      <vt:lpstr>xFOCE</vt:lpstr>
      <vt:lpstr>xFOCE</vt:lpstr>
      <vt:lpstr>swFOCE</vt:lpstr>
      <vt:lpstr>xFOCE Concept of Ops cable</vt:lpstr>
      <vt:lpstr>xFOCE Concept of Ops no cable</vt:lpstr>
      <vt:lpstr>xFOCE Functional Requirements</vt:lpstr>
      <vt:lpstr>swFOCE Additional Requirements</vt:lpstr>
      <vt:lpstr>PowerPoint Presentation</vt:lpstr>
      <vt:lpstr>xFOCE Functional Interfaces</vt:lpstr>
      <vt:lpstr>PowerPoint Presentation</vt:lpstr>
      <vt:lpstr>PowerPoint Presentation</vt:lpstr>
      <vt:lpstr>PowerPoint Presentation</vt:lpstr>
      <vt:lpstr>PowerPoint Presentation</vt:lpstr>
      <vt:lpstr>xFOCE /swFOCE Data Reqs.</vt:lpstr>
      <vt:lpstr>FOCE: A tool to understand local impacts of Ocean Acidification </vt:lpstr>
      <vt:lpstr>xFOCE CO2 Concept</vt:lpstr>
      <vt:lpstr>xFOCE Engineering Trades</vt:lpstr>
      <vt:lpstr>xFOCE Core Instrument Suite</vt:lpstr>
      <vt:lpstr>swFOCE Core Instrument Suite</vt:lpstr>
      <vt:lpstr>PowerPoint Presentation</vt:lpstr>
      <vt:lpstr>PowerPoint Presentation</vt:lpstr>
    </vt:vector>
  </TitlesOfParts>
  <Company>MBARI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Bill Kirkwood</dc:creator>
  <cp:lastModifiedBy>Bill Kirkwood</cp:lastModifiedBy>
  <cp:revision>94</cp:revision>
  <cp:lastPrinted>2012-04-04T00:17:41Z</cp:lastPrinted>
  <dcterms:created xsi:type="dcterms:W3CDTF">2012-03-27T22:25:38Z</dcterms:created>
  <dcterms:modified xsi:type="dcterms:W3CDTF">2012-04-26T21:00:36Z</dcterms:modified>
</cp:coreProperties>
</file>